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handoutMasterIdLst>
    <p:handoutMasterId r:id="rId66"/>
  </p:handoutMasterIdLst>
  <p:sldIdLst>
    <p:sldId id="256" r:id="rId2"/>
    <p:sldId id="290" r:id="rId3"/>
    <p:sldId id="291" r:id="rId4"/>
    <p:sldId id="292" r:id="rId5"/>
    <p:sldId id="258" r:id="rId6"/>
    <p:sldId id="257" r:id="rId7"/>
    <p:sldId id="293" r:id="rId8"/>
    <p:sldId id="294" r:id="rId9"/>
    <p:sldId id="295" r:id="rId10"/>
    <p:sldId id="296" r:id="rId11"/>
    <p:sldId id="297" r:id="rId12"/>
    <p:sldId id="289" r:id="rId13"/>
    <p:sldId id="298" r:id="rId14"/>
    <p:sldId id="299" r:id="rId15"/>
    <p:sldId id="300" r:id="rId16"/>
    <p:sldId id="301" r:id="rId17"/>
    <p:sldId id="369" r:id="rId18"/>
    <p:sldId id="402" r:id="rId19"/>
    <p:sldId id="370" r:id="rId20"/>
    <p:sldId id="371" r:id="rId21"/>
    <p:sldId id="372" r:id="rId22"/>
    <p:sldId id="401" r:id="rId23"/>
    <p:sldId id="259" r:id="rId24"/>
    <p:sldId id="364" r:id="rId25"/>
    <p:sldId id="392" r:id="rId26"/>
    <p:sldId id="260" r:id="rId27"/>
    <p:sldId id="403" r:id="rId28"/>
    <p:sldId id="393" r:id="rId29"/>
    <p:sldId id="262" r:id="rId30"/>
    <p:sldId id="264" r:id="rId31"/>
    <p:sldId id="394" r:id="rId32"/>
    <p:sldId id="265" r:id="rId33"/>
    <p:sldId id="266" r:id="rId34"/>
    <p:sldId id="267" r:id="rId35"/>
    <p:sldId id="395" r:id="rId36"/>
    <p:sldId id="268" r:id="rId37"/>
    <p:sldId id="396" r:id="rId38"/>
    <p:sldId id="269" r:id="rId39"/>
    <p:sldId id="365" r:id="rId40"/>
    <p:sldId id="270" r:id="rId41"/>
    <p:sldId id="397" r:id="rId42"/>
    <p:sldId id="272" r:id="rId43"/>
    <p:sldId id="398" r:id="rId44"/>
    <p:sldId id="273" r:id="rId45"/>
    <p:sldId id="399" r:id="rId46"/>
    <p:sldId id="274" r:id="rId47"/>
    <p:sldId id="400" r:id="rId48"/>
    <p:sldId id="275" r:id="rId49"/>
    <p:sldId id="276" r:id="rId50"/>
    <p:sldId id="277" r:id="rId51"/>
    <p:sldId id="278" r:id="rId52"/>
    <p:sldId id="280" r:id="rId53"/>
    <p:sldId id="366" r:id="rId54"/>
    <p:sldId id="281" r:id="rId55"/>
    <p:sldId id="411" r:id="rId56"/>
    <p:sldId id="415" r:id="rId57"/>
    <p:sldId id="416" r:id="rId58"/>
    <p:sldId id="417" r:id="rId59"/>
    <p:sldId id="418" r:id="rId60"/>
    <p:sldId id="419" r:id="rId61"/>
    <p:sldId id="412" r:id="rId62"/>
    <p:sldId id="414" r:id="rId63"/>
    <p:sldId id="37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59" autoAdjust="0"/>
    <p:restoredTop sz="94660"/>
  </p:normalViewPr>
  <p:slideViewPr>
    <p:cSldViewPr>
      <p:cViewPr varScale="1">
        <p:scale>
          <a:sx n="107" d="100"/>
          <a:sy n="107" d="100"/>
        </p:scale>
        <p:origin x="1062" y="10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61</a:t>
            </a:fld>
            <a:endParaRPr lang="en-US"/>
          </a:p>
        </p:txBody>
      </p:sp>
    </p:spTree>
    <p:extLst>
      <p:ext uri="{BB962C8B-B14F-4D97-AF65-F5344CB8AC3E}">
        <p14:creationId xmlns:p14="http://schemas.microsoft.com/office/powerpoint/2010/main" val="44417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62</a:t>
            </a:fld>
            <a:endParaRPr lang="en-US"/>
          </a:p>
        </p:txBody>
      </p:sp>
    </p:spTree>
    <p:extLst>
      <p:ext uri="{BB962C8B-B14F-4D97-AF65-F5344CB8AC3E}">
        <p14:creationId xmlns:p14="http://schemas.microsoft.com/office/powerpoint/2010/main" val="44417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728366F-4B96-414A-BFB6-02088C793371}" type="slidenum">
              <a:rPr lang="en-US" smtClean="0"/>
              <a:pPr/>
              <a:t>63</a:t>
            </a:fld>
            <a:endParaRPr lang="en-US"/>
          </a:p>
        </p:txBody>
      </p:sp>
    </p:spTree>
    <p:extLst>
      <p:ext uri="{BB962C8B-B14F-4D97-AF65-F5344CB8AC3E}">
        <p14:creationId xmlns:p14="http://schemas.microsoft.com/office/powerpoint/2010/main" val="44417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F17C8-B12B-4535-9D51-3203ED32F02B}" type="datetime1">
              <a:rPr lang="en-IN" smtClean="0"/>
              <a:t>08-01-2025</a:t>
            </a:fld>
            <a:endParaRPr lang="en-US" dirty="0"/>
          </a:p>
        </p:txBody>
      </p:sp>
      <p:sp>
        <p:nvSpPr>
          <p:cNvPr id="5" name="Footer Placeholder 4"/>
          <p:cNvSpPr>
            <a:spLocks noGrp="1"/>
          </p:cNvSpPr>
          <p:nvPr>
            <p:ph type="ftr" sz="quarter" idx="11"/>
          </p:nvPr>
        </p:nvSpPr>
        <p:spPr/>
        <p:txBody>
          <a:bodyPr/>
          <a:lstStyle/>
          <a:p>
            <a:r>
              <a:rPr lang="en-US"/>
              <a:t>Shruti Dadhich          ACSML0603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D927F6-0833-4B3E-BDE8-6578D5316FBD}"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DFFE7F-23F5-431C-8A8A-930681BB4C16}"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ADBBCC1-7E51-4959-8AF6-2EFE5EF69BE2}"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black and red logo&#10;&#10;Description automatically generated">
            <a:extLst>
              <a:ext uri="{FF2B5EF4-FFF2-40B4-BE49-F238E27FC236}">
                <a16:creationId xmlns:a16="http://schemas.microsoft.com/office/drawing/2014/main" id="{73FEAE28-5DB0-43FF-9A42-DB0B06882E9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189" y="0"/>
            <a:ext cx="2209800" cy="94726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B3400-84DE-4BDC-87A8-E1B5F1338D4B}" type="datetime1">
              <a:rPr lang="en-IN" smtClean="0"/>
              <a:t>08-01-2025</a:t>
            </a:fld>
            <a:endParaRPr lang="en-US"/>
          </a:p>
        </p:txBody>
      </p:sp>
      <p:sp>
        <p:nvSpPr>
          <p:cNvPr id="5" name="Footer Placeholder 4"/>
          <p:cNvSpPr>
            <a:spLocks noGrp="1"/>
          </p:cNvSpPr>
          <p:nvPr>
            <p:ph type="ftr" sz="quarter" idx="11"/>
          </p:nvPr>
        </p:nvSpPr>
        <p:spPr/>
        <p:txBody>
          <a:bodyPr/>
          <a:lstStyle/>
          <a:p>
            <a:r>
              <a:rPr lang="en-US"/>
              <a:t>Shruti Dadhich          ACSML0603      Unit 2</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696316-54B2-4C90-9A28-57671A2087CD}" type="datetime1">
              <a:rPr lang="en-IN" smtClean="0"/>
              <a:t>08-01-2025</a:t>
            </a:fld>
            <a:endParaRPr lang="en-US"/>
          </a:p>
        </p:txBody>
      </p:sp>
      <p:sp>
        <p:nvSpPr>
          <p:cNvPr id="6" name="Footer Placeholder 5"/>
          <p:cNvSpPr>
            <a:spLocks noGrp="1"/>
          </p:cNvSpPr>
          <p:nvPr>
            <p:ph type="ftr" sz="quarter" idx="11"/>
          </p:nvPr>
        </p:nvSpPr>
        <p:spPr/>
        <p:txBody>
          <a:bodyPr/>
          <a:lstStyle/>
          <a:p>
            <a:r>
              <a:rPr lang="en-US"/>
              <a:t>Shruti Dadhich          ACSML0603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D11AA-06E9-4C78-A7B6-1F28B007171A}" type="datetime1">
              <a:rPr lang="en-IN" smtClean="0"/>
              <a:t>08-01-2025</a:t>
            </a:fld>
            <a:endParaRPr lang="en-US"/>
          </a:p>
        </p:txBody>
      </p:sp>
      <p:sp>
        <p:nvSpPr>
          <p:cNvPr id="8" name="Footer Placeholder 7"/>
          <p:cNvSpPr>
            <a:spLocks noGrp="1"/>
          </p:cNvSpPr>
          <p:nvPr>
            <p:ph type="ftr" sz="quarter" idx="11"/>
          </p:nvPr>
        </p:nvSpPr>
        <p:spPr/>
        <p:txBody>
          <a:bodyPr/>
          <a:lstStyle/>
          <a:p>
            <a:r>
              <a:rPr lang="en-US"/>
              <a:t>Shruti Dadhich          ACSML0603      Unit 2</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8D20C9-598E-465C-BCC5-7DE4B02BFD81}" type="datetime1">
              <a:rPr lang="en-IN" smtClean="0"/>
              <a:t>08-01-2025</a:t>
            </a:fld>
            <a:endParaRPr lang="en-US"/>
          </a:p>
        </p:txBody>
      </p:sp>
      <p:sp>
        <p:nvSpPr>
          <p:cNvPr id="4" name="Footer Placeholder 3"/>
          <p:cNvSpPr>
            <a:spLocks noGrp="1"/>
          </p:cNvSpPr>
          <p:nvPr>
            <p:ph type="ftr" sz="quarter" idx="11"/>
          </p:nvPr>
        </p:nvSpPr>
        <p:spPr/>
        <p:txBody>
          <a:bodyPr/>
          <a:lstStyle/>
          <a:p>
            <a:r>
              <a:rPr lang="en-US"/>
              <a:t>Shruti Dadhich          ACSML0603      Unit 2</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2EDB1-C471-4CD7-9EA9-547025FEC63B}" type="datetime1">
              <a:rPr lang="en-IN" smtClean="0"/>
              <a:t>08-01-2025</a:t>
            </a:fld>
            <a:endParaRPr lang="en-US"/>
          </a:p>
        </p:txBody>
      </p:sp>
      <p:sp>
        <p:nvSpPr>
          <p:cNvPr id="3" name="Footer Placeholder 2"/>
          <p:cNvSpPr>
            <a:spLocks noGrp="1"/>
          </p:cNvSpPr>
          <p:nvPr>
            <p:ph type="ftr" sz="quarter" idx="11"/>
          </p:nvPr>
        </p:nvSpPr>
        <p:spPr/>
        <p:txBody>
          <a:bodyPr/>
          <a:lstStyle/>
          <a:p>
            <a:r>
              <a:rPr lang="en-US"/>
              <a:t>Shruti Dadhich          ACSML0603      Unit 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pic>
        <p:nvPicPr>
          <p:cNvPr id="5" name="Picture 4" descr="A black and red logo&#10;&#10;Description automatically generated">
            <a:extLst>
              <a:ext uri="{FF2B5EF4-FFF2-40B4-BE49-F238E27FC236}">
                <a16:creationId xmlns:a16="http://schemas.microsoft.com/office/drawing/2014/main" id="{EAB16C35-635E-4937-87E4-966F5048DE0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AB35EA-A392-4A22-84CD-3DF462D1D844}" type="datetime1">
              <a:rPr lang="en-IN" smtClean="0"/>
              <a:t>08-01-2025</a:t>
            </a:fld>
            <a:endParaRPr lang="en-US"/>
          </a:p>
        </p:txBody>
      </p:sp>
      <p:sp>
        <p:nvSpPr>
          <p:cNvPr id="6" name="Footer Placeholder 5"/>
          <p:cNvSpPr>
            <a:spLocks noGrp="1"/>
          </p:cNvSpPr>
          <p:nvPr>
            <p:ph type="ftr" sz="quarter" idx="11"/>
          </p:nvPr>
        </p:nvSpPr>
        <p:spPr/>
        <p:txBody>
          <a:bodyPr/>
          <a:lstStyle/>
          <a:p>
            <a:r>
              <a:rPr lang="en-US"/>
              <a:t>Shruti Dadhich          ACSML0603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7C1709-3748-4BB5-AAAA-9C8246F663B6}" type="datetime1">
              <a:rPr lang="en-IN" smtClean="0"/>
              <a:t>08-01-2025</a:t>
            </a:fld>
            <a:endParaRPr lang="en-US"/>
          </a:p>
        </p:txBody>
      </p:sp>
      <p:sp>
        <p:nvSpPr>
          <p:cNvPr id="6" name="Footer Placeholder 5"/>
          <p:cNvSpPr>
            <a:spLocks noGrp="1"/>
          </p:cNvSpPr>
          <p:nvPr>
            <p:ph type="ftr" sz="quarter" idx="11"/>
          </p:nvPr>
        </p:nvSpPr>
        <p:spPr/>
        <p:txBody>
          <a:bodyPr/>
          <a:lstStyle/>
          <a:p>
            <a:r>
              <a:rPr lang="en-US"/>
              <a:t>Shruti Dadhich          ACSML0603      Unit 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E1A6B5-61B6-4D7B-8C63-C362427B9980}" type="datetime1">
              <a:rPr lang="en-IN" smtClean="0"/>
              <a:t>08-01-2025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Shruti Dadhich          ACSML0603      Unit 2</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hyperlink" Target="https://www.youtube.com/watch?v=yCokw7VSbZw&amp;ab_channel=Lastmomenttuition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err="1"/>
              <a:t>Noida</a:t>
            </a:r>
            <a:r>
              <a:rPr lang="en-US" sz="2800" dirty="0"/>
              <a:t> Institute of Engineering and Technology, Greater </a:t>
            </a:r>
            <a:r>
              <a:rPr lang="en-US" sz="2800" dirty="0" err="1"/>
              <a:t>Noida</a:t>
            </a:r>
            <a:endParaRPr lang="en-US" sz="2800" dirty="0"/>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US" sz="2800" b="1" dirty="0">
                <a:solidFill>
                  <a:schemeClr val="tx1"/>
                </a:solidFill>
                <a:latin typeface="Arial Black" pitchFamily="34" charset="0"/>
              </a:rPr>
              <a:t>DISTRIBUTED RELATIONAL DATABASE</a:t>
            </a:r>
            <a:r>
              <a:rPr lang="en-US" sz="3200" b="1" dirty="0">
                <a:solidFill>
                  <a:schemeClr val="tx1"/>
                </a:solidFill>
              </a:rPr>
              <a:t> </a:t>
            </a:r>
            <a:r>
              <a:rPr lang="en-US" sz="3200" b="1" dirty="0">
                <a:solidFill>
                  <a:schemeClr val="tx1"/>
                </a:solidFill>
                <a:latin typeface="Arial Black" pitchFamily="34" charset="0"/>
              </a:rPr>
              <a:t>	</a:t>
            </a:r>
          </a:p>
          <a:p>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Shruti Dadhich</a:t>
            </a:r>
          </a:p>
          <a:p>
            <a:pPr algn="ctr">
              <a:spcBef>
                <a:spcPct val="20000"/>
              </a:spcBef>
              <a:defRPr/>
            </a:pPr>
            <a:r>
              <a:rPr lang="en-US" sz="2400" dirty="0">
                <a:solidFill>
                  <a:schemeClr val="tx1"/>
                </a:solidFill>
              </a:rPr>
              <a:t>AIML dept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7F13DD57-BA3D-4BC2-A067-30E163DC63F9}" type="datetime1">
              <a:rPr lang="en-IN" smtClean="0"/>
              <a:t>08-01-2025</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2</a:t>
            </a:r>
          </a:p>
        </p:txBody>
      </p:sp>
      <p:sp>
        <p:nvSpPr>
          <p:cNvPr id="13" name="Footer Placeholder 12"/>
          <p:cNvSpPr>
            <a:spLocks noGrp="1"/>
          </p:cNvSpPr>
          <p:nvPr>
            <p:ph type="ftr" sz="quarter" idx="11"/>
          </p:nvPr>
        </p:nvSpPr>
        <p:spPr>
          <a:xfrm>
            <a:off x="3810000" y="6248401"/>
            <a:ext cx="5029200" cy="365125"/>
          </a:xfrm>
        </p:spPr>
        <p:txBody>
          <a:bodyPr/>
          <a:lstStyle/>
          <a:p>
            <a:r>
              <a:rPr lang="en-US"/>
              <a:t>Shruti Dadhich          ACSML0603      Unit 2</a:t>
            </a:r>
            <a:endParaRPr lang="en-US" dirty="0"/>
          </a:p>
        </p:txBody>
      </p:sp>
      <p:sp>
        <p:nvSpPr>
          <p:cNvPr id="14" name="Subtitle 2"/>
          <p:cNvSpPr txBox="1">
            <a:spLocks/>
          </p:cNvSpPr>
          <p:nvPr/>
        </p:nvSpPr>
        <p:spPr>
          <a:xfrm>
            <a:off x="341671" y="3869018"/>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r>
              <a:rPr lang="en-US" sz="2000" b="1" dirty="0"/>
              <a:t>Advance </a:t>
            </a:r>
            <a:r>
              <a:rPr lang="en-IN" sz="2000" b="1" dirty="0"/>
              <a:t>database management system</a:t>
            </a:r>
            <a:endParaRPr lang="en-US" sz="2000" b="1" dirty="0"/>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sz="2000" b="1" dirty="0">
              <a:solidFill>
                <a:schemeClr val="tx1"/>
              </a:solidFill>
              <a:ea typeface="Calibri"/>
              <a:cs typeface="Calibri"/>
            </a:endParaRPr>
          </a:p>
          <a:p>
            <a:pPr>
              <a:spcBef>
                <a:spcPct val="20000"/>
              </a:spcBef>
              <a:defRPr/>
            </a:pPr>
            <a:r>
              <a:rPr lang="en-US" sz="2000" b="1" dirty="0">
                <a:solidFill>
                  <a:schemeClr val="dk1"/>
                </a:solidFill>
                <a:ea typeface="Calibri"/>
                <a:cs typeface="Calibri"/>
              </a:rPr>
              <a:t>B Tech 6</a:t>
            </a:r>
            <a:r>
              <a:rPr lang="en-US" sz="2000" b="1" baseline="30000" dirty="0">
                <a:solidFill>
                  <a:schemeClr val="dk1"/>
                </a:solidFill>
                <a:ea typeface="Calibri"/>
                <a:cs typeface="Calibri"/>
              </a:rPr>
              <a:t>th</a:t>
            </a:r>
            <a:r>
              <a:rPr lang="en-US" sz="2000" b="1" dirty="0">
                <a:solidFill>
                  <a:schemeClr val="dk1"/>
                </a:solidFill>
                <a:ea typeface="Calibri"/>
                <a:cs typeface="Calibri"/>
              </a:rPr>
              <a:t> Sem</a:t>
            </a:r>
            <a:endParaRPr lang="en-US" sz="2000" dirty="0">
              <a:solidFill>
                <a:schemeClr val="tx1"/>
              </a:solidFill>
            </a:endParaRP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D93C79-AC1A-42F1-A1E4-88E43AC942CD}"/>
              </a:ext>
            </a:extLst>
          </p:cNvPr>
          <p:cNvSpPr>
            <a:spLocks noGrp="1"/>
          </p:cNvSpPr>
          <p:nvPr>
            <p:ph type="dt" sz="half" idx="10"/>
          </p:nvPr>
        </p:nvSpPr>
        <p:spPr/>
        <p:txBody>
          <a:bodyPr/>
          <a:lstStyle/>
          <a:p>
            <a:fld id="{756B9853-E7F8-4018-A615-D2B5A6AB70EE}" type="datetime1">
              <a:rPr lang="en-IN" smtClean="0"/>
              <a:t>08-01-2025</a:t>
            </a:fld>
            <a:endParaRPr lang="en-US"/>
          </a:p>
        </p:txBody>
      </p:sp>
      <p:sp>
        <p:nvSpPr>
          <p:cNvPr id="5" name="Footer Placeholder 4">
            <a:extLst>
              <a:ext uri="{FF2B5EF4-FFF2-40B4-BE49-F238E27FC236}">
                <a16:creationId xmlns:a16="http://schemas.microsoft.com/office/drawing/2014/main" id="{B0B838C3-0567-4030-A160-AD9B16A5884D}"/>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7DE881D7-4A55-4F83-B5F2-D47FF71F9051}"/>
              </a:ext>
            </a:extLst>
          </p:cNvPr>
          <p:cNvSpPr>
            <a:spLocks noGrp="1"/>
          </p:cNvSpPr>
          <p:nvPr>
            <p:ph type="sldNum" sz="quarter" idx="12"/>
          </p:nvPr>
        </p:nvSpPr>
        <p:spPr/>
        <p:txBody>
          <a:bodyPr/>
          <a:lstStyle/>
          <a:p>
            <a:fld id="{B6F15528-21DE-4FAA-801E-634DDDAF4B2B}" type="slidenum">
              <a:rPr lang="en-US" smtClean="0"/>
              <a:pPr/>
              <a:t>10</a:t>
            </a:fld>
            <a:endParaRPr lang="en-US"/>
          </a:p>
        </p:txBody>
      </p:sp>
      <p:graphicFrame>
        <p:nvGraphicFramePr>
          <p:cNvPr id="7" name="Content Placeholder 13">
            <a:extLst>
              <a:ext uri="{FF2B5EF4-FFF2-40B4-BE49-F238E27FC236}">
                <a16:creationId xmlns:a16="http://schemas.microsoft.com/office/drawing/2014/main" id="{42B46282-A5A9-4058-85C5-4CF2FDADAEE2}"/>
              </a:ext>
            </a:extLst>
          </p:cNvPr>
          <p:cNvGraphicFramePr>
            <a:graphicFrameLocks/>
          </p:cNvGraphicFramePr>
          <p:nvPr>
            <p:extLst>
              <p:ext uri="{D42A27DB-BD31-4B8C-83A1-F6EECF244321}">
                <p14:modId xmlns:p14="http://schemas.microsoft.com/office/powerpoint/2010/main" val="1126344431"/>
              </p:ext>
            </p:extLst>
          </p:nvPr>
        </p:nvGraphicFramePr>
        <p:xfrm>
          <a:off x="2000624" y="1325357"/>
          <a:ext cx="8077200" cy="4511040"/>
        </p:xfrm>
        <a:graphic>
          <a:graphicData uri="http://schemas.openxmlformats.org/drawingml/2006/table">
            <a:tbl>
              <a:tblPr bandRow="1">
                <a:tableStyleId>{5C22544A-7EE6-4342-B048-85BDC9FD1C3A}</a:tableStyleId>
              </a:tblPr>
              <a:tblGrid>
                <a:gridCol w="8077200">
                  <a:extLst>
                    <a:ext uri="{9D8B030D-6E8A-4147-A177-3AD203B41FA5}">
                      <a16:colId xmlns:a16="http://schemas.microsoft.com/office/drawing/2014/main" val="20000"/>
                    </a:ext>
                  </a:extLst>
                </a:gridCol>
              </a:tblGrid>
              <a:tr h="732420">
                <a:tc>
                  <a:txBody>
                    <a:bodyPr/>
                    <a:lstStyle/>
                    <a:p>
                      <a:r>
                        <a:rPr lang="en-US" sz="1900" b="1" dirty="0"/>
                        <a:t>9. Individual and team work: </a:t>
                      </a:r>
                      <a:r>
                        <a:rPr lang="en-US" sz="1900" dirty="0"/>
                        <a:t>Function effectively as an individual, and as a member or leader in diverse teams, and in multidisciplinary settings.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64964">
                <a:tc>
                  <a:txBody>
                    <a:bodyPr/>
                    <a:lstStyle/>
                    <a:p>
                      <a:r>
                        <a:rPr lang="en-US" sz="1900" b="1" dirty="0"/>
                        <a:t>10. Communication: </a:t>
                      </a:r>
                      <a:r>
                        <a:rPr lang="en-US" sz="1900" dirty="0"/>
                        <a:t>Communicate effectively on complex engineering activities with the engineering community and with society at large, such as, being able to comprehend and write effective reports and design documentation, make effective presentations, and give and receive clear instructions.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364964">
                <a:tc>
                  <a:txBody>
                    <a:bodyPr/>
                    <a:lstStyle/>
                    <a:p>
                      <a:r>
                        <a:rPr lang="en-US" sz="1900" b="1" dirty="0"/>
                        <a:t>11. Project management and finance:</a:t>
                      </a:r>
                      <a:r>
                        <a:rPr lang="en-US" sz="1900" dirty="0"/>
                        <a:t> Demonstrate knowledge and understanding of the engineering and management principles and apply these to one’s own work, as a member and leader in a team, to manage projects and in multidisciplinary environments.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1048692">
                <a:tc>
                  <a:txBody>
                    <a:bodyPr/>
                    <a:lstStyle/>
                    <a:p>
                      <a:r>
                        <a:rPr lang="en-US" sz="1900" b="1" dirty="0"/>
                        <a:t>12. Life-long learning: </a:t>
                      </a:r>
                      <a:r>
                        <a:rPr lang="en-US" sz="1900" dirty="0"/>
                        <a:t>Recognize the need for, and have the preparation and ability to engage in independent and life-long learning in the broadest context of technological change.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374D1159-B33D-4C90-93F3-B9F30F1543CF}"/>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3847068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A68502-E830-4397-BE1A-0A6F99BE247E}"/>
              </a:ext>
            </a:extLst>
          </p:cNvPr>
          <p:cNvSpPr>
            <a:spLocks noGrp="1"/>
          </p:cNvSpPr>
          <p:nvPr>
            <p:ph type="dt" sz="half" idx="10"/>
          </p:nvPr>
        </p:nvSpPr>
        <p:spPr/>
        <p:txBody>
          <a:bodyPr/>
          <a:lstStyle/>
          <a:p>
            <a:fld id="{AB39C5F0-8320-4A2F-BE75-091866DEAC7D}" type="datetime1">
              <a:rPr lang="en-IN" smtClean="0"/>
              <a:t>08-01-2025</a:t>
            </a:fld>
            <a:endParaRPr lang="en-US"/>
          </a:p>
        </p:txBody>
      </p:sp>
      <p:sp>
        <p:nvSpPr>
          <p:cNvPr id="5" name="Footer Placeholder 4">
            <a:extLst>
              <a:ext uri="{FF2B5EF4-FFF2-40B4-BE49-F238E27FC236}">
                <a16:creationId xmlns:a16="http://schemas.microsoft.com/office/drawing/2014/main" id="{C7AB5EF2-365E-4912-811B-0005C2E4DE83}"/>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245A11F3-55FF-4306-9342-1DD8911A2894}"/>
              </a:ext>
            </a:extLst>
          </p:cNvPr>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a:extLst>
              <a:ext uri="{FF2B5EF4-FFF2-40B4-BE49-F238E27FC236}">
                <a16:creationId xmlns:a16="http://schemas.microsoft.com/office/drawing/2014/main" id="{22F19883-5D00-455D-A8EA-EDECC56B9BE2}"/>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lgn="ctr" fontAlgn="auto">
              <a:spcAft>
                <a:spcPts val="0"/>
              </a:spcAft>
              <a:defRPr/>
            </a:pPr>
            <a:r>
              <a:rPr lang="en-US" sz="2800" b="1" dirty="0"/>
              <a:t>Program Educational Objectives (PEOs)</a:t>
            </a:r>
          </a:p>
        </p:txBody>
      </p:sp>
      <p:sp>
        <p:nvSpPr>
          <p:cNvPr id="8" name="Rectangle 7">
            <a:extLst>
              <a:ext uri="{FF2B5EF4-FFF2-40B4-BE49-F238E27FC236}">
                <a16:creationId xmlns:a16="http://schemas.microsoft.com/office/drawing/2014/main" id="{E48B5E67-8CF4-4DF4-B0C0-012BE06E946B}"/>
              </a:ext>
            </a:extLst>
          </p:cNvPr>
          <p:cNvSpPr/>
          <p:nvPr/>
        </p:nvSpPr>
        <p:spPr>
          <a:xfrm>
            <a:off x="1371600" y="1752600"/>
            <a:ext cx="9144000" cy="2862322"/>
          </a:xfrm>
          <a:prstGeom prst="rect">
            <a:avLst/>
          </a:prstGeom>
        </p:spPr>
        <p:txBody>
          <a:bodyPr wrap="square">
            <a:spAutoFit/>
          </a:bodyPr>
          <a:lstStyle/>
          <a:p>
            <a:pPr algn="just"/>
            <a:r>
              <a:rPr lang="en-IN" b="1" dirty="0"/>
              <a:t>PEO1:</a:t>
            </a:r>
            <a:r>
              <a:rPr lang="en-IN" dirty="0"/>
              <a:t> </a:t>
            </a:r>
          </a:p>
          <a:p>
            <a:pPr algn="just"/>
            <a:r>
              <a:rPr lang="en-IN" dirty="0"/>
              <a:t>Able to apply sound knowledge in the field of information technology to </a:t>
            </a:r>
            <a:r>
              <a:rPr lang="en-IN" dirty="0" err="1"/>
              <a:t>fulfill</a:t>
            </a:r>
            <a:r>
              <a:rPr lang="en-IN" dirty="0"/>
              <a:t> the needs of IT industry.</a:t>
            </a:r>
          </a:p>
          <a:p>
            <a:pPr algn="just"/>
            <a:r>
              <a:rPr lang="en-IN" b="1" dirty="0"/>
              <a:t>PEO2:</a:t>
            </a:r>
            <a:r>
              <a:rPr lang="en-IN" dirty="0"/>
              <a:t> </a:t>
            </a:r>
          </a:p>
          <a:p>
            <a:pPr algn="just"/>
            <a:r>
              <a:rPr lang="en-IN" dirty="0"/>
              <a:t>Able to design innovative and interdisciplinary systems through latest digital technologies.</a:t>
            </a:r>
          </a:p>
          <a:p>
            <a:pPr algn="just"/>
            <a:r>
              <a:rPr lang="en-IN" b="1" dirty="0"/>
              <a:t>PEO3:</a:t>
            </a:r>
            <a:r>
              <a:rPr lang="en-IN" dirty="0"/>
              <a:t> </a:t>
            </a:r>
          </a:p>
          <a:p>
            <a:pPr algn="just"/>
            <a:r>
              <a:rPr lang="en-IN" dirty="0"/>
              <a:t>Able to inculcate professional ethics, team work and leadership for serving the society.</a:t>
            </a:r>
          </a:p>
          <a:p>
            <a:pPr algn="just"/>
            <a:r>
              <a:rPr lang="en-IN" b="1" dirty="0"/>
              <a:t>PEO4:</a:t>
            </a:r>
            <a:r>
              <a:rPr lang="en-IN" dirty="0"/>
              <a:t> </a:t>
            </a:r>
          </a:p>
          <a:p>
            <a:pPr algn="just"/>
            <a:r>
              <a:rPr lang="en-IN" dirty="0"/>
              <a:t>Able to inculcate lifelong learning in the field of computing for successful career in organizations and R&amp;D sectors. </a:t>
            </a:r>
          </a:p>
        </p:txBody>
      </p:sp>
    </p:spTree>
    <p:extLst>
      <p:ext uri="{BB962C8B-B14F-4D97-AF65-F5344CB8AC3E}">
        <p14:creationId xmlns:p14="http://schemas.microsoft.com/office/powerpoint/2010/main" val="3972909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EF4218B-819E-41FB-B029-49BF29DB006F}"/>
              </a:ext>
            </a:extLst>
          </p:cNvPr>
          <p:cNvSpPr>
            <a:spLocks noGrp="1"/>
          </p:cNvSpPr>
          <p:nvPr>
            <p:ph type="dt" sz="half" idx="10"/>
          </p:nvPr>
        </p:nvSpPr>
        <p:spPr/>
        <p:txBody>
          <a:bodyPr/>
          <a:lstStyle/>
          <a:p>
            <a:fld id="{A78960C9-295B-42A8-BFD6-154520220C17}" type="datetime1">
              <a:rPr lang="en-IN" smtClean="0"/>
              <a:t>08-01-2025</a:t>
            </a:fld>
            <a:endParaRPr lang="en-US"/>
          </a:p>
        </p:txBody>
      </p:sp>
      <p:sp>
        <p:nvSpPr>
          <p:cNvPr id="5" name="Footer Placeholder 4">
            <a:extLst>
              <a:ext uri="{FF2B5EF4-FFF2-40B4-BE49-F238E27FC236}">
                <a16:creationId xmlns:a16="http://schemas.microsoft.com/office/drawing/2014/main" id="{A388594B-A443-4A75-8789-2AFDCDC8BAA2}"/>
              </a:ext>
            </a:extLst>
          </p:cNvPr>
          <p:cNvSpPr>
            <a:spLocks noGrp="1"/>
          </p:cNvSpPr>
          <p:nvPr>
            <p:ph type="ftr" sz="quarter" idx="11"/>
          </p:nvPr>
        </p:nvSpPr>
        <p:spPr/>
        <p:txBody>
          <a:bodyPr/>
          <a:lstStyle/>
          <a:p>
            <a:r>
              <a:rPr lang="en-US"/>
              <a:t>Shruti Dadhich          ACSML0603      Unit 2</a:t>
            </a:r>
            <a:endParaRPr lang="en-US" dirty="0"/>
          </a:p>
        </p:txBody>
      </p:sp>
      <p:sp>
        <p:nvSpPr>
          <p:cNvPr id="6" name="Slide Number Placeholder 5">
            <a:extLst>
              <a:ext uri="{FF2B5EF4-FFF2-40B4-BE49-F238E27FC236}">
                <a16:creationId xmlns:a16="http://schemas.microsoft.com/office/drawing/2014/main" id="{27C2BAB2-D20C-40FC-822A-6BB4662DC77B}"/>
              </a:ext>
            </a:extLst>
          </p:cNvPr>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a:extLst>
              <a:ext uri="{FF2B5EF4-FFF2-40B4-BE49-F238E27FC236}">
                <a16:creationId xmlns:a16="http://schemas.microsoft.com/office/drawing/2014/main" id="{1DCDAA6E-3DB0-4C21-82F7-79B905EC20D8}"/>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fontAlgn="auto">
              <a:spcAft>
                <a:spcPts val="0"/>
              </a:spcAft>
              <a:defRPr/>
            </a:pPr>
            <a:r>
              <a:rPr lang="en-US" sz="2800" b="1" dirty="0"/>
              <a:t>COs and POs  Mapping</a:t>
            </a:r>
          </a:p>
        </p:txBody>
      </p:sp>
      <p:graphicFrame>
        <p:nvGraphicFramePr>
          <p:cNvPr id="10" name="Content Placeholder 1">
            <a:extLst>
              <a:ext uri="{FF2B5EF4-FFF2-40B4-BE49-F238E27FC236}">
                <a16:creationId xmlns:a16="http://schemas.microsoft.com/office/drawing/2014/main" id="{AB40AB8D-CCD1-4F45-993C-3776C6D7BB25}"/>
              </a:ext>
            </a:extLst>
          </p:cNvPr>
          <p:cNvGraphicFramePr>
            <a:graphicFrameLocks noGrp="1"/>
          </p:cNvGraphicFramePr>
          <p:nvPr>
            <p:ph idx="1"/>
            <p:extLst>
              <p:ext uri="{D42A27DB-BD31-4B8C-83A1-F6EECF244321}">
                <p14:modId xmlns:p14="http://schemas.microsoft.com/office/powerpoint/2010/main" val="2643753463"/>
              </p:ext>
            </p:extLst>
          </p:nvPr>
        </p:nvGraphicFramePr>
        <p:xfrm>
          <a:off x="2895600" y="1219200"/>
          <a:ext cx="6781803" cy="4169000"/>
        </p:xfrm>
        <a:graphic>
          <a:graphicData uri="http://schemas.openxmlformats.org/drawingml/2006/table">
            <a:tbl>
              <a:tblPr firstRow="1" firstCol="1" bandRow="1">
                <a:tableStyleId>{5C22544A-7EE6-4342-B048-85BDC9FD1C3A}</a:tableStyleId>
              </a:tblPr>
              <a:tblGrid>
                <a:gridCol w="886224">
                  <a:extLst>
                    <a:ext uri="{9D8B030D-6E8A-4147-A177-3AD203B41FA5}">
                      <a16:colId xmlns:a16="http://schemas.microsoft.com/office/drawing/2014/main" val="20000"/>
                    </a:ext>
                  </a:extLst>
                </a:gridCol>
                <a:gridCol w="469253">
                  <a:extLst>
                    <a:ext uri="{9D8B030D-6E8A-4147-A177-3AD203B41FA5}">
                      <a16:colId xmlns:a16="http://schemas.microsoft.com/office/drawing/2014/main" val="20001"/>
                    </a:ext>
                  </a:extLst>
                </a:gridCol>
                <a:gridCol w="469253">
                  <a:extLst>
                    <a:ext uri="{9D8B030D-6E8A-4147-A177-3AD203B41FA5}">
                      <a16:colId xmlns:a16="http://schemas.microsoft.com/office/drawing/2014/main" val="20002"/>
                    </a:ext>
                  </a:extLst>
                </a:gridCol>
                <a:gridCol w="469253">
                  <a:extLst>
                    <a:ext uri="{9D8B030D-6E8A-4147-A177-3AD203B41FA5}">
                      <a16:colId xmlns:a16="http://schemas.microsoft.com/office/drawing/2014/main" val="20003"/>
                    </a:ext>
                  </a:extLst>
                </a:gridCol>
                <a:gridCol w="469253">
                  <a:extLst>
                    <a:ext uri="{9D8B030D-6E8A-4147-A177-3AD203B41FA5}">
                      <a16:colId xmlns:a16="http://schemas.microsoft.com/office/drawing/2014/main" val="20004"/>
                    </a:ext>
                  </a:extLst>
                </a:gridCol>
                <a:gridCol w="469253">
                  <a:extLst>
                    <a:ext uri="{9D8B030D-6E8A-4147-A177-3AD203B41FA5}">
                      <a16:colId xmlns:a16="http://schemas.microsoft.com/office/drawing/2014/main" val="20005"/>
                    </a:ext>
                  </a:extLst>
                </a:gridCol>
                <a:gridCol w="469253">
                  <a:extLst>
                    <a:ext uri="{9D8B030D-6E8A-4147-A177-3AD203B41FA5}">
                      <a16:colId xmlns:a16="http://schemas.microsoft.com/office/drawing/2014/main" val="20006"/>
                    </a:ext>
                  </a:extLst>
                </a:gridCol>
                <a:gridCol w="469253">
                  <a:extLst>
                    <a:ext uri="{9D8B030D-6E8A-4147-A177-3AD203B41FA5}">
                      <a16:colId xmlns:a16="http://schemas.microsoft.com/office/drawing/2014/main" val="20007"/>
                    </a:ext>
                  </a:extLst>
                </a:gridCol>
                <a:gridCol w="469253">
                  <a:extLst>
                    <a:ext uri="{9D8B030D-6E8A-4147-A177-3AD203B41FA5}">
                      <a16:colId xmlns:a16="http://schemas.microsoft.com/office/drawing/2014/main" val="20008"/>
                    </a:ext>
                  </a:extLst>
                </a:gridCol>
                <a:gridCol w="469253">
                  <a:extLst>
                    <a:ext uri="{9D8B030D-6E8A-4147-A177-3AD203B41FA5}">
                      <a16:colId xmlns:a16="http://schemas.microsoft.com/office/drawing/2014/main" val="20009"/>
                    </a:ext>
                  </a:extLst>
                </a:gridCol>
                <a:gridCol w="557434">
                  <a:extLst>
                    <a:ext uri="{9D8B030D-6E8A-4147-A177-3AD203B41FA5}">
                      <a16:colId xmlns:a16="http://schemas.microsoft.com/office/drawing/2014/main" val="20010"/>
                    </a:ext>
                  </a:extLst>
                </a:gridCol>
                <a:gridCol w="557434">
                  <a:extLst>
                    <a:ext uri="{9D8B030D-6E8A-4147-A177-3AD203B41FA5}">
                      <a16:colId xmlns:a16="http://schemas.microsoft.com/office/drawing/2014/main" val="20011"/>
                    </a:ext>
                  </a:extLst>
                </a:gridCol>
                <a:gridCol w="557434">
                  <a:extLst>
                    <a:ext uri="{9D8B030D-6E8A-4147-A177-3AD203B41FA5}">
                      <a16:colId xmlns:a16="http://schemas.microsoft.com/office/drawing/2014/main" val="20012"/>
                    </a:ext>
                  </a:extLst>
                </a:gridCol>
              </a:tblGrid>
              <a:tr h="930080">
                <a:tc>
                  <a:txBody>
                    <a:bodyPr/>
                    <a:lstStyle/>
                    <a:p>
                      <a:pPr algn="ctr">
                        <a:lnSpc>
                          <a:spcPct val="115000"/>
                        </a:lnSpc>
                        <a:spcAft>
                          <a:spcPts val="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PO1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PO3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PO4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PO5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dirty="0">
                          <a:effectLst/>
                        </a:rPr>
                        <a:t>PO6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PO7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PO8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PO9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PO10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PO11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0"/>
                        </a:spcAft>
                      </a:pPr>
                      <a:r>
                        <a:rPr lang="en-US" sz="1400">
                          <a:effectLst/>
                        </a:rPr>
                        <a:t>PO12 </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539820">
                <a:tc>
                  <a:txBody>
                    <a:bodyPr/>
                    <a:lstStyle/>
                    <a:p>
                      <a:pPr algn="just">
                        <a:lnSpc>
                          <a:spcPct val="115000"/>
                        </a:lnSpc>
                        <a:spcAft>
                          <a:spcPts val="0"/>
                        </a:spcAft>
                      </a:pPr>
                      <a:r>
                        <a:rPr lang="en-US" sz="1400" dirty="0">
                          <a:effectLst/>
                        </a:rPr>
                        <a:t>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6">
                        <a:lumMod val="75000"/>
                      </a:schemeClr>
                    </a:solidFill>
                  </a:tcPr>
                </a:tc>
                <a:extLst>
                  <a:ext uri="{0D108BD9-81ED-4DB2-BD59-A6C34878D82A}">
                    <a16:rowId xmlns:a16="http://schemas.microsoft.com/office/drawing/2014/main" val="10001"/>
                  </a:ext>
                </a:extLst>
              </a:tr>
              <a:tr h="539820">
                <a:tc>
                  <a:txBody>
                    <a:bodyPr/>
                    <a:lstStyle/>
                    <a:p>
                      <a:pPr>
                        <a:lnSpc>
                          <a:spcPct val="115000"/>
                        </a:lnSpc>
                        <a:spcAft>
                          <a:spcPts val="0"/>
                        </a:spcAft>
                      </a:pPr>
                      <a:r>
                        <a:rPr lang="en-US" sz="1400" dirty="0">
                          <a:effectLst/>
                        </a:rPr>
                        <a:t>KCS501.2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chemeClr val="accent1"/>
                    </a:solid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noFill/>
                  </a:tcPr>
                </a:tc>
                <a:extLst>
                  <a:ext uri="{0D108BD9-81ED-4DB2-BD59-A6C34878D82A}">
                    <a16:rowId xmlns:a16="http://schemas.microsoft.com/office/drawing/2014/main" val="10002"/>
                  </a:ext>
                </a:extLst>
              </a:tr>
              <a:tr h="539820">
                <a:tc>
                  <a:txBody>
                    <a:bodyPr/>
                    <a:lstStyle/>
                    <a:p>
                      <a:pPr>
                        <a:lnSpc>
                          <a:spcPct val="115000"/>
                        </a:lnSpc>
                        <a:spcAft>
                          <a:spcPts val="0"/>
                        </a:spcAft>
                      </a:pPr>
                      <a:r>
                        <a:rPr lang="en-US" sz="1400" dirty="0">
                          <a:effectLst/>
                        </a:rPr>
                        <a:t>KCS501.3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3"/>
                  </a:ext>
                </a:extLst>
              </a:tr>
              <a:tr h="539820">
                <a:tc>
                  <a:txBody>
                    <a:bodyPr/>
                    <a:lstStyle/>
                    <a:p>
                      <a:pPr>
                        <a:lnSpc>
                          <a:spcPct val="115000"/>
                        </a:lnSpc>
                        <a:spcAft>
                          <a:spcPts val="0"/>
                        </a:spcAft>
                      </a:pPr>
                      <a:r>
                        <a:rPr lang="en-US" sz="1400" dirty="0">
                          <a:effectLst/>
                        </a:rPr>
                        <a:t>KCS501.4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4"/>
                  </a:ext>
                </a:extLst>
              </a:tr>
              <a:tr h="539820">
                <a:tc>
                  <a:txBody>
                    <a:bodyPr/>
                    <a:lstStyle/>
                    <a:p>
                      <a:pPr>
                        <a:lnSpc>
                          <a:spcPct val="115000"/>
                        </a:lnSpc>
                        <a:spcAft>
                          <a:spcPts val="0"/>
                        </a:spcAft>
                      </a:pPr>
                      <a:r>
                        <a:rPr lang="en-US" sz="1400" dirty="0">
                          <a:effectLst/>
                        </a:rPr>
                        <a:t>KCS501.5 </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3</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3</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5"/>
                  </a:ext>
                </a:extLst>
              </a:tr>
              <a:tr h="539820">
                <a:tc>
                  <a:txBody>
                    <a:bodyPr/>
                    <a:lstStyle/>
                    <a:p>
                      <a:pPr algn="ctr">
                        <a:lnSpc>
                          <a:spcPct val="115000"/>
                        </a:lnSpc>
                        <a:spcAft>
                          <a:spcPts val="0"/>
                        </a:spcAft>
                      </a:pPr>
                      <a:r>
                        <a:rPr lang="en-US" sz="1400">
                          <a:effectLst/>
                        </a:rPr>
                        <a:t>AVG</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2.80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2.60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2.40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2.00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2.20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a:effectLst/>
                        </a:rPr>
                        <a:t>2.20</a:t>
                      </a:r>
                      <a:endParaRPr lang="en-IN"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US" sz="1400" dirty="0">
                          <a:effectLst/>
                        </a:rPr>
                        <a:t>2.40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80145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1B60B7-BCA9-481D-9DB9-7B4BA595B57D}"/>
              </a:ext>
            </a:extLst>
          </p:cNvPr>
          <p:cNvSpPr>
            <a:spLocks noGrp="1"/>
          </p:cNvSpPr>
          <p:nvPr>
            <p:ph type="dt" sz="half" idx="10"/>
          </p:nvPr>
        </p:nvSpPr>
        <p:spPr/>
        <p:txBody>
          <a:bodyPr/>
          <a:lstStyle/>
          <a:p>
            <a:fld id="{954FA969-05A6-4B80-9EC0-D9FA87ADFD61}" type="datetime1">
              <a:rPr lang="en-IN" smtClean="0"/>
              <a:t>08-01-2025</a:t>
            </a:fld>
            <a:endParaRPr lang="en-US"/>
          </a:p>
        </p:txBody>
      </p:sp>
      <p:sp>
        <p:nvSpPr>
          <p:cNvPr id="5" name="Footer Placeholder 4">
            <a:extLst>
              <a:ext uri="{FF2B5EF4-FFF2-40B4-BE49-F238E27FC236}">
                <a16:creationId xmlns:a16="http://schemas.microsoft.com/office/drawing/2014/main" id="{34CC2B15-CEA8-43AC-9A1C-AEB8C5468C28}"/>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220D7D21-B483-432B-A920-340F3FD5EDB6}"/>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a:extLst>
              <a:ext uri="{FF2B5EF4-FFF2-40B4-BE49-F238E27FC236}">
                <a16:creationId xmlns:a16="http://schemas.microsoft.com/office/drawing/2014/main" id="{D7C80DBD-31A2-4BCC-B837-B9D410B7BC18}"/>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spcBef>
                <a:spcPct val="0"/>
              </a:spcBef>
              <a:defRPr/>
            </a:pPr>
            <a:r>
              <a:rPr lang="en-US" sz="2800" b="1" dirty="0">
                <a:solidFill>
                  <a:schemeClr val="tx1"/>
                </a:solidFill>
              </a:rPr>
              <a:t>Question Paper Template</a:t>
            </a:r>
          </a:p>
        </p:txBody>
      </p:sp>
      <p:pic>
        <p:nvPicPr>
          <p:cNvPr id="8" name="Picture 7">
            <a:extLst>
              <a:ext uri="{FF2B5EF4-FFF2-40B4-BE49-F238E27FC236}">
                <a16:creationId xmlns:a16="http://schemas.microsoft.com/office/drawing/2014/main" id="{F14FA43B-CC72-4083-8B08-8F24496B2376}"/>
              </a:ext>
            </a:extLst>
          </p:cNvPr>
          <p:cNvPicPr>
            <a:picLocks noChangeAspect="1"/>
          </p:cNvPicPr>
          <p:nvPr/>
        </p:nvPicPr>
        <p:blipFill>
          <a:blip r:embed="rId2" cstate="print"/>
          <a:stretch>
            <a:fillRect/>
          </a:stretch>
        </p:blipFill>
        <p:spPr>
          <a:xfrm>
            <a:off x="933450" y="844550"/>
            <a:ext cx="9048750" cy="5175250"/>
          </a:xfrm>
          <a:prstGeom prst="rect">
            <a:avLst/>
          </a:prstGeom>
        </p:spPr>
      </p:pic>
    </p:spTree>
    <p:extLst>
      <p:ext uri="{BB962C8B-B14F-4D97-AF65-F5344CB8AC3E}">
        <p14:creationId xmlns:p14="http://schemas.microsoft.com/office/powerpoint/2010/main" val="1201911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71D7A28-8FBF-4F95-98B9-A59072CEC8F0}"/>
              </a:ext>
            </a:extLst>
          </p:cNvPr>
          <p:cNvSpPr>
            <a:spLocks noGrp="1"/>
          </p:cNvSpPr>
          <p:nvPr>
            <p:ph type="dt" sz="half" idx="10"/>
          </p:nvPr>
        </p:nvSpPr>
        <p:spPr/>
        <p:txBody>
          <a:bodyPr/>
          <a:lstStyle/>
          <a:p>
            <a:fld id="{12915A15-A41F-488D-9F39-61BC09A338E8}" type="datetime1">
              <a:rPr lang="en-IN" smtClean="0"/>
              <a:t>08-01-2025</a:t>
            </a:fld>
            <a:endParaRPr lang="en-US"/>
          </a:p>
        </p:txBody>
      </p:sp>
      <p:sp>
        <p:nvSpPr>
          <p:cNvPr id="5" name="Footer Placeholder 4">
            <a:extLst>
              <a:ext uri="{FF2B5EF4-FFF2-40B4-BE49-F238E27FC236}">
                <a16:creationId xmlns:a16="http://schemas.microsoft.com/office/drawing/2014/main" id="{CE1DCD96-4D04-4E21-80A6-2B2542F8416D}"/>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1763A7D0-A766-47DA-B3D6-90102BD2716D}"/>
              </a:ext>
            </a:extLst>
          </p:cNvPr>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a:extLst>
              <a:ext uri="{FF2B5EF4-FFF2-40B4-BE49-F238E27FC236}">
                <a16:creationId xmlns:a16="http://schemas.microsoft.com/office/drawing/2014/main" id="{1205099C-61D8-4BBD-9152-5969CFC6ADCD}"/>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algn="ctr">
              <a:spcBef>
                <a:spcPct val="0"/>
              </a:spcBef>
              <a:defRPr/>
            </a:pPr>
            <a:r>
              <a:rPr lang="en-US" sz="2800" b="1" dirty="0">
                <a:solidFill>
                  <a:schemeClr val="tx1"/>
                </a:solidFill>
              </a:rPr>
              <a:t>Question Paper Template</a:t>
            </a:r>
          </a:p>
        </p:txBody>
      </p:sp>
      <p:graphicFrame>
        <p:nvGraphicFramePr>
          <p:cNvPr id="9" name="Table 8">
            <a:extLst>
              <a:ext uri="{FF2B5EF4-FFF2-40B4-BE49-F238E27FC236}">
                <a16:creationId xmlns:a16="http://schemas.microsoft.com/office/drawing/2014/main" id="{A4F7E708-A52E-4337-891B-D03CCCD74B44}"/>
              </a:ext>
            </a:extLst>
          </p:cNvPr>
          <p:cNvGraphicFramePr>
            <a:graphicFrameLocks noGrp="1"/>
          </p:cNvGraphicFramePr>
          <p:nvPr>
            <p:extLst>
              <p:ext uri="{D42A27DB-BD31-4B8C-83A1-F6EECF244321}">
                <p14:modId xmlns:p14="http://schemas.microsoft.com/office/powerpoint/2010/main" val="2105921263"/>
              </p:ext>
            </p:extLst>
          </p:nvPr>
        </p:nvGraphicFramePr>
        <p:xfrm>
          <a:off x="1219200" y="990600"/>
          <a:ext cx="9905999" cy="5388151"/>
        </p:xfrm>
        <a:graphic>
          <a:graphicData uri="http://schemas.openxmlformats.org/drawingml/2006/table">
            <a:tbl>
              <a:tblPr firstRow="1" firstCol="1" bandRow="1">
                <a:tableStyleId>{5C22544A-7EE6-4342-B048-85BDC9FD1C3A}</a:tableStyleId>
              </a:tblPr>
              <a:tblGrid>
                <a:gridCol w="509375">
                  <a:extLst>
                    <a:ext uri="{9D8B030D-6E8A-4147-A177-3AD203B41FA5}">
                      <a16:colId xmlns:a16="http://schemas.microsoft.com/office/drawing/2014/main" val="3904463951"/>
                    </a:ext>
                  </a:extLst>
                </a:gridCol>
                <a:gridCol w="644662">
                  <a:extLst>
                    <a:ext uri="{9D8B030D-6E8A-4147-A177-3AD203B41FA5}">
                      <a16:colId xmlns:a16="http://schemas.microsoft.com/office/drawing/2014/main" val="382194311"/>
                    </a:ext>
                  </a:extLst>
                </a:gridCol>
                <a:gridCol w="6876087">
                  <a:extLst>
                    <a:ext uri="{9D8B030D-6E8A-4147-A177-3AD203B41FA5}">
                      <a16:colId xmlns:a16="http://schemas.microsoft.com/office/drawing/2014/main" val="2326716346"/>
                    </a:ext>
                  </a:extLst>
                </a:gridCol>
                <a:gridCol w="1095924">
                  <a:extLst>
                    <a:ext uri="{9D8B030D-6E8A-4147-A177-3AD203B41FA5}">
                      <a16:colId xmlns:a16="http://schemas.microsoft.com/office/drawing/2014/main" val="780519470"/>
                    </a:ext>
                  </a:extLst>
                </a:gridCol>
                <a:gridCol w="779951">
                  <a:extLst>
                    <a:ext uri="{9D8B030D-6E8A-4147-A177-3AD203B41FA5}">
                      <a16:colId xmlns:a16="http://schemas.microsoft.com/office/drawing/2014/main" val="746072801"/>
                    </a:ext>
                  </a:extLst>
                </a:gridCol>
              </a:tblGrid>
              <a:tr h="89665">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sng">
                          <a:effectLst/>
                        </a:rPr>
                        <a:t>SECTION – 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3623823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41590961"/>
                  </a:ext>
                </a:extLst>
              </a:tr>
              <a:tr h="170272">
                <a:tc>
                  <a:txBody>
                    <a:bodyPr/>
                    <a:lstStyle/>
                    <a:p>
                      <a:pPr marL="342900" lvl="0" indent="-342900" algn="l">
                        <a:lnSpc>
                          <a:spcPct val="115000"/>
                        </a:lnSpc>
                        <a:spcAft>
                          <a:spcPts val="800"/>
                        </a:spcAft>
                        <a:buFont typeface="+mj-lt"/>
                        <a:buAutoNum type="arabicPeriod"/>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15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[10×1=10]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76928812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25830015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2350723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87040617"/>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8794524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0874351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746902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75855397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1-h.</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3698463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1-i.</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0507980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1-j.</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(1)</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6259841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55283994"/>
                  </a:ext>
                </a:extLst>
              </a:tr>
              <a:tr h="89665">
                <a:tc>
                  <a:txBody>
                    <a:bodyPr/>
                    <a:lstStyle/>
                    <a:p>
                      <a:pPr algn="l">
                        <a:lnSpc>
                          <a:spcPct val="115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Attempt all parts-</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[5×2=10]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49031790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just">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842250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4114778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8083359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08092534"/>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4954328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2-e.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07000"/>
                        </a:lnSpc>
                        <a:spcAft>
                          <a:spcPts val="800"/>
                        </a:spcAft>
                      </a:pPr>
                      <a:r>
                        <a:rPr lang="en-IN" sz="500">
                          <a:effectLst/>
                        </a:rPr>
                        <a:t>(2)</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7579628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05930127"/>
                  </a:ext>
                </a:extLst>
              </a:tr>
              <a:tr h="295362">
                <a:tc>
                  <a:txBody>
                    <a:bodyPr/>
                    <a:lstStyle/>
                    <a:p>
                      <a:pPr algn="l">
                        <a:lnSpc>
                          <a:spcPct val="115000"/>
                        </a:lnSpc>
                        <a:spcAft>
                          <a:spcPts val="800"/>
                        </a:spcAft>
                      </a:pPr>
                      <a:r>
                        <a:rPr lang="en-IN" sz="500">
                          <a:effectLst/>
                        </a:rPr>
                        <a:t> </a:t>
                      </a:r>
                      <a:endParaRPr lang="en-IN" sz="400">
                        <a:effectLst/>
                      </a:endParaRPr>
                    </a:p>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marL="471805"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32122905"/>
                  </a:ext>
                </a:extLst>
              </a:tr>
              <a:tr h="89665">
                <a:tc gridSpan="3">
                  <a:txBody>
                    <a:bodyPr/>
                    <a:lstStyle/>
                    <a:p>
                      <a:pPr algn="ctr">
                        <a:lnSpc>
                          <a:spcPct val="115000"/>
                        </a:lnSpc>
                        <a:spcAft>
                          <a:spcPts val="800"/>
                        </a:spcAft>
                      </a:pPr>
                      <a:r>
                        <a:rPr lang="en-IN" sz="500" u="sng">
                          <a:effectLst/>
                        </a:rPr>
                        <a:t>SECTION – 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840196487"/>
                  </a:ext>
                </a:extLst>
              </a:tr>
              <a:tr h="89665">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0015063"/>
                  </a:ext>
                </a:extLst>
              </a:tr>
              <a:tr h="89665">
                <a:tc>
                  <a:txBody>
                    <a:bodyPr/>
                    <a:lstStyle/>
                    <a:p>
                      <a:pPr algn="l">
                        <a:lnSpc>
                          <a:spcPct val="115000"/>
                        </a:lnSpc>
                        <a:spcAft>
                          <a:spcPts val="800"/>
                        </a:spcAft>
                      </a:pPr>
                      <a:r>
                        <a:rPr lang="en-IN" sz="500">
                          <a:effectLst/>
                        </a:rPr>
                        <a:t>3.</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a:t>
                      </a:r>
                      <a:r>
                        <a:rPr lang="en-IN" sz="500" u="sng">
                          <a:effectLst/>
                        </a:rPr>
                        <a:t>five </a:t>
                      </a:r>
                      <a:r>
                        <a:rPr lang="en-IN" sz="500">
                          <a:effectLst/>
                        </a:rPr>
                        <a:t>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[5×6=30]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highlight>
                            <a:srgbClr val="FFFF00"/>
                          </a:highligh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49683749"/>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384649017"/>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97268442"/>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3-c.</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83279152"/>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3-d.</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560087403"/>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07000"/>
                        </a:lnSpc>
                        <a:spcAft>
                          <a:spcPts val="800"/>
                        </a:spcAft>
                      </a:pPr>
                      <a:r>
                        <a:rPr lang="en-IN" sz="500">
                          <a:effectLst/>
                        </a:rPr>
                        <a:t>3-e.</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126491731"/>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3-f.</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528500548"/>
                  </a:ext>
                </a:extLst>
              </a:tr>
              <a:tr h="89665">
                <a:tc>
                  <a:txBody>
                    <a:bodyPr/>
                    <a:lstStyle/>
                    <a:p>
                      <a:pPr marL="457200"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3-g.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12423086"/>
                  </a:ext>
                </a:extLst>
              </a:tr>
              <a:tr h="89665">
                <a:tc gridSpan="3">
                  <a:txBody>
                    <a:bodyPr/>
                    <a:lstStyle/>
                    <a:p>
                      <a:pPr algn="ctr">
                        <a:lnSpc>
                          <a:spcPct val="115000"/>
                        </a:lnSpc>
                        <a:spcAft>
                          <a:spcPts val="800"/>
                        </a:spcAft>
                      </a:pPr>
                      <a:r>
                        <a:rPr lang="en-IN" sz="500" u="sng">
                          <a:effectLst/>
                        </a:rPr>
                        <a:t>SECTION – C</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CO</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788619013"/>
                  </a:ext>
                </a:extLst>
              </a:tr>
              <a:tr h="89665">
                <a:tc gridSpan="3">
                  <a:txBody>
                    <a:bodyPr/>
                    <a:lstStyle/>
                    <a:p>
                      <a:pPr algn="ctr">
                        <a:lnSpc>
                          <a:spcPct val="115000"/>
                        </a:lnSpc>
                        <a:spcAft>
                          <a:spcPts val="800"/>
                        </a:spcAft>
                      </a:pPr>
                      <a:r>
                        <a:rPr lang="en-IN" sz="500" u="none" strike="noStrike">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hMerge="1">
                  <a:txBody>
                    <a:bodyPr/>
                    <a:lstStyle/>
                    <a:p>
                      <a:endParaRPr lang="en-US"/>
                    </a:p>
                  </a:txBody>
                  <a:tcPr/>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277044899"/>
                  </a:ext>
                </a:extLst>
              </a:tr>
              <a:tr h="170272">
                <a:tc>
                  <a:txBody>
                    <a:bodyPr/>
                    <a:lstStyle/>
                    <a:p>
                      <a:pPr algn="l">
                        <a:lnSpc>
                          <a:spcPct val="115000"/>
                        </a:lnSpc>
                        <a:spcAft>
                          <a:spcPts val="800"/>
                        </a:spcAft>
                      </a:pPr>
                      <a:r>
                        <a:rPr lang="en-IN" sz="500">
                          <a:effectLst/>
                        </a:rPr>
                        <a:t>4</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a:t>
                      </a:r>
                      <a:r>
                        <a:rPr lang="en-IN" sz="500" u="sng">
                          <a:effectLst/>
                        </a:rPr>
                        <a:t> one</a:t>
                      </a:r>
                      <a:r>
                        <a:rPr lang="en-IN" sz="500">
                          <a:effectLst/>
                        </a:rPr>
                        <a:t>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l">
                        <a:lnSpc>
                          <a:spcPct val="115000"/>
                        </a:lnSpc>
                        <a:spcAft>
                          <a:spcPts val="800"/>
                        </a:spcAft>
                      </a:pPr>
                      <a:r>
                        <a:rPr lang="en-IN" sz="500">
                          <a:effectLst/>
                        </a:rPr>
                        <a:t>[5×10=50]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82555771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27138055"/>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9414542"/>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4-b.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989911954"/>
                  </a:ext>
                </a:extLst>
              </a:tr>
              <a:tr h="89665">
                <a:tc>
                  <a:txBody>
                    <a:bodyPr/>
                    <a:lstStyle/>
                    <a:p>
                      <a:pPr algn="l">
                        <a:lnSpc>
                          <a:spcPct val="115000"/>
                        </a:lnSpc>
                        <a:spcAft>
                          <a:spcPts val="800"/>
                        </a:spcAft>
                      </a:pPr>
                      <a:r>
                        <a:rPr lang="en-IN" sz="500">
                          <a:effectLst/>
                        </a:rPr>
                        <a:t>5.</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5945121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69325499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8796788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5-b.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015798895"/>
                  </a:ext>
                </a:extLst>
              </a:tr>
              <a:tr h="89665">
                <a:tc>
                  <a:txBody>
                    <a:bodyPr/>
                    <a:lstStyle/>
                    <a:p>
                      <a:pPr algn="l">
                        <a:lnSpc>
                          <a:spcPct val="115000"/>
                        </a:lnSpc>
                        <a:spcAft>
                          <a:spcPts val="800"/>
                        </a:spcAft>
                      </a:pPr>
                      <a:r>
                        <a:rPr lang="en-IN" sz="500">
                          <a:effectLst/>
                        </a:rPr>
                        <a:t>6.</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31415074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2042784850"/>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0808464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6-b.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417109019"/>
                  </a:ext>
                </a:extLst>
              </a:tr>
              <a:tr h="89665">
                <a:tc>
                  <a:txBody>
                    <a:bodyPr/>
                    <a:lstStyle/>
                    <a:p>
                      <a:pPr algn="l">
                        <a:lnSpc>
                          <a:spcPct val="115000"/>
                        </a:lnSpc>
                        <a:spcAft>
                          <a:spcPts val="800"/>
                        </a:spcAft>
                      </a:pPr>
                      <a:r>
                        <a:rPr lang="en-IN" sz="500">
                          <a:effectLst/>
                        </a:rPr>
                        <a:t>7.</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911055239"/>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1448950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63932086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7-b.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646566941"/>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3843233770"/>
                  </a:ext>
                </a:extLst>
              </a:tr>
              <a:tr h="89665">
                <a:tc>
                  <a:txBody>
                    <a:bodyPr/>
                    <a:lstStyle/>
                    <a:p>
                      <a:pPr algn="l">
                        <a:lnSpc>
                          <a:spcPct val="115000"/>
                        </a:lnSpc>
                        <a:spcAft>
                          <a:spcPts val="800"/>
                        </a:spcAft>
                      </a:pPr>
                      <a:r>
                        <a:rPr lang="en-IN" sz="500">
                          <a:effectLst/>
                        </a:rPr>
                        <a:t>8.</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gridSpan="2">
                  <a:txBody>
                    <a:bodyPr/>
                    <a:lstStyle/>
                    <a:p>
                      <a:pPr algn="l">
                        <a:lnSpc>
                          <a:spcPct val="115000"/>
                        </a:lnSpc>
                        <a:spcAft>
                          <a:spcPts val="800"/>
                        </a:spcAft>
                      </a:pPr>
                      <a:r>
                        <a:rPr lang="en-IN" sz="500">
                          <a:effectLst/>
                        </a:rPr>
                        <a:t>Answer any one of the following-</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hMerge="1">
                  <a:txBody>
                    <a:bodyPr/>
                    <a:lstStyle/>
                    <a:p>
                      <a:endParaRPr lang="en-US"/>
                    </a:p>
                  </a:txBody>
                  <a:tcPr/>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152808183"/>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8-a.</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a:effectLst/>
                        </a:rPr>
                        <a:t>Question-  </a:t>
                      </a: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907290766"/>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4029224358"/>
                  </a:ext>
                </a:extLst>
              </a:tr>
              <a:tr h="89665">
                <a:tc>
                  <a:txBody>
                    <a:bodyPr/>
                    <a:lstStyle/>
                    <a:p>
                      <a:pPr algn="l">
                        <a:lnSpc>
                          <a:spcPct val="115000"/>
                        </a:lnSpc>
                        <a:spcAft>
                          <a:spcPts val="800"/>
                        </a:spcAft>
                      </a:pPr>
                      <a:r>
                        <a:rPr lang="en-IN" sz="500">
                          <a:effectLst/>
                        </a:rPr>
                        <a:t> </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a:effectLst/>
                        </a:rPr>
                        <a:t>8-b.</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u="sng" dirty="0">
                          <a:effectLst/>
                        </a:rPr>
                        <a:t>Question-  </a:t>
                      </a: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ctr">
                        <a:lnSpc>
                          <a:spcPct val="115000"/>
                        </a:lnSpc>
                        <a:spcAft>
                          <a:spcPts val="800"/>
                        </a:spcAft>
                      </a:pPr>
                      <a:r>
                        <a:rPr lang="en-IN" sz="500">
                          <a:effectLst/>
                        </a:rPr>
                        <a:t>(10)</a:t>
                      </a:r>
                      <a:endParaRPr lang="en-IN" sz="40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tc>
                  <a:txBody>
                    <a:bodyPr/>
                    <a:lstStyle/>
                    <a:p>
                      <a:pPr algn="l">
                        <a:lnSpc>
                          <a:spcPct val="115000"/>
                        </a:lnSpc>
                        <a:spcAft>
                          <a:spcPts val="800"/>
                        </a:spcAft>
                      </a:pPr>
                      <a:r>
                        <a:rPr lang="en-IN" sz="500" dirty="0">
                          <a:effectLst/>
                        </a:rPr>
                        <a:t> </a:t>
                      </a:r>
                      <a:endParaRPr lang="en-IN" sz="400" dirty="0">
                        <a:effectLst/>
                        <a:latin typeface="Calibri" panose="020F0502020204030204" pitchFamily="34" charset="0"/>
                        <a:ea typeface="Calibri" panose="020F0502020204030204" pitchFamily="34" charset="0"/>
                        <a:cs typeface="Times New Roman" panose="02020603050405020304" pitchFamily="18" charset="0"/>
                      </a:endParaRPr>
                    </a:p>
                  </a:txBody>
                  <a:tcPr marL="27521" marR="27521" marT="0" marB="0"/>
                </a:tc>
                <a:extLst>
                  <a:ext uri="{0D108BD9-81ED-4DB2-BD59-A6C34878D82A}">
                    <a16:rowId xmlns:a16="http://schemas.microsoft.com/office/drawing/2014/main" val="1577907657"/>
                  </a:ext>
                </a:extLst>
              </a:tr>
            </a:tbl>
          </a:graphicData>
        </a:graphic>
      </p:graphicFrame>
    </p:spTree>
    <p:extLst>
      <p:ext uri="{BB962C8B-B14F-4D97-AF65-F5344CB8AC3E}">
        <p14:creationId xmlns:p14="http://schemas.microsoft.com/office/powerpoint/2010/main" val="36276927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5DF6A3C-23F8-4E7D-A526-98A12CA3E8DC}"/>
              </a:ext>
            </a:extLst>
          </p:cNvPr>
          <p:cNvSpPr>
            <a:spLocks noGrp="1"/>
          </p:cNvSpPr>
          <p:nvPr>
            <p:ph type="dt" sz="half" idx="10"/>
          </p:nvPr>
        </p:nvSpPr>
        <p:spPr/>
        <p:txBody>
          <a:bodyPr/>
          <a:lstStyle/>
          <a:p>
            <a:fld id="{95A45BAB-A68B-4431-9D1F-0A5ECF74886F}" type="datetime1">
              <a:rPr lang="en-IN" smtClean="0"/>
              <a:t>08-01-2025</a:t>
            </a:fld>
            <a:endParaRPr lang="en-US"/>
          </a:p>
        </p:txBody>
      </p:sp>
      <p:sp>
        <p:nvSpPr>
          <p:cNvPr id="5" name="Footer Placeholder 4">
            <a:extLst>
              <a:ext uri="{FF2B5EF4-FFF2-40B4-BE49-F238E27FC236}">
                <a16:creationId xmlns:a16="http://schemas.microsoft.com/office/drawing/2014/main" id="{B7708FB0-419F-4F3F-A78C-BF1020C588BA}"/>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F0B35F5D-6283-4706-804D-D5484807792D}"/>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a:extLst>
              <a:ext uri="{FF2B5EF4-FFF2-40B4-BE49-F238E27FC236}">
                <a16:creationId xmlns:a16="http://schemas.microsoft.com/office/drawing/2014/main" id="{C539E110-ABE2-4C5B-8F31-F7436D81490C}"/>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Prerequisite and Recap</a:t>
            </a:r>
          </a:p>
        </p:txBody>
      </p:sp>
      <p:sp>
        <p:nvSpPr>
          <p:cNvPr id="8" name="Content Placeholder 2">
            <a:extLst>
              <a:ext uri="{FF2B5EF4-FFF2-40B4-BE49-F238E27FC236}">
                <a16:creationId xmlns:a16="http://schemas.microsoft.com/office/drawing/2014/main" id="{BAE54E1D-C2D7-43DC-8378-116E5EBEE5C8}"/>
              </a:ext>
            </a:extLst>
          </p:cNvPr>
          <p:cNvSpPr>
            <a:spLocks noGrp="1"/>
          </p:cNvSpPr>
          <p:nvPr>
            <p:ph idx="1"/>
          </p:nvPr>
        </p:nvSpPr>
        <p:spPr>
          <a:xfrm>
            <a:off x="609600" y="1447800"/>
            <a:ext cx="10972800" cy="4525963"/>
          </a:xfrm>
        </p:spPr>
        <p:txBody>
          <a:bodyPr>
            <a:noAutofit/>
          </a:bodyPr>
          <a:lstStyle/>
          <a:p>
            <a:pPr algn="just">
              <a:buFont typeface="Wingdings" pitchFamily="2" charset="2"/>
              <a:buChar char="Ø"/>
            </a:pPr>
            <a:r>
              <a:rPr lang="en-US" sz="2000" dirty="0"/>
              <a:t>The student should have knowledge of relational database management system (RDBMS) and SQL. 	</a:t>
            </a:r>
          </a:p>
          <a:p>
            <a:pPr algn="just">
              <a:buFont typeface="Wingdings" pitchFamily="2" charset="2"/>
              <a:buChar char="Ø"/>
            </a:pPr>
            <a:r>
              <a:rPr lang="en-US" sz="2000" dirty="0"/>
              <a:t>Having knowledge of basic mathematics like - SUM, DIFFERENCE, AVERAGE, MEAN, MEDIAN, MODE, etc will definitely be a plus point.</a:t>
            </a:r>
          </a:p>
          <a:p>
            <a:pPr algn="just">
              <a:buFont typeface="Wingdings" pitchFamily="2" charset="2"/>
              <a:buChar char="Ø"/>
            </a:pPr>
            <a:r>
              <a:rPr lang="en-US" sz="2000" dirty="0"/>
              <a:t>Having knowledge on Set Theory will help.</a:t>
            </a:r>
          </a:p>
          <a:p>
            <a:pPr algn="just">
              <a:buFont typeface="Wingdings" pitchFamily="2" charset="2"/>
              <a:buChar char="Ø"/>
            </a:pPr>
            <a:r>
              <a:rPr lang="en-US" sz="2000" dirty="0"/>
              <a:t>The proper understanding of data structures (B and B+ trees) will help you to understand the DBMS quickly.</a:t>
            </a:r>
          </a:p>
          <a:p>
            <a:pPr algn="just">
              <a:buNone/>
            </a:pPr>
            <a:endParaRPr lang="en-US" sz="2200" dirty="0"/>
          </a:p>
        </p:txBody>
      </p:sp>
    </p:spTree>
    <p:extLst>
      <p:ext uri="{BB962C8B-B14F-4D97-AF65-F5344CB8AC3E}">
        <p14:creationId xmlns:p14="http://schemas.microsoft.com/office/powerpoint/2010/main" val="1852627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EA2BF4D-7ADC-42C7-B66C-AAD1C6A2DBF6}"/>
              </a:ext>
            </a:extLst>
          </p:cNvPr>
          <p:cNvSpPr>
            <a:spLocks noGrp="1"/>
          </p:cNvSpPr>
          <p:nvPr>
            <p:ph type="dt" sz="half" idx="10"/>
          </p:nvPr>
        </p:nvSpPr>
        <p:spPr/>
        <p:txBody>
          <a:bodyPr/>
          <a:lstStyle/>
          <a:p>
            <a:fld id="{4DC1972F-0261-4297-824B-353FE96A7B5E}" type="datetime1">
              <a:rPr lang="en-IN" smtClean="0"/>
              <a:t>08-01-2025</a:t>
            </a:fld>
            <a:endParaRPr lang="en-US"/>
          </a:p>
        </p:txBody>
      </p:sp>
      <p:sp>
        <p:nvSpPr>
          <p:cNvPr id="5" name="Footer Placeholder 4">
            <a:extLst>
              <a:ext uri="{FF2B5EF4-FFF2-40B4-BE49-F238E27FC236}">
                <a16:creationId xmlns:a16="http://schemas.microsoft.com/office/drawing/2014/main" id="{99D69743-D606-4140-8B60-70889348154F}"/>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ABC90416-FDE7-436D-8157-30535CD7AA33}"/>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a:extLst>
              <a:ext uri="{FF2B5EF4-FFF2-40B4-BE49-F238E27FC236}">
                <a16:creationId xmlns:a16="http://schemas.microsoft.com/office/drawing/2014/main" id="{EC69BC3A-9915-4CBA-8190-592BC0D78F23}"/>
              </a:ext>
            </a:extLst>
          </p:cNvPr>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outerShdw blurRad="38100" dist="38100" dir="2700000" algn="tl">
                    <a:srgbClr val="000000">
                      <a:alpha val="43137"/>
                    </a:srgbClr>
                  </a:outerShdw>
                </a:effectLst>
                <a:uLnTx/>
                <a:uFillTx/>
                <a:latin typeface="+mn-lt"/>
                <a:ea typeface="+mn-ea"/>
                <a:cs typeface="+mn-cs"/>
              </a:rPr>
              <a:t>Unit Objective</a:t>
            </a:r>
          </a:p>
        </p:txBody>
      </p:sp>
      <p:sp>
        <p:nvSpPr>
          <p:cNvPr id="9" name="Content Placeholder 2">
            <a:extLst>
              <a:ext uri="{FF2B5EF4-FFF2-40B4-BE49-F238E27FC236}">
                <a16:creationId xmlns:a16="http://schemas.microsoft.com/office/drawing/2014/main" id="{A8918215-EA5C-4CB8-AC86-9574FEC74D8A}"/>
              </a:ext>
            </a:extLst>
          </p:cNvPr>
          <p:cNvSpPr txBox="1">
            <a:spLocks/>
          </p:cNvSpPr>
          <p:nvPr/>
        </p:nvSpPr>
        <p:spPr>
          <a:xfrm>
            <a:off x="533400" y="1143000"/>
            <a:ext cx="10439400" cy="45259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buFont typeface="Wingdings" panose="05000000000000000000" pitchFamily="2" charset="2"/>
              <a:buChar char="Ø"/>
            </a:pPr>
            <a:r>
              <a:rPr lang="en-IN" altLang="en-US" sz="2000" dirty="0">
                <a:cs typeface="Times New Roman" panose="02020603050405020304" pitchFamily="18" charset="0"/>
              </a:rPr>
              <a:t>Students will be able to learn various Distributed Relational Database Model Concepts, constraints.</a:t>
            </a:r>
          </a:p>
          <a:p>
            <a:pPr algn="just">
              <a:lnSpc>
                <a:spcPct val="150000"/>
              </a:lnSpc>
              <a:buFont typeface="Wingdings" panose="05000000000000000000" pitchFamily="2" charset="2"/>
              <a:buChar char="Ø"/>
            </a:pPr>
            <a:r>
              <a:rPr lang="en-IN" altLang="en-US" sz="2000" dirty="0">
                <a:cs typeface="Times New Roman" panose="02020603050405020304" pitchFamily="18" charset="0"/>
              </a:rPr>
              <a:t>Introduction on </a:t>
            </a:r>
            <a:r>
              <a:rPr lang="en-US" sz="2000" dirty="0"/>
              <a:t>Homogeneous and heterogeneous databases, overview  of distributed transactions, Database System Catalogs, learning about Data replication. Differentiate between Synchronous and Asynchronous replication. </a:t>
            </a:r>
          </a:p>
          <a:p>
            <a:pPr algn="just">
              <a:lnSpc>
                <a:spcPct val="150000"/>
              </a:lnSpc>
              <a:buFont typeface="Wingdings" panose="05000000000000000000" pitchFamily="2" charset="2"/>
              <a:buChar char="Ø"/>
            </a:pPr>
            <a:r>
              <a:rPr lang="en-US" sz="2000" dirty="0"/>
              <a:t>Introduction of Two-Phase Commit protocol and its weaknesses and  concurrency control in distributed databases Implications for cloud storage. 	</a:t>
            </a:r>
          </a:p>
          <a:p>
            <a:pPr algn="just">
              <a:lnSpc>
                <a:spcPct val="150000"/>
              </a:lnSpc>
              <a:buFont typeface="Wingdings" panose="05000000000000000000" pitchFamily="2" charset="2"/>
              <a:buChar char="Ø"/>
            </a:pPr>
            <a:endParaRPr lang="en-IN" altLang="en-US" sz="2000" dirty="0">
              <a:cs typeface="Times New Roman" panose="02020603050405020304" pitchFamily="18" charset="0"/>
            </a:endParaRPr>
          </a:p>
        </p:txBody>
      </p:sp>
    </p:spTree>
    <p:extLst>
      <p:ext uri="{BB962C8B-B14F-4D97-AF65-F5344CB8AC3E}">
        <p14:creationId xmlns:p14="http://schemas.microsoft.com/office/powerpoint/2010/main" val="3841463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17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0713188D-5A85-4607-9881-4A4A1754A7F1}"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86000" y="1066801"/>
            <a:ext cx="7924800" cy="3323987"/>
          </a:xfrm>
          <a:prstGeom prst="rect">
            <a:avLst/>
          </a:prstGeom>
          <a:noFill/>
        </p:spPr>
        <p:txBody>
          <a:bodyPr wrap="square" rtlCol="0">
            <a:spAutoFit/>
          </a:bodyPr>
          <a:lstStyle/>
          <a:p>
            <a:pPr algn="just">
              <a:lnSpc>
                <a:spcPct val="150000"/>
              </a:lnSpc>
              <a:buFont typeface="Wingdings" pitchFamily="2" charset="2"/>
              <a:buChar char="Ø"/>
            </a:pPr>
            <a:r>
              <a:rPr lang="en-US" sz="2000" dirty="0"/>
              <a:t>A </a:t>
            </a:r>
            <a:r>
              <a:rPr lang="en-US" sz="2000" b="1" dirty="0"/>
              <a:t>distributed database</a:t>
            </a:r>
            <a:r>
              <a:rPr lang="en-US" sz="2000" dirty="0"/>
              <a:t> is a collection of multiple interconnected databases, which are spread physically across various locations that communicate via a computer network.</a:t>
            </a:r>
          </a:p>
          <a:p>
            <a:pPr algn="just">
              <a:lnSpc>
                <a:spcPct val="150000"/>
              </a:lnSpc>
              <a:buFont typeface="Wingdings" pitchFamily="2" charset="2"/>
              <a:buChar char="Ø"/>
            </a:pPr>
            <a:r>
              <a:rPr lang="en-US" sz="2000" dirty="0"/>
              <a:t>A distributed database system is located on various sites that don’t share physical components. This may be required when a particular database needs to be accessed by various users globally. It needs to be managed such that for the users it looks like one single database. </a:t>
            </a:r>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Introduction to distributed Database</a:t>
            </a:r>
          </a:p>
        </p:txBody>
      </p:sp>
    </p:spTree>
    <p:extLst>
      <p:ext uri="{BB962C8B-B14F-4D97-AF65-F5344CB8AC3E}">
        <p14:creationId xmlns:p14="http://schemas.microsoft.com/office/powerpoint/2010/main" val="1019356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18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64DE7AB6-CE15-4C19-81F5-1985D4976265}"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86000" y="1066801"/>
            <a:ext cx="7924800" cy="3460947"/>
          </a:xfrm>
          <a:prstGeom prst="rect">
            <a:avLst/>
          </a:prstGeom>
          <a:noFill/>
        </p:spPr>
        <p:txBody>
          <a:bodyPr wrap="square" rtlCol="0">
            <a:spAutoFit/>
          </a:bodyPr>
          <a:lstStyle/>
          <a:p>
            <a:pPr algn="just">
              <a:lnSpc>
                <a:spcPct val="200000"/>
              </a:lnSpc>
              <a:buFont typeface="Wingdings" pitchFamily="2" charset="2"/>
              <a:buChar char="Ø"/>
            </a:pPr>
            <a:r>
              <a:rPr lang="en-US" sz="2400" dirty="0"/>
              <a:t>A distributed database management system (DDBMS) is a centralized software system that manages a distributed database in a manner as if it were all stored in a single location.</a:t>
            </a:r>
          </a:p>
          <a:p>
            <a:pPr algn="just">
              <a:lnSpc>
                <a:spcPct val="150000"/>
              </a:lnSpc>
            </a:pP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r>
              <a:rPr lang="en-US"/>
              <a:t>… </a:t>
            </a:r>
            <a:endParaRPr lang="en-US" dirty="0"/>
          </a:p>
        </p:txBody>
      </p:sp>
    </p:spTree>
    <p:extLst>
      <p:ext uri="{BB962C8B-B14F-4D97-AF65-F5344CB8AC3E}">
        <p14:creationId xmlns:p14="http://schemas.microsoft.com/office/powerpoint/2010/main" val="274006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19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723F397C-F0D4-4035-9930-AAC0BE54F253}"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0" y="1219200"/>
            <a:ext cx="8458200" cy="4462760"/>
          </a:xfrm>
          <a:prstGeom prst="rect">
            <a:avLst/>
          </a:prstGeom>
          <a:noFill/>
        </p:spPr>
        <p:txBody>
          <a:bodyPr wrap="square" rtlCol="0">
            <a:spAutoFit/>
          </a:bodyPr>
          <a:lstStyle/>
          <a:p>
            <a:pPr algn="just"/>
            <a:r>
              <a:rPr lang="en-US" sz="2400" b="1" dirty="0"/>
              <a:t>Features:</a:t>
            </a:r>
            <a:endParaRPr lang="en-US" b="1" dirty="0"/>
          </a:p>
          <a:p>
            <a:pPr algn="just">
              <a:lnSpc>
                <a:spcPct val="150000"/>
              </a:lnSpc>
              <a:buFont typeface="Wingdings" pitchFamily="2" charset="2"/>
              <a:buChar char="Ø"/>
            </a:pPr>
            <a:r>
              <a:rPr lang="en-US" sz="2000" dirty="0"/>
              <a:t>It is used to create, retrieve, update and delete distributed databases.</a:t>
            </a:r>
          </a:p>
          <a:p>
            <a:pPr algn="just">
              <a:lnSpc>
                <a:spcPct val="150000"/>
              </a:lnSpc>
              <a:buFont typeface="Wingdings" pitchFamily="2" charset="2"/>
              <a:buChar char="Ø"/>
            </a:pPr>
            <a:r>
              <a:rPr lang="en-US" sz="2000" dirty="0"/>
              <a:t>It synchronizes the database periodically and provides access mechanisms by the virtue      of which the distribution becomes transparent to the users.</a:t>
            </a:r>
          </a:p>
          <a:p>
            <a:pPr algn="just">
              <a:lnSpc>
                <a:spcPct val="150000"/>
              </a:lnSpc>
              <a:buFont typeface="Wingdings" pitchFamily="2" charset="2"/>
              <a:buChar char="Ø"/>
            </a:pPr>
            <a:r>
              <a:rPr lang="en-US" sz="2000" dirty="0"/>
              <a:t>It ensures that the data modified at any site is universally updated.</a:t>
            </a:r>
          </a:p>
          <a:p>
            <a:pPr algn="just">
              <a:lnSpc>
                <a:spcPct val="150000"/>
              </a:lnSpc>
              <a:buFont typeface="Wingdings" pitchFamily="2" charset="2"/>
              <a:buChar char="Ø"/>
            </a:pPr>
            <a:r>
              <a:rPr lang="en-US" sz="2000" dirty="0"/>
              <a:t>It is used in application areas where large volumes of data are processed and accessed by numerous users simultaneously.</a:t>
            </a:r>
          </a:p>
          <a:p>
            <a:pPr algn="just">
              <a:lnSpc>
                <a:spcPct val="150000"/>
              </a:lnSpc>
              <a:buFont typeface="Wingdings" pitchFamily="2" charset="2"/>
              <a:buChar char="Ø"/>
            </a:pPr>
            <a:r>
              <a:rPr lang="en-US" sz="2000" dirty="0"/>
              <a:t>It is designed for heterogeneous database platforms.</a:t>
            </a:r>
          </a:p>
          <a:p>
            <a:pPr algn="just">
              <a:lnSpc>
                <a:spcPct val="150000"/>
              </a:lnSpc>
              <a:buFont typeface="Wingdings" pitchFamily="2" charset="2"/>
              <a:buChar char="Ø"/>
            </a:pPr>
            <a:r>
              <a:rPr lang="en-US" sz="2000" dirty="0"/>
              <a:t>It maintains confidentiality and data integrity of the databases.</a:t>
            </a:r>
          </a:p>
          <a:p>
            <a:pPr algn="just"/>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Features </a:t>
            </a:r>
            <a:endParaRPr lang="en-US" dirty="0"/>
          </a:p>
        </p:txBody>
      </p:sp>
    </p:spTree>
    <p:extLst>
      <p:ext uri="{BB962C8B-B14F-4D97-AF65-F5344CB8AC3E}">
        <p14:creationId xmlns:p14="http://schemas.microsoft.com/office/powerpoint/2010/main" val="326831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2B91C21-E46C-4B99-A2DC-E5025CF622AB}"/>
              </a:ext>
            </a:extLst>
          </p:cNvPr>
          <p:cNvSpPr>
            <a:spLocks noGrp="1"/>
          </p:cNvSpPr>
          <p:nvPr>
            <p:ph type="dt" sz="half" idx="10"/>
          </p:nvPr>
        </p:nvSpPr>
        <p:spPr/>
        <p:txBody>
          <a:bodyPr/>
          <a:lstStyle/>
          <a:p>
            <a:fld id="{C67F8E8F-2239-4ED4-B04A-2C65A9376DDC}" type="datetime1">
              <a:rPr lang="en-IN" smtClean="0"/>
              <a:t>08-01-2025</a:t>
            </a:fld>
            <a:endParaRPr lang="en-US"/>
          </a:p>
        </p:txBody>
      </p:sp>
      <p:sp>
        <p:nvSpPr>
          <p:cNvPr id="5" name="Footer Placeholder 4">
            <a:extLst>
              <a:ext uri="{FF2B5EF4-FFF2-40B4-BE49-F238E27FC236}">
                <a16:creationId xmlns:a16="http://schemas.microsoft.com/office/drawing/2014/main" id="{7E4D33E5-74D1-4DEA-BF41-8133A3230FB7}"/>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B26CE054-5362-4BCA-A23E-8105E1CC29FC}"/>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a:extLst>
              <a:ext uri="{FF2B5EF4-FFF2-40B4-BE49-F238E27FC236}">
                <a16:creationId xmlns:a16="http://schemas.microsoft.com/office/drawing/2014/main" id="{DE99B685-59D3-4A42-A9B0-0918893F9A3F}"/>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Evaluation Scheme</a:t>
            </a:r>
          </a:p>
        </p:txBody>
      </p:sp>
      <p:pic>
        <p:nvPicPr>
          <p:cNvPr id="8" name="Picture 2">
            <a:extLst>
              <a:ext uri="{FF2B5EF4-FFF2-40B4-BE49-F238E27FC236}">
                <a16:creationId xmlns:a16="http://schemas.microsoft.com/office/drawing/2014/main" id="{08D954C8-28D6-4724-8CA2-DFD2A45C823C}"/>
              </a:ext>
            </a:extLst>
          </p:cNvPr>
          <p:cNvPicPr>
            <a:picLocks noChangeAspect="1" noChangeArrowheads="1"/>
          </p:cNvPicPr>
          <p:nvPr/>
        </p:nvPicPr>
        <p:blipFill>
          <a:blip r:embed="rId2"/>
          <a:srcRect/>
          <a:stretch>
            <a:fillRect/>
          </a:stretch>
        </p:blipFill>
        <p:spPr bwMode="auto">
          <a:xfrm>
            <a:off x="1219200" y="1068201"/>
            <a:ext cx="9601200" cy="5448300"/>
          </a:xfrm>
          <a:prstGeom prst="rect">
            <a:avLst/>
          </a:prstGeom>
          <a:noFill/>
          <a:ln w="9525">
            <a:noFill/>
            <a:miter lim="800000"/>
            <a:headEnd/>
            <a:tailEnd/>
          </a:ln>
          <a:effectLst/>
        </p:spPr>
      </p:pic>
    </p:spTree>
    <p:extLst>
      <p:ext uri="{BB962C8B-B14F-4D97-AF65-F5344CB8AC3E}">
        <p14:creationId xmlns:p14="http://schemas.microsoft.com/office/powerpoint/2010/main" val="610764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B22677B4-1C5B-41AF-9A6C-4AE1FEFE2C42}"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0" y="1066801"/>
            <a:ext cx="8610600" cy="4708981"/>
          </a:xfrm>
          <a:prstGeom prst="rect">
            <a:avLst/>
          </a:prstGeom>
          <a:noFill/>
        </p:spPr>
        <p:txBody>
          <a:bodyPr wrap="square" rtlCol="0">
            <a:spAutoFit/>
          </a:bodyPr>
          <a:lstStyle/>
          <a:p>
            <a:pPr algn="just">
              <a:lnSpc>
                <a:spcPct val="150000"/>
              </a:lnSpc>
            </a:pPr>
            <a:r>
              <a:rPr lang="en-US" sz="2000" b="1" dirty="0"/>
              <a:t>Advantages of Distributed Databases:</a:t>
            </a:r>
            <a:endParaRPr lang="en-US" sz="2400" b="1" dirty="0"/>
          </a:p>
          <a:p>
            <a:pPr algn="just">
              <a:lnSpc>
                <a:spcPct val="150000"/>
              </a:lnSpc>
            </a:pPr>
            <a:r>
              <a:rPr lang="en-US" sz="2000" dirty="0"/>
              <a:t>Following are the advantages of distributed databases over centralized databases.</a:t>
            </a:r>
          </a:p>
          <a:p>
            <a:pPr algn="just">
              <a:lnSpc>
                <a:spcPct val="150000"/>
              </a:lnSpc>
            </a:pPr>
            <a:r>
              <a:rPr lang="en-US" sz="2000" b="1" dirty="0"/>
              <a:t>Modular Development</a:t>
            </a:r>
            <a:r>
              <a:rPr lang="en-US" sz="2000" dirty="0"/>
              <a:t> − If the system needs to be expanded to new locations or new units, in centralized database systems, the action requires substantial efforts and disruption in the existing functioning. </a:t>
            </a:r>
          </a:p>
          <a:p>
            <a:pPr algn="just">
              <a:lnSpc>
                <a:spcPct val="150000"/>
              </a:lnSpc>
            </a:pPr>
            <a:r>
              <a:rPr lang="en-US" sz="2000" dirty="0"/>
              <a:t>However, in distributed databases, the work simply requires adding new computers and local data to the new site and finally connecting them to the distributed system, with no interruption in current functions.</a:t>
            </a:r>
          </a:p>
          <a:p>
            <a:pPr algn="just">
              <a:lnSpc>
                <a:spcPct val="150000"/>
              </a:lnSpc>
            </a:pP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Advantage of Distributed Database</a:t>
            </a:r>
          </a:p>
        </p:txBody>
      </p:sp>
    </p:spTree>
    <p:extLst>
      <p:ext uri="{BB962C8B-B14F-4D97-AF65-F5344CB8AC3E}">
        <p14:creationId xmlns:p14="http://schemas.microsoft.com/office/powerpoint/2010/main" val="3743165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6A228BFD-F8B6-4086-B628-F5ED5A6097E6}"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1" y="990600"/>
            <a:ext cx="8534400" cy="3785652"/>
          </a:xfrm>
          <a:prstGeom prst="rect">
            <a:avLst/>
          </a:prstGeom>
          <a:noFill/>
        </p:spPr>
        <p:txBody>
          <a:bodyPr wrap="square" rtlCol="0">
            <a:spAutoFit/>
          </a:bodyPr>
          <a:lstStyle/>
          <a:p>
            <a:pPr algn="just">
              <a:lnSpc>
                <a:spcPct val="150000"/>
              </a:lnSpc>
            </a:pPr>
            <a:r>
              <a:rPr lang="en-US" sz="2000" b="1" dirty="0"/>
              <a:t>More Reliable</a:t>
            </a:r>
            <a:r>
              <a:rPr lang="en-US" sz="2000" dirty="0"/>
              <a:t> − In case of database failures, the total system of centralized databases comes to a halt. However, in distributed systems, when a component fails, the functioning of the system continues may be at a reduced performance. Hence DDBMS is more reliable.</a:t>
            </a:r>
          </a:p>
          <a:p>
            <a:pPr algn="just">
              <a:lnSpc>
                <a:spcPct val="150000"/>
              </a:lnSpc>
            </a:pPr>
            <a:r>
              <a:rPr lang="en-US" sz="2000" b="1" dirty="0"/>
              <a:t>Better Response</a:t>
            </a:r>
            <a:r>
              <a:rPr lang="en-US" sz="2000" dirty="0"/>
              <a:t> − If data is distributed in an efficient manner, then user requests can be met from local data itself, thus providing faster response. </a:t>
            </a:r>
          </a:p>
          <a:p>
            <a:pPr algn="just">
              <a:lnSpc>
                <a:spcPct val="150000"/>
              </a:lnSpc>
            </a:pPr>
            <a:r>
              <a:rPr lang="en-US" sz="2000" dirty="0"/>
              <a:t>On the other hand, in centralized systems, all queries have to pass through the central computer for processing, which increases the response time.</a:t>
            </a:r>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r>
              <a:rPr lang="en-US"/>
              <a:t>... </a:t>
            </a:r>
            <a:endParaRPr lang="en-US" dirty="0"/>
          </a:p>
        </p:txBody>
      </p:sp>
    </p:spTree>
    <p:extLst>
      <p:ext uri="{BB962C8B-B14F-4D97-AF65-F5344CB8AC3E}">
        <p14:creationId xmlns:p14="http://schemas.microsoft.com/office/powerpoint/2010/main" val="393133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0BA8F176-9557-4D94-8F18-DEB88A6E7A4F}"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1" y="990600"/>
            <a:ext cx="8534400" cy="1938992"/>
          </a:xfrm>
          <a:prstGeom prst="rect">
            <a:avLst/>
          </a:prstGeom>
          <a:noFill/>
        </p:spPr>
        <p:txBody>
          <a:bodyPr wrap="square" rtlCol="0">
            <a:spAutoFit/>
          </a:bodyPr>
          <a:lstStyle/>
          <a:p>
            <a:pPr algn="just">
              <a:lnSpc>
                <a:spcPct val="150000"/>
              </a:lnSpc>
            </a:pPr>
            <a:r>
              <a:rPr lang="en-US" sz="2000" b="1" dirty="0"/>
              <a:t>Lower Communication Cost</a:t>
            </a:r>
            <a:r>
              <a:rPr lang="en-US" sz="2000" dirty="0"/>
              <a:t> − In distributed database systems, if data is located locally where it is mostly used, then the communication costs for data manipulation can be minimized. This is not feasible in centralized systems.</a:t>
            </a:r>
          </a:p>
          <a:p>
            <a:pPr algn="just">
              <a:lnSpc>
                <a:spcPct val="150000"/>
              </a:lnSpc>
            </a:pPr>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r>
              <a:rPr lang="en-US"/>
              <a:t>... </a:t>
            </a:r>
            <a:endParaRPr lang="en-US" dirty="0"/>
          </a:p>
        </p:txBody>
      </p:sp>
    </p:spTree>
    <p:extLst>
      <p:ext uri="{BB962C8B-B14F-4D97-AF65-F5344CB8AC3E}">
        <p14:creationId xmlns:p14="http://schemas.microsoft.com/office/powerpoint/2010/main" val="3740011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DBE5B48F-F996-4C28-AEFD-8E7F0658C72F}"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1905001" y="990601"/>
            <a:ext cx="8763000" cy="4185761"/>
          </a:xfrm>
          <a:prstGeom prst="rect">
            <a:avLst/>
          </a:prstGeom>
          <a:noFill/>
        </p:spPr>
        <p:txBody>
          <a:bodyPr wrap="square" rtlCol="0">
            <a:spAutoFit/>
          </a:bodyPr>
          <a:lstStyle/>
          <a:p>
            <a:pPr algn="just">
              <a:lnSpc>
                <a:spcPct val="150000"/>
              </a:lnSpc>
            </a:pPr>
            <a:r>
              <a:rPr lang="en-US" sz="2400" b="1" dirty="0"/>
              <a:t>1. Homogeneous Distributed Databases:</a:t>
            </a:r>
          </a:p>
          <a:p>
            <a:pPr algn="just">
              <a:lnSpc>
                <a:spcPct val="150000"/>
              </a:lnSpc>
            </a:pPr>
            <a:r>
              <a:rPr lang="en-US" sz="2000" dirty="0"/>
              <a:t>In a homogeneous distributed database, all the sites use identical DBMS and operating systems. Its properties are −</a:t>
            </a:r>
          </a:p>
          <a:p>
            <a:pPr algn="just">
              <a:lnSpc>
                <a:spcPct val="150000"/>
              </a:lnSpc>
              <a:buFont typeface="Wingdings" pitchFamily="2" charset="2"/>
              <a:buChar char="§"/>
            </a:pPr>
            <a:r>
              <a:rPr lang="en-US" sz="2000" dirty="0"/>
              <a:t>The sites use very similar software.</a:t>
            </a:r>
          </a:p>
          <a:p>
            <a:pPr algn="just">
              <a:lnSpc>
                <a:spcPct val="150000"/>
              </a:lnSpc>
              <a:buFont typeface="Wingdings" pitchFamily="2" charset="2"/>
              <a:buChar char="§"/>
            </a:pPr>
            <a:r>
              <a:rPr lang="en-US" sz="2000" dirty="0"/>
              <a:t>The sites use identical DBMS or DBMS from the same vendor.</a:t>
            </a:r>
          </a:p>
          <a:p>
            <a:pPr algn="just">
              <a:lnSpc>
                <a:spcPct val="150000"/>
              </a:lnSpc>
              <a:buFont typeface="Wingdings" pitchFamily="2" charset="2"/>
              <a:buChar char="§"/>
            </a:pPr>
            <a:r>
              <a:rPr lang="en-US" sz="2000" dirty="0"/>
              <a:t>Each site is aware of all other sites and cooperates with other sites to process user requests.</a:t>
            </a:r>
          </a:p>
          <a:p>
            <a:pPr algn="just">
              <a:lnSpc>
                <a:spcPct val="150000"/>
              </a:lnSpc>
              <a:buFont typeface="Wingdings" pitchFamily="2" charset="2"/>
              <a:buChar char="§"/>
            </a:pPr>
            <a:r>
              <a:rPr lang="en-US" sz="2000" dirty="0"/>
              <a:t>The database is accessed through a single interface as if it is a single database.</a:t>
            </a:r>
          </a:p>
          <a:p>
            <a:pPr algn="just"/>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Types of </a:t>
            </a:r>
            <a:r>
              <a:rPr lang="en-US"/>
              <a:t>Distributed Database</a:t>
            </a:r>
            <a:endParaRPr lang="en-US" dirty="0"/>
          </a:p>
        </p:txBody>
      </p:sp>
    </p:spTree>
    <p:extLst>
      <p:ext uri="{BB962C8B-B14F-4D97-AF65-F5344CB8AC3E}">
        <p14:creationId xmlns:p14="http://schemas.microsoft.com/office/powerpoint/2010/main" val="2945268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2E4E4127-48AA-4241-99DF-9EE84B600524}"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1" y="1066800"/>
            <a:ext cx="8229600" cy="3207032"/>
          </a:xfrm>
          <a:prstGeom prst="rect">
            <a:avLst/>
          </a:prstGeom>
          <a:noFill/>
        </p:spPr>
        <p:txBody>
          <a:bodyPr wrap="square" rtlCol="0">
            <a:spAutoFit/>
          </a:bodyPr>
          <a:lstStyle/>
          <a:p>
            <a:pPr algn="just">
              <a:lnSpc>
                <a:spcPct val="200000"/>
              </a:lnSpc>
            </a:pPr>
            <a:r>
              <a:rPr lang="en-US" sz="2400" b="1" dirty="0"/>
              <a:t>Types of Homogeneous Distributed Database:</a:t>
            </a:r>
          </a:p>
          <a:p>
            <a:pPr algn="just">
              <a:lnSpc>
                <a:spcPct val="200000"/>
              </a:lnSpc>
            </a:pPr>
            <a:r>
              <a:rPr lang="en-US" sz="2000" dirty="0"/>
              <a:t>In a homogeneous database, all different sites store database identically. The operating system, database management system, and the data structures used – all are the same at all sites. Hence, they’re easy to manage. </a:t>
            </a:r>
            <a:endParaRPr lang="en-US" sz="2000" b="1" dirty="0"/>
          </a:p>
          <a:p>
            <a:pPr algn="just">
              <a:lnSpc>
                <a:spcPct val="200000"/>
              </a:lnSpc>
            </a:pPr>
            <a:endParaRPr lang="en-US" sz="2000" dirty="0"/>
          </a:p>
        </p:txBody>
      </p:sp>
      <p:sp>
        <p:nvSpPr>
          <p:cNvPr id="15"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786669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7B70FB10-6AA8-49AD-9302-5B8AD1B205BD}"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1" y="1066801"/>
            <a:ext cx="8229600" cy="3170099"/>
          </a:xfrm>
          <a:prstGeom prst="rect">
            <a:avLst/>
          </a:prstGeom>
          <a:noFill/>
        </p:spPr>
        <p:txBody>
          <a:bodyPr wrap="square" rtlCol="0">
            <a:spAutoFit/>
          </a:bodyPr>
          <a:lstStyle/>
          <a:p>
            <a:pPr algn="just">
              <a:lnSpc>
                <a:spcPct val="150000"/>
              </a:lnSpc>
            </a:pPr>
            <a:r>
              <a:rPr lang="en-US" sz="2000" dirty="0"/>
              <a:t>There are two types of homogeneous distributed database −</a:t>
            </a:r>
            <a:endParaRPr lang="en-US" sz="2000" b="1" dirty="0"/>
          </a:p>
          <a:p>
            <a:pPr algn="just">
              <a:lnSpc>
                <a:spcPct val="150000"/>
              </a:lnSpc>
              <a:buFont typeface="Wingdings" pitchFamily="2" charset="2"/>
              <a:buChar char="Ø"/>
            </a:pPr>
            <a:r>
              <a:rPr lang="en-US" sz="2000" b="1" dirty="0"/>
              <a:t>Autonomous</a:t>
            </a:r>
            <a:r>
              <a:rPr lang="en-US" sz="2000" dirty="0"/>
              <a:t> − Each database is independent that functions on its own. They are integrated by a controlling application and use message passing to share data updates.</a:t>
            </a:r>
          </a:p>
          <a:p>
            <a:pPr algn="just">
              <a:lnSpc>
                <a:spcPct val="150000"/>
              </a:lnSpc>
              <a:buFont typeface="Wingdings" pitchFamily="2" charset="2"/>
              <a:buChar char="Ø"/>
            </a:pPr>
            <a:r>
              <a:rPr lang="en-US" sz="2000" b="1" dirty="0"/>
              <a:t>Non-autonomous</a:t>
            </a:r>
            <a:r>
              <a:rPr lang="en-US" sz="2000" dirty="0"/>
              <a:t> − Data is distributed across the homogeneous nodes and a central or master DBMS co-ordinates data updates across the sites.</a:t>
            </a:r>
          </a:p>
          <a:p>
            <a:pPr algn="just"/>
            <a:endParaRPr lang="en-US" sz="2000" dirty="0"/>
          </a:p>
        </p:txBody>
      </p:sp>
      <p:sp>
        <p:nvSpPr>
          <p:cNvPr id="15"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3506423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1B9CA9C3-8836-4FC2-9F44-7542ED0C7985}"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0" y="1143000"/>
            <a:ext cx="8305800" cy="3416320"/>
          </a:xfrm>
          <a:prstGeom prst="rect">
            <a:avLst/>
          </a:prstGeom>
          <a:noFill/>
        </p:spPr>
        <p:txBody>
          <a:bodyPr wrap="square" rtlCol="0">
            <a:spAutoFit/>
          </a:bodyPr>
          <a:lstStyle/>
          <a:p>
            <a:pPr algn="just">
              <a:lnSpc>
                <a:spcPct val="150000"/>
              </a:lnSpc>
            </a:pPr>
            <a:r>
              <a:rPr lang="en-US" sz="2400" b="1" dirty="0"/>
              <a:t>2. Heterogeneous Distributed Databases:</a:t>
            </a:r>
          </a:p>
          <a:p>
            <a:pPr algn="just">
              <a:lnSpc>
                <a:spcPct val="150000"/>
              </a:lnSpc>
            </a:pPr>
            <a:r>
              <a:rPr lang="en-US" sz="2000" dirty="0"/>
              <a:t>In a heterogeneous distributed database, different sites can use different schema and software that can lead to problems in query processing and transactions. Also, a particular site might be completely unaware of the other sites. </a:t>
            </a:r>
            <a:endParaRPr lang="en-US" sz="2000" b="1" dirty="0"/>
          </a:p>
          <a:p>
            <a:pPr algn="just">
              <a:lnSpc>
                <a:spcPct val="150000"/>
              </a:lnSpc>
            </a:pPr>
            <a:r>
              <a:rPr lang="en-US" sz="2000" dirty="0"/>
              <a:t>In a heterogeneous distributed database, different sites have different operating systems, DBMS products and data models. </a:t>
            </a:r>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986175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42CF5FB8-4302-4554-8925-67E75F638749}"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2" y="1143000"/>
            <a:ext cx="8229599" cy="3447098"/>
          </a:xfrm>
          <a:prstGeom prst="rect">
            <a:avLst/>
          </a:prstGeom>
          <a:noFill/>
        </p:spPr>
        <p:txBody>
          <a:bodyPr wrap="square" rtlCol="0">
            <a:spAutoFit/>
          </a:bodyPr>
          <a:lstStyle/>
          <a:p>
            <a:pPr algn="just">
              <a:lnSpc>
                <a:spcPct val="150000"/>
              </a:lnSpc>
            </a:pPr>
            <a:r>
              <a:rPr lang="en-US" sz="2400" b="1" dirty="0"/>
              <a:t>Types of Heterogeneous Distributed Databases:</a:t>
            </a:r>
          </a:p>
          <a:p>
            <a:pPr algn="just">
              <a:lnSpc>
                <a:spcPct val="150000"/>
              </a:lnSpc>
            </a:pPr>
            <a:r>
              <a:rPr lang="en-US" sz="2400" b="1" dirty="0"/>
              <a:t>Federated</a:t>
            </a:r>
            <a:r>
              <a:rPr lang="en-US" sz="2400" dirty="0"/>
              <a:t> −</a:t>
            </a:r>
            <a:r>
              <a:rPr lang="en-US" sz="2000" dirty="0"/>
              <a:t> The heterogeneous database systems are independent in nature and integrated together so that they function as a single database system.</a:t>
            </a:r>
          </a:p>
          <a:p>
            <a:pPr algn="just">
              <a:lnSpc>
                <a:spcPct val="150000"/>
              </a:lnSpc>
            </a:pPr>
            <a:r>
              <a:rPr lang="en-US" sz="2400" b="1" dirty="0"/>
              <a:t>Un-federated</a:t>
            </a:r>
            <a:r>
              <a:rPr lang="en-US" sz="2400" dirty="0"/>
              <a:t> −</a:t>
            </a:r>
            <a:r>
              <a:rPr lang="en-US" sz="2000" dirty="0"/>
              <a:t> The database systems employ a central coordinating module through which the databases are accessed.</a:t>
            </a:r>
          </a:p>
          <a:p>
            <a:pPr algn="just"/>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26228317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67327833-AA69-4A81-AC5E-3E3A6BA6827E}"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0" y="1143000"/>
            <a:ext cx="8534400" cy="4647426"/>
          </a:xfrm>
          <a:prstGeom prst="rect">
            <a:avLst/>
          </a:prstGeom>
          <a:noFill/>
        </p:spPr>
        <p:txBody>
          <a:bodyPr wrap="square" rtlCol="0">
            <a:spAutoFit/>
          </a:bodyPr>
          <a:lstStyle/>
          <a:p>
            <a:pPr algn="just">
              <a:lnSpc>
                <a:spcPct val="150000"/>
              </a:lnSpc>
            </a:pPr>
            <a:r>
              <a:rPr lang="en-US" sz="2400" b="1" dirty="0"/>
              <a:t>  Properties:</a:t>
            </a:r>
          </a:p>
          <a:p>
            <a:pPr algn="just">
              <a:lnSpc>
                <a:spcPct val="150000"/>
              </a:lnSpc>
              <a:buFont typeface="Wingdings" pitchFamily="2" charset="2"/>
              <a:buChar char="Ø"/>
            </a:pPr>
            <a:r>
              <a:rPr lang="en-US" sz="2000" dirty="0"/>
              <a:t>Different sites use dissimilar schemas and software.</a:t>
            </a:r>
          </a:p>
          <a:p>
            <a:pPr algn="just">
              <a:lnSpc>
                <a:spcPct val="150000"/>
              </a:lnSpc>
              <a:buFont typeface="Wingdings" pitchFamily="2" charset="2"/>
              <a:buChar char="Ø"/>
            </a:pPr>
            <a:r>
              <a:rPr lang="en-US" sz="2000" dirty="0"/>
              <a:t>The system may be composed of a variety of DBMSs like relational, network, hierarchical or object oriented.</a:t>
            </a:r>
          </a:p>
          <a:p>
            <a:pPr algn="just">
              <a:lnSpc>
                <a:spcPct val="150000"/>
              </a:lnSpc>
              <a:buFont typeface="Wingdings" pitchFamily="2" charset="2"/>
              <a:buChar char="Ø"/>
            </a:pPr>
            <a:r>
              <a:rPr lang="en-US" sz="2000" dirty="0"/>
              <a:t>Query processing is complex due to dissimilar schemas.</a:t>
            </a:r>
          </a:p>
          <a:p>
            <a:pPr>
              <a:lnSpc>
                <a:spcPct val="150000"/>
              </a:lnSpc>
              <a:buFont typeface="Wingdings" pitchFamily="2" charset="2"/>
              <a:buChar char="Ø"/>
            </a:pPr>
            <a:r>
              <a:rPr lang="en-US" sz="2000" dirty="0"/>
              <a:t>Transaction processing is complex due to dissimilar software.</a:t>
            </a:r>
          </a:p>
          <a:p>
            <a:pPr>
              <a:lnSpc>
                <a:spcPct val="150000"/>
              </a:lnSpc>
              <a:buFont typeface="Wingdings" pitchFamily="2" charset="2"/>
              <a:buChar char="Ø"/>
            </a:pPr>
            <a:r>
              <a:rPr lang="en-US" sz="2000" dirty="0"/>
              <a:t>A site may not be aware of other sites and so there is limited co-operation in processing user requests.</a:t>
            </a:r>
            <a:endParaRPr lang="en-US" sz="2000" b="1" dirty="0"/>
          </a:p>
          <a:p>
            <a:pPr algn="just">
              <a:lnSpc>
                <a:spcPct val="150000"/>
              </a:lnSpc>
              <a:buFont typeface="Wingdings" pitchFamily="2" charset="2"/>
              <a:buChar char="Ø"/>
            </a:pPr>
            <a:endParaRPr lang="en-US" sz="2000" dirty="0"/>
          </a:p>
          <a:p>
            <a:pPr algn="just">
              <a:buFont typeface="Wingdings" pitchFamily="2" charset="2"/>
              <a:buChar char="Ø"/>
            </a:pPr>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1169709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29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A8FB8C20-3EAB-403E-BBE8-1A277466C471}"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362200" y="1143000"/>
            <a:ext cx="8153400" cy="3699474"/>
          </a:xfrm>
          <a:prstGeom prst="rect">
            <a:avLst/>
          </a:prstGeom>
          <a:noFill/>
        </p:spPr>
        <p:txBody>
          <a:bodyPr wrap="square" rtlCol="0">
            <a:spAutoFit/>
          </a:bodyPr>
          <a:lstStyle/>
          <a:p>
            <a:pPr algn="just">
              <a:lnSpc>
                <a:spcPct val="200000"/>
              </a:lnSpc>
              <a:buFont typeface="Wingdings" pitchFamily="2" charset="2"/>
              <a:buChar char="Ø"/>
            </a:pPr>
            <a:r>
              <a:rPr lang="en-US" sz="2000" dirty="0"/>
              <a:t>A </a:t>
            </a:r>
            <a:r>
              <a:rPr lang="en-US" sz="2000" b="1" dirty="0"/>
              <a:t>distributed transaction</a:t>
            </a:r>
            <a:r>
              <a:rPr lang="en-US" sz="2000" dirty="0"/>
              <a:t> is a set of operations on data that is performed across two or more data repositories (especially databases). It is typically coordinated across separate nodes connected by a network, but may also span multiple databases on a single server.</a:t>
            </a:r>
          </a:p>
          <a:p>
            <a:pPr algn="just">
              <a:lnSpc>
                <a:spcPct val="200000"/>
              </a:lnSpc>
              <a:buFont typeface="Wingdings" pitchFamily="2" charset="2"/>
              <a:buChar char="Ø"/>
            </a:pPr>
            <a:r>
              <a:rPr lang="en-US" sz="2000" dirty="0"/>
              <a:t>Databases are common transactional resources and, often, transactions span a couple of such databases. </a:t>
            </a:r>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Distributed Transaction</a:t>
            </a:r>
            <a:endParaRPr lang="en-US" dirty="0"/>
          </a:p>
        </p:txBody>
      </p:sp>
    </p:spTree>
    <p:extLst>
      <p:ext uri="{BB962C8B-B14F-4D97-AF65-F5344CB8AC3E}">
        <p14:creationId xmlns:p14="http://schemas.microsoft.com/office/powerpoint/2010/main" val="34367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44372-827A-42A7-9D37-F18475D633A5}"/>
              </a:ext>
            </a:extLst>
          </p:cNvPr>
          <p:cNvSpPr>
            <a:spLocks noGrp="1"/>
          </p:cNvSpPr>
          <p:nvPr>
            <p:ph idx="1"/>
          </p:nvPr>
        </p:nvSpPr>
        <p:spPr>
          <a:xfrm>
            <a:off x="457200" y="1283353"/>
            <a:ext cx="10972800" cy="4525963"/>
          </a:xfrm>
        </p:spPr>
        <p:txBody>
          <a:bodyPr>
            <a:normAutofit fontScale="70000" lnSpcReduction="20000"/>
          </a:bodyPr>
          <a:lstStyle/>
          <a:p>
            <a:pPr algn="just">
              <a:lnSpc>
                <a:spcPct val="150000"/>
              </a:lnSpc>
            </a:pPr>
            <a:r>
              <a:rPr lang="en-US" sz="3200" b="1" dirty="0">
                <a:latin typeface="Arial" pitchFamily="34" charset="0"/>
                <a:cs typeface="Arial" pitchFamily="34" charset="0"/>
              </a:rPr>
              <a:t>Introduction to relational database: </a:t>
            </a:r>
            <a:r>
              <a:rPr lang="en-US" sz="3200" dirty="0">
                <a:latin typeface="Arial" pitchFamily="34" charset="0"/>
                <a:cs typeface="Arial" pitchFamily="34" charset="0"/>
              </a:rPr>
              <a:t>Describe the relational model: Conformity and integrity, Use of constraints, Mapping design approaches to relational systems, Processing database data: Describe advanced SQL programming, </a:t>
            </a:r>
          </a:p>
          <a:p>
            <a:pPr algn="just">
              <a:lnSpc>
                <a:spcPct val="150000"/>
              </a:lnSpc>
            </a:pPr>
            <a:r>
              <a:rPr lang="en-US" sz="3200" b="1" dirty="0">
                <a:latin typeface="Arial" pitchFamily="34" charset="0"/>
                <a:cs typeface="Arial" pitchFamily="34" charset="0"/>
              </a:rPr>
              <a:t>Query optimization: </a:t>
            </a:r>
            <a:r>
              <a:rPr lang="en-US" sz="3200" dirty="0">
                <a:latin typeface="Arial" pitchFamily="34" charset="0"/>
                <a:cs typeface="Arial" pitchFamily="34" charset="0"/>
              </a:rPr>
              <a:t>Query transformations, Optimization approaches, Use of constraints, Creation and use of a variety of index types. </a:t>
            </a:r>
          </a:p>
          <a:p>
            <a:pPr algn="just">
              <a:lnSpc>
                <a:spcPct val="150000"/>
              </a:lnSpc>
            </a:pPr>
            <a:r>
              <a:rPr lang="en-US" sz="3200" b="1" dirty="0">
                <a:latin typeface="Arial" pitchFamily="34" charset="0"/>
                <a:cs typeface="Arial" pitchFamily="34" charset="0"/>
              </a:rPr>
              <a:t>Concurrency control and transaction management: </a:t>
            </a:r>
            <a:r>
              <a:rPr lang="en-US" sz="3200" dirty="0">
                <a:latin typeface="Arial" pitchFamily="34" charset="0"/>
                <a:cs typeface="Arial" pitchFamily="34" charset="0"/>
              </a:rPr>
              <a:t>The ACID principle, Two-phase locking and Deadlocks, Recovery and transaction design.</a:t>
            </a:r>
            <a:endParaRPr lang="en-IN" dirty="0"/>
          </a:p>
        </p:txBody>
      </p:sp>
      <p:sp>
        <p:nvSpPr>
          <p:cNvPr id="4" name="Date Placeholder 3">
            <a:extLst>
              <a:ext uri="{FF2B5EF4-FFF2-40B4-BE49-F238E27FC236}">
                <a16:creationId xmlns:a16="http://schemas.microsoft.com/office/drawing/2014/main" id="{E7AB558F-F2CC-4F1E-B5DE-BD1F8EB10100}"/>
              </a:ext>
            </a:extLst>
          </p:cNvPr>
          <p:cNvSpPr>
            <a:spLocks noGrp="1"/>
          </p:cNvSpPr>
          <p:nvPr>
            <p:ph type="dt" sz="half" idx="10"/>
          </p:nvPr>
        </p:nvSpPr>
        <p:spPr/>
        <p:txBody>
          <a:bodyPr/>
          <a:lstStyle/>
          <a:p>
            <a:fld id="{E871A52C-C4EB-4609-839B-4E6B0BC73E3C}" type="datetime1">
              <a:rPr lang="en-IN" smtClean="0"/>
              <a:t>08-01-2025</a:t>
            </a:fld>
            <a:endParaRPr lang="en-US"/>
          </a:p>
        </p:txBody>
      </p:sp>
      <p:sp>
        <p:nvSpPr>
          <p:cNvPr id="5" name="Footer Placeholder 4">
            <a:extLst>
              <a:ext uri="{FF2B5EF4-FFF2-40B4-BE49-F238E27FC236}">
                <a16:creationId xmlns:a16="http://schemas.microsoft.com/office/drawing/2014/main" id="{88BDAB92-A3FF-4220-ABE6-A6654F5C7380}"/>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373D01F7-6111-4145-8405-5B099D31F5DB}"/>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7" name="Title 1">
            <a:extLst>
              <a:ext uri="{FF2B5EF4-FFF2-40B4-BE49-F238E27FC236}">
                <a16:creationId xmlns:a16="http://schemas.microsoft.com/office/drawing/2014/main" id="{7B01E1A4-9BA6-4A07-861E-20784A26254E}"/>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Syllabus</a:t>
            </a:r>
          </a:p>
        </p:txBody>
      </p:sp>
    </p:spTree>
    <p:extLst>
      <p:ext uri="{BB962C8B-B14F-4D97-AF65-F5344CB8AC3E}">
        <p14:creationId xmlns:p14="http://schemas.microsoft.com/office/powerpoint/2010/main" val="26551925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DA22224F-B5A8-4A0E-A8B9-2D8FB2EE8B79}"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0" y="1066800"/>
            <a:ext cx="8382000" cy="4862870"/>
          </a:xfrm>
          <a:prstGeom prst="rect">
            <a:avLst/>
          </a:prstGeom>
          <a:noFill/>
        </p:spPr>
        <p:txBody>
          <a:bodyPr wrap="square" rtlCol="0">
            <a:spAutoFit/>
          </a:bodyPr>
          <a:lstStyle/>
          <a:p>
            <a:pPr algn="just" fontAlgn="base">
              <a:lnSpc>
                <a:spcPct val="150000"/>
              </a:lnSpc>
            </a:pPr>
            <a:r>
              <a:rPr lang="en-US" sz="2000" dirty="0"/>
              <a:t>In this case, a distributed transaction can be seen as a database transaction that must be synchronized (or provide ACID properties) among multiple participating databases which are distributed among different physical locations.</a:t>
            </a:r>
            <a:endParaRPr lang="en-US" sz="2000" b="1" dirty="0"/>
          </a:p>
          <a:p>
            <a:pPr fontAlgn="base">
              <a:lnSpc>
                <a:spcPct val="150000"/>
              </a:lnSpc>
            </a:pPr>
            <a:r>
              <a:rPr lang="en-US" sz="2000" b="1" dirty="0"/>
              <a:t>Flat &amp; Nested Distributed Transactions :</a:t>
            </a:r>
            <a:br>
              <a:rPr lang="en-US" sz="2000" dirty="0"/>
            </a:br>
            <a:r>
              <a:rPr lang="en-US" sz="2000" dirty="0"/>
              <a:t>If a client transaction calls actions on multiple servers, it is said to be distributed. Distributed transactions can be structured in two different ways: </a:t>
            </a:r>
          </a:p>
          <a:p>
            <a:pPr fontAlgn="base">
              <a:lnSpc>
                <a:spcPct val="150000"/>
              </a:lnSpc>
              <a:buFont typeface="Wingdings" pitchFamily="2" charset="2"/>
              <a:buChar char="Ø"/>
            </a:pPr>
            <a:r>
              <a:rPr lang="en-US" sz="2000" dirty="0"/>
              <a:t>Flat transactions</a:t>
            </a:r>
          </a:p>
          <a:p>
            <a:pPr fontAlgn="base">
              <a:lnSpc>
                <a:spcPct val="150000"/>
              </a:lnSpc>
              <a:buFont typeface="Wingdings" pitchFamily="2" charset="2"/>
              <a:buChar char="Ø"/>
            </a:pPr>
            <a:r>
              <a:rPr lang="en-US" sz="2000" dirty="0"/>
              <a:t>Nested transactions</a:t>
            </a:r>
          </a:p>
          <a:p>
            <a:pPr fontAlgn="base"/>
            <a:endParaRPr lang="en-US" sz="2000" dirty="0"/>
          </a:p>
          <a:p>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2145840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F71C2346-3BFC-4182-8AB9-104D4626C665}"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1905000" y="1066800"/>
            <a:ext cx="8763000" cy="5215274"/>
          </a:xfrm>
          <a:prstGeom prst="rect">
            <a:avLst/>
          </a:prstGeom>
          <a:noFill/>
        </p:spPr>
        <p:txBody>
          <a:bodyPr wrap="square" rtlCol="0">
            <a:spAutoFit/>
          </a:bodyPr>
          <a:lstStyle/>
          <a:p>
            <a:pPr fontAlgn="base">
              <a:lnSpc>
                <a:spcPct val="150000"/>
              </a:lnSpc>
            </a:pPr>
            <a:r>
              <a:rPr lang="en-US" sz="2400" b="1" dirty="0"/>
              <a:t>FLAT TRANSACTIONS :</a:t>
            </a:r>
            <a:br>
              <a:rPr lang="en-US" sz="2400" dirty="0"/>
            </a:br>
            <a:r>
              <a:rPr lang="en-US" sz="2000" dirty="0"/>
              <a:t>A flat transaction has a single initiating point(Begin) and a single end point(Commit or abort). They are usually very simple and are generally used for short activities rather than larger ones.</a:t>
            </a:r>
            <a:br>
              <a:rPr lang="en-US" sz="2000" dirty="0"/>
            </a:br>
            <a:r>
              <a:rPr lang="en-US" sz="2000" dirty="0"/>
              <a:t>A client makes requests to multiple servers in a flat transaction. Transaction T, for example, is a flat transaction that performs operations on objects in servers X, Y, and Z. </a:t>
            </a:r>
            <a:br>
              <a:rPr lang="en-US" sz="2000" dirty="0"/>
            </a:br>
            <a:r>
              <a:rPr lang="en-US" sz="2000" dirty="0"/>
              <a:t>Before moving on to the next request, a flat client transaction completes the previous one. As a result, each transaction visits the server object in order. </a:t>
            </a:r>
          </a:p>
          <a:p>
            <a:pPr fontAlgn="base">
              <a:lnSpc>
                <a:spcPct val="150000"/>
              </a:lnSpc>
              <a:buFont typeface="Wingdings" pitchFamily="2" charset="2"/>
              <a:buChar char="Ø"/>
            </a:pPr>
            <a:endParaRPr lang="en-US" sz="2000" dirty="0"/>
          </a:p>
          <a:p>
            <a:pPr fontAlgn="base">
              <a:lnSpc>
                <a:spcPct val="150000"/>
              </a:lnSpc>
            </a:pP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1235801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DA83E068-0B34-49F1-B02B-6E7B146D3ABA}"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1" y="1219201"/>
            <a:ext cx="7659597" cy="3170099"/>
          </a:xfrm>
          <a:prstGeom prst="rect">
            <a:avLst/>
          </a:prstGeom>
          <a:noFill/>
        </p:spPr>
        <p:txBody>
          <a:bodyPr wrap="square" rtlCol="0">
            <a:spAutoFit/>
          </a:bodyPr>
          <a:lstStyle/>
          <a:p>
            <a:pPr fontAlgn="base"/>
            <a:r>
              <a:rPr lang="en-US" sz="2000" dirty="0"/>
              <a:t>A transaction can only wait for one object at a time when servers utilize locking.</a:t>
            </a:r>
            <a:endParaRPr lang="en-US" sz="2000" b="1" dirty="0"/>
          </a:p>
          <a:p>
            <a:pPr fontAlgn="base"/>
            <a:endParaRPr lang="en-US" sz="2000" b="1" dirty="0"/>
          </a:p>
          <a:p>
            <a:pPr fontAlgn="base"/>
            <a:r>
              <a:rPr lang="en-US" sz="2000" b="1" dirty="0"/>
              <a:t>Limitations of a flat Transaction :</a:t>
            </a:r>
            <a:endParaRPr lang="en-US" sz="2000" dirty="0"/>
          </a:p>
          <a:p>
            <a:pPr fontAlgn="base">
              <a:buFont typeface="Wingdings" pitchFamily="2" charset="2"/>
              <a:buChar char="Ø"/>
            </a:pPr>
            <a:r>
              <a:rPr lang="en-US" sz="2000" dirty="0"/>
              <a:t>All work is lost in the event of a crash.</a:t>
            </a:r>
          </a:p>
          <a:p>
            <a:pPr fontAlgn="base">
              <a:buFont typeface="Wingdings" pitchFamily="2" charset="2"/>
              <a:buChar char="Ø"/>
            </a:pPr>
            <a:r>
              <a:rPr lang="en-US" sz="2000" dirty="0"/>
              <a:t>Only one DBMS may be used at a time.</a:t>
            </a:r>
          </a:p>
          <a:p>
            <a:pPr fontAlgn="base">
              <a:buFont typeface="Wingdings" pitchFamily="2" charset="2"/>
              <a:buChar char="Ø"/>
            </a:pPr>
            <a:r>
              <a:rPr lang="en-US" sz="2000" dirty="0"/>
              <a:t>No partial rollback is possible.</a:t>
            </a:r>
          </a:p>
          <a:p>
            <a:pPr fontAlgn="base"/>
            <a:endParaRPr lang="en-US" sz="2000" dirty="0"/>
          </a:p>
          <a:p>
            <a:br>
              <a:rPr lang="en-US" sz="2000" dirty="0"/>
            </a:br>
            <a:endParaRPr lang="en-US" sz="2000" dirty="0"/>
          </a:p>
        </p:txBody>
      </p:sp>
      <p:pic>
        <p:nvPicPr>
          <p:cNvPr id="101378" name="Picture 2" descr="Lightbox"/>
          <p:cNvPicPr>
            <a:picLocks noChangeAspect="1" noChangeArrowheads="1"/>
          </p:cNvPicPr>
          <p:nvPr/>
        </p:nvPicPr>
        <p:blipFill>
          <a:blip r:embed="rId2"/>
          <a:srcRect/>
          <a:stretch>
            <a:fillRect/>
          </a:stretch>
        </p:blipFill>
        <p:spPr bwMode="auto">
          <a:xfrm>
            <a:off x="6677026" y="1828800"/>
            <a:ext cx="2771775" cy="3886200"/>
          </a:xfrm>
          <a:prstGeom prst="rect">
            <a:avLst/>
          </a:prstGeom>
          <a:noFill/>
        </p:spPr>
      </p:pic>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41228658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8F6C2924-37D2-4B91-91E9-E5D4E605350C}"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0" y="1143001"/>
            <a:ext cx="8458200" cy="4708981"/>
          </a:xfrm>
          <a:prstGeom prst="rect">
            <a:avLst/>
          </a:prstGeom>
          <a:noFill/>
        </p:spPr>
        <p:txBody>
          <a:bodyPr wrap="square" rtlCol="0">
            <a:spAutoFit/>
          </a:bodyPr>
          <a:lstStyle/>
          <a:p>
            <a:pPr>
              <a:lnSpc>
                <a:spcPct val="150000"/>
              </a:lnSpc>
            </a:pPr>
            <a:r>
              <a:rPr lang="en-US" sz="2400" b="1" dirty="0"/>
              <a:t>NESTED TRANSACTIONS :</a:t>
            </a:r>
            <a:br>
              <a:rPr lang="en-US" dirty="0"/>
            </a:br>
            <a:r>
              <a:rPr lang="en-US" sz="2000" dirty="0"/>
              <a:t>A transaction that includes other transactions within its initiating point and a end point are known as nested transactions. So the nesting of the transactions is done in a transaction. The nested transactions here are called sub-transactions.</a:t>
            </a:r>
            <a:br>
              <a:rPr lang="en-US" sz="2000" dirty="0"/>
            </a:br>
            <a:r>
              <a:rPr lang="en-US" sz="2000" dirty="0"/>
              <a:t>The top-level transaction in a nested transaction can open sub-transactions, and each sub-transaction can open more sub-transactions down to any depth of nesting.</a:t>
            </a:r>
            <a:br>
              <a:rPr lang="en-US" sz="2000" dirty="0"/>
            </a:br>
            <a:br>
              <a:rPr lang="en-US" dirty="0"/>
            </a:br>
            <a:endParaRPr lang="en-US"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35426377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2BEA614E-8278-4CB9-8F91-349632F760E6}"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pic>
        <p:nvPicPr>
          <p:cNvPr id="99330" name="Picture 2" descr="Lightbox"/>
          <p:cNvPicPr>
            <a:picLocks noChangeAspect="1" noChangeArrowheads="1"/>
          </p:cNvPicPr>
          <p:nvPr/>
        </p:nvPicPr>
        <p:blipFill>
          <a:blip r:embed="rId2"/>
          <a:srcRect/>
          <a:stretch>
            <a:fillRect/>
          </a:stretch>
        </p:blipFill>
        <p:spPr bwMode="auto">
          <a:xfrm>
            <a:off x="4038600" y="2590800"/>
            <a:ext cx="3886200" cy="3124200"/>
          </a:xfrm>
          <a:prstGeom prst="rect">
            <a:avLst/>
          </a:prstGeom>
          <a:noFill/>
        </p:spPr>
      </p:pic>
      <p:sp>
        <p:nvSpPr>
          <p:cNvPr id="10" name="TextBox 9"/>
          <p:cNvSpPr txBox="1"/>
          <p:nvPr/>
        </p:nvSpPr>
        <p:spPr>
          <a:xfrm>
            <a:off x="2209800" y="1106269"/>
            <a:ext cx="8229600" cy="1631216"/>
          </a:xfrm>
          <a:prstGeom prst="rect">
            <a:avLst/>
          </a:prstGeom>
          <a:noFill/>
        </p:spPr>
        <p:txBody>
          <a:bodyPr wrap="square" rtlCol="0">
            <a:spAutoFit/>
          </a:bodyPr>
          <a:lstStyle/>
          <a:p>
            <a:pPr algn="just"/>
            <a:r>
              <a:rPr lang="en-US" sz="2000" dirty="0"/>
              <a:t>A client’s transaction T opens up two sub-transactions, T1 and T2, which access objects on servers X and Y, as shown in the diagram below. </a:t>
            </a:r>
          </a:p>
          <a:p>
            <a:pPr algn="just"/>
            <a:endParaRPr lang="en-US" sz="2000" dirty="0"/>
          </a:p>
          <a:p>
            <a:pPr algn="just"/>
            <a:r>
              <a:rPr lang="en-US" sz="2000" dirty="0"/>
              <a:t>T1.1, T1.2, T2.1, and T2.2, which access the objects on the servers M,N, and P, are opened by the sub-transactions T1 and T2. </a:t>
            </a:r>
          </a:p>
        </p:txBody>
      </p:sp>
      <p:sp>
        <p:nvSpPr>
          <p:cNvPr id="15"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2576690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21575981-A447-49FD-8935-186BAFFF7CE1}"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14" name="TextBox 13"/>
          <p:cNvSpPr txBox="1"/>
          <p:nvPr/>
        </p:nvSpPr>
        <p:spPr>
          <a:xfrm>
            <a:off x="2286000" y="1189672"/>
            <a:ext cx="8229600" cy="2308324"/>
          </a:xfrm>
          <a:prstGeom prst="rect">
            <a:avLst/>
          </a:prstGeom>
          <a:noFill/>
        </p:spPr>
        <p:txBody>
          <a:bodyPr wrap="square" rtlCol="0">
            <a:spAutoFit/>
          </a:bodyPr>
          <a:lstStyle/>
          <a:p>
            <a:pPr algn="just"/>
            <a:r>
              <a:rPr lang="en-US" dirty="0"/>
              <a:t>Concurrent Execution of the Sub-transactions is done which are at the same level – in the nested transaction strategy. </a:t>
            </a:r>
          </a:p>
          <a:p>
            <a:pPr algn="just"/>
            <a:endParaRPr lang="en-US" dirty="0"/>
          </a:p>
          <a:p>
            <a:pPr algn="just"/>
            <a:r>
              <a:rPr lang="en-US" dirty="0"/>
              <a:t>Here, in the above diagram,  T1 and T2 invoke objects on different servers and hence they can run in parallel and are therefore concurrent.</a:t>
            </a:r>
          </a:p>
          <a:p>
            <a:pPr algn="just"/>
            <a:br>
              <a:rPr lang="en-US" dirty="0"/>
            </a:br>
            <a:r>
              <a:rPr lang="en-US" dirty="0"/>
              <a:t>T1.1,  T1.2, T2.1, and T2.2 are four sub-transactions. These sub-transactions can also run in parallel. </a:t>
            </a:r>
          </a:p>
        </p:txBody>
      </p:sp>
      <p:sp>
        <p:nvSpPr>
          <p:cNvPr id="15"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Conti…</a:t>
            </a:r>
            <a:endParaRPr lang="en-US" dirty="0"/>
          </a:p>
        </p:txBody>
      </p:sp>
    </p:spTree>
    <p:extLst>
      <p:ext uri="{BB962C8B-B14F-4D97-AF65-F5344CB8AC3E}">
        <p14:creationId xmlns:p14="http://schemas.microsoft.com/office/powerpoint/2010/main" val="38364502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3C3A18FF-8456-4815-9191-F3E2BDC0ADF4}"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1981200" y="1066800"/>
            <a:ext cx="8686800" cy="4093428"/>
          </a:xfrm>
          <a:prstGeom prst="rect">
            <a:avLst/>
          </a:prstGeom>
          <a:noFill/>
        </p:spPr>
        <p:txBody>
          <a:bodyPr wrap="square" rtlCol="0">
            <a:spAutoFit/>
          </a:bodyPr>
          <a:lstStyle/>
          <a:p>
            <a:pPr algn="just">
              <a:lnSpc>
                <a:spcPct val="150000"/>
              </a:lnSpc>
            </a:pPr>
            <a:r>
              <a:rPr lang="en-US" sz="2000" dirty="0"/>
              <a:t>A system catalog is a group of tables and views that incorporate vital details regarding a database. Every database comprised of a system catalog and the information in the system catalog specifies the framework of the database.</a:t>
            </a:r>
          </a:p>
          <a:p>
            <a:pPr algn="just">
              <a:lnSpc>
                <a:spcPct val="150000"/>
              </a:lnSpc>
            </a:pPr>
            <a:endParaRPr lang="en-US" sz="2000" dirty="0"/>
          </a:p>
          <a:p>
            <a:pPr algn="just">
              <a:lnSpc>
                <a:spcPct val="150000"/>
              </a:lnSpc>
            </a:pPr>
            <a:r>
              <a:rPr lang="en-US" sz="2000" dirty="0"/>
              <a:t>The system catalog is a vital part of a database. Inside the database, there are objects, which include tables, views and indexes. Basically, the system catalog is a set of objects, which includes information that defines.</a:t>
            </a:r>
            <a:br>
              <a:rPr lang="en-US" sz="2000" dirty="0"/>
            </a:br>
            <a:endParaRPr lang="en-US" sz="2000" dirty="0"/>
          </a:p>
          <a:p>
            <a:pPr algn="just"/>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Database System Catalog</a:t>
            </a:r>
            <a:endParaRPr lang="en-US" dirty="0"/>
          </a:p>
        </p:txBody>
      </p:sp>
    </p:spTree>
    <p:extLst>
      <p:ext uri="{BB962C8B-B14F-4D97-AF65-F5344CB8AC3E}">
        <p14:creationId xmlns:p14="http://schemas.microsoft.com/office/powerpoint/2010/main" val="3971807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83254795-7999-4927-B2F8-082C5DAA638F}"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362200" y="1066800"/>
            <a:ext cx="8305800" cy="2708434"/>
          </a:xfrm>
          <a:prstGeom prst="rect">
            <a:avLst/>
          </a:prstGeom>
          <a:noFill/>
        </p:spPr>
        <p:txBody>
          <a:bodyPr wrap="square" rtlCol="0">
            <a:spAutoFit/>
          </a:bodyPr>
          <a:lstStyle/>
          <a:p>
            <a:pPr>
              <a:lnSpc>
                <a:spcPct val="150000"/>
              </a:lnSpc>
            </a:pPr>
            <a:r>
              <a:rPr lang="en-US" sz="2000" dirty="0"/>
              <a:t>Other objects included in the database:</a:t>
            </a:r>
          </a:p>
          <a:p>
            <a:pPr>
              <a:lnSpc>
                <a:spcPct val="200000"/>
              </a:lnSpc>
              <a:buFont typeface="Wingdings" pitchFamily="2" charset="2"/>
              <a:buChar char="Ø"/>
            </a:pPr>
            <a:r>
              <a:rPr lang="en-US" sz="2000" dirty="0"/>
              <a:t>The database structure itself</a:t>
            </a:r>
          </a:p>
          <a:p>
            <a:pPr>
              <a:lnSpc>
                <a:spcPct val="200000"/>
              </a:lnSpc>
              <a:buFont typeface="Wingdings" pitchFamily="2" charset="2"/>
              <a:buChar char="Ø"/>
            </a:pPr>
            <a:r>
              <a:rPr lang="en-US" sz="2000" dirty="0"/>
              <a:t>Other objects included in the database</a:t>
            </a:r>
          </a:p>
          <a:p>
            <a:pPr>
              <a:lnSpc>
                <a:spcPct val="200000"/>
              </a:lnSpc>
              <a:buFont typeface="Wingdings" pitchFamily="2" charset="2"/>
              <a:buChar char="Ø"/>
            </a:pPr>
            <a:r>
              <a:rPr lang="en-US" sz="2000" dirty="0"/>
              <a:t>Several other vital pieces of information</a:t>
            </a:r>
          </a:p>
          <a:p>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31716566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985A3FDB-6260-462A-9C30-87B61BA9E26B}"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1981200" y="1219201"/>
            <a:ext cx="8458200" cy="4401205"/>
          </a:xfrm>
          <a:prstGeom prst="rect">
            <a:avLst/>
          </a:prstGeom>
          <a:noFill/>
        </p:spPr>
        <p:txBody>
          <a:bodyPr wrap="square" rtlCol="0">
            <a:spAutoFit/>
          </a:bodyPr>
          <a:lstStyle/>
          <a:p>
            <a:pPr algn="just"/>
            <a:r>
              <a:rPr lang="en-US" sz="2000" b="1" dirty="0"/>
              <a:t>Query Processing</a:t>
            </a:r>
            <a:r>
              <a:rPr lang="en-US" sz="2000" dirty="0"/>
              <a:t> includes translations on high level Queries into low level expressions that can be used at physical level of file system, query optimization and actual execution of query to get the actual result.</a:t>
            </a:r>
          </a:p>
          <a:p>
            <a:pPr algn="just"/>
            <a:endParaRPr lang="en-US" sz="2000" dirty="0"/>
          </a:p>
          <a:p>
            <a:pPr algn="just"/>
            <a:r>
              <a:rPr lang="en-US" sz="2000" dirty="0"/>
              <a:t>Query Processing is the activity performed in extracting data from the database. In query processing, it takes various steps for fetching the data from the database. </a:t>
            </a:r>
          </a:p>
          <a:p>
            <a:pPr algn="just"/>
            <a:r>
              <a:rPr lang="en-US" sz="2000" dirty="0"/>
              <a:t>The steps involved are:</a:t>
            </a:r>
          </a:p>
          <a:p>
            <a:pPr algn="just">
              <a:buFont typeface="Wingdings" pitchFamily="2" charset="2"/>
              <a:buChar char="Ø"/>
            </a:pPr>
            <a:r>
              <a:rPr lang="en-US" sz="2000" dirty="0"/>
              <a:t>Parsing and translation</a:t>
            </a:r>
          </a:p>
          <a:p>
            <a:pPr algn="just">
              <a:buFont typeface="Wingdings" pitchFamily="2" charset="2"/>
              <a:buChar char="Ø"/>
            </a:pPr>
            <a:r>
              <a:rPr lang="en-US" sz="2000" dirty="0"/>
              <a:t>Optimization</a:t>
            </a:r>
          </a:p>
          <a:p>
            <a:pPr algn="just">
              <a:buFont typeface="Wingdings" pitchFamily="2" charset="2"/>
              <a:buChar char="Ø"/>
            </a:pPr>
            <a:r>
              <a:rPr lang="en-US" sz="2000" dirty="0"/>
              <a:t>Evaluation</a:t>
            </a:r>
          </a:p>
          <a:p>
            <a:pPr algn="just"/>
            <a:endParaRPr lang="en-US" sz="2000" dirty="0"/>
          </a:p>
          <a:p>
            <a:pPr algn="just"/>
            <a:endParaRPr lang="en-US" sz="2000" dirty="0"/>
          </a:p>
          <a:p>
            <a:pPr algn="just"/>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Query Processing</a:t>
            </a:r>
            <a:endParaRPr lang="en-US" dirty="0"/>
          </a:p>
        </p:txBody>
      </p:sp>
    </p:spTree>
    <p:extLst>
      <p:ext uri="{BB962C8B-B14F-4D97-AF65-F5344CB8AC3E}">
        <p14:creationId xmlns:p14="http://schemas.microsoft.com/office/powerpoint/2010/main" val="1507921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39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6AC1E20B-B492-4ECF-B91A-62D41D886A79}"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pic>
        <p:nvPicPr>
          <p:cNvPr id="1026" name="Picture 2"/>
          <p:cNvPicPr>
            <a:picLocks noChangeAspect="1" noChangeArrowheads="1"/>
          </p:cNvPicPr>
          <p:nvPr/>
        </p:nvPicPr>
        <p:blipFill>
          <a:blip r:embed="rId2"/>
          <a:srcRect/>
          <a:stretch>
            <a:fillRect/>
          </a:stretch>
        </p:blipFill>
        <p:spPr bwMode="auto">
          <a:xfrm>
            <a:off x="2590800" y="1447800"/>
            <a:ext cx="6838950" cy="4433888"/>
          </a:xfrm>
          <a:prstGeom prst="rect">
            <a:avLst/>
          </a:prstGeom>
          <a:noFill/>
          <a:ln w="9525">
            <a:noFill/>
            <a:miter lim="800000"/>
            <a:headEnd/>
            <a:tailEnd/>
          </a:ln>
          <a:effectLst/>
        </p:spPr>
      </p:pic>
      <p:sp>
        <p:nvSpPr>
          <p:cNvPr id="9" name="TextBox 8"/>
          <p:cNvSpPr txBox="1"/>
          <p:nvPr/>
        </p:nvSpPr>
        <p:spPr>
          <a:xfrm>
            <a:off x="2743201" y="990600"/>
            <a:ext cx="5292667" cy="707886"/>
          </a:xfrm>
          <a:prstGeom prst="rect">
            <a:avLst/>
          </a:prstGeom>
          <a:noFill/>
        </p:spPr>
        <p:txBody>
          <a:bodyPr wrap="none" rtlCol="0">
            <a:spAutoFit/>
          </a:bodyPr>
          <a:lstStyle/>
          <a:p>
            <a:r>
              <a:rPr lang="en-US" sz="2000" dirty="0"/>
              <a:t>The query processing works in the following way:</a:t>
            </a:r>
          </a:p>
          <a:p>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1576216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1D5400-68D7-471F-B7BA-3EACB0BC86DB}"/>
              </a:ext>
            </a:extLst>
          </p:cNvPr>
          <p:cNvSpPr>
            <a:spLocks noGrp="1"/>
          </p:cNvSpPr>
          <p:nvPr>
            <p:ph idx="1"/>
          </p:nvPr>
        </p:nvSpPr>
        <p:spPr>
          <a:xfrm>
            <a:off x="762000" y="1166018"/>
            <a:ext cx="10972800" cy="4525963"/>
          </a:xfrm>
        </p:spPr>
        <p:txBody>
          <a:bodyPr>
            <a:normAutofit lnSpcReduction="10000"/>
          </a:bodyPr>
          <a:lstStyle/>
          <a:p>
            <a:pPr algn="just"/>
            <a:r>
              <a:rPr lang="en-IN" sz="3200" dirty="0">
                <a:cs typeface="Times New Roman" pitchFamily="18" charset="0"/>
              </a:rPr>
              <a:t>There are various application of Advance DBMS in different fields like:</a:t>
            </a:r>
          </a:p>
          <a:p>
            <a:pPr algn="just"/>
            <a:endParaRPr lang="en-IN" sz="3200" dirty="0">
              <a:cs typeface="Times New Roman" pitchFamily="18" charset="0"/>
            </a:endParaRPr>
          </a:p>
          <a:p>
            <a:pPr algn="just">
              <a:buFont typeface="Wingdings" pitchFamily="2" charset="2"/>
              <a:buChar char="Ø"/>
            </a:pPr>
            <a:r>
              <a:rPr lang="en-US" sz="3200" b="1" dirty="0">
                <a:cs typeface="Times New Roman" pitchFamily="18" charset="0"/>
              </a:rPr>
              <a:t>Railway Reservation System, </a:t>
            </a:r>
          </a:p>
          <a:p>
            <a:pPr algn="just">
              <a:buFont typeface="Wingdings" pitchFamily="2" charset="2"/>
              <a:buChar char="Ø"/>
            </a:pPr>
            <a:r>
              <a:rPr lang="en-US" sz="3200" b="1" dirty="0">
                <a:cs typeface="Times New Roman" pitchFamily="18" charset="0"/>
              </a:rPr>
              <a:t>Library Management System, </a:t>
            </a:r>
          </a:p>
          <a:p>
            <a:pPr algn="just">
              <a:buFont typeface="Wingdings" pitchFamily="2" charset="2"/>
              <a:buChar char="Ø"/>
            </a:pPr>
            <a:r>
              <a:rPr lang="en-US" sz="3200" b="1" dirty="0">
                <a:cs typeface="Times New Roman" pitchFamily="18" charset="0"/>
              </a:rPr>
              <a:t>Banking, </a:t>
            </a:r>
          </a:p>
          <a:p>
            <a:pPr algn="just">
              <a:buFont typeface="Wingdings" pitchFamily="2" charset="2"/>
              <a:buChar char="Ø"/>
            </a:pPr>
            <a:r>
              <a:rPr lang="en-US" sz="3200" b="1" dirty="0">
                <a:cs typeface="Times New Roman" pitchFamily="18" charset="0"/>
              </a:rPr>
              <a:t>Universities and colleges, </a:t>
            </a:r>
          </a:p>
          <a:p>
            <a:pPr algn="just">
              <a:buFont typeface="Wingdings" pitchFamily="2" charset="2"/>
              <a:buChar char="Ø"/>
            </a:pPr>
            <a:r>
              <a:rPr lang="en-US" sz="3200" b="1" dirty="0">
                <a:cs typeface="Times New Roman" pitchFamily="18" charset="0"/>
              </a:rPr>
              <a:t>Credit card transactions etc.</a:t>
            </a:r>
          </a:p>
          <a:p>
            <a:pPr algn="just"/>
            <a:endParaRPr lang="en-US" sz="2800" dirty="0">
              <a:cs typeface="Times New Roman" pitchFamily="18" charset="0"/>
            </a:endParaRPr>
          </a:p>
          <a:p>
            <a:endParaRPr lang="en-IN" dirty="0"/>
          </a:p>
        </p:txBody>
      </p:sp>
      <p:sp>
        <p:nvSpPr>
          <p:cNvPr id="4" name="Date Placeholder 3">
            <a:extLst>
              <a:ext uri="{FF2B5EF4-FFF2-40B4-BE49-F238E27FC236}">
                <a16:creationId xmlns:a16="http://schemas.microsoft.com/office/drawing/2014/main" id="{F6A6862A-0BBC-4E4E-8279-8E8AB9C2166C}"/>
              </a:ext>
            </a:extLst>
          </p:cNvPr>
          <p:cNvSpPr>
            <a:spLocks noGrp="1"/>
          </p:cNvSpPr>
          <p:nvPr>
            <p:ph type="dt" sz="half" idx="10"/>
          </p:nvPr>
        </p:nvSpPr>
        <p:spPr/>
        <p:txBody>
          <a:bodyPr/>
          <a:lstStyle/>
          <a:p>
            <a:fld id="{A9F61076-C798-48FA-AB46-795341CEB61B}" type="datetime1">
              <a:rPr lang="en-IN" smtClean="0"/>
              <a:t>08-01-2025</a:t>
            </a:fld>
            <a:endParaRPr lang="en-US"/>
          </a:p>
        </p:txBody>
      </p:sp>
      <p:sp>
        <p:nvSpPr>
          <p:cNvPr id="5" name="Footer Placeholder 4">
            <a:extLst>
              <a:ext uri="{FF2B5EF4-FFF2-40B4-BE49-F238E27FC236}">
                <a16:creationId xmlns:a16="http://schemas.microsoft.com/office/drawing/2014/main" id="{216255E1-0699-4E89-A90F-298A7BD5480B}"/>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91420B88-B811-43CD-8111-3E795B58D670}"/>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a:extLst>
              <a:ext uri="{FF2B5EF4-FFF2-40B4-BE49-F238E27FC236}">
                <a16:creationId xmlns:a16="http://schemas.microsoft.com/office/drawing/2014/main" id="{286422F2-CBA9-44FB-A096-DC6CC2990E2A}"/>
              </a:ext>
            </a:extLst>
          </p:cNvPr>
          <p:cNvSpPr txBox="1">
            <a:spLocks/>
          </p:cNvSpPr>
          <p:nvPr/>
        </p:nvSpPr>
        <p:spPr>
          <a:xfrm>
            <a:off x="2286000" y="50520"/>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Branch wise Application</a:t>
            </a:r>
          </a:p>
        </p:txBody>
      </p:sp>
    </p:spTree>
    <p:extLst>
      <p:ext uri="{BB962C8B-B14F-4D97-AF65-F5344CB8AC3E}">
        <p14:creationId xmlns:p14="http://schemas.microsoft.com/office/powerpoint/2010/main" val="13949522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19CF2ED9-3587-4F5F-B51E-499850923074}"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1" y="838200"/>
            <a:ext cx="8001000" cy="4801314"/>
          </a:xfrm>
          <a:prstGeom prst="rect">
            <a:avLst/>
          </a:prstGeom>
          <a:noFill/>
        </p:spPr>
        <p:txBody>
          <a:bodyPr wrap="square" rtlCol="0">
            <a:spAutoFit/>
          </a:bodyPr>
          <a:lstStyle/>
          <a:p>
            <a:pPr algn="just">
              <a:lnSpc>
                <a:spcPct val="150000"/>
              </a:lnSpc>
            </a:pPr>
            <a:r>
              <a:rPr lang="en-US" sz="2400" b="1" dirty="0"/>
              <a:t>Parsing and Translation:</a:t>
            </a:r>
          </a:p>
          <a:p>
            <a:pPr algn="just">
              <a:lnSpc>
                <a:spcPct val="150000"/>
              </a:lnSpc>
            </a:pPr>
            <a:r>
              <a:rPr lang="en-US" sz="2000" dirty="0"/>
              <a:t>As query processing includes certain activities for data retrieval. Initially, the given user queries get translated in high-level database languages such as SQL.</a:t>
            </a:r>
          </a:p>
          <a:p>
            <a:pPr algn="just">
              <a:lnSpc>
                <a:spcPct val="150000"/>
              </a:lnSpc>
            </a:pPr>
            <a:r>
              <a:rPr lang="en-US" sz="2000" dirty="0"/>
              <a:t> It gets translated into expressions that can be further used at the physical level of the file system. </a:t>
            </a:r>
          </a:p>
          <a:p>
            <a:pPr algn="just">
              <a:lnSpc>
                <a:spcPct val="150000"/>
              </a:lnSpc>
            </a:pPr>
            <a:r>
              <a:rPr lang="en-US" sz="2000" dirty="0"/>
              <a:t>After this, the actual evaluation of the queries and a variety of query -optimizing transformations and takes place.</a:t>
            </a:r>
          </a:p>
          <a:p>
            <a:pPr algn="just">
              <a:lnSpc>
                <a:spcPct val="150000"/>
              </a:lnSpc>
            </a:pPr>
            <a:r>
              <a:rPr lang="en-US" sz="2000" dirty="0"/>
              <a:t>The translation process in query processing is similar to the parser of a query.</a:t>
            </a:r>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33206938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7907FF25-7E86-466B-A2E0-276C88147E1F}"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1" y="1143000"/>
            <a:ext cx="8001000" cy="3276282"/>
          </a:xfrm>
          <a:prstGeom prst="rect">
            <a:avLst/>
          </a:prstGeom>
          <a:noFill/>
        </p:spPr>
        <p:txBody>
          <a:bodyPr wrap="square" rtlCol="0">
            <a:spAutoFit/>
          </a:bodyPr>
          <a:lstStyle/>
          <a:p>
            <a:pPr algn="just">
              <a:lnSpc>
                <a:spcPct val="150000"/>
              </a:lnSpc>
            </a:pPr>
            <a:r>
              <a:rPr lang="en-US" sz="2000" dirty="0"/>
              <a:t>When a user executes any query, for generating the internal form of the query, the parser in the system checks the syntax of the query, verifies the name of the relation in the database, the tuples, and finally the required attribute value. </a:t>
            </a:r>
          </a:p>
          <a:p>
            <a:pPr algn="just">
              <a:lnSpc>
                <a:spcPct val="150000"/>
              </a:lnSpc>
            </a:pPr>
            <a:r>
              <a:rPr lang="en-US" sz="2000" dirty="0"/>
              <a:t>The parser creates a tree of the query, known as 'parse-tree.' Further, translate it into the form of relational algebra. </a:t>
            </a:r>
          </a:p>
          <a:p>
            <a:pPr algn="just">
              <a:lnSpc>
                <a:spcPct val="150000"/>
              </a:lnSpc>
            </a:pPr>
            <a:r>
              <a:rPr lang="en-US" sz="2000" dirty="0"/>
              <a:t>With this, it evenly replaces all the use of the views when used in the query.</a:t>
            </a:r>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910460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C0D8F09A-E92A-4697-AEF9-21804619E762}"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86000" y="990600"/>
            <a:ext cx="8153400" cy="3785652"/>
          </a:xfrm>
          <a:prstGeom prst="rect">
            <a:avLst/>
          </a:prstGeom>
          <a:noFill/>
        </p:spPr>
        <p:txBody>
          <a:bodyPr wrap="square" rtlCol="0">
            <a:spAutoFit/>
          </a:bodyPr>
          <a:lstStyle/>
          <a:p>
            <a:pPr algn="just"/>
            <a:r>
              <a:rPr lang="en-US" sz="2000" dirty="0"/>
              <a:t>For this, with addition to the relational algebra translation, it is required to annotate the translated relational algebra expression with the instructions used for specifying and evaluating each operation. Thus, after translating the user query, the system executes a query evaluation plan.</a:t>
            </a:r>
          </a:p>
          <a:p>
            <a:pPr algn="just"/>
            <a:endParaRPr lang="en-US" sz="2000" dirty="0"/>
          </a:p>
          <a:p>
            <a:pPr algn="just"/>
            <a:r>
              <a:rPr lang="en-US" sz="2000" b="1" dirty="0"/>
              <a:t>Query Evaluation Plan:</a:t>
            </a:r>
          </a:p>
          <a:p>
            <a:pPr algn="just">
              <a:buFont typeface="Wingdings" pitchFamily="2" charset="2"/>
              <a:buChar char="Ø"/>
            </a:pPr>
            <a:r>
              <a:rPr lang="en-US" sz="2000" dirty="0"/>
              <a:t>In order to fully evaluate a query, the system needs to construct a query evaluation plan.</a:t>
            </a:r>
          </a:p>
          <a:p>
            <a:pPr algn="just">
              <a:buFont typeface="Wingdings" pitchFamily="2" charset="2"/>
              <a:buChar char="Ø"/>
            </a:pPr>
            <a:r>
              <a:rPr lang="en-US" sz="2000" dirty="0"/>
              <a:t>The annotations in the evaluation plan may refer to the algorithms to be used for the particular index or the specific operations.</a:t>
            </a:r>
          </a:p>
          <a:p>
            <a:pPr algn="just"/>
            <a:endParaRPr lang="en-US" sz="2000" b="1" dirty="0"/>
          </a:p>
          <a:p>
            <a:pPr algn="just"/>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Evaluation</a:t>
            </a:r>
          </a:p>
        </p:txBody>
      </p:sp>
    </p:spTree>
    <p:extLst>
      <p:ext uri="{BB962C8B-B14F-4D97-AF65-F5344CB8AC3E}">
        <p14:creationId xmlns:p14="http://schemas.microsoft.com/office/powerpoint/2010/main" val="11414635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300E4255-8261-4DDD-B4EC-19DB7B352CC9}"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0" y="990601"/>
            <a:ext cx="8382000" cy="5122941"/>
          </a:xfrm>
          <a:prstGeom prst="rect">
            <a:avLst/>
          </a:prstGeom>
          <a:noFill/>
        </p:spPr>
        <p:txBody>
          <a:bodyPr wrap="square" rtlCol="0">
            <a:spAutoFit/>
          </a:bodyPr>
          <a:lstStyle/>
          <a:p>
            <a:pPr algn="just">
              <a:lnSpc>
                <a:spcPct val="150000"/>
              </a:lnSpc>
              <a:buFont typeface="Wingdings" pitchFamily="2" charset="2"/>
              <a:buChar char="Ø"/>
            </a:pPr>
            <a:r>
              <a:rPr lang="en-US" sz="2000" dirty="0"/>
              <a:t>Such relational algebra with annotations is referred to as </a:t>
            </a:r>
            <a:r>
              <a:rPr lang="en-US" sz="2000" b="1" dirty="0"/>
              <a:t>Evaluation Primitives</a:t>
            </a:r>
            <a:r>
              <a:rPr lang="en-US" sz="2000" dirty="0"/>
              <a:t>. The evaluation primitives carry the instructions needed for the evaluation of the operation.</a:t>
            </a:r>
          </a:p>
          <a:p>
            <a:pPr algn="just">
              <a:lnSpc>
                <a:spcPct val="150000"/>
              </a:lnSpc>
              <a:buFont typeface="Wingdings" pitchFamily="2" charset="2"/>
              <a:buChar char="Ø"/>
            </a:pPr>
            <a:r>
              <a:rPr lang="en-US" sz="2000" dirty="0"/>
              <a:t>Thus, a query evaluation plan defines a sequence of primitive operations used for evaluating a query. The query evaluation plan is also referred to as </a:t>
            </a:r>
            <a:r>
              <a:rPr lang="en-US" sz="2000" b="1" dirty="0"/>
              <a:t>the query execution plan</a:t>
            </a:r>
            <a:r>
              <a:rPr lang="en-US" sz="2000" dirty="0"/>
              <a:t>.</a:t>
            </a:r>
          </a:p>
          <a:p>
            <a:pPr algn="just">
              <a:lnSpc>
                <a:spcPct val="150000"/>
              </a:lnSpc>
              <a:buFont typeface="Wingdings" pitchFamily="2" charset="2"/>
              <a:buChar char="Ø"/>
            </a:pPr>
            <a:r>
              <a:rPr lang="en-US" sz="2000" dirty="0"/>
              <a:t>A </a:t>
            </a:r>
            <a:r>
              <a:rPr lang="en-US" sz="2000" b="1" dirty="0"/>
              <a:t>query execution engine</a:t>
            </a:r>
            <a:r>
              <a:rPr lang="en-US" sz="2000" dirty="0"/>
              <a:t> is responsible for generating the output of the given query. It takes the query execution plan, executes it, and finally makes the output for the user query.</a:t>
            </a:r>
          </a:p>
          <a:p>
            <a:pPr algn="just">
              <a:lnSpc>
                <a:spcPct val="150000"/>
              </a:lnSpc>
            </a:pPr>
            <a:endParaRPr lang="en-US" sz="2000" b="1" dirty="0"/>
          </a:p>
          <a:p>
            <a:pPr algn="just">
              <a:lnSpc>
                <a:spcPct val="150000"/>
              </a:lnSpc>
            </a:pPr>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36313201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0CB99BFF-151D-470D-9B0A-903BB01F560F}"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1" y="1066800"/>
            <a:ext cx="8534400" cy="3785652"/>
          </a:xfrm>
          <a:prstGeom prst="rect">
            <a:avLst/>
          </a:prstGeom>
          <a:noFill/>
        </p:spPr>
        <p:txBody>
          <a:bodyPr wrap="square" rtlCol="0">
            <a:spAutoFit/>
          </a:bodyPr>
          <a:lstStyle/>
          <a:p>
            <a:pPr algn="just">
              <a:lnSpc>
                <a:spcPct val="150000"/>
              </a:lnSpc>
            </a:pPr>
            <a:r>
              <a:rPr lang="en-US" sz="2000" dirty="0"/>
              <a:t>The cost of the query evaluation can vary for different types of queries. Although the system is responsible for constructing the evaluation plan, the user does need not to write their query efficiently.</a:t>
            </a:r>
          </a:p>
          <a:p>
            <a:pPr algn="just">
              <a:lnSpc>
                <a:spcPct val="150000"/>
              </a:lnSpc>
            </a:pPr>
            <a:endParaRPr lang="en-US" sz="2000" dirty="0"/>
          </a:p>
          <a:p>
            <a:pPr algn="just">
              <a:lnSpc>
                <a:spcPct val="150000"/>
              </a:lnSpc>
            </a:pPr>
            <a:r>
              <a:rPr lang="en-US" sz="2000" dirty="0"/>
              <a:t>Usually, a database system generates an efficient query evaluation plan, which minimizes its cost. This type of task performed by the database system and is known as Query Optimization.</a:t>
            </a:r>
          </a:p>
          <a:p>
            <a:pPr algn="just">
              <a:lnSpc>
                <a:spcPct val="150000"/>
              </a:lnSpc>
            </a:pP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Optimization</a:t>
            </a:r>
          </a:p>
        </p:txBody>
      </p:sp>
    </p:spTree>
    <p:extLst>
      <p:ext uri="{BB962C8B-B14F-4D97-AF65-F5344CB8AC3E}">
        <p14:creationId xmlns:p14="http://schemas.microsoft.com/office/powerpoint/2010/main" val="3398416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45</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883C8DFD-01F2-47C5-8A57-163C712FBD47}"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1" y="1066800"/>
            <a:ext cx="8534400" cy="3785652"/>
          </a:xfrm>
          <a:prstGeom prst="rect">
            <a:avLst/>
          </a:prstGeom>
          <a:noFill/>
        </p:spPr>
        <p:txBody>
          <a:bodyPr wrap="square" rtlCol="0">
            <a:spAutoFit/>
          </a:bodyPr>
          <a:lstStyle/>
          <a:p>
            <a:pPr>
              <a:lnSpc>
                <a:spcPct val="150000"/>
              </a:lnSpc>
            </a:pPr>
            <a:r>
              <a:rPr lang="en-US" sz="2000" dirty="0"/>
              <a:t>For optimizing a query, the query optimizer should have an estimated cost analysis of each operation.</a:t>
            </a:r>
          </a:p>
          <a:p>
            <a:pPr>
              <a:lnSpc>
                <a:spcPct val="150000"/>
              </a:lnSpc>
            </a:pPr>
            <a:endParaRPr lang="en-US" sz="2000" dirty="0"/>
          </a:p>
          <a:p>
            <a:pPr>
              <a:lnSpc>
                <a:spcPct val="150000"/>
              </a:lnSpc>
            </a:pPr>
            <a:r>
              <a:rPr lang="en-US" sz="2000" dirty="0"/>
              <a:t> It is because the overall operation cost depends on the memory allocations to several operations, execution costs, and so on.</a:t>
            </a:r>
          </a:p>
          <a:p>
            <a:pPr>
              <a:lnSpc>
                <a:spcPct val="150000"/>
              </a:lnSpc>
            </a:pPr>
            <a:r>
              <a:rPr lang="en-US" sz="2000" dirty="0"/>
              <a:t>Finally, after selecting an evaluation plan, the system evaluates the query and produces the output of the query.</a:t>
            </a:r>
          </a:p>
          <a:p>
            <a:pPr>
              <a:lnSpc>
                <a:spcPct val="150000"/>
              </a:lnSpc>
            </a:pP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32011194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5572EFC6-8BE1-43AA-B08A-69951BBF8BD4}"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0" y="1066801"/>
            <a:ext cx="8458200" cy="4315027"/>
          </a:xfrm>
          <a:prstGeom prst="rect">
            <a:avLst/>
          </a:prstGeom>
          <a:noFill/>
        </p:spPr>
        <p:txBody>
          <a:bodyPr wrap="square" rtlCol="0">
            <a:spAutoFit/>
          </a:bodyPr>
          <a:lstStyle/>
          <a:p>
            <a:pPr algn="just">
              <a:lnSpc>
                <a:spcPct val="200000"/>
              </a:lnSpc>
            </a:pPr>
            <a:r>
              <a:rPr lang="en-US" sz="2000" b="1" dirty="0"/>
              <a:t>Data Replication</a:t>
            </a:r>
            <a:r>
              <a:rPr lang="en-US" sz="2000" dirty="0"/>
              <a:t> is the process of storing data in more than one site or node. It is useful in </a:t>
            </a:r>
            <a:r>
              <a:rPr lang="en-US" sz="2000" b="1" dirty="0"/>
              <a:t>improving the availability of data</a:t>
            </a:r>
            <a:r>
              <a:rPr lang="en-US" sz="2000" dirty="0"/>
              <a:t>. </a:t>
            </a:r>
          </a:p>
          <a:p>
            <a:pPr algn="just">
              <a:lnSpc>
                <a:spcPct val="200000"/>
              </a:lnSpc>
            </a:pPr>
            <a:r>
              <a:rPr lang="en-US" sz="2000" dirty="0"/>
              <a:t>It is simply copying data from a database from one server to another server so that all the users can share the same data without any inconsistency. </a:t>
            </a:r>
          </a:p>
          <a:p>
            <a:pPr algn="just">
              <a:lnSpc>
                <a:spcPct val="200000"/>
              </a:lnSpc>
            </a:pPr>
            <a:r>
              <a:rPr lang="en-US" sz="2000" dirty="0"/>
              <a:t>The result is a </a:t>
            </a:r>
            <a:r>
              <a:rPr lang="en-US" sz="2000" b="1" dirty="0"/>
              <a:t>distributed database</a:t>
            </a:r>
            <a:r>
              <a:rPr lang="en-US" sz="2000" dirty="0"/>
              <a:t> in which users can access data relevant to their tasks without interfering with the work of others.</a:t>
            </a:r>
          </a:p>
          <a:p>
            <a:pPr algn="just">
              <a:lnSpc>
                <a:spcPct val="200000"/>
              </a:lnSpc>
            </a:pP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Data Replication</a:t>
            </a:r>
          </a:p>
        </p:txBody>
      </p:sp>
    </p:spTree>
    <p:extLst>
      <p:ext uri="{BB962C8B-B14F-4D97-AF65-F5344CB8AC3E}">
        <p14:creationId xmlns:p14="http://schemas.microsoft.com/office/powerpoint/2010/main" val="27229621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A9C5852A-1771-46B0-908A-DD09507B82B1}"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0" y="1066800"/>
            <a:ext cx="8458200" cy="2352952"/>
          </a:xfrm>
          <a:prstGeom prst="rect">
            <a:avLst/>
          </a:prstGeom>
          <a:noFill/>
        </p:spPr>
        <p:txBody>
          <a:bodyPr wrap="square" rtlCol="0">
            <a:spAutoFit/>
          </a:bodyPr>
          <a:lstStyle/>
          <a:p>
            <a:pPr algn="just">
              <a:lnSpc>
                <a:spcPct val="150000"/>
              </a:lnSpc>
            </a:pPr>
            <a:r>
              <a:rPr lang="en-US" sz="2000" dirty="0"/>
              <a:t>Data replication encompasses duplication of transactions on an ongoing basis, so that the </a:t>
            </a:r>
            <a:r>
              <a:rPr lang="en-US" sz="2000" b="1" dirty="0"/>
              <a:t>replicate is in a consistently updated state</a:t>
            </a:r>
            <a:r>
              <a:rPr lang="en-US" sz="2000" dirty="0"/>
              <a:t> and synchronized with the source. </a:t>
            </a:r>
          </a:p>
          <a:p>
            <a:pPr algn="just">
              <a:lnSpc>
                <a:spcPct val="150000"/>
              </a:lnSpc>
            </a:pPr>
            <a:r>
              <a:rPr lang="en-US" sz="2000" dirty="0"/>
              <a:t>However in data replication data is available at different locations, but a particular relation has to reside at only one location.</a:t>
            </a:r>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1646538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28453F71-B341-42D3-BF9A-97B1D0D9674C}"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2" y="1143001"/>
            <a:ext cx="8458199" cy="4708981"/>
          </a:xfrm>
          <a:prstGeom prst="rect">
            <a:avLst/>
          </a:prstGeom>
          <a:noFill/>
        </p:spPr>
        <p:txBody>
          <a:bodyPr wrap="square" rtlCol="0">
            <a:spAutoFit/>
          </a:bodyPr>
          <a:lstStyle/>
          <a:p>
            <a:pPr algn="just"/>
            <a:r>
              <a:rPr lang="en-US" sz="2000" b="1" dirty="0"/>
              <a:t>Synchronous replication:</a:t>
            </a:r>
          </a:p>
          <a:p>
            <a:pPr algn="just"/>
            <a:r>
              <a:rPr lang="en-US" sz="2000" dirty="0"/>
              <a:t>Synchronous replication is typically used to provide high availability of critical applications. In this scenario, failover from the primary to secondary array is nearly instantaneous, to ensure little to no application downtime. As noted above, it is also expensive.</a:t>
            </a:r>
            <a:endParaRPr lang="en-US" sz="2000" b="1" dirty="0"/>
          </a:p>
          <a:p>
            <a:pPr algn="just"/>
            <a:endParaRPr lang="en-US" sz="2000" b="1" dirty="0"/>
          </a:p>
          <a:p>
            <a:pPr algn="just"/>
            <a:r>
              <a:rPr lang="en-US" sz="2000" b="1" dirty="0"/>
              <a:t>Asynchronous replication:</a:t>
            </a:r>
          </a:p>
          <a:p>
            <a:pPr algn="just"/>
            <a:r>
              <a:rPr lang="en-US" sz="2000" dirty="0"/>
              <a:t>Asynchronous replication is a store and forward approach to data backup or data protection.</a:t>
            </a:r>
          </a:p>
          <a:p>
            <a:pPr algn="just"/>
            <a:r>
              <a:rPr lang="en-US" sz="2000" dirty="0"/>
              <a:t>Asynchronous replication writes data to the primary storage array first and then, depending on the implementation approach, commits data to be replicated to memory or a disk-based journal. It then copies the data in real-time or at scheduled intervals to replication targets.</a:t>
            </a:r>
          </a:p>
          <a:p>
            <a:pPr algn="just"/>
            <a:endParaRPr lang="en-US" sz="2000" dirty="0"/>
          </a:p>
          <a:p>
            <a:pPr algn="just"/>
            <a:r>
              <a:rPr lang="en-US" sz="2000" b="1" dirty="0"/>
              <a:t> </a:t>
            </a:r>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Synchronous and Asynchronous replication</a:t>
            </a:r>
          </a:p>
        </p:txBody>
      </p:sp>
    </p:spTree>
    <p:extLst>
      <p:ext uri="{BB962C8B-B14F-4D97-AF65-F5344CB8AC3E}">
        <p14:creationId xmlns:p14="http://schemas.microsoft.com/office/powerpoint/2010/main" val="22642672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49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A103E31B-272B-4EE5-B05B-3822066841B6}"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2" y="1143000"/>
            <a:ext cx="8305799" cy="5386090"/>
          </a:xfrm>
          <a:prstGeom prst="rect">
            <a:avLst/>
          </a:prstGeom>
          <a:noFill/>
        </p:spPr>
        <p:txBody>
          <a:bodyPr wrap="square" rtlCol="0">
            <a:spAutoFit/>
          </a:bodyPr>
          <a:lstStyle/>
          <a:p>
            <a:pPr algn="just"/>
            <a:r>
              <a:rPr lang="en-US" sz="2400" b="1" dirty="0"/>
              <a:t>Synchronous vs. asynchronous replication:</a:t>
            </a:r>
          </a:p>
          <a:p>
            <a:pPr algn="just">
              <a:lnSpc>
                <a:spcPct val="150000"/>
              </a:lnSpc>
              <a:buFont typeface="Wingdings" pitchFamily="2" charset="2"/>
              <a:buChar char="Ø"/>
            </a:pPr>
            <a:r>
              <a:rPr lang="en-US" sz="2000" dirty="0"/>
              <a:t>The primary difference between synchronous replication and asynchronous replication is the way in which data is written to the replica. Most synchronous replication products write data to primary storage and the replica simultaneously. As such, the primary copy and the replica should always remain synchronized.</a:t>
            </a:r>
          </a:p>
          <a:p>
            <a:pPr algn="just">
              <a:lnSpc>
                <a:spcPct val="150000"/>
              </a:lnSpc>
              <a:buFont typeface="Wingdings" pitchFamily="2" charset="2"/>
              <a:buChar char="Ø"/>
            </a:pPr>
            <a:r>
              <a:rPr lang="en-US" sz="2000" dirty="0"/>
              <a:t>In contrast, asynchronous replication products write data to the primary storage first and then copy the data to the replica. Although the Replication process may occur in near-real-time, it is more common for replication to occur on a scheduled basis. For instance, write operations may be transmitted to the replica in batches on a periodic basis (for example, every five minutes).</a:t>
            </a:r>
          </a:p>
          <a:p>
            <a:pPr algn="just"/>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Synchronous </a:t>
            </a:r>
            <a:r>
              <a:rPr lang="en-US" dirty="0"/>
              <a:t>vs</a:t>
            </a:r>
            <a:r>
              <a:rPr lang="en-US"/>
              <a:t>. </a:t>
            </a:r>
            <a:r>
              <a:rPr lang="en-US" dirty="0"/>
              <a:t>asynchronous replication</a:t>
            </a:r>
          </a:p>
        </p:txBody>
      </p:sp>
    </p:spTree>
    <p:extLst>
      <p:ext uri="{BB962C8B-B14F-4D97-AF65-F5344CB8AC3E}">
        <p14:creationId xmlns:p14="http://schemas.microsoft.com/office/powerpoint/2010/main" val="2183650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1252631"/>
            <a:ext cx="10287000" cy="4525963"/>
          </a:xfrm>
        </p:spPr>
        <p:txBody>
          <a:bodyPr>
            <a:normAutofit/>
          </a:bodyPr>
          <a:lstStyle/>
          <a:p>
            <a:pPr algn="ctr">
              <a:buNone/>
            </a:pPr>
            <a:endParaRPr lang="en-US" sz="2400" dirty="0"/>
          </a:p>
          <a:p>
            <a:pPr algn="just"/>
            <a:r>
              <a:rPr lang="en-US" sz="2400" baseline="0" dirty="0">
                <a:solidFill>
                  <a:srgbClr val="000000"/>
                </a:solidFill>
                <a:latin typeface="Times New Roman"/>
              </a:rPr>
              <a:t>This course provides an introduction to the advanced database management system. </a:t>
            </a:r>
          </a:p>
          <a:p>
            <a:pPr algn="just"/>
            <a:r>
              <a:rPr lang="en-US" sz="2400" baseline="0" dirty="0">
                <a:solidFill>
                  <a:srgbClr val="000000"/>
                </a:solidFill>
                <a:latin typeface="Times New Roman"/>
              </a:rPr>
              <a:t>The course introduces both theoretical (knowledge-based) and practical approaches, illustrate the use of advanced database and tools in a variety of application areas, as well as provide insight into many open research problems. 	</a:t>
            </a:r>
          </a:p>
          <a:p>
            <a:endParaRPr lang="en-US" sz="1800" dirty="0"/>
          </a:p>
        </p:txBody>
      </p:sp>
      <p:sp>
        <p:nvSpPr>
          <p:cNvPr id="4" name="Date Placeholder 3"/>
          <p:cNvSpPr>
            <a:spLocks noGrp="1"/>
          </p:cNvSpPr>
          <p:nvPr>
            <p:ph type="dt" sz="half" idx="10"/>
          </p:nvPr>
        </p:nvSpPr>
        <p:spPr/>
        <p:txBody>
          <a:bodyPr/>
          <a:lstStyle/>
          <a:p>
            <a:fld id="{84A71777-1E30-4E9A-926F-E412E2F7ED4E}" type="datetime1">
              <a:rPr lang="en-IN" smtClean="0"/>
              <a:t>08-01-2025</a:t>
            </a:fld>
            <a:endParaRPr lang="en-US"/>
          </a:p>
        </p:txBody>
      </p:sp>
      <p:sp>
        <p:nvSpPr>
          <p:cNvPr id="5" name="Footer Placeholder 4"/>
          <p:cNvSpPr>
            <a:spLocks noGrp="1"/>
          </p:cNvSpPr>
          <p:nvPr>
            <p:ph type="ftr" sz="quarter" idx="11"/>
          </p:nvPr>
        </p:nvSpPr>
        <p:spPr>
          <a:xfrm>
            <a:off x="4343400" y="6248401"/>
            <a:ext cx="4724400" cy="365125"/>
          </a:xfrm>
        </p:spPr>
        <p:txBody>
          <a:bodyPr/>
          <a:lstStyle/>
          <a:p>
            <a:r>
              <a:rPr lang="en-US"/>
              <a:t>Shruti Dadhich          ACSML0603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Title 1"/>
          <p:cNvSpPr txBox="1">
            <a:spLocks/>
          </p:cNvSpPr>
          <p:nvPr/>
        </p:nvSpPr>
        <p:spPr>
          <a:xfrm>
            <a:off x="2286000" y="52202"/>
            <a:ext cx="88392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algn="ctr">
              <a:spcBef>
                <a:spcPct val="0"/>
              </a:spcBef>
              <a:buNone/>
              <a:defRPr sz="2800"/>
            </a:lvl1pPr>
          </a:lstStyle>
          <a:p>
            <a:r>
              <a:rPr lang="en-US" b="1" dirty="0"/>
              <a:t>Course Objective</a:t>
            </a:r>
          </a:p>
        </p:txBody>
      </p:sp>
    </p:spTree>
    <p:extLst>
      <p:ext uri="{BB962C8B-B14F-4D97-AF65-F5344CB8AC3E}">
        <p14:creationId xmlns:p14="http://schemas.microsoft.com/office/powerpoint/2010/main" val="9110126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6FA4C5DE-CED4-4594-BA52-23E323315EED}"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133600" y="990601"/>
            <a:ext cx="8382000" cy="4524315"/>
          </a:xfrm>
          <a:prstGeom prst="rect">
            <a:avLst/>
          </a:prstGeom>
          <a:noFill/>
        </p:spPr>
        <p:txBody>
          <a:bodyPr wrap="square" rtlCol="0">
            <a:spAutoFit/>
          </a:bodyPr>
          <a:lstStyle/>
          <a:p>
            <a:pPr algn="just"/>
            <a:r>
              <a:rPr lang="en-US" sz="2400" b="1" dirty="0"/>
              <a:t>The benefits of asynchronous replication:</a:t>
            </a:r>
          </a:p>
          <a:p>
            <a:pPr algn="just"/>
            <a:endParaRPr lang="en-US" sz="2400" b="1" dirty="0"/>
          </a:p>
          <a:p>
            <a:pPr algn="just"/>
            <a:r>
              <a:rPr lang="en-US" sz="2000" dirty="0"/>
              <a:t>There are two main benefits to asynchronous replication:</a:t>
            </a:r>
          </a:p>
          <a:p>
            <a:pPr algn="just"/>
            <a:endParaRPr lang="en-US" sz="2000" b="1" dirty="0"/>
          </a:p>
          <a:p>
            <a:pPr algn="just">
              <a:buFont typeface="Wingdings" pitchFamily="2" charset="2"/>
              <a:buChar char="Ø"/>
            </a:pPr>
            <a:r>
              <a:rPr lang="en-US" sz="2000" b="1" dirty="0"/>
              <a:t>It tends to cost significantly less than synchronous replication:</a:t>
            </a:r>
            <a:endParaRPr lang="en-US" sz="2000" dirty="0"/>
          </a:p>
          <a:p>
            <a:pPr algn="just"/>
            <a:r>
              <a:rPr lang="en-US" sz="2000" dirty="0"/>
              <a:t>Synchronous replication requires more bandwidth than asynchronous replication and may also require specialized hardware (depending on the implementation).</a:t>
            </a:r>
          </a:p>
          <a:p>
            <a:pPr algn="just">
              <a:buFont typeface="Wingdings" pitchFamily="2" charset="2"/>
              <a:buChar char="Ø"/>
            </a:pPr>
            <a:endParaRPr lang="en-US" sz="2000" dirty="0"/>
          </a:p>
          <a:p>
            <a:pPr algn="just">
              <a:buFont typeface="Wingdings" pitchFamily="2" charset="2"/>
              <a:buChar char="Ø"/>
            </a:pPr>
            <a:r>
              <a:rPr lang="en-US" sz="2000" b="1" dirty="0"/>
              <a:t>It is designed to work over long distances:</a:t>
            </a:r>
            <a:r>
              <a:rPr lang="en-US" sz="2000" dirty="0"/>
              <a:t> </a:t>
            </a:r>
          </a:p>
          <a:p>
            <a:pPr algn="just"/>
            <a:r>
              <a:rPr lang="en-US" sz="2000" dirty="0"/>
              <a:t>Since the Replication process does not have to occur in real time, asynchronous replication can tolerate some degradation in connectivity.</a:t>
            </a:r>
          </a:p>
          <a:p>
            <a:pPr algn="just"/>
            <a:endParaRPr lang="en-US" sz="2000" b="1" dirty="0"/>
          </a:p>
          <a:p>
            <a:pPr algn="just"/>
            <a:endParaRPr lang="en-US" sz="2000"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27010196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51</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82BAF24D-273A-4554-9968-6625C061B535}"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057401" y="1066800"/>
            <a:ext cx="8610600" cy="3539430"/>
          </a:xfrm>
          <a:prstGeom prst="rect">
            <a:avLst/>
          </a:prstGeom>
          <a:noFill/>
        </p:spPr>
        <p:txBody>
          <a:bodyPr wrap="square" rtlCol="0">
            <a:spAutoFit/>
          </a:bodyPr>
          <a:lstStyle/>
          <a:p>
            <a:pPr algn="just"/>
            <a:r>
              <a:rPr lang="en-US" sz="2000" dirty="0"/>
              <a:t>Distributed two-phase commit reduces the vulnerability of one-phase commit protocols. </a:t>
            </a:r>
          </a:p>
          <a:p>
            <a:pPr algn="just"/>
            <a:r>
              <a:rPr lang="en-US" sz="2000" dirty="0"/>
              <a:t>The steps performed in the two phases are as follows −</a:t>
            </a:r>
          </a:p>
          <a:p>
            <a:pPr algn="just"/>
            <a:endParaRPr lang="en-US" sz="2000" b="1" dirty="0"/>
          </a:p>
          <a:p>
            <a:pPr algn="just"/>
            <a:r>
              <a:rPr lang="en-US" sz="2400" b="1" dirty="0"/>
              <a:t>Phase 1: Prepare Phase</a:t>
            </a:r>
            <a:endParaRPr lang="en-US" sz="2400" dirty="0"/>
          </a:p>
          <a:p>
            <a:pPr algn="just">
              <a:buFont typeface="Wingdings" pitchFamily="2" charset="2"/>
              <a:buChar char="Ø"/>
            </a:pPr>
            <a:r>
              <a:rPr lang="en-US" sz="2000" dirty="0"/>
              <a:t>After each slave has locally completed its transaction, it sends a “DONE” message to the controlling site. When the controlling site has received “DONE” message from all slaves, it sends a “Prepare” message to the slaves.</a:t>
            </a:r>
          </a:p>
          <a:p>
            <a:pPr algn="just">
              <a:buFont typeface="Wingdings" pitchFamily="2" charset="2"/>
              <a:buChar char="Ø"/>
            </a:pPr>
            <a:r>
              <a:rPr lang="en-US" sz="2000" dirty="0"/>
              <a:t>The slaves vote on whether they still want to commit or not. If a slave wants to commit, it sends a “Ready” message.</a:t>
            </a:r>
          </a:p>
          <a:p>
            <a:pPr algn="just"/>
            <a:endParaRPr lang="en-US" sz="2000" dirty="0"/>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a:t>Distributed Tw</a:t>
            </a:r>
            <a:r>
              <a:rPr lang="en-US" dirty="0"/>
              <a:t>o Phase Commit Protocol</a:t>
            </a:r>
          </a:p>
        </p:txBody>
      </p:sp>
    </p:spTree>
    <p:extLst>
      <p:ext uri="{BB962C8B-B14F-4D97-AF65-F5344CB8AC3E}">
        <p14:creationId xmlns:p14="http://schemas.microsoft.com/office/powerpoint/2010/main" val="4232900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52</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C29DC4F4-33E8-456E-B30A-F3E6093C7F01}"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pic>
        <p:nvPicPr>
          <p:cNvPr id="1026" name="Picture 2"/>
          <p:cNvPicPr>
            <a:picLocks noChangeAspect="1" noChangeArrowheads="1"/>
          </p:cNvPicPr>
          <p:nvPr/>
        </p:nvPicPr>
        <p:blipFill>
          <a:blip r:embed="rId2"/>
          <a:srcRect/>
          <a:stretch>
            <a:fillRect/>
          </a:stretch>
        </p:blipFill>
        <p:spPr bwMode="auto">
          <a:xfrm>
            <a:off x="2362200" y="1752600"/>
            <a:ext cx="8077200" cy="3644900"/>
          </a:xfrm>
          <a:prstGeom prst="rect">
            <a:avLst/>
          </a:prstGeom>
          <a:noFill/>
          <a:ln w="9525">
            <a:noFill/>
            <a:miter lim="800000"/>
            <a:headEnd/>
            <a:tailEnd/>
          </a:ln>
          <a:effectLst/>
        </p:spPr>
      </p:pic>
      <p:sp>
        <p:nvSpPr>
          <p:cNvPr id="9" name="TextBox 8"/>
          <p:cNvSpPr txBox="1"/>
          <p:nvPr/>
        </p:nvSpPr>
        <p:spPr>
          <a:xfrm>
            <a:off x="2209800" y="914400"/>
            <a:ext cx="8305800" cy="923330"/>
          </a:xfrm>
          <a:prstGeom prst="rect">
            <a:avLst/>
          </a:prstGeom>
          <a:noFill/>
        </p:spPr>
        <p:txBody>
          <a:bodyPr wrap="square" rtlCol="0">
            <a:spAutoFit/>
          </a:bodyPr>
          <a:lstStyle/>
          <a:p>
            <a:pPr algn="just">
              <a:buFont typeface="Wingdings" pitchFamily="2" charset="2"/>
              <a:buChar char="Ø"/>
            </a:pPr>
            <a:r>
              <a:rPr lang="en-US" dirty="0"/>
              <a:t>A slave that does not want to commit sends a “Not Ready” message. This may happen when the slave has conflicting concurrent transactions or there is a timeout.</a:t>
            </a:r>
          </a:p>
          <a:p>
            <a:pPr algn="just"/>
            <a:endParaRPr lang="en-US" dirty="0"/>
          </a:p>
        </p:txBody>
      </p:sp>
      <p:sp>
        <p:nvSpPr>
          <p:cNvPr id="14"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2282548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53</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5F973443-BE6B-4C35-ACC7-0C4620A4B33B}"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86000" y="1295400"/>
            <a:ext cx="8382000" cy="3539430"/>
          </a:xfrm>
          <a:prstGeom prst="rect">
            <a:avLst/>
          </a:prstGeom>
          <a:noFill/>
        </p:spPr>
        <p:txBody>
          <a:bodyPr wrap="square" rtlCol="0">
            <a:spAutoFit/>
          </a:bodyPr>
          <a:lstStyle/>
          <a:p>
            <a:pPr algn="just"/>
            <a:r>
              <a:rPr lang="en-US" sz="2400" b="1" dirty="0"/>
              <a:t>Phase 2: Commit/Abort Phase:</a:t>
            </a:r>
            <a:endParaRPr lang="en-US" sz="2000" dirty="0"/>
          </a:p>
          <a:p>
            <a:pPr algn="just">
              <a:lnSpc>
                <a:spcPct val="150000"/>
              </a:lnSpc>
              <a:buFont typeface="Wingdings" pitchFamily="2" charset="2"/>
              <a:buChar char="Ø"/>
            </a:pPr>
            <a:r>
              <a:rPr lang="en-US" sz="2000" dirty="0"/>
              <a:t>After the controlling site has received “Ready” message from all the slaves −</a:t>
            </a:r>
          </a:p>
          <a:p>
            <a:pPr algn="just">
              <a:lnSpc>
                <a:spcPct val="150000"/>
              </a:lnSpc>
              <a:buFont typeface="Wingdings" pitchFamily="2" charset="2"/>
              <a:buChar char="Ø"/>
            </a:pPr>
            <a:r>
              <a:rPr lang="en-US" sz="2000" dirty="0"/>
              <a:t>The controlling site sends a “Global Commit” message to the slaves.</a:t>
            </a:r>
          </a:p>
          <a:p>
            <a:pPr algn="just">
              <a:lnSpc>
                <a:spcPct val="150000"/>
              </a:lnSpc>
              <a:buFont typeface="Wingdings" pitchFamily="2" charset="2"/>
              <a:buChar char="Ø"/>
            </a:pPr>
            <a:r>
              <a:rPr lang="en-US" sz="2000" dirty="0"/>
              <a:t>The slaves apply the transaction and send a “Commit ACK” message to the controlling site.</a:t>
            </a:r>
          </a:p>
          <a:p>
            <a:pPr algn="just">
              <a:lnSpc>
                <a:spcPct val="150000"/>
              </a:lnSpc>
              <a:buFont typeface="Wingdings" pitchFamily="2" charset="2"/>
              <a:buChar char="Ø"/>
            </a:pPr>
            <a:r>
              <a:rPr lang="en-US" sz="2000" dirty="0"/>
              <a:t>When the controlling site receives “Commit ACK” message from all the slaves, it considers the transaction as committed.</a:t>
            </a:r>
          </a:p>
          <a:p>
            <a:pPr algn="just"/>
            <a:endParaRPr lang="en-US" sz="2000" dirty="0"/>
          </a:p>
        </p:txBody>
      </p:sp>
      <p:sp>
        <p:nvSpPr>
          <p:cNvPr id="15"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Conti…</a:t>
            </a:r>
          </a:p>
        </p:txBody>
      </p:sp>
    </p:spTree>
    <p:extLst>
      <p:ext uri="{BB962C8B-B14F-4D97-AF65-F5344CB8AC3E}">
        <p14:creationId xmlns:p14="http://schemas.microsoft.com/office/powerpoint/2010/main" val="186810167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54</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1" name="Date Placeholder 10"/>
          <p:cNvSpPr>
            <a:spLocks noGrp="1"/>
          </p:cNvSpPr>
          <p:nvPr>
            <p:ph type="dt" sz="half" idx="10"/>
          </p:nvPr>
        </p:nvSpPr>
        <p:spPr/>
        <p:txBody>
          <a:bodyPr/>
          <a:lstStyle/>
          <a:p>
            <a:fld id="{CB7DABEF-9BBC-4550-9A86-AD4AE8129287}" type="datetime1">
              <a:rPr lang="en-IN" smtClean="0"/>
              <a:t>08-01-2025</a:t>
            </a:fld>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1" y="1066800"/>
            <a:ext cx="8305800" cy="2352952"/>
          </a:xfrm>
          <a:prstGeom prst="rect">
            <a:avLst/>
          </a:prstGeom>
          <a:noFill/>
        </p:spPr>
        <p:txBody>
          <a:bodyPr wrap="square" rtlCol="0">
            <a:spAutoFit/>
          </a:bodyPr>
          <a:lstStyle/>
          <a:p>
            <a:pPr algn="just">
              <a:lnSpc>
                <a:spcPct val="150000"/>
              </a:lnSpc>
            </a:pPr>
            <a:r>
              <a:rPr lang="en-US" sz="2000" dirty="0"/>
              <a:t>The greatest disadvantage of the two-phase commit protocol is that it is a blocking protocol. </a:t>
            </a:r>
          </a:p>
          <a:p>
            <a:pPr algn="just">
              <a:lnSpc>
                <a:spcPct val="150000"/>
              </a:lnSpc>
            </a:pPr>
            <a:r>
              <a:rPr lang="en-US" sz="2000" dirty="0"/>
              <a:t>If the coordinator fails permanently, some participants will never resolve their transactions: After a participant has sent an agreement message to the coordinator, it will block until a commit or rollback is received.</a:t>
            </a:r>
          </a:p>
        </p:txBody>
      </p:sp>
      <p:sp>
        <p:nvSpPr>
          <p:cNvPr id="10" name="Title 1"/>
          <p:cNvSpPr txBox="1">
            <a:spLocks/>
          </p:cNvSpPr>
          <p:nvPr/>
        </p:nvSpPr>
        <p:spPr>
          <a:xfrm>
            <a:off x="2895600" y="1"/>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US" dirty="0"/>
              <a:t>Disadvantage</a:t>
            </a:r>
          </a:p>
        </p:txBody>
      </p:sp>
    </p:spTree>
    <p:extLst>
      <p:ext uri="{BB962C8B-B14F-4D97-AF65-F5344CB8AC3E}">
        <p14:creationId xmlns:p14="http://schemas.microsoft.com/office/powerpoint/2010/main" val="460023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4038600" y="6356351"/>
            <a:ext cx="5181600" cy="365125"/>
          </a:xfrm>
        </p:spPr>
        <p:txBody>
          <a:bodyPr/>
          <a:lstStyle/>
          <a:p>
            <a:r>
              <a:rPr lang="en-US"/>
              <a:t>Shruti Dadhich          ACSML0603      Unit 2</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Recap </a:t>
            </a:r>
            <a:r>
              <a:rPr lang="en-IN"/>
              <a:t>of Unit</a:t>
            </a:r>
            <a:endParaRPr lang="en-US" dirty="0"/>
          </a:p>
        </p:txBody>
      </p:sp>
      <p:sp>
        <p:nvSpPr>
          <p:cNvPr id="9" name="Content Placeholder 2"/>
          <p:cNvSpPr>
            <a:spLocks noGrp="1"/>
          </p:cNvSpPr>
          <p:nvPr>
            <p:ph idx="1"/>
          </p:nvPr>
        </p:nvSpPr>
        <p:spPr>
          <a:xfrm>
            <a:off x="2057400" y="1143001"/>
            <a:ext cx="8229600" cy="4525963"/>
          </a:xfrm>
        </p:spPr>
        <p:txBody>
          <a:bodyPr>
            <a:normAutofit lnSpcReduction="10000"/>
          </a:bodyPr>
          <a:lstStyle/>
          <a:p>
            <a:pPr algn="just"/>
            <a:r>
              <a:rPr lang="en-US" sz="2000" dirty="0"/>
              <a:t>Knowledge of Distributed Database .</a:t>
            </a:r>
          </a:p>
          <a:p>
            <a:pPr algn="just"/>
            <a:endParaRPr lang="en-US" sz="2000" dirty="0"/>
          </a:p>
          <a:p>
            <a:pPr algn="just"/>
            <a:r>
              <a:rPr lang="en-US" sz="2000" dirty="0"/>
              <a:t>Knowledge of distributed transactions, Database System Catalogs and Query Processing and Evaluation 	</a:t>
            </a:r>
          </a:p>
          <a:p>
            <a:pPr algn="just"/>
            <a:endParaRPr lang="en-US" sz="2000" dirty="0"/>
          </a:p>
          <a:p>
            <a:pPr algn="just"/>
            <a:r>
              <a:rPr lang="en-US" sz="2000" dirty="0"/>
              <a:t>Knowledge of Data replication .</a:t>
            </a:r>
          </a:p>
          <a:p>
            <a:pPr algn="just"/>
            <a:endParaRPr lang="en-US" sz="2000" dirty="0"/>
          </a:p>
          <a:p>
            <a:pPr algn="just"/>
            <a:r>
              <a:rPr lang="en-US" sz="2000" dirty="0"/>
              <a:t>Knowledge of concurrency control in distributed databases Implications for cloud storage.</a:t>
            </a:r>
          </a:p>
          <a:p>
            <a:pPr algn="just">
              <a:buNone/>
            </a:pPr>
            <a:r>
              <a:rPr lang="en-US" sz="2000" dirty="0"/>
              <a:t>	</a:t>
            </a:r>
          </a:p>
          <a:p>
            <a:pPr algn="just"/>
            <a:r>
              <a:rPr lang="en-US" sz="2000" dirty="0"/>
              <a:t>Video Link</a:t>
            </a:r>
          </a:p>
          <a:p>
            <a:pPr algn="just">
              <a:buNone/>
            </a:pPr>
            <a:r>
              <a:rPr lang="en-US" sz="2000" dirty="0"/>
              <a:t>	</a:t>
            </a:r>
            <a:r>
              <a:rPr lang="en-US" sz="2000" dirty="0">
                <a:hlinkClick r:id="rId2"/>
              </a:rPr>
              <a:t>https://www.youtube.com/watch?v=yCokw7VSbZw&amp;ab_channel=Lastmomenttuitions</a:t>
            </a:r>
            <a:endParaRPr lang="en-US" sz="2000" dirty="0"/>
          </a:p>
          <a:p>
            <a:pPr algn="just">
              <a:buNone/>
            </a:pPr>
            <a:endParaRPr lang="en-US" sz="2000" dirty="0"/>
          </a:p>
          <a:p>
            <a:pPr algn="just"/>
            <a:endParaRPr lang="en-US" sz="2000" dirty="0"/>
          </a:p>
          <a:p>
            <a:pPr algn="just"/>
            <a:endParaRPr lang="en-US" sz="2000" dirty="0"/>
          </a:p>
          <a:p>
            <a:pPr algn="just"/>
            <a:endParaRPr lang="en-US" sz="2000" dirty="0"/>
          </a:p>
          <a:p>
            <a:pPr algn="just"/>
            <a:endParaRPr lang="en-US" sz="2000" dirty="0"/>
          </a:p>
        </p:txBody>
      </p:sp>
      <p:sp>
        <p:nvSpPr>
          <p:cNvPr id="8" name="Date Placeholder 7"/>
          <p:cNvSpPr>
            <a:spLocks noGrp="1"/>
          </p:cNvSpPr>
          <p:nvPr>
            <p:ph type="dt" sz="half" idx="10"/>
          </p:nvPr>
        </p:nvSpPr>
        <p:spPr/>
        <p:txBody>
          <a:bodyPr/>
          <a:lstStyle/>
          <a:p>
            <a:fld id="{6633D4F6-61FD-47B7-B404-578A690D2FED}" type="datetime1">
              <a:rPr lang="en-IN" smtClean="0"/>
              <a:t>08-01-2025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56</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2F1BE559-C383-4D20-9047-28D5D807FF31}" type="datetime1">
              <a:rPr lang="en-IN" smtClean="0"/>
              <a:t>08-01-2025</a:t>
            </a:fld>
            <a:endParaRPr lang="en-US"/>
          </a:p>
        </p:txBody>
      </p:sp>
      <p:pic>
        <p:nvPicPr>
          <p:cNvPr id="1026" name="Picture 2"/>
          <p:cNvPicPr>
            <a:picLocks noChangeAspect="1" noChangeArrowheads="1"/>
          </p:cNvPicPr>
          <p:nvPr/>
        </p:nvPicPr>
        <p:blipFill>
          <a:blip r:embed="rId2"/>
          <a:srcRect/>
          <a:stretch>
            <a:fillRect/>
          </a:stretch>
        </p:blipFill>
        <p:spPr bwMode="auto">
          <a:xfrm>
            <a:off x="2895600" y="762000"/>
            <a:ext cx="7086600" cy="5895975"/>
          </a:xfrm>
          <a:prstGeom prst="rect">
            <a:avLst/>
          </a:prstGeom>
          <a:noFill/>
          <a:ln w="9525">
            <a:noFill/>
            <a:miter lim="800000"/>
            <a:headEnd/>
            <a:tailEnd/>
          </a:ln>
          <a:effectLst/>
        </p:spPr>
      </p:pic>
    </p:spTree>
    <p:extLst>
      <p:ext uri="{BB962C8B-B14F-4D97-AF65-F5344CB8AC3E}">
        <p14:creationId xmlns:p14="http://schemas.microsoft.com/office/powerpoint/2010/main" val="2293639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57</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B6B50DBD-8BAE-4022-98A4-499863698FD8}" type="datetime1">
              <a:rPr lang="en-IN" smtClean="0"/>
              <a:t>08-01-2025</a:t>
            </a:fld>
            <a:endParaRPr lang="en-US"/>
          </a:p>
        </p:txBody>
      </p:sp>
      <p:pic>
        <p:nvPicPr>
          <p:cNvPr id="2050" name="Picture 2"/>
          <p:cNvPicPr>
            <a:picLocks noChangeAspect="1" noChangeArrowheads="1"/>
          </p:cNvPicPr>
          <p:nvPr/>
        </p:nvPicPr>
        <p:blipFill>
          <a:blip r:embed="rId2"/>
          <a:srcRect/>
          <a:stretch>
            <a:fillRect/>
          </a:stretch>
        </p:blipFill>
        <p:spPr bwMode="auto">
          <a:xfrm>
            <a:off x="2514600" y="914400"/>
            <a:ext cx="7315200" cy="5767388"/>
          </a:xfrm>
          <a:prstGeom prst="rect">
            <a:avLst/>
          </a:prstGeom>
          <a:noFill/>
          <a:ln w="9525">
            <a:noFill/>
            <a:miter lim="800000"/>
            <a:headEnd/>
            <a:tailEnd/>
          </a:ln>
          <a:effectLst/>
        </p:spPr>
      </p:pic>
    </p:spTree>
    <p:extLst>
      <p:ext uri="{BB962C8B-B14F-4D97-AF65-F5344CB8AC3E}">
        <p14:creationId xmlns:p14="http://schemas.microsoft.com/office/powerpoint/2010/main" val="1255676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58</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DE1FB3A8-9739-4591-AF41-54126FF36D27}" type="datetime1">
              <a:rPr lang="en-IN" smtClean="0"/>
              <a:t>08-01-2025</a:t>
            </a:fld>
            <a:endParaRPr lang="en-US"/>
          </a:p>
        </p:txBody>
      </p:sp>
      <p:pic>
        <p:nvPicPr>
          <p:cNvPr id="3074" name="Picture 2"/>
          <p:cNvPicPr>
            <a:picLocks noChangeAspect="1" noChangeArrowheads="1"/>
          </p:cNvPicPr>
          <p:nvPr/>
        </p:nvPicPr>
        <p:blipFill>
          <a:blip r:embed="rId2"/>
          <a:srcRect/>
          <a:stretch>
            <a:fillRect/>
          </a:stretch>
        </p:blipFill>
        <p:spPr bwMode="auto">
          <a:xfrm>
            <a:off x="2438400" y="762000"/>
            <a:ext cx="7543800" cy="5562600"/>
          </a:xfrm>
          <a:prstGeom prst="rect">
            <a:avLst/>
          </a:prstGeom>
          <a:noFill/>
          <a:ln w="9525">
            <a:noFill/>
            <a:miter lim="800000"/>
            <a:headEnd/>
            <a:tailEnd/>
          </a:ln>
          <a:effectLst/>
        </p:spPr>
      </p:pic>
    </p:spTree>
    <p:extLst>
      <p:ext uri="{BB962C8B-B14F-4D97-AF65-F5344CB8AC3E}">
        <p14:creationId xmlns:p14="http://schemas.microsoft.com/office/powerpoint/2010/main" val="367209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59</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dirty="0"/>
              <a:t>Previous year </a:t>
            </a:r>
            <a:r>
              <a:rPr lang="fr-FR"/>
              <a:t>question paper</a:t>
            </a:r>
            <a:endParaRPr lang="en-US" dirty="0"/>
          </a:p>
        </p:txBody>
      </p:sp>
      <p:sp>
        <p:nvSpPr>
          <p:cNvPr id="13" name="Date Placeholder 12"/>
          <p:cNvSpPr>
            <a:spLocks noGrp="1"/>
          </p:cNvSpPr>
          <p:nvPr>
            <p:ph type="dt" sz="half" idx="10"/>
          </p:nvPr>
        </p:nvSpPr>
        <p:spPr/>
        <p:txBody>
          <a:bodyPr/>
          <a:lstStyle/>
          <a:p>
            <a:fld id="{5FDD2228-A1AF-413E-BBFD-4BA6BFEAD090}" type="datetime1">
              <a:rPr lang="en-IN" smtClean="0"/>
              <a:t>08-01-2025</a:t>
            </a:fld>
            <a:endParaRPr lang="en-US"/>
          </a:p>
        </p:txBody>
      </p:sp>
      <p:pic>
        <p:nvPicPr>
          <p:cNvPr id="4098" name="Picture 2"/>
          <p:cNvPicPr>
            <a:picLocks noChangeAspect="1" noChangeArrowheads="1"/>
          </p:cNvPicPr>
          <p:nvPr/>
        </p:nvPicPr>
        <p:blipFill>
          <a:blip r:embed="rId2"/>
          <a:srcRect/>
          <a:stretch>
            <a:fillRect/>
          </a:stretch>
        </p:blipFill>
        <p:spPr bwMode="auto">
          <a:xfrm>
            <a:off x="2209801" y="762000"/>
            <a:ext cx="7696199" cy="5562601"/>
          </a:xfrm>
          <a:prstGeom prst="rect">
            <a:avLst/>
          </a:prstGeom>
          <a:noFill/>
          <a:ln w="9525">
            <a:noFill/>
            <a:miter lim="800000"/>
            <a:headEnd/>
            <a:tailEnd/>
          </a:ln>
          <a:effectLst/>
        </p:spPr>
      </p:pic>
    </p:spTree>
    <p:extLst>
      <p:ext uri="{BB962C8B-B14F-4D97-AF65-F5344CB8AC3E}">
        <p14:creationId xmlns:p14="http://schemas.microsoft.com/office/powerpoint/2010/main" val="387710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1143001"/>
            <a:ext cx="4724400" cy="4525963"/>
          </a:xfrm>
        </p:spPr>
        <p:txBody>
          <a:bodyPr>
            <a:normAutofit fontScale="55000" lnSpcReduction="20000"/>
          </a:bodyPr>
          <a:lstStyle/>
          <a:p>
            <a:pPr algn="just">
              <a:lnSpc>
                <a:spcPct val="150000"/>
              </a:lnSpc>
              <a:buFont typeface="Wingdings" pitchFamily="2" charset="2"/>
              <a:buChar char="Ø"/>
            </a:pPr>
            <a:r>
              <a:rPr lang="en-US" sz="2400" b="1" dirty="0">
                <a:cs typeface="Arial" pitchFamily="34" charset="0"/>
              </a:rPr>
              <a:t>Introduction to relational database</a:t>
            </a:r>
          </a:p>
          <a:p>
            <a:pPr algn="just">
              <a:lnSpc>
                <a:spcPct val="150000"/>
              </a:lnSpc>
              <a:buFont typeface="Wingdings" pitchFamily="2" charset="2"/>
              <a:buChar char="Ø"/>
            </a:pPr>
            <a:r>
              <a:rPr lang="en-US" sz="2400" dirty="0">
                <a:cs typeface="Arial" pitchFamily="34" charset="0"/>
              </a:rPr>
              <a:t>Describe the relational model Conformity and integrity </a:t>
            </a:r>
          </a:p>
          <a:p>
            <a:pPr algn="just">
              <a:lnSpc>
                <a:spcPct val="150000"/>
              </a:lnSpc>
              <a:buFont typeface="Wingdings" pitchFamily="2" charset="2"/>
              <a:buChar char="Ø"/>
            </a:pPr>
            <a:r>
              <a:rPr lang="en-US" sz="2400" dirty="0">
                <a:cs typeface="Arial" pitchFamily="34" charset="0"/>
              </a:rPr>
              <a:t>Use of constraints</a:t>
            </a:r>
          </a:p>
          <a:p>
            <a:pPr algn="just">
              <a:lnSpc>
                <a:spcPct val="150000"/>
              </a:lnSpc>
              <a:buFont typeface="Wingdings" pitchFamily="2" charset="2"/>
              <a:buChar char="Ø"/>
            </a:pPr>
            <a:r>
              <a:rPr lang="en-US" sz="2400" dirty="0">
                <a:cs typeface="Arial" pitchFamily="34" charset="0"/>
              </a:rPr>
              <a:t>Mapping design approaches to relational systems</a:t>
            </a:r>
          </a:p>
          <a:p>
            <a:pPr algn="just">
              <a:lnSpc>
                <a:spcPct val="150000"/>
              </a:lnSpc>
              <a:buFont typeface="Wingdings" pitchFamily="2" charset="2"/>
              <a:buChar char="Ø"/>
            </a:pPr>
            <a:r>
              <a:rPr lang="en-US" sz="2400" dirty="0">
                <a:cs typeface="Arial" pitchFamily="34" charset="0"/>
              </a:rPr>
              <a:t>Processing database data</a:t>
            </a:r>
          </a:p>
          <a:p>
            <a:pPr algn="just">
              <a:lnSpc>
                <a:spcPct val="150000"/>
              </a:lnSpc>
              <a:buFont typeface="Wingdings" pitchFamily="2" charset="2"/>
              <a:buChar char="Ø"/>
            </a:pPr>
            <a:r>
              <a:rPr lang="en-US" sz="2400" dirty="0">
                <a:cs typeface="Arial" pitchFamily="34" charset="0"/>
              </a:rPr>
              <a:t>Describe advanced SQL programming</a:t>
            </a:r>
          </a:p>
          <a:p>
            <a:pPr algn="just">
              <a:lnSpc>
                <a:spcPct val="150000"/>
              </a:lnSpc>
              <a:buFont typeface="Wingdings" pitchFamily="2" charset="2"/>
              <a:buChar char="Ø"/>
            </a:pPr>
            <a:r>
              <a:rPr lang="en-US" sz="2400" b="1" dirty="0">
                <a:cs typeface="Arial" pitchFamily="34" charset="0"/>
              </a:rPr>
              <a:t>Query optimization</a:t>
            </a:r>
          </a:p>
          <a:p>
            <a:pPr algn="just">
              <a:lnSpc>
                <a:spcPct val="150000"/>
              </a:lnSpc>
              <a:buFont typeface="Wingdings" pitchFamily="2" charset="2"/>
              <a:buChar char="Ø"/>
            </a:pPr>
            <a:r>
              <a:rPr lang="en-US" sz="2400" dirty="0">
                <a:cs typeface="Arial" pitchFamily="34" charset="0"/>
              </a:rPr>
              <a:t>Query transformations </a:t>
            </a:r>
          </a:p>
          <a:p>
            <a:pPr algn="just">
              <a:lnSpc>
                <a:spcPct val="150000"/>
              </a:lnSpc>
              <a:buFont typeface="Wingdings" pitchFamily="2" charset="2"/>
              <a:buChar char="Ø"/>
            </a:pPr>
            <a:r>
              <a:rPr lang="en-US" sz="2400" dirty="0">
                <a:cs typeface="Arial" pitchFamily="34" charset="0"/>
              </a:rPr>
              <a:t>Optimization approaches </a:t>
            </a:r>
          </a:p>
          <a:p>
            <a:pPr algn="just">
              <a:lnSpc>
                <a:spcPct val="150000"/>
              </a:lnSpc>
              <a:buFont typeface="Wingdings" pitchFamily="2" charset="2"/>
              <a:buChar char="Ø"/>
            </a:pPr>
            <a:r>
              <a:rPr lang="en-US" sz="2400" dirty="0">
                <a:cs typeface="Arial" pitchFamily="34" charset="0"/>
              </a:rPr>
              <a:t>Use of constraints</a:t>
            </a:r>
          </a:p>
          <a:p>
            <a:pPr algn="just">
              <a:lnSpc>
                <a:spcPct val="150000"/>
              </a:lnSpc>
              <a:buFont typeface="Wingdings" pitchFamily="2" charset="2"/>
              <a:buChar char="Ø"/>
            </a:pPr>
            <a:r>
              <a:rPr lang="en-US" sz="2400" dirty="0">
                <a:cs typeface="Arial" pitchFamily="34" charset="0"/>
              </a:rPr>
              <a:t>Creation and use of a variety of index types </a:t>
            </a:r>
          </a:p>
          <a:p>
            <a:pPr algn="just">
              <a:lnSpc>
                <a:spcPct val="150000"/>
              </a:lnSpc>
              <a:buFont typeface="Wingdings" pitchFamily="2" charset="2"/>
              <a:buChar char="Ø"/>
            </a:pPr>
            <a:r>
              <a:rPr lang="en-US" sz="2400" b="1" dirty="0">
                <a:cs typeface="Arial" pitchFamily="34" charset="0"/>
              </a:rPr>
              <a:t>Concurrency control and transaction management</a:t>
            </a:r>
          </a:p>
          <a:p>
            <a:pPr algn="just">
              <a:lnSpc>
                <a:spcPct val="150000"/>
              </a:lnSpc>
              <a:buFont typeface="Wingdings" pitchFamily="2" charset="2"/>
              <a:buChar char="Ø"/>
            </a:pPr>
            <a:r>
              <a:rPr lang="en-US" sz="2400" dirty="0">
                <a:cs typeface="Arial" pitchFamily="34" charset="0"/>
              </a:rPr>
              <a:t>The ACID principle </a:t>
            </a:r>
          </a:p>
          <a:p>
            <a:pPr algn="just">
              <a:lnSpc>
                <a:spcPct val="150000"/>
              </a:lnSpc>
              <a:buFont typeface="Wingdings" pitchFamily="2" charset="2"/>
              <a:buChar char="Ø"/>
            </a:pPr>
            <a:r>
              <a:rPr lang="en-US" sz="2400" dirty="0">
                <a:cs typeface="Arial" pitchFamily="34" charset="0"/>
              </a:rPr>
              <a:t>Two-phase locking and Deadlocks </a:t>
            </a:r>
          </a:p>
          <a:p>
            <a:pPr algn="just">
              <a:lnSpc>
                <a:spcPct val="150000"/>
              </a:lnSpc>
              <a:buFont typeface="Wingdings" pitchFamily="2" charset="2"/>
              <a:buChar char="Ø"/>
            </a:pPr>
            <a:r>
              <a:rPr lang="en-US" sz="2400" dirty="0">
                <a:cs typeface="Arial" pitchFamily="34" charset="0"/>
              </a:rPr>
              <a:t>Recovery and transaction design</a:t>
            </a:r>
            <a:endParaRPr lang="en-US" sz="2400" dirty="0"/>
          </a:p>
          <a:p>
            <a:endParaRPr lang="en-US" sz="2400" dirty="0"/>
          </a:p>
        </p:txBody>
      </p:sp>
      <p:sp>
        <p:nvSpPr>
          <p:cNvPr id="6" name="Date Placeholder 5"/>
          <p:cNvSpPr>
            <a:spLocks noGrp="1"/>
          </p:cNvSpPr>
          <p:nvPr>
            <p:ph type="dt" sz="half" idx="10"/>
          </p:nvPr>
        </p:nvSpPr>
        <p:spPr/>
        <p:txBody>
          <a:bodyPr/>
          <a:lstStyle/>
          <a:p>
            <a:fld id="{59455A6B-CBD4-4C3F-840F-1EFD12245EB0}" type="datetime1">
              <a:rPr lang="en-IN" smtClean="0"/>
              <a:t>08-01-2025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2895600" y="2"/>
            <a:ext cx="7772400" cy="685799"/>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r>
              <a:rPr lang="en-US" dirty="0"/>
              <a:t>Content</a:t>
            </a:r>
          </a:p>
        </p:txBody>
      </p:sp>
      <p:sp>
        <p:nvSpPr>
          <p:cNvPr id="10" name="Footer Placeholder 9"/>
          <p:cNvSpPr>
            <a:spLocks noGrp="1"/>
          </p:cNvSpPr>
          <p:nvPr>
            <p:ph type="ftr" sz="quarter" idx="11"/>
          </p:nvPr>
        </p:nvSpPr>
        <p:spPr>
          <a:xfrm>
            <a:off x="4038600" y="6356351"/>
            <a:ext cx="5029200" cy="365125"/>
          </a:xfrm>
        </p:spPr>
        <p:txBody>
          <a:bodyPr/>
          <a:lstStyle/>
          <a:p>
            <a:r>
              <a:rPr lang="en-US"/>
              <a:t>Shruti Dadhich          ACSML0603      Unit 2</a:t>
            </a:r>
            <a:endParaRPr lang="en-US" dirty="0"/>
          </a:p>
        </p:txBody>
      </p:sp>
      <p:pic>
        <p:nvPicPr>
          <p:cNvPr id="2" name="Picture 1" descr="A black and red logo&#10;&#10;Description automatically generated">
            <a:extLst>
              <a:ext uri="{FF2B5EF4-FFF2-40B4-BE49-F238E27FC236}">
                <a16:creationId xmlns:a16="http://schemas.microsoft.com/office/drawing/2014/main" id="{E0FE3D31-D8EE-48C8-60A1-49FE37AD37E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2209800" cy="947268"/>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8C9B6A4-99B1-DB3E-C2EB-99D9383E44F9}"/>
              </a:ext>
            </a:extLst>
          </p:cNvPr>
          <p:cNvSpPr>
            <a:spLocks noGrp="1"/>
          </p:cNvSpPr>
          <p:nvPr>
            <p:ph type="sldNum" sz="quarter" idx="12"/>
          </p:nvPr>
        </p:nvSpPr>
        <p:spPr/>
        <p:txBody>
          <a:bodyPr/>
          <a:lstStyle/>
          <a:p>
            <a:fld id="{00000000-1234-1234-1234-123412341234}" type="slidenum">
              <a:rPr lang="en-US" dirty="0" smtClean="0"/>
              <a:pPr/>
              <a:t>60</a:t>
            </a:fld>
            <a:endParaRPr lang="en-US" dirty="0"/>
          </a:p>
        </p:txBody>
      </p:sp>
      <p:sp>
        <p:nvSpPr>
          <p:cNvPr id="16" name="TextBox 15">
            <a:extLst>
              <a:ext uri="{FF2B5EF4-FFF2-40B4-BE49-F238E27FC236}">
                <a16:creationId xmlns:a16="http://schemas.microsoft.com/office/drawing/2014/main" id="{A8F466BB-EB38-C7CB-F108-3E48938CC3E8}"/>
              </a:ext>
            </a:extLst>
          </p:cNvPr>
          <p:cNvSpPr txBox="1"/>
          <p:nvPr/>
        </p:nvSpPr>
        <p:spPr>
          <a:xfrm>
            <a:off x="6953250" y="4816928"/>
            <a:ext cx="1809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2" name="Footer Placeholder 11"/>
          <p:cNvSpPr>
            <a:spLocks noGrp="1"/>
          </p:cNvSpPr>
          <p:nvPr>
            <p:ph type="ftr" sz="quarter" idx="11"/>
          </p:nvPr>
        </p:nvSpPr>
        <p:spPr/>
        <p:txBody>
          <a:bodyPr/>
          <a:lstStyle/>
          <a:p>
            <a:r>
              <a:rPr lang="en-US"/>
              <a:t>Shruti Dadhich          ACSML0603      Unit 2</a:t>
            </a:r>
          </a:p>
        </p:txBody>
      </p:sp>
      <p:sp>
        <p:nvSpPr>
          <p:cNvPr id="14" name="Title 1">
            <a:extLst>
              <a:ext uri="{FF2B5EF4-FFF2-40B4-BE49-F238E27FC236}">
                <a16:creationId xmlns:a16="http://schemas.microsoft.com/office/drawing/2014/main" id="{EC02C7FF-2E6C-48C5-A243-19BBB5E80C27}"/>
              </a:ext>
            </a:extLst>
          </p:cNvPr>
          <p:cNvSpPr txBox="1">
            <a:spLocks/>
          </p:cNvSpPr>
          <p:nvPr/>
        </p:nvSpPr>
        <p:spPr>
          <a:xfrm>
            <a:off x="2819400" y="1"/>
            <a:ext cx="7848600" cy="69668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t>Result Analysis</a:t>
            </a:r>
            <a:endParaRPr lang="en-US" dirty="0"/>
          </a:p>
        </p:txBody>
      </p:sp>
      <p:sp>
        <p:nvSpPr>
          <p:cNvPr id="13" name="Date Placeholder 12"/>
          <p:cNvSpPr>
            <a:spLocks noGrp="1"/>
          </p:cNvSpPr>
          <p:nvPr>
            <p:ph type="dt" sz="half" idx="10"/>
          </p:nvPr>
        </p:nvSpPr>
        <p:spPr/>
        <p:txBody>
          <a:bodyPr/>
          <a:lstStyle/>
          <a:p>
            <a:fld id="{6527CAEE-83F1-437A-B8D3-19E5576148C3}" type="datetime1">
              <a:rPr lang="en-IN" smtClean="0"/>
              <a:t>08-01-2025</a:t>
            </a:fld>
            <a:endParaRPr lang="en-US"/>
          </a:p>
        </p:txBody>
      </p:sp>
      <p:pic>
        <p:nvPicPr>
          <p:cNvPr id="5122" name="Picture 2"/>
          <p:cNvPicPr>
            <a:picLocks noChangeAspect="1" noChangeArrowheads="1"/>
          </p:cNvPicPr>
          <p:nvPr/>
        </p:nvPicPr>
        <p:blipFill>
          <a:blip r:embed="rId2"/>
          <a:srcRect/>
          <a:stretch>
            <a:fillRect/>
          </a:stretch>
        </p:blipFill>
        <p:spPr bwMode="auto">
          <a:xfrm>
            <a:off x="1624014" y="1066802"/>
            <a:ext cx="8943975" cy="2590799"/>
          </a:xfrm>
          <a:prstGeom prst="rect">
            <a:avLst/>
          </a:prstGeom>
          <a:noFill/>
          <a:ln w="9525">
            <a:noFill/>
            <a:miter lim="800000"/>
            <a:headEnd/>
            <a:tailEnd/>
          </a:ln>
          <a:effectLst/>
        </p:spPr>
      </p:pic>
    </p:spTree>
    <p:extLst>
      <p:ext uri="{BB962C8B-B14F-4D97-AF65-F5344CB8AC3E}">
        <p14:creationId xmlns:p14="http://schemas.microsoft.com/office/powerpoint/2010/main" val="62380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randombar(horizontal)">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MCQ</a:t>
            </a:r>
          </a:p>
        </p:txBody>
      </p:sp>
      <p:sp>
        <p:nvSpPr>
          <p:cNvPr id="6" name="Date Placeholder 5"/>
          <p:cNvSpPr>
            <a:spLocks noGrp="1"/>
          </p:cNvSpPr>
          <p:nvPr>
            <p:ph type="dt" sz="half" idx="10"/>
          </p:nvPr>
        </p:nvSpPr>
        <p:spPr/>
        <p:txBody>
          <a:bodyPr/>
          <a:lstStyle/>
          <a:p>
            <a:fld id="{20D0A6BF-2950-4F13-AEC8-B8DCD9D497BF}" type="datetime1">
              <a:rPr lang="en-IN" smtClean="0"/>
              <a:t>08-01-2025</a:t>
            </a:fld>
            <a:endParaRPr lang="en-US"/>
          </a:p>
        </p:txBody>
      </p:sp>
      <p:sp>
        <p:nvSpPr>
          <p:cNvPr id="7" name="Slide Number Placeholder 6"/>
          <p:cNvSpPr>
            <a:spLocks noGrp="1"/>
          </p:cNvSpPr>
          <p:nvPr>
            <p:ph type="sldNum" sz="quarter" idx="12"/>
          </p:nvPr>
        </p:nvSpPr>
        <p:spPr/>
        <p:txBody>
          <a:bodyPr/>
          <a:lstStyle/>
          <a:p>
            <a:fld id="{AF6B2B97-8D96-4E05-9F80-E94EC0430AA3}" type="slidenum">
              <a:rPr lang="en-US" smtClean="0"/>
              <a:pPr/>
              <a:t>61</a:t>
            </a:fld>
            <a:endParaRPr lang="en-US"/>
          </a:p>
        </p:txBody>
      </p:sp>
      <p:sp>
        <p:nvSpPr>
          <p:cNvPr id="8" name="Footer Placeholder 7"/>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1" y="1219200"/>
            <a:ext cx="184731" cy="369332"/>
          </a:xfrm>
          <a:prstGeom prst="rect">
            <a:avLst/>
          </a:prstGeom>
          <a:noFill/>
        </p:spPr>
        <p:txBody>
          <a:bodyPr wrap="none" rtlCol="0">
            <a:spAutoFit/>
          </a:bodyPr>
          <a:lstStyle/>
          <a:p>
            <a:endParaRPr lang="en-US" dirty="0"/>
          </a:p>
        </p:txBody>
      </p:sp>
      <p:sp>
        <p:nvSpPr>
          <p:cNvPr id="10" name="TextBox 9"/>
          <p:cNvSpPr txBox="1"/>
          <p:nvPr/>
        </p:nvSpPr>
        <p:spPr>
          <a:xfrm>
            <a:off x="2057402" y="762000"/>
            <a:ext cx="8305799" cy="5355312"/>
          </a:xfrm>
          <a:prstGeom prst="rect">
            <a:avLst/>
          </a:prstGeom>
          <a:noFill/>
        </p:spPr>
        <p:txBody>
          <a:bodyPr wrap="square" rtlCol="0">
            <a:spAutoFit/>
          </a:bodyPr>
          <a:lstStyle/>
          <a:p>
            <a:r>
              <a:rPr lang="en-US" dirty="0"/>
              <a:t>1. A distributed database has which of the following advantages over a centralized database?</a:t>
            </a:r>
          </a:p>
          <a:p>
            <a:pPr marL="342900" indent="-342900">
              <a:buAutoNum type="alphaUcPeriod"/>
            </a:pPr>
            <a:r>
              <a:rPr lang="en-US" dirty="0"/>
              <a:t>Software cost</a:t>
            </a:r>
          </a:p>
          <a:p>
            <a:pPr marL="342900" indent="-342900">
              <a:buAutoNum type="alphaUcPeriod"/>
            </a:pPr>
            <a:r>
              <a:rPr lang="en-US" dirty="0"/>
              <a:t>B. Software complexity</a:t>
            </a:r>
          </a:p>
          <a:p>
            <a:pPr marL="342900" indent="-342900">
              <a:buAutoNum type="alphaUcPeriod"/>
            </a:pPr>
            <a:r>
              <a:rPr lang="en-US" dirty="0"/>
              <a:t>C. Slow Response</a:t>
            </a:r>
          </a:p>
          <a:p>
            <a:pPr marL="342900" indent="-342900">
              <a:buAutoNum type="alphaUcPeriod"/>
            </a:pPr>
            <a:r>
              <a:rPr lang="en-US" dirty="0"/>
              <a:t>D. Modular growth</a:t>
            </a:r>
          </a:p>
          <a:p>
            <a:pPr marL="342900" indent="-342900"/>
            <a:r>
              <a:rPr lang="en-US" dirty="0"/>
              <a:t>Answer: Option D</a:t>
            </a:r>
          </a:p>
          <a:p>
            <a:pPr marL="342900" indent="-342900"/>
            <a:r>
              <a:rPr lang="en-US" dirty="0"/>
              <a:t>2. An autonomous homogenous environment is which of the following?</a:t>
            </a:r>
          </a:p>
          <a:p>
            <a:pPr marL="342900" indent="-342900"/>
            <a:r>
              <a:rPr lang="en-US" dirty="0"/>
              <a:t>A. The same DBMS is at each node and each DBMS works independently.</a:t>
            </a:r>
          </a:p>
          <a:p>
            <a:pPr marL="342900" indent="-342900"/>
            <a:r>
              <a:rPr lang="en-US" dirty="0"/>
              <a:t>B. The same DBMS is at each node and a central DBMS coordinates database access.</a:t>
            </a:r>
          </a:p>
          <a:p>
            <a:pPr marL="342900" indent="-342900"/>
            <a:r>
              <a:rPr lang="en-US" dirty="0"/>
              <a:t>C. A different DBMS is at each node and each DBMS works independently.</a:t>
            </a:r>
          </a:p>
          <a:p>
            <a:pPr marL="342900" indent="-342900"/>
            <a:r>
              <a:rPr lang="en-US" dirty="0"/>
              <a:t>D. A different DBMS is at each node and a central DBMS coordinates database access.</a:t>
            </a:r>
          </a:p>
          <a:p>
            <a:pPr marL="342900" indent="-342900"/>
            <a:r>
              <a:rPr lang="en-US" dirty="0"/>
              <a:t>Answer: Option A</a:t>
            </a:r>
          </a:p>
          <a:p>
            <a:pPr marL="342900" indent="-342900"/>
            <a:r>
              <a:rPr lang="en-US" dirty="0"/>
              <a:t>3. A transaction manager is which of the following?</a:t>
            </a:r>
          </a:p>
          <a:p>
            <a:pPr marL="342900" indent="-342900"/>
            <a:r>
              <a:rPr lang="en-US" dirty="0"/>
              <a:t>A. Maintains a log of transactions</a:t>
            </a:r>
          </a:p>
          <a:p>
            <a:pPr marL="342900" indent="-342900"/>
            <a:r>
              <a:rPr lang="en-US" dirty="0"/>
              <a:t>B. Maintains before and after database images</a:t>
            </a:r>
          </a:p>
          <a:p>
            <a:pPr marL="342900" indent="-342900"/>
            <a:r>
              <a:rPr lang="en-US" dirty="0"/>
              <a:t>. Maintains appropriate concurrency control</a:t>
            </a:r>
          </a:p>
          <a:p>
            <a:pPr marL="342900" indent="-342900"/>
            <a:r>
              <a:rPr lang="en-US" dirty="0"/>
              <a:t>D. All of the above.</a:t>
            </a:r>
          </a:p>
          <a:p>
            <a:pPr marL="342900" indent="-342900"/>
            <a:r>
              <a:rPr lang="en-US" dirty="0"/>
              <a:t>Answer: Option D</a:t>
            </a:r>
          </a:p>
        </p:txBody>
      </p:sp>
    </p:spTree>
    <p:extLst>
      <p:ext uri="{BB962C8B-B14F-4D97-AF65-F5344CB8AC3E}">
        <p14:creationId xmlns:p14="http://schemas.microsoft.com/office/powerpoint/2010/main" val="8452208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r>
              <a:rPr lang="en-IN" dirty="0"/>
              <a:t>MCQ</a:t>
            </a:r>
          </a:p>
        </p:txBody>
      </p:sp>
      <p:sp>
        <p:nvSpPr>
          <p:cNvPr id="6" name="Date Placeholder 5"/>
          <p:cNvSpPr>
            <a:spLocks noGrp="1"/>
          </p:cNvSpPr>
          <p:nvPr>
            <p:ph type="dt" sz="half" idx="10"/>
          </p:nvPr>
        </p:nvSpPr>
        <p:spPr/>
        <p:txBody>
          <a:bodyPr/>
          <a:lstStyle/>
          <a:p>
            <a:fld id="{45D26E24-82B4-4099-8EE8-D6777DC56576}" type="datetime1">
              <a:rPr lang="en-IN" smtClean="0"/>
              <a:t>08-01-2025</a:t>
            </a:fld>
            <a:endParaRPr lang="en-US"/>
          </a:p>
        </p:txBody>
      </p:sp>
      <p:sp>
        <p:nvSpPr>
          <p:cNvPr id="7" name="Slide Number Placeholder 6"/>
          <p:cNvSpPr>
            <a:spLocks noGrp="1"/>
          </p:cNvSpPr>
          <p:nvPr>
            <p:ph type="sldNum" sz="quarter" idx="12"/>
          </p:nvPr>
        </p:nvSpPr>
        <p:spPr/>
        <p:txBody>
          <a:bodyPr/>
          <a:lstStyle/>
          <a:p>
            <a:fld id="{AF6B2B97-8D96-4E05-9F80-E94EC0430AA3}" type="slidenum">
              <a:rPr lang="en-US" smtClean="0"/>
              <a:pPr/>
              <a:t>62</a:t>
            </a:fld>
            <a:endParaRPr lang="en-US"/>
          </a:p>
        </p:txBody>
      </p:sp>
      <p:sp>
        <p:nvSpPr>
          <p:cNvPr id="8" name="Footer Placeholder 7"/>
          <p:cNvSpPr>
            <a:spLocks noGrp="1"/>
          </p:cNvSpPr>
          <p:nvPr>
            <p:ph type="ftr" sz="quarter" idx="11"/>
          </p:nvPr>
        </p:nvSpPr>
        <p:spPr/>
        <p:txBody>
          <a:bodyPr/>
          <a:lstStyle/>
          <a:p>
            <a:r>
              <a:rPr lang="en-US"/>
              <a:t>Shruti Dadhich          ACSML0603      Unit 2</a:t>
            </a:r>
          </a:p>
        </p:txBody>
      </p:sp>
      <p:sp>
        <p:nvSpPr>
          <p:cNvPr id="9" name="TextBox 8"/>
          <p:cNvSpPr txBox="1"/>
          <p:nvPr/>
        </p:nvSpPr>
        <p:spPr>
          <a:xfrm>
            <a:off x="2209802" y="1066801"/>
            <a:ext cx="8153399" cy="4247317"/>
          </a:xfrm>
          <a:prstGeom prst="rect">
            <a:avLst/>
          </a:prstGeom>
          <a:noFill/>
        </p:spPr>
        <p:txBody>
          <a:bodyPr wrap="square" rtlCol="0">
            <a:spAutoFit/>
          </a:bodyPr>
          <a:lstStyle/>
          <a:p>
            <a:r>
              <a:rPr lang="en-US" dirty="0"/>
              <a:t>4. Location transparency allows for which of the following?</a:t>
            </a:r>
          </a:p>
          <a:p>
            <a:r>
              <a:rPr lang="en-US" dirty="0"/>
              <a:t>A. Users to treat the data as if it is at one location</a:t>
            </a:r>
          </a:p>
          <a:p>
            <a:r>
              <a:rPr lang="en-US" dirty="0"/>
              <a:t>B. Programmers to treat the data as if it is at one location</a:t>
            </a:r>
          </a:p>
          <a:p>
            <a:r>
              <a:rPr lang="en-US" dirty="0"/>
              <a:t>C. Managers to treat the data as if it is at one location</a:t>
            </a:r>
          </a:p>
          <a:p>
            <a:r>
              <a:rPr lang="en-US" dirty="0"/>
              <a:t>D. All of the above.</a:t>
            </a:r>
          </a:p>
          <a:p>
            <a:r>
              <a:rPr lang="en-US" dirty="0"/>
              <a:t>Answer: Option D</a:t>
            </a:r>
          </a:p>
          <a:p>
            <a:r>
              <a:rPr lang="en-US" dirty="0"/>
              <a:t>5. A heterogeneous distributed database is which of the following?</a:t>
            </a:r>
          </a:p>
          <a:p>
            <a:r>
              <a:rPr lang="en-US" dirty="0"/>
              <a:t>A. The same DBMS is used at each location and data are not distributed across all nodes.</a:t>
            </a:r>
          </a:p>
          <a:p>
            <a:r>
              <a:rPr lang="en-US" dirty="0"/>
              <a:t>B. The same DBMS is used at each location and data are distributed across all nodes.</a:t>
            </a:r>
          </a:p>
          <a:p>
            <a:r>
              <a:rPr lang="en-US" dirty="0"/>
              <a:t>C. A different DBMS is used at each location and data are not distributed across all nodes.</a:t>
            </a:r>
          </a:p>
          <a:p>
            <a:r>
              <a:rPr lang="en-US" dirty="0"/>
              <a:t>D. A different DBMS is used at each location and data are distributed across all nodes.</a:t>
            </a:r>
          </a:p>
          <a:p>
            <a:r>
              <a:rPr lang="en-US" dirty="0"/>
              <a:t>Answer: Option D</a:t>
            </a:r>
          </a:p>
          <a:p>
            <a:endParaRPr lang="en-US" dirty="0"/>
          </a:p>
        </p:txBody>
      </p:sp>
    </p:spTree>
    <p:extLst>
      <p:ext uri="{BB962C8B-B14F-4D97-AF65-F5344CB8AC3E}">
        <p14:creationId xmlns:p14="http://schemas.microsoft.com/office/powerpoint/2010/main" val="1399272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71AE0FF-34F6-A923-EA18-B43F5500EE14}"/>
              </a:ext>
            </a:extLst>
          </p:cNvPr>
          <p:cNvSpPr/>
          <p:nvPr/>
        </p:nvSpPr>
        <p:spPr>
          <a:xfrm>
            <a:off x="1701492" y="2158040"/>
            <a:ext cx="8966509" cy="2215991"/>
          </a:xfrm>
          <a:prstGeom prst="rect">
            <a:avLst/>
          </a:prstGeom>
          <a:noFill/>
        </p:spPr>
        <p:txBody>
          <a:bodyPr wrap="square" lIns="91440" tIns="45720" rIns="91440" bIns="45720">
            <a:spAutoFit/>
          </a:bodyPr>
          <a:lstStyle/>
          <a:p>
            <a:pPr algn="ctr"/>
            <a:r>
              <a:rPr lang="en-GB" sz="13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kayaTelivigala" pitchFamily="2" charset="77"/>
                <a:cs typeface="AkayaTelivigala" pitchFamily="2" charset="77"/>
              </a:rPr>
              <a:t>Thank You</a:t>
            </a:r>
          </a:p>
        </p:txBody>
      </p:sp>
      <p:sp>
        <p:nvSpPr>
          <p:cNvPr id="3" name="Title 1"/>
          <p:cNvSpPr txBox="1">
            <a:spLocks/>
          </p:cNvSpPr>
          <p:nvPr/>
        </p:nvSpPr>
        <p:spPr>
          <a:xfrm>
            <a:off x="2562226" y="2"/>
            <a:ext cx="8105775" cy="73557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800" b="1" i="0" u="none" strike="noStrike" cap="none" spc="0" normalizeH="0" baseline="0">
                <a:ln>
                  <a:noFill/>
                </a:ln>
                <a:effectLst>
                  <a:outerShdw blurRad="38100" dist="38100" dir="2700000" algn="tl">
                    <a:srgbClr val="000000">
                      <a:alpha val="43137"/>
                    </a:srgbClr>
                  </a:outerShdw>
                </a:effectLst>
                <a:uLnTx/>
                <a:uFillTx/>
              </a:defRPr>
            </a:lvl1pPr>
          </a:lstStyle>
          <a:p>
            <a:endParaRPr lang="en-IN" dirty="0"/>
          </a:p>
        </p:txBody>
      </p:sp>
      <p:sp>
        <p:nvSpPr>
          <p:cNvPr id="7" name="Slide Number Placeholder 6"/>
          <p:cNvSpPr>
            <a:spLocks noGrp="1"/>
          </p:cNvSpPr>
          <p:nvPr>
            <p:ph type="sldNum" sz="quarter" idx="12"/>
          </p:nvPr>
        </p:nvSpPr>
        <p:spPr/>
        <p:txBody>
          <a:bodyPr/>
          <a:lstStyle/>
          <a:p>
            <a:fld id="{087E8F53-8C2F-4870-B4C7-4B60F29B0CD2}" type="slidenum">
              <a:rPr lang="en-US" smtClean="0"/>
              <a:pPr/>
              <a:t>63</a:t>
            </a:fld>
            <a:endParaRPr lang="en-US"/>
          </a:p>
        </p:txBody>
      </p:sp>
      <p:sp>
        <p:nvSpPr>
          <p:cNvPr id="8" name="Footer Placeholder 7"/>
          <p:cNvSpPr>
            <a:spLocks noGrp="1"/>
          </p:cNvSpPr>
          <p:nvPr>
            <p:ph type="ftr" sz="quarter" idx="11"/>
          </p:nvPr>
        </p:nvSpPr>
        <p:spPr/>
        <p:txBody>
          <a:bodyPr/>
          <a:lstStyle/>
          <a:p>
            <a:r>
              <a:rPr lang="en-US"/>
              <a:t>Shruti Dadhich          ACSML0603      Unit 2</a:t>
            </a:r>
          </a:p>
        </p:txBody>
      </p:sp>
      <p:sp>
        <p:nvSpPr>
          <p:cNvPr id="9" name="Date Placeholder 8"/>
          <p:cNvSpPr>
            <a:spLocks noGrp="1"/>
          </p:cNvSpPr>
          <p:nvPr>
            <p:ph type="dt" sz="half" idx="10"/>
          </p:nvPr>
        </p:nvSpPr>
        <p:spPr/>
        <p:txBody>
          <a:bodyPr/>
          <a:lstStyle/>
          <a:p>
            <a:fld id="{5D9019AD-8BAF-41B3-901C-E41B95346F63}" type="datetime1">
              <a:rPr lang="en-IN" smtClean="0"/>
              <a:t>08-01-2025</a:t>
            </a:fld>
            <a:endParaRPr lang="en-US"/>
          </a:p>
        </p:txBody>
      </p:sp>
    </p:spTree>
    <p:extLst>
      <p:ext uri="{BB962C8B-B14F-4D97-AF65-F5344CB8AC3E}">
        <p14:creationId xmlns:p14="http://schemas.microsoft.com/office/powerpoint/2010/main" val="6903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220EE71-FCC9-4C4D-8BE2-BADA2F254541}"/>
              </a:ext>
            </a:extLst>
          </p:cNvPr>
          <p:cNvSpPr>
            <a:spLocks noGrp="1"/>
          </p:cNvSpPr>
          <p:nvPr>
            <p:ph type="dt" sz="half" idx="10"/>
          </p:nvPr>
        </p:nvSpPr>
        <p:spPr/>
        <p:txBody>
          <a:bodyPr/>
          <a:lstStyle/>
          <a:p>
            <a:fld id="{C063C58C-8F23-430E-B9E1-432860B8883B}" type="datetime1">
              <a:rPr lang="en-IN" smtClean="0"/>
              <a:t>08-01-2025</a:t>
            </a:fld>
            <a:endParaRPr lang="en-US"/>
          </a:p>
        </p:txBody>
      </p:sp>
      <p:sp>
        <p:nvSpPr>
          <p:cNvPr id="5" name="Footer Placeholder 4">
            <a:extLst>
              <a:ext uri="{FF2B5EF4-FFF2-40B4-BE49-F238E27FC236}">
                <a16:creationId xmlns:a16="http://schemas.microsoft.com/office/drawing/2014/main" id="{6846713A-91EB-439A-B508-39936883D3F1}"/>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17870BF9-9446-4D97-8B24-BA24E6BF54A6}"/>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a:extLst>
              <a:ext uri="{FF2B5EF4-FFF2-40B4-BE49-F238E27FC236}">
                <a16:creationId xmlns:a16="http://schemas.microsoft.com/office/drawing/2014/main" id="{564D1406-4D92-4958-844D-D895217F59C6}"/>
              </a:ext>
            </a:extLst>
          </p:cNvPr>
          <p:cNvSpPr txBox="1">
            <a:spLocks noGrp="1"/>
          </p:cNvSpPr>
          <p:nvPr>
            <p:ph type="title"/>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a:spcBef>
                <a:spcPct val="0"/>
              </a:spcBef>
              <a:buNone/>
              <a:defRPr sz="2800"/>
            </a:lvl1pPr>
          </a:lstStyle>
          <a:p>
            <a:pPr>
              <a:defRPr/>
            </a:pPr>
            <a:r>
              <a:rPr lang="en-US" sz="2800" b="1" dirty="0">
                <a:solidFill>
                  <a:prstClr val="black"/>
                </a:solidFill>
              </a:rPr>
              <a:t>Course Outcomes(COs)</a:t>
            </a:r>
          </a:p>
        </p:txBody>
      </p:sp>
      <p:pic>
        <p:nvPicPr>
          <p:cNvPr id="8" name="Picture 3">
            <a:extLst>
              <a:ext uri="{FF2B5EF4-FFF2-40B4-BE49-F238E27FC236}">
                <a16:creationId xmlns:a16="http://schemas.microsoft.com/office/drawing/2014/main" id="{45E0A90C-E644-4A27-BE27-168C1B30A92D}"/>
              </a:ext>
            </a:extLst>
          </p:cNvPr>
          <p:cNvPicPr>
            <a:picLocks noChangeAspect="1" noChangeArrowheads="1"/>
          </p:cNvPicPr>
          <p:nvPr/>
        </p:nvPicPr>
        <p:blipFill>
          <a:blip r:embed="rId2"/>
          <a:srcRect/>
          <a:stretch>
            <a:fillRect/>
          </a:stretch>
        </p:blipFill>
        <p:spPr bwMode="auto">
          <a:xfrm>
            <a:off x="2844800" y="1524000"/>
            <a:ext cx="7315200" cy="3505200"/>
          </a:xfrm>
          <a:prstGeom prst="rect">
            <a:avLst/>
          </a:prstGeom>
          <a:noFill/>
          <a:ln w="9525">
            <a:noFill/>
            <a:miter lim="800000"/>
            <a:headEnd/>
            <a:tailEnd/>
          </a:ln>
          <a:effectLst/>
        </p:spPr>
      </p:pic>
    </p:spTree>
    <p:extLst>
      <p:ext uri="{BB962C8B-B14F-4D97-AF65-F5344CB8AC3E}">
        <p14:creationId xmlns:p14="http://schemas.microsoft.com/office/powerpoint/2010/main" val="2809822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A00029F-44B6-4530-9EAD-581ADB7B4641}"/>
              </a:ext>
            </a:extLst>
          </p:cNvPr>
          <p:cNvSpPr>
            <a:spLocks noGrp="1"/>
          </p:cNvSpPr>
          <p:nvPr>
            <p:ph type="dt" sz="half" idx="10"/>
          </p:nvPr>
        </p:nvSpPr>
        <p:spPr/>
        <p:txBody>
          <a:bodyPr/>
          <a:lstStyle/>
          <a:p>
            <a:fld id="{BD24E7A7-7CA6-4B12-9F5B-4923FA41BABC}" type="datetime1">
              <a:rPr lang="en-IN" smtClean="0"/>
              <a:t>08-01-2025</a:t>
            </a:fld>
            <a:endParaRPr lang="en-US"/>
          </a:p>
        </p:txBody>
      </p:sp>
      <p:sp>
        <p:nvSpPr>
          <p:cNvPr id="5" name="Footer Placeholder 4">
            <a:extLst>
              <a:ext uri="{FF2B5EF4-FFF2-40B4-BE49-F238E27FC236}">
                <a16:creationId xmlns:a16="http://schemas.microsoft.com/office/drawing/2014/main" id="{9246A52F-CB91-4DE7-AFD2-EA93721317D7}"/>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BECCD8B0-093E-4487-9AD4-846D22A1C066}"/>
              </a:ext>
            </a:extLst>
          </p:cNvPr>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a:extLst>
              <a:ext uri="{FF2B5EF4-FFF2-40B4-BE49-F238E27FC236}">
                <a16:creationId xmlns:a16="http://schemas.microsoft.com/office/drawing/2014/main" id="{7C358661-A240-4B7A-A546-3A2B85E09118}"/>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
        <p:nvSpPr>
          <p:cNvPr id="8" name="TextBox 7">
            <a:extLst>
              <a:ext uri="{FF2B5EF4-FFF2-40B4-BE49-F238E27FC236}">
                <a16:creationId xmlns:a16="http://schemas.microsoft.com/office/drawing/2014/main" id="{F603A36A-D790-4FDC-8C7F-7426B60FB580}"/>
              </a:ext>
            </a:extLst>
          </p:cNvPr>
          <p:cNvSpPr txBox="1"/>
          <p:nvPr/>
        </p:nvSpPr>
        <p:spPr>
          <a:xfrm>
            <a:off x="1600200" y="1239961"/>
            <a:ext cx="4137608" cy="400110"/>
          </a:xfrm>
          <a:prstGeom prst="rect">
            <a:avLst/>
          </a:prstGeom>
          <a:noFill/>
        </p:spPr>
        <p:txBody>
          <a:bodyPr wrap="none" rtlCol="0">
            <a:spAutoFit/>
          </a:bodyPr>
          <a:lstStyle/>
          <a:p>
            <a:r>
              <a:rPr lang="en-US" sz="2000" dirty="0"/>
              <a:t>Engineering Graduates will be able to:</a:t>
            </a:r>
          </a:p>
        </p:txBody>
      </p:sp>
      <p:graphicFrame>
        <p:nvGraphicFramePr>
          <p:cNvPr id="9" name="Content Placeholder 13">
            <a:extLst>
              <a:ext uri="{FF2B5EF4-FFF2-40B4-BE49-F238E27FC236}">
                <a16:creationId xmlns:a16="http://schemas.microsoft.com/office/drawing/2014/main" id="{812CD284-4387-4B3C-98B7-093737D65664}"/>
              </a:ext>
            </a:extLst>
          </p:cNvPr>
          <p:cNvGraphicFramePr>
            <a:graphicFrameLocks/>
          </p:cNvGraphicFramePr>
          <p:nvPr>
            <p:extLst>
              <p:ext uri="{D42A27DB-BD31-4B8C-83A1-F6EECF244321}">
                <p14:modId xmlns:p14="http://schemas.microsoft.com/office/powerpoint/2010/main" val="1562390014"/>
              </p:ext>
            </p:extLst>
          </p:nvPr>
        </p:nvGraphicFramePr>
        <p:xfrm>
          <a:off x="1600200" y="1779823"/>
          <a:ext cx="9220200" cy="4236721"/>
        </p:xfrm>
        <a:graphic>
          <a:graphicData uri="http://schemas.openxmlformats.org/drawingml/2006/table">
            <a:tbl>
              <a:tblPr bandRow="1">
                <a:tableStyleId>{5C22544A-7EE6-4342-B048-85BDC9FD1C3A}</a:tableStyleId>
              </a:tblPr>
              <a:tblGrid>
                <a:gridCol w="9220200">
                  <a:extLst>
                    <a:ext uri="{9D8B030D-6E8A-4147-A177-3AD203B41FA5}">
                      <a16:colId xmlns:a16="http://schemas.microsoft.com/office/drawing/2014/main" val="20000"/>
                    </a:ext>
                  </a:extLst>
                </a:gridCol>
              </a:tblGrid>
              <a:tr h="985284">
                <a:tc>
                  <a:txBody>
                    <a:bodyPr/>
                    <a:lstStyle/>
                    <a:p>
                      <a:r>
                        <a:rPr lang="en-US" sz="1900" b="1" dirty="0"/>
                        <a:t>1. Engineering knowledge: </a:t>
                      </a:r>
                      <a:r>
                        <a:rPr lang="en-US" sz="1900" dirty="0"/>
                        <a:t>Apply the knowledge of mathematics, science, engineering fundamentals, and an engineering specialization to the solution of complex engineering problems. </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985284">
                <a:tc>
                  <a:txBody>
                    <a:bodyPr/>
                    <a:lstStyle/>
                    <a:p>
                      <a:r>
                        <a:rPr lang="en-US" sz="1900" b="1" dirty="0"/>
                        <a:t>2. Problem analysis:</a:t>
                      </a:r>
                      <a:r>
                        <a:rPr lang="en-US" sz="1900" dirty="0"/>
                        <a:t> Identify, formulate, review research literature, and analyze complex engineering problems reaching substantiated conclusions using first principles of mathematics, natural sciences, and engineering sciences.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280869">
                <a:tc>
                  <a:txBody>
                    <a:bodyPr/>
                    <a:lstStyle/>
                    <a:p>
                      <a:r>
                        <a:rPr lang="en-US" sz="1900" b="1" dirty="0"/>
                        <a:t>3. Design/development of solutions:</a:t>
                      </a:r>
                      <a:r>
                        <a:rPr lang="en-US" sz="1900" dirty="0"/>
                        <a:t> Design solutions for complex engineering problems and design system components or processes that meet the specified needs with appropriate consideration for the public health and safety, and the cultural, societal, and environmental considerations.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985284">
                <a:tc>
                  <a:txBody>
                    <a:bodyPr/>
                    <a:lstStyle/>
                    <a:p>
                      <a:r>
                        <a:rPr lang="en-US" sz="1900" b="1" dirty="0"/>
                        <a:t>4. Conduct investigations of complex problems: </a:t>
                      </a:r>
                      <a:r>
                        <a:rPr lang="en-US" sz="1900" dirty="0"/>
                        <a:t>Use research-based knowledge and research methods including design of experiments, analysis and interpretation of data, and synthesis of the information to provide valid conclusions.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231841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4B31209-3154-4FD1-945D-6285271B10DF}"/>
              </a:ext>
            </a:extLst>
          </p:cNvPr>
          <p:cNvSpPr>
            <a:spLocks noGrp="1"/>
          </p:cNvSpPr>
          <p:nvPr>
            <p:ph type="dt" sz="half" idx="10"/>
          </p:nvPr>
        </p:nvSpPr>
        <p:spPr/>
        <p:txBody>
          <a:bodyPr/>
          <a:lstStyle/>
          <a:p>
            <a:fld id="{4FCE3B5C-5FF1-467F-89C2-D74C6DBB371D}" type="datetime1">
              <a:rPr lang="en-IN" smtClean="0"/>
              <a:t>08-01-2025</a:t>
            </a:fld>
            <a:endParaRPr lang="en-US"/>
          </a:p>
        </p:txBody>
      </p:sp>
      <p:sp>
        <p:nvSpPr>
          <p:cNvPr id="5" name="Footer Placeholder 4">
            <a:extLst>
              <a:ext uri="{FF2B5EF4-FFF2-40B4-BE49-F238E27FC236}">
                <a16:creationId xmlns:a16="http://schemas.microsoft.com/office/drawing/2014/main" id="{4F061763-5E17-468B-8F33-942B84942A16}"/>
              </a:ext>
            </a:extLst>
          </p:cNvPr>
          <p:cNvSpPr>
            <a:spLocks noGrp="1"/>
          </p:cNvSpPr>
          <p:nvPr>
            <p:ph type="ftr" sz="quarter" idx="11"/>
          </p:nvPr>
        </p:nvSpPr>
        <p:spPr/>
        <p:txBody>
          <a:bodyPr/>
          <a:lstStyle/>
          <a:p>
            <a:r>
              <a:rPr lang="en-US"/>
              <a:t>Shruti Dadhich          ACSML0603      Unit 2</a:t>
            </a:r>
          </a:p>
        </p:txBody>
      </p:sp>
      <p:sp>
        <p:nvSpPr>
          <p:cNvPr id="6" name="Slide Number Placeholder 5">
            <a:extLst>
              <a:ext uri="{FF2B5EF4-FFF2-40B4-BE49-F238E27FC236}">
                <a16:creationId xmlns:a16="http://schemas.microsoft.com/office/drawing/2014/main" id="{1C516330-C4D6-4B4B-A297-2CDD7B656301}"/>
              </a:ext>
            </a:extLst>
          </p:cNvPr>
          <p:cNvSpPr>
            <a:spLocks noGrp="1"/>
          </p:cNvSpPr>
          <p:nvPr>
            <p:ph type="sldNum" sz="quarter" idx="12"/>
          </p:nvPr>
        </p:nvSpPr>
        <p:spPr/>
        <p:txBody>
          <a:bodyPr/>
          <a:lstStyle/>
          <a:p>
            <a:fld id="{B6F15528-21DE-4FAA-801E-634DDDAF4B2B}" type="slidenum">
              <a:rPr lang="en-US" smtClean="0"/>
              <a:pPr/>
              <a:t>9</a:t>
            </a:fld>
            <a:endParaRPr lang="en-US"/>
          </a:p>
        </p:txBody>
      </p:sp>
      <p:graphicFrame>
        <p:nvGraphicFramePr>
          <p:cNvPr id="7" name="Content Placeholder 13">
            <a:extLst>
              <a:ext uri="{FF2B5EF4-FFF2-40B4-BE49-F238E27FC236}">
                <a16:creationId xmlns:a16="http://schemas.microsoft.com/office/drawing/2014/main" id="{74892221-BD52-4D03-AC84-FBEA568D9FE7}"/>
              </a:ext>
            </a:extLst>
          </p:cNvPr>
          <p:cNvGraphicFramePr>
            <a:graphicFrameLocks noGrp="1"/>
          </p:cNvGraphicFramePr>
          <p:nvPr>
            <p:ph idx="1"/>
            <p:extLst>
              <p:ext uri="{D42A27DB-BD31-4B8C-83A1-F6EECF244321}">
                <p14:modId xmlns:p14="http://schemas.microsoft.com/office/powerpoint/2010/main" val="2309666199"/>
              </p:ext>
            </p:extLst>
          </p:nvPr>
        </p:nvGraphicFramePr>
        <p:xfrm>
          <a:off x="1524000" y="1343548"/>
          <a:ext cx="9677400" cy="4556760"/>
        </p:xfrm>
        <a:graphic>
          <a:graphicData uri="http://schemas.openxmlformats.org/drawingml/2006/table">
            <a:tbl>
              <a:tblPr bandRow="1">
                <a:tableStyleId>{5C22544A-7EE6-4342-B048-85BDC9FD1C3A}</a:tableStyleId>
              </a:tblPr>
              <a:tblGrid>
                <a:gridCol w="9677400">
                  <a:extLst>
                    <a:ext uri="{9D8B030D-6E8A-4147-A177-3AD203B41FA5}">
                      <a16:colId xmlns:a16="http://schemas.microsoft.com/office/drawing/2014/main" val="20000"/>
                    </a:ext>
                  </a:extLst>
                </a:gridCol>
              </a:tblGrid>
              <a:tr h="1379864">
                <a:tc>
                  <a:txBody>
                    <a:bodyPr/>
                    <a:lstStyle/>
                    <a:p>
                      <a:r>
                        <a:rPr lang="en-US" sz="2000" b="1" dirty="0"/>
                        <a:t>5. Modern tool usage: </a:t>
                      </a:r>
                      <a:r>
                        <a:rPr lang="en-US" sz="2000" dirty="0"/>
                        <a:t>Create, select, and apply appropriate techniques, resources, and modern engineering and IT tools including prediction and modeling to complex engineering activities with an understanding of the limitations.</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1379864">
                <a:tc>
                  <a:txBody>
                    <a:bodyPr/>
                    <a:lstStyle/>
                    <a:p>
                      <a:r>
                        <a:rPr lang="en-US" sz="2000" b="1" dirty="0"/>
                        <a:t>6. The engineer and society:</a:t>
                      </a:r>
                      <a:r>
                        <a:rPr lang="en-US" sz="2000" dirty="0"/>
                        <a:t> Apply reasoning informed by the contextual knowledge to assess societal, health, safety, legal and cultural issues and the consequent responsibilities relevant to the professional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1058965">
                <a:tc>
                  <a:txBody>
                    <a:bodyPr/>
                    <a:lstStyle/>
                    <a:p>
                      <a:r>
                        <a:rPr lang="en-US" sz="2000" b="1" dirty="0"/>
                        <a:t>7</a:t>
                      </a:r>
                      <a:r>
                        <a:rPr lang="en-US" sz="2000" b="1"/>
                        <a:t>. Environment and sustainability: </a:t>
                      </a:r>
                      <a:r>
                        <a:rPr lang="en-US" sz="2000"/>
                        <a:t>Understand </a:t>
                      </a:r>
                      <a:r>
                        <a:rPr lang="en-US" sz="2000" dirty="0"/>
                        <a:t>the impact of </a:t>
                      </a:r>
                      <a:r>
                        <a:rPr lang="en-US" sz="2000"/>
                        <a:t>the professional engineering solutions in societal and environmental contexts, and demonstrate the knowledge </a:t>
                      </a:r>
                      <a:r>
                        <a:rPr lang="en-US" sz="2000" dirty="0"/>
                        <a:t>of</a:t>
                      </a:r>
                      <a:r>
                        <a:rPr lang="en-US" sz="2000"/>
                        <a:t>, and need for sustainable development</a:t>
                      </a:r>
                      <a:r>
                        <a:rPr lang="en-US" sz="2000" dirty="0"/>
                        <a:t>.</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2"/>
                  </a:ext>
                </a:extLst>
              </a:tr>
              <a:tr h="738067">
                <a:tc>
                  <a:txBody>
                    <a:bodyPr/>
                    <a:lstStyle/>
                    <a:p>
                      <a:r>
                        <a:rPr lang="en-US" sz="2000" b="1" dirty="0"/>
                        <a:t>8. Ethics:</a:t>
                      </a:r>
                      <a:r>
                        <a:rPr lang="en-US" sz="2000" dirty="0"/>
                        <a:t> Apply ethical principles and commit to professional ethics and responsibilities and norms of the engineering practice.</a:t>
                      </a:r>
                    </a:p>
                  </a:txBody>
                  <a:tcPr>
                    <a:lnL w="28575" cap="flat" cmpd="sng" algn="ctr">
                      <a:solidFill>
                        <a:srgbClr val="7BE5E5"/>
                      </a:solidFill>
                      <a:prstDash val="solid"/>
                      <a:round/>
                      <a:headEnd type="none" w="med" len="med"/>
                      <a:tailEnd type="none" w="med" len="med"/>
                    </a:lnL>
                    <a:lnR w="28575" cap="flat" cmpd="sng" algn="ctr">
                      <a:solidFill>
                        <a:srgbClr val="7BE5E5"/>
                      </a:solidFill>
                      <a:prstDash val="solid"/>
                      <a:round/>
                      <a:headEnd type="none" w="med" len="med"/>
                      <a:tailEnd type="none" w="med" len="med"/>
                    </a:lnR>
                    <a:lnT w="28575" cap="flat" cmpd="sng" algn="ctr">
                      <a:solidFill>
                        <a:srgbClr val="7BE5E5"/>
                      </a:solidFill>
                      <a:prstDash val="solid"/>
                      <a:round/>
                      <a:headEnd type="none" w="med" len="med"/>
                      <a:tailEnd type="none" w="med" len="med"/>
                    </a:lnT>
                    <a:lnB w="28575"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3"/>
                  </a:ext>
                </a:extLst>
              </a:tr>
            </a:tbl>
          </a:graphicData>
        </a:graphic>
      </p:graphicFrame>
      <p:sp>
        <p:nvSpPr>
          <p:cNvPr id="8" name="Title 1">
            <a:extLst>
              <a:ext uri="{FF2B5EF4-FFF2-40B4-BE49-F238E27FC236}">
                <a16:creationId xmlns:a16="http://schemas.microsoft.com/office/drawing/2014/main" id="{26379702-2E18-438B-9E05-C6ED6EF7E9D6}"/>
              </a:ext>
            </a:extLst>
          </p:cNvPr>
          <p:cNvSpPr txBox="1">
            <a:spLocks/>
          </p:cNvSpPr>
          <p:nvPr/>
        </p:nvSpPr>
        <p:spPr>
          <a:xfrm>
            <a:off x="2209800" y="-8965"/>
            <a:ext cx="9220200" cy="923365"/>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28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Outcomes (POs)</a:t>
            </a:r>
          </a:p>
        </p:txBody>
      </p:sp>
    </p:spTree>
    <p:extLst>
      <p:ext uri="{BB962C8B-B14F-4D97-AF65-F5344CB8AC3E}">
        <p14:creationId xmlns:p14="http://schemas.microsoft.com/office/powerpoint/2010/main" val="37295191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2109</TotalTime>
  <Words>5041</Words>
  <Application>Microsoft Office PowerPoint</Application>
  <PresentationFormat>Widescreen</PresentationFormat>
  <Paragraphs>859</Paragraphs>
  <Slides>63</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63</vt:i4>
      </vt:variant>
    </vt:vector>
  </HeadingPairs>
  <TitlesOfParts>
    <vt:vector size="70" baseType="lpstr">
      <vt:lpstr>AkayaTelivigala</vt:lpstr>
      <vt:lpstr>Arial</vt:lpstr>
      <vt:lpstr>Arial Black</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Course Outcomes(COs)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Shruti Dadhich</cp:lastModifiedBy>
  <cp:revision>73</cp:revision>
  <dcterms:created xsi:type="dcterms:W3CDTF">2006-08-16T00:00:00Z</dcterms:created>
  <dcterms:modified xsi:type="dcterms:W3CDTF">2025-01-08T09:18:07Z</dcterms:modified>
</cp:coreProperties>
</file>