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6.xml" ContentType="application/vnd.openxmlformats-officedocument.drawingml.diagramData+xml"/>
  <Override PartName="/ppt/diagrams/data5.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diagrams/data7.xml" ContentType="application/vnd.openxmlformats-officedocument.drawingml.diagramData+xml"/>
  <Override PartName="/ppt/diagrams/data1.xml" ContentType="application/vnd.openxmlformats-officedocument.drawingml.diagramData+xml"/>
  <Override PartName="/ppt/diagrams/data4.xml" ContentType="application/vnd.openxmlformats-officedocument.drawingml.diagramData+xml"/>
  <Override PartName="/ppt/slides/slide5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diagrams/colors3.xml" ContentType="application/vnd.openxmlformats-officedocument.drawingml.diagramColors+xml"/>
  <Override PartName="/ppt/diagrams/quickStyle3.xml" ContentType="application/vnd.openxmlformats-officedocument.drawingml.diagramStyle+xml"/>
  <Override PartName="/ppt/diagrams/colors2.xml" ContentType="application/vnd.openxmlformats-officedocument.drawingml.diagramColors+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layout2.xml" ContentType="application/vnd.openxmlformats-officedocument.drawingml.diagramLayout+xml"/>
  <Override PartName="/ppt/diagrams/quickStyle2.xml" ContentType="application/vnd.openxmlformats-officedocument.drawingml.diagramStyle+xml"/>
  <Override PartName="/ppt/diagrams/layout3.xml" ContentType="application/vnd.openxmlformats-officedocument.drawingml.diagramLayout+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colors5.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theme/theme1.xml" ContentType="application/vnd.openxmlformats-officedocument.theme+xml"/>
  <Override PartName="/ppt/diagrams/layout5.xml" ContentType="application/vnd.openxmlformats-officedocument.drawingml.diagramLayout+xml"/>
  <Override PartName="/ppt/diagrams/quickStyle5.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diagrams/drawing4.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3.xml" ContentType="application/vnd.ms-office.drawingml.diagramDrawing+xml"/>
  <Override PartName="/ppt/diagrams/drawing1.xml" ContentType="application/vnd.ms-office.drawingml.diagramDrawing+xml"/>
  <Override PartName="/ppt/diagrams/drawing2.xml" ContentType="application/vnd.ms-office.drawingml.diagramDrawing+xml"/>
  <Override PartName="/ppt/diagrams/drawing5.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83"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94" r:id="rId19"/>
    <p:sldId id="300" r:id="rId20"/>
    <p:sldId id="296" r:id="rId21"/>
    <p:sldId id="297" r:id="rId22"/>
    <p:sldId id="298" r:id="rId23"/>
    <p:sldId id="301" r:id="rId24"/>
    <p:sldId id="295" r:id="rId25"/>
    <p:sldId id="303" r:id="rId26"/>
    <p:sldId id="302" r:id="rId27"/>
    <p:sldId id="272" r:id="rId28"/>
    <p:sldId id="273" r:id="rId29"/>
    <p:sldId id="274" r:id="rId30"/>
    <p:sldId id="304" r:id="rId31"/>
    <p:sldId id="287" r:id="rId32"/>
    <p:sldId id="293" r:id="rId33"/>
    <p:sldId id="289" r:id="rId34"/>
    <p:sldId id="290" r:id="rId35"/>
    <p:sldId id="291" r:id="rId36"/>
    <p:sldId id="288" r:id="rId37"/>
    <p:sldId id="306" r:id="rId38"/>
    <p:sldId id="284" r:id="rId39"/>
    <p:sldId id="286" r:id="rId40"/>
    <p:sldId id="285" r:id="rId41"/>
    <p:sldId id="275" r:id="rId42"/>
    <p:sldId id="276" r:id="rId43"/>
    <p:sldId id="307" r:id="rId44"/>
    <p:sldId id="277" r:id="rId45"/>
    <p:sldId id="308" r:id="rId46"/>
    <p:sldId id="278" r:id="rId47"/>
    <p:sldId id="279" r:id="rId48"/>
    <p:sldId id="280" r:id="rId49"/>
    <p:sldId id="292" r:id="rId50"/>
    <p:sldId id="305" r:id="rId51"/>
    <p:sldId id="28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4" d="100"/>
          <a:sy n="64" d="100"/>
        </p:scale>
        <p:origin x="-942"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0FBFD-1597-498D-AFC5-0CE4EAB93A70}"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FC040866-69BC-4046-B158-EE8294E09A56}">
      <dgm:prSet/>
      <dgm:spPr>
        <a:solidFill>
          <a:srgbClr val="FFFF00"/>
        </a:solidFill>
      </dgm:spPr>
      <dgm:t>
        <a:bodyPr/>
        <a:lstStyle/>
        <a:p>
          <a:pPr rtl="0"/>
          <a:r>
            <a:rPr lang="en-US" b="0" dirty="0" smtClean="0">
              <a:solidFill>
                <a:schemeClr val="tx1"/>
              </a:solidFill>
            </a:rPr>
            <a:t>CO1</a:t>
          </a:r>
          <a:endParaRPr lang="en-US" b="0" dirty="0">
            <a:solidFill>
              <a:schemeClr val="tx1"/>
            </a:solidFill>
          </a:endParaRPr>
        </a:p>
      </dgm:t>
    </dgm:pt>
    <dgm:pt modelId="{9C1A4ECE-5165-41EE-8DBD-46E57A14CDFA}" type="parTrans" cxnId="{3B587AD2-3B22-4E31-9879-B55D2FBE94B9}">
      <dgm:prSet/>
      <dgm:spPr/>
      <dgm:t>
        <a:bodyPr/>
        <a:lstStyle/>
        <a:p>
          <a:endParaRPr lang="en-US"/>
        </a:p>
      </dgm:t>
    </dgm:pt>
    <dgm:pt modelId="{20F037DC-E73E-4A12-BCA6-7C429A4ADE36}" type="sibTrans" cxnId="{3B587AD2-3B22-4E31-9879-B55D2FBE94B9}">
      <dgm:prSet/>
      <dgm:spPr/>
      <dgm:t>
        <a:bodyPr/>
        <a:lstStyle/>
        <a:p>
          <a:endParaRPr lang="en-US"/>
        </a:p>
      </dgm:t>
    </dgm:pt>
    <dgm:pt modelId="{E9E9CE0F-CFAB-4976-857E-785C6BE07C85}">
      <dgm:prSet/>
      <dgm:spPr/>
      <dgm:t>
        <a:bodyPr/>
        <a:lstStyle/>
        <a:p>
          <a:pPr rtl="0"/>
          <a:r>
            <a:rPr lang="en-US" b="0" dirty="0" smtClean="0"/>
            <a:t>CO2</a:t>
          </a:r>
          <a:endParaRPr lang="en-US" b="0" dirty="0"/>
        </a:p>
      </dgm:t>
    </dgm:pt>
    <dgm:pt modelId="{50A50390-F83D-4846-ACB7-88B168787764}" type="parTrans" cxnId="{EAB335AF-C5CD-402E-92EA-7128A535738E}">
      <dgm:prSet/>
      <dgm:spPr/>
      <dgm:t>
        <a:bodyPr/>
        <a:lstStyle/>
        <a:p>
          <a:endParaRPr lang="en-US"/>
        </a:p>
      </dgm:t>
    </dgm:pt>
    <dgm:pt modelId="{DAEAC628-C2B2-494A-9788-D0481141B802}" type="sibTrans" cxnId="{EAB335AF-C5CD-402E-92EA-7128A535738E}">
      <dgm:prSet/>
      <dgm:spPr/>
      <dgm:t>
        <a:bodyPr/>
        <a:lstStyle/>
        <a:p>
          <a:endParaRPr lang="en-US"/>
        </a:p>
      </dgm:t>
    </dgm:pt>
    <dgm:pt modelId="{778C1F1A-5C8E-4E4A-BF96-258282729A0F}">
      <dgm:prSet/>
      <dgm:spPr>
        <a:solidFill>
          <a:schemeClr val="tx2">
            <a:lumMod val="20000"/>
            <a:lumOff val="80000"/>
          </a:schemeClr>
        </a:solidFill>
      </dgm:spPr>
      <dgm:t>
        <a:bodyPr/>
        <a:lstStyle/>
        <a:p>
          <a:pPr rtl="0"/>
          <a:r>
            <a:rPr lang="en-US" b="0" dirty="0" smtClean="0">
              <a:solidFill>
                <a:schemeClr val="tx1"/>
              </a:solidFill>
            </a:rPr>
            <a:t>CO3</a:t>
          </a:r>
          <a:endParaRPr lang="en-US" b="0" dirty="0">
            <a:solidFill>
              <a:schemeClr val="tx1"/>
            </a:solidFill>
          </a:endParaRPr>
        </a:p>
      </dgm:t>
    </dgm:pt>
    <dgm:pt modelId="{92C3D6DE-B8B9-44F7-9902-59AB081A1561}" type="parTrans" cxnId="{ABE9CF27-B874-4ACF-8654-AD2C37146FD8}">
      <dgm:prSet/>
      <dgm:spPr/>
      <dgm:t>
        <a:bodyPr/>
        <a:lstStyle/>
        <a:p>
          <a:endParaRPr lang="en-US"/>
        </a:p>
      </dgm:t>
    </dgm:pt>
    <dgm:pt modelId="{8296BE41-7BC9-43B3-B1DD-248EE53055A4}" type="sibTrans" cxnId="{ABE9CF27-B874-4ACF-8654-AD2C37146FD8}">
      <dgm:prSet/>
      <dgm:spPr/>
      <dgm:t>
        <a:bodyPr/>
        <a:lstStyle/>
        <a:p>
          <a:endParaRPr lang="en-US"/>
        </a:p>
      </dgm:t>
    </dgm:pt>
    <dgm:pt modelId="{EE414E9B-27F3-4BFC-B4D4-C309942E9BE1}">
      <dgm:prSet/>
      <dgm:spPr>
        <a:solidFill>
          <a:srgbClr val="FFFF00"/>
        </a:solidFill>
      </dgm:spPr>
      <dgm:t>
        <a:bodyPr/>
        <a:lstStyle/>
        <a:p>
          <a:pPr rtl="0"/>
          <a:r>
            <a:rPr lang="en-US" b="0" dirty="0" smtClean="0">
              <a:solidFill>
                <a:schemeClr val="tx1"/>
              </a:solidFill>
            </a:rPr>
            <a:t>CO4</a:t>
          </a:r>
          <a:endParaRPr lang="en-US" b="0" dirty="0">
            <a:solidFill>
              <a:schemeClr val="tx1"/>
            </a:solidFill>
          </a:endParaRPr>
        </a:p>
      </dgm:t>
    </dgm:pt>
    <dgm:pt modelId="{3C9A9B8D-B8C2-4A14-AE3E-35CC710E33BA}" type="parTrans" cxnId="{879D2AA2-DB98-4866-9B00-36B5809A3C94}">
      <dgm:prSet/>
      <dgm:spPr/>
      <dgm:t>
        <a:bodyPr/>
        <a:lstStyle/>
        <a:p>
          <a:endParaRPr lang="en-US"/>
        </a:p>
      </dgm:t>
    </dgm:pt>
    <dgm:pt modelId="{923F84BC-D2B7-4CB4-9A43-82F6FADB5EBE}" type="sibTrans" cxnId="{879D2AA2-DB98-4866-9B00-36B5809A3C94}">
      <dgm:prSet/>
      <dgm:spPr/>
      <dgm:t>
        <a:bodyPr/>
        <a:lstStyle/>
        <a:p>
          <a:endParaRPr lang="en-US"/>
        </a:p>
      </dgm:t>
    </dgm:pt>
    <dgm:pt modelId="{92FDA23E-F2B7-4A39-AA22-3D4F03F78B64}">
      <dgm:prSet/>
      <dgm:spPr>
        <a:solidFill>
          <a:srgbClr val="FFFF00">
            <a:alpha val="90000"/>
          </a:srgbClr>
        </a:solidFill>
      </dgm:spPr>
      <dgm:t>
        <a:bodyPr/>
        <a:lstStyle/>
        <a:p>
          <a:pPr algn="just"/>
          <a:r>
            <a:rPr lang="en-IN" dirty="0" smtClean="0"/>
            <a:t>Understand various manufacturing process which are applied in the industry</a:t>
          </a:r>
          <a:endParaRPr lang="en-US" b="0" dirty="0">
            <a:solidFill>
              <a:schemeClr val="tx1"/>
            </a:solidFill>
          </a:endParaRPr>
        </a:p>
      </dgm:t>
    </dgm:pt>
    <dgm:pt modelId="{2DC8220B-EA63-4E20-83B6-40B2F0D2B684}" type="parTrans" cxnId="{58876E79-026F-4A44-86FF-52793BAAC65B}">
      <dgm:prSet/>
      <dgm:spPr/>
      <dgm:t>
        <a:bodyPr/>
        <a:lstStyle/>
        <a:p>
          <a:endParaRPr lang="en-US"/>
        </a:p>
      </dgm:t>
    </dgm:pt>
    <dgm:pt modelId="{4B213DBB-3AB5-4854-B551-0E094BB25DC2}" type="sibTrans" cxnId="{58876E79-026F-4A44-86FF-52793BAAC65B}">
      <dgm:prSet/>
      <dgm:spPr/>
      <dgm:t>
        <a:bodyPr/>
        <a:lstStyle/>
        <a:p>
          <a:endParaRPr lang="en-US"/>
        </a:p>
      </dgm:t>
    </dgm:pt>
    <dgm:pt modelId="{49BBCCCC-4767-466B-8797-6B4A89646829}">
      <dgm:prSet/>
      <dgm:spPr/>
      <dgm:t>
        <a:bodyPr/>
        <a:lstStyle/>
        <a:p>
          <a:pPr algn="just"/>
          <a:r>
            <a:rPr lang="en-US" dirty="0" smtClean="0"/>
            <a:t>Demonstrate the construction and working of conventional machine tools and computer controlled machine tools.</a:t>
          </a:r>
          <a:endParaRPr lang="en-US" dirty="0"/>
        </a:p>
      </dgm:t>
    </dgm:pt>
    <dgm:pt modelId="{806F2655-3582-44C6-97BD-FD894B1F43F7}" type="parTrans" cxnId="{DB9680D2-3BA9-482C-AF6B-2FD4FB4F0955}">
      <dgm:prSet/>
      <dgm:spPr/>
      <dgm:t>
        <a:bodyPr/>
        <a:lstStyle/>
        <a:p>
          <a:endParaRPr lang="en-US"/>
        </a:p>
      </dgm:t>
    </dgm:pt>
    <dgm:pt modelId="{003F5A97-A5B9-4EB5-863E-2D154F91ADCC}" type="sibTrans" cxnId="{DB9680D2-3BA9-482C-AF6B-2FD4FB4F0955}">
      <dgm:prSet/>
      <dgm:spPr/>
      <dgm:t>
        <a:bodyPr/>
        <a:lstStyle/>
        <a:p>
          <a:endParaRPr lang="en-US"/>
        </a:p>
      </dgm:t>
    </dgm:pt>
    <dgm:pt modelId="{55DF7492-6BB8-409A-847C-6AD393F1C19E}">
      <dgm:prSet/>
      <dgm:spPr>
        <a:solidFill>
          <a:schemeClr val="bg1">
            <a:alpha val="90000"/>
          </a:schemeClr>
        </a:solidFill>
      </dgm:spPr>
      <dgm:t>
        <a:bodyPr/>
        <a:lstStyle/>
        <a:p>
          <a:pPr algn="just"/>
          <a:r>
            <a:rPr lang="en-IN" dirty="0" smtClean="0"/>
            <a:t>Understand the programming techniques of CNC machines and Robotic arms.</a:t>
          </a:r>
          <a:endParaRPr lang="en-US" b="0" dirty="0">
            <a:solidFill>
              <a:srgbClr val="00B050"/>
            </a:solidFill>
          </a:endParaRPr>
        </a:p>
      </dgm:t>
    </dgm:pt>
    <dgm:pt modelId="{C966BE4B-B460-4E1A-ACF5-5A6FBE8B6328}" type="parTrans" cxnId="{908C0BB2-2085-45DF-BEBB-7A1E648DCD3A}">
      <dgm:prSet/>
      <dgm:spPr/>
      <dgm:t>
        <a:bodyPr/>
        <a:lstStyle/>
        <a:p>
          <a:endParaRPr lang="en-US"/>
        </a:p>
      </dgm:t>
    </dgm:pt>
    <dgm:pt modelId="{F2171A01-AF07-4DCB-94FF-F36D68A5C1B7}" type="sibTrans" cxnId="{908C0BB2-2085-45DF-BEBB-7A1E648DCD3A}">
      <dgm:prSet/>
      <dgm:spPr/>
      <dgm:t>
        <a:bodyPr/>
        <a:lstStyle/>
        <a:p>
          <a:endParaRPr lang="en-US"/>
        </a:p>
      </dgm:t>
    </dgm:pt>
    <dgm:pt modelId="{9CAD8699-CCB9-46CA-9573-E9327B2EB976}">
      <dgm:prSet/>
      <dgm:spPr>
        <a:solidFill>
          <a:srgbClr val="FFFF00">
            <a:alpha val="90000"/>
          </a:srgbClr>
        </a:solidFill>
      </dgm:spPr>
      <dgm:t>
        <a:bodyPr/>
        <a:lstStyle/>
        <a:p>
          <a:pPr algn="just"/>
          <a:r>
            <a:rPr lang="en-IN" dirty="0" smtClean="0"/>
            <a:t>Use the different 3D printing techniques.</a:t>
          </a:r>
          <a:endParaRPr lang="en-US" b="0" dirty="0">
            <a:solidFill>
              <a:schemeClr val="tx1"/>
            </a:solidFill>
          </a:endParaRPr>
        </a:p>
      </dgm:t>
    </dgm:pt>
    <dgm:pt modelId="{9F17691C-7142-460C-A16B-19C30146DF55}" type="parTrans" cxnId="{F7236FCA-15B4-44BE-8E16-DAADD5FDACFB}">
      <dgm:prSet/>
      <dgm:spPr/>
      <dgm:t>
        <a:bodyPr/>
        <a:lstStyle/>
        <a:p>
          <a:endParaRPr lang="en-US"/>
        </a:p>
      </dgm:t>
    </dgm:pt>
    <dgm:pt modelId="{1587FF71-EC77-4A01-A03E-C45A695377F5}" type="sibTrans" cxnId="{F7236FCA-15B4-44BE-8E16-DAADD5FDACFB}">
      <dgm:prSet/>
      <dgm:spPr/>
      <dgm:t>
        <a:bodyPr/>
        <a:lstStyle/>
        <a:p>
          <a:endParaRPr lang="en-US"/>
        </a:p>
      </dgm:t>
    </dgm:pt>
    <dgm:pt modelId="{A4F63281-3F5A-46B7-BB01-97AA55E8246D}" type="pres">
      <dgm:prSet presAssocID="{D850FBFD-1597-498D-AFC5-0CE4EAB93A70}" presName="linearFlow" presStyleCnt="0">
        <dgm:presLayoutVars>
          <dgm:dir/>
          <dgm:animLvl val="lvl"/>
          <dgm:resizeHandles val="exact"/>
        </dgm:presLayoutVars>
      </dgm:prSet>
      <dgm:spPr/>
      <dgm:t>
        <a:bodyPr/>
        <a:lstStyle/>
        <a:p>
          <a:endParaRPr lang="en-US"/>
        </a:p>
      </dgm:t>
    </dgm:pt>
    <dgm:pt modelId="{0EF04C1B-420E-4368-9EEE-C5C3D6066063}" type="pres">
      <dgm:prSet presAssocID="{FC040866-69BC-4046-B158-EE8294E09A56}" presName="composite" presStyleCnt="0"/>
      <dgm:spPr/>
    </dgm:pt>
    <dgm:pt modelId="{0864AC24-3741-4FE7-A528-46EDD8A82618}" type="pres">
      <dgm:prSet presAssocID="{FC040866-69BC-4046-B158-EE8294E09A56}" presName="parentText" presStyleLbl="alignNode1" presStyleIdx="0" presStyleCnt="4">
        <dgm:presLayoutVars>
          <dgm:chMax val="1"/>
          <dgm:bulletEnabled val="1"/>
        </dgm:presLayoutVars>
      </dgm:prSet>
      <dgm:spPr/>
      <dgm:t>
        <a:bodyPr/>
        <a:lstStyle/>
        <a:p>
          <a:endParaRPr lang="en-US"/>
        </a:p>
      </dgm:t>
    </dgm:pt>
    <dgm:pt modelId="{6963DA4B-B509-4FDF-85B5-90E7D49A368A}" type="pres">
      <dgm:prSet presAssocID="{FC040866-69BC-4046-B158-EE8294E09A56}" presName="descendantText" presStyleLbl="alignAcc1" presStyleIdx="0" presStyleCnt="4" custScaleY="100000">
        <dgm:presLayoutVars>
          <dgm:bulletEnabled val="1"/>
        </dgm:presLayoutVars>
      </dgm:prSet>
      <dgm:spPr/>
      <dgm:t>
        <a:bodyPr/>
        <a:lstStyle/>
        <a:p>
          <a:endParaRPr lang="en-US"/>
        </a:p>
      </dgm:t>
    </dgm:pt>
    <dgm:pt modelId="{267BE33F-3B05-47FD-91B0-ABF444F985BB}" type="pres">
      <dgm:prSet presAssocID="{20F037DC-E73E-4A12-BCA6-7C429A4ADE36}" presName="sp" presStyleCnt="0"/>
      <dgm:spPr/>
    </dgm:pt>
    <dgm:pt modelId="{D46BE729-689C-49C8-9F30-5EB504E33C0C}" type="pres">
      <dgm:prSet presAssocID="{E9E9CE0F-CFAB-4976-857E-785C6BE07C85}" presName="composite" presStyleCnt="0"/>
      <dgm:spPr/>
    </dgm:pt>
    <dgm:pt modelId="{620264CE-CAF7-4E51-9A75-4DC1C0F8341D}" type="pres">
      <dgm:prSet presAssocID="{E9E9CE0F-CFAB-4976-857E-785C6BE07C85}" presName="parentText" presStyleLbl="alignNode1" presStyleIdx="1" presStyleCnt="4">
        <dgm:presLayoutVars>
          <dgm:chMax val="1"/>
          <dgm:bulletEnabled val="1"/>
        </dgm:presLayoutVars>
      </dgm:prSet>
      <dgm:spPr/>
      <dgm:t>
        <a:bodyPr/>
        <a:lstStyle/>
        <a:p>
          <a:endParaRPr lang="en-US"/>
        </a:p>
      </dgm:t>
    </dgm:pt>
    <dgm:pt modelId="{7D4ADD0C-F6A1-41D0-8B42-AAB5C51ACBB5}" type="pres">
      <dgm:prSet presAssocID="{E9E9CE0F-CFAB-4976-857E-785C6BE07C85}" presName="descendantText" presStyleLbl="alignAcc1" presStyleIdx="1" presStyleCnt="4">
        <dgm:presLayoutVars>
          <dgm:bulletEnabled val="1"/>
        </dgm:presLayoutVars>
      </dgm:prSet>
      <dgm:spPr/>
      <dgm:t>
        <a:bodyPr/>
        <a:lstStyle/>
        <a:p>
          <a:endParaRPr lang="en-US"/>
        </a:p>
      </dgm:t>
    </dgm:pt>
    <dgm:pt modelId="{DEB28FC6-A555-48EC-B68C-F8FF738A011F}" type="pres">
      <dgm:prSet presAssocID="{DAEAC628-C2B2-494A-9788-D0481141B802}" presName="sp" presStyleCnt="0"/>
      <dgm:spPr/>
    </dgm:pt>
    <dgm:pt modelId="{983AC208-D57D-42C7-A663-20D4DAAC08C9}" type="pres">
      <dgm:prSet presAssocID="{778C1F1A-5C8E-4E4A-BF96-258282729A0F}" presName="composite" presStyleCnt="0"/>
      <dgm:spPr/>
    </dgm:pt>
    <dgm:pt modelId="{86C2272C-5E49-4805-ACB1-D9D6CA6E9728}" type="pres">
      <dgm:prSet presAssocID="{778C1F1A-5C8E-4E4A-BF96-258282729A0F}" presName="parentText" presStyleLbl="alignNode1" presStyleIdx="2" presStyleCnt="4">
        <dgm:presLayoutVars>
          <dgm:chMax val="1"/>
          <dgm:bulletEnabled val="1"/>
        </dgm:presLayoutVars>
      </dgm:prSet>
      <dgm:spPr/>
      <dgm:t>
        <a:bodyPr/>
        <a:lstStyle/>
        <a:p>
          <a:endParaRPr lang="en-US"/>
        </a:p>
      </dgm:t>
    </dgm:pt>
    <dgm:pt modelId="{B491EBD5-E9F0-47ED-9B6E-CCF65844E245}" type="pres">
      <dgm:prSet presAssocID="{778C1F1A-5C8E-4E4A-BF96-258282729A0F}" presName="descendantText" presStyleLbl="alignAcc1" presStyleIdx="2" presStyleCnt="4">
        <dgm:presLayoutVars>
          <dgm:bulletEnabled val="1"/>
        </dgm:presLayoutVars>
      </dgm:prSet>
      <dgm:spPr/>
      <dgm:t>
        <a:bodyPr/>
        <a:lstStyle/>
        <a:p>
          <a:endParaRPr lang="en-US"/>
        </a:p>
      </dgm:t>
    </dgm:pt>
    <dgm:pt modelId="{586F18F6-52DE-42F5-8208-556AC5EA00F9}" type="pres">
      <dgm:prSet presAssocID="{8296BE41-7BC9-43B3-B1DD-248EE53055A4}" presName="sp" presStyleCnt="0"/>
      <dgm:spPr/>
    </dgm:pt>
    <dgm:pt modelId="{64347727-8985-451F-B8C6-A04DFB041266}" type="pres">
      <dgm:prSet presAssocID="{EE414E9B-27F3-4BFC-B4D4-C309942E9BE1}" presName="composite" presStyleCnt="0"/>
      <dgm:spPr/>
    </dgm:pt>
    <dgm:pt modelId="{6AD95A3F-2F36-471B-B323-77986540329C}" type="pres">
      <dgm:prSet presAssocID="{EE414E9B-27F3-4BFC-B4D4-C309942E9BE1}" presName="parentText" presStyleLbl="alignNode1" presStyleIdx="3" presStyleCnt="4">
        <dgm:presLayoutVars>
          <dgm:chMax val="1"/>
          <dgm:bulletEnabled val="1"/>
        </dgm:presLayoutVars>
      </dgm:prSet>
      <dgm:spPr/>
      <dgm:t>
        <a:bodyPr/>
        <a:lstStyle/>
        <a:p>
          <a:endParaRPr lang="en-US"/>
        </a:p>
      </dgm:t>
    </dgm:pt>
    <dgm:pt modelId="{F997A100-3406-4BE9-B13D-3BD0C5880555}" type="pres">
      <dgm:prSet presAssocID="{EE414E9B-27F3-4BFC-B4D4-C309942E9BE1}" presName="descendantText" presStyleLbl="alignAcc1" presStyleIdx="3" presStyleCnt="4">
        <dgm:presLayoutVars>
          <dgm:bulletEnabled val="1"/>
        </dgm:presLayoutVars>
      </dgm:prSet>
      <dgm:spPr/>
      <dgm:t>
        <a:bodyPr/>
        <a:lstStyle/>
        <a:p>
          <a:endParaRPr lang="en-US"/>
        </a:p>
      </dgm:t>
    </dgm:pt>
  </dgm:ptLst>
  <dgm:cxnLst>
    <dgm:cxn modelId="{EAB335AF-C5CD-402E-92EA-7128A535738E}" srcId="{D850FBFD-1597-498D-AFC5-0CE4EAB93A70}" destId="{E9E9CE0F-CFAB-4976-857E-785C6BE07C85}" srcOrd="1" destOrd="0" parTransId="{50A50390-F83D-4846-ACB7-88B168787764}" sibTransId="{DAEAC628-C2B2-494A-9788-D0481141B802}"/>
    <dgm:cxn modelId="{91E83929-DB35-4A4F-9C69-8A99567DE887}" type="presOf" srcId="{D850FBFD-1597-498D-AFC5-0CE4EAB93A70}" destId="{A4F63281-3F5A-46B7-BB01-97AA55E8246D}" srcOrd="0" destOrd="0" presId="urn:microsoft.com/office/officeart/2005/8/layout/chevron2"/>
    <dgm:cxn modelId="{58876E79-026F-4A44-86FF-52793BAAC65B}" srcId="{FC040866-69BC-4046-B158-EE8294E09A56}" destId="{92FDA23E-F2B7-4A39-AA22-3D4F03F78B64}" srcOrd="0" destOrd="0" parTransId="{2DC8220B-EA63-4E20-83B6-40B2F0D2B684}" sibTransId="{4B213DBB-3AB5-4854-B551-0E094BB25DC2}"/>
    <dgm:cxn modelId="{ABE9CF27-B874-4ACF-8654-AD2C37146FD8}" srcId="{D850FBFD-1597-498D-AFC5-0CE4EAB93A70}" destId="{778C1F1A-5C8E-4E4A-BF96-258282729A0F}" srcOrd="2" destOrd="0" parTransId="{92C3D6DE-B8B9-44F7-9902-59AB081A1561}" sibTransId="{8296BE41-7BC9-43B3-B1DD-248EE53055A4}"/>
    <dgm:cxn modelId="{7FC286D0-C475-4CBF-A5CD-BF6599742684}" type="presOf" srcId="{FC040866-69BC-4046-B158-EE8294E09A56}" destId="{0864AC24-3741-4FE7-A528-46EDD8A82618}" srcOrd="0" destOrd="0" presId="urn:microsoft.com/office/officeart/2005/8/layout/chevron2"/>
    <dgm:cxn modelId="{96E1FBCC-F057-472B-92CE-904ED04BF3DC}" type="presOf" srcId="{E9E9CE0F-CFAB-4976-857E-785C6BE07C85}" destId="{620264CE-CAF7-4E51-9A75-4DC1C0F8341D}" srcOrd="0" destOrd="0" presId="urn:microsoft.com/office/officeart/2005/8/layout/chevron2"/>
    <dgm:cxn modelId="{FDE42FD7-86FB-4461-A72E-5738B59B3C5D}" type="presOf" srcId="{9CAD8699-CCB9-46CA-9573-E9327B2EB976}" destId="{F997A100-3406-4BE9-B13D-3BD0C5880555}" srcOrd="0" destOrd="0" presId="urn:microsoft.com/office/officeart/2005/8/layout/chevron2"/>
    <dgm:cxn modelId="{3B587AD2-3B22-4E31-9879-B55D2FBE94B9}" srcId="{D850FBFD-1597-498D-AFC5-0CE4EAB93A70}" destId="{FC040866-69BC-4046-B158-EE8294E09A56}" srcOrd="0" destOrd="0" parTransId="{9C1A4ECE-5165-41EE-8DBD-46E57A14CDFA}" sibTransId="{20F037DC-E73E-4A12-BCA6-7C429A4ADE36}"/>
    <dgm:cxn modelId="{FD0CD023-47FB-4688-81E4-EACEC928274F}" type="presOf" srcId="{778C1F1A-5C8E-4E4A-BF96-258282729A0F}" destId="{86C2272C-5E49-4805-ACB1-D9D6CA6E9728}" srcOrd="0" destOrd="0" presId="urn:microsoft.com/office/officeart/2005/8/layout/chevron2"/>
    <dgm:cxn modelId="{36BD59F0-FCDD-4B40-BD76-39747A812D7E}" type="presOf" srcId="{55DF7492-6BB8-409A-847C-6AD393F1C19E}" destId="{B491EBD5-E9F0-47ED-9B6E-CCF65844E245}" srcOrd="0" destOrd="0" presId="urn:microsoft.com/office/officeart/2005/8/layout/chevron2"/>
    <dgm:cxn modelId="{DB9680D2-3BA9-482C-AF6B-2FD4FB4F0955}" srcId="{E9E9CE0F-CFAB-4976-857E-785C6BE07C85}" destId="{49BBCCCC-4767-466B-8797-6B4A89646829}" srcOrd="0" destOrd="0" parTransId="{806F2655-3582-44C6-97BD-FD894B1F43F7}" sibTransId="{003F5A97-A5B9-4EB5-863E-2D154F91ADCC}"/>
    <dgm:cxn modelId="{908C0BB2-2085-45DF-BEBB-7A1E648DCD3A}" srcId="{778C1F1A-5C8E-4E4A-BF96-258282729A0F}" destId="{55DF7492-6BB8-409A-847C-6AD393F1C19E}" srcOrd="0" destOrd="0" parTransId="{C966BE4B-B460-4E1A-ACF5-5A6FBE8B6328}" sibTransId="{F2171A01-AF07-4DCB-94FF-F36D68A5C1B7}"/>
    <dgm:cxn modelId="{F7236FCA-15B4-44BE-8E16-DAADD5FDACFB}" srcId="{EE414E9B-27F3-4BFC-B4D4-C309942E9BE1}" destId="{9CAD8699-CCB9-46CA-9573-E9327B2EB976}" srcOrd="0" destOrd="0" parTransId="{9F17691C-7142-460C-A16B-19C30146DF55}" sibTransId="{1587FF71-EC77-4A01-A03E-C45A695377F5}"/>
    <dgm:cxn modelId="{879D2AA2-DB98-4866-9B00-36B5809A3C94}" srcId="{D850FBFD-1597-498D-AFC5-0CE4EAB93A70}" destId="{EE414E9B-27F3-4BFC-B4D4-C309942E9BE1}" srcOrd="3" destOrd="0" parTransId="{3C9A9B8D-B8C2-4A14-AE3E-35CC710E33BA}" sibTransId="{923F84BC-D2B7-4CB4-9A43-82F6FADB5EBE}"/>
    <dgm:cxn modelId="{E7DFED79-CBEE-4D17-BF36-8FA2E5F4FD0D}" type="presOf" srcId="{49BBCCCC-4767-466B-8797-6B4A89646829}" destId="{7D4ADD0C-F6A1-41D0-8B42-AAB5C51ACBB5}" srcOrd="0" destOrd="0" presId="urn:microsoft.com/office/officeart/2005/8/layout/chevron2"/>
    <dgm:cxn modelId="{BC62293E-AEDA-4FC6-8434-576FA087B992}" type="presOf" srcId="{92FDA23E-F2B7-4A39-AA22-3D4F03F78B64}" destId="{6963DA4B-B509-4FDF-85B5-90E7D49A368A}" srcOrd="0" destOrd="0" presId="urn:microsoft.com/office/officeart/2005/8/layout/chevron2"/>
    <dgm:cxn modelId="{27930A72-A459-4D90-871C-D4DF8C100531}" type="presOf" srcId="{EE414E9B-27F3-4BFC-B4D4-C309942E9BE1}" destId="{6AD95A3F-2F36-471B-B323-77986540329C}" srcOrd="0" destOrd="0" presId="urn:microsoft.com/office/officeart/2005/8/layout/chevron2"/>
    <dgm:cxn modelId="{590B7004-0A7D-43F9-8A09-BF7A549A63EE}" type="presParOf" srcId="{A4F63281-3F5A-46B7-BB01-97AA55E8246D}" destId="{0EF04C1B-420E-4368-9EEE-C5C3D6066063}" srcOrd="0" destOrd="0" presId="urn:microsoft.com/office/officeart/2005/8/layout/chevron2"/>
    <dgm:cxn modelId="{7DFA86E2-5DDB-40DF-9EB6-AC43DB5B2479}" type="presParOf" srcId="{0EF04C1B-420E-4368-9EEE-C5C3D6066063}" destId="{0864AC24-3741-4FE7-A528-46EDD8A82618}" srcOrd="0" destOrd="0" presId="urn:microsoft.com/office/officeart/2005/8/layout/chevron2"/>
    <dgm:cxn modelId="{AA14443D-F471-46D6-A9F9-38289FDCCEC1}" type="presParOf" srcId="{0EF04C1B-420E-4368-9EEE-C5C3D6066063}" destId="{6963DA4B-B509-4FDF-85B5-90E7D49A368A}" srcOrd="1" destOrd="0" presId="urn:microsoft.com/office/officeart/2005/8/layout/chevron2"/>
    <dgm:cxn modelId="{F9FB7419-7BB2-4E34-8C5B-04AC0991EDF6}" type="presParOf" srcId="{A4F63281-3F5A-46B7-BB01-97AA55E8246D}" destId="{267BE33F-3B05-47FD-91B0-ABF444F985BB}" srcOrd="1" destOrd="0" presId="urn:microsoft.com/office/officeart/2005/8/layout/chevron2"/>
    <dgm:cxn modelId="{C58BFD14-1645-46C7-9C86-45D52AD77B76}" type="presParOf" srcId="{A4F63281-3F5A-46B7-BB01-97AA55E8246D}" destId="{D46BE729-689C-49C8-9F30-5EB504E33C0C}" srcOrd="2" destOrd="0" presId="urn:microsoft.com/office/officeart/2005/8/layout/chevron2"/>
    <dgm:cxn modelId="{209B3AD2-8C2D-499D-A171-0C2BE50E093B}" type="presParOf" srcId="{D46BE729-689C-49C8-9F30-5EB504E33C0C}" destId="{620264CE-CAF7-4E51-9A75-4DC1C0F8341D}" srcOrd="0" destOrd="0" presId="urn:microsoft.com/office/officeart/2005/8/layout/chevron2"/>
    <dgm:cxn modelId="{35F04475-B5E7-4FBE-A9B5-06C83655B6E8}" type="presParOf" srcId="{D46BE729-689C-49C8-9F30-5EB504E33C0C}" destId="{7D4ADD0C-F6A1-41D0-8B42-AAB5C51ACBB5}" srcOrd="1" destOrd="0" presId="urn:microsoft.com/office/officeart/2005/8/layout/chevron2"/>
    <dgm:cxn modelId="{9F4AF95C-2EDA-4672-87ED-953FFA261F9C}" type="presParOf" srcId="{A4F63281-3F5A-46B7-BB01-97AA55E8246D}" destId="{DEB28FC6-A555-48EC-B68C-F8FF738A011F}" srcOrd="3" destOrd="0" presId="urn:microsoft.com/office/officeart/2005/8/layout/chevron2"/>
    <dgm:cxn modelId="{0C063B69-7D91-4738-9889-E74DEBA0B890}" type="presParOf" srcId="{A4F63281-3F5A-46B7-BB01-97AA55E8246D}" destId="{983AC208-D57D-42C7-A663-20D4DAAC08C9}" srcOrd="4" destOrd="0" presId="urn:microsoft.com/office/officeart/2005/8/layout/chevron2"/>
    <dgm:cxn modelId="{5DD18D2D-86BD-4D80-8709-370E9E314C3C}" type="presParOf" srcId="{983AC208-D57D-42C7-A663-20D4DAAC08C9}" destId="{86C2272C-5E49-4805-ACB1-D9D6CA6E9728}" srcOrd="0" destOrd="0" presId="urn:microsoft.com/office/officeart/2005/8/layout/chevron2"/>
    <dgm:cxn modelId="{272EF889-0CBA-42A4-801C-B091D2DF7E24}" type="presParOf" srcId="{983AC208-D57D-42C7-A663-20D4DAAC08C9}" destId="{B491EBD5-E9F0-47ED-9B6E-CCF65844E245}" srcOrd="1" destOrd="0" presId="urn:microsoft.com/office/officeart/2005/8/layout/chevron2"/>
    <dgm:cxn modelId="{E4013755-10B8-48B8-A33D-A6EAD6EC8246}" type="presParOf" srcId="{A4F63281-3F5A-46B7-BB01-97AA55E8246D}" destId="{586F18F6-52DE-42F5-8208-556AC5EA00F9}" srcOrd="5" destOrd="0" presId="urn:microsoft.com/office/officeart/2005/8/layout/chevron2"/>
    <dgm:cxn modelId="{C3271466-5CEA-42BE-B643-BA191B6BB5FF}" type="presParOf" srcId="{A4F63281-3F5A-46B7-BB01-97AA55E8246D}" destId="{64347727-8985-451F-B8C6-A04DFB041266}" srcOrd="6" destOrd="0" presId="urn:microsoft.com/office/officeart/2005/8/layout/chevron2"/>
    <dgm:cxn modelId="{7E5E5CCD-0D63-46A0-AEA0-CC99F40AD1FC}" type="presParOf" srcId="{64347727-8985-451F-B8C6-A04DFB041266}" destId="{6AD95A3F-2F36-471B-B323-77986540329C}" srcOrd="0" destOrd="0" presId="urn:microsoft.com/office/officeart/2005/8/layout/chevron2"/>
    <dgm:cxn modelId="{F2CF34E0-A940-463E-87DF-66ED4D944F02}" type="presParOf" srcId="{64347727-8985-451F-B8C6-A04DFB041266}" destId="{F997A100-3406-4BE9-B13D-3BD0C5880555}"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F3001-8458-4796-8D79-45443E3EF9D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C49E331-5FF4-4185-9378-68A2196A2192}">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sz="2000" b="1" dirty="0" smtClean="0"/>
            <a:t>Unit</a:t>
          </a:r>
        </a:p>
        <a:p>
          <a:pPr rtl="0"/>
          <a:r>
            <a:rPr lang="en-US" sz="2000" b="1" dirty="0" smtClean="0"/>
            <a:t>Objective </a:t>
          </a:r>
          <a:endParaRPr lang="en-US" sz="2000" b="1" dirty="0"/>
        </a:p>
      </dgm:t>
    </dgm:pt>
    <dgm:pt modelId="{EE986875-EF10-4BBA-8314-4336C87AAFA8}" type="parTrans" cxnId="{E6923BBB-CF60-4AA9-AAF6-FD89EA6041A4}">
      <dgm:prSet/>
      <dgm:spPr/>
      <dgm:t>
        <a:bodyPr/>
        <a:lstStyle/>
        <a:p>
          <a:endParaRPr lang="en-US"/>
        </a:p>
      </dgm:t>
    </dgm:pt>
    <dgm:pt modelId="{FF550F04-150E-46AC-8AA8-534A2E14C98A}" type="sibTrans" cxnId="{E6923BBB-CF60-4AA9-AAF6-FD89EA6041A4}">
      <dgm:prSet/>
      <dgm:spPr/>
      <dgm:t>
        <a:bodyPr/>
        <a:lstStyle/>
        <a:p>
          <a:endParaRPr lang="en-US"/>
        </a:p>
      </dgm:t>
    </dgm:pt>
    <dgm:pt modelId="{6F5D85D9-3E39-48AE-BCA1-3C7A51D1D401}">
      <dgm:prSet/>
      <dgm:spPr/>
      <dgm:t>
        <a:bodyPr/>
        <a:lstStyle/>
        <a:p>
          <a:pPr algn="just" rtl="0"/>
          <a:r>
            <a:rPr lang="en-US" dirty="0" smtClean="0"/>
            <a:t>After completion of the topic, student will be able to understand-:</a:t>
          </a:r>
          <a:endParaRPr lang="en-US" dirty="0"/>
        </a:p>
      </dgm:t>
    </dgm:pt>
    <dgm:pt modelId="{10DEE053-C462-47B6-80AA-807C518852D7}" type="parTrans" cxnId="{BF50E8E4-B6D9-4629-A353-4FA107183BC3}">
      <dgm:prSet/>
      <dgm:spPr/>
      <dgm:t>
        <a:bodyPr/>
        <a:lstStyle/>
        <a:p>
          <a:endParaRPr lang="en-US"/>
        </a:p>
      </dgm:t>
    </dgm:pt>
    <dgm:pt modelId="{A4AF5AF8-0C1B-45CF-AACF-BCC05984CE95}" type="sibTrans" cxnId="{BF50E8E4-B6D9-4629-A353-4FA107183BC3}">
      <dgm:prSet/>
      <dgm:spPr/>
      <dgm:t>
        <a:bodyPr/>
        <a:lstStyle/>
        <a:p>
          <a:endParaRPr lang="en-US"/>
        </a:p>
      </dgm:t>
    </dgm:pt>
    <dgm:pt modelId="{87C5F3F5-FF3F-4B14-B711-EAF50D93A225}">
      <dgm:prSet custT="1"/>
      <dgm:spPr/>
      <dgm:t>
        <a:bodyPr/>
        <a:lstStyle/>
        <a:p>
          <a:pPr rtl="0"/>
          <a:r>
            <a:rPr lang="en-US" sz="2000" b="1" dirty="0" smtClean="0"/>
            <a:t>Topic</a:t>
          </a:r>
        </a:p>
        <a:p>
          <a:pPr rtl="0"/>
          <a:r>
            <a:rPr lang="en-US" sz="2000" b="1" dirty="0" smtClean="0"/>
            <a:t>Objective </a:t>
          </a:r>
          <a:endParaRPr lang="en-US" sz="2000" b="1" dirty="0"/>
        </a:p>
      </dgm:t>
    </dgm:pt>
    <dgm:pt modelId="{6C26B809-3B7B-4617-B248-928B271F8517}" type="parTrans" cxnId="{EF33B515-E81E-4A0B-9319-A862F9ACB88A}">
      <dgm:prSet/>
      <dgm:spPr/>
      <dgm:t>
        <a:bodyPr/>
        <a:lstStyle/>
        <a:p>
          <a:endParaRPr lang="en-US"/>
        </a:p>
      </dgm:t>
    </dgm:pt>
    <dgm:pt modelId="{8BD86AD5-9028-45E0-A270-027E3EAC376D}" type="sibTrans" cxnId="{EF33B515-E81E-4A0B-9319-A862F9ACB88A}">
      <dgm:prSet/>
      <dgm:spPr/>
      <dgm:t>
        <a:bodyPr/>
        <a:lstStyle/>
        <a:p>
          <a:endParaRPr lang="en-US"/>
        </a:p>
      </dgm:t>
    </dgm:pt>
    <dgm:pt modelId="{6705F6A2-9EA3-4A46-A6AC-453EFF1A2D6E}">
      <dgm:prSet/>
      <dgm:spPr/>
      <dgm:t>
        <a:bodyPr/>
        <a:lstStyle/>
        <a:p>
          <a:pPr algn="just"/>
          <a:r>
            <a:rPr lang="en-US" dirty="0" smtClean="0"/>
            <a:t>After completion of the unit, student will be able to understand-:</a:t>
          </a:r>
          <a:endParaRPr lang="en-US" dirty="0"/>
        </a:p>
      </dgm:t>
    </dgm:pt>
    <dgm:pt modelId="{39ECFB01-7020-43E9-B7F0-46C6164C3739}" type="parTrans" cxnId="{1177D507-4A87-4B2A-B171-B66262CF3E92}">
      <dgm:prSet/>
      <dgm:spPr/>
      <dgm:t>
        <a:bodyPr/>
        <a:lstStyle/>
        <a:p>
          <a:endParaRPr lang="en-US"/>
        </a:p>
      </dgm:t>
    </dgm:pt>
    <dgm:pt modelId="{3C9F71AD-ADE9-4457-9F02-48E5C28D1500}" type="sibTrans" cxnId="{1177D507-4A87-4B2A-B171-B66262CF3E92}">
      <dgm:prSet/>
      <dgm:spPr/>
      <dgm:t>
        <a:bodyPr/>
        <a:lstStyle/>
        <a:p>
          <a:endParaRPr lang="en-US"/>
        </a:p>
      </dgm:t>
    </dgm:pt>
    <dgm:pt modelId="{8ADBD758-A249-44C5-B464-3AB7F714EB01}">
      <dgm:prSet/>
      <dgm:spPr/>
      <dgm:t>
        <a:bodyPr/>
        <a:lstStyle/>
        <a:p>
          <a:pPr algn="just"/>
          <a:r>
            <a:rPr lang="en-US" dirty="0" smtClean="0"/>
            <a:t>Basic concept of additive manufacturing technologies</a:t>
          </a:r>
          <a:endParaRPr lang="en-US" dirty="0"/>
        </a:p>
      </dgm:t>
    </dgm:pt>
    <dgm:pt modelId="{07B7FDFD-F820-4D8C-8A32-EF0FA66241EC}" type="parTrans" cxnId="{AB2C7B18-B31B-440F-B47F-DDB336A685F9}">
      <dgm:prSet/>
      <dgm:spPr/>
      <dgm:t>
        <a:bodyPr/>
        <a:lstStyle/>
        <a:p>
          <a:endParaRPr lang="en-US"/>
        </a:p>
      </dgm:t>
    </dgm:pt>
    <dgm:pt modelId="{B43C6BA4-D3DC-44EA-A4E7-677233EABE2A}" type="sibTrans" cxnId="{AB2C7B18-B31B-440F-B47F-DDB336A685F9}">
      <dgm:prSet/>
      <dgm:spPr/>
      <dgm:t>
        <a:bodyPr/>
        <a:lstStyle/>
        <a:p>
          <a:endParaRPr lang="en-US"/>
        </a:p>
      </dgm:t>
    </dgm:pt>
    <dgm:pt modelId="{E0A5F3D9-4D49-473D-8FEF-AE2DEB91B9E6}">
      <dgm:prSet/>
      <dgm:spPr/>
      <dgm:t>
        <a:bodyPr/>
        <a:lstStyle/>
        <a:p>
          <a:pPr algn="just"/>
          <a:r>
            <a:rPr lang="en-IN" dirty="0" smtClean="0"/>
            <a:t>Injection moulding technique </a:t>
          </a:r>
          <a:endParaRPr lang="en-US" dirty="0"/>
        </a:p>
      </dgm:t>
    </dgm:pt>
    <dgm:pt modelId="{FB1777E7-2029-4FC5-B977-DBF55F3B71A6}" type="parTrans" cxnId="{97D21608-5201-4DCA-B2A7-63D15FCA287A}">
      <dgm:prSet/>
      <dgm:spPr/>
      <dgm:t>
        <a:bodyPr/>
        <a:lstStyle/>
        <a:p>
          <a:endParaRPr lang="en-US"/>
        </a:p>
      </dgm:t>
    </dgm:pt>
    <dgm:pt modelId="{B9FE3534-427D-491A-9FBC-0474555D137E}" type="sibTrans" cxnId="{97D21608-5201-4DCA-B2A7-63D15FCA287A}">
      <dgm:prSet/>
      <dgm:spPr/>
      <dgm:t>
        <a:bodyPr/>
        <a:lstStyle/>
        <a:p>
          <a:endParaRPr lang="en-US"/>
        </a:p>
      </dgm:t>
    </dgm:pt>
    <dgm:pt modelId="{A6C633CE-21B5-4FAD-B997-5ADCC578989C}">
      <dgm:prSet/>
      <dgm:spPr/>
      <dgm:t>
        <a:bodyPr/>
        <a:lstStyle/>
        <a:p>
          <a:pPr algn="just" rtl="0"/>
          <a:r>
            <a:rPr lang="en-US" dirty="0" smtClean="0"/>
            <a:t>How to produce prototype for analysis/study using 3D printing</a:t>
          </a:r>
          <a:endParaRPr lang="en-US" dirty="0"/>
        </a:p>
      </dgm:t>
    </dgm:pt>
    <dgm:pt modelId="{BF444CFB-BDE6-4E56-88DA-73D71003B0CF}" type="parTrans" cxnId="{EA9696FE-FEAB-42F9-B17C-2FADAA70C6E5}">
      <dgm:prSet/>
      <dgm:spPr/>
      <dgm:t>
        <a:bodyPr/>
        <a:lstStyle/>
        <a:p>
          <a:endParaRPr lang="en-US"/>
        </a:p>
      </dgm:t>
    </dgm:pt>
    <dgm:pt modelId="{8C255EA9-7014-40A6-9773-10CCA9E8D31A}" type="sibTrans" cxnId="{EA9696FE-FEAB-42F9-B17C-2FADAA70C6E5}">
      <dgm:prSet/>
      <dgm:spPr/>
      <dgm:t>
        <a:bodyPr/>
        <a:lstStyle/>
        <a:p>
          <a:endParaRPr lang="en-US"/>
        </a:p>
      </dgm:t>
    </dgm:pt>
    <dgm:pt modelId="{6B7CEBB8-BCBF-4CD3-8CE1-F0FDD4A8DF64}">
      <dgm:prSet/>
      <dgm:spPr/>
      <dgm:t>
        <a:bodyPr/>
        <a:lstStyle/>
        <a:p>
          <a:pPr algn="just" rtl="0"/>
          <a:r>
            <a:rPr lang="en-US" dirty="0" smtClean="0"/>
            <a:t>How to write </a:t>
          </a:r>
          <a:r>
            <a:rPr lang="en-US" dirty="0" err="1" smtClean="0"/>
            <a:t>programme</a:t>
          </a:r>
          <a:r>
            <a:rPr lang="en-US" dirty="0" smtClean="0"/>
            <a:t> for making 3D CAD model using </a:t>
          </a:r>
          <a:endParaRPr lang="en-US" dirty="0"/>
        </a:p>
      </dgm:t>
    </dgm:pt>
    <dgm:pt modelId="{571DCCFF-73E0-422D-AD23-2D5FB957642D}" type="sibTrans" cxnId="{00CD484D-1732-4485-BD0B-85178AC4A2AD}">
      <dgm:prSet/>
      <dgm:spPr/>
      <dgm:t>
        <a:bodyPr/>
        <a:lstStyle/>
        <a:p>
          <a:endParaRPr lang="en-US"/>
        </a:p>
      </dgm:t>
    </dgm:pt>
    <dgm:pt modelId="{D4ECEFCE-AA3C-4702-B953-829F7902BEA5}" type="parTrans" cxnId="{00CD484D-1732-4485-BD0B-85178AC4A2AD}">
      <dgm:prSet/>
      <dgm:spPr/>
      <dgm:t>
        <a:bodyPr/>
        <a:lstStyle/>
        <a:p>
          <a:endParaRPr lang="en-US"/>
        </a:p>
      </dgm:t>
    </dgm:pt>
    <dgm:pt modelId="{CFDA784E-0500-49D1-BB5C-8E58D4B285BE}" type="pres">
      <dgm:prSet presAssocID="{510F3001-8458-4796-8D79-45443E3EF9D5}" presName="linearFlow" presStyleCnt="0">
        <dgm:presLayoutVars>
          <dgm:dir/>
          <dgm:animLvl val="lvl"/>
          <dgm:resizeHandles val="exact"/>
        </dgm:presLayoutVars>
      </dgm:prSet>
      <dgm:spPr/>
      <dgm:t>
        <a:bodyPr/>
        <a:lstStyle/>
        <a:p>
          <a:endParaRPr lang="en-US"/>
        </a:p>
      </dgm:t>
    </dgm:pt>
    <dgm:pt modelId="{2CC11B2F-D8DF-4EF6-A815-3123FE738916}" type="pres">
      <dgm:prSet presAssocID="{0C49E331-5FF4-4185-9378-68A2196A2192}" presName="composite" presStyleCnt="0"/>
      <dgm:spPr/>
    </dgm:pt>
    <dgm:pt modelId="{BA48AAAF-77C4-4FC1-BE40-5DAEC5F1AE9B}" type="pres">
      <dgm:prSet presAssocID="{0C49E331-5FF4-4185-9378-68A2196A2192}" presName="parentText" presStyleLbl="alignNode1" presStyleIdx="0" presStyleCnt="2">
        <dgm:presLayoutVars>
          <dgm:chMax val="1"/>
          <dgm:bulletEnabled val="1"/>
        </dgm:presLayoutVars>
      </dgm:prSet>
      <dgm:spPr/>
      <dgm:t>
        <a:bodyPr/>
        <a:lstStyle/>
        <a:p>
          <a:endParaRPr lang="en-US"/>
        </a:p>
      </dgm:t>
    </dgm:pt>
    <dgm:pt modelId="{36452280-D469-4C37-AF85-CFA60F0A7E68}" type="pres">
      <dgm:prSet presAssocID="{0C49E331-5FF4-4185-9378-68A2196A2192}" presName="descendantText" presStyleLbl="alignAcc1" presStyleIdx="0" presStyleCnt="2">
        <dgm:presLayoutVars>
          <dgm:bulletEnabled val="1"/>
        </dgm:presLayoutVars>
      </dgm:prSet>
      <dgm:spPr/>
      <dgm:t>
        <a:bodyPr/>
        <a:lstStyle/>
        <a:p>
          <a:endParaRPr lang="en-US"/>
        </a:p>
      </dgm:t>
    </dgm:pt>
    <dgm:pt modelId="{D1DAEF78-0494-4EC1-836D-F809CA02F244}" type="pres">
      <dgm:prSet presAssocID="{FF550F04-150E-46AC-8AA8-534A2E14C98A}" presName="sp" presStyleCnt="0"/>
      <dgm:spPr/>
    </dgm:pt>
    <dgm:pt modelId="{255A945D-58D7-4AE6-B219-FAA63E892D46}" type="pres">
      <dgm:prSet presAssocID="{87C5F3F5-FF3F-4B14-B711-EAF50D93A225}" presName="composite" presStyleCnt="0"/>
      <dgm:spPr/>
    </dgm:pt>
    <dgm:pt modelId="{45758B30-FAD3-47DC-81C7-ED8CF11E33CC}" type="pres">
      <dgm:prSet presAssocID="{87C5F3F5-FF3F-4B14-B711-EAF50D93A225}" presName="parentText" presStyleLbl="alignNode1" presStyleIdx="1" presStyleCnt="2">
        <dgm:presLayoutVars>
          <dgm:chMax val="1"/>
          <dgm:bulletEnabled val="1"/>
        </dgm:presLayoutVars>
      </dgm:prSet>
      <dgm:spPr/>
      <dgm:t>
        <a:bodyPr/>
        <a:lstStyle/>
        <a:p>
          <a:endParaRPr lang="en-US"/>
        </a:p>
      </dgm:t>
    </dgm:pt>
    <dgm:pt modelId="{B9856880-F29B-49A7-BE02-2E3EE943A3EC}" type="pres">
      <dgm:prSet presAssocID="{87C5F3F5-FF3F-4B14-B711-EAF50D93A225}" presName="descendantText" presStyleLbl="alignAcc1" presStyleIdx="1" presStyleCnt="2" custScaleY="107508">
        <dgm:presLayoutVars>
          <dgm:bulletEnabled val="1"/>
        </dgm:presLayoutVars>
      </dgm:prSet>
      <dgm:spPr/>
      <dgm:t>
        <a:bodyPr/>
        <a:lstStyle/>
        <a:p>
          <a:endParaRPr lang="en-US"/>
        </a:p>
      </dgm:t>
    </dgm:pt>
  </dgm:ptLst>
  <dgm:cxnLst>
    <dgm:cxn modelId="{A8502DB2-6A42-4BF5-B2B5-6B008429A703}" type="presOf" srcId="{87C5F3F5-FF3F-4B14-B711-EAF50D93A225}" destId="{45758B30-FAD3-47DC-81C7-ED8CF11E33CC}" srcOrd="0" destOrd="0" presId="urn:microsoft.com/office/officeart/2005/8/layout/chevron2"/>
    <dgm:cxn modelId="{F271706C-350D-4A6D-B46E-3C8EE41C70B1}" type="presOf" srcId="{8ADBD758-A249-44C5-B464-3AB7F714EB01}" destId="{36452280-D469-4C37-AF85-CFA60F0A7E68}" srcOrd="0" destOrd="1" presId="urn:microsoft.com/office/officeart/2005/8/layout/chevron2"/>
    <dgm:cxn modelId="{1177D507-4A87-4B2A-B171-B66262CF3E92}" srcId="{0C49E331-5FF4-4185-9378-68A2196A2192}" destId="{6705F6A2-9EA3-4A46-A6AC-453EFF1A2D6E}" srcOrd="0" destOrd="0" parTransId="{39ECFB01-7020-43E9-B7F0-46C6164C3739}" sibTransId="{3C9F71AD-ADE9-4457-9F02-48E5C28D1500}"/>
    <dgm:cxn modelId="{BE42DE7A-4302-4270-99EE-E4E2ABB8B26B}" type="presOf" srcId="{E0A5F3D9-4D49-473D-8FEF-AE2DEB91B9E6}" destId="{36452280-D469-4C37-AF85-CFA60F0A7E68}" srcOrd="0" destOrd="2" presId="urn:microsoft.com/office/officeart/2005/8/layout/chevron2"/>
    <dgm:cxn modelId="{EF33B515-E81E-4A0B-9319-A862F9ACB88A}" srcId="{510F3001-8458-4796-8D79-45443E3EF9D5}" destId="{87C5F3F5-FF3F-4B14-B711-EAF50D93A225}" srcOrd="1" destOrd="0" parTransId="{6C26B809-3B7B-4617-B248-928B271F8517}" sibTransId="{8BD86AD5-9028-45E0-A270-027E3EAC376D}"/>
    <dgm:cxn modelId="{00CD484D-1732-4485-BD0B-85178AC4A2AD}" srcId="{87C5F3F5-FF3F-4B14-B711-EAF50D93A225}" destId="{6B7CEBB8-BCBF-4CD3-8CE1-F0FDD4A8DF64}" srcOrd="1" destOrd="0" parTransId="{D4ECEFCE-AA3C-4702-B953-829F7902BEA5}" sibTransId="{571DCCFF-73E0-422D-AD23-2D5FB957642D}"/>
    <dgm:cxn modelId="{EE0DF36D-A3EB-438C-AC70-BC9CE84CE256}" type="presOf" srcId="{A6C633CE-21B5-4FAD-B997-5ADCC578989C}" destId="{B9856880-F29B-49A7-BE02-2E3EE943A3EC}" srcOrd="0" destOrd="2" presId="urn:microsoft.com/office/officeart/2005/8/layout/chevron2"/>
    <dgm:cxn modelId="{5B4AFA68-C182-4A17-981B-416DB48F454C}" type="presOf" srcId="{6705F6A2-9EA3-4A46-A6AC-453EFF1A2D6E}" destId="{36452280-D469-4C37-AF85-CFA60F0A7E68}" srcOrd="0" destOrd="0" presId="urn:microsoft.com/office/officeart/2005/8/layout/chevron2"/>
    <dgm:cxn modelId="{398E80EB-EEF6-4481-8669-13C171C931FE}" type="presOf" srcId="{510F3001-8458-4796-8D79-45443E3EF9D5}" destId="{CFDA784E-0500-49D1-BB5C-8E58D4B285BE}" srcOrd="0" destOrd="0" presId="urn:microsoft.com/office/officeart/2005/8/layout/chevron2"/>
    <dgm:cxn modelId="{B6A2B349-C78F-4213-8FE3-2E0B574D1C8F}" type="presOf" srcId="{0C49E331-5FF4-4185-9378-68A2196A2192}" destId="{BA48AAAF-77C4-4FC1-BE40-5DAEC5F1AE9B}" srcOrd="0" destOrd="0" presId="urn:microsoft.com/office/officeart/2005/8/layout/chevron2"/>
    <dgm:cxn modelId="{AB2C7B18-B31B-440F-B47F-DDB336A685F9}" srcId="{0C49E331-5FF4-4185-9378-68A2196A2192}" destId="{8ADBD758-A249-44C5-B464-3AB7F714EB01}" srcOrd="1" destOrd="0" parTransId="{07B7FDFD-F820-4D8C-8A32-EF0FA66241EC}" sibTransId="{B43C6BA4-D3DC-44EA-A4E7-677233EABE2A}"/>
    <dgm:cxn modelId="{8730FCB6-D863-4F35-AEB5-34B1924C8F22}" type="presOf" srcId="{6F5D85D9-3E39-48AE-BCA1-3C7A51D1D401}" destId="{B9856880-F29B-49A7-BE02-2E3EE943A3EC}" srcOrd="0" destOrd="0" presId="urn:microsoft.com/office/officeart/2005/8/layout/chevron2"/>
    <dgm:cxn modelId="{97D21608-5201-4DCA-B2A7-63D15FCA287A}" srcId="{0C49E331-5FF4-4185-9378-68A2196A2192}" destId="{E0A5F3D9-4D49-473D-8FEF-AE2DEB91B9E6}" srcOrd="2" destOrd="0" parTransId="{FB1777E7-2029-4FC5-B977-DBF55F3B71A6}" sibTransId="{B9FE3534-427D-491A-9FBC-0474555D137E}"/>
    <dgm:cxn modelId="{BF50E8E4-B6D9-4629-A353-4FA107183BC3}" srcId="{87C5F3F5-FF3F-4B14-B711-EAF50D93A225}" destId="{6F5D85D9-3E39-48AE-BCA1-3C7A51D1D401}" srcOrd="0" destOrd="0" parTransId="{10DEE053-C462-47B6-80AA-807C518852D7}" sibTransId="{A4AF5AF8-0C1B-45CF-AACF-BCC05984CE95}"/>
    <dgm:cxn modelId="{E6923BBB-CF60-4AA9-AAF6-FD89EA6041A4}" srcId="{510F3001-8458-4796-8D79-45443E3EF9D5}" destId="{0C49E331-5FF4-4185-9378-68A2196A2192}" srcOrd="0" destOrd="0" parTransId="{EE986875-EF10-4BBA-8314-4336C87AAFA8}" sibTransId="{FF550F04-150E-46AC-8AA8-534A2E14C98A}"/>
    <dgm:cxn modelId="{7FEFBE7E-30EE-4B8B-91FC-02341D8FC4B5}" type="presOf" srcId="{6B7CEBB8-BCBF-4CD3-8CE1-F0FDD4A8DF64}" destId="{B9856880-F29B-49A7-BE02-2E3EE943A3EC}" srcOrd="0" destOrd="1" presId="urn:microsoft.com/office/officeart/2005/8/layout/chevron2"/>
    <dgm:cxn modelId="{EA9696FE-FEAB-42F9-B17C-2FADAA70C6E5}" srcId="{87C5F3F5-FF3F-4B14-B711-EAF50D93A225}" destId="{A6C633CE-21B5-4FAD-B997-5ADCC578989C}" srcOrd="2" destOrd="0" parTransId="{BF444CFB-BDE6-4E56-88DA-73D71003B0CF}" sibTransId="{8C255EA9-7014-40A6-9773-10CCA9E8D31A}"/>
    <dgm:cxn modelId="{FFE65AE3-A0C3-46FB-B494-0CE5CB7F195A}" type="presParOf" srcId="{CFDA784E-0500-49D1-BB5C-8E58D4B285BE}" destId="{2CC11B2F-D8DF-4EF6-A815-3123FE738916}" srcOrd="0" destOrd="0" presId="urn:microsoft.com/office/officeart/2005/8/layout/chevron2"/>
    <dgm:cxn modelId="{77A254E3-52E7-4694-B6DC-CD9A90C38EA2}" type="presParOf" srcId="{2CC11B2F-D8DF-4EF6-A815-3123FE738916}" destId="{BA48AAAF-77C4-4FC1-BE40-5DAEC5F1AE9B}" srcOrd="0" destOrd="0" presId="urn:microsoft.com/office/officeart/2005/8/layout/chevron2"/>
    <dgm:cxn modelId="{AE860320-443C-4A83-A9CA-37BBE91ED145}" type="presParOf" srcId="{2CC11B2F-D8DF-4EF6-A815-3123FE738916}" destId="{36452280-D469-4C37-AF85-CFA60F0A7E68}" srcOrd="1" destOrd="0" presId="urn:microsoft.com/office/officeart/2005/8/layout/chevron2"/>
    <dgm:cxn modelId="{7B693DCF-3171-4FE3-9317-1E718510674C}" type="presParOf" srcId="{CFDA784E-0500-49D1-BB5C-8E58D4B285BE}" destId="{D1DAEF78-0494-4EC1-836D-F809CA02F244}" srcOrd="1" destOrd="0" presId="urn:microsoft.com/office/officeart/2005/8/layout/chevron2"/>
    <dgm:cxn modelId="{2D6FC456-000A-427D-B90E-02FCDE980838}" type="presParOf" srcId="{CFDA784E-0500-49D1-BB5C-8E58D4B285BE}" destId="{255A945D-58D7-4AE6-B219-FAA63E892D46}" srcOrd="2" destOrd="0" presId="urn:microsoft.com/office/officeart/2005/8/layout/chevron2"/>
    <dgm:cxn modelId="{E41B1A9C-0430-41C9-9A83-15AB2F3396BF}" type="presParOf" srcId="{255A945D-58D7-4AE6-B219-FAA63E892D46}" destId="{45758B30-FAD3-47DC-81C7-ED8CF11E33CC}" srcOrd="0" destOrd="0" presId="urn:microsoft.com/office/officeart/2005/8/layout/chevron2"/>
    <dgm:cxn modelId="{134879CA-597B-4414-8EB4-977170917277}" type="presParOf" srcId="{255A945D-58D7-4AE6-B219-FAA63E892D46}" destId="{B9856880-F29B-49A7-BE02-2E3EE943A3EC}"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326FB-A62D-47E8-A040-BEA770A4330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55AD31F-CA2A-49DA-BCCB-201B7DC7290F}">
      <dgm:prSet/>
      <dgm:spPr>
        <a:solidFill>
          <a:schemeClr val="accent3"/>
        </a:solidFill>
      </dgm:spPr>
      <dgm:t>
        <a:bodyPr/>
        <a:lstStyle/>
        <a:p>
          <a:pPr rtl="0"/>
          <a:r>
            <a:rPr kumimoji="0" lang="en-US" b="1" i="0" u="none" strike="noStrike" cap="none" spc="0" normalizeH="0" baseline="0" noProof="0" dirty="0" smtClean="0">
              <a:ln>
                <a:noFill/>
              </a:ln>
              <a:solidFill>
                <a:schemeClr val="dk1"/>
              </a:solidFill>
              <a:effectLst/>
              <a:uLnTx/>
              <a:uFillTx/>
              <a:latin typeface="+mn-lt"/>
              <a:ea typeface="+mn-ea"/>
              <a:cs typeface="+mn-cs"/>
            </a:rPr>
            <a:t>Prerequisite</a:t>
          </a:r>
          <a:endParaRPr lang="en-US" b="1" dirty="0"/>
        </a:p>
      </dgm:t>
    </dgm:pt>
    <dgm:pt modelId="{2755D516-3D4B-4E70-B6A5-27A56BB368B3}" type="parTrans" cxnId="{48B0F469-B91F-4962-A259-011700A7FC11}">
      <dgm:prSet/>
      <dgm:spPr/>
      <dgm:t>
        <a:bodyPr/>
        <a:lstStyle/>
        <a:p>
          <a:endParaRPr lang="en-US"/>
        </a:p>
      </dgm:t>
    </dgm:pt>
    <dgm:pt modelId="{12C6C686-55F1-4DCC-ADE7-59448C9B20C6}" type="sibTrans" cxnId="{48B0F469-B91F-4962-A259-011700A7FC11}">
      <dgm:prSet/>
      <dgm:spPr/>
      <dgm:t>
        <a:bodyPr/>
        <a:lstStyle/>
        <a:p>
          <a:endParaRPr lang="en-US"/>
        </a:p>
      </dgm:t>
    </dgm:pt>
    <dgm:pt modelId="{7B2BFEBC-F7A7-4345-8D6A-C537DC41D5E7}">
      <dgm:prSet/>
      <dgm:spPr/>
      <dgm:t>
        <a:bodyPr/>
        <a:lstStyle/>
        <a:p>
          <a:pPr rtl="0"/>
          <a:r>
            <a:rPr lang="en-US" b="1" dirty="0" smtClean="0">
              <a:solidFill>
                <a:schemeClr val="tx1"/>
              </a:solidFill>
            </a:rPr>
            <a:t>Recap</a:t>
          </a:r>
          <a:endParaRPr lang="en-US" b="1" dirty="0">
            <a:solidFill>
              <a:schemeClr val="tx1"/>
            </a:solidFill>
          </a:endParaRPr>
        </a:p>
      </dgm:t>
    </dgm:pt>
    <dgm:pt modelId="{7FE56796-5A6E-4D84-9909-699712B5BE97}" type="parTrans" cxnId="{B91A8344-33BC-4BD7-A809-C2A9B2025D3E}">
      <dgm:prSet/>
      <dgm:spPr/>
      <dgm:t>
        <a:bodyPr/>
        <a:lstStyle/>
        <a:p>
          <a:endParaRPr lang="en-US"/>
        </a:p>
      </dgm:t>
    </dgm:pt>
    <dgm:pt modelId="{C9CF31D9-6E8B-4B57-833A-F5663E6AF7DE}" type="sibTrans" cxnId="{B91A8344-33BC-4BD7-A809-C2A9B2025D3E}">
      <dgm:prSet/>
      <dgm:spPr/>
      <dgm:t>
        <a:bodyPr/>
        <a:lstStyle/>
        <a:p>
          <a:endParaRPr lang="en-US"/>
        </a:p>
      </dgm:t>
    </dgm:pt>
    <dgm:pt modelId="{54079CC2-0918-42CB-9AC6-67290DB0D32A}">
      <dgm:prSet/>
      <dgm:spPr>
        <a:solidFill>
          <a:schemeClr val="tx2">
            <a:lumMod val="60000"/>
            <a:lumOff val="40000"/>
            <a:alpha val="90000"/>
          </a:schemeClr>
        </a:solidFill>
      </dgm:spPr>
      <dgm:t>
        <a:bodyPr/>
        <a:lstStyle/>
        <a:p>
          <a:pPr algn="l" rtl="0"/>
          <a:endParaRPr lang="en-US" sz="1600" dirty="0"/>
        </a:p>
      </dgm:t>
    </dgm:pt>
    <dgm:pt modelId="{88D2F629-888E-4EC0-9089-CC7813B0B524}" type="parTrans" cxnId="{26A1646E-8AB6-4D30-9A3D-9D72276E6C03}">
      <dgm:prSet/>
      <dgm:spPr/>
      <dgm:t>
        <a:bodyPr/>
        <a:lstStyle/>
        <a:p>
          <a:endParaRPr lang="en-US"/>
        </a:p>
      </dgm:t>
    </dgm:pt>
    <dgm:pt modelId="{A95C101C-0260-4068-A8E4-D5B3610FB28B}" type="sibTrans" cxnId="{26A1646E-8AB6-4D30-9A3D-9D72276E6C03}">
      <dgm:prSet/>
      <dgm:spPr/>
      <dgm:t>
        <a:bodyPr/>
        <a:lstStyle/>
        <a:p>
          <a:endParaRPr lang="en-US"/>
        </a:p>
      </dgm:t>
    </dgm:pt>
    <dgm:pt modelId="{F3638D04-8C46-484E-9D30-257D36C6C1B8}">
      <dgm:prSet custT="1"/>
      <dgm:spPr>
        <a:solidFill>
          <a:schemeClr val="tx2">
            <a:lumMod val="60000"/>
            <a:lumOff val="40000"/>
            <a:alpha val="90000"/>
          </a:schemeClr>
        </a:solidFill>
      </dgm:spPr>
      <dgm:t>
        <a:bodyPr/>
        <a:lstStyle/>
        <a:p>
          <a:pPr algn="l" rtl="0"/>
          <a:r>
            <a:rPr lang="en-US" sz="2000" dirty="0" smtClean="0"/>
            <a:t>3D printing software: Autodesk Fusion 360, Autodesk AutoCAD, </a:t>
          </a:r>
          <a:r>
            <a:rPr lang="en-US" sz="2000" dirty="0" err="1" smtClean="0"/>
            <a:t>TinkerCAD</a:t>
          </a:r>
          <a:r>
            <a:rPr lang="en-US" sz="2000" dirty="0" smtClean="0"/>
            <a:t>,  </a:t>
          </a:r>
          <a:r>
            <a:rPr lang="en-US" sz="2000" dirty="0" err="1" smtClean="0"/>
            <a:t>MeshLab</a:t>
          </a:r>
          <a:r>
            <a:rPr lang="en-US" sz="2000" dirty="0" smtClean="0"/>
            <a:t>, </a:t>
          </a:r>
          <a:r>
            <a:rPr lang="en-US" sz="2000" dirty="0" err="1" smtClean="0"/>
            <a:t>FreeCAD</a:t>
          </a:r>
          <a:r>
            <a:rPr lang="en-US" sz="2000" dirty="0" smtClean="0"/>
            <a:t>, </a:t>
          </a:r>
          <a:r>
            <a:rPr lang="en-US" sz="2000" dirty="0" err="1" smtClean="0"/>
            <a:t>Creo</a:t>
          </a:r>
          <a:r>
            <a:rPr lang="en-US" sz="2000" dirty="0" smtClean="0"/>
            <a:t>, </a:t>
          </a:r>
          <a:r>
            <a:rPr lang="en-US" sz="2000" dirty="0" err="1" smtClean="0"/>
            <a:t>Solidworks</a:t>
          </a:r>
          <a:r>
            <a:rPr lang="en-US" sz="2000" dirty="0" smtClean="0"/>
            <a:t> etc.</a:t>
          </a:r>
          <a:endParaRPr lang="en-US" sz="2000" dirty="0"/>
        </a:p>
      </dgm:t>
    </dgm:pt>
    <dgm:pt modelId="{88C4E307-1A90-4962-950B-F2AAC16504FD}" type="parTrans" cxnId="{733AA1DB-E29D-40B4-9940-1825C64BCA76}">
      <dgm:prSet/>
      <dgm:spPr/>
      <dgm:t>
        <a:bodyPr/>
        <a:lstStyle/>
        <a:p>
          <a:endParaRPr lang="en-US"/>
        </a:p>
      </dgm:t>
    </dgm:pt>
    <dgm:pt modelId="{393A3160-97CB-4487-ACB3-CADFFF16F5E0}" type="sibTrans" cxnId="{733AA1DB-E29D-40B4-9940-1825C64BCA76}">
      <dgm:prSet/>
      <dgm:spPr/>
      <dgm:t>
        <a:bodyPr/>
        <a:lstStyle/>
        <a:p>
          <a:endParaRPr lang="en-US"/>
        </a:p>
      </dgm:t>
    </dgm:pt>
    <dgm:pt modelId="{774F2F4D-513A-4A60-949E-712C293F9F2E}">
      <dgm:prSet/>
      <dgm:spPr>
        <a:solidFill>
          <a:schemeClr val="tx2">
            <a:lumMod val="60000"/>
            <a:lumOff val="40000"/>
            <a:alpha val="90000"/>
          </a:schemeClr>
        </a:solidFill>
      </dgm:spPr>
      <dgm:t>
        <a:bodyPr/>
        <a:lstStyle/>
        <a:p>
          <a:pPr algn="l" rtl="0"/>
          <a:endParaRPr lang="en-US" sz="1600" dirty="0"/>
        </a:p>
      </dgm:t>
    </dgm:pt>
    <dgm:pt modelId="{B4DE3C01-25DD-4F26-9DF1-76EC10B7C054}" type="parTrans" cxnId="{07517B47-5635-4DC9-9A36-1B2C144CB505}">
      <dgm:prSet/>
      <dgm:spPr/>
      <dgm:t>
        <a:bodyPr/>
        <a:lstStyle/>
        <a:p>
          <a:endParaRPr lang="en-US"/>
        </a:p>
      </dgm:t>
    </dgm:pt>
    <dgm:pt modelId="{A2D8F63F-B63D-43CA-8381-A0FD49998F14}" type="sibTrans" cxnId="{07517B47-5635-4DC9-9A36-1B2C144CB505}">
      <dgm:prSet/>
      <dgm:spPr/>
      <dgm:t>
        <a:bodyPr/>
        <a:lstStyle/>
        <a:p>
          <a:endParaRPr lang="en-US"/>
        </a:p>
      </dgm:t>
    </dgm:pt>
    <dgm:pt modelId="{8782B832-3A35-465A-8ECA-2AE0F560FE11}">
      <dgm:prSet custT="1"/>
      <dgm:spPr>
        <a:solidFill>
          <a:srgbClr val="92D050">
            <a:alpha val="90000"/>
          </a:srgbClr>
        </a:solidFill>
      </dgm:spPr>
      <dgm:t>
        <a:bodyPr/>
        <a:lstStyle/>
        <a:p>
          <a:pPr algn="just"/>
          <a:r>
            <a:rPr lang="en-US" sz="2000" dirty="0" smtClean="0"/>
            <a:t>Mechanical aptitude, ability to read blue prints and drawings.</a:t>
          </a:r>
          <a:endParaRPr lang="en-US" sz="2000" dirty="0"/>
        </a:p>
      </dgm:t>
    </dgm:pt>
    <dgm:pt modelId="{04CDEF35-DF3F-4D66-8752-506A7F944573}" type="parTrans" cxnId="{0498E1AF-93F8-42D6-9359-7243900D3B6A}">
      <dgm:prSet/>
      <dgm:spPr/>
      <dgm:t>
        <a:bodyPr/>
        <a:lstStyle/>
        <a:p>
          <a:endParaRPr lang="en-US"/>
        </a:p>
      </dgm:t>
    </dgm:pt>
    <dgm:pt modelId="{653E8FB2-3A20-4E1C-A347-1A29B4CD1965}" type="sibTrans" cxnId="{0498E1AF-93F8-42D6-9359-7243900D3B6A}">
      <dgm:prSet/>
      <dgm:spPr/>
      <dgm:t>
        <a:bodyPr/>
        <a:lstStyle/>
        <a:p>
          <a:endParaRPr lang="en-US"/>
        </a:p>
      </dgm:t>
    </dgm:pt>
    <dgm:pt modelId="{BAF2CE88-9E28-42C2-8C6B-CBAFDAC483C8}">
      <dgm:prSet custT="1"/>
      <dgm:spPr>
        <a:solidFill>
          <a:srgbClr val="92D050">
            <a:alpha val="90000"/>
          </a:srgbClr>
        </a:solidFill>
      </dgm:spPr>
      <dgm:t>
        <a:bodyPr/>
        <a:lstStyle/>
        <a:p>
          <a:pPr algn="just"/>
          <a:r>
            <a:rPr lang="en-US" sz="2000" dirty="0" smtClean="0"/>
            <a:t>Awareness about modern manufacturing </a:t>
          </a:r>
          <a:r>
            <a:rPr lang="en-US" sz="2000" dirty="0" err="1" smtClean="0"/>
            <a:t>technogy</a:t>
          </a:r>
          <a:r>
            <a:rPr lang="en-US" sz="2000" dirty="0" smtClean="0"/>
            <a:t> </a:t>
          </a:r>
        </a:p>
      </dgm:t>
    </dgm:pt>
    <dgm:pt modelId="{45696B4E-4868-4434-B109-03546F0D7B06}" type="parTrans" cxnId="{5D9328AF-1B18-4260-BF5D-8D6DBA7B1695}">
      <dgm:prSet/>
      <dgm:spPr/>
      <dgm:t>
        <a:bodyPr/>
        <a:lstStyle/>
        <a:p>
          <a:endParaRPr lang="en-US"/>
        </a:p>
      </dgm:t>
    </dgm:pt>
    <dgm:pt modelId="{CDD0DD95-11E2-41B2-A98E-62A08E814CDE}" type="sibTrans" cxnId="{5D9328AF-1B18-4260-BF5D-8D6DBA7B1695}">
      <dgm:prSet/>
      <dgm:spPr/>
      <dgm:t>
        <a:bodyPr/>
        <a:lstStyle/>
        <a:p>
          <a:endParaRPr lang="en-US"/>
        </a:p>
      </dgm:t>
    </dgm:pt>
    <dgm:pt modelId="{990BD2A8-CA0A-4E71-BFA7-3066814642C3}">
      <dgm:prSet custT="1"/>
      <dgm:spPr>
        <a:solidFill>
          <a:schemeClr val="tx2">
            <a:lumMod val="60000"/>
            <a:lumOff val="40000"/>
            <a:alpha val="90000"/>
          </a:schemeClr>
        </a:solidFill>
      </dgm:spPr>
      <dgm:t>
        <a:bodyPr/>
        <a:lstStyle/>
        <a:p>
          <a:pPr algn="just"/>
          <a:r>
            <a:rPr lang="en-US" sz="2000" dirty="0" smtClean="0"/>
            <a:t>Different manufacturing processes and machining operations</a:t>
          </a:r>
        </a:p>
      </dgm:t>
    </dgm:pt>
    <dgm:pt modelId="{3DFF5DCD-D854-4716-8F49-9B5A3FC5B0AA}" type="parTrans" cxnId="{A2B1EE45-936D-4AE1-9BAA-C8FB119F93D0}">
      <dgm:prSet/>
      <dgm:spPr/>
      <dgm:t>
        <a:bodyPr/>
        <a:lstStyle/>
        <a:p>
          <a:endParaRPr lang="en-US"/>
        </a:p>
      </dgm:t>
    </dgm:pt>
    <dgm:pt modelId="{A6E2A93B-BE57-4DFB-9278-FEDA5FBCE27B}" type="sibTrans" cxnId="{A2B1EE45-936D-4AE1-9BAA-C8FB119F93D0}">
      <dgm:prSet/>
      <dgm:spPr/>
      <dgm:t>
        <a:bodyPr/>
        <a:lstStyle/>
        <a:p>
          <a:endParaRPr lang="en-US"/>
        </a:p>
      </dgm:t>
    </dgm:pt>
    <dgm:pt modelId="{2C571256-1468-45A4-BA24-BBE74ACF0678}">
      <dgm:prSet custT="1"/>
      <dgm:spPr>
        <a:solidFill>
          <a:schemeClr val="tx2">
            <a:lumMod val="60000"/>
            <a:lumOff val="40000"/>
            <a:alpha val="90000"/>
          </a:schemeClr>
        </a:solidFill>
      </dgm:spPr>
      <dgm:t>
        <a:bodyPr/>
        <a:lstStyle/>
        <a:p>
          <a:pPr algn="l"/>
          <a:endParaRPr lang="en-US" sz="2000" dirty="0" smtClean="0"/>
        </a:p>
      </dgm:t>
    </dgm:pt>
    <dgm:pt modelId="{4E5C78E3-426D-4998-9228-1C8837C44086}" type="parTrans" cxnId="{73BB3201-9241-4AD6-BFC6-DCC7E9B42920}">
      <dgm:prSet/>
      <dgm:spPr/>
    </dgm:pt>
    <dgm:pt modelId="{A2D0DC13-CA63-447B-9ABE-0CB4F0ED1B87}" type="sibTrans" cxnId="{73BB3201-9241-4AD6-BFC6-DCC7E9B42920}">
      <dgm:prSet/>
      <dgm:spPr/>
    </dgm:pt>
    <dgm:pt modelId="{86E451E4-C752-4743-BA92-159EE1C00710}">
      <dgm:prSet custT="1"/>
      <dgm:spPr>
        <a:solidFill>
          <a:srgbClr val="92D050">
            <a:alpha val="90000"/>
          </a:srgbClr>
        </a:solidFill>
      </dgm:spPr>
      <dgm:t>
        <a:bodyPr/>
        <a:lstStyle/>
        <a:p>
          <a:pPr algn="just"/>
          <a:endParaRPr lang="en-US" sz="2000" dirty="0" smtClean="0"/>
        </a:p>
      </dgm:t>
    </dgm:pt>
    <dgm:pt modelId="{B8074FF2-B378-45D7-8EE2-451409A5FE84}" type="sibTrans" cxnId="{427E4FB3-29E2-41A3-B4D1-DA8A2472F9B4}">
      <dgm:prSet/>
      <dgm:spPr/>
      <dgm:t>
        <a:bodyPr/>
        <a:lstStyle/>
        <a:p>
          <a:endParaRPr lang="en-US"/>
        </a:p>
      </dgm:t>
    </dgm:pt>
    <dgm:pt modelId="{59A3AAD1-A434-4792-A596-68089E94186A}" type="parTrans" cxnId="{427E4FB3-29E2-41A3-B4D1-DA8A2472F9B4}">
      <dgm:prSet/>
      <dgm:spPr/>
      <dgm:t>
        <a:bodyPr/>
        <a:lstStyle/>
        <a:p>
          <a:endParaRPr lang="en-US"/>
        </a:p>
      </dgm:t>
    </dgm:pt>
    <dgm:pt modelId="{E11F541F-8A16-459E-9B6A-02434B97248D}" type="pres">
      <dgm:prSet presAssocID="{1FE326FB-A62D-47E8-A040-BEA770A4330C}" presName="linearFlow" presStyleCnt="0">
        <dgm:presLayoutVars>
          <dgm:dir/>
          <dgm:animLvl val="lvl"/>
          <dgm:resizeHandles val="exact"/>
        </dgm:presLayoutVars>
      </dgm:prSet>
      <dgm:spPr/>
      <dgm:t>
        <a:bodyPr/>
        <a:lstStyle/>
        <a:p>
          <a:endParaRPr lang="en-US"/>
        </a:p>
      </dgm:t>
    </dgm:pt>
    <dgm:pt modelId="{4E6820D4-B221-46A5-8109-C50CA7289CD4}" type="pres">
      <dgm:prSet presAssocID="{F55AD31F-CA2A-49DA-BCCB-201B7DC7290F}" presName="composite" presStyleCnt="0"/>
      <dgm:spPr/>
    </dgm:pt>
    <dgm:pt modelId="{FE06C5AC-5BC2-4E0B-A25F-6F63FD93FA72}" type="pres">
      <dgm:prSet presAssocID="{F55AD31F-CA2A-49DA-BCCB-201B7DC7290F}" presName="parentText" presStyleLbl="alignNode1" presStyleIdx="0" presStyleCnt="2">
        <dgm:presLayoutVars>
          <dgm:chMax val="1"/>
          <dgm:bulletEnabled val="1"/>
        </dgm:presLayoutVars>
      </dgm:prSet>
      <dgm:spPr/>
      <dgm:t>
        <a:bodyPr/>
        <a:lstStyle/>
        <a:p>
          <a:endParaRPr lang="en-US"/>
        </a:p>
      </dgm:t>
    </dgm:pt>
    <dgm:pt modelId="{7701E8B7-DFA4-4A63-A716-AEFF11684E0A}" type="pres">
      <dgm:prSet presAssocID="{F55AD31F-CA2A-49DA-BCCB-201B7DC7290F}" presName="descendantText" presStyleLbl="alignAcc1" presStyleIdx="0" presStyleCnt="2">
        <dgm:presLayoutVars>
          <dgm:bulletEnabled val="1"/>
        </dgm:presLayoutVars>
      </dgm:prSet>
      <dgm:spPr/>
      <dgm:t>
        <a:bodyPr/>
        <a:lstStyle/>
        <a:p>
          <a:endParaRPr lang="en-US"/>
        </a:p>
      </dgm:t>
    </dgm:pt>
    <dgm:pt modelId="{D6F10736-CC27-4A2E-8F03-322931AAF1B4}" type="pres">
      <dgm:prSet presAssocID="{12C6C686-55F1-4DCC-ADE7-59448C9B20C6}" presName="sp" presStyleCnt="0"/>
      <dgm:spPr/>
    </dgm:pt>
    <dgm:pt modelId="{B6CA1D7B-FB56-4FC4-9D25-FF6467240D90}" type="pres">
      <dgm:prSet presAssocID="{7B2BFEBC-F7A7-4345-8D6A-C537DC41D5E7}" presName="composite" presStyleCnt="0"/>
      <dgm:spPr/>
    </dgm:pt>
    <dgm:pt modelId="{2468E246-3646-4275-B5A2-5FFA0327A59E}" type="pres">
      <dgm:prSet presAssocID="{7B2BFEBC-F7A7-4345-8D6A-C537DC41D5E7}" presName="parentText" presStyleLbl="alignNode1" presStyleIdx="1" presStyleCnt="2">
        <dgm:presLayoutVars>
          <dgm:chMax val="1"/>
          <dgm:bulletEnabled val="1"/>
        </dgm:presLayoutVars>
      </dgm:prSet>
      <dgm:spPr/>
      <dgm:t>
        <a:bodyPr/>
        <a:lstStyle/>
        <a:p>
          <a:endParaRPr lang="en-US"/>
        </a:p>
      </dgm:t>
    </dgm:pt>
    <dgm:pt modelId="{9156A912-C4AC-414F-8066-A3A4486E9BF3}" type="pres">
      <dgm:prSet presAssocID="{7B2BFEBC-F7A7-4345-8D6A-C537DC41D5E7}" presName="descendantText" presStyleLbl="alignAcc1" presStyleIdx="1" presStyleCnt="2">
        <dgm:presLayoutVars>
          <dgm:bulletEnabled val="1"/>
        </dgm:presLayoutVars>
      </dgm:prSet>
      <dgm:spPr/>
      <dgm:t>
        <a:bodyPr/>
        <a:lstStyle/>
        <a:p>
          <a:endParaRPr lang="en-US"/>
        </a:p>
      </dgm:t>
    </dgm:pt>
  </dgm:ptLst>
  <dgm:cxnLst>
    <dgm:cxn modelId="{07517B47-5635-4DC9-9A36-1B2C144CB505}" srcId="{7B2BFEBC-F7A7-4345-8D6A-C537DC41D5E7}" destId="{774F2F4D-513A-4A60-949E-712C293F9F2E}" srcOrd="4" destOrd="0" parTransId="{B4DE3C01-25DD-4F26-9DF1-76EC10B7C054}" sibTransId="{A2D8F63F-B63D-43CA-8381-A0FD49998F14}"/>
    <dgm:cxn modelId="{5513CEB8-FA48-4410-A34B-C69EF6D9D688}" type="presOf" srcId="{BAF2CE88-9E28-42C2-8C6B-CBAFDAC483C8}" destId="{7701E8B7-DFA4-4A63-A716-AEFF11684E0A}" srcOrd="0" destOrd="2" presId="urn:microsoft.com/office/officeart/2005/8/layout/chevron2"/>
    <dgm:cxn modelId="{B3ECD164-5236-4142-B558-B6AEE0D1512F}" type="presOf" srcId="{8782B832-3A35-465A-8ECA-2AE0F560FE11}" destId="{7701E8B7-DFA4-4A63-A716-AEFF11684E0A}" srcOrd="0" destOrd="0" presId="urn:microsoft.com/office/officeart/2005/8/layout/chevron2"/>
    <dgm:cxn modelId="{0498E1AF-93F8-42D6-9359-7243900D3B6A}" srcId="{F55AD31F-CA2A-49DA-BCCB-201B7DC7290F}" destId="{8782B832-3A35-465A-8ECA-2AE0F560FE11}" srcOrd="0" destOrd="0" parTransId="{04CDEF35-DF3F-4D66-8752-506A7F944573}" sibTransId="{653E8FB2-3A20-4E1C-A347-1A29B4CD1965}"/>
    <dgm:cxn modelId="{BDA1D61F-EDB4-4E9A-9816-B7C7C0071431}" type="presOf" srcId="{774F2F4D-513A-4A60-949E-712C293F9F2E}" destId="{9156A912-C4AC-414F-8066-A3A4486E9BF3}" srcOrd="0" destOrd="4" presId="urn:microsoft.com/office/officeart/2005/8/layout/chevron2"/>
    <dgm:cxn modelId="{733AA1DB-E29D-40B4-9940-1825C64BCA76}" srcId="{7B2BFEBC-F7A7-4345-8D6A-C537DC41D5E7}" destId="{F3638D04-8C46-484E-9D30-257D36C6C1B8}" srcOrd="3" destOrd="0" parTransId="{88C4E307-1A90-4962-950B-F2AAC16504FD}" sibTransId="{393A3160-97CB-4487-ACB3-CADFFF16F5E0}"/>
    <dgm:cxn modelId="{701AC6F8-27B3-4057-960B-A43A931ADB92}" type="presOf" srcId="{2C571256-1468-45A4-BA24-BBE74ACF0678}" destId="{9156A912-C4AC-414F-8066-A3A4486E9BF3}" srcOrd="0" destOrd="2" presId="urn:microsoft.com/office/officeart/2005/8/layout/chevron2"/>
    <dgm:cxn modelId="{8C4F0D20-AAEE-463C-B34E-F0812A672775}" type="presOf" srcId="{990BD2A8-CA0A-4E71-BFA7-3066814642C3}" destId="{9156A912-C4AC-414F-8066-A3A4486E9BF3}" srcOrd="0" destOrd="1" presId="urn:microsoft.com/office/officeart/2005/8/layout/chevron2"/>
    <dgm:cxn modelId="{B91A8344-33BC-4BD7-A809-C2A9B2025D3E}" srcId="{1FE326FB-A62D-47E8-A040-BEA770A4330C}" destId="{7B2BFEBC-F7A7-4345-8D6A-C537DC41D5E7}" srcOrd="1" destOrd="0" parTransId="{7FE56796-5A6E-4D84-9909-699712B5BE97}" sibTransId="{C9CF31D9-6E8B-4B57-833A-F5663E6AF7DE}"/>
    <dgm:cxn modelId="{26A1646E-8AB6-4D30-9A3D-9D72276E6C03}" srcId="{7B2BFEBC-F7A7-4345-8D6A-C537DC41D5E7}" destId="{54079CC2-0918-42CB-9AC6-67290DB0D32A}" srcOrd="0" destOrd="0" parTransId="{88D2F629-888E-4EC0-9089-CC7813B0B524}" sibTransId="{A95C101C-0260-4068-A8E4-D5B3610FB28B}"/>
    <dgm:cxn modelId="{A2B1EE45-936D-4AE1-9BAA-C8FB119F93D0}" srcId="{7B2BFEBC-F7A7-4345-8D6A-C537DC41D5E7}" destId="{990BD2A8-CA0A-4E71-BFA7-3066814642C3}" srcOrd="1" destOrd="0" parTransId="{3DFF5DCD-D854-4716-8F49-9B5A3FC5B0AA}" sibTransId="{A6E2A93B-BE57-4DFB-9278-FEDA5FBCE27B}"/>
    <dgm:cxn modelId="{5D9328AF-1B18-4260-BF5D-8D6DBA7B1695}" srcId="{F55AD31F-CA2A-49DA-BCCB-201B7DC7290F}" destId="{BAF2CE88-9E28-42C2-8C6B-CBAFDAC483C8}" srcOrd="2" destOrd="0" parTransId="{45696B4E-4868-4434-B109-03546F0D7B06}" sibTransId="{CDD0DD95-11E2-41B2-A98E-62A08E814CDE}"/>
    <dgm:cxn modelId="{61B278F1-2781-4458-A234-AAC8DC4BA0AE}" type="presOf" srcId="{F55AD31F-CA2A-49DA-BCCB-201B7DC7290F}" destId="{FE06C5AC-5BC2-4E0B-A25F-6F63FD93FA72}" srcOrd="0" destOrd="0" presId="urn:microsoft.com/office/officeart/2005/8/layout/chevron2"/>
    <dgm:cxn modelId="{F31D8FEF-55A4-4D48-8ACA-103E5F067503}" type="presOf" srcId="{7B2BFEBC-F7A7-4345-8D6A-C537DC41D5E7}" destId="{2468E246-3646-4275-B5A2-5FFA0327A59E}" srcOrd="0" destOrd="0" presId="urn:microsoft.com/office/officeart/2005/8/layout/chevron2"/>
    <dgm:cxn modelId="{73BB3201-9241-4AD6-BFC6-DCC7E9B42920}" srcId="{7B2BFEBC-F7A7-4345-8D6A-C537DC41D5E7}" destId="{2C571256-1468-45A4-BA24-BBE74ACF0678}" srcOrd="2" destOrd="0" parTransId="{4E5C78E3-426D-4998-9228-1C8837C44086}" sibTransId="{A2D0DC13-CA63-447B-9ABE-0CB4F0ED1B87}"/>
    <dgm:cxn modelId="{48B0F469-B91F-4962-A259-011700A7FC11}" srcId="{1FE326FB-A62D-47E8-A040-BEA770A4330C}" destId="{F55AD31F-CA2A-49DA-BCCB-201B7DC7290F}" srcOrd="0" destOrd="0" parTransId="{2755D516-3D4B-4E70-B6A5-27A56BB368B3}" sibTransId="{12C6C686-55F1-4DCC-ADE7-59448C9B20C6}"/>
    <dgm:cxn modelId="{427E4FB3-29E2-41A3-B4D1-DA8A2472F9B4}" srcId="{F55AD31F-CA2A-49DA-BCCB-201B7DC7290F}" destId="{86E451E4-C752-4743-BA92-159EE1C00710}" srcOrd="1" destOrd="0" parTransId="{59A3AAD1-A434-4792-A596-68089E94186A}" sibTransId="{B8074FF2-B378-45D7-8EE2-451409A5FE84}"/>
    <dgm:cxn modelId="{DB7B4429-4B95-4197-9653-FD38E34747AE}" type="presOf" srcId="{86E451E4-C752-4743-BA92-159EE1C00710}" destId="{7701E8B7-DFA4-4A63-A716-AEFF11684E0A}" srcOrd="0" destOrd="1" presId="urn:microsoft.com/office/officeart/2005/8/layout/chevron2"/>
    <dgm:cxn modelId="{66CF50C9-7810-4EE6-8767-7615C4711A65}" type="presOf" srcId="{54079CC2-0918-42CB-9AC6-67290DB0D32A}" destId="{9156A912-C4AC-414F-8066-A3A4486E9BF3}" srcOrd="0" destOrd="0" presId="urn:microsoft.com/office/officeart/2005/8/layout/chevron2"/>
    <dgm:cxn modelId="{045B8AF5-5980-4624-BC51-22811904DFFD}" type="presOf" srcId="{F3638D04-8C46-484E-9D30-257D36C6C1B8}" destId="{9156A912-C4AC-414F-8066-A3A4486E9BF3}" srcOrd="0" destOrd="3" presId="urn:microsoft.com/office/officeart/2005/8/layout/chevron2"/>
    <dgm:cxn modelId="{018C6907-0639-4D2E-914B-F8963EEC930D}" type="presOf" srcId="{1FE326FB-A62D-47E8-A040-BEA770A4330C}" destId="{E11F541F-8A16-459E-9B6A-02434B97248D}" srcOrd="0" destOrd="0" presId="urn:microsoft.com/office/officeart/2005/8/layout/chevron2"/>
    <dgm:cxn modelId="{C21D4827-FE1B-40DE-A8DD-D936C0FC21CF}" type="presParOf" srcId="{E11F541F-8A16-459E-9B6A-02434B97248D}" destId="{4E6820D4-B221-46A5-8109-C50CA7289CD4}" srcOrd="0" destOrd="0" presId="urn:microsoft.com/office/officeart/2005/8/layout/chevron2"/>
    <dgm:cxn modelId="{B29C28E6-E931-436C-87AC-5EF0AE7ED80D}" type="presParOf" srcId="{4E6820D4-B221-46A5-8109-C50CA7289CD4}" destId="{FE06C5AC-5BC2-4E0B-A25F-6F63FD93FA72}" srcOrd="0" destOrd="0" presId="urn:microsoft.com/office/officeart/2005/8/layout/chevron2"/>
    <dgm:cxn modelId="{4E5A2C2A-CB2F-4F66-82CF-0E304DF71024}" type="presParOf" srcId="{4E6820D4-B221-46A5-8109-C50CA7289CD4}" destId="{7701E8B7-DFA4-4A63-A716-AEFF11684E0A}" srcOrd="1" destOrd="0" presId="urn:microsoft.com/office/officeart/2005/8/layout/chevron2"/>
    <dgm:cxn modelId="{9903D7EB-CD62-46CD-948F-806FBD48D603}" type="presParOf" srcId="{E11F541F-8A16-459E-9B6A-02434B97248D}" destId="{D6F10736-CC27-4A2E-8F03-322931AAF1B4}" srcOrd="1" destOrd="0" presId="urn:microsoft.com/office/officeart/2005/8/layout/chevron2"/>
    <dgm:cxn modelId="{D668518C-9807-4DD6-8EA6-83872F4A7606}" type="presParOf" srcId="{E11F541F-8A16-459E-9B6A-02434B97248D}" destId="{B6CA1D7B-FB56-4FC4-9D25-FF6467240D90}" srcOrd="2" destOrd="0" presId="urn:microsoft.com/office/officeart/2005/8/layout/chevron2"/>
    <dgm:cxn modelId="{E5A49BC7-ADBE-40C9-B8C2-F0850CE63B31}" type="presParOf" srcId="{B6CA1D7B-FB56-4FC4-9D25-FF6467240D90}" destId="{2468E246-3646-4275-B5A2-5FFA0327A59E}" srcOrd="0" destOrd="0" presId="urn:microsoft.com/office/officeart/2005/8/layout/chevron2"/>
    <dgm:cxn modelId="{BD1E5A1F-281C-4B6E-932F-3BD16EA9727B}" type="presParOf" srcId="{B6CA1D7B-FB56-4FC4-9D25-FF6467240D90}" destId="{9156A912-C4AC-414F-8066-A3A4486E9BF3}"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0F3001-8458-4796-8D79-45443E3EF9D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FDA784E-0500-49D1-BB5C-8E58D4B285BE}" type="pres">
      <dgm:prSet presAssocID="{510F3001-8458-4796-8D79-45443E3EF9D5}" presName="linearFlow" presStyleCnt="0">
        <dgm:presLayoutVars>
          <dgm:dir/>
          <dgm:animLvl val="lvl"/>
          <dgm:resizeHandles val="exact"/>
        </dgm:presLayoutVars>
      </dgm:prSet>
      <dgm:spPr/>
      <dgm:t>
        <a:bodyPr/>
        <a:lstStyle/>
        <a:p>
          <a:endParaRPr lang="en-US"/>
        </a:p>
      </dgm:t>
    </dgm:pt>
  </dgm:ptLst>
  <dgm:cxnLst>
    <dgm:cxn modelId="{C5B7AC90-B0C8-43CC-8EFD-E43172242DB9}" type="presOf" srcId="{510F3001-8458-4796-8D79-45443E3EF9D5}" destId="{CFDA784E-0500-49D1-BB5C-8E58D4B285BE}" srcOrd="0"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FB512-FAEF-43E8-B3DF-B5FBB8986CD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4A49D34-7791-4AE1-B5CD-9DA9F6F5DFAC}">
      <dgm:prSet phldrT="[Text]"/>
      <dgm:spPr/>
      <dgm:t>
        <a:bodyPr/>
        <a:lstStyle/>
        <a:p>
          <a:r>
            <a:rPr lang="en-US" dirty="0" smtClean="0"/>
            <a:t>Pre-requisite</a:t>
          </a:r>
          <a:endParaRPr lang="en-US" dirty="0"/>
        </a:p>
      </dgm:t>
    </dgm:pt>
    <dgm:pt modelId="{C2400DA5-B5ED-47BD-B591-8A01B135326B}" type="parTrans" cxnId="{CD7CD587-D3F5-4253-BBD7-4C1830B733A4}">
      <dgm:prSet/>
      <dgm:spPr/>
      <dgm:t>
        <a:bodyPr/>
        <a:lstStyle/>
        <a:p>
          <a:endParaRPr lang="en-US"/>
        </a:p>
      </dgm:t>
    </dgm:pt>
    <dgm:pt modelId="{EAE8E7FC-0E7D-4868-9B26-339D6AFAC9DC}" type="sibTrans" cxnId="{CD7CD587-D3F5-4253-BBD7-4C1830B733A4}">
      <dgm:prSet/>
      <dgm:spPr/>
      <dgm:t>
        <a:bodyPr/>
        <a:lstStyle/>
        <a:p>
          <a:endParaRPr lang="en-US"/>
        </a:p>
      </dgm:t>
    </dgm:pt>
    <dgm:pt modelId="{B06D871F-8C0F-457E-84A6-A919550CCE7E}">
      <dgm:prSet phldrT="[Text]"/>
      <dgm:spPr/>
      <dgm:t>
        <a:bodyPr/>
        <a:lstStyle/>
        <a:p>
          <a:r>
            <a:rPr lang="en-US" dirty="0" smtClean="0"/>
            <a:t>Knowledge of design software</a:t>
          </a:r>
          <a:endParaRPr lang="en-US" dirty="0"/>
        </a:p>
      </dgm:t>
    </dgm:pt>
    <dgm:pt modelId="{0B5BAC9A-2E1B-4AD2-90EA-8F12288643BB}" type="parTrans" cxnId="{87242EF3-254F-4975-B13B-1E480D7F2D7C}">
      <dgm:prSet/>
      <dgm:spPr/>
      <dgm:t>
        <a:bodyPr/>
        <a:lstStyle/>
        <a:p>
          <a:endParaRPr lang="en-US"/>
        </a:p>
      </dgm:t>
    </dgm:pt>
    <dgm:pt modelId="{13873317-3281-429F-9D3A-1626ED4AA685}" type="sibTrans" cxnId="{87242EF3-254F-4975-B13B-1E480D7F2D7C}">
      <dgm:prSet/>
      <dgm:spPr/>
      <dgm:t>
        <a:bodyPr/>
        <a:lstStyle/>
        <a:p>
          <a:endParaRPr lang="en-US"/>
        </a:p>
      </dgm:t>
    </dgm:pt>
    <dgm:pt modelId="{01C10212-4550-42FB-9536-E480D5B4A864}">
      <dgm:prSet phldrT="[Text]"/>
      <dgm:spPr/>
      <dgm:t>
        <a:bodyPr/>
        <a:lstStyle/>
        <a:p>
          <a:r>
            <a:rPr lang="en-US" dirty="0" smtClean="0"/>
            <a:t>Computer aided design</a:t>
          </a:r>
          <a:endParaRPr lang="en-US" dirty="0"/>
        </a:p>
      </dgm:t>
    </dgm:pt>
    <dgm:pt modelId="{60345063-06DF-4562-9494-E0A15BB90953}" type="parTrans" cxnId="{2DFF8C16-17CE-477F-A40D-9B89E3A2C9ED}">
      <dgm:prSet/>
      <dgm:spPr/>
      <dgm:t>
        <a:bodyPr/>
        <a:lstStyle/>
        <a:p>
          <a:endParaRPr lang="en-US"/>
        </a:p>
      </dgm:t>
    </dgm:pt>
    <dgm:pt modelId="{3E0ABA2D-F56E-4E2E-A73F-45CE731FB9CF}" type="sibTrans" cxnId="{2DFF8C16-17CE-477F-A40D-9B89E3A2C9ED}">
      <dgm:prSet/>
      <dgm:spPr/>
      <dgm:t>
        <a:bodyPr/>
        <a:lstStyle/>
        <a:p>
          <a:endParaRPr lang="en-US"/>
        </a:p>
      </dgm:t>
    </dgm:pt>
    <dgm:pt modelId="{F82FFC75-005F-41D0-8453-17055DBB9B71}">
      <dgm:prSet phldrT="[Text]"/>
      <dgm:spPr/>
      <dgm:t>
        <a:bodyPr/>
        <a:lstStyle/>
        <a:p>
          <a:r>
            <a:rPr lang="en-US" dirty="0" smtClean="0"/>
            <a:t>Recap</a:t>
          </a:r>
          <a:endParaRPr lang="en-US" dirty="0"/>
        </a:p>
      </dgm:t>
    </dgm:pt>
    <dgm:pt modelId="{9ED7C11B-0FC9-445D-A0C0-92689C72C3CB}" type="parTrans" cxnId="{5FCCAD5D-197E-41C5-841A-A542CFF7D0F8}">
      <dgm:prSet/>
      <dgm:spPr/>
      <dgm:t>
        <a:bodyPr/>
        <a:lstStyle/>
        <a:p>
          <a:endParaRPr lang="en-US"/>
        </a:p>
      </dgm:t>
    </dgm:pt>
    <dgm:pt modelId="{098E011D-7045-4F31-8A1C-3BE6EB5F2F21}" type="sibTrans" cxnId="{5FCCAD5D-197E-41C5-841A-A542CFF7D0F8}">
      <dgm:prSet/>
      <dgm:spPr/>
      <dgm:t>
        <a:bodyPr/>
        <a:lstStyle/>
        <a:p>
          <a:endParaRPr lang="en-US"/>
        </a:p>
      </dgm:t>
    </dgm:pt>
    <dgm:pt modelId="{C3EFAD73-64B8-4112-9113-FD26B6625309}">
      <dgm:prSet phldrT="[Text]"/>
      <dgm:spPr/>
      <dgm:t>
        <a:bodyPr/>
        <a:lstStyle/>
        <a:p>
          <a:r>
            <a:rPr lang="en-US" dirty="0" smtClean="0"/>
            <a:t>Engineering drawing</a:t>
          </a:r>
          <a:endParaRPr lang="en-US" dirty="0"/>
        </a:p>
      </dgm:t>
    </dgm:pt>
    <dgm:pt modelId="{D43223E4-880E-4C81-AC84-E0735F6384F0}" type="parTrans" cxnId="{38270599-4F36-49AD-919F-CD62D704CC0F}">
      <dgm:prSet/>
      <dgm:spPr/>
      <dgm:t>
        <a:bodyPr/>
        <a:lstStyle/>
        <a:p>
          <a:endParaRPr lang="en-US"/>
        </a:p>
      </dgm:t>
    </dgm:pt>
    <dgm:pt modelId="{0E5E618F-262A-4C74-9674-9D179149EC23}" type="sibTrans" cxnId="{38270599-4F36-49AD-919F-CD62D704CC0F}">
      <dgm:prSet/>
      <dgm:spPr/>
      <dgm:t>
        <a:bodyPr/>
        <a:lstStyle/>
        <a:p>
          <a:endParaRPr lang="en-US"/>
        </a:p>
      </dgm:t>
    </dgm:pt>
    <dgm:pt modelId="{9C741F1F-5BC1-4419-AA17-BA976741E61C}">
      <dgm:prSet phldrT="[Text]"/>
      <dgm:spPr/>
      <dgm:t>
        <a:bodyPr/>
        <a:lstStyle/>
        <a:p>
          <a:r>
            <a:rPr lang="en-US" dirty="0" smtClean="0"/>
            <a:t>Computer graphics and </a:t>
          </a:r>
          <a:r>
            <a:rPr lang="en-US" dirty="0" err="1" smtClean="0"/>
            <a:t>modelling</a:t>
          </a:r>
          <a:endParaRPr lang="en-US" dirty="0"/>
        </a:p>
      </dgm:t>
    </dgm:pt>
    <dgm:pt modelId="{95D27C48-4DCC-49C2-8717-FD5BD70F9F59}" type="parTrans" cxnId="{567C2830-1E54-402A-B1CB-08A5054FE797}">
      <dgm:prSet/>
      <dgm:spPr/>
      <dgm:t>
        <a:bodyPr/>
        <a:lstStyle/>
        <a:p>
          <a:endParaRPr lang="en-US"/>
        </a:p>
      </dgm:t>
    </dgm:pt>
    <dgm:pt modelId="{30719B99-1EAA-4AD4-8BD1-70F9021F5269}" type="sibTrans" cxnId="{567C2830-1E54-402A-B1CB-08A5054FE797}">
      <dgm:prSet/>
      <dgm:spPr/>
      <dgm:t>
        <a:bodyPr/>
        <a:lstStyle/>
        <a:p>
          <a:endParaRPr lang="en-US"/>
        </a:p>
      </dgm:t>
    </dgm:pt>
    <dgm:pt modelId="{1F05F470-0D01-4CA1-83D4-3ED81EA138A5}">
      <dgm:prSet phldrT="[Text]"/>
      <dgm:spPr/>
      <dgm:t>
        <a:bodyPr/>
        <a:lstStyle/>
        <a:p>
          <a:r>
            <a:rPr lang="en-US" dirty="0" smtClean="0"/>
            <a:t>Topic objective</a:t>
          </a:r>
          <a:endParaRPr lang="en-US" dirty="0"/>
        </a:p>
      </dgm:t>
    </dgm:pt>
    <dgm:pt modelId="{B9FFD03D-9FCE-47AB-868D-99672893BD74}" type="parTrans" cxnId="{23DF2A0D-EAD3-43BF-AC13-065EF002F4ED}">
      <dgm:prSet/>
      <dgm:spPr/>
      <dgm:t>
        <a:bodyPr/>
        <a:lstStyle/>
        <a:p>
          <a:endParaRPr lang="en-US"/>
        </a:p>
      </dgm:t>
    </dgm:pt>
    <dgm:pt modelId="{EF06D315-111E-462D-9859-09DB4D9E4125}" type="sibTrans" cxnId="{23DF2A0D-EAD3-43BF-AC13-065EF002F4ED}">
      <dgm:prSet/>
      <dgm:spPr/>
      <dgm:t>
        <a:bodyPr/>
        <a:lstStyle/>
        <a:p>
          <a:endParaRPr lang="en-US"/>
        </a:p>
      </dgm:t>
    </dgm:pt>
    <dgm:pt modelId="{08F22838-55B9-48E3-B524-EFC6322DBBCE}">
      <dgm:prSet phldrT="[Text]"/>
      <dgm:spPr/>
      <dgm:t>
        <a:bodyPr/>
        <a:lstStyle/>
        <a:p>
          <a:r>
            <a:rPr lang="en-US" dirty="0" smtClean="0"/>
            <a:t>Redesign and modification of existing design</a:t>
          </a:r>
          <a:endParaRPr lang="en-US" dirty="0"/>
        </a:p>
      </dgm:t>
    </dgm:pt>
    <dgm:pt modelId="{8B793EB6-7087-47E6-A3A7-4FC273244A94}" type="parTrans" cxnId="{AAFE526D-744A-4C54-BFA2-B8E29FD7661C}">
      <dgm:prSet/>
      <dgm:spPr/>
      <dgm:t>
        <a:bodyPr/>
        <a:lstStyle/>
        <a:p>
          <a:endParaRPr lang="en-US"/>
        </a:p>
      </dgm:t>
    </dgm:pt>
    <dgm:pt modelId="{427FF678-FD48-4439-807C-FE11E5B7312D}" type="sibTrans" cxnId="{AAFE526D-744A-4C54-BFA2-B8E29FD7661C}">
      <dgm:prSet/>
      <dgm:spPr/>
      <dgm:t>
        <a:bodyPr/>
        <a:lstStyle/>
        <a:p>
          <a:endParaRPr lang="en-US"/>
        </a:p>
      </dgm:t>
    </dgm:pt>
    <dgm:pt modelId="{BAE5C9E5-3B1C-4FAE-A830-8ADE7B82D844}">
      <dgm:prSet phldrT="[Text]"/>
      <dgm:spPr/>
      <dgm:t>
        <a:bodyPr/>
        <a:lstStyle/>
        <a:p>
          <a:r>
            <a:rPr lang="en-US" dirty="0" smtClean="0"/>
            <a:t>Reconstruction of old components with advance feature</a:t>
          </a:r>
          <a:endParaRPr lang="en-US" dirty="0"/>
        </a:p>
      </dgm:t>
    </dgm:pt>
    <dgm:pt modelId="{0E1D2308-09D8-4E67-A8E0-32B5AAE74E76}" type="parTrans" cxnId="{D5A50533-1E64-4961-96E5-84734A761B7F}">
      <dgm:prSet/>
      <dgm:spPr/>
      <dgm:t>
        <a:bodyPr/>
        <a:lstStyle/>
        <a:p>
          <a:endParaRPr lang="en-US"/>
        </a:p>
      </dgm:t>
    </dgm:pt>
    <dgm:pt modelId="{82CFE9D4-B561-4541-87A8-E6A69E2D44E6}" type="sibTrans" cxnId="{D5A50533-1E64-4961-96E5-84734A761B7F}">
      <dgm:prSet/>
      <dgm:spPr/>
      <dgm:t>
        <a:bodyPr/>
        <a:lstStyle/>
        <a:p>
          <a:endParaRPr lang="en-US"/>
        </a:p>
      </dgm:t>
    </dgm:pt>
    <dgm:pt modelId="{4207AFB9-A7B1-42BF-BC29-32BD6E7A22BC}" type="pres">
      <dgm:prSet presAssocID="{46BFB512-FAEF-43E8-B3DF-B5FBB8986CDB}" presName="linearFlow" presStyleCnt="0">
        <dgm:presLayoutVars>
          <dgm:dir/>
          <dgm:animLvl val="lvl"/>
          <dgm:resizeHandles val="exact"/>
        </dgm:presLayoutVars>
      </dgm:prSet>
      <dgm:spPr/>
      <dgm:t>
        <a:bodyPr/>
        <a:lstStyle/>
        <a:p>
          <a:endParaRPr lang="en-US"/>
        </a:p>
      </dgm:t>
    </dgm:pt>
    <dgm:pt modelId="{353303A8-FA7D-4462-BD00-BC9AC822D6AA}" type="pres">
      <dgm:prSet presAssocID="{C4A49D34-7791-4AE1-B5CD-9DA9F6F5DFAC}" presName="composite" presStyleCnt="0"/>
      <dgm:spPr/>
    </dgm:pt>
    <dgm:pt modelId="{7A6C5A3E-12D6-4016-AAEC-708D42C71869}" type="pres">
      <dgm:prSet presAssocID="{C4A49D34-7791-4AE1-B5CD-9DA9F6F5DFAC}" presName="parentText" presStyleLbl="alignNode1" presStyleIdx="0" presStyleCnt="3">
        <dgm:presLayoutVars>
          <dgm:chMax val="1"/>
          <dgm:bulletEnabled val="1"/>
        </dgm:presLayoutVars>
      </dgm:prSet>
      <dgm:spPr/>
      <dgm:t>
        <a:bodyPr/>
        <a:lstStyle/>
        <a:p>
          <a:endParaRPr lang="en-US"/>
        </a:p>
      </dgm:t>
    </dgm:pt>
    <dgm:pt modelId="{5A4A9E8F-8CD5-4032-B1BA-0A58C6EC4DC2}" type="pres">
      <dgm:prSet presAssocID="{C4A49D34-7791-4AE1-B5CD-9DA9F6F5DFAC}" presName="descendantText" presStyleLbl="alignAcc1" presStyleIdx="0" presStyleCnt="3">
        <dgm:presLayoutVars>
          <dgm:bulletEnabled val="1"/>
        </dgm:presLayoutVars>
      </dgm:prSet>
      <dgm:spPr/>
      <dgm:t>
        <a:bodyPr/>
        <a:lstStyle/>
        <a:p>
          <a:endParaRPr lang="en-US"/>
        </a:p>
      </dgm:t>
    </dgm:pt>
    <dgm:pt modelId="{BAF05593-646E-4493-923C-37A7FF6C0800}" type="pres">
      <dgm:prSet presAssocID="{EAE8E7FC-0E7D-4868-9B26-339D6AFAC9DC}" presName="sp" presStyleCnt="0"/>
      <dgm:spPr/>
    </dgm:pt>
    <dgm:pt modelId="{C2737101-E12F-4F45-9A3A-4927724A0715}" type="pres">
      <dgm:prSet presAssocID="{F82FFC75-005F-41D0-8453-17055DBB9B71}" presName="composite" presStyleCnt="0"/>
      <dgm:spPr/>
    </dgm:pt>
    <dgm:pt modelId="{A04F4635-AB6F-41D6-B006-7AA99B209C25}" type="pres">
      <dgm:prSet presAssocID="{F82FFC75-005F-41D0-8453-17055DBB9B71}" presName="parentText" presStyleLbl="alignNode1" presStyleIdx="1" presStyleCnt="3">
        <dgm:presLayoutVars>
          <dgm:chMax val="1"/>
          <dgm:bulletEnabled val="1"/>
        </dgm:presLayoutVars>
      </dgm:prSet>
      <dgm:spPr/>
      <dgm:t>
        <a:bodyPr/>
        <a:lstStyle/>
        <a:p>
          <a:endParaRPr lang="en-US"/>
        </a:p>
      </dgm:t>
    </dgm:pt>
    <dgm:pt modelId="{20DDEE8B-EE91-477C-A346-4907C5B3662D}" type="pres">
      <dgm:prSet presAssocID="{F82FFC75-005F-41D0-8453-17055DBB9B71}" presName="descendantText" presStyleLbl="alignAcc1" presStyleIdx="1" presStyleCnt="3">
        <dgm:presLayoutVars>
          <dgm:bulletEnabled val="1"/>
        </dgm:presLayoutVars>
      </dgm:prSet>
      <dgm:spPr/>
      <dgm:t>
        <a:bodyPr/>
        <a:lstStyle/>
        <a:p>
          <a:endParaRPr lang="en-US"/>
        </a:p>
      </dgm:t>
    </dgm:pt>
    <dgm:pt modelId="{F56E951F-CB6C-4447-B5F4-3CEBCE0FE804}" type="pres">
      <dgm:prSet presAssocID="{098E011D-7045-4F31-8A1C-3BE6EB5F2F21}" presName="sp" presStyleCnt="0"/>
      <dgm:spPr/>
    </dgm:pt>
    <dgm:pt modelId="{DAA8CC85-BE8C-4D3D-A5F7-F5DE6957FDF8}" type="pres">
      <dgm:prSet presAssocID="{1F05F470-0D01-4CA1-83D4-3ED81EA138A5}" presName="composite" presStyleCnt="0"/>
      <dgm:spPr/>
    </dgm:pt>
    <dgm:pt modelId="{C72A0F37-72A7-433E-8377-30B8B94F3645}" type="pres">
      <dgm:prSet presAssocID="{1F05F470-0D01-4CA1-83D4-3ED81EA138A5}" presName="parentText" presStyleLbl="alignNode1" presStyleIdx="2" presStyleCnt="3">
        <dgm:presLayoutVars>
          <dgm:chMax val="1"/>
          <dgm:bulletEnabled val="1"/>
        </dgm:presLayoutVars>
      </dgm:prSet>
      <dgm:spPr/>
      <dgm:t>
        <a:bodyPr/>
        <a:lstStyle/>
        <a:p>
          <a:endParaRPr lang="en-US"/>
        </a:p>
      </dgm:t>
    </dgm:pt>
    <dgm:pt modelId="{AB589920-4D6D-4194-B731-977EF04634B3}" type="pres">
      <dgm:prSet presAssocID="{1F05F470-0D01-4CA1-83D4-3ED81EA138A5}" presName="descendantText" presStyleLbl="alignAcc1" presStyleIdx="2" presStyleCnt="3">
        <dgm:presLayoutVars>
          <dgm:bulletEnabled val="1"/>
        </dgm:presLayoutVars>
      </dgm:prSet>
      <dgm:spPr/>
      <dgm:t>
        <a:bodyPr/>
        <a:lstStyle/>
        <a:p>
          <a:endParaRPr lang="en-US"/>
        </a:p>
      </dgm:t>
    </dgm:pt>
  </dgm:ptLst>
  <dgm:cxnLst>
    <dgm:cxn modelId="{D5A50533-1E64-4961-96E5-84734A761B7F}" srcId="{1F05F470-0D01-4CA1-83D4-3ED81EA138A5}" destId="{BAE5C9E5-3B1C-4FAE-A830-8ADE7B82D844}" srcOrd="1" destOrd="0" parTransId="{0E1D2308-09D8-4E67-A8E0-32B5AAE74E76}" sibTransId="{82CFE9D4-B561-4541-87A8-E6A69E2D44E6}"/>
    <dgm:cxn modelId="{A46E1CC9-E8E9-4629-B9E7-DE2CF8472DC0}" type="presOf" srcId="{C3EFAD73-64B8-4112-9113-FD26B6625309}" destId="{20DDEE8B-EE91-477C-A346-4907C5B3662D}" srcOrd="0" destOrd="0" presId="urn:microsoft.com/office/officeart/2005/8/layout/chevron2"/>
    <dgm:cxn modelId="{375CF750-3D08-4606-8800-F47014A59212}" type="presOf" srcId="{1F05F470-0D01-4CA1-83D4-3ED81EA138A5}" destId="{C72A0F37-72A7-433E-8377-30B8B94F3645}" srcOrd="0" destOrd="0" presId="urn:microsoft.com/office/officeart/2005/8/layout/chevron2"/>
    <dgm:cxn modelId="{5FCCAD5D-197E-41C5-841A-A542CFF7D0F8}" srcId="{46BFB512-FAEF-43E8-B3DF-B5FBB8986CDB}" destId="{F82FFC75-005F-41D0-8453-17055DBB9B71}" srcOrd="1" destOrd="0" parTransId="{9ED7C11B-0FC9-445D-A0C0-92689C72C3CB}" sibTransId="{098E011D-7045-4F31-8A1C-3BE6EB5F2F21}"/>
    <dgm:cxn modelId="{23DF2A0D-EAD3-43BF-AC13-065EF002F4ED}" srcId="{46BFB512-FAEF-43E8-B3DF-B5FBB8986CDB}" destId="{1F05F470-0D01-4CA1-83D4-3ED81EA138A5}" srcOrd="2" destOrd="0" parTransId="{B9FFD03D-9FCE-47AB-868D-99672893BD74}" sibTransId="{EF06D315-111E-462D-9859-09DB4D9E4125}"/>
    <dgm:cxn modelId="{2DFF8C16-17CE-477F-A40D-9B89E3A2C9ED}" srcId="{C4A49D34-7791-4AE1-B5CD-9DA9F6F5DFAC}" destId="{01C10212-4550-42FB-9536-E480D5B4A864}" srcOrd="1" destOrd="0" parTransId="{60345063-06DF-4562-9494-E0A15BB90953}" sibTransId="{3E0ABA2D-F56E-4E2E-A73F-45CE731FB9CF}"/>
    <dgm:cxn modelId="{EA9959A6-4F30-417B-B44A-D9B324140741}" type="presOf" srcId="{46BFB512-FAEF-43E8-B3DF-B5FBB8986CDB}" destId="{4207AFB9-A7B1-42BF-BC29-32BD6E7A22BC}" srcOrd="0" destOrd="0" presId="urn:microsoft.com/office/officeart/2005/8/layout/chevron2"/>
    <dgm:cxn modelId="{3D75CDAA-D01B-4FDF-83CA-3ED89EF6A520}" type="presOf" srcId="{C4A49D34-7791-4AE1-B5CD-9DA9F6F5DFAC}" destId="{7A6C5A3E-12D6-4016-AAEC-708D42C71869}" srcOrd="0" destOrd="0" presId="urn:microsoft.com/office/officeart/2005/8/layout/chevron2"/>
    <dgm:cxn modelId="{AA228CF4-5625-4D89-8F82-AA64EA5B469E}" type="presOf" srcId="{9C741F1F-5BC1-4419-AA17-BA976741E61C}" destId="{20DDEE8B-EE91-477C-A346-4907C5B3662D}" srcOrd="0" destOrd="1" presId="urn:microsoft.com/office/officeart/2005/8/layout/chevron2"/>
    <dgm:cxn modelId="{81C1A7BB-C434-4CF6-914F-AD86EFA20D54}" type="presOf" srcId="{01C10212-4550-42FB-9536-E480D5B4A864}" destId="{5A4A9E8F-8CD5-4032-B1BA-0A58C6EC4DC2}" srcOrd="0" destOrd="1" presId="urn:microsoft.com/office/officeart/2005/8/layout/chevron2"/>
    <dgm:cxn modelId="{A651B52A-B489-4396-9D56-162CC4BB7E12}" type="presOf" srcId="{F82FFC75-005F-41D0-8453-17055DBB9B71}" destId="{A04F4635-AB6F-41D6-B006-7AA99B209C25}" srcOrd="0" destOrd="0" presId="urn:microsoft.com/office/officeart/2005/8/layout/chevron2"/>
    <dgm:cxn modelId="{AAFE526D-744A-4C54-BFA2-B8E29FD7661C}" srcId="{1F05F470-0D01-4CA1-83D4-3ED81EA138A5}" destId="{08F22838-55B9-48E3-B524-EFC6322DBBCE}" srcOrd="0" destOrd="0" parTransId="{8B793EB6-7087-47E6-A3A7-4FC273244A94}" sibTransId="{427FF678-FD48-4439-807C-FE11E5B7312D}"/>
    <dgm:cxn modelId="{AC1BF02B-A3CA-42B1-9F21-2C5B723C4ED2}" type="presOf" srcId="{B06D871F-8C0F-457E-84A6-A919550CCE7E}" destId="{5A4A9E8F-8CD5-4032-B1BA-0A58C6EC4DC2}" srcOrd="0" destOrd="0" presId="urn:microsoft.com/office/officeart/2005/8/layout/chevron2"/>
    <dgm:cxn modelId="{9CC6DBDD-5E2A-463F-833C-08C548B44C95}" type="presOf" srcId="{08F22838-55B9-48E3-B524-EFC6322DBBCE}" destId="{AB589920-4D6D-4194-B731-977EF04634B3}" srcOrd="0" destOrd="0" presId="urn:microsoft.com/office/officeart/2005/8/layout/chevron2"/>
    <dgm:cxn modelId="{87242EF3-254F-4975-B13B-1E480D7F2D7C}" srcId="{C4A49D34-7791-4AE1-B5CD-9DA9F6F5DFAC}" destId="{B06D871F-8C0F-457E-84A6-A919550CCE7E}" srcOrd="0" destOrd="0" parTransId="{0B5BAC9A-2E1B-4AD2-90EA-8F12288643BB}" sibTransId="{13873317-3281-429F-9D3A-1626ED4AA685}"/>
    <dgm:cxn modelId="{CD7CD587-D3F5-4253-BBD7-4C1830B733A4}" srcId="{46BFB512-FAEF-43E8-B3DF-B5FBB8986CDB}" destId="{C4A49D34-7791-4AE1-B5CD-9DA9F6F5DFAC}" srcOrd="0" destOrd="0" parTransId="{C2400DA5-B5ED-47BD-B591-8A01B135326B}" sibTransId="{EAE8E7FC-0E7D-4868-9B26-339D6AFAC9DC}"/>
    <dgm:cxn modelId="{B265832E-9254-413E-BA2C-7B4A2359F07B}" type="presOf" srcId="{BAE5C9E5-3B1C-4FAE-A830-8ADE7B82D844}" destId="{AB589920-4D6D-4194-B731-977EF04634B3}" srcOrd="0" destOrd="1" presId="urn:microsoft.com/office/officeart/2005/8/layout/chevron2"/>
    <dgm:cxn modelId="{38270599-4F36-49AD-919F-CD62D704CC0F}" srcId="{F82FFC75-005F-41D0-8453-17055DBB9B71}" destId="{C3EFAD73-64B8-4112-9113-FD26B6625309}" srcOrd="0" destOrd="0" parTransId="{D43223E4-880E-4C81-AC84-E0735F6384F0}" sibTransId="{0E5E618F-262A-4C74-9674-9D179149EC23}"/>
    <dgm:cxn modelId="{567C2830-1E54-402A-B1CB-08A5054FE797}" srcId="{F82FFC75-005F-41D0-8453-17055DBB9B71}" destId="{9C741F1F-5BC1-4419-AA17-BA976741E61C}" srcOrd="1" destOrd="0" parTransId="{95D27C48-4DCC-49C2-8717-FD5BD70F9F59}" sibTransId="{30719B99-1EAA-4AD4-8BD1-70F9021F5269}"/>
    <dgm:cxn modelId="{1D2CA15A-C55D-4688-AB19-9EFEEDCD6772}" type="presParOf" srcId="{4207AFB9-A7B1-42BF-BC29-32BD6E7A22BC}" destId="{353303A8-FA7D-4462-BD00-BC9AC822D6AA}" srcOrd="0" destOrd="0" presId="urn:microsoft.com/office/officeart/2005/8/layout/chevron2"/>
    <dgm:cxn modelId="{965B0C75-E479-4C42-9B9C-6BC4E8F01431}" type="presParOf" srcId="{353303A8-FA7D-4462-BD00-BC9AC822D6AA}" destId="{7A6C5A3E-12D6-4016-AAEC-708D42C71869}" srcOrd="0" destOrd="0" presId="urn:microsoft.com/office/officeart/2005/8/layout/chevron2"/>
    <dgm:cxn modelId="{39FB4299-E363-4F2E-9046-D21E69EE3488}" type="presParOf" srcId="{353303A8-FA7D-4462-BD00-BC9AC822D6AA}" destId="{5A4A9E8F-8CD5-4032-B1BA-0A58C6EC4DC2}" srcOrd="1" destOrd="0" presId="urn:microsoft.com/office/officeart/2005/8/layout/chevron2"/>
    <dgm:cxn modelId="{C339DB1B-615E-4986-8E29-C3FF39C7D1A8}" type="presParOf" srcId="{4207AFB9-A7B1-42BF-BC29-32BD6E7A22BC}" destId="{BAF05593-646E-4493-923C-37A7FF6C0800}" srcOrd="1" destOrd="0" presId="urn:microsoft.com/office/officeart/2005/8/layout/chevron2"/>
    <dgm:cxn modelId="{CCB95DCE-4041-4387-80B4-3FD9653D9926}" type="presParOf" srcId="{4207AFB9-A7B1-42BF-BC29-32BD6E7A22BC}" destId="{C2737101-E12F-4F45-9A3A-4927724A0715}" srcOrd="2" destOrd="0" presId="urn:microsoft.com/office/officeart/2005/8/layout/chevron2"/>
    <dgm:cxn modelId="{E2A958AF-8D76-4F79-BC6E-AFCB809B01A6}" type="presParOf" srcId="{C2737101-E12F-4F45-9A3A-4927724A0715}" destId="{A04F4635-AB6F-41D6-B006-7AA99B209C25}" srcOrd="0" destOrd="0" presId="urn:microsoft.com/office/officeart/2005/8/layout/chevron2"/>
    <dgm:cxn modelId="{20F8EEAA-2148-4F65-BCDE-F3A354B510EC}" type="presParOf" srcId="{C2737101-E12F-4F45-9A3A-4927724A0715}" destId="{20DDEE8B-EE91-477C-A346-4907C5B3662D}" srcOrd="1" destOrd="0" presId="urn:microsoft.com/office/officeart/2005/8/layout/chevron2"/>
    <dgm:cxn modelId="{A9D40C61-0794-4853-AB16-188F51ED3267}" type="presParOf" srcId="{4207AFB9-A7B1-42BF-BC29-32BD6E7A22BC}" destId="{F56E951F-CB6C-4447-B5F4-3CEBCE0FE804}" srcOrd="3" destOrd="0" presId="urn:microsoft.com/office/officeart/2005/8/layout/chevron2"/>
    <dgm:cxn modelId="{330272BC-EE3F-4C65-A444-0CDEAA89EFB5}" type="presParOf" srcId="{4207AFB9-A7B1-42BF-BC29-32BD6E7A22BC}" destId="{DAA8CC85-BE8C-4D3D-A5F7-F5DE6957FDF8}" srcOrd="4" destOrd="0" presId="urn:microsoft.com/office/officeart/2005/8/layout/chevron2"/>
    <dgm:cxn modelId="{98C69B94-1DD1-43E9-B146-DCAC51BDF174}" type="presParOf" srcId="{DAA8CC85-BE8C-4D3D-A5F7-F5DE6957FDF8}" destId="{C72A0F37-72A7-433E-8377-30B8B94F3645}" srcOrd="0" destOrd="0" presId="urn:microsoft.com/office/officeart/2005/8/layout/chevron2"/>
    <dgm:cxn modelId="{ED6E8A29-4BCB-4C2C-B7F6-E8B21483509F}" type="presParOf" srcId="{DAA8CC85-BE8C-4D3D-A5F7-F5DE6957FDF8}" destId="{AB589920-4D6D-4194-B731-977EF04634B3}" srcOrd="1" destOrd="0" presId="urn:microsoft.com/office/officeart/2005/8/layout/chevron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0F3001-8458-4796-8D79-45443E3EF9D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FDA784E-0500-49D1-BB5C-8E58D4B285BE}" type="pres">
      <dgm:prSet presAssocID="{510F3001-8458-4796-8D79-45443E3EF9D5}" presName="linearFlow" presStyleCnt="0">
        <dgm:presLayoutVars>
          <dgm:dir/>
          <dgm:animLvl val="lvl"/>
          <dgm:resizeHandles val="exact"/>
        </dgm:presLayoutVars>
      </dgm:prSet>
      <dgm:spPr/>
      <dgm:t>
        <a:bodyPr/>
        <a:lstStyle/>
        <a:p>
          <a:endParaRPr lang="en-US"/>
        </a:p>
      </dgm:t>
    </dgm:pt>
  </dgm:ptLst>
  <dgm:cxnLst>
    <dgm:cxn modelId="{92774714-4E29-48B4-8734-24BBA55316A2}" type="presOf" srcId="{510F3001-8458-4796-8D79-45443E3EF9D5}" destId="{CFDA784E-0500-49D1-BB5C-8E58D4B285BE}" srcOrd="0"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BFB512-FAEF-43E8-B3DF-B5FBB8986CD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4A49D34-7791-4AE1-B5CD-9DA9F6F5DFAC}">
      <dgm:prSet phldrT="[Text]"/>
      <dgm:spPr/>
      <dgm:t>
        <a:bodyPr/>
        <a:lstStyle/>
        <a:p>
          <a:r>
            <a:rPr lang="en-US" dirty="0" smtClean="0"/>
            <a:t>Pre-requisite</a:t>
          </a:r>
          <a:endParaRPr lang="en-US" dirty="0"/>
        </a:p>
      </dgm:t>
    </dgm:pt>
    <dgm:pt modelId="{C2400DA5-B5ED-47BD-B591-8A01B135326B}" type="parTrans" cxnId="{CD7CD587-D3F5-4253-BBD7-4C1830B733A4}">
      <dgm:prSet/>
      <dgm:spPr/>
      <dgm:t>
        <a:bodyPr/>
        <a:lstStyle/>
        <a:p>
          <a:endParaRPr lang="en-US"/>
        </a:p>
      </dgm:t>
    </dgm:pt>
    <dgm:pt modelId="{EAE8E7FC-0E7D-4868-9B26-339D6AFAC9DC}" type="sibTrans" cxnId="{CD7CD587-D3F5-4253-BBD7-4C1830B733A4}">
      <dgm:prSet/>
      <dgm:spPr/>
      <dgm:t>
        <a:bodyPr/>
        <a:lstStyle/>
        <a:p>
          <a:endParaRPr lang="en-US"/>
        </a:p>
      </dgm:t>
    </dgm:pt>
    <dgm:pt modelId="{B06D871F-8C0F-457E-84A6-A919550CCE7E}">
      <dgm:prSet phldrT="[Text]"/>
      <dgm:spPr/>
      <dgm:t>
        <a:bodyPr/>
        <a:lstStyle/>
        <a:p>
          <a:r>
            <a:rPr lang="en-US" dirty="0" smtClean="0"/>
            <a:t>Knowledge of plastic materials</a:t>
          </a:r>
          <a:endParaRPr lang="en-US" dirty="0"/>
        </a:p>
      </dgm:t>
    </dgm:pt>
    <dgm:pt modelId="{0B5BAC9A-2E1B-4AD2-90EA-8F12288643BB}" type="parTrans" cxnId="{87242EF3-254F-4975-B13B-1E480D7F2D7C}">
      <dgm:prSet/>
      <dgm:spPr/>
      <dgm:t>
        <a:bodyPr/>
        <a:lstStyle/>
        <a:p>
          <a:endParaRPr lang="en-US"/>
        </a:p>
      </dgm:t>
    </dgm:pt>
    <dgm:pt modelId="{13873317-3281-429F-9D3A-1626ED4AA685}" type="sibTrans" cxnId="{87242EF3-254F-4975-B13B-1E480D7F2D7C}">
      <dgm:prSet/>
      <dgm:spPr/>
      <dgm:t>
        <a:bodyPr/>
        <a:lstStyle/>
        <a:p>
          <a:endParaRPr lang="en-US"/>
        </a:p>
      </dgm:t>
    </dgm:pt>
    <dgm:pt modelId="{F82FFC75-005F-41D0-8453-17055DBB9B71}">
      <dgm:prSet phldrT="[Text]"/>
      <dgm:spPr/>
      <dgm:t>
        <a:bodyPr/>
        <a:lstStyle/>
        <a:p>
          <a:r>
            <a:rPr lang="en-US" dirty="0" smtClean="0"/>
            <a:t>Recap</a:t>
          </a:r>
          <a:endParaRPr lang="en-US" dirty="0"/>
        </a:p>
      </dgm:t>
    </dgm:pt>
    <dgm:pt modelId="{9ED7C11B-0FC9-445D-A0C0-92689C72C3CB}" type="parTrans" cxnId="{5FCCAD5D-197E-41C5-841A-A542CFF7D0F8}">
      <dgm:prSet/>
      <dgm:spPr/>
      <dgm:t>
        <a:bodyPr/>
        <a:lstStyle/>
        <a:p>
          <a:endParaRPr lang="en-US"/>
        </a:p>
      </dgm:t>
    </dgm:pt>
    <dgm:pt modelId="{098E011D-7045-4F31-8A1C-3BE6EB5F2F21}" type="sibTrans" cxnId="{5FCCAD5D-197E-41C5-841A-A542CFF7D0F8}">
      <dgm:prSet/>
      <dgm:spPr/>
      <dgm:t>
        <a:bodyPr/>
        <a:lstStyle/>
        <a:p>
          <a:endParaRPr lang="en-US"/>
        </a:p>
      </dgm:t>
    </dgm:pt>
    <dgm:pt modelId="{C3EFAD73-64B8-4112-9113-FD26B6625309}">
      <dgm:prSet phldrT="[Text]"/>
      <dgm:spPr/>
      <dgm:t>
        <a:bodyPr/>
        <a:lstStyle/>
        <a:p>
          <a:r>
            <a:rPr lang="en-US" dirty="0" smtClean="0"/>
            <a:t>Basics of manufacturing process (Unit-1)</a:t>
          </a:r>
          <a:endParaRPr lang="en-US" b="0" dirty="0"/>
        </a:p>
      </dgm:t>
    </dgm:pt>
    <dgm:pt modelId="{D43223E4-880E-4C81-AC84-E0735F6384F0}" type="parTrans" cxnId="{38270599-4F36-49AD-919F-CD62D704CC0F}">
      <dgm:prSet/>
      <dgm:spPr/>
      <dgm:t>
        <a:bodyPr/>
        <a:lstStyle/>
        <a:p>
          <a:endParaRPr lang="en-US"/>
        </a:p>
      </dgm:t>
    </dgm:pt>
    <dgm:pt modelId="{0E5E618F-262A-4C74-9674-9D179149EC23}" type="sibTrans" cxnId="{38270599-4F36-49AD-919F-CD62D704CC0F}">
      <dgm:prSet/>
      <dgm:spPr/>
      <dgm:t>
        <a:bodyPr/>
        <a:lstStyle/>
        <a:p>
          <a:endParaRPr lang="en-US"/>
        </a:p>
      </dgm:t>
    </dgm:pt>
    <dgm:pt modelId="{1F05F470-0D01-4CA1-83D4-3ED81EA138A5}">
      <dgm:prSet phldrT="[Text]"/>
      <dgm:spPr/>
      <dgm:t>
        <a:bodyPr/>
        <a:lstStyle/>
        <a:p>
          <a:r>
            <a:rPr lang="en-US" dirty="0" smtClean="0"/>
            <a:t>Topic objective</a:t>
          </a:r>
          <a:endParaRPr lang="en-US" dirty="0"/>
        </a:p>
      </dgm:t>
    </dgm:pt>
    <dgm:pt modelId="{B9FFD03D-9FCE-47AB-868D-99672893BD74}" type="parTrans" cxnId="{23DF2A0D-EAD3-43BF-AC13-065EF002F4ED}">
      <dgm:prSet/>
      <dgm:spPr/>
      <dgm:t>
        <a:bodyPr/>
        <a:lstStyle/>
        <a:p>
          <a:endParaRPr lang="en-US"/>
        </a:p>
      </dgm:t>
    </dgm:pt>
    <dgm:pt modelId="{EF06D315-111E-462D-9859-09DB4D9E4125}" type="sibTrans" cxnId="{23DF2A0D-EAD3-43BF-AC13-065EF002F4ED}">
      <dgm:prSet/>
      <dgm:spPr/>
      <dgm:t>
        <a:bodyPr/>
        <a:lstStyle/>
        <a:p>
          <a:endParaRPr lang="en-US"/>
        </a:p>
      </dgm:t>
    </dgm:pt>
    <dgm:pt modelId="{08F22838-55B9-48E3-B524-EFC6322DBBCE}">
      <dgm:prSet phldrT="[Text]"/>
      <dgm:spPr/>
      <dgm:t>
        <a:bodyPr/>
        <a:lstStyle/>
        <a:p>
          <a:r>
            <a:rPr lang="en-US" dirty="0" smtClean="0"/>
            <a:t>To understand working principle of injection </a:t>
          </a:r>
          <a:r>
            <a:rPr lang="en-US" dirty="0" err="1" smtClean="0"/>
            <a:t>moulding</a:t>
          </a:r>
          <a:r>
            <a:rPr lang="en-US" dirty="0" smtClean="0"/>
            <a:t> machine</a:t>
          </a:r>
          <a:endParaRPr lang="en-US" dirty="0"/>
        </a:p>
      </dgm:t>
    </dgm:pt>
    <dgm:pt modelId="{8B793EB6-7087-47E6-A3A7-4FC273244A94}" type="parTrans" cxnId="{AAFE526D-744A-4C54-BFA2-B8E29FD7661C}">
      <dgm:prSet/>
      <dgm:spPr/>
      <dgm:t>
        <a:bodyPr/>
        <a:lstStyle/>
        <a:p>
          <a:endParaRPr lang="en-US"/>
        </a:p>
      </dgm:t>
    </dgm:pt>
    <dgm:pt modelId="{427FF678-FD48-4439-807C-FE11E5B7312D}" type="sibTrans" cxnId="{AAFE526D-744A-4C54-BFA2-B8E29FD7661C}">
      <dgm:prSet/>
      <dgm:spPr/>
      <dgm:t>
        <a:bodyPr/>
        <a:lstStyle/>
        <a:p>
          <a:endParaRPr lang="en-US"/>
        </a:p>
      </dgm:t>
    </dgm:pt>
    <dgm:pt modelId="{BAE5C9E5-3B1C-4FAE-A830-8ADE7B82D844}">
      <dgm:prSet phldrT="[Text]"/>
      <dgm:spPr/>
      <dgm:t>
        <a:bodyPr/>
        <a:lstStyle/>
        <a:p>
          <a:r>
            <a:rPr lang="en-US" dirty="0" smtClean="0"/>
            <a:t>To make familiar with commercial plastic processing technique</a:t>
          </a:r>
          <a:endParaRPr lang="en-US" dirty="0"/>
        </a:p>
      </dgm:t>
    </dgm:pt>
    <dgm:pt modelId="{0E1D2308-09D8-4E67-A8E0-32B5AAE74E76}" type="parTrans" cxnId="{D5A50533-1E64-4961-96E5-84734A761B7F}">
      <dgm:prSet/>
      <dgm:spPr/>
      <dgm:t>
        <a:bodyPr/>
        <a:lstStyle/>
        <a:p>
          <a:endParaRPr lang="en-US"/>
        </a:p>
      </dgm:t>
    </dgm:pt>
    <dgm:pt modelId="{82CFE9D4-B561-4541-87A8-E6A69E2D44E6}" type="sibTrans" cxnId="{D5A50533-1E64-4961-96E5-84734A761B7F}">
      <dgm:prSet/>
      <dgm:spPr/>
      <dgm:t>
        <a:bodyPr/>
        <a:lstStyle/>
        <a:p>
          <a:endParaRPr lang="en-US"/>
        </a:p>
      </dgm:t>
    </dgm:pt>
    <dgm:pt modelId="{4207AFB9-A7B1-42BF-BC29-32BD6E7A22BC}" type="pres">
      <dgm:prSet presAssocID="{46BFB512-FAEF-43E8-B3DF-B5FBB8986CDB}" presName="linearFlow" presStyleCnt="0">
        <dgm:presLayoutVars>
          <dgm:dir/>
          <dgm:animLvl val="lvl"/>
          <dgm:resizeHandles val="exact"/>
        </dgm:presLayoutVars>
      </dgm:prSet>
      <dgm:spPr/>
      <dgm:t>
        <a:bodyPr/>
        <a:lstStyle/>
        <a:p>
          <a:endParaRPr lang="en-US"/>
        </a:p>
      </dgm:t>
    </dgm:pt>
    <dgm:pt modelId="{353303A8-FA7D-4462-BD00-BC9AC822D6AA}" type="pres">
      <dgm:prSet presAssocID="{C4A49D34-7791-4AE1-B5CD-9DA9F6F5DFAC}" presName="composite" presStyleCnt="0"/>
      <dgm:spPr/>
    </dgm:pt>
    <dgm:pt modelId="{7A6C5A3E-12D6-4016-AAEC-708D42C71869}" type="pres">
      <dgm:prSet presAssocID="{C4A49D34-7791-4AE1-B5CD-9DA9F6F5DFAC}" presName="parentText" presStyleLbl="alignNode1" presStyleIdx="0" presStyleCnt="3">
        <dgm:presLayoutVars>
          <dgm:chMax val="1"/>
          <dgm:bulletEnabled val="1"/>
        </dgm:presLayoutVars>
      </dgm:prSet>
      <dgm:spPr/>
      <dgm:t>
        <a:bodyPr/>
        <a:lstStyle/>
        <a:p>
          <a:endParaRPr lang="en-US"/>
        </a:p>
      </dgm:t>
    </dgm:pt>
    <dgm:pt modelId="{5A4A9E8F-8CD5-4032-B1BA-0A58C6EC4DC2}" type="pres">
      <dgm:prSet presAssocID="{C4A49D34-7791-4AE1-B5CD-9DA9F6F5DFAC}" presName="descendantText" presStyleLbl="alignAcc1" presStyleIdx="0" presStyleCnt="3" custLinFactNeighborX="-913" custLinFactNeighborY="-154">
        <dgm:presLayoutVars>
          <dgm:bulletEnabled val="1"/>
        </dgm:presLayoutVars>
      </dgm:prSet>
      <dgm:spPr/>
      <dgm:t>
        <a:bodyPr/>
        <a:lstStyle/>
        <a:p>
          <a:endParaRPr lang="en-US"/>
        </a:p>
      </dgm:t>
    </dgm:pt>
    <dgm:pt modelId="{BAF05593-646E-4493-923C-37A7FF6C0800}" type="pres">
      <dgm:prSet presAssocID="{EAE8E7FC-0E7D-4868-9B26-339D6AFAC9DC}" presName="sp" presStyleCnt="0"/>
      <dgm:spPr/>
    </dgm:pt>
    <dgm:pt modelId="{C2737101-E12F-4F45-9A3A-4927724A0715}" type="pres">
      <dgm:prSet presAssocID="{F82FFC75-005F-41D0-8453-17055DBB9B71}" presName="composite" presStyleCnt="0"/>
      <dgm:spPr/>
    </dgm:pt>
    <dgm:pt modelId="{A04F4635-AB6F-41D6-B006-7AA99B209C25}" type="pres">
      <dgm:prSet presAssocID="{F82FFC75-005F-41D0-8453-17055DBB9B71}" presName="parentText" presStyleLbl="alignNode1" presStyleIdx="1" presStyleCnt="3">
        <dgm:presLayoutVars>
          <dgm:chMax val="1"/>
          <dgm:bulletEnabled val="1"/>
        </dgm:presLayoutVars>
      </dgm:prSet>
      <dgm:spPr/>
      <dgm:t>
        <a:bodyPr/>
        <a:lstStyle/>
        <a:p>
          <a:endParaRPr lang="en-US"/>
        </a:p>
      </dgm:t>
    </dgm:pt>
    <dgm:pt modelId="{20DDEE8B-EE91-477C-A346-4907C5B3662D}" type="pres">
      <dgm:prSet presAssocID="{F82FFC75-005F-41D0-8453-17055DBB9B71}" presName="descendantText" presStyleLbl="alignAcc1" presStyleIdx="1" presStyleCnt="3" custLinFactNeighborX="247" custLinFactNeighborY="-1186">
        <dgm:presLayoutVars>
          <dgm:bulletEnabled val="1"/>
        </dgm:presLayoutVars>
      </dgm:prSet>
      <dgm:spPr/>
      <dgm:t>
        <a:bodyPr/>
        <a:lstStyle/>
        <a:p>
          <a:endParaRPr lang="en-US"/>
        </a:p>
      </dgm:t>
    </dgm:pt>
    <dgm:pt modelId="{F56E951F-CB6C-4447-B5F4-3CEBCE0FE804}" type="pres">
      <dgm:prSet presAssocID="{098E011D-7045-4F31-8A1C-3BE6EB5F2F21}" presName="sp" presStyleCnt="0"/>
      <dgm:spPr/>
    </dgm:pt>
    <dgm:pt modelId="{DAA8CC85-BE8C-4D3D-A5F7-F5DE6957FDF8}" type="pres">
      <dgm:prSet presAssocID="{1F05F470-0D01-4CA1-83D4-3ED81EA138A5}" presName="composite" presStyleCnt="0"/>
      <dgm:spPr/>
    </dgm:pt>
    <dgm:pt modelId="{C72A0F37-72A7-433E-8377-30B8B94F3645}" type="pres">
      <dgm:prSet presAssocID="{1F05F470-0D01-4CA1-83D4-3ED81EA138A5}" presName="parentText" presStyleLbl="alignNode1" presStyleIdx="2" presStyleCnt="3">
        <dgm:presLayoutVars>
          <dgm:chMax val="1"/>
          <dgm:bulletEnabled val="1"/>
        </dgm:presLayoutVars>
      </dgm:prSet>
      <dgm:spPr/>
      <dgm:t>
        <a:bodyPr/>
        <a:lstStyle/>
        <a:p>
          <a:endParaRPr lang="en-US"/>
        </a:p>
      </dgm:t>
    </dgm:pt>
    <dgm:pt modelId="{AB589920-4D6D-4194-B731-977EF04634B3}" type="pres">
      <dgm:prSet presAssocID="{1F05F470-0D01-4CA1-83D4-3ED81EA138A5}" presName="descendantText" presStyleLbl="alignAcc1" presStyleIdx="2" presStyleCnt="3">
        <dgm:presLayoutVars>
          <dgm:bulletEnabled val="1"/>
        </dgm:presLayoutVars>
      </dgm:prSet>
      <dgm:spPr/>
      <dgm:t>
        <a:bodyPr/>
        <a:lstStyle/>
        <a:p>
          <a:endParaRPr lang="en-US"/>
        </a:p>
      </dgm:t>
    </dgm:pt>
  </dgm:ptLst>
  <dgm:cxnLst>
    <dgm:cxn modelId="{D5A50533-1E64-4961-96E5-84734A761B7F}" srcId="{1F05F470-0D01-4CA1-83D4-3ED81EA138A5}" destId="{BAE5C9E5-3B1C-4FAE-A830-8ADE7B82D844}" srcOrd="1" destOrd="0" parTransId="{0E1D2308-09D8-4E67-A8E0-32B5AAE74E76}" sibTransId="{82CFE9D4-B561-4541-87A8-E6A69E2D44E6}"/>
    <dgm:cxn modelId="{871E3CBD-E0DB-4472-BCA8-213F8F83D30E}" type="presOf" srcId="{F82FFC75-005F-41D0-8453-17055DBB9B71}" destId="{A04F4635-AB6F-41D6-B006-7AA99B209C25}" srcOrd="0" destOrd="0" presId="urn:microsoft.com/office/officeart/2005/8/layout/chevron2"/>
    <dgm:cxn modelId="{5FCCAD5D-197E-41C5-841A-A542CFF7D0F8}" srcId="{46BFB512-FAEF-43E8-B3DF-B5FBB8986CDB}" destId="{F82FFC75-005F-41D0-8453-17055DBB9B71}" srcOrd="1" destOrd="0" parTransId="{9ED7C11B-0FC9-445D-A0C0-92689C72C3CB}" sibTransId="{098E011D-7045-4F31-8A1C-3BE6EB5F2F21}"/>
    <dgm:cxn modelId="{23DF2A0D-EAD3-43BF-AC13-065EF002F4ED}" srcId="{46BFB512-FAEF-43E8-B3DF-B5FBB8986CDB}" destId="{1F05F470-0D01-4CA1-83D4-3ED81EA138A5}" srcOrd="2" destOrd="0" parTransId="{B9FFD03D-9FCE-47AB-868D-99672893BD74}" sibTransId="{EF06D315-111E-462D-9859-09DB4D9E4125}"/>
    <dgm:cxn modelId="{51F5DD04-B5F9-48B1-8398-958DC1813014}" type="presOf" srcId="{1F05F470-0D01-4CA1-83D4-3ED81EA138A5}" destId="{C72A0F37-72A7-433E-8377-30B8B94F3645}" srcOrd="0" destOrd="0" presId="urn:microsoft.com/office/officeart/2005/8/layout/chevron2"/>
    <dgm:cxn modelId="{972CFA7F-7F2E-4E14-99CF-C62B4D044687}" type="presOf" srcId="{C4A49D34-7791-4AE1-B5CD-9DA9F6F5DFAC}" destId="{7A6C5A3E-12D6-4016-AAEC-708D42C71869}" srcOrd="0" destOrd="0" presId="urn:microsoft.com/office/officeart/2005/8/layout/chevron2"/>
    <dgm:cxn modelId="{AAFE526D-744A-4C54-BFA2-B8E29FD7661C}" srcId="{1F05F470-0D01-4CA1-83D4-3ED81EA138A5}" destId="{08F22838-55B9-48E3-B524-EFC6322DBBCE}" srcOrd="0" destOrd="0" parTransId="{8B793EB6-7087-47E6-A3A7-4FC273244A94}" sibTransId="{427FF678-FD48-4439-807C-FE11E5B7312D}"/>
    <dgm:cxn modelId="{00CAE29C-29B5-4F4A-8653-A84DC25A1FC3}" type="presOf" srcId="{BAE5C9E5-3B1C-4FAE-A830-8ADE7B82D844}" destId="{AB589920-4D6D-4194-B731-977EF04634B3}" srcOrd="0" destOrd="1" presId="urn:microsoft.com/office/officeart/2005/8/layout/chevron2"/>
    <dgm:cxn modelId="{87242EF3-254F-4975-B13B-1E480D7F2D7C}" srcId="{C4A49D34-7791-4AE1-B5CD-9DA9F6F5DFAC}" destId="{B06D871F-8C0F-457E-84A6-A919550CCE7E}" srcOrd="0" destOrd="0" parTransId="{0B5BAC9A-2E1B-4AD2-90EA-8F12288643BB}" sibTransId="{13873317-3281-429F-9D3A-1626ED4AA685}"/>
    <dgm:cxn modelId="{CD7CD587-D3F5-4253-BBD7-4C1830B733A4}" srcId="{46BFB512-FAEF-43E8-B3DF-B5FBB8986CDB}" destId="{C4A49D34-7791-4AE1-B5CD-9DA9F6F5DFAC}" srcOrd="0" destOrd="0" parTransId="{C2400DA5-B5ED-47BD-B591-8A01B135326B}" sibTransId="{EAE8E7FC-0E7D-4868-9B26-339D6AFAC9DC}"/>
    <dgm:cxn modelId="{A0CC56EB-BBE3-4D90-984D-389ED14FAE26}" type="presOf" srcId="{08F22838-55B9-48E3-B524-EFC6322DBBCE}" destId="{AB589920-4D6D-4194-B731-977EF04634B3}" srcOrd="0" destOrd="0" presId="urn:microsoft.com/office/officeart/2005/8/layout/chevron2"/>
    <dgm:cxn modelId="{64DF5C12-A8D7-44A1-8C41-FC569A5EC909}" type="presOf" srcId="{46BFB512-FAEF-43E8-B3DF-B5FBB8986CDB}" destId="{4207AFB9-A7B1-42BF-BC29-32BD6E7A22BC}" srcOrd="0" destOrd="0" presId="urn:microsoft.com/office/officeart/2005/8/layout/chevron2"/>
    <dgm:cxn modelId="{1E0ADCA7-0756-4C75-8EBE-48DAF7CBA664}" type="presOf" srcId="{C3EFAD73-64B8-4112-9113-FD26B6625309}" destId="{20DDEE8B-EE91-477C-A346-4907C5B3662D}" srcOrd="0" destOrd="0" presId="urn:microsoft.com/office/officeart/2005/8/layout/chevron2"/>
    <dgm:cxn modelId="{9E2D1777-5999-4EC4-82C3-0C2D7005F282}" type="presOf" srcId="{B06D871F-8C0F-457E-84A6-A919550CCE7E}" destId="{5A4A9E8F-8CD5-4032-B1BA-0A58C6EC4DC2}" srcOrd="0" destOrd="0" presId="urn:microsoft.com/office/officeart/2005/8/layout/chevron2"/>
    <dgm:cxn modelId="{38270599-4F36-49AD-919F-CD62D704CC0F}" srcId="{F82FFC75-005F-41D0-8453-17055DBB9B71}" destId="{C3EFAD73-64B8-4112-9113-FD26B6625309}" srcOrd="0" destOrd="0" parTransId="{D43223E4-880E-4C81-AC84-E0735F6384F0}" sibTransId="{0E5E618F-262A-4C74-9674-9D179149EC23}"/>
    <dgm:cxn modelId="{4E53A202-D066-43BD-946F-6D9B6EB88586}" type="presParOf" srcId="{4207AFB9-A7B1-42BF-BC29-32BD6E7A22BC}" destId="{353303A8-FA7D-4462-BD00-BC9AC822D6AA}" srcOrd="0" destOrd="0" presId="urn:microsoft.com/office/officeart/2005/8/layout/chevron2"/>
    <dgm:cxn modelId="{C3218880-9CE2-4E57-9CBB-D5E3DF1F67F6}" type="presParOf" srcId="{353303A8-FA7D-4462-BD00-BC9AC822D6AA}" destId="{7A6C5A3E-12D6-4016-AAEC-708D42C71869}" srcOrd="0" destOrd="0" presId="urn:microsoft.com/office/officeart/2005/8/layout/chevron2"/>
    <dgm:cxn modelId="{0600F38D-9FD3-4A3B-8EC0-067843CA31C2}" type="presParOf" srcId="{353303A8-FA7D-4462-BD00-BC9AC822D6AA}" destId="{5A4A9E8F-8CD5-4032-B1BA-0A58C6EC4DC2}" srcOrd="1" destOrd="0" presId="urn:microsoft.com/office/officeart/2005/8/layout/chevron2"/>
    <dgm:cxn modelId="{748CE76E-CF65-4C1A-A557-5D13000CD28E}" type="presParOf" srcId="{4207AFB9-A7B1-42BF-BC29-32BD6E7A22BC}" destId="{BAF05593-646E-4493-923C-37A7FF6C0800}" srcOrd="1" destOrd="0" presId="urn:microsoft.com/office/officeart/2005/8/layout/chevron2"/>
    <dgm:cxn modelId="{B1B49EA3-DCE9-44A0-A01C-D2D9F1461D12}" type="presParOf" srcId="{4207AFB9-A7B1-42BF-BC29-32BD6E7A22BC}" destId="{C2737101-E12F-4F45-9A3A-4927724A0715}" srcOrd="2" destOrd="0" presId="urn:microsoft.com/office/officeart/2005/8/layout/chevron2"/>
    <dgm:cxn modelId="{99FF79FE-7E0A-4C7B-B06C-27679879668C}" type="presParOf" srcId="{C2737101-E12F-4F45-9A3A-4927724A0715}" destId="{A04F4635-AB6F-41D6-B006-7AA99B209C25}" srcOrd="0" destOrd="0" presId="urn:microsoft.com/office/officeart/2005/8/layout/chevron2"/>
    <dgm:cxn modelId="{CC3C3E9C-28F9-43AB-B849-BDAF557F2DC9}" type="presParOf" srcId="{C2737101-E12F-4F45-9A3A-4927724A0715}" destId="{20DDEE8B-EE91-477C-A346-4907C5B3662D}" srcOrd="1" destOrd="0" presId="urn:microsoft.com/office/officeart/2005/8/layout/chevron2"/>
    <dgm:cxn modelId="{5063A3A3-6B8A-47E0-B2F5-31544EB0E592}" type="presParOf" srcId="{4207AFB9-A7B1-42BF-BC29-32BD6E7A22BC}" destId="{F56E951F-CB6C-4447-B5F4-3CEBCE0FE804}" srcOrd="3" destOrd="0" presId="urn:microsoft.com/office/officeart/2005/8/layout/chevron2"/>
    <dgm:cxn modelId="{C286573A-07DA-4A5D-8B40-DDE7BAF84D5F}" type="presParOf" srcId="{4207AFB9-A7B1-42BF-BC29-32BD6E7A22BC}" destId="{DAA8CC85-BE8C-4D3D-A5F7-F5DE6957FDF8}" srcOrd="4" destOrd="0" presId="urn:microsoft.com/office/officeart/2005/8/layout/chevron2"/>
    <dgm:cxn modelId="{799BF8B8-F18D-43CB-A36F-BD8AA318B740}" type="presParOf" srcId="{DAA8CC85-BE8C-4D3D-A5F7-F5DE6957FDF8}" destId="{C72A0F37-72A7-433E-8377-30B8B94F3645}" srcOrd="0" destOrd="0" presId="urn:microsoft.com/office/officeart/2005/8/layout/chevron2"/>
    <dgm:cxn modelId="{6549AF19-4789-4D63-83C1-C552DF9BB179}" type="presParOf" srcId="{DAA8CC85-BE8C-4D3D-A5F7-F5DE6957FDF8}" destId="{AB589920-4D6D-4194-B731-977EF04634B3}" srcOrd="1" destOrd="0" presId="urn:microsoft.com/office/officeart/2005/8/layout/chevron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64AC24-3741-4FE7-A528-46EDD8A82618}">
      <dsp:nvSpPr>
        <dsp:cNvPr id="0" name=""/>
        <dsp:cNvSpPr/>
      </dsp:nvSpPr>
      <dsp:spPr>
        <a:xfrm rot="5400000">
          <a:off x="-176584" y="177397"/>
          <a:ext cx="1177230" cy="824061"/>
        </a:xfrm>
        <a:prstGeom prst="chevron">
          <a:avLst/>
        </a:prstGeom>
        <a:solidFill>
          <a:srgbClr val="FFFF00"/>
        </a:soli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0" kern="1200" dirty="0" smtClean="0">
              <a:solidFill>
                <a:schemeClr val="tx1"/>
              </a:solidFill>
            </a:rPr>
            <a:t>CO1</a:t>
          </a:r>
          <a:endParaRPr lang="en-US" sz="2300" b="0" kern="1200" dirty="0">
            <a:solidFill>
              <a:schemeClr val="tx1"/>
            </a:solidFill>
          </a:endParaRPr>
        </a:p>
      </dsp:txBody>
      <dsp:txXfrm rot="5400000">
        <a:off x="-176584" y="177397"/>
        <a:ext cx="1177230" cy="824061"/>
      </dsp:txXfrm>
    </dsp:sp>
    <dsp:sp modelId="{6963DA4B-B509-4FDF-85B5-90E7D49A368A}">
      <dsp:nvSpPr>
        <dsp:cNvPr id="0" name=""/>
        <dsp:cNvSpPr/>
      </dsp:nvSpPr>
      <dsp:spPr>
        <a:xfrm rot="5400000">
          <a:off x="4258530" y="-3433656"/>
          <a:ext cx="765199" cy="7634138"/>
        </a:xfrm>
        <a:prstGeom prst="round2SameRect">
          <a:avLst/>
        </a:prstGeom>
        <a:solidFill>
          <a:srgbClr val="FFFF00">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IN" sz="2300" kern="1200" dirty="0" smtClean="0"/>
            <a:t>Understand various manufacturing process which are applied in the industry</a:t>
          </a:r>
          <a:endParaRPr lang="en-US" sz="2300" b="0" kern="1200" dirty="0">
            <a:solidFill>
              <a:schemeClr val="tx1"/>
            </a:solidFill>
          </a:endParaRPr>
        </a:p>
      </dsp:txBody>
      <dsp:txXfrm rot="5400000">
        <a:off x="4258530" y="-3433656"/>
        <a:ext cx="765199" cy="7634138"/>
      </dsp:txXfrm>
    </dsp:sp>
    <dsp:sp modelId="{620264CE-CAF7-4E51-9A75-4DC1C0F8341D}">
      <dsp:nvSpPr>
        <dsp:cNvPr id="0" name=""/>
        <dsp:cNvSpPr/>
      </dsp:nvSpPr>
      <dsp:spPr>
        <a:xfrm rot="5400000">
          <a:off x="-176584" y="1206845"/>
          <a:ext cx="1177230" cy="82406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0" kern="1200" dirty="0" smtClean="0"/>
            <a:t>CO2</a:t>
          </a:r>
          <a:endParaRPr lang="en-US" sz="2300" b="0" kern="1200" dirty="0"/>
        </a:p>
      </dsp:txBody>
      <dsp:txXfrm rot="5400000">
        <a:off x="-176584" y="1206845"/>
        <a:ext cx="1177230" cy="824061"/>
      </dsp:txXfrm>
    </dsp:sp>
    <dsp:sp modelId="{7D4ADD0C-F6A1-41D0-8B42-AAB5C51ACBB5}">
      <dsp:nvSpPr>
        <dsp:cNvPr id="0" name=""/>
        <dsp:cNvSpPr/>
      </dsp:nvSpPr>
      <dsp:spPr>
        <a:xfrm rot="5400000">
          <a:off x="4258530" y="-2404208"/>
          <a:ext cx="765199" cy="763413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US" sz="2300" kern="1200" dirty="0" smtClean="0"/>
            <a:t>Demonstrate the construction and working of conventional machine tools and computer controlled machine tools.</a:t>
          </a:r>
          <a:endParaRPr lang="en-US" sz="2300" kern="1200" dirty="0"/>
        </a:p>
      </dsp:txBody>
      <dsp:txXfrm rot="5400000">
        <a:off x="4258530" y="-2404208"/>
        <a:ext cx="765199" cy="7634138"/>
      </dsp:txXfrm>
    </dsp:sp>
    <dsp:sp modelId="{86C2272C-5E49-4805-ACB1-D9D6CA6E9728}">
      <dsp:nvSpPr>
        <dsp:cNvPr id="0" name=""/>
        <dsp:cNvSpPr/>
      </dsp:nvSpPr>
      <dsp:spPr>
        <a:xfrm rot="5400000">
          <a:off x="-176584" y="2236293"/>
          <a:ext cx="1177230" cy="824061"/>
        </a:xfrm>
        <a:prstGeom prst="chevron">
          <a:avLst/>
        </a:prstGeom>
        <a:solidFill>
          <a:schemeClr val="tx2">
            <a:lumMod val="20000"/>
            <a:lumOff val="80000"/>
          </a:schemeClr>
        </a:soli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0" kern="1200" dirty="0" smtClean="0">
              <a:solidFill>
                <a:schemeClr val="tx1"/>
              </a:solidFill>
            </a:rPr>
            <a:t>CO3</a:t>
          </a:r>
          <a:endParaRPr lang="en-US" sz="2300" b="0" kern="1200" dirty="0">
            <a:solidFill>
              <a:schemeClr val="tx1"/>
            </a:solidFill>
          </a:endParaRPr>
        </a:p>
      </dsp:txBody>
      <dsp:txXfrm rot="5400000">
        <a:off x="-176584" y="2236293"/>
        <a:ext cx="1177230" cy="824061"/>
      </dsp:txXfrm>
    </dsp:sp>
    <dsp:sp modelId="{B491EBD5-E9F0-47ED-9B6E-CCF65844E245}">
      <dsp:nvSpPr>
        <dsp:cNvPr id="0" name=""/>
        <dsp:cNvSpPr/>
      </dsp:nvSpPr>
      <dsp:spPr>
        <a:xfrm rot="5400000">
          <a:off x="4258530" y="-1374760"/>
          <a:ext cx="765199" cy="7634138"/>
        </a:xfrm>
        <a:prstGeom prst="round2SameRect">
          <a:avLst/>
        </a:prstGeom>
        <a:solidFill>
          <a:schemeClr val="bg1">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IN" sz="2300" kern="1200" dirty="0" smtClean="0"/>
            <a:t>Understand the programming techniques of CNC machines and Robotic arms.</a:t>
          </a:r>
          <a:endParaRPr lang="en-US" sz="2300" b="0" kern="1200" dirty="0">
            <a:solidFill>
              <a:srgbClr val="00B050"/>
            </a:solidFill>
          </a:endParaRPr>
        </a:p>
      </dsp:txBody>
      <dsp:txXfrm rot="5400000">
        <a:off x="4258530" y="-1374760"/>
        <a:ext cx="765199" cy="7634138"/>
      </dsp:txXfrm>
    </dsp:sp>
    <dsp:sp modelId="{6AD95A3F-2F36-471B-B323-77986540329C}">
      <dsp:nvSpPr>
        <dsp:cNvPr id="0" name=""/>
        <dsp:cNvSpPr/>
      </dsp:nvSpPr>
      <dsp:spPr>
        <a:xfrm rot="5400000">
          <a:off x="-176584" y="3265740"/>
          <a:ext cx="1177230" cy="824061"/>
        </a:xfrm>
        <a:prstGeom prst="chevron">
          <a:avLst/>
        </a:prstGeom>
        <a:solidFill>
          <a:srgbClr val="FFFF00"/>
        </a:soli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0" kern="1200" dirty="0" smtClean="0">
              <a:solidFill>
                <a:schemeClr val="tx1"/>
              </a:solidFill>
            </a:rPr>
            <a:t>CO4</a:t>
          </a:r>
          <a:endParaRPr lang="en-US" sz="2300" b="0" kern="1200" dirty="0">
            <a:solidFill>
              <a:schemeClr val="tx1"/>
            </a:solidFill>
          </a:endParaRPr>
        </a:p>
      </dsp:txBody>
      <dsp:txXfrm rot="5400000">
        <a:off x="-176584" y="3265740"/>
        <a:ext cx="1177230" cy="824061"/>
      </dsp:txXfrm>
    </dsp:sp>
    <dsp:sp modelId="{F997A100-3406-4BE9-B13D-3BD0C5880555}">
      <dsp:nvSpPr>
        <dsp:cNvPr id="0" name=""/>
        <dsp:cNvSpPr/>
      </dsp:nvSpPr>
      <dsp:spPr>
        <a:xfrm rot="5400000">
          <a:off x="4258530" y="-345313"/>
          <a:ext cx="765199" cy="7634138"/>
        </a:xfrm>
        <a:prstGeom prst="round2SameRect">
          <a:avLst/>
        </a:prstGeom>
        <a:solidFill>
          <a:srgbClr val="FFFF00">
            <a:alpha val="90000"/>
          </a:srgb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IN" sz="2300" kern="1200" dirty="0" smtClean="0"/>
            <a:t>Use the different 3D printing techniques.</a:t>
          </a:r>
          <a:endParaRPr lang="en-US" sz="2300" b="0" kern="1200" dirty="0">
            <a:solidFill>
              <a:schemeClr val="tx1"/>
            </a:solidFill>
          </a:endParaRPr>
        </a:p>
      </dsp:txBody>
      <dsp:txXfrm rot="5400000">
        <a:off x="4258530" y="-345313"/>
        <a:ext cx="765199" cy="763413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48AAAF-77C4-4FC1-BE40-5DAEC5F1AE9B}">
      <dsp:nvSpPr>
        <dsp:cNvPr id="0" name=""/>
        <dsp:cNvSpPr/>
      </dsp:nvSpPr>
      <dsp:spPr>
        <a:xfrm rot="5400000">
          <a:off x="-376218" y="377728"/>
          <a:ext cx="2508125" cy="1755688"/>
        </a:xfrm>
        <a:prstGeom prst="chevron">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t>Unit</a:t>
          </a:r>
        </a:p>
        <a:p>
          <a:pPr lvl="0" algn="ctr" defTabSz="889000" rtl="0">
            <a:lnSpc>
              <a:spcPct val="90000"/>
            </a:lnSpc>
            <a:spcBef>
              <a:spcPct val="0"/>
            </a:spcBef>
            <a:spcAft>
              <a:spcPct val="35000"/>
            </a:spcAft>
          </a:pPr>
          <a:r>
            <a:rPr lang="en-US" sz="2000" b="1" kern="1200" dirty="0" smtClean="0"/>
            <a:t>Objective </a:t>
          </a:r>
          <a:endParaRPr lang="en-US" sz="2000" b="1" kern="1200" dirty="0"/>
        </a:p>
      </dsp:txBody>
      <dsp:txXfrm rot="5400000">
        <a:off x="-376218" y="377728"/>
        <a:ext cx="2508125" cy="1755688"/>
      </dsp:txXfrm>
    </dsp:sp>
    <dsp:sp modelId="{36452280-D469-4C37-AF85-CFA60F0A7E68}">
      <dsp:nvSpPr>
        <dsp:cNvPr id="0" name=""/>
        <dsp:cNvSpPr/>
      </dsp:nvSpPr>
      <dsp:spPr>
        <a:xfrm rot="5400000">
          <a:off x="4253703" y="-2496505"/>
          <a:ext cx="1630281" cy="662631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smtClean="0"/>
            <a:t>After completion of the unit, student will be able to understand-:</a:t>
          </a:r>
          <a:endParaRPr lang="en-US" sz="1900" kern="1200" dirty="0"/>
        </a:p>
        <a:p>
          <a:pPr marL="171450" lvl="1" indent="-171450" algn="just" defTabSz="844550">
            <a:lnSpc>
              <a:spcPct val="90000"/>
            </a:lnSpc>
            <a:spcBef>
              <a:spcPct val="0"/>
            </a:spcBef>
            <a:spcAft>
              <a:spcPct val="15000"/>
            </a:spcAft>
            <a:buChar char="••"/>
          </a:pPr>
          <a:r>
            <a:rPr lang="en-US" sz="1900" kern="1200" dirty="0" smtClean="0"/>
            <a:t>Basic concept of additive manufacturing technologies</a:t>
          </a:r>
          <a:endParaRPr lang="en-US" sz="1900" kern="1200" dirty="0"/>
        </a:p>
        <a:p>
          <a:pPr marL="171450" lvl="1" indent="-171450" algn="just" defTabSz="844550">
            <a:lnSpc>
              <a:spcPct val="90000"/>
            </a:lnSpc>
            <a:spcBef>
              <a:spcPct val="0"/>
            </a:spcBef>
            <a:spcAft>
              <a:spcPct val="15000"/>
            </a:spcAft>
            <a:buChar char="••"/>
          </a:pPr>
          <a:r>
            <a:rPr lang="en-IN" sz="1900" kern="1200" dirty="0" smtClean="0"/>
            <a:t>Injection moulding technique </a:t>
          </a:r>
          <a:endParaRPr lang="en-US" sz="1900" kern="1200" dirty="0"/>
        </a:p>
      </dsp:txBody>
      <dsp:txXfrm rot="5400000">
        <a:off x="4253703" y="-2496505"/>
        <a:ext cx="1630281" cy="6626311"/>
      </dsp:txXfrm>
    </dsp:sp>
    <dsp:sp modelId="{45758B30-FAD3-47DC-81C7-ED8CF11E33CC}">
      <dsp:nvSpPr>
        <dsp:cNvPr id="0" name=""/>
        <dsp:cNvSpPr/>
      </dsp:nvSpPr>
      <dsp:spPr>
        <a:xfrm rot="5400000">
          <a:off x="-376218" y="2667183"/>
          <a:ext cx="2508125" cy="175568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t>Topic</a:t>
          </a:r>
        </a:p>
        <a:p>
          <a:pPr lvl="0" algn="ctr" defTabSz="889000" rtl="0">
            <a:lnSpc>
              <a:spcPct val="90000"/>
            </a:lnSpc>
            <a:spcBef>
              <a:spcPct val="0"/>
            </a:spcBef>
            <a:spcAft>
              <a:spcPct val="35000"/>
            </a:spcAft>
          </a:pPr>
          <a:r>
            <a:rPr lang="en-US" sz="2000" b="1" kern="1200" dirty="0" smtClean="0"/>
            <a:t>Objective </a:t>
          </a:r>
          <a:endParaRPr lang="en-US" sz="2000" b="1" kern="1200" dirty="0"/>
        </a:p>
      </dsp:txBody>
      <dsp:txXfrm rot="5400000">
        <a:off x="-376218" y="2667183"/>
        <a:ext cx="2508125" cy="1755688"/>
      </dsp:txXfrm>
    </dsp:sp>
    <dsp:sp modelId="{B9856880-F29B-49A7-BE02-2E3EE943A3EC}">
      <dsp:nvSpPr>
        <dsp:cNvPr id="0" name=""/>
        <dsp:cNvSpPr/>
      </dsp:nvSpPr>
      <dsp:spPr>
        <a:xfrm rot="5400000">
          <a:off x="4192502" y="-207050"/>
          <a:ext cx="1752683" cy="662631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rtl="0">
            <a:lnSpc>
              <a:spcPct val="90000"/>
            </a:lnSpc>
            <a:spcBef>
              <a:spcPct val="0"/>
            </a:spcBef>
            <a:spcAft>
              <a:spcPct val="15000"/>
            </a:spcAft>
            <a:buChar char="••"/>
          </a:pPr>
          <a:r>
            <a:rPr lang="en-US" sz="1900" kern="1200" dirty="0" smtClean="0"/>
            <a:t>After completion of the topic, student will be able to understand-:</a:t>
          </a:r>
          <a:endParaRPr lang="en-US" sz="1900" kern="1200" dirty="0"/>
        </a:p>
        <a:p>
          <a:pPr marL="171450" lvl="1" indent="-171450" algn="just" defTabSz="844550" rtl="0">
            <a:lnSpc>
              <a:spcPct val="90000"/>
            </a:lnSpc>
            <a:spcBef>
              <a:spcPct val="0"/>
            </a:spcBef>
            <a:spcAft>
              <a:spcPct val="15000"/>
            </a:spcAft>
            <a:buChar char="••"/>
          </a:pPr>
          <a:r>
            <a:rPr lang="en-US" sz="1900" kern="1200" dirty="0" smtClean="0"/>
            <a:t>How to write </a:t>
          </a:r>
          <a:r>
            <a:rPr lang="en-US" sz="1900" kern="1200" dirty="0" err="1" smtClean="0"/>
            <a:t>programme</a:t>
          </a:r>
          <a:r>
            <a:rPr lang="en-US" sz="1900" kern="1200" dirty="0" smtClean="0"/>
            <a:t> for making 3D CAD model using </a:t>
          </a:r>
          <a:endParaRPr lang="en-US" sz="1900" kern="1200" dirty="0"/>
        </a:p>
        <a:p>
          <a:pPr marL="171450" lvl="1" indent="-171450" algn="just" defTabSz="844550" rtl="0">
            <a:lnSpc>
              <a:spcPct val="90000"/>
            </a:lnSpc>
            <a:spcBef>
              <a:spcPct val="0"/>
            </a:spcBef>
            <a:spcAft>
              <a:spcPct val="15000"/>
            </a:spcAft>
            <a:buChar char="••"/>
          </a:pPr>
          <a:r>
            <a:rPr lang="en-US" sz="1900" kern="1200" dirty="0" smtClean="0"/>
            <a:t>How to produce prototype for analysis/study using 3D printing</a:t>
          </a:r>
          <a:endParaRPr lang="en-US" sz="1900" kern="1200" dirty="0"/>
        </a:p>
      </dsp:txBody>
      <dsp:txXfrm rot="5400000">
        <a:off x="4192502" y="-207050"/>
        <a:ext cx="1752683" cy="662631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06C5AC-5BC2-4E0B-A25F-6F63FD93FA72}">
      <dsp:nvSpPr>
        <dsp:cNvPr id="0" name=""/>
        <dsp:cNvSpPr/>
      </dsp:nvSpPr>
      <dsp:spPr>
        <a:xfrm rot="5400000">
          <a:off x="-408714" y="415597"/>
          <a:ext cx="2724760" cy="1907332"/>
        </a:xfrm>
        <a:prstGeom prst="chevron">
          <a:avLst/>
        </a:prstGeom>
        <a:solidFill>
          <a:schemeClr val="accent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kumimoji="0" lang="en-US" sz="2900" b="1" i="0" u="none" strike="noStrike" kern="1200" cap="none" spc="0" normalizeH="0" baseline="0" noProof="0" dirty="0" smtClean="0">
              <a:ln>
                <a:noFill/>
              </a:ln>
              <a:solidFill>
                <a:schemeClr val="dk1"/>
              </a:solidFill>
              <a:effectLst/>
              <a:uLnTx/>
              <a:uFillTx/>
              <a:latin typeface="+mn-lt"/>
              <a:ea typeface="+mn-ea"/>
              <a:cs typeface="+mn-cs"/>
            </a:rPr>
            <a:t>Prerequisite</a:t>
          </a:r>
          <a:endParaRPr lang="en-US" sz="2900" b="1" kern="1200" dirty="0"/>
        </a:p>
      </dsp:txBody>
      <dsp:txXfrm rot="5400000">
        <a:off x="-408714" y="415597"/>
        <a:ext cx="2724760" cy="1907332"/>
      </dsp:txXfrm>
    </dsp:sp>
    <dsp:sp modelId="{7701E8B7-DFA4-4A63-A716-AEFF11684E0A}">
      <dsp:nvSpPr>
        <dsp:cNvPr id="0" name=""/>
        <dsp:cNvSpPr/>
      </dsp:nvSpPr>
      <dsp:spPr>
        <a:xfrm rot="5400000">
          <a:off x="4259119" y="-2344902"/>
          <a:ext cx="1771094" cy="6474667"/>
        </a:xfrm>
        <a:prstGeom prst="round2SameRect">
          <a:avLst/>
        </a:prstGeom>
        <a:solidFill>
          <a:srgbClr val="92D05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kern="1200" dirty="0" smtClean="0"/>
            <a:t>Mechanical aptitude, ability to read blue prints and drawings.</a:t>
          </a:r>
          <a:endParaRPr lang="en-US" sz="2000" kern="1200" dirty="0"/>
        </a:p>
        <a:p>
          <a:pPr marL="228600" lvl="1" indent="-228600" algn="just" defTabSz="889000">
            <a:lnSpc>
              <a:spcPct val="90000"/>
            </a:lnSpc>
            <a:spcBef>
              <a:spcPct val="0"/>
            </a:spcBef>
            <a:spcAft>
              <a:spcPct val="15000"/>
            </a:spcAft>
            <a:buChar char="••"/>
          </a:pPr>
          <a:endParaRPr lang="en-US" sz="2000" kern="1200" dirty="0" smtClean="0"/>
        </a:p>
        <a:p>
          <a:pPr marL="228600" lvl="1" indent="-228600" algn="just" defTabSz="889000">
            <a:lnSpc>
              <a:spcPct val="90000"/>
            </a:lnSpc>
            <a:spcBef>
              <a:spcPct val="0"/>
            </a:spcBef>
            <a:spcAft>
              <a:spcPct val="15000"/>
            </a:spcAft>
            <a:buChar char="••"/>
          </a:pPr>
          <a:r>
            <a:rPr lang="en-US" sz="2000" kern="1200" dirty="0" smtClean="0"/>
            <a:t>Awareness about modern manufacturing </a:t>
          </a:r>
          <a:r>
            <a:rPr lang="en-US" sz="2000" kern="1200" dirty="0" err="1" smtClean="0"/>
            <a:t>technogy</a:t>
          </a:r>
          <a:r>
            <a:rPr lang="en-US" sz="2000" kern="1200" dirty="0" smtClean="0"/>
            <a:t> </a:t>
          </a:r>
        </a:p>
      </dsp:txBody>
      <dsp:txXfrm rot="5400000">
        <a:off x="4259119" y="-2344902"/>
        <a:ext cx="1771094" cy="6474667"/>
      </dsp:txXfrm>
    </dsp:sp>
    <dsp:sp modelId="{2468E246-3646-4275-B5A2-5FFA0327A59E}">
      <dsp:nvSpPr>
        <dsp:cNvPr id="0" name=""/>
        <dsp:cNvSpPr/>
      </dsp:nvSpPr>
      <dsp:spPr>
        <a:xfrm rot="5400000">
          <a:off x="-408714" y="2858669"/>
          <a:ext cx="2724760" cy="19073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tx1"/>
              </a:solidFill>
            </a:rPr>
            <a:t>Recap</a:t>
          </a:r>
          <a:endParaRPr lang="en-US" sz="2900" b="1" kern="1200" dirty="0">
            <a:solidFill>
              <a:schemeClr val="tx1"/>
            </a:solidFill>
          </a:endParaRPr>
        </a:p>
      </dsp:txBody>
      <dsp:txXfrm rot="5400000">
        <a:off x="-408714" y="2858669"/>
        <a:ext cx="2724760" cy="1907332"/>
      </dsp:txXfrm>
    </dsp:sp>
    <dsp:sp modelId="{9156A912-C4AC-414F-8066-A3A4486E9BF3}">
      <dsp:nvSpPr>
        <dsp:cNvPr id="0" name=""/>
        <dsp:cNvSpPr/>
      </dsp:nvSpPr>
      <dsp:spPr>
        <a:xfrm rot="5400000">
          <a:off x="4259119" y="98168"/>
          <a:ext cx="1771094" cy="6474667"/>
        </a:xfrm>
        <a:prstGeom prst="round2SameRect">
          <a:avLst/>
        </a:prstGeom>
        <a:solidFill>
          <a:schemeClr val="tx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171450" lvl="1" indent="-171450" algn="l" defTabSz="711200" rtl="0">
            <a:lnSpc>
              <a:spcPct val="90000"/>
            </a:lnSpc>
            <a:spcBef>
              <a:spcPct val="0"/>
            </a:spcBef>
            <a:spcAft>
              <a:spcPct val="15000"/>
            </a:spcAft>
            <a:buChar char="••"/>
          </a:pPr>
          <a:endParaRPr lang="en-US" sz="1600" kern="1200" dirty="0"/>
        </a:p>
        <a:p>
          <a:pPr marL="228600" lvl="1" indent="-228600" algn="just" defTabSz="889000">
            <a:lnSpc>
              <a:spcPct val="90000"/>
            </a:lnSpc>
            <a:spcBef>
              <a:spcPct val="0"/>
            </a:spcBef>
            <a:spcAft>
              <a:spcPct val="15000"/>
            </a:spcAft>
            <a:buChar char="••"/>
          </a:pPr>
          <a:r>
            <a:rPr lang="en-US" sz="2000" kern="1200" dirty="0" smtClean="0"/>
            <a:t>Different manufacturing processes and machining operations</a:t>
          </a:r>
          <a:endParaRPr lang="en-US" sz="2000" kern="1200" dirty="0" smtClean="0"/>
        </a:p>
        <a:p>
          <a:pPr marL="228600" lvl="1" indent="-228600" algn="l" defTabSz="889000">
            <a:lnSpc>
              <a:spcPct val="90000"/>
            </a:lnSpc>
            <a:spcBef>
              <a:spcPct val="0"/>
            </a:spcBef>
            <a:spcAft>
              <a:spcPct val="15000"/>
            </a:spcAft>
            <a:buChar char="••"/>
          </a:pPr>
          <a:endParaRPr lang="en-US" sz="2000" kern="1200" dirty="0" smtClean="0"/>
        </a:p>
        <a:p>
          <a:pPr marL="228600" lvl="1" indent="-228600" algn="l" defTabSz="889000" rtl="0">
            <a:lnSpc>
              <a:spcPct val="90000"/>
            </a:lnSpc>
            <a:spcBef>
              <a:spcPct val="0"/>
            </a:spcBef>
            <a:spcAft>
              <a:spcPct val="15000"/>
            </a:spcAft>
            <a:buChar char="••"/>
          </a:pPr>
          <a:r>
            <a:rPr lang="en-US" sz="2000" kern="1200" dirty="0" smtClean="0"/>
            <a:t>3D printing software: Autodesk Fusion 360, Autodesk AutoCAD, </a:t>
          </a:r>
          <a:r>
            <a:rPr lang="en-US" sz="2000" kern="1200" dirty="0" err="1" smtClean="0"/>
            <a:t>TinkerCAD</a:t>
          </a:r>
          <a:r>
            <a:rPr lang="en-US" sz="2000" kern="1200" dirty="0" smtClean="0"/>
            <a:t>,  </a:t>
          </a:r>
          <a:r>
            <a:rPr lang="en-US" sz="2000" kern="1200" dirty="0" err="1" smtClean="0"/>
            <a:t>MeshLab</a:t>
          </a:r>
          <a:r>
            <a:rPr lang="en-US" sz="2000" kern="1200" dirty="0" smtClean="0"/>
            <a:t>, </a:t>
          </a:r>
          <a:r>
            <a:rPr lang="en-US" sz="2000" kern="1200" dirty="0" err="1" smtClean="0"/>
            <a:t>FreeCAD</a:t>
          </a:r>
          <a:r>
            <a:rPr lang="en-US" sz="2000" kern="1200" dirty="0" smtClean="0"/>
            <a:t>, </a:t>
          </a:r>
          <a:r>
            <a:rPr lang="en-US" sz="2000" kern="1200" dirty="0" err="1" smtClean="0"/>
            <a:t>Creo</a:t>
          </a:r>
          <a:r>
            <a:rPr lang="en-US" sz="2000" kern="1200" dirty="0" smtClean="0"/>
            <a:t>, </a:t>
          </a:r>
          <a:r>
            <a:rPr lang="en-US" sz="2000" kern="1200" dirty="0" err="1" smtClean="0"/>
            <a:t>Solidworks</a:t>
          </a:r>
          <a:r>
            <a:rPr lang="en-US" sz="2000" kern="1200" dirty="0" smtClean="0"/>
            <a:t> etc.</a:t>
          </a:r>
          <a:endParaRPr lang="en-US" sz="2000" kern="1200" dirty="0"/>
        </a:p>
        <a:p>
          <a:pPr marL="171450" lvl="1" indent="-171450" algn="l" defTabSz="711200" rtl="0">
            <a:lnSpc>
              <a:spcPct val="90000"/>
            </a:lnSpc>
            <a:spcBef>
              <a:spcPct val="0"/>
            </a:spcBef>
            <a:spcAft>
              <a:spcPct val="15000"/>
            </a:spcAft>
            <a:buChar char="••"/>
          </a:pPr>
          <a:endParaRPr lang="en-US" sz="1600" kern="1200" dirty="0"/>
        </a:p>
      </dsp:txBody>
      <dsp:txXfrm rot="5400000">
        <a:off x="4259119" y="98168"/>
        <a:ext cx="1771094" cy="647466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6C5A3E-12D6-4016-AAEC-708D42C71869}">
      <dsp:nvSpPr>
        <dsp:cNvPr id="0" name=""/>
        <dsp:cNvSpPr/>
      </dsp:nvSpPr>
      <dsp:spPr>
        <a:xfrm rot="5400000">
          <a:off x="-225128" y="226629"/>
          <a:ext cx="1500857" cy="10506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Pre-requisite</a:t>
          </a:r>
          <a:endParaRPr lang="en-US" sz="1500" kern="1200" dirty="0"/>
        </a:p>
      </dsp:txBody>
      <dsp:txXfrm rot="5400000">
        <a:off x="-225128" y="226629"/>
        <a:ext cx="1500857" cy="1050600"/>
      </dsp:txXfrm>
    </dsp:sp>
    <dsp:sp modelId="{5A4A9E8F-8CD5-4032-B1BA-0A58C6EC4DC2}">
      <dsp:nvSpPr>
        <dsp:cNvPr id="0" name=""/>
        <dsp:cNvSpPr/>
      </dsp:nvSpPr>
      <dsp:spPr>
        <a:xfrm rot="5400000">
          <a:off x="3847521" y="-2795420"/>
          <a:ext cx="975557" cy="65693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Knowledge of design software</a:t>
          </a:r>
          <a:endParaRPr lang="en-US" sz="2100" kern="1200" dirty="0"/>
        </a:p>
        <a:p>
          <a:pPr marL="228600" lvl="1" indent="-228600" algn="l" defTabSz="933450">
            <a:lnSpc>
              <a:spcPct val="90000"/>
            </a:lnSpc>
            <a:spcBef>
              <a:spcPct val="0"/>
            </a:spcBef>
            <a:spcAft>
              <a:spcPct val="15000"/>
            </a:spcAft>
            <a:buChar char="••"/>
          </a:pPr>
          <a:r>
            <a:rPr lang="en-US" sz="2100" kern="1200" dirty="0" smtClean="0"/>
            <a:t>Computer aided design</a:t>
          </a:r>
          <a:endParaRPr lang="en-US" sz="2100" kern="1200" dirty="0"/>
        </a:p>
      </dsp:txBody>
      <dsp:txXfrm rot="5400000">
        <a:off x="3847521" y="-2795420"/>
        <a:ext cx="975557" cy="6569399"/>
      </dsp:txXfrm>
    </dsp:sp>
    <dsp:sp modelId="{A04F4635-AB6F-41D6-B006-7AA99B209C25}">
      <dsp:nvSpPr>
        <dsp:cNvPr id="0" name=""/>
        <dsp:cNvSpPr/>
      </dsp:nvSpPr>
      <dsp:spPr>
        <a:xfrm rot="5400000">
          <a:off x="-225128" y="1532099"/>
          <a:ext cx="1500857" cy="10506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Recap</a:t>
          </a:r>
          <a:endParaRPr lang="en-US" sz="1500" kern="1200" dirty="0"/>
        </a:p>
      </dsp:txBody>
      <dsp:txXfrm rot="5400000">
        <a:off x="-225128" y="1532099"/>
        <a:ext cx="1500857" cy="1050600"/>
      </dsp:txXfrm>
    </dsp:sp>
    <dsp:sp modelId="{20DDEE8B-EE91-477C-A346-4907C5B3662D}">
      <dsp:nvSpPr>
        <dsp:cNvPr id="0" name=""/>
        <dsp:cNvSpPr/>
      </dsp:nvSpPr>
      <dsp:spPr>
        <a:xfrm rot="5400000">
          <a:off x="3847521" y="-1489949"/>
          <a:ext cx="975557" cy="65693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Engineering drawing</a:t>
          </a:r>
          <a:endParaRPr lang="en-US" sz="2100" kern="1200" dirty="0"/>
        </a:p>
        <a:p>
          <a:pPr marL="228600" lvl="1" indent="-228600" algn="l" defTabSz="933450">
            <a:lnSpc>
              <a:spcPct val="90000"/>
            </a:lnSpc>
            <a:spcBef>
              <a:spcPct val="0"/>
            </a:spcBef>
            <a:spcAft>
              <a:spcPct val="15000"/>
            </a:spcAft>
            <a:buChar char="••"/>
          </a:pPr>
          <a:r>
            <a:rPr lang="en-US" sz="2100" kern="1200" dirty="0" smtClean="0"/>
            <a:t>Computer graphics and </a:t>
          </a:r>
          <a:r>
            <a:rPr lang="en-US" sz="2100" kern="1200" dirty="0" err="1" smtClean="0"/>
            <a:t>modelling</a:t>
          </a:r>
          <a:endParaRPr lang="en-US" sz="2100" kern="1200" dirty="0"/>
        </a:p>
      </dsp:txBody>
      <dsp:txXfrm rot="5400000">
        <a:off x="3847521" y="-1489949"/>
        <a:ext cx="975557" cy="6569399"/>
      </dsp:txXfrm>
    </dsp:sp>
    <dsp:sp modelId="{C72A0F37-72A7-433E-8377-30B8B94F3645}">
      <dsp:nvSpPr>
        <dsp:cNvPr id="0" name=""/>
        <dsp:cNvSpPr/>
      </dsp:nvSpPr>
      <dsp:spPr>
        <a:xfrm rot="5400000">
          <a:off x="-225128" y="2837570"/>
          <a:ext cx="1500857" cy="10506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Topic objective</a:t>
          </a:r>
          <a:endParaRPr lang="en-US" sz="1500" kern="1200" dirty="0"/>
        </a:p>
      </dsp:txBody>
      <dsp:txXfrm rot="5400000">
        <a:off x="-225128" y="2837570"/>
        <a:ext cx="1500857" cy="1050600"/>
      </dsp:txXfrm>
    </dsp:sp>
    <dsp:sp modelId="{AB589920-4D6D-4194-B731-977EF04634B3}">
      <dsp:nvSpPr>
        <dsp:cNvPr id="0" name=""/>
        <dsp:cNvSpPr/>
      </dsp:nvSpPr>
      <dsp:spPr>
        <a:xfrm rot="5400000">
          <a:off x="3847521" y="-184479"/>
          <a:ext cx="975557" cy="65693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Redesign and modification of existing design</a:t>
          </a:r>
          <a:endParaRPr lang="en-US" sz="2100" kern="1200" dirty="0"/>
        </a:p>
        <a:p>
          <a:pPr marL="228600" lvl="1" indent="-228600" algn="l" defTabSz="933450">
            <a:lnSpc>
              <a:spcPct val="90000"/>
            </a:lnSpc>
            <a:spcBef>
              <a:spcPct val="0"/>
            </a:spcBef>
            <a:spcAft>
              <a:spcPct val="15000"/>
            </a:spcAft>
            <a:buChar char="••"/>
          </a:pPr>
          <a:r>
            <a:rPr lang="en-US" sz="2100" kern="1200" dirty="0" smtClean="0"/>
            <a:t>Reconstruction of old components with advance feature</a:t>
          </a:r>
          <a:endParaRPr lang="en-US" sz="2100" kern="1200" dirty="0"/>
        </a:p>
      </dsp:txBody>
      <dsp:txXfrm rot="5400000">
        <a:off x="3847521" y="-184479"/>
        <a:ext cx="975557" cy="656939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6C5A3E-12D6-4016-AAEC-708D42C71869}">
      <dsp:nvSpPr>
        <dsp:cNvPr id="0" name=""/>
        <dsp:cNvSpPr/>
      </dsp:nvSpPr>
      <dsp:spPr>
        <a:xfrm rot="5400000">
          <a:off x="-225128" y="226629"/>
          <a:ext cx="1500857" cy="10506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Pre-requisite</a:t>
          </a:r>
          <a:endParaRPr lang="en-US" sz="1500" kern="1200" dirty="0"/>
        </a:p>
      </dsp:txBody>
      <dsp:txXfrm rot="5400000">
        <a:off x="-225128" y="226629"/>
        <a:ext cx="1500857" cy="1050600"/>
      </dsp:txXfrm>
    </dsp:sp>
    <dsp:sp modelId="{5A4A9E8F-8CD5-4032-B1BA-0A58C6EC4DC2}">
      <dsp:nvSpPr>
        <dsp:cNvPr id="0" name=""/>
        <dsp:cNvSpPr/>
      </dsp:nvSpPr>
      <dsp:spPr>
        <a:xfrm rot="5400000">
          <a:off x="3787542" y="-2796921"/>
          <a:ext cx="975557" cy="65693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Knowledge of plastic materials</a:t>
          </a:r>
          <a:endParaRPr lang="en-US" sz="1900" kern="1200" dirty="0"/>
        </a:p>
      </dsp:txBody>
      <dsp:txXfrm rot="5400000">
        <a:off x="3787542" y="-2796921"/>
        <a:ext cx="975557" cy="6569399"/>
      </dsp:txXfrm>
    </dsp:sp>
    <dsp:sp modelId="{A04F4635-AB6F-41D6-B006-7AA99B209C25}">
      <dsp:nvSpPr>
        <dsp:cNvPr id="0" name=""/>
        <dsp:cNvSpPr/>
      </dsp:nvSpPr>
      <dsp:spPr>
        <a:xfrm rot="5400000">
          <a:off x="-225128" y="1532099"/>
          <a:ext cx="1500857" cy="10506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Recap</a:t>
          </a:r>
          <a:endParaRPr lang="en-US" sz="1500" kern="1200" dirty="0"/>
        </a:p>
      </dsp:txBody>
      <dsp:txXfrm rot="5400000">
        <a:off x="-225128" y="1532099"/>
        <a:ext cx="1500857" cy="1050600"/>
      </dsp:txXfrm>
    </dsp:sp>
    <dsp:sp modelId="{20DDEE8B-EE91-477C-A346-4907C5B3662D}">
      <dsp:nvSpPr>
        <dsp:cNvPr id="0" name=""/>
        <dsp:cNvSpPr/>
      </dsp:nvSpPr>
      <dsp:spPr>
        <a:xfrm rot="5400000">
          <a:off x="3847521" y="-1501520"/>
          <a:ext cx="975557" cy="65693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Basics of manufacturing process (Unit-1)</a:t>
          </a:r>
          <a:endParaRPr lang="en-US" sz="1900" b="0" kern="1200" dirty="0"/>
        </a:p>
      </dsp:txBody>
      <dsp:txXfrm rot="5400000">
        <a:off x="3847521" y="-1501520"/>
        <a:ext cx="975557" cy="6569399"/>
      </dsp:txXfrm>
    </dsp:sp>
    <dsp:sp modelId="{C72A0F37-72A7-433E-8377-30B8B94F3645}">
      <dsp:nvSpPr>
        <dsp:cNvPr id="0" name=""/>
        <dsp:cNvSpPr/>
      </dsp:nvSpPr>
      <dsp:spPr>
        <a:xfrm rot="5400000">
          <a:off x="-225128" y="2837570"/>
          <a:ext cx="1500857" cy="10506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Topic objective</a:t>
          </a:r>
          <a:endParaRPr lang="en-US" sz="1500" kern="1200" dirty="0"/>
        </a:p>
      </dsp:txBody>
      <dsp:txXfrm rot="5400000">
        <a:off x="-225128" y="2837570"/>
        <a:ext cx="1500857" cy="1050600"/>
      </dsp:txXfrm>
    </dsp:sp>
    <dsp:sp modelId="{AB589920-4D6D-4194-B731-977EF04634B3}">
      <dsp:nvSpPr>
        <dsp:cNvPr id="0" name=""/>
        <dsp:cNvSpPr/>
      </dsp:nvSpPr>
      <dsp:spPr>
        <a:xfrm rot="5400000">
          <a:off x="3847521" y="-184479"/>
          <a:ext cx="975557" cy="65693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To understand working principle of injection </a:t>
          </a:r>
          <a:r>
            <a:rPr lang="en-US" sz="1900" kern="1200" dirty="0" err="1" smtClean="0"/>
            <a:t>moulding</a:t>
          </a:r>
          <a:r>
            <a:rPr lang="en-US" sz="1900" kern="1200" dirty="0" smtClean="0"/>
            <a:t> machine</a:t>
          </a:r>
          <a:endParaRPr lang="en-US" sz="1900" kern="1200" dirty="0"/>
        </a:p>
        <a:p>
          <a:pPr marL="171450" lvl="1" indent="-171450" algn="l" defTabSz="844550">
            <a:lnSpc>
              <a:spcPct val="90000"/>
            </a:lnSpc>
            <a:spcBef>
              <a:spcPct val="0"/>
            </a:spcBef>
            <a:spcAft>
              <a:spcPct val="15000"/>
            </a:spcAft>
            <a:buChar char="••"/>
          </a:pPr>
          <a:r>
            <a:rPr lang="en-US" sz="1900" kern="1200" dirty="0" smtClean="0"/>
            <a:t>To make familiar with commercial plastic processing technique</a:t>
          </a:r>
          <a:endParaRPr lang="en-US" sz="1900" kern="1200" dirty="0"/>
        </a:p>
      </dsp:txBody>
      <dsp:txXfrm rot="5400000">
        <a:off x="3847521" y="-184479"/>
        <a:ext cx="975557" cy="6569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AD65D-BEAB-4CF8-A31F-BDDACC86A4E4}" type="datetimeFigureOut">
              <a:rPr lang="en-US" smtClean="0"/>
              <a:pPr/>
              <a:t>6/29/2021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435373-2B71-4685-A926-F9DF352008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3767D-EA70-4C02-841C-AC0BA7B1D6FD}" type="datetime1">
              <a:rPr lang="en-US" smtClean="0"/>
              <a:pPr/>
              <a:t>6/29/2021</a:t>
            </a:fld>
            <a:endParaRPr lang="en-US"/>
          </a:p>
        </p:txBody>
      </p:sp>
      <p:sp>
        <p:nvSpPr>
          <p:cNvPr id="5" name="Footer Placeholder 4"/>
          <p:cNvSpPr>
            <a:spLocks noGrp="1"/>
          </p:cNvSpPr>
          <p:nvPr>
            <p:ph type="ftr" sz="quarter" idx="11"/>
          </p:nvPr>
        </p:nvSpPr>
        <p:spPr/>
        <p:txBody>
          <a:bodyPr/>
          <a:lstStyle/>
          <a:p>
            <a:r>
              <a:rPr lang="fi-FI" smtClean="0"/>
              <a:t>OP Sahani                     AME-0151/0251  (DMP)                   Unit:3</a:t>
            </a:r>
            <a:endParaRPr lang="en-US"/>
          </a:p>
        </p:txBody>
      </p:sp>
      <p:sp>
        <p:nvSpPr>
          <p:cNvPr id="6" name="Slide Number Placeholder 5"/>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D83FF-FF9F-410D-8CF9-D1911319BCD5}" type="datetime1">
              <a:rPr lang="en-US" smtClean="0"/>
              <a:pPr/>
              <a:t>6/29/2021</a:t>
            </a:fld>
            <a:endParaRPr lang="en-US"/>
          </a:p>
        </p:txBody>
      </p:sp>
      <p:sp>
        <p:nvSpPr>
          <p:cNvPr id="5" name="Footer Placeholder 4"/>
          <p:cNvSpPr>
            <a:spLocks noGrp="1"/>
          </p:cNvSpPr>
          <p:nvPr>
            <p:ph type="ftr" sz="quarter" idx="11"/>
          </p:nvPr>
        </p:nvSpPr>
        <p:spPr/>
        <p:txBody>
          <a:bodyPr/>
          <a:lstStyle/>
          <a:p>
            <a:r>
              <a:rPr lang="fi-FI" smtClean="0"/>
              <a:t>OP Sahani                     AME-0151/0251  (DMP)                   Unit:3</a:t>
            </a:r>
            <a:endParaRPr lang="en-US"/>
          </a:p>
        </p:txBody>
      </p:sp>
      <p:sp>
        <p:nvSpPr>
          <p:cNvPr id="6" name="Slide Number Placeholder 5"/>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36A93-4DA2-4393-B582-9421F21F817E}" type="datetime1">
              <a:rPr lang="en-US" smtClean="0"/>
              <a:pPr/>
              <a:t>6/29/2021</a:t>
            </a:fld>
            <a:endParaRPr lang="en-US"/>
          </a:p>
        </p:txBody>
      </p:sp>
      <p:sp>
        <p:nvSpPr>
          <p:cNvPr id="5" name="Footer Placeholder 4"/>
          <p:cNvSpPr>
            <a:spLocks noGrp="1"/>
          </p:cNvSpPr>
          <p:nvPr>
            <p:ph type="ftr" sz="quarter" idx="11"/>
          </p:nvPr>
        </p:nvSpPr>
        <p:spPr/>
        <p:txBody>
          <a:bodyPr/>
          <a:lstStyle/>
          <a:p>
            <a:r>
              <a:rPr lang="fi-FI" smtClean="0"/>
              <a:t>OP Sahani                     AME-0151/0251  (DMP)                   Unit:3</a:t>
            </a:r>
            <a:endParaRPr lang="en-US"/>
          </a:p>
        </p:txBody>
      </p:sp>
      <p:sp>
        <p:nvSpPr>
          <p:cNvPr id="6" name="Slide Number Placeholder 5"/>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F701F-FDB4-4C0E-B98E-458561FFC155}" type="datetime1">
              <a:rPr lang="en-US" smtClean="0"/>
              <a:pPr/>
              <a:t>6/29/2021</a:t>
            </a:fld>
            <a:endParaRPr lang="en-US"/>
          </a:p>
        </p:txBody>
      </p:sp>
      <p:sp>
        <p:nvSpPr>
          <p:cNvPr id="5" name="Footer Placeholder 4"/>
          <p:cNvSpPr>
            <a:spLocks noGrp="1"/>
          </p:cNvSpPr>
          <p:nvPr>
            <p:ph type="ftr" sz="quarter" idx="11"/>
          </p:nvPr>
        </p:nvSpPr>
        <p:spPr/>
        <p:txBody>
          <a:bodyPr/>
          <a:lstStyle/>
          <a:p>
            <a:r>
              <a:rPr lang="fi-FI" smtClean="0"/>
              <a:t>OP Sahani                     AME-0151/0251  (DMP)                   Unit:3</a:t>
            </a:r>
            <a:endParaRPr lang="en-US"/>
          </a:p>
        </p:txBody>
      </p:sp>
      <p:sp>
        <p:nvSpPr>
          <p:cNvPr id="6" name="Slide Number Placeholder 5"/>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921409-D69B-45F6-95B3-539C888A26F7}" type="datetime1">
              <a:rPr lang="en-US" smtClean="0"/>
              <a:pPr/>
              <a:t>6/29/2021</a:t>
            </a:fld>
            <a:endParaRPr lang="en-US"/>
          </a:p>
        </p:txBody>
      </p:sp>
      <p:sp>
        <p:nvSpPr>
          <p:cNvPr id="5" name="Footer Placeholder 4"/>
          <p:cNvSpPr>
            <a:spLocks noGrp="1"/>
          </p:cNvSpPr>
          <p:nvPr>
            <p:ph type="ftr" sz="quarter" idx="11"/>
          </p:nvPr>
        </p:nvSpPr>
        <p:spPr/>
        <p:txBody>
          <a:bodyPr/>
          <a:lstStyle/>
          <a:p>
            <a:r>
              <a:rPr lang="fi-FI" smtClean="0"/>
              <a:t>OP Sahani                     AME-0151/0251  (DMP)                   Unit:3</a:t>
            </a:r>
            <a:endParaRPr lang="en-US"/>
          </a:p>
        </p:txBody>
      </p:sp>
      <p:sp>
        <p:nvSpPr>
          <p:cNvPr id="6" name="Slide Number Placeholder 5"/>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CCE05-40D7-492B-A068-02F1E82F4E0D}" type="datetime1">
              <a:rPr lang="en-US" smtClean="0"/>
              <a:pPr/>
              <a:t>6/29/2021</a:t>
            </a:fld>
            <a:endParaRPr lang="en-US"/>
          </a:p>
        </p:txBody>
      </p:sp>
      <p:sp>
        <p:nvSpPr>
          <p:cNvPr id="6" name="Footer Placeholder 5"/>
          <p:cNvSpPr>
            <a:spLocks noGrp="1"/>
          </p:cNvSpPr>
          <p:nvPr>
            <p:ph type="ftr" sz="quarter" idx="11"/>
          </p:nvPr>
        </p:nvSpPr>
        <p:spPr/>
        <p:txBody>
          <a:bodyPr/>
          <a:lstStyle/>
          <a:p>
            <a:r>
              <a:rPr lang="fi-FI" smtClean="0"/>
              <a:t>OP Sahani                     AME-0151/0251  (DMP)                   Unit:3</a:t>
            </a:r>
            <a:endParaRPr lang="en-US"/>
          </a:p>
        </p:txBody>
      </p:sp>
      <p:sp>
        <p:nvSpPr>
          <p:cNvPr id="7" name="Slide Number Placeholder 6"/>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14E1D-92B1-4C83-B5F9-BBFC8E205C06}" type="datetime1">
              <a:rPr lang="en-US" smtClean="0"/>
              <a:pPr/>
              <a:t>6/29/2021</a:t>
            </a:fld>
            <a:endParaRPr lang="en-US"/>
          </a:p>
        </p:txBody>
      </p:sp>
      <p:sp>
        <p:nvSpPr>
          <p:cNvPr id="8" name="Footer Placeholder 7"/>
          <p:cNvSpPr>
            <a:spLocks noGrp="1"/>
          </p:cNvSpPr>
          <p:nvPr>
            <p:ph type="ftr" sz="quarter" idx="11"/>
          </p:nvPr>
        </p:nvSpPr>
        <p:spPr/>
        <p:txBody>
          <a:bodyPr/>
          <a:lstStyle/>
          <a:p>
            <a:r>
              <a:rPr lang="fi-FI" smtClean="0"/>
              <a:t>OP Sahani                     AME-0151/0251  (DMP)                   Unit:3</a:t>
            </a:r>
            <a:endParaRPr lang="en-US"/>
          </a:p>
        </p:txBody>
      </p:sp>
      <p:sp>
        <p:nvSpPr>
          <p:cNvPr id="9" name="Slide Number Placeholder 8"/>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03AFCA-BF50-445B-97E7-FAD32DF95054}" type="datetime1">
              <a:rPr lang="en-US" smtClean="0"/>
              <a:pPr/>
              <a:t>6/29/2021</a:t>
            </a:fld>
            <a:endParaRPr lang="en-US"/>
          </a:p>
        </p:txBody>
      </p:sp>
      <p:sp>
        <p:nvSpPr>
          <p:cNvPr id="4" name="Footer Placeholder 3"/>
          <p:cNvSpPr>
            <a:spLocks noGrp="1"/>
          </p:cNvSpPr>
          <p:nvPr>
            <p:ph type="ftr" sz="quarter" idx="11"/>
          </p:nvPr>
        </p:nvSpPr>
        <p:spPr/>
        <p:txBody>
          <a:bodyPr/>
          <a:lstStyle/>
          <a:p>
            <a:r>
              <a:rPr lang="fi-FI" smtClean="0"/>
              <a:t>OP Sahani                     AME-0151/0251  (DMP)                   Unit:3</a:t>
            </a:r>
            <a:endParaRPr lang="en-US"/>
          </a:p>
        </p:txBody>
      </p:sp>
      <p:sp>
        <p:nvSpPr>
          <p:cNvPr id="5" name="Slide Number Placeholder 4"/>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CBA56-16D8-438C-A9B2-0AE8E2EE9DBF}" type="datetime1">
              <a:rPr lang="en-US" smtClean="0"/>
              <a:pPr/>
              <a:t>6/29/2021</a:t>
            </a:fld>
            <a:endParaRPr lang="en-US"/>
          </a:p>
        </p:txBody>
      </p:sp>
      <p:sp>
        <p:nvSpPr>
          <p:cNvPr id="3" name="Footer Placeholder 2"/>
          <p:cNvSpPr>
            <a:spLocks noGrp="1"/>
          </p:cNvSpPr>
          <p:nvPr>
            <p:ph type="ftr" sz="quarter" idx="11"/>
          </p:nvPr>
        </p:nvSpPr>
        <p:spPr/>
        <p:txBody>
          <a:bodyPr/>
          <a:lstStyle/>
          <a:p>
            <a:r>
              <a:rPr lang="fi-FI" smtClean="0"/>
              <a:t>OP Sahani                     AME-0151/0251  (DMP)                   Unit:3</a:t>
            </a:r>
            <a:endParaRPr lang="en-US"/>
          </a:p>
        </p:txBody>
      </p:sp>
      <p:sp>
        <p:nvSpPr>
          <p:cNvPr id="4" name="Slide Number Placeholder 3"/>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79E6F-8873-402D-BAEE-66270A6DDF6C}" type="datetime1">
              <a:rPr lang="en-US" smtClean="0"/>
              <a:pPr/>
              <a:t>6/29/2021</a:t>
            </a:fld>
            <a:endParaRPr lang="en-US"/>
          </a:p>
        </p:txBody>
      </p:sp>
      <p:sp>
        <p:nvSpPr>
          <p:cNvPr id="6" name="Footer Placeholder 5"/>
          <p:cNvSpPr>
            <a:spLocks noGrp="1"/>
          </p:cNvSpPr>
          <p:nvPr>
            <p:ph type="ftr" sz="quarter" idx="11"/>
          </p:nvPr>
        </p:nvSpPr>
        <p:spPr/>
        <p:txBody>
          <a:bodyPr/>
          <a:lstStyle/>
          <a:p>
            <a:r>
              <a:rPr lang="fi-FI" smtClean="0"/>
              <a:t>OP Sahani                     AME-0151/0251  (DMP)                   Unit:3</a:t>
            </a:r>
            <a:endParaRPr lang="en-US"/>
          </a:p>
        </p:txBody>
      </p:sp>
      <p:sp>
        <p:nvSpPr>
          <p:cNvPr id="7" name="Slide Number Placeholder 6"/>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674D3-8AF1-4A8E-87C2-A7BE6BA83C75}" type="datetime1">
              <a:rPr lang="en-US" smtClean="0"/>
              <a:pPr/>
              <a:t>6/29/2021</a:t>
            </a:fld>
            <a:endParaRPr lang="en-US"/>
          </a:p>
        </p:txBody>
      </p:sp>
      <p:sp>
        <p:nvSpPr>
          <p:cNvPr id="6" name="Footer Placeholder 5"/>
          <p:cNvSpPr>
            <a:spLocks noGrp="1"/>
          </p:cNvSpPr>
          <p:nvPr>
            <p:ph type="ftr" sz="quarter" idx="11"/>
          </p:nvPr>
        </p:nvSpPr>
        <p:spPr/>
        <p:txBody>
          <a:bodyPr/>
          <a:lstStyle/>
          <a:p>
            <a:r>
              <a:rPr lang="fi-FI" smtClean="0"/>
              <a:t>OP Sahani                     AME-0151/0251  (DMP)                   Unit:3</a:t>
            </a:r>
            <a:endParaRPr lang="en-US"/>
          </a:p>
        </p:txBody>
      </p:sp>
      <p:sp>
        <p:nvSpPr>
          <p:cNvPr id="7" name="Slide Number Placeholder 6"/>
          <p:cNvSpPr>
            <a:spLocks noGrp="1"/>
          </p:cNvSpPr>
          <p:nvPr>
            <p:ph type="sldNum" sz="quarter" idx="12"/>
          </p:nvPr>
        </p:nvSpPr>
        <p:spPr/>
        <p:txBody>
          <a:bodyPr/>
          <a:lstStyle/>
          <a:p>
            <a:fld id="{8827E408-287D-4B30-9DCB-63A0207CE0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74691-FA15-475E-963E-5D11F0965CA6}" type="datetime1">
              <a:rPr lang="en-US" smtClean="0"/>
              <a:pPr/>
              <a:t>6/29/2021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OP Sahani                     AME-0151/0251  (DMP)                   Unit:3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7E408-287D-4B30-9DCB-63A0207CE0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5.xml"/><Relationship Id="rId13" Type="http://schemas.microsoft.com/office/2007/relationships/diagramDrawing" Target="../diagrams/drawing4.xml"/><Relationship Id="rId3" Type="http://schemas.openxmlformats.org/officeDocument/2006/relationships/diagramLayout" Target="../diagrams/layout4.xml"/><Relationship Id="rId7" Type="http://schemas.openxmlformats.org/officeDocument/2006/relationships/diagramData" Target="../diagrams/data5.xml"/><Relationship Id="rId12" Type="http://schemas.microsoft.com/office/2007/relationships/diagramDrawing" Target="../diagrams/drawing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7.xml"/><Relationship Id="rId13" Type="http://schemas.microsoft.com/office/2007/relationships/diagramDrawing" Target="../diagrams/drawing6.xml"/><Relationship Id="rId3" Type="http://schemas.openxmlformats.org/officeDocument/2006/relationships/diagramLayout" Target="../diagrams/layout6.xml"/><Relationship Id="rId7" Type="http://schemas.openxmlformats.org/officeDocument/2006/relationships/diagramData" Target="../diagrams/data7.xml"/><Relationship Id="rId12" Type="http://schemas.microsoft.com/office/2007/relationships/diagramDrawing" Target="../diagrams/drawing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youtu.be/sPhTjrvpGyE" TargetMode="External"/><Relationship Id="rId7" Type="http://schemas.openxmlformats.org/officeDocument/2006/relationships/image" Target="../media/image1.png"/><Relationship Id="rId2" Type="http://schemas.openxmlformats.org/officeDocument/2006/relationships/hyperlink" Target="https://www.metal-am.com/introduction-to-metal-additive-manufacturing-and-3d-printing/" TargetMode="External"/><Relationship Id="rId1" Type="http://schemas.openxmlformats.org/officeDocument/2006/relationships/slideLayout" Target="../slideLayouts/slideLayout2.xml"/><Relationship Id="rId6" Type="http://schemas.openxmlformats.org/officeDocument/2006/relationships/hyperlink" Target="https://youtu.be/sCIZMybynec" TargetMode="External"/><Relationship Id="rId5" Type="http://schemas.openxmlformats.org/officeDocument/2006/relationships/hyperlink" Target="https://youtu.be/W2QpGdsTIJ8" TargetMode="External"/><Relationship Id="rId4" Type="http://schemas.openxmlformats.org/officeDocument/2006/relationships/hyperlink" Target="https://youtu.be/NkC8TNts4B4?t=169"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hyperlink" Target="http://home.iitk.ac.in/~jrkumar/download/ME761A%20_Lecture%205%20Additive%20Manufacturing.pdf" TargetMode="External"/><Relationship Id="rId7" Type="http://schemas.openxmlformats.org/officeDocument/2006/relationships/image" Target="../media/image1.png"/><Relationship Id="rId2" Type="http://schemas.openxmlformats.org/officeDocument/2006/relationships/hyperlink" Target="https://arrival3d.com/what-is-3d-scanning/" TargetMode="External"/><Relationship Id="rId1" Type="http://schemas.openxmlformats.org/officeDocument/2006/relationships/slideLayout" Target="../slideLayouts/slideLayout2.xml"/><Relationship Id="rId6" Type="http://schemas.openxmlformats.org/officeDocument/2006/relationships/hyperlink" Target="https://physicaldigital.com/what-is-reverse-engineering/" TargetMode="External"/><Relationship Id="rId5" Type="http://schemas.openxmlformats.org/officeDocument/2006/relationships/hyperlink" Target="https://nptel.ac.in/courses/112/107/112107221/" TargetMode="External"/><Relationship Id="rId4" Type="http://schemas.openxmlformats.org/officeDocument/2006/relationships/hyperlink" Target="https://www.caddman.com/3d-scanning/"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microsoft.com/office/2007/relationships/diagramDrawing" Target="../diagrams/drawing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smtClean="0"/>
              <a:t>Noida</a:t>
            </a:r>
            <a:r>
              <a:rPr lang="en-US" sz="2400" dirty="0" smtClean="0"/>
              <a:t> Institute of Engineering and Technology, Greater </a:t>
            </a:r>
            <a:r>
              <a:rPr lang="en-US" sz="2400" dirty="0" err="1" smtClean="0"/>
              <a:t>Noida</a:t>
            </a:r>
            <a:endParaRPr lang="en-US" sz="2400" dirty="0"/>
          </a:p>
        </p:txBody>
      </p:sp>
      <p:sp>
        <p:nvSpPr>
          <p:cNvPr id="3" name="Subtitle 2"/>
          <p:cNvSpPr>
            <a:spLocks noGrp="1"/>
          </p:cNvSpPr>
          <p:nvPr>
            <p:ph type="subTitle" idx="1"/>
          </p:nvPr>
        </p:nvSpPr>
        <p:spPr>
          <a:xfrm>
            <a:off x="1181100" y="914400"/>
            <a:ext cx="7124700" cy="762000"/>
          </a:xfrm>
        </p:spPr>
        <p:style>
          <a:lnRef idx="1">
            <a:schemeClr val="accent1"/>
          </a:lnRef>
          <a:fillRef idx="2">
            <a:schemeClr val="accent1"/>
          </a:fillRef>
          <a:effectRef idx="1">
            <a:schemeClr val="accent1"/>
          </a:effectRef>
          <a:fontRef idx="minor">
            <a:schemeClr val="dk1"/>
          </a:fontRef>
        </p:style>
        <p:txBody>
          <a:bodyPr>
            <a:normAutofit/>
          </a:bodyPr>
          <a:lstStyle/>
          <a:p>
            <a:r>
              <a:rPr lang="en-US" sz="3400" b="1" dirty="0" smtClean="0">
                <a:solidFill>
                  <a:srgbClr val="7030A0"/>
                </a:solidFill>
                <a:latin typeface="+mj-lt"/>
              </a:rPr>
              <a:t>Additive Manufacturing (3D Printing)</a:t>
            </a:r>
            <a:endParaRPr lang="en-US" sz="3400" b="1" dirty="0">
              <a:solidFill>
                <a:srgbClr val="7030A0"/>
              </a:solidFill>
              <a:latin typeface="+mj-lt"/>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4724399" y="3938587"/>
            <a:ext cx="4338637" cy="17526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smtClean="0">
                <a:solidFill>
                  <a:schemeClr val="tx1"/>
                </a:solidFill>
              </a:rPr>
              <a:t> </a:t>
            </a:r>
            <a:endParaRPr lang="en-US" sz="2400" dirty="0" smtClean="0">
              <a:solidFill>
                <a:schemeClr val="tx1"/>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smtClean="0">
                <a:ln>
                  <a:noFill/>
                </a:ln>
                <a:solidFill>
                  <a:schemeClr val="tx1"/>
                </a:solidFill>
                <a:effectLst/>
                <a:uLnTx/>
                <a:uFillTx/>
                <a:latin typeface="+mn-lt"/>
                <a:ea typeface="+mn-ea"/>
                <a:cs typeface="+mn-cs"/>
              </a:rPr>
              <a:t>Assistant Professor</a:t>
            </a:r>
            <a:endParaRPr kumimoji="0" lang="en-US" sz="2400" i="0" u="none" strike="noStrike" kern="1200" cap="none" spc="0" normalizeH="0" noProof="0" dirty="0" smtClean="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solidFill>
                  <a:schemeClr val="tx1"/>
                </a:solidFill>
              </a:rPr>
              <a:t>Department</a:t>
            </a:r>
            <a:r>
              <a:rPr lang="en-US" sz="2400" dirty="0" smtClean="0">
                <a:solidFill>
                  <a:schemeClr val="tx1"/>
                </a:solidFill>
              </a:rPr>
              <a:t> of </a:t>
            </a:r>
            <a:r>
              <a:rPr lang="en-US" sz="2400" baseline="0" dirty="0" smtClean="0">
                <a:solidFill>
                  <a:schemeClr val="tx1"/>
                </a:solidFill>
              </a:rPr>
              <a:t> Mechanical </a:t>
            </a:r>
            <a:r>
              <a:rPr lang="en-US" sz="2400" baseline="0" dirty="0" err="1" smtClean="0">
                <a:solidFill>
                  <a:schemeClr val="tx1"/>
                </a:solidFill>
              </a:rPr>
              <a:t>Engg</a:t>
            </a:r>
            <a:r>
              <a:rPr lang="en-US" sz="2400" baseline="0" dirty="0" smtClean="0">
                <a:solidFill>
                  <a:schemeClr val="tx1"/>
                </a:solidFill>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186E5B9-0349-4669-BB94-13AFA696C316}" type="datetime1">
              <a:rPr lang="en-US" smtClean="0"/>
              <a:pPr/>
              <a:t>6/29/2021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smtClean="0">
                <a:ln>
                  <a:noFill/>
                </a:ln>
                <a:solidFill>
                  <a:schemeClr val="tx1"/>
                </a:solidFill>
                <a:effectLst/>
                <a:uLnTx/>
                <a:uFillTx/>
                <a:latin typeface="+mn-lt"/>
                <a:ea typeface="+mn-ea"/>
                <a:cs typeface="+mn-cs"/>
              </a:rPr>
              <a:t>Unit:</a:t>
            </a:r>
            <a:r>
              <a:rPr lang="en-US" sz="2500" b="1" noProof="0" dirty="0">
                <a:solidFill>
                  <a:schemeClr val="tx1"/>
                </a:solidFill>
              </a:rPr>
              <a:t>3</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447800" y="6248400"/>
            <a:ext cx="6781800" cy="365125"/>
          </a:xfrm>
        </p:spPr>
        <p:txBody>
          <a:bodyPr/>
          <a:lstStyle/>
          <a:p>
            <a:r>
              <a:rPr lang="fi-FI" dirty="0" smtClean="0"/>
              <a:t>OP Sahani                                                     AME-0151/0251  (DMP)                                            Unit:3</a:t>
            </a:r>
            <a:endParaRPr lang="en-US" dirty="0"/>
          </a:p>
        </p:txBody>
      </p:sp>
      <p:sp>
        <p:nvSpPr>
          <p:cNvPr id="14" name="Subtitle 2"/>
          <p:cNvSpPr txBox="1">
            <a:spLocks/>
          </p:cNvSpPr>
          <p:nvPr/>
        </p:nvSpPr>
        <p:spPr>
          <a:xfrm>
            <a:off x="152400" y="3810000"/>
            <a:ext cx="4343400" cy="8382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pPr lvl="0" algn="ctr">
              <a:spcBef>
                <a:spcPct val="20000"/>
              </a:spcBef>
              <a:defRPr/>
            </a:pPr>
            <a:r>
              <a:rPr lang="en-US" sz="2400" b="1" dirty="0" smtClean="0"/>
              <a:t>Digital Manufacturing  Practices</a:t>
            </a:r>
          </a:p>
          <a:p>
            <a:pPr lvl="0" algn="ctr">
              <a:spcBef>
                <a:spcPct val="20000"/>
              </a:spcBef>
              <a:defRPr/>
            </a:pPr>
            <a:r>
              <a:rPr lang="en-US" sz="2400" b="1" dirty="0" smtClean="0"/>
              <a:t>(AME-0151/0251)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343400" cy="8382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baseline="0" noProof="0" dirty="0" smtClean="0">
                <a:ln>
                  <a:noFill/>
                </a:ln>
                <a:solidFill>
                  <a:schemeClr val="tx1"/>
                </a:solidFill>
                <a:effectLst/>
                <a:uLnTx/>
                <a:uFillTx/>
                <a:latin typeface="+mn-lt"/>
                <a:ea typeface="+mn-ea"/>
                <a:cs typeface="+mn-cs"/>
              </a:rPr>
              <a:t>Course</a:t>
            </a:r>
            <a:r>
              <a:rPr kumimoji="0" lang="en-US" sz="2000" i="0" u="none" strike="noStrike" kern="1200" cap="none" spc="0" normalizeH="0" noProof="0" dirty="0" smtClean="0">
                <a:ln>
                  <a:noFill/>
                </a:ln>
                <a:solidFill>
                  <a:schemeClr val="tx1"/>
                </a:solidFill>
                <a:effectLst/>
                <a:uLnTx/>
                <a:uFillTx/>
                <a:latin typeface="+mn-lt"/>
                <a:ea typeface="+mn-ea"/>
                <a:cs typeface="+mn-cs"/>
              </a:rPr>
              <a:t> Details:</a:t>
            </a:r>
            <a:br>
              <a:rPr kumimoji="0" lang="en-US" sz="2000" i="0" u="none" strike="noStrike" kern="1200" cap="none" spc="0" normalizeH="0" noProof="0" dirty="0" smtClean="0">
                <a:ln>
                  <a:noFill/>
                </a:ln>
                <a:solidFill>
                  <a:schemeClr val="tx1"/>
                </a:solidFill>
                <a:effectLst/>
                <a:uLnTx/>
                <a:uFillTx/>
                <a:latin typeface="+mn-lt"/>
                <a:ea typeface="+mn-ea"/>
                <a:cs typeface="+mn-cs"/>
              </a:rPr>
            </a:br>
            <a:r>
              <a:rPr kumimoji="0" lang="en-US" sz="2000" b="1" i="0" u="none" strike="noStrike" kern="1200" cap="none" spc="0" normalizeH="0" noProof="0" dirty="0" smtClean="0">
                <a:ln>
                  <a:noFill/>
                </a:ln>
                <a:solidFill>
                  <a:schemeClr val="tx1"/>
                </a:solidFill>
                <a:effectLst/>
                <a:uLnTx/>
                <a:uFillTx/>
                <a:latin typeface="+mn-lt"/>
                <a:ea typeface="+mn-ea"/>
                <a:cs typeface="+mn-cs"/>
              </a:rPr>
              <a:t>(B Tech </a:t>
            </a:r>
            <a:r>
              <a:rPr lang="en-US" sz="2000" b="1" noProof="0" dirty="0" smtClean="0">
                <a:solidFill>
                  <a:schemeClr val="tx1"/>
                </a:solidFill>
              </a:rPr>
              <a:t>1</a:t>
            </a:r>
            <a:r>
              <a:rPr lang="en-US" sz="2000" b="1" baseline="30000" noProof="0" dirty="0" smtClean="0">
                <a:solidFill>
                  <a:schemeClr val="tx1"/>
                </a:solidFill>
              </a:rPr>
              <a:t>st</a:t>
            </a:r>
            <a:r>
              <a:rPr kumimoji="0" lang="en-US" sz="2000" b="1" i="0" u="none" strike="noStrike" kern="1200" cap="none" spc="0" normalizeH="0" noProof="0" dirty="0" smtClean="0">
                <a:ln>
                  <a:noFill/>
                </a:ln>
                <a:solidFill>
                  <a:schemeClr val="tx1"/>
                </a:solidFill>
                <a:effectLst/>
                <a:uLnTx/>
                <a:uFillTx/>
                <a:latin typeface="+mn-lt"/>
                <a:ea typeface="+mn-ea"/>
                <a:cs typeface="+mn-cs"/>
              </a:rPr>
              <a:t> /2</a:t>
            </a:r>
            <a:r>
              <a:rPr kumimoji="0" lang="en-US" sz="2000" b="1" i="0" u="none" strike="noStrike" kern="1200" cap="none" spc="0" normalizeH="0" baseline="30000" noProof="0" dirty="0" smtClean="0">
                <a:ln>
                  <a:noFill/>
                </a:ln>
                <a:solidFill>
                  <a:schemeClr val="tx1"/>
                </a:solidFill>
                <a:effectLst/>
                <a:uLnTx/>
                <a:uFillTx/>
                <a:latin typeface="+mn-lt"/>
                <a:ea typeface="+mn-ea"/>
                <a:cs typeface="+mn-cs"/>
              </a:rPr>
              <a:t>nd</a:t>
            </a:r>
            <a:r>
              <a:rPr lang="en-US" sz="2000" b="1" dirty="0" smtClean="0">
                <a:solidFill>
                  <a:schemeClr val="tx1"/>
                </a:solidFill>
              </a:rPr>
              <a:t> </a:t>
            </a:r>
            <a:r>
              <a:rPr kumimoji="0" lang="en-US" sz="2000" b="1" i="0" u="none" strike="noStrike" kern="1200" cap="none" spc="0" normalizeH="0" noProof="0" dirty="0" err="1" smtClean="0">
                <a:ln>
                  <a:noFill/>
                </a:ln>
                <a:solidFill>
                  <a:schemeClr val="tx1"/>
                </a:solidFill>
                <a:effectLst/>
                <a:uLnTx/>
                <a:uFillTx/>
                <a:latin typeface="+mn-lt"/>
                <a:ea typeface="+mn-ea"/>
                <a:cs typeface="+mn-cs"/>
              </a:rPr>
              <a:t>Sem</a:t>
            </a:r>
            <a:r>
              <a:rPr kumimoji="0" lang="en-US" sz="2000" i="0" u="none" strike="noStrike" kern="1200" cap="none" spc="0" normalizeH="0" noProof="0" dirty="0" smtClean="0">
                <a:ln>
                  <a:noFill/>
                </a:ln>
                <a:solidFill>
                  <a:schemeClr val="tx1"/>
                </a:solidFill>
                <a:effectLst/>
                <a:uLnTx/>
                <a:uFillTx/>
                <a:latin typeface="+mn-lt"/>
                <a:ea typeface="+mn-ea"/>
                <a:cs typeface="+mn-cs"/>
              </a:rPr>
              <a:t>)</a:t>
            </a:r>
            <a:endParaRPr kumimoji="0" lang="en-US" sz="20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6" grpId="0" animBg="1"/>
      <p:bldP spid="9" grpId="0"/>
      <p:bldP spid="10" grpId="0"/>
      <p:bldP spid="12" grpId="0" animBg="1"/>
      <p:bldP spid="1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56B5C7-74E7-4811-BE49-4913F6CE65A8}"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CNC machining Vs Additive manufacturing     ( CO2)</a:t>
            </a:r>
            <a:endParaRPr lang="en-US"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1" name="Picture 3"/>
          <p:cNvPicPr>
            <a:picLocks noGrp="1" noChangeAspect="1" noChangeArrowheads="1"/>
          </p:cNvPicPr>
          <p:nvPr>
            <p:ph idx="1"/>
          </p:nvPr>
        </p:nvPicPr>
        <p:blipFill>
          <a:blip r:embed="rId3" cstate="print"/>
          <a:srcRect/>
          <a:stretch>
            <a:fillRect/>
          </a:stretch>
        </p:blipFill>
        <p:spPr bwMode="auto">
          <a:xfrm>
            <a:off x="461480" y="1143000"/>
            <a:ext cx="7920520" cy="4858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A7AEAC-2D44-4576-849A-4963F4ABAD24}"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AM process chain (CO3)</a:t>
            </a:r>
            <a:endParaRPr lang="en-US"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0" name="Picture 2"/>
          <p:cNvPicPr>
            <a:picLocks noGrp="1" noChangeAspect="1" noChangeArrowheads="1"/>
          </p:cNvPicPr>
          <p:nvPr>
            <p:ph idx="1"/>
          </p:nvPr>
        </p:nvPicPr>
        <p:blipFill>
          <a:blip r:embed="rId3" cstate="print"/>
          <a:srcRect/>
          <a:stretch>
            <a:fillRect/>
          </a:stretch>
        </p:blipFill>
        <p:spPr bwMode="auto">
          <a:xfrm>
            <a:off x="685800" y="990600"/>
            <a:ext cx="7467599" cy="5257800"/>
          </a:xfrm>
          <a:prstGeom prst="rect">
            <a:avLst/>
          </a:prstGeom>
          <a:ln>
            <a:headEnd/>
            <a:tailEnd/>
          </a:ln>
        </p:spPr>
        <p:style>
          <a:lnRef idx="2">
            <a:schemeClr val="accent3"/>
          </a:lnRef>
          <a:fillRef idx="1">
            <a:schemeClr val="lt1"/>
          </a:fillRef>
          <a:effectRef idx="0">
            <a:schemeClr val="accent3"/>
          </a:effectRef>
          <a:fontRef idx="minor">
            <a:schemeClr val="dk1"/>
          </a:fontRef>
        </p:style>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10200"/>
          </a:xfrm>
        </p:spPr>
        <p:txBody>
          <a:bodyPr>
            <a:normAutofit/>
          </a:bodyPr>
          <a:lstStyle/>
          <a:p>
            <a:pPr algn="just">
              <a:buNone/>
            </a:pPr>
            <a:r>
              <a:rPr lang="en-US" sz="2400" b="1" dirty="0" smtClean="0">
                <a:solidFill>
                  <a:srgbClr val="00B050"/>
                </a:solidFill>
              </a:rPr>
              <a:t>Conceptualization and CAD model:</a:t>
            </a:r>
          </a:p>
          <a:p>
            <a:pPr algn="just"/>
            <a:r>
              <a:rPr lang="en-US" sz="2200" dirty="0" smtClean="0"/>
              <a:t>AM process starts with CAD information</a:t>
            </a:r>
          </a:p>
          <a:p>
            <a:pPr algn="just"/>
            <a:r>
              <a:rPr lang="en-US" sz="2200" dirty="0" smtClean="0"/>
              <a:t>Model detail is generated by computer using various CAD software</a:t>
            </a:r>
          </a:p>
          <a:p>
            <a:pPr algn="just">
              <a:buNone/>
            </a:pPr>
            <a:endParaRPr lang="en-US" sz="2200" dirty="0" smtClean="0"/>
          </a:p>
          <a:p>
            <a:pPr algn="just">
              <a:buNone/>
            </a:pPr>
            <a:r>
              <a:rPr lang="en-US" sz="2400" b="1" dirty="0" smtClean="0">
                <a:solidFill>
                  <a:srgbClr val="00B050"/>
                </a:solidFill>
              </a:rPr>
              <a:t>Conversion to STL (Stereo Litho </a:t>
            </a:r>
            <a:r>
              <a:rPr lang="en-US" sz="2400" b="1" dirty="0" err="1" smtClean="0">
                <a:solidFill>
                  <a:srgbClr val="00B050"/>
                </a:solidFill>
              </a:rPr>
              <a:t>Graphy</a:t>
            </a:r>
            <a:r>
              <a:rPr lang="en-US" sz="2400" b="1" dirty="0" smtClean="0">
                <a:solidFill>
                  <a:srgbClr val="00B050"/>
                </a:solidFill>
              </a:rPr>
              <a:t>):</a:t>
            </a:r>
          </a:p>
          <a:p>
            <a:pPr algn="just"/>
            <a:r>
              <a:rPr lang="en-US" sz="2200" dirty="0" smtClean="0"/>
              <a:t>STL-a way to describe  a CAD model in terms of  geometry alone</a:t>
            </a:r>
          </a:p>
          <a:p>
            <a:pPr algn="just"/>
            <a:r>
              <a:rPr lang="en-US" sz="2200" dirty="0" smtClean="0"/>
              <a:t> Approximate  model surface with series of triangular facets</a:t>
            </a:r>
          </a:p>
          <a:p>
            <a:pPr algn="just"/>
            <a:r>
              <a:rPr lang="en-US" sz="2200" dirty="0" smtClean="0"/>
              <a:t> Min. size of triangle set within most CAD software</a:t>
            </a:r>
          </a:p>
          <a:p>
            <a:pPr algn="just"/>
            <a:r>
              <a:rPr lang="en-US" sz="2200" dirty="0" smtClean="0"/>
              <a:t>STL is automatic within CAD software</a:t>
            </a:r>
          </a:p>
          <a:p>
            <a:pPr algn="just"/>
            <a:r>
              <a:rPr lang="en-US" sz="2200" dirty="0" smtClean="0"/>
              <a:t> Transfer to AM machine and STL file manipulation</a:t>
            </a:r>
          </a:p>
          <a:p>
            <a:pPr algn="just"/>
            <a:r>
              <a:rPr lang="en-US" sz="2200" dirty="0" smtClean="0"/>
              <a:t> Created STL file sent directly to AM machine</a:t>
            </a:r>
          </a:p>
          <a:p>
            <a:pPr algn="just"/>
            <a:r>
              <a:rPr lang="en-US" sz="2200" dirty="0" smtClean="0"/>
              <a:t>Correctness of part is checked by visualization tool</a:t>
            </a:r>
          </a:p>
          <a:p>
            <a:pPr algn="just"/>
            <a:r>
              <a:rPr lang="en-US" sz="2200" dirty="0" smtClean="0"/>
              <a:t>Reposition and change in orientation may be done</a:t>
            </a:r>
          </a:p>
          <a:p>
            <a:pPr algn="just"/>
            <a:endParaRPr lang="en-US" sz="2200" dirty="0" smtClean="0"/>
          </a:p>
          <a:p>
            <a:pPr algn="just"/>
            <a:endParaRPr lang="en-US" sz="2200" dirty="0" smtClean="0"/>
          </a:p>
        </p:txBody>
      </p:sp>
      <p:sp>
        <p:nvSpPr>
          <p:cNvPr id="4" name="Date Placeholder 3"/>
          <p:cNvSpPr>
            <a:spLocks noGrp="1"/>
          </p:cNvSpPr>
          <p:nvPr>
            <p:ph type="dt" sz="half" idx="10"/>
          </p:nvPr>
        </p:nvSpPr>
        <p:spPr/>
        <p:txBody>
          <a:bodyPr/>
          <a:lstStyle/>
          <a:p>
            <a:fld id="{0D5BE07C-D00B-4287-8E16-02664CC06BB8}"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AM process chain. </a:t>
            </a:r>
            <a:r>
              <a:rPr lang="en-US" sz="3200" b="1" dirty="0" err="1" smtClean="0">
                <a:solidFill>
                  <a:srgbClr val="C00000"/>
                </a:solidFill>
              </a:rPr>
              <a:t>Contd</a:t>
            </a:r>
            <a:r>
              <a:rPr lang="en-US" sz="3200" b="1" dirty="0" smtClean="0">
                <a:solidFill>
                  <a:srgbClr val="C00000"/>
                </a:solidFill>
              </a:rPr>
              <a:t>…</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a:bodyPr>
          <a:lstStyle/>
          <a:p>
            <a:pPr algn="just">
              <a:buNone/>
            </a:pPr>
            <a:r>
              <a:rPr lang="en-US" sz="2400" b="1" dirty="0" smtClean="0">
                <a:solidFill>
                  <a:srgbClr val="00B050"/>
                </a:solidFill>
              </a:rPr>
              <a:t>Machine setup:</a:t>
            </a:r>
          </a:p>
          <a:p>
            <a:pPr algn="just"/>
            <a:r>
              <a:rPr lang="en-US" sz="2200" dirty="0" smtClean="0"/>
              <a:t>AM machine have specific setup parameters depending upon process and materials</a:t>
            </a:r>
          </a:p>
          <a:p>
            <a:pPr algn="just">
              <a:buNone/>
            </a:pPr>
            <a:r>
              <a:rPr lang="en-US" sz="2400" b="1" dirty="0" smtClean="0">
                <a:solidFill>
                  <a:srgbClr val="00B050"/>
                </a:solidFill>
              </a:rPr>
              <a:t>Build setup: </a:t>
            </a:r>
          </a:p>
          <a:p>
            <a:pPr algn="just"/>
            <a:r>
              <a:rPr lang="en-US" sz="2200" dirty="0" smtClean="0"/>
              <a:t>First few steps are semi-automatic  that require considerable manual control, interaction and decision making.</a:t>
            </a:r>
          </a:p>
          <a:p>
            <a:pPr algn="just"/>
            <a:r>
              <a:rPr lang="en-US" sz="2200" dirty="0" smtClean="0"/>
              <a:t> After this switch to computer controlled building phase.</a:t>
            </a:r>
          </a:p>
          <a:p>
            <a:pPr algn="just"/>
            <a:r>
              <a:rPr lang="en-US" sz="2200" dirty="0" smtClean="0"/>
              <a:t>AM machines have similar sequence of layer control, using a height adjustable platform, material deposition, and layer cross    section formation.</a:t>
            </a:r>
          </a:p>
          <a:p>
            <a:pPr algn="just"/>
            <a:r>
              <a:rPr lang="en-US" sz="2200" dirty="0" smtClean="0"/>
              <a:t>Process repetition until build is complete</a:t>
            </a:r>
          </a:p>
          <a:p>
            <a:pPr algn="just">
              <a:buNone/>
            </a:pPr>
            <a:r>
              <a:rPr lang="en-US" sz="2400" b="1" dirty="0" smtClean="0">
                <a:solidFill>
                  <a:srgbClr val="00B050"/>
                </a:solidFill>
              </a:rPr>
              <a:t>Removal and cleaning:</a:t>
            </a:r>
          </a:p>
          <a:p>
            <a:pPr algn="just"/>
            <a:r>
              <a:rPr lang="en-US" sz="2200" dirty="0" smtClean="0"/>
              <a:t>Output from AM machine should be ready to use</a:t>
            </a:r>
          </a:p>
        </p:txBody>
      </p:sp>
      <p:sp>
        <p:nvSpPr>
          <p:cNvPr id="4" name="Date Placeholder 3"/>
          <p:cNvSpPr>
            <a:spLocks noGrp="1"/>
          </p:cNvSpPr>
          <p:nvPr>
            <p:ph type="dt" sz="half" idx="10"/>
          </p:nvPr>
        </p:nvSpPr>
        <p:spPr/>
        <p:txBody>
          <a:bodyPr/>
          <a:lstStyle/>
          <a:p>
            <a:fld id="{B905536F-01A6-4961-A947-D159ACBF020A}"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AM process chain. </a:t>
            </a:r>
            <a:r>
              <a:rPr lang="en-US" sz="3200" b="1" dirty="0" err="1" smtClean="0">
                <a:solidFill>
                  <a:srgbClr val="C00000"/>
                </a:solidFill>
              </a:rPr>
              <a:t>Contd</a:t>
            </a:r>
            <a:r>
              <a:rPr lang="en-US" sz="3200" b="1" dirty="0" smtClean="0">
                <a:solidFill>
                  <a:srgbClr val="C00000"/>
                </a:solidFill>
              </a:rPr>
              <a:t>…</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305800" cy="5410200"/>
          </a:xfrm>
        </p:spPr>
        <p:txBody>
          <a:bodyPr>
            <a:normAutofit/>
          </a:bodyPr>
          <a:lstStyle/>
          <a:p>
            <a:pPr algn="just">
              <a:buNone/>
            </a:pPr>
            <a:r>
              <a:rPr lang="en-US" sz="2400" b="1" dirty="0" smtClean="0">
                <a:solidFill>
                  <a:srgbClr val="00B050"/>
                </a:solidFill>
              </a:rPr>
              <a:t>Post process:</a:t>
            </a:r>
          </a:p>
          <a:p>
            <a:pPr algn="just"/>
            <a:r>
              <a:rPr lang="en-US" sz="2200" dirty="0" smtClean="0"/>
              <a:t>Steps of finishing the parts as per  application of part</a:t>
            </a:r>
          </a:p>
          <a:p>
            <a:pPr algn="just"/>
            <a:r>
              <a:rPr lang="en-US" sz="2200" dirty="0" smtClean="0"/>
              <a:t>May include abrasive finishing, polishing and sandpapering or    coating.</a:t>
            </a:r>
          </a:p>
          <a:p>
            <a:pPr algn="just">
              <a:buNone/>
            </a:pPr>
            <a:endParaRPr lang="en-US" sz="2200" dirty="0" smtClean="0"/>
          </a:p>
          <a:p>
            <a:pPr algn="just">
              <a:buNone/>
            </a:pPr>
            <a:r>
              <a:rPr lang="en-US" sz="2400" b="1" dirty="0" smtClean="0">
                <a:solidFill>
                  <a:srgbClr val="00B050"/>
                </a:solidFill>
              </a:rPr>
              <a:t>Application:</a:t>
            </a:r>
          </a:p>
          <a:p>
            <a:pPr algn="just"/>
            <a:r>
              <a:rPr lang="en-US" sz="2200" dirty="0" smtClean="0"/>
              <a:t>After post processing, parts are ready to use.</a:t>
            </a:r>
          </a:p>
          <a:p>
            <a:pPr algn="just"/>
            <a:r>
              <a:rPr lang="en-US" sz="2200" dirty="0" smtClean="0"/>
              <a:t>Parts may not behave according to standard material        specification.</a:t>
            </a:r>
          </a:p>
          <a:p>
            <a:pPr algn="just"/>
            <a:r>
              <a:rPr lang="en-US" sz="2200" dirty="0" smtClean="0"/>
              <a:t> Parts may have voids/bubble trapped, which could be source of part failure under mechanical stress </a:t>
            </a:r>
          </a:p>
        </p:txBody>
      </p:sp>
      <p:sp>
        <p:nvSpPr>
          <p:cNvPr id="4" name="Date Placeholder 3"/>
          <p:cNvSpPr>
            <a:spLocks noGrp="1"/>
          </p:cNvSpPr>
          <p:nvPr>
            <p:ph type="dt" sz="half" idx="10"/>
          </p:nvPr>
        </p:nvSpPr>
        <p:spPr/>
        <p:txBody>
          <a:bodyPr/>
          <a:lstStyle/>
          <a:p>
            <a:fld id="{16B76395-DCB7-4656-9543-57B30D561F9C}"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AM process chain. </a:t>
            </a:r>
            <a:r>
              <a:rPr lang="en-US" sz="3200" b="1" dirty="0" err="1" smtClean="0">
                <a:solidFill>
                  <a:srgbClr val="C00000"/>
                </a:solidFill>
              </a:rPr>
              <a:t>Contd</a:t>
            </a:r>
            <a:r>
              <a:rPr lang="en-US" sz="3200" b="1" dirty="0" smtClean="0">
                <a:solidFill>
                  <a:srgbClr val="C00000"/>
                </a:solidFill>
              </a:rPr>
              <a:t>…</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1629F4-F508-492F-9ECC-25646A2AE201}"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Classification of AM (CO4)</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p:cNvPicPr>
            <a:picLocks noGrp="1" noChangeAspect="1" noChangeArrowheads="1"/>
          </p:cNvPicPr>
          <p:nvPr>
            <p:ph idx="1"/>
          </p:nvPr>
        </p:nvPicPr>
        <p:blipFill>
          <a:blip r:embed="rId3" cstate="print"/>
          <a:srcRect/>
          <a:stretch>
            <a:fillRect/>
          </a:stretch>
        </p:blipFill>
        <p:spPr bwMode="auto">
          <a:xfrm>
            <a:off x="304800" y="1752600"/>
            <a:ext cx="8458200" cy="358140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724400"/>
          </a:xfrm>
        </p:spPr>
        <p:txBody>
          <a:bodyPr>
            <a:normAutofit/>
          </a:bodyPr>
          <a:lstStyle/>
          <a:p>
            <a:pPr algn="just">
              <a:lnSpc>
                <a:spcPct val="150000"/>
              </a:lnSpc>
            </a:pPr>
            <a:r>
              <a:rPr lang="en-US" sz="2200" dirty="0" smtClean="0"/>
              <a:t>Techniques used for creating layers</a:t>
            </a:r>
          </a:p>
          <a:p>
            <a:pPr algn="just">
              <a:lnSpc>
                <a:spcPct val="150000"/>
              </a:lnSpc>
            </a:pPr>
            <a:r>
              <a:rPr lang="en-US" sz="2200" dirty="0" smtClean="0"/>
              <a:t> Techniques of bonding the layers together</a:t>
            </a:r>
          </a:p>
          <a:p>
            <a:pPr algn="just">
              <a:lnSpc>
                <a:spcPct val="150000"/>
              </a:lnSpc>
            </a:pPr>
            <a:r>
              <a:rPr lang="en-US" sz="2200" dirty="0" smtClean="0"/>
              <a:t> Speed</a:t>
            </a:r>
          </a:p>
          <a:p>
            <a:pPr algn="just">
              <a:lnSpc>
                <a:spcPct val="150000"/>
              </a:lnSpc>
            </a:pPr>
            <a:r>
              <a:rPr lang="en-US" sz="2200" dirty="0" smtClean="0"/>
              <a:t>Layer thickness</a:t>
            </a:r>
          </a:p>
          <a:p>
            <a:pPr algn="just">
              <a:lnSpc>
                <a:spcPct val="150000"/>
              </a:lnSpc>
            </a:pPr>
            <a:r>
              <a:rPr lang="en-US" sz="2200" dirty="0" smtClean="0"/>
              <a:t>Range of material</a:t>
            </a:r>
          </a:p>
          <a:p>
            <a:pPr algn="just">
              <a:lnSpc>
                <a:spcPct val="150000"/>
              </a:lnSpc>
            </a:pPr>
            <a:r>
              <a:rPr lang="en-US" sz="2200" dirty="0" smtClean="0"/>
              <a:t> Accuracy</a:t>
            </a:r>
          </a:p>
          <a:p>
            <a:pPr algn="just">
              <a:lnSpc>
                <a:spcPct val="150000"/>
              </a:lnSpc>
            </a:pPr>
            <a:r>
              <a:rPr lang="en-US" sz="2200" dirty="0" smtClean="0"/>
              <a:t> Cost</a:t>
            </a:r>
            <a:endParaRPr lang="en-US" sz="2200" dirty="0"/>
          </a:p>
        </p:txBody>
      </p:sp>
      <p:sp>
        <p:nvSpPr>
          <p:cNvPr id="4" name="Date Placeholder 3"/>
          <p:cNvSpPr>
            <a:spLocks noGrp="1"/>
          </p:cNvSpPr>
          <p:nvPr>
            <p:ph type="dt" sz="half" idx="10"/>
          </p:nvPr>
        </p:nvSpPr>
        <p:spPr/>
        <p:txBody>
          <a:bodyPr/>
          <a:lstStyle/>
          <a:p>
            <a:fld id="{95021516-6F2F-41DD-8612-95BF9220C9AD}"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Points of difference among different AM processes</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1905000" y="6356350"/>
            <a:ext cx="51054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Fused Deposition </a:t>
            </a:r>
            <a:r>
              <a:rPr lang="en-US" sz="3200" b="1" dirty="0" err="1" smtClean="0">
                <a:solidFill>
                  <a:srgbClr val="C00000"/>
                </a:solidFill>
              </a:rPr>
              <a:t>Modelling</a:t>
            </a:r>
            <a:r>
              <a:rPr lang="en-US" sz="3200" b="1" dirty="0" smtClean="0">
                <a:solidFill>
                  <a:srgbClr val="C00000"/>
                </a:solidFill>
              </a:rPr>
              <a:t> (FDM) (CO4)  </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Grp="1" noChangeAspect="1" noChangeArrowheads="1"/>
          </p:cNvPicPr>
          <p:nvPr>
            <p:ph idx="4294967295"/>
          </p:nvPr>
        </p:nvPicPr>
        <p:blipFill>
          <a:blip r:embed="rId3" cstate="print"/>
          <a:srcRect/>
          <a:stretch>
            <a:fillRect/>
          </a:stretch>
        </p:blipFill>
        <p:spPr bwMode="auto">
          <a:xfrm>
            <a:off x="609600" y="685800"/>
            <a:ext cx="8077200" cy="5562600"/>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10200"/>
          </a:xfrm>
        </p:spPr>
        <p:txBody>
          <a:bodyPr>
            <a:normAutofit/>
          </a:bodyPr>
          <a:lstStyle/>
          <a:p>
            <a:pPr algn="just"/>
            <a:r>
              <a:rPr lang="en-US" sz="2200" dirty="0" smtClean="0"/>
              <a:t>A spool of </a:t>
            </a:r>
            <a:r>
              <a:rPr lang="en-US" sz="2200" dirty="0" err="1" smtClean="0"/>
              <a:t>themoplastic</a:t>
            </a:r>
            <a:r>
              <a:rPr lang="en-US" sz="2200" dirty="0" smtClean="0"/>
              <a:t> wire (typically </a:t>
            </a:r>
            <a:r>
              <a:rPr lang="en-US" sz="2200" dirty="0" err="1" smtClean="0"/>
              <a:t>acrylonitrile</a:t>
            </a:r>
            <a:r>
              <a:rPr lang="en-US" sz="2200" dirty="0" smtClean="0"/>
              <a:t> butadiene styrene (ABS)) with a 0.012 in (300 </a:t>
            </a:r>
            <a:r>
              <a:rPr lang="en-US" sz="2200" dirty="0" err="1" smtClean="0"/>
              <a:t>μm</a:t>
            </a:r>
            <a:r>
              <a:rPr lang="en-US" sz="2200" dirty="0" smtClean="0"/>
              <a:t>) diameter is continuously supplied to a nozzle.</a:t>
            </a:r>
          </a:p>
          <a:p>
            <a:pPr algn="just"/>
            <a:r>
              <a:rPr lang="en-US" sz="2200" dirty="0" smtClean="0"/>
              <a:t>The nozzle heats up the wire and extrudes a hot, </a:t>
            </a:r>
            <a:r>
              <a:rPr lang="en-US" sz="2200" dirty="0" err="1" smtClean="0"/>
              <a:t>viscos</a:t>
            </a:r>
            <a:r>
              <a:rPr lang="en-US" sz="2200" dirty="0" smtClean="0"/>
              <a:t> strand (like squeezing toothpaste of </a:t>
            </a:r>
            <a:r>
              <a:rPr lang="en-US" sz="2200" dirty="0" err="1" smtClean="0"/>
              <a:t>of</a:t>
            </a:r>
            <a:r>
              <a:rPr lang="en-US" sz="2200" dirty="0" smtClean="0"/>
              <a:t> a tube).</a:t>
            </a:r>
          </a:p>
          <a:p>
            <a:pPr algn="just"/>
            <a:r>
              <a:rPr lang="en-US" sz="2200" dirty="0" smtClean="0"/>
              <a:t>A computer controls the nozzle movement along the x- and y-axes, and each cross-section of the prototype is produced by melting the plastic wire that solidifies on cooling.</a:t>
            </a:r>
          </a:p>
          <a:p>
            <a:pPr algn="just"/>
            <a:r>
              <a:rPr lang="en-US" sz="2200" dirty="0" smtClean="0"/>
              <a:t>In the newest models, a second nozzle carries a support wax that can easily be removed afterward, allowing construction of more complex parts. The most common support material is marketed by </a:t>
            </a:r>
            <a:r>
              <a:rPr lang="en-US" sz="2200" dirty="0" err="1" smtClean="0"/>
              <a:t>Stratasys</a:t>
            </a:r>
            <a:r>
              <a:rPr lang="en-US" sz="2200" dirty="0" smtClean="0"/>
              <a:t> under the name </a:t>
            </a:r>
            <a:r>
              <a:rPr lang="en-US" sz="2200" dirty="0" err="1" smtClean="0"/>
              <a:t>WaterWorks</a:t>
            </a:r>
            <a:r>
              <a:rPr lang="en-US" sz="2200" dirty="0" smtClean="0"/>
              <a:t>.</a:t>
            </a:r>
          </a:p>
          <a:p>
            <a:pPr algn="just"/>
            <a:r>
              <a:rPr lang="en-US" sz="2200" dirty="0" smtClean="0"/>
              <a:t>The sacrificial support material (if available) is dissolved in a heated sodium hydroxide (</a:t>
            </a:r>
            <a:r>
              <a:rPr lang="en-US" sz="2200" dirty="0" err="1" smtClean="0"/>
              <a:t>NaOH</a:t>
            </a:r>
            <a:r>
              <a:rPr lang="en-US" sz="2200" dirty="0" smtClean="0"/>
              <a:t>) solution with the assistance of ultrasonic agitation. </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Fused Deposition </a:t>
            </a:r>
            <a:r>
              <a:rPr lang="en-US" sz="3200" b="1" dirty="0" err="1" smtClean="0">
                <a:solidFill>
                  <a:srgbClr val="C00000"/>
                </a:solidFill>
              </a:rPr>
              <a:t>Modelling</a:t>
            </a:r>
            <a:r>
              <a:rPr lang="en-US" sz="3200" b="1" dirty="0" smtClean="0">
                <a:solidFill>
                  <a:srgbClr val="C00000"/>
                </a:solidFill>
              </a:rPr>
              <a:t> (FDM)….</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419600" cy="3581399"/>
          </a:xfrm>
        </p:spPr>
        <p:txBody>
          <a:bodyPr>
            <a:normAutofit fontScale="92500"/>
          </a:bodyPr>
          <a:lstStyle/>
          <a:p>
            <a:pPr algn="just">
              <a:buNone/>
            </a:pPr>
            <a:r>
              <a:rPr lang="en-US" b="1" dirty="0" smtClean="0"/>
              <a:t>Advantage(s):</a:t>
            </a:r>
          </a:p>
          <a:p>
            <a:pPr algn="just">
              <a:buNone/>
            </a:pPr>
            <a:r>
              <a:rPr lang="en-US" sz="2200" dirty="0" smtClean="0"/>
              <a:t>• </a:t>
            </a:r>
            <a:r>
              <a:rPr lang="en-US" sz="2400" dirty="0" smtClean="0"/>
              <a:t>Economical (inexpensive materials) </a:t>
            </a:r>
          </a:p>
          <a:p>
            <a:pPr algn="just">
              <a:buNone/>
            </a:pPr>
            <a:r>
              <a:rPr lang="en-US" sz="2400" dirty="0" smtClean="0"/>
              <a:t>• Enables multiple colors </a:t>
            </a:r>
          </a:p>
          <a:p>
            <a:pPr algn="just">
              <a:buNone/>
            </a:pPr>
            <a:r>
              <a:rPr lang="en-US" sz="2400" dirty="0" smtClean="0"/>
              <a:t>• Easy to build DIY kits (one of the most common technologies for home 3D printing)</a:t>
            </a:r>
          </a:p>
          <a:p>
            <a:pPr algn="just">
              <a:buNone/>
            </a:pPr>
            <a:r>
              <a:rPr lang="en-US" sz="2400" dirty="0" smtClean="0"/>
              <a:t> • A wide range of materials possible by loading the polymer</a:t>
            </a:r>
            <a:endParaRPr lang="en-US" sz="2200" dirty="0"/>
          </a:p>
        </p:txBody>
      </p:sp>
      <p:sp>
        <p:nvSpPr>
          <p:cNvPr id="12" name="Content Placeholder 11"/>
          <p:cNvSpPr>
            <a:spLocks noGrp="1"/>
          </p:cNvSpPr>
          <p:nvPr>
            <p:ph sz="half" idx="2"/>
          </p:nvPr>
        </p:nvSpPr>
        <p:spPr>
          <a:xfrm>
            <a:off x="5334000" y="990601"/>
            <a:ext cx="3581400" cy="1600199"/>
          </a:xfrm>
        </p:spPr>
        <p:txBody>
          <a:bodyPr>
            <a:normAutofit fontScale="92500"/>
          </a:bodyPr>
          <a:lstStyle/>
          <a:p>
            <a:pPr>
              <a:buNone/>
            </a:pPr>
            <a:r>
              <a:rPr lang="en-US" b="1" dirty="0" smtClean="0"/>
              <a:t>Disadvantage(s):</a:t>
            </a:r>
          </a:p>
          <a:p>
            <a:r>
              <a:rPr lang="en-US" sz="2400" dirty="0" smtClean="0"/>
              <a:t>Materials suite currently limited to thermoplastics</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286000" y="6356350"/>
            <a:ext cx="47244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Fused Deposition </a:t>
            </a:r>
            <a:r>
              <a:rPr lang="en-US" sz="3200" b="1" dirty="0" err="1" smtClean="0">
                <a:solidFill>
                  <a:srgbClr val="C00000"/>
                </a:solidFill>
              </a:rPr>
              <a:t>Modelling</a:t>
            </a:r>
            <a:r>
              <a:rPr lang="en-US" sz="3200" b="1" dirty="0" smtClean="0">
                <a:solidFill>
                  <a:srgbClr val="C00000"/>
                </a:solidFill>
              </a:rPr>
              <a:t> (FDM)….</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14"/>
          <p:cNvSpPr/>
          <p:nvPr/>
        </p:nvSpPr>
        <p:spPr>
          <a:xfrm>
            <a:off x="533400" y="4495800"/>
            <a:ext cx="7848600" cy="1692771"/>
          </a:xfrm>
          <a:prstGeom prst="rect">
            <a:avLst/>
          </a:prstGeom>
        </p:spPr>
        <p:txBody>
          <a:bodyPr wrap="square">
            <a:spAutoFit/>
          </a:bodyPr>
          <a:lstStyle/>
          <a:p>
            <a:r>
              <a:rPr lang="en-US" sz="2800" b="1" dirty="0" smtClean="0"/>
              <a:t>Key Application:</a:t>
            </a:r>
          </a:p>
          <a:p>
            <a:pPr>
              <a:buFont typeface="Arial" pitchFamily="34" charset="0"/>
              <a:buChar char="•"/>
            </a:pPr>
            <a:r>
              <a:rPr lang="en-US" sz="2800" b="1" dirty="0" smtClean="0"/>
              <a:t> </a:t>
            </a:r>
            <a:r>
              <a:rPr lang="en-US" sz="2200" dirty="0" smtClean="0"/>
              <a:t>Conceptual Models</a:t>
            </a:r>
          </a:p>
          <a:p>
            <a:r>
              <a:rPr lang="en-US" sz="2200" dirty="0" smtClean="0"/>
              <a:t>• Engineering Models </a:t>
            </a:r>
          </a:p>
          <a:p>
            <a:r>
              <a:rPr lang="en-US" sz="2200" dirty="0" smtClean="0"/>
              <a:t>• Functional Testing Prototypes </a:t>
            </a:r>
            <a:endParaRPr lang="en-US" sz="2200" dirty="0"/>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1"/>
            <a:ext cx="8229600" cy="3352800"/>
          </a:xfrm>
        </p:spPr>
        <p:style>
          <a:lnRef idx="0">
            <a:schemeClr val="accent5"/>
          </a:lnRef>
          <a:fillRef idx="3">
            <a:schemeClr val="accent5"/>
          </a:fillRef>
          <a:effectRef idx="3">
            <a:schemeClr val="accent5"/>
          </a:effectRef>
          <a:fontRef idx="minor">
            <a:schemeClr val="lt1"/>
          </a:fontRef>
        </p:style>
        <p:txBody>
          <a:bodyPr>
            <a:normAutofit/>
          </a:bodyPr>
          <a:lstStyle/>
          <a:p>
            <a:pPr marL="0" indent="0" algn="just"/>
            <a:r>
              <a:rPr lang="en-US" sz="2400" dirty="0" smtClean="0"/>
              <a:t> </a:t>
            </a:r>
            <a:r>
              <a:rPr lang="en-US" sz="2200" dirty="0" smtClean="0"/>
              <a:t>Upon </a:t>
            </a:r>
            <a:r>
              <a:rPr lang="en-US" sz="2200" dirty="0"/>
              <a:t>completion of this course, the students will gain knowledge of </a:t>
            </a:r>
            <a:r>
              <a:rPr lang="en-US" sz="2200" dirty="0" smtClean="0"/>
              <a:t>the different basic </a:t>
            </a:r>
            <a:r>
              <a:rPr lang="en-US" sz="2200" dirty="0"/>
              <a:t>manufacturing processes </a:t>
            </a:r>
            <a:r>
              <a:rPr lang="en-US" sz="2200" dirty="0" smtClean="0"/>
              <a:t>and recent trends in modern manufacturing sector, which </a:t>
            </a:r>
            <a:r>
              <a:rPr lang="en-US" sz="2200" dirty="0"/>
              <a:t>are commonly employed </a:t>
            </a:r>
            <a:r>
              <a:rPr lang="en-US" sz="2200" dirty="0" smtClean="0"/>
              <a:t>in </a:t>
            </a:r>
            <a:r>
              <a:rPr lang="en-US" sz="2200" dirty="0"/>
              <a:t>the industry, to </a:t>
            </a:r>
            <a:r>
              <a:rPr lang="en-US" sz="2200" dirty="0" smtClean="0"/>
              <a:t>produce/fabricate </a:t>
            </a:r>
            <a:r>
              <a:rPr lang="en-US" sz="2200" dirty="0"/>
              <a:t>components using different </a:t>
            </a:r>
            <a:r>
              <a:rPr lang="en-US" sz="2200" dirty="0" smtClean="0"/>
              <a:t>materials.</a:t>
            </a:r>
          </a:p>
          <a:p>
            <a:pPr marL="0" indent="0" algn="just">
              <a:buNone/>
            </a:pPr>
            <a:endParaRPr lang="en-US" sz="2200" dirty="0" smtClean="0"/>
          </a:p>
          <a:p>
            <a:pPr marL="0" indent="0" algn="just"/>
            <a:r>
              <a:rPr lang="en-US" sz="2200" dirty="0" smtClean="0"/>
              <a:t> Students will understand the transformation that is happening through digital manufacturing and design (DM&amp;D) – a shift from paper-based processes to digital processes in the manufacturing industry. </a:t>
            </a:r>
            <a:endParaRPr lang="en-US" sz="2200" dirty="0"/>
          </a:p>
        </p:txBody>
      </p:sp>
      <p:sp>
        <p:nvSpPr>
          <p:cNvPr id="4" name="Date Placeholder 3"/>
          <p:cNvSpPr>
            <a:spLocks noGrp="1"/>
          </p:cNvSpPr>
          <p:nvPr>
            <p:ph type="dt" sz="half" idx="10"/>
          </p:nvPr>
        </p:nvSpPr>
        <p:spPr/>
        <p:txBody>
          <a:bodyPr/>
          <a:lstStyle/>
          <a:p>
            <a:fld id="{DC26D2AC-E356-4CEE-916B-6B219F06FA45}" type="datetime1">
              <a:rPr lang="en-US" smtClean="0"/>
              <a:pPr/>
              <a:t>6/29/2021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1428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Course</a:t>
            </a:r>
            <a:r>
              <a:rPr kumimoji="0" lang="en-US" sz="3200" b="1" i="0" u="none" strike="noStrike" kern="1200" cap="none" spc="0" normalizeH="0" noProof="0" dirty="0" smtClean="0">
                <a:ln>
                  <a:noFill/>
                </a:ln>
                <a:solidFill>
                  <a:srgbClr val="C00000"/>
                </a:solidFill>
                <a:effectLst/>
                <a:uLnTx/>
                <a:uFillTx/>
                <a:latin typeface="+mn-lt"/>
                <a:ea typeface="+mn-ea"/>
                <a:cs typeface="+mn-cs"/>
              </a:rPr>
              <a:t> Objective</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5" grpId="0"/>
      <p:bldP spid="6"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err="1" smtClean="0">
                <a:solidFill>
                  <a:srgbClr val="C00000"/>
                </a:solidFill>
              </a:rPr>
              <a:t>Stereolithography</a:t>
            </a:r>
            <a:r>
              <a:rPr lang="en-US" sz="3200" b="1" dirty="0" smtClean="0">
                <a:solidFill>
                  <a:srgbClr val="C00000"/>
                </a:solidFill>
              </a:rPr>
              <a:t> (SLA) (CO4)</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0" name="Picture 2"/>
          <p:cNvPicPr>
            <a:picLocks noGrp="1" noChangeAspect="1" noChangeArrowheads="1"/>
          </p:cNvPicPr>
          <p:nvPr>
            <p:ph idx="1"/>
          </p:nvPr>
        </p:nvPicPr>
        <p:blipFill>
          <a:blip r:embed="rId3" cstate="print"/>
          <a:srcRect/>
          <a:stretch>
            <a:fillRect/>
          </a:stretch>
        </p:blipFill>
        <p:spPr bwMode="auto">
          <a:xfrm>
            <a:off x="457200" y="838200"/>
            <a:ext cx="8382000" cy="5477278"/>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819400"/>
            <a:ext cx="8229600" cy="3429000"/>
          </a:xfrm>
        </p:spPr>
        <p:txBody>
          <a:bodyPr>
            <a:normAutofit/>
          </a:bodyPr>
          <a:lstStyle/>
          <a:p>
            <a:pPr algn="just"/>
            <a:r>
              <a:rPr lang="en-US" sz="2200" dirty="0" smtClean="0"/>
              <a:t>A structure support base is positioned on an elevator structure and immersed in a tank of liquid photosensitive monomer, with only a thin liquid film above it.</a:t>
            </a:r>
          </a:p>
          <a:p>
            <a:pPr algn="just"/>
            <a:r>
              <a:rPr lang="en-US" sz="2200" dirty="0" smtClean="0"/>
              <a:t> A UV laser locally cross-links the monomer on the thin liquid film above the structure support base.</a:t>
            </a:r>
          </a:p>
          <a:p>
            <a:pPr algn="just"/>
            <a:r>
              <a:rPr lang="en-US" sz="2200" dirty="0" smtClean="0"/>
              <a:t> The elevator plate is lowered by a small prescribed step, exposing a fresh layer of liquid monomer, and the process is repeated</a:t>
            </a:r>
          </a:p>
          <a:p>
            <a:pPr algn="just"/>
            <a:r>
              <a:rPr lang="en-US" sz="2200" dirty="0" smtClean="0"/>
              <a:t> At the end of the job, the whole part is cured once more after excess resin and support structures are removed </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err="1" smtClean="0">
                <a:solidFill>
                  <a:srgbClr val="C00000"/>
                </a:solidFill>
              </a:rPr>
              <a:t>Stereolithography</a:t>
            </a:r>
            <a:r>
              <a:rPr lang="en-US" sz="3200" b="1" dirty="0" smtClean="0">
                <a:solidFill>
                  <a:srgbClr val="C00000"/>
                </a:solidFill>
              </a:rPr>
              <a:t> (SLA)…..</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609600" y="762000"/>
            <a:ext cx="7924800" cy="1785104"/>
          </a:xfrm>
          <a:prstGeom prst="rect">
            <a:avLst/>
          </a:prstGeom>
        </p:spPr>
        <p:txBody>
          <a:bodyPr wrap="square">
            <a:spAutoFit/>
          </a:bodyPr>
          <a:lstStyle/>
          <a:p>
            <a:pPr algn="just"/>
            <a:r>
              <a:rPr lang="en-US" sz="2200" b="1" u="sng" dirty="0" err="1" smtClean="0">
                <a:solidFill>
                  <a:srgbClr val="00B0F0"/>
                </a:solidFill>
              </a:rPr>
              <a:t>Stereolithography</a:t>
            </a:r>
            <a:r>
              <a:rPr lang="en-US" sz="2200" b="1" u="sng" dirty="0" smtClean="0">
                <a:solidFill>
                  <a:srgbClr val="00B0F0"/>
                </a:solidFill>
              </a:rPr>
              <a:t>: </a:t>
            </a:r>
            <a:r>
              <a:rPr lang="en-US" sz="2200" dirty="0" smtClean="0">
                <a:solidFill>
                  <a:srgbClr val="00B0F0"/>
                </a:solidFill>
              </a:rPr>
              <a:t> is a form of 3D printing technology used for creating models, prototypes, patterns, and production parts in a layer by layer fashion using photochemical processes by which light causes chemical monomers and </a:t>
            </a:r>
            <a:r>
              <a:rPr lang="en-US" sz="2200" dirty="0" err="1" smtClean="0">
                <a:solidFill>
                  <a:srgbClr val="00B0F0"/>
                </a:solidFill>
              </a:rPr>
              <a:t>oligomers</a:t>
            </a:r>
            <a:r>
              <a:rPr lang="en-US" sz="2200" dirty="0" smtClean="0">
                <a:solidFill>
                  <a:srgbClr val="00B0F0"/>
                </a:solidFill>
              </a:rPr>
              <a:t> to cross-link together to form polymers.</a:t>
            </a:r>
            <a:endParaRPr lang="en-US" sz="2200" dirty="0">
              <a:solidFill>
                <a:srgbClr val="00B0F0"/>
              </a:solidFill>
            </a:endParaRPr>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1"/>
            <a:ext cx="4191000" cy="2743200"/>
          </a:xfrm>
        </p:spPr>
        <p:txBody>
          <a:bodyPr>
            <a:normAutofit/>
          </a:bodyPr>
          <a:lstStyle/>
          <a:p>
            <a:pPr algn="just">
              <a:buNone/>
            </a:pPr>
            <a:r>
              <a:rPr lang="en-US" b="1" dirty="0" smtClean="0"/>
              <a:t>Advantages:</a:t>
            </a:r>
          </a:p>
          <a:p>
            <a:pPr algn="just">
              <a:buNone/>
            </a:pPr>
            <a:r>
              <a:rPr lang="en-US" sz="2200" dirty="0" smtClean="0"/>
              <a:t>• Fast </a:t>
            </a:r>
          </a:p>
          <a:p>
            <a:pPr algn="just">
              <a:buNone/>
            </a:pPr>
            <a:r>
              <a:rPr lang="en-US" sz="2200" dirty="0" smtClean="0"/>
              <a:t>• Good resolution </a:t>
            </a:r>
          </a:p>
          <a:p>
            <a:pPr algn="just">
              <a:buNone/>
            </a:pPr>
            <a:r>
              <a:rPr lang="en-US" sz="2200" dirty="0" smtClean="0"/>
              <a:t>• No need for support material</a:t>
            </a:r>
          </a:p>
          <a:p>
            <a:pPr algn="just">
              <a:buNone/>
            </a:pPr>
            <a:r>
              <a:rPr lang="en-US" sz="2200" dirty="0" smtClean="0"/>
              <a:t>•Photosensitive polymers have</a:t>
            </a:r>
          </a:p>
          <a:p>
            <a:pPr algn="just">
              <a:buNone/>
            </a:pPr>
            <a:r>
              <a:rPr lang="en-US" sz="2200" dirty="0" smtClean="0"/>
              <a:t> acceptable mechanical  properties </a:t>
            </a:r>
            <a:endParaRPr lang="en-US" sz="2200" dirty="0"/>
          </a:p>
        </p:txBody>
      </p:sp>
      <p:sp>
        <p:nvSpPr>
          <p:cNvPr id="12" name="Content Placeholder 11"/>
          <p:cNvSpPr>
            <a:spLocks noGrp="1"/>
          </p:cNvSpPr>
          <p:nvPr>
            <p:ph sz="half" idx="2"/>
          </p:nvPr>
        </p:nvSpPr>
        <p:spPr>
          <a:xfrm>
            <a:off x="4648200" y="990601"/>
            <a:ext cx="4038600" cy="2743200"/>
          </a:xfrm>
        </p:spPr>
        <p:txBody>
          <a:bodyPr/>
          <a:lstStyle/>
          <a:p>
            <a:pPr>
              <a:buNone/>
            </a:pPr>
            <a:r>
              <a:rPr lang="en-US" b="1" dirty="0" smtClean="0"/>
              <a:t>Disadvantages:</a:t>
            </a:r>
          </a:p>
          <a:p>
            <a:r>
              <a:rPr lang="en-US" sz="2200" dirty="0" smtClean="0"/>
              <a:t>Expensive</a:t>
            </a:r>
          </a:p>
          <a:p>
            <a:pPr>
              <a:buNone/>
            </a:pPr>
            <a:r>
              <a:rPr lang="en-US" sz="2200" dirty="0" smtClean="0"/>
              <a:t>• Expensive materials (photosensitive resins are ~$100-200 /kg)</a:t>
            </a:r>
          </a:p>
          <a:p>
            <a:pPr>
              <a:buNone/>
            </a:pPr>
            <a:r>
              <a:rPr lang="en-US" sz="2200" dirty="0" smtClean="0"/>
              <a:t> • Material suite limited to resins</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286000" y="6356350"/>
            <a:ext cx="47244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err="1" smtClean="0">
                <a:solidFill>
                  <a:srgbClr val="C00000"/>
                </a:solidFill>
              </a:rPr>
              <a:t>Stereolithography</a:t>
            </a:r>
            <a:r>
              <a:rPr lang="en-US" sz="3200" b="1" dirty="0" smtClean="0">
                <a:solidFill>
                  <a:srgbClr val="C00000"/>
                </a:solidFill>
              </a:rPr>
              <a:t> (SLA)….</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14"/>
          <p:cNvSpPr/>
          <p:nvPr/>
        </p:nvSpPr>
        <p:spPr>
          <a:xfrm>
            <a:off x="533400" y="4343400"/>
            <a:ext cx="7848600" cy="1292662"/>
          </a:xfrm>
          <a:prstGeom prst="rect">
            <a:avLst/>
          </a:prstGeom>
        </p:spPr>
        <p:txBody>
          <a:bodyPr wrap="square">
            <a:spAutoFit/>
          </a:bodyPr>
          <a:lstStyle/>
          <a:p>
            <a:r>
              <a:rPr lang="en-US" sz="2800" b="1" dirty="0" smtClean="0"/>
              <a:t>Key Application:</a:t>
            </a:r>
          </a:p>
          <a:p>
            <a:pPr>
              <a:buFont typeface="Arial" pitchFamily="34" charset="0"/>
              <a:buChar char="•"/>
            </a:pPr>
            <a:r>
              <a:rPr lang="en-US" sz="2800" b="1" dirty="0" smtClean="0"/>
              <a:t> </a:t>
            </a:r>
            <a:r>
              <a:rPr lang="en-US" sz="2200" dirty="0" smtClean="0"/>
              <a:t>Patterns for metal processing (e.g., molding)</a:t>
            </a:r>
          </a:p>
          <a:p>
            <a:r>
              <a:rPr lang="en-US" sz="2200" dirty="0" smtClean="0"/>
              <a:t> • Prototypes for demonstrational purposes</a:t>
            </a:r>
            <a:endParaRPr lang="en-US" sz="2200" dirty="0"/>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3962400" cy="5486400"/>
          </a:xfrm>
        </p:spPr>
        <p:txBody>
          <a:bodyPr>
            <a:normAutofit/>
          </a:bodyPr>
          <a:lstStyle/>
          <a:p>
            <a:pPr algn="just"/>
            <a:r>
              <a:rPr lang="en-US" sz="2200" dirty="0" smtClean="0"/>
              <a:t>3D Scanning is a non-contact, non-destructive technology that digitally captures the shape of physical objects using a line of laser light. </a:t>
            </a:r>
          </a:p>
          <a:p>
            <a:pPr algn="just"/>
            <a:r>
              <a:rPr lang="en-US" sz="2200" dirty="0" smtClean="0"/>
              <a:t>A way to capture a physical object's exact size and shape into the computer world as a digital 3-dimensional representation.</a:t>
            </a:r>
          </a:p>
          <a:p>
            <a:pPr algn="just"/>
            <a:r>
              <a:rPr lang="en-US" sz="2200" dirty="0" smtClean="0"/>
              <a:t>Digital replica using electronic instrument for creating high-precision 3D models of real-world objects.</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3D Scanning (CO4)</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5105400" y="914400"/>
            <a:ext cx="3733800" cy="5029200"/>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10200"/>
          </a:xfrm>
        </p:spPr>
        <p:txBody>
          <a:bodyPr>
            <a:normAutofit/>
          </a:bodyPr>
          <a:lstStyle/>
          <a:p>
            <a:pPr algn="just"/>
            <a:r>
              <a:rPr lang="en-US" sz="2400" dirty="0" smtClean="0"/>
              <a:t> A laser scanner is mounted on a tripod next to the area to be scanned. </a:t>
            </a:r>
          </a:p>
          <a:p>
            <a:pPr algn="just"/>
            <a:r>
              <a:rPr lang="en-US" sz="2400" dirty="0" smtClean="0"/>
              <a:t>The scanner fires a laser and measures the time it takes for the laser to be reflected back, with which it can calculate the distance from the reflected point. </a:t>
            </a:r>
          </a:p>
          <a:p>
            <a:pPr algn="just"/>
            <a:r>
              <a:rPr lang="en-US" sz="2400" dirty="0" smtClean="0"/>
              <a:t>The scanner systematically sweeps the room with these measurements until it has a complete picture of the 3D space round it. </a:t>
            </a:r>
          </a:p>
          <a:p>
            <a:pPr algn="just"/>
            <a:r>
              <a:rPr lang="en-US" sz="2400" dirty="0" smtClean="0"/>
              <a:t>This collection of measurements is called a point cloud, and is the data set from which we can extract valuable information and 3D models.</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Working principle of 3D Scanner</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762001"/>
            <a:ext cx="3733800" cy="3200399"/>
          </a:xfrm>
        </p:spPr>
        <p:txBody>
          <a:bodyPr>
            <a:normAutofit fontScale="70000" lnSpcReduction="20000"/>
          </a:bodyPr>
          <a:lstStyle/>
          <a:p>
            <a:pPr algn="just">
              <a:buNone/>
            </a:pPr>
            <a:r>
              <a:rPr lang="en-US" sz="3400" b="1" dirty="0" smtClean="0"/>
              <a:t>Advantages:</a:t>
            </a:r>
          </a:p>
          <a:p>
            <a:pPr algn="just">
              <a:buNone/>
            </a:pPr>
            <a:r>
              <a:rPr lang="en-US" dirty="0" smtClean="0"/>
              <a:t>• Applicable to all 2D and 3D surfaces</a:t>
            </a:r>
          </a:p>
          <a:p>
            <a:pPr algn="just">
              <a:buNone/>
            </a:pPr>
            <a:r>
              <a:rPr lang="en-US" dirty="0" smtClean="0"/>
              <a:t>• Rapid 3D data collection</a:t>
            </a:r>
          </a:p>
          <a:p>
            <a:pPr algn="just">
              <a:buNone/>
            </a:pPr>
            <a:r>
              <a:rPr lang="en-US" dirty="0" smtClean="0"/>
              <a:t>• Ideal for all 3D </a:t>
            </a:r>
            <a:r>
              <a:rPr lang="en-US" dirty="0" err="1" smtClean="0"/>
              <a:t>modelling</a:t>
            </a:r>
            <a:r>
              <a:rPr lang="en-US" dirty="0" smtClean="0"/>
              <a:t> and visualization purposes</a:t>
            </a:r>
          </a:p>
          <a:p>
            <a:pPr algn="just">
              <a:buNone/>
            </a:pPr>
            <a:r>
              <a:rPr lang="en-US" dirty="0" smtClean="0"/>
              <a:t>•Rapidly developing survey technology</a:t>
            </a:r>
            <a:endParaRPr lang="en-US" dirty="0"/>
          </a:p>
        </p:txBody>
      </p:sp>
      <p:sp>
        <p:nvSpPr>
          <p:cNvPr id="12" name="Content Placeholder 11"/>
          <p:cNvSpPr>
            <a:spLocks noGrp="1"/>
          </p:cNvSpPr>
          <p:nvPr>
            <p:ph sz="half" idx="2"/>
          </p:nvPr>
        </p:nvSpPr>
        <p:spPr>
          <a:xfrm>
            <a:off x="4572000" y="838200"/>
            <a:ext cx="4343400" cy="3581400"/>
          </a:xfrm>
        </p:spPr>
        <p:txBody>
          <a:bodyPr>
            <a:normAutofit fontScale="70000" lnSpcReduction="20000"/>
          </a:bodyPr>
          <a:lstStyle/>
          <a:p>
            <a:pPr>
              <a:buNone/>
            </a:pPr>
            <a:r>
              <a:rPr lang="en-US" sz="3400" b="1" dirty="0" smtClean="0"/>
              <a:t>Disadvantages:</a:t>
            </a:r>
          </a:p>
          <a:p>
            <a:pPr algn="just">
              <a:buNone/>
            </a:pPr>
            <a:r>
              <a:rPr lang="en-US" sz="2200" dirty="0" smtClean="0"/>
              <a:t>• </a:t>
            </a:r>
            <a:r>
              <a:rPr lang="en-US" dirty="0" smtClean="0"/>
              <a:t>Some system do not work in sun or rain</a:t>
            </a:r>
          </a:p>
          <a:p>
            <a:pPr algn="just">
              <a:buNone/>
            </a:pPr>
            <a:r>
              <a:rPr lang="en-US" dirty="0" smtClean="0"/>
              <a:t> • Large 3D data sets require post-processing to produce a useable output</a:t>
            </a:r>
          </a:p>
          <a:p>
            <a:pPr algn="just">
              <a:buNone/>
            </a:pPr>
            <a:r>
              <a:rPr lang="en-US" dirty="0" smtClean="0"/>
              <a:t>• Output requires manipulation to achieve acceptable reading quality</a:t>
            </a:r>
          </a:p>
          <a:p>
            <a:pPr algn="just">
              <a:buNone/>
            </a:pPr>
            <a:r>
              <a:rPr lang="en-US" dirty="0" smtClean="0"/>
              <a:t>• Hardware expensive and sophisticated software required to process data</a:t>
            </a:r>
          </a:p>
          <a:p>
            <a:endParaRPr lang="en-US" sz="27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286000" y="6356350"/>
            <a:ext cx="47244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3D Scanner….</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14"/>
          <p:cNvSpPr/>
          <p:nvPr/>
        </p:nvSpPr>
        <p:spPr>
          <a:xfrm>
            <a:off x="533400" y="4495800"/>
            <a:ext cx="8001000" cy="1292662"/>
          </a:xfrm>
          <a:prstGeom prst="rect">
            <a:avLst/>
          </a:prstGeom>
        </p:spPr>
        <p:txBody>
          <a:bodyPr wrap="square">
            <a:spAutoFit/>
          </a:bodyPr>
          <a:lstStyle/>
          <a:p>
            <a:r>
              <a:rPr lang="en-US" sz="2800" b="1" dirty="0" smtClean="0"/>
              <a:t>Key Application:</a:t>
            </a:r>
          </a:p>
          <a:p>
            <a:pPr algn="just">
              <a:buFont typeface="Arial" pitchFamily="34" charset="0"/>
              <a:buChar char="•"/>
            </a:pPr>
            <a:r>
              <a:rPr lang="en-US" sz="2800" b="1" dirty="0" smtClean="0"/>
              <a:t> </a:t>
            </a:r>
            <a:r>
              <a:rPr lang="en-US" sz="2200" dirty="0" smtClean="0"/>
              <a:t>Automotive, Architecture, Medical, Quality control, Reverse engineering, Video gaming and animation, Physical prototype</a:t>
            </a:r>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10200"/>
          </a:xfrm>
        </p:spPr>
        <p:txBody>
          <a:bodyPr>
            <a:normAutofit/>
          </a:bodyPr>
          <a:lstStyle/>
          <a:p>
            <a:pPr algn="just"/>
            <a:r>
              <a:rPr lang="en-US" sz="2200" dirty="0" smtClean="0"/>
              <a:t>Direct translation of design to component</a:t>
            </a:r>
          </a:p>
          <a:p>
            <a:pPr algn="just"/>
            <a:r>
              <a:rPr lang="en-US" sz="2200" dirty="0" smtClean="0"/>
              <a:t>Generation of parts with greater customization with no additional tooling or manufacturing cost</a:t>
            </a:r>
          </a:p>
          <a:p>
            <a:pPr algn="just"/>
            <a:r>
              <a:rPr lang="en-US" sz="2200" dirty="0" smtClean="0"/>
              <a:t>Functional design allowing manufacturing of complex internal features</a:t>
            </a:r>
          </a:p>
          <a:p>
            <a:pPr algn="just"/>
            <a:r>
              <a:rPr lang="en-US" sz="2200" dirty="0" smtClean="0"/>
              <a:t>Flexible and lightweight component manufacturing with hollow or lattice structures</a:t>
            </a:r>
          </a:p>
          <a:p>
            <a:pPr algn="just"/>
            <a:r>
              <a:rPr lang="en-US" sz="2200" dirty="0" smtClean="0"/>
              <a:t>Ability of direct manufacturing of components to their final or near net shape with minimal or no additional processing</a:t>
            </a:r>
          </a:p>
          <a:p>
            <a:pPr algn="just"/>
            <a:r>
              <a:rPr lang="en-US" sz="2200" dirty="0" smtClean="0"/>
              <a:t>Potential to approach zero waste manufacturing by maximizing material utilization</a:t>
            </a:r>
          </a:p>
          <a:p>
            <a:pPr algn="just"/>
            <a:r>
              <a:rPr lang="en-US" sz="2200" dirty="0" smtClean="0"/>
              <a:t>A great reduction in overall product development and manufacturing time leading to quicker transfer to market</a:t>
            </a:r>
          </a:p>
          <a:p>
            <a:pPr algn="just"/>
            <a:r>
              <a:rPr lang="en-US" sz="2200" dirty="0" smtClean="0"/>
              <a:t>Excellent scalability.</a:t>
            </a:r>
            <a:endParaRPr lang="en-US" sz="2200" dirty="0"/>
          </a:p>
        </p:txBody>
      </p:sp>
      <p:sp>
        <p:nvSpPr>
          <p:cNvPr id="4" name="Date Placeholder 3"/>
          <p:cNvSpPr>
            <a:spLocks noGrp="1"/>
          </p:cNvSpPr>
          <p:nvPr>
            <p:ph type="dt" sz="half" idx="10"/>
          </p:nvPr>
        </p:nvSpPr>
        <p:spPr/>
        <p:txBody>
          <a:bodyPr/>
          <a:lstStyle/>
          <a:p>
            <a:fld id="{E2B0A5BC-C5B1-46C4-8CE5-36586EDA1BEF}"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Advantages of AM </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10200"/>
          </a:xfrm>
        </p:spPr>
        <p:txBody>
          <a:bodyPr>
            <a:normAutofit/>
          </a:bodyPr>
          <a:lstStyle/>
          <a:p>
            <a:pPr algn="just">
              <a:lnSpc>
                <a:spcPct val="150000"/>
              </a:lnSpc>
            </a:pPr>
            <a:r>
              <a:rPr lang="en-US" sz="2200" dirty="0" smtClean="0"/>
              <a:t>Limited material selection</a:t>
            </a:r>
          </a:p>
          <a:p>
            <a:pPr algn="just">
              <a:lnSpc>
                <a:spcPct val="150000"/>
              </a:lnSpc>
            </a:pPr>
            <a:r>
              <a:rPr lang="en-US" sz="2200" dirty="0" smtClean="0"/>
              <a:t>Differences in material properties</a:t>
            </a:r>
          </a:p>
          <a:p>
            <a:pPr algn="just">
              <a:lnSpc>
                <a:spcPct val="150000"/>
              </a:lnSpc>
            </a:pPr>
            <a:r>
              <a:rPr lang="en-US" sz="2200" dirty="0" smtClean="0"/>
              <a:t>High Initial Investment and Required Maintenance Expertise</a:t>
            </a:r>
          </a:p>
          <a:p>
            <a:pPr algn="just">
              <a:lnSpc>
                <a:spcPct val="150000"/>
              </a:lnSpc>
            </a:pPr>
            <a:r>
              <a:rPr lang="en-US" sz="2200" dirty="0" smtClean="0"/>
              <a:t>High process cost</a:t>
            </a:r>
          </a:p>
          <a:p>
            <a:pPr algn="just">
              <a:lnSpc>
                <a:spcPct val="150000"/>
              </a:lnSpc>
            </a:pPr>
            <a:r>
              <a:rPr lang="en-US" sz="2200" dirty="0" smtClean="0"/>
              <a:t>Low speed, not suitable for mass production</a:t>
            </a:r>
          </a:p>
          <a:p>
            <a:pPr algn="just">
              <a:lnSpc>
                <a:spcPct val="150000"/>
              </a:lnSpc>
            </a:pPr>
            <a:r>
              <a:rPr lang="en-US" sz="2200" dirty="0" smtClean="0"/>
              <a:t>Un-expected pre-and post-process requirement</a:t>
            </a:r>
          </a:p>
          <a:p>
            <a:pPr algn="just">
              <a:lnSpc>
                <a:spcPct val="150000"/>
              </a:lnSpc>
            </a:pPr>
            <a:r>
              <a:rPr lang="en-US" sz="2200" dirty="0" smtClean="0"/>
              <a:t>Lack of Industry standards</a:t>
            </a:r>
          </a:p>
          <a:p>
            <a:pPr algn="just"/>
            <a:endParaRPr lang="en-US" sz="2200" dirty="0" smtClean="0"/>
          </a:p>
          <a:p>
            <a:pPr algn="just"/>
            <a:endParaRPr lang="en-US" sz="2200" dirty="0" smtClean="0"/>
          </a:p>
        </p:txBody>
      </p:sp>
      <p:sp>
        <p:nvSpPr>
          <p:cNvPr id="4" name="Date Placeholder 3"/>
          <p:cNvSpPr>
            <a:spLocks noGrp="1"/>
          </p:cNvSpPr>
          <p:nvPr>
            <p:ph type="dt" sz="half" idx="10"/>
          </p:nvPr>
        </p:nvSpPr>
        <p:spPr/>
        <p:txBody>
          <a:bodyPr/>
          <a:lstStyle/>
          <a:p>
            <a:fld id="{B6C6B1F5-6592-4CBF-8EC9-541E09A974A8}"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Disadvantage of AM</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9B74D1-A7BF-4385-9A52-8D8C542CC3A7}"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Application of AM</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4098" name="Picture 2"/>
          <p:cNvPicPr>
            <a:picLocks noGrp="1" noChangeAspect="1" noChangeArrowheads="1"/>
          </p:cNvPicPr>
          <p:nvPr>
            <p:ph idx="1"/>
          </p:nvPr>
        </p:nvPicPr>
        <p:blipFill>
          <a:blip r:embed="rId3" cstate="print"/>
          <a:srcRect/>
          <a:stretch>
            <a:fillRect/>
          </a:stretch>
        </p:blipFill>
        <p:spPr bwMode="auto">
          <a:xfrm>
            <a:off x="304800" y="838200"/>
            <a:ext cx="3648075" cy="2362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4038600" y="838200"/>
            <a:ext cx="2143125" cy="22860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6248400" y="838200"/>
            <a:ext cx="2238375" cy="2238375"/>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cstate="print"/>
          <a:srcRect/>
          <a:stretch>
            <a:fillRect/>
          </a:stretch>
        </p:blipFill>
        <p:spPr bwMode="auto">
          <a:xfrm>
            <a:off x="381000" y="3505200"/>
            <a:ext cx="2771775" cy="2714625"/>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cstate="print"/>
          <a:srcRect/>
          <a:stretch>
            <a:fillRect/>
          </a:stretch>
        </p:blipFill>
        <p:spPr bwMode="auto">
          <a:xfrm>
            <a:off x="3352800" y="3505200"/>
            <a:ext cx="2971800" cy="2562225"/>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cstate="print"/>
          <a:srcRect/>
          <a:stretch>
            <a:fillRect/>
          </a:stretch>
        </p:blipFill>
        <p:spPr bwMode="auto">
          <a:xfrm>
            <a:off x="6248400" y="3581400"/>
            <a:ext cx="2667000" cy="2628900"/>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876800"/>
          </a:xfrm>
        </p:spPr>
        <p:txBody>
          <a:bodyPr>
            <a:normAutofit/>
          </a:bodyPr>
          <a:lstStyle/>
          <a:p>
            <a:r>
              <a:rPr lang="en-US" sz="2200" dirty="0" smtClean="0"/>
              <a:t>Agile tooling</a:t>
            </a:r>
          </a:p>
          <a:p>
            <a:r>
              <a:rPr lang="en-US" sz="2200" dirty="0" smtClean="0"/>
              <a:t>Research and Development</a:t>
            </a:r>
          </a:p>
          <a:p>
            <a:r>
              <a:rPr lang="en-US" sz="2200" dirty="0" smtClean="0"/>
              <a:t>Medical application</a:t>
            </a:r>
          </a:p>
          <a:p>
            <a:r>
              <a:rPr lang="en-US" sz="2200" dirty="0" smtClean="0"/>
              <a:t>Pharmaceutical Formulations</a:t>
            </a:r>
          </a:p>
          <a:p>
            <a:r>
              <a:rPr lang="en-US" sz="2200" dirty="0" smtClean="0"/>
              <a:t>Bio prints</a:t>
            </a:r>
          </a:p>
          <a:p>
            <a:r>
              <a:rPr lang="en-US" sz="2200" dirty="0" smtClean="0"/>
              <a:t>Industrial art and jewelry</a:t>
            </a:r>
          </a:p>
          <a:p>
            <a:r>
              <a:rPr lang="en-US" sz="2200" dirty="0" smtClean="0"/>
              <a:t>Apparel</a:t>
            </a:r>
          </a:p>
          <a:p>
            <a:r>
              <a:rPr lang="en-US" sz="2200" dirty="0" smtClean="0"/>
              <a:t>Automotive industry</a:t>
            </a:r>
          </a:p>
          <a:p>
            <a:r>
              <a:rPr lang="en-US" sz="2200" dirty="0" smtClean="0"/>
              <a:t>Construction</a:t>
            </a:r>
          </a:p>
          <a:p>
            <a:r>
              <a:rPr lang="en-US" sz="2200" dirty="0" smtClean="0"/>
              <a:t>Computers and robots</a:t>
            </a:r>
          </a:p>
          <a:p>
            <a:r>
              <a:rPr lang="en-US" sz="2200" dirty="0" smtClean="0"/>
              <a:t>Domestic use and space</a:t>
            </a:r>
          </a:p>
          <a:p>
            <a:endParaRPr lang="en-US" sz="2400" dirty="0" smtClean="0"/>
          </a:p>
          <a:p>
            <a:endParaRPr lang="en-US" sz="2200" dirty="0" smtClean="0"/>
          </a:p>
        </p:txBody>
      </p:sp>
      <p:sp>
        <p:nvSpPr>
          <p:cNvPr id="4" name="Date Placeholder 3"/>
          <p:cNvSpPr>
            <a:spLocks noGrp="1"/>
          </p:cNvSpPr>
          <p:nvPr>
            <p:ph type="dt" sz="half" idx="10"/>
          </p:nvPr>
        </p:nvSpPr>
        <p:spPr/>
        <p:txBody>
          <a:bodyPr/>
          <a:lstStyle/>
          <a:p>
            <a:fld id="{1284C0D6-AB17-42F8-AA9B-706D6B91D44E}"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Application. </a:t>
            </a:r>
            <a:r>
              <a:rPr lang="en-US" sz="3200" b="1" dirty="0" err="1" smtClean="0">
                <a:solidFill>
                  <a:srgbClr val="C00000"/>
                </a:solidFill>
              </a:rPr>
              <a:t>Contd</a:t>
            </a:r>
            <a:r>
              <a:rPr lang="en-US" sz="3200" b="1" dirty="0" smtClean="0">
                <a:solidFill>
                  <a:srgbClr val="C00000"/>
                </a:solidFill>
              </a:rPr>
              <a:t>…</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981200"/>
          <a:ext cx="8458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AC64D421-26BD-41E1-A565-153E8F62D84A}"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Course</a:t>
            </a:r>
            <a:r>
              <a:rPr kumimoji="0" lang="en-US" sz="3200" b="1" i="0" u="none" strike="noStrike" kern="1200" cap="none" spc="0" normalizeH="0" noProof="0" dirty="0" smtClean="0">
                <a:ln>
                  <a:noFill/>
                </a:ln>
                <a:solidFill>
                  <a:srgbClr val="C00000"/>
                </a:solidFill>
                <a:effectLst/>
                <a:uLnTx/>
                <a:uFillTx/>
                <a:latin typeface="+mn-lt"/>
                <a:ea typeface="+mn-ea"/>
                <a:cs typeface="+mn-cs"/>
              </a:rPr>
              <a:t> Outcome</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
        <p:nvSpPr>
          <p:cNvPr id="11" name="Rectangle 10"/>
          <p:cNvSpPr/>
          <p:nvPr/>
        </p:nvSpPr>
        <p:spPr>
          <a:xfrm>
            <a:off x="685800" y="914400"/>
            <a:ext cx="8077200" cy="738664"/>
          </a:xfrm>
          <a:prstGeom prst="rect">
            <a:avLst/>
          </a:prstGeom>
        </p:spPr>
        <p:txBody>
          <a:bodyPr wrap="square">
            <a:spAutoFit/>
          </a:bodyPr>
          <a:lstStyle/>
          <a:p>
            <a:pPr algn="just"/>
            <a:r>
              <a:rPr lang="en-US" sz="2200" dirty="0" smtClean="0"/>
              <a:t>     </a:t>
            </a:r>
            <a:r>
              <a:rPr lang="en-US" sz="2000" dirty="0" smtClean="0"/>
              <a:t>Once the student has successfully completed this course, he/she will be</a:t>
            </a:r>
          </a:p>
          <a:p>
            <a:pPr algn="just"/>
            <a:r>
              <a:rPr lang="en-US" sz="2000" dirty="0" smtClean="0"/>
              <a:t>      able to:</a:t>
            </a:r>
            <a:endParaRPr lang="en-US" sz="2000"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AA36A6-AFD5-44A2-A4B2-6F95918D23A1}" type="datetime1">
              <a:rPr lang="en-US" smtClean="0"/>
              <a:pPr/>
              <a:t>6/29/2021</a:t>
            </a:fld>
            <a:endParaRPr lang="en-US"/>
          </a:p>
        </p:txBody>
      </p:sp>
      <p:sp>
        <p:nvSpPr>
          <p:cNvPr id="5" name="Footer Placeholder 4"/>
          <p:cNvSpPr>
            <a:spLocks noGrp="1"/>
          </p:cNvSpPr>
          <p:nvPr>
            <p:ph type="ftr" sz="quarter" idx="11"/>
          </p:nvPr>
        </p:nvSpPr>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9" name="Content Placeholder 8"/>
          <p:cNvGraphicFramePr>
            <a:graphicFrameLocks noGrp="1"/>
          </p:cNvGraphicFramePr>
          <p:nvPr>
            <p:ph idx="4294967295"/>
          </p:nvPr>
        </p:nvGraphicFramePr>
        <p:xfrm>
          <a:off x="0" y="1676400"/>
          <a:ext cx="8382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rPr>
              <a:t>Pre-</a:t>
            </a:r>
            <a:r>
              <a:rPr lang="en-US" sz="3200" b="1" dirty="0" err="1" smtClean="0">
                <a:solidFill>
                  <a:srgbClr val="C00000"/>
                </a:solidFill>
              </a:rPr>
              <a:t>requisitive</a:t>
            </a:r>
            <a:r>
              <a:rPr lang="en-US" sz="3200" b="1" dirty="0" smtClean="0">
                <a:solidFill>
                  <a:srgbClr val="C00000"/>
                </a:solidFill>
              </a:rPr>
              <a:t>, Recap &amp;Topic </a:t>
            </a:r>
            <a:r>
              <a:rPr lang="en-US" sz="3200" b="1" dirty="0" err="1" smtClean="0">
                <a:solidFill>
                  <a:srgbClr val="C00000"/>
                </a:solidFill>
              </a:rPr>
              <a:t>Objective:RE</a:t>
            </a:r>
            <a:r>
              <a:rPr kumimoji="0" lang="en-US" sz="3200" b="1" i="0" u="none" strike="noStrike" kern="1200" cap="none" spc="0" normalizeH="0" noProof="0" dirty="0" smtClean="0">
                <a:ln>
                  <a:noFill/>
                </a:ln>
                <a:solidFill>
                  <a:srgbClr val="C00000"/>
                </a:solidFill>
                <a:effectLst/>
                <a:uLnTx/>
                <a:uFillTx/>
                <a:latin typeface="+mn-lt"/>
                <a:ea typeface="+mn-ea"/>
                <a:cs typeface="+mn-cs"/>
              </a:rPr>
              <a:t> </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
        <p:nvSpPr>
          <p:cNvPr id="10" name="Oval 9"/>
          <p:cNvSpPr/>
          <p:nvPr/>
        </p:nvSpPr>
        <p:spPr>
          <a:xfrm>
            <a:off x="2743200" y="762000"/>
            <a:ext cx="3581400" cy="838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Topic</a:t>
            </a:r>
          </a:p>
          <a:p>
            <a:pPr algn="ctr"/>
            <a:r>
              <a:rPr lang="en-US" b="1" dirty="0" smtClean="0"/>
              <a:t>Reverse Engineering</a:t>
            </a:r>
            <a:endParaRPr lang="en-US" b="1" dirty="0"/>
          </a:p>
        </p:txBody>
      </p:sp>
      <p:graphicFrame>
        <p:nvGraphicFramePr>
          <p:cNvPr id="14" name="Diagram 13"/>
          <p:cNvGraphicFramePr/>
          <p:nvPr/>
        </p:nvGraphicFramePr>
        <p:xfrm>
          <a:off x="914400" y="1676400"/>
          <a:ext cx="76200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FC0C8D-9A88-4B45-BFBE-06BE5B5946D2}" type="datetime1">
              <a:rPr lang="en-US" smtClean="0"/>
              <a:pPr/>
              <a:t>6/29/2021</a:t>
            </a:fld>
            <a:endParaRPr lang="en-US"/>
          </a:p>
        </p:txBody>
      </p:sp>
      <p:sp>
        <p:nvSpPr>
          <p:cNvPr id="5" name="Footer Placeholder 4"/>
          <p:cNvSpPr>
            <a:spLocks noGrp="1"/>
          </p:cNvSpPr>
          <p:nvPr>
            <p:ph type="ftr" sz="quarter" idx="11"/>
          </p:nvPr>
        </p:nvSpPr>
        <p:spPr>
          <a:xfrm>
            <a:off x="1676400" y="6356350"/>
            <a:ext cx="63246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 Reverse Engineering: Introduction (CO4)</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838200" y="762000"/>
            <a:ext cx="7543800" cy="5410199"/>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305800" cy="5181600"/>
          </a:xfrm>
        </p:spPr>
        <p:txBody>
          <a:bodyPr>
            <a:normAutofit/>
          </a:bodyPr>
          <a:lstStyle/>
          <a:p>
            <a:r>
              <a:rPr lang="en-US" sz="2400" b="1" dirty="0" smtClean="0">
                <a:solidFill>
                  <a:srgbClr val="00B050"/>
                </a:solidFill>
              </a:rPr>
              <a:t>Engineering: Forward and Reverse Engineering</a:t>
            </a:r>
          </a:p>
        </p:txBody>
      </p:sp>
      <p:sp>
        <p:nvSpPr>
          <p:cNvPr id="4" name="Date Placeholder 3"/>
          <p:cNvSpPr>
            <a:spLocks noGrp="1"/>
          </p:cNvSpPr>
          <p:nvPr>
            <p:ph type="dt" sz="half" idx="10"/>
          </p:nvPr>
        </p:nvSpPr>
        <p:spPr/>
        <p:txBody>
          <a:bodyPr/>
          <a:lstStyle/>
          <a:p>
            <a:fld id="{85FC0C8D-9A88-4B45-BFBE-06BE5B5946D2}"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 Reverse </a:t>
            </a:r>
            <a:r>
              <a:rPr lang="en-US" sz="3200" b="1" dirty="0" err="1" smtClean="0">
                <a:solidFill>
                  <a:srgbClr val="C00000"/>
                </a:solidFill>
              </a:rPr>
              <a:t>Engineering:Introduction</a:t>
            </a:r>
            <a:r>
              <a:rPr lang="en-US" sz="3200" b="1" dirty="0" smtClean="0">
                <a:solidFill>
                  <a:srgbClr val="C00000"/>
                </a:solidFill>
              </a:rPr>
              <a:t>……</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609600" y="1219200"/>
            <a:ext cx="7848600" cy="4154984"/>
          </a:xfrm>
          <a:prstGeom prst="rect">
            <a:avLst/>
          </a:prstGeom>
        </p:spPr>
        <p:txBody>
          <a:bodyPr wrap="square">
            <a:spAutoFit/>
          </a:bodyPr>
          <a:lstStyle/>
          <a:p>
            <a:pPr algn="just"/>
            <a:endParaRPr lang="en-US" sz="2200" dirty="0" smtClean="0"/>
          </a:p>
          <a:p>
            <a:pPr algn="just">
              <a:buFont typeface="Arial" pitchFamily="34" charset="0"/>
              <a:buChar char="•"/>
            </a:pPr>
            <a:r>
              <a:rPr lang="en-US" sz="2200" dirty="0" smtClean="0"/>
              <a:t>Forward engineering is the traditional process  of moving from high-level abstractions and logical designs to the physical implementation of a system. </a:t>
            </a:r>
          </a:p>
          <a:p>
            <a:pPr algn="just"/>
            <a:endParaRPr lang="en-US" sz="2200" dirty="0" smtClean="0"/>
          </a:p>
          <a:p>
            <a:pPr algn="just">
              <a:buFont typeface="Arial" pitchFamily="34" charset="0"/>
              <a:buChar char="•"/>
            </a:pPr>
            <a:r>
              <a:rPr lang="en-US" sz="2200" dirty="0" smtClean="0"/>
              <a:t>In some situations, there may be a physical part/  product without any technical details, such as drawings, bills-of-material, or  without engineering data.</a:t>
            </a:r>
          </a:p>
          <a:p>
            <a:pPr algn="just"/>
            <a:endParaRPr lang="en-US" sz="2200" dirty="0" smtClean="0"/>
          </a:p>
          <a:p>
            <a:pPr algn="just">
              <a:buFont typeface="Arial" pitchFamily="34" charset="0"/>
              <a:buChar char="•"/>
            </a:pPr>
            <a:r>
              <a:rPr lang="en-US" sz="2200" dirty="0" smtClean="0"/>
              <a:t>The process of duplicating an existing part, sub-assembly, or product, without drawings, documentation, or a computer model is  known as reverse engineering.</a:t>
            </a:r>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A4EE46-B1EC-4FA9-A198-57A9F58E60A6}" type="datetime1">
              <a:rPr lang="en-US" smtClean="0"/>
              <a:pPr/>
              <a:t>6/29/2021</a:t>
            </a:fld>
            <a:endParaRPr lang="en-US"/>
          </a:p>
        </p:txBody>
      </p:sp>
      <p:sp>
        <p:nvSpPr>
          <p:cNvPr id="5" name="Footer Placeholder 4"/>
          <p:cNvSpPr>
            <a:spLocks noGrp="1"/>
          </p:cNvSpPr>
          <p:nvPr>
            <p:ph type="ftr" sz="quarter" idx="11"/>
          </p:nvPr>
        </p:nvSpPr>
        <p:spPr>
          <a:xfrm>
            <a:off x="1600200" y="6356350"/>
            <a:ext cx="62484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 Reverse </a:t>
            </a:r>
            <a:r>
              <a:rPr lang="en-US" sz="3200" b="1" dirty="0" err="1" smtClean="0">
                <a:solidFill>
                  <a:srgbClr val="C00000"/>
                </a:solidFill>
              </a:rPr>
              <a:t>Engineering:Introduction</a:t>
            </a:r>
            <a:r>
              <a:rPr lang="en-US" sz="3200" b="1" dirty="0" smtClean="0">
                <a:solidFill>
                  <a:srgbClr val="C00000"/>
                </a:solidFill>
              </a:rPr>
              <a:t>…..</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p:cNvSpPr/>
          <p:nvPr/>
        </p:nvSpPr>
        <p:spPr>
          <a:xfrm>
            <a:off x="533400" y="914400"/>
            <a:ext cx="8305800" cy="3908762"/>
          </a:xfrm>
          <a:prstGeom prst="rect">
            <a:avLst/>
          </a:prstGeom>
        </p:spPr>
        <p:txBody>
          <a:bodyPr wrap="square">
            <a:spAutoFit/>
          </a:bodyPr>
          <a:lstStyle/>
          <a:p>
            <a:pPr algn="just">
              <a:buFont typeface="Arial" pitchFamily="34" charset="0"/>
              <a:buChar char="•"/>
            </a:pPr>
            <a:r>
              <a:rPr lang="en-US" sz="2200" dirty="0" smtClean="0"/>
              <a:t>The process of digitally capturing the physical entities of a component, referred to as reverse engineering (RE).</a:t>
            </a:r>
          </a:p>
          <a:p>
            <a:pPr algn="just"/>
            <a:endParaRPr lang="en-US" sz="2200" dirty="0" smtClean="0"/>
          </a:p>
          <a:p>
            <a:pPr algn="just">
              <a:buFont typeface="Arial" pitchFamily="34" charset="0"/>
              <a:buChar char="•"/>
            </a:pPr>
            <a:r>
              <a:rPr lang="en-US" sz="2200" dirty="0" smtClean="0"/>
              <a:t>In mechanical engineering, RE is an integrated domain that helps us to bring out technological and physical principals of any mechanical part or component by undergoing the analysis procedure of some of its basic aspects such as structure, function and operation. </a:t>
            </a:r>
          </a:p>
          <a:p>
            <a:pPr algn="just"/>
            <a:endParaRPr lang="en-US" sz="2200" dirty="0" smtClean="0"/>
          </a:p>
          <a:p>
            <a:pPr algn="just">
              <a:buFont typeface="Arial" pitchFamily="34" charset="0"/>
              <a:buChar char="•"/>
            </a:pPr>
            <a:r>
              <a:rPr lang="en-US" sz="2200" dirty="0" smtClean="0"/>
              <a:t>Reverse engineering is the process of discovering the technological principles of a device, object, or system through analysis of its structure, function, and operation.</a:t>
            </a:r>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DDF33A-2377-466E-BFB2-06FFA5D249E7}" type="datetime1">
              <a:rPr lang="en-US" smtClean="0"/>
              <a:pPr/>
              <a:t>6/29/2021</a:t>
            </a:fld>
            <a:endParaRPr lang="en-US"/>
          </a:p>
        </p:txBody>
      </p:sp>
      <p:sp>
        <p:nvSpPr>
          <p:cNvPr id="5" name="Footer Placeholder 4"/>
          <p:cNvSpPr>
            <a:spLocks noGrp="1"/>
          </p:cNvSpPr>
          <p:nvPr>
            <p:ph type="ftr" sz="quarter" idx="11"/>
          </p:nvPr>
        </p:nvSpPr>
        <p:spPr>
          <a:xfrm>
            <a:off x="2057400" y="6356350"/>
            <a:ext cx="61722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 Why Reverse Engineering?</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533400" y="914400"/>
            <a:ext cx="8382000" cy="4939814"/>
          </a:xfrm>
          <a:prstGeom prst="rect">
            <a:avLst/>
          </a:prstGeom>
        </p:spPr>
        <p:txBody>
          <a:bodyPr wrap="square">
            <a:spAutoFit/>
          </a:bodyPr>
          <a:lstStyle/>
          <a:p>
            <a:pPr algn="just">
              <a:buFont typeface="Arial" pitchFamily="34" charset="0"/>
              <a:buChar char="•"/>
            </a:pPr>
            <a:r>
              <a:rPr lang="en-US" sz="2100" dirty="0" smtClean="0"/>
              <a:t>The original manufacturer no longer exists, but a customer needs the product, e.g., aircraft spares required typically after an aircraft has been in service for several years. </a:t>
            </a:r>
          </a:p>
          <a:p>
            <a:pPr algn="just"/>
            <a:endParaRPr lang="en-US" sz="2100" dirty="0" smtClean="0"/>
          </a:p>
          <a:p>
            <a:pPr algn="just"/>
            <a:r>
              <a:rPr lang="en-US" sz="2100" dirty="0" smtClean="0"/>
              <a:t>• The original manufacturer of a product no longer produces the product, e.g., the original product has become obsolete. </a:t>
            </a:r>
          </a:p>
          <a:p>
            <a:pPr algn="just"/>
            <a:endParaRPr lang="en-US" sz="2100" dirty="0" smtClean="0"/>
          </a:p>
          <a:p>
            <a:pPr algn="just"/>
            <a:r>
              <a:rPr lang="en-US" sz="2100" dirty="0" smtClean="0"/>
              <a:t>• The original product design documentation has been lost.</a:t>
            </a:r>
          </a:p>
          <a:p>
            <a:pPr algn="just"/>
            <a:endParaRPr lang="en-US" sz="2100" dirty="0" smtClean="0"/>
          </a:p>
          <a:p>
            <a:pPr algn="just"/>
            <a:r>
              <a:rPr lang="en-US" sz="2100" dirty="0" smtClean="0"/>
              <a:t>• Creating data to refurbish or manufacture a part for which there are no CAD  data, or for which the data have become obsolete or lost. </a:t>
            </a:r>
          </a:p>
          <a:p>
            <a:pPr algn="just"/>
            <a:endParaRPr lang="en-US" sz="2100" dirty="0" smtClean="0"/>
          </a:p>
          <a:p>
            <a:pPr algn="just"/>
            <a:r>
              <a:rPr lang="en-US" sz="2100" dirty="0" smtClean="0"/>
              <a:t>• Some bad features of a product need to be eliminated e.g., excessive wear might indicate where a product should be improved. </a:t>
            </a:r>
          </a:p>
          <a:p>
            <a:pPr algn="just"/>
            <a:endParaRPr lang="en-US" sz="2100" dirty="0" smtClean="0"/>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4B7B77-DB63-458F-BEB4-7D6D2476EDFF}" type="datetime1">
              <a:rPr lang="en-US" smtClean="0"/>
              <a:pPr/>
              <a:t>6/29/2021</a:t>
            </a:fld>
            <a:endParaRPr lang="en-US"/>
          </a:p>
        </p:txBody>
      </p:sp>
      <p:sp>
        <p:nvSpPr>
          <p:cNvPr id="5" name="Footer Placeholder 4"/>
          <p:cNvSpPr>
            <a:spLocks noGrp="1"/>
          </p:cNvSpPr>
          <p:nvPr>
            <p:ph type="ftr" sz="quarter" idx="11"/>
          </p:nvPr>
        </p:nvSpPr>
        <p:spPr>
          <a:xfrm>
            <a:off x="2057400" y="6356350"/>
            <a:ext cx="56388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 Why RE?......</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457200" y="838200"/>
            <a:ext cx="8001000" cy="4616648"/>
          </a:xfrm>
          <a:prstGeom prst="rect">
            <a:avLst/>
          </a:prstGeom>
        </p:spPr>
        <p:txBody>
          <a:bodyPr wrap="square">
            <a:spAutoFit/>
          </a:bodyPr>
          <a:lstStyle/>
          <a:p>
            <a:pPr algn="just"/>
            <a:r>
              <a:rPr lang="en-US" sz="2100" dirty="0" smtClean="0"/>
              <a:t>• Strengthening  good features of a product based on long-term usage. </a:t>
            </a:r>
          </a:p>
          <a:p>
            <a:pPr algn="just"/>
            <a:endParaRPr lang="en-US" sz="2100" dirty="0" smtClean="0"/>
          </a:p>
          <a:p>
            <a:pPr algn="just">
              <a:buFont typeface="Arial" pitchFamily="34" charset="0"/>
              <a:buChar char="•"/>
            </a:pPr>
            <a:r>
              <a:rPr lang="en-US" sz="2100" dirty="0" smtClean="0"/>
              <a:t>Analyzing the good and bad features of competitors’ products.</a:t>
            </a:r>
          </a:p>
          <a:p>
            <a:pPr algn="just"/>
            <a:endParaRPr lang="en-US" sz="2100" dirty="0" smtClean="0"/>
          </a:p>
          <a:p>
            <a:pPr algn="just">
              <a:buFont typeface="Arial" pitchFamily="34" charset="0"/>
              <a:buChar char="•"/>
            </a:pPr>
            <a:r>
              <a:rPr lang="en-US" sz="2100" dirty="0" smtClean="0"/>
              <a:t> Exploring new avenues to improve product performance and features. </a:t>
            </a:r>
          </a:p>
          <a:p>
            <a:pPr algn="just"/>
            <a:endParaRPr lang="en-US" sz="2100" dirty="0" smtClean="0"/>
          </a:p>
          <a:p>
            <a:pPr algn="just"/>
            <a:r>
              <a:rPr lang="en-US" sz="2100" dirty="0" smtClean="0"/>
              <a:t>• Creating 3-D data from a model or sculpture for animation in games and movies. </a:t>
            </a:r>
          </a:p>
          <a:p>
            <a:pPr algn="just"/>
            <a:endParaRPr lang="en-US" sz="2100" dirty="0" smtClean="0"/>
          </a:p>
          <a:p>
            <a:pPr algn="just"/>
            <a:r>
              <a:rPr lang="en-US" sz="2100" dirty="0" smtClean="0"/>
              <a:t>• Creating 3-D data from an individual, model or sculpture to create, scale, or reproduce artwork. </a:t>
            </a:r>
          </a:p>
          <a:p>
            <a:pPr algn="just"/>
            <a:endParaRPr lang="en-US" sz="2100" dirty="0" smtClean="0"/>
          </a:p>
          <a:p>
            <a:pPr algn="just"/>
            <a:r>
              <a:rPr lang="en-US" sz="2100" dirty="0" smtClean="0"/>
              <a:t>• Architectural and construction documentation and measurement. </a:t>
            </a:r>
          </a:p>
          <a:p>
            <a:pPr algn="just"/>
            <a:endParaRPr lang="en-US" sz="2100" dirty="0"/>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876800"/>
          </a:xfrm>
        </p:spPr>
        <p:txBody>
          <a:bodyPr>
            <a:normAutofit/>
          </a:bodyPr>
          <a:lstStyle/>
          <a:p>
            <a:endParaRPr lang="en-US" sz="2400" dirty="0" smtClean="0"/>
          </a:p>
          <a:p>
            <a:endParaRPr lang="en-US" sz="2200" dirty="0" smtClean="0"/>
          </a:p>
        </p:txBody>
      </p:sp>
      <p:sp>
        <p:nvSpPr>
          <p:cNvPr id="4" name="Date Placeholder 3"/>
          <p:cNvSpPr>
            <a:spLocks noGrp="1"/>
          </p:cNvSpPr>
          <p:nvPr>
            <p:ph type="dt" sz="half" idx="10"/>
          </p:nvPr>
        </p:nvSpPr>
        <p:spPr/>
        <p:txBody>
          <a:bodyPr/>
          <a:lstStyle/>
          <a:p>
            <a:fld id="{E3EF526F-5A72-4712-B461-F5891645912D}"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Flow of Reverse Engineering</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566738" y="609600"/>
            <a:ext cx="8010525" cy="5791201"/>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AA36A6-AFD5-44A2-A4B2-6F95918D23A1}" type="datetime1">
              <a:rPr lang="en-US" smtClean="0"/>
              <a:pPr/>
              <a:t>6/29/2021</a:t>
            </a:fld>
            <a:endParaRPr lang="en-US"/>
          </a:p>
        </p:txBody>
      </p:sp>
      <p:sp>
        <p:nvSpPr>
          <p:cNvPr id="5" name="Footer Placeholder 4"/>
          <p:cNvSpPr>
            <a:spLocks noGrp="1"/>
          </p:cNvSpPr>
          <p:nvPr>
            <p:ph type="ftr" sz="quarter" idx="11"/>
          </p:nvPr>
        </p:nvSpPr>
        <p:spPr>
          <a:xfrm>
            <a:off x="3200400" y="6248400"/>
            <a:ext cx="4267200" cy="365125"/>
          </a:xfrm>
        </p:spPr>
        <p:txBody>
          <a:bodyPr/>
          <a:lstStyle/>
          <a:p>
            <a:r>
              <a:rPr lang="fi-FI" dirty="0"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graphicFrame>
        <p:nvGraphicFramePr>
          <p:cNvPr id="9" name="Content Placeholder 8"/>
          <p:cNvGraphicFramePr>
            <a:graphicFrameLocks noGrp="1"/>
          </p:cNvGraphicFramePr>
          <p:nvPr>
            <p:ph idx="4294967295"/>
          </p:nvPr>
        </p:nvGraphicFramePr>
        <p:xfrm>
          <a:off x="0" y="1676400"/>
          <a:ext cx="8382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rPr>
              <a:t>Pre-</a:t>
            </a:r>
            <a:r>
              <a:rPr lang="en-US" sz="3200" b="1" dirty="0" err="1" smtClean="0">
                <a:solidFill>
                  <a:srgbClr val="C00000"/>
                </a:solidFill>
              </a:rPr>
              <a:t>requisitive</a:t>
            </a:r>
            <a:r>
              <a:rPr lang="en-US" sz="3200" b="1" dirty="0" smtClean="0">
                <a:solidFill>
                  <a:srgbClr val="C00000"/>
                </a:solidFill>
              </a:rPr>
              <a:t>, Recap &amp;Topic Objective</a:t>
            </a:r>
            <a:r>
              <a:rPr kumimoji="0" lang="en-US" sz="3200" b="1" i="0" u="none" strike="noStrike" kern="1200" cap="none" spc="0" normalizeH="0" noProof="0" dirty="0" smtClean="0">
                <a:ln>
                  <a:noFill/>
                </a:ln>
                <a:solidFill>
                  <a:srgbClr val="C00000"/>
                </a:solidFill>
                <a:effectLst/>
                <a:uLnTx/>
                <a:uFillTx/>
                <a:latin typeface="+mn-lt"/>
                <a:ea typeface="+mn-ea"/>
                <a:cs typeface="+mn-cs"/>
              </a:rPr>
              <a:t> </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
        <p:nvSpPr>
          <p:cNvPr id="10" name="Oval 9"/>
          <p:cNvSpPr/>
          <p:nvPr/>
        </p:nvSpPr>
        <p:spPr>
          <a:xfrm>
            <a:off x="2209800" y="762000"/>
            <a:ext cx="4953000" cy="11430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Topic</a:t>
            </a:r>
          </a:p>
          <a:p>
            <a:pPr algn="ctr"/>
            <a:r>
              <a:rPr lang="en-US" sz="2400" b="1" dirty="0" smtClean="0"/>
              <a:t>Injection </a:t>
            </a:r>
            <a:r>
              <a:rPr lang="en-US" sz="2400" b="1" dirty="0" err="1" smtClean="0"/>
              <a:t>Moulding</a:t>
            </a:r>
            <a:endParaRPr lang="en-US" sz="2400" b="1" dirty="0"/>
          </a:p>
        </p:txBody>
      </p:sp>
      <p:graphicFrame>
        <p:nvGraphicFramePr>
          <p:cNvPr id="14" name="Diagram 13"/>
          <p:cNvGraphicFramePr/>
          <p:nvPr/>
        </p:nvGraphicFramePr>
        <p:xfrm>
          <a:off x="1066800" y="2057400"/>
          <a:ext cx="76200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540CDB-BD37-4B44-92E9-7DE062A280DB}"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Injection </a:t>
            </a:r>
            <a:r>
              <a:rPr lang="en-US" sz="3200" b="1" dirty="0" err="1" smtClean="0">
                <a:solidFill>
                  <a:srgbClr val="C00000"/>
                </a:solidFill>
              </a:rPr>
              <a:t>Moulding</a:t>
            </a:r>
            <a:r>
              <a:rPr lang="en-US" sz="3200" b="1" dirty="0" smtClean="0">
                <a:solidFill>
                  <a:srgbClr val="C00000"/>
                </a:solidFill>
              </a:rPr>
              <a:t> Process-Introduction (CO1)</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rmAutofit/>
          </a:bodyPr>
          <a:lstStyle/>
          <a:p>
            <a:pPr algn="just"/>
            <a:r>
              <a:rPr lang="en-US" sz="2400" dirty="0" smtClean="0">
                <a:latin typeface="Times New Roman" pitchFamily="18" charset="0"/>
                <a:cs typeface="Times New Roman" pitchFamily="18" charset="0"/>
              </a:rPr>
              <a:t>The injection machine is a machine that melt plasticize the molding material inside the heating cylinder and inject this into the mold tool to create the molded product by solidifying inside it.</a:t>
            </a:r>
          </a:p>
          <a:p>
            <a:pPr algn="just"/>
            <a:r>
              <a:rPr lang="en-US" sz="2400" dirty="0" smtClean="0">
                <a:latin typeface="Times New Roman" pitchFamily="18" charset="0"/>
                <a:cs typeface="Times New Roman" pitchFamily="18" charset="0"/>
              </a:rPr>
              <a:t> The injection machine is constructed of a mold clamping device that opens and closes the mold tool, and device that plasticize and inject the molding material.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are several types in the injection machine, and the difference is made by how these two devices are arranged.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D1240C-7F73-46C9-B3B3-F2A1CD9ABA03}"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Injection </a:t>
            </a:r>
            <a:r>
              <a:rPr lang="en-US" sz="3200" b="1" dirty="0" err="1" smtClean="0">
                <a:solidFill>
                  <a:srgbClr val="C00000"/>
                </a:solidFill>
              </a:rPr>
              <a:t>Moulding</a:t>
            </a:r>
            <a:r>
              <a:rPr lang="en-US" sz="3200" b="1" dirty="0" smtClean="0">
                <a:solidFill>
                  <a:srgbClr val="C00000"/>
                </a:solidFill>
              </a:rPr>
              <a:t> : Classification</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219200"/>
            <a:ext cx="8229600" cy="4906963"/>
          </a:xfrm>
        </p:spPr>
        <p:txBody>
          <a:bodyPr>
            <a:normAutofit/>
          </a:bodyPr>
          <a:lstStyle/>
          <a:p>
            <a:pPr algn="just">
              <a:buNone/>
            </a:pPr>
            <a:r>
              <a:rPr lang="en-US" sz="2400" dirty="0" smtClean="0"/>
              <a:t>（1） Horizontal injection machine ： Both mold clamping device and injection device compounded horizontally </a:t>
            </a:r>
          </a:p>
          <a:p>
            <a:pPr algn="just">
              <a:buNone/>
            </a:pPr>
            <a:r>
              <a:rPr lang="en-US" sz="2400" dirty="0" smtClean="0"/>
              <a:t>（2） Vertical injection machine ： Both mold clamping device and injection device compounded vertically </a:t>
            </a:r>
          </a:p>
          <a:p>
            <a:pPr algn="just">
              <a:buNone/>
            </a:pPr>
            <a:r>
              <a:rPr lang="en-US" sz="2400" dirty="0" smtClean="0"/>
              <a:t>（3） Two-color injection machine </a:t>
            </a:r>
          </a:p>
          <a:p>
            <a:pPr algn="just">
              <a:buNone/>
            </a:pPr>
            <a:r>
              <a:rPr lang="en-US" sz="2400" dirty="0" smtClean="0"/>
              <a:t>（4） Rotary injection machine </a:t>
            </a:r>
          </a:p>
          <a:p>
            <a:pPr algn="just">
              <a:buNone/>
            </a:pPr>
            <a:r>
              <a:rPr lang="en-US" sz="2400" dirty="0" smtClean="0"/>
              <a:t>（5） Low foam injection machine </a:t>
            </a:r>
          </a:p>
          <a:p>
            <a:pPr algn="just">
              <a:buNone/>
            </a:pPr>
            <a:r>
              <a:rPr lang="en-US" sz="2400" dirty="0" smtClean="0"/>
              <a:t>（6） Multi material injection machine </a:t>
            </a:r>
          </a:p>
          <a:p>
            <a:pPr algn="just">
              <a:buNone/>
            </a:pPr>
            <a:r>
              <a:rPr lang="en-US" sz="2400" dirty="0" smtClean="0"/>
              <a:t>（7） Sandwich injection machine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 xmlns:p14="http://schemas.microsoft.com/office/powerpoint/2010/main" val="1486721663"/>
              </p:ext>
            </p:extLst>
          </p:nvPr>
        </p:nvGraphicFramePr>
        <p:xfrm>
          <a:off x="381001" y="1066800"/>
          <a:ext cx="8458200" cy="4953000"/>
        </p:xfrm>
        <a:graphic>
          <a:graphicData uri="http://schemas.openxmlformats.org/drawingml/2006/table">
            <a:tbl>
              <a:tblPr firstRow="1" bandRow="1">
                <a:tableStyleId>{5C22544A-7EE6-4342-B048-85BDC9FD1C3A}</a:tableStyleId>
              </a:tblPr>
              <a:tblGrid>
                <a:gridCol w="609600"/>
                <a:gridCol w="656493"/>
                <a:gridCol w="633046"/>
                <a:gridCol w="633046"/>
                <a:gridCol w="633046"/>
                <a:gridCol w="633046"/>
                <a:gridCol w="633046"/>
                <a:gridCol w="597877"/>
                <a:gridCol w="609602"/>
                <a:gridCol w="609600"/>
                <a:gridCol w="715106"/>
                <a:gridCol w="732693"/>
                <a:gridCol w="761999"/>
              </a:tblGrid>
              <a:tr h="990600">
                <a:tc>
                  <a:txBody>
                    <a:bodyPr/>
                    <a:lstStyle/>
                    <a:p>
                      <a:pPr algn="just"/>
                      <a:endParaRPr lang="en-US" sz="1800" dirty="0">
                        <a:latin typeface="+mn-lt"/>
                      </a:endParaRPr>
                    </a:p>
                  </a:txBody>
                  <a:tcPr>
                    <a:solidFill>
                      <a:srgbClr val="92D050"/>
                    </a:solidFill>
                  </a:tcPr>
                </a:tc>
                <a:tc>
                  <a:txBody>
                    <a:bodyPr/>
                    <a:lstStyle/>
                    <a:p>
                      <a:pPr algn="just"/>
                      <a:r>
                        <a:rPr lang="en-US" sz="1800" b="1" dirty="0" smtClean="0">
                          <a:latin typeface="+mn-lt"/>
                        </a:rPr>
                        <a:t>PO1</a:t>
                      </a:r>
                      <a:endParaRPr lang="en-US" sz="1800" b="1" dirty="0">
                        <a:latin typeface="+mn-lt"/>
                      </a:endParaRPr>
                    </a:p>
                  </a:txBody>
                  <a:tcPr>
                    <a:solidFill>
                      <a:srgbClr val="92D050"/>
                    </a:solidFill>
                  </a:tcPr>
                </a:tc>
                <a:tc>
                  <a:txBody>
                    <a:bodyPr/>
                    <a:lstStyle/>
                    <a:p>
                      <a:pPr algn="just"/>
                      <a:r>
                        <a:rPr lang="en-US" sz="1800" b="1" dirty="0" smtClean="0">
                          <a:latin typeface="+mn-lt"/>
                        </a:rPr>
                        <a:t>PO2</a:t>
                      </a:r>
                      <a:endParaRPr lang="en-US" sz="1800" b="1" dirty="0">
                        <a:latin typeface="+mn-lt"/>
                      </a:endParaRPr>
                    </a:p>
                  </a:txBody>
                  <a:tcPr>
                    <a:solidFill>
                      <a:srgbClr val="92D050"/>
                    </a:solidFill>
                  </a:tcPr>
                </a:tc>
                <a:tc>
                  <a:txBody>
                    <a:bodyPr/>
                    <a:lstStyle/>
                    <a:p>
                      <a:pPr algn="just"/>
                      <a:r>
                        <a:rPr lang="en-US" sz="1800" b="1" dirty="0" smtClean="0">
                          <a:latin typeface="+mn-lt"/>
                        </a:rPr>
                        <a:t>PO3</a:t>
                      </a:r>
                      <a:endParaRPr lang="en-US" sz="1800" b="1" dirty="0">
                        <a:latin typeface="+mn-lt"/>
                      </a:endParaRPr>
                    </a:p>
                  </a:txBody>
                  <a:tcPr>
                    <a:solidFill>
                      <a:srgbClr val="92D050"/>
                    </a:solidFill>
                  </a:tcPr>
                </a:tc>
                <a:tc>
                  <a:txBody>
                    <a:bodyPr/>
                    <a:lstStyle/>
                    <a:p>
                      <a:pPr algn="just"/>
                      <a:r>
                        <a:rPr lang="en-US" sz="1800" b="1" dirty="0" smtClean="0">
                          <a:latin typeface="+mn-lt"/>
                        </a:rPr>
                        <a:t>PO4</a:t>
                      </a:r>
                      <a:endParaRPr lang="en-US" sz="1800" b="1" dirty="0">
                        <a:latin typeface="+mn-lt"/>
                      </a:endParaRPr>
                    </a:p>
                  </a:txBody>
                  <a:tcPr>
                    <a:solidFill>
                      <a:srgbClr val="92D050"/>
                    </a:solidFill>
                  </a:tcPr>
                </a:tc>
                <a:tc>
                  <a:txBody>
                    <a:bodyPr/>
                    <a:lstStyle/>
                    <a:p>
                      <a:pPr algn="just"/>
                      <a:r>
                        <a:rPr lang="en-US" sz="1800" b="1" dirty="0" smtClean="0">
                          <a:latin typeface="+mn-lt"/>
                        </a:rPr>
                        <a:t>PO5</a:t>
                      </a:r>
                      <a:endParaRPr lang="en-US" sz="1800" b="1" dirty="0">
                        <a:latin typeface="+mn-lt"/>
                      </a:endParaRPr>
                    </a:p>
                  </a:txBody>
                  <a:tcPr>
                    <a:solidFill>
                      <a:srgbClr val="92D050"/>
                    </a:solidFill>
                  </a:tcPr>
                </a:tc>
                <a:tc>
                  <a:txBody>
                    <a:bodyPr/>
                    <a:lstStyle/>
                    <a:p>
                      <a:pPr algn="just"/>
                      <a:r>
                        <a:rPr lang="en-US" sz="1800" b="1" dirty="0" smtClean="0">
                          <a:latin typeface="+mn-lt"/>
                        </a:rPr>
                        <a:t>PO6</a:t>
                      </a:r>
                      <a:endParaRPr lang="en-US" sz="1800" b="1" dirty="0">
                        <a:latin typeface="+mn-lt"/>
                      </a:endParaRPr>
                    </a:p>
                  </a:txBody>
                  <a:tcPr>
                    <a:solidFill>
                      <a:srgbClr val="92D050"/>
                    </a:solidFill>
                  </a:tcPr>
                </a:tc>
                <a:tc>
                  <a:txBody>
                    <a:bodyPr/>
                    <a:lstStyle/>
                    <a:p>
                      <a:pPr algn="just"/>
                      <a:r>
                        <a:rPr lang="en-US" sz="1800" b="1" dirty="0" smtClean="0">
                          <a:latin typeface="+mn-lt"/>
                        </a:rPr>
                        <a:t>PO7</a:t>
                      </a:r>
                      <a:endParaRPr lang="en-US" sz="1800" b="1" dirty="0">
                        <a:latin typeface="+mn-lt"/>
                      </a:endParaRPr>
                    </a:p>
                  </a:txBody>
                  <a:tcPr>
                    <a:solidFill>
                      <a:srgbClr val="92D050"/>
                    </a:solidFill>
                  </a:tcPr>
                </a:tc>
                <a:tc>
                  <a:txBody>
                    <a:bodyPr/>
                    <a:lstStyle/>
                    <a:p>
                      <a:pPr algn="just"/>
                      <a:r>
                        <a:rPr lang="en-US" sz="1800" b="1" dirty="0" smtClean="0">
                          <a:latin typeface="+mn-lt"/>
                        </a:rPr>
                        <a:t>PO8</a:t>
                      </a:r>
                      <a:endParaRPr lang="en-US" sz="1800" b="1" dirty="0">
                        <a:latin typeface="+mn-lt"/>
                      </a:endParaRPr>
                    </a:p>
                  </a:txBody>
                  <a:tcPr>
                    <a:solidFill>
                      <a:srgbClr val="92D050"/>
                    </a:solidFill>
                  </a:tcPr>
                </a:tc>
                <a:tc>
                  <a:txBody>
                    <a:bodyPr/>
                    <a:lstStyle/>
                    <a:p>
                      <a:pPr algn="just"/>
                      <a:r>
                        <a:rPr lang="en-US" sz="1800" b="1" dirty="0" smtClean="0">
                          <a:latin typeface="+mn-lt"/>
                        </a:rPr>
                        <a:t>PO9</a:t>
                      </a:r>
                      <a:endParaRPr lang="en-US" sz="1800" b="1" dirty="0">
                        <a:latin typeface="+mn-lt"/>
                      </a:endParaRPr>
                    </a:p>
                  </a:txBody>
                  <a:tcPr>
                    <a:solidFill>
                      <a:srgbClr val="92D050"/>
                    </a:solidFill>
                  </a:tcPr>
                </a:tc>
                <a:tc>
                  <a:txBody>
                    <a:bodyPr/>
                    <a:lstStyle/>
                    <a:p>
                      <a:pPr algn="just"/>
                      <a:r>
                        <a:rPr lang="en-US" sz="1800" b="1" dirty="0" smtClean="0">
                          <a:latin typeface="+mn-lt"/>
                        </a:rPr>
                        <a:t>PO10</a:t>
                      </a:r>
                      <a:endParaRPr lang="en-US" sz="1800" b="1" dirty="0">
                        <a:latin typeface="+mn-lt"/>
                      </a:endParaRPr>
                    </a:p>
                  </a:txBody>
                  <a:tcPr>
                    <a:solidFill>
                      <a:srgbClr val="92D050"/>
                    </a:solidFill>
                  </a:tcPr>
                </a:tc>
                <a:tc>
                  <a:txBody>
                    <a:bodyPr/>
                    <a:lstStyle/>
                    <a:p>
                      <a:pPr algn="just"/>
                      <a:r>
                        <a:rPr lang="en-US" sz="1800" b="1" dirty="0" smtClean="0">
                          <a:latin typeface="+mn-lt"/>
                        </a:rPr>
                        <a:t>PO11</a:t>
                      </a:r>
                      <a:endParaRPr lang="en-US" sz="1800" b="1" dirty="0">
                        <a:latin typeface="+mn-lt"/>
                      </a:endParaRPr>
                    </a:p>
                  </a:txBody>
                  <a:tcPr>
                    <a:solidFill>
                      <a:srgbClr val="92D050"/>
                    </a:solidFill>
                  </a:tcPr>
                </a:tc>
                <a:tc>
                  <a:txBody>
                    <a:bodyPr/>
                    <a:lstStyle/>
                    <a:p>
                      <a:pPr algn="just"/>
                      <a:r>
                        <a:rPr lang="en-US" sz="1800" b="1" dirty="0" smtClean="0">
                          <a:latin typeface="+mn-lt"/>
                        </a:rPr>
                        <a:t>PO12</a:t>
                      </a:r>
                      <a:endParaRPr lang="en-US" sz="1800" b="1" dirty="0">
                        <a:latin typeface="+mn-lt"/>
                      </a:endParaRPr>
                    </a:p>
                  </a:txBody>
                  <a:tcPr>
                    <a:solidFill>
                      <a:srgbClr val="92D050"/>
                    </a:solidFill>
                  </a:tcPr>
                </a:tc>
              </a:tr>
              <a:tr h="990600">
                <a:tc>
                  <a:txBody>
                    <a:bodyPr/>
                    <a:lstStyle/>
                    <a:p>
                      <a:pPr algn="just"/>
                      <a:r>
                        <a:rPr lang="en-US" sz="1800" b="1" dirty="0" smtClean="0">
                          <a:latin typeface="+mn-lt"/>
                        </a:rPr>
                        <a:t>CO1</a:t>
                      </a:r>
                      <a:endParaRPr lang="en-US" sz="1800" b="1" dirty="0">
                        <a:latin typeface="+mn-lt"/>
                      </a:endParaRPr>
                    </a:p>
                  </a:txBody>
                  <a:tcPr>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3</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3</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r>
              <a:tr h="990600">
                <a:tc>
                  <a:txBody>
                    <a:bodyPr/>
                    <a:lstStyle/>
                    <a:p>
                      <a:pPr algn="just"/>
                      <a:r>
                        <a:rPr lang="en-US" sz="1800" b="1" dirty="0" smtClean="0">
                          <a:latin typeface="+mn-lt"/>
                        </a:rPr>
                        <a:t>CO2</a:t>
                      </a:r>
                      <a:endParaRPr lang="en-US" sz="1800" b="1" dirty="0">
                        <a:latin typeface="+mn-lt"/>
                      </a:endParaRPr>
                    </a:p>
                  </a:txBody>
                  <a:tcPr/>
                </a:tc>
                <a:tc>
                  <a:txBody>
                    <a:bodyPr/>
                    <a:lstStyle/>
                    <a:p>
                      <a:pPr marL="0" marR="0" algn="just">
                        <a:lnSpc>
                          <a:spcPct val="115000"/>
                        </a:lnSpc>
                        <a:spcBef>
                          <a:spcPts val="0"/>
                        </a:spcBef>
                        <a:spcAft>
                          <a:spcPts val="0"/>
                        </a:spcAft>
                        <a:tabLst>
                          <a:tab pos="1905000" algn="l"/>
                        </a:tabLst>
                      </a:pPr>
                      <a:r>
                        <a:rPr lang="en-US" sz="1800" b="0">
                          <a:effectLst/>
                          <a:latin typeface="+mn-lt"/>
                          <a:ea typeface="Calibri"/>
                          <a:cs typeface="Times New Roman"/>
                        </a:rPr>
                        <a:t>3</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tc>
                <a:tc>
                  <a:txBody>
                    <a:bodyPr/>
                    <a:lstStyle/>
                    <a:p>
                      <a:pPr marL="0" marR="0" algn="just">
                        <a:lnSpc>
                          <a:spcPct val="115000"/>
                        </a:lnSpc>
                        <a:spcBef>
                          <a:spcPts val="0"/>
                        </a:spcBef>
                        <a:spcAft>
                          <a:spcPts val="0"/>
                        </a:spcAft>
                        <a:tabLst>
                          <a:tab pos="1905000" algn="l"/>
                        </a:tabLst>
                      </a:pPr>
                      <a:r>
                        <a:rPr lang="en-US" sz="1800" b="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a:effectLst/>
                          <a:latin typeface="+mn-lt"/>
                          <a:ea typeface="Calibri"/>
                          <a:cs typeface="Times New Roman"/>
                        </a:rPr>
                        <a:t>1</a:t>
                      </a:r>
                    </a:p>
                  </a:txBody>
                  <a:tcPr marL="68580" marR="68580" marT="0" marB="0"/>
                </a:tc>
                <a:tc>
                  <a:txBody>
                    <a:bodyPr/>
                    <a:lstStyle/>
                    <a:p>
                      <a:pPr marL="0" marR="0" algn="just">
                        <a:lnSpc>
                          <a:spcPct val="115000"/>
                        </a:lnSpc>
                        <a:spcBef>
                          <a:spcPts val="0"/>
                        </a:spcBef>
                        <a:spcAft>
                          <a:spcPts val="0"/>
                        </a:spcAft>
                        <a:tabLst>
                          <a:tab pos="1905000" algn="l"/>
                        </a:tabLst>
                      </a:pPr>
                      <a:r>
                        <a:rPr lang="en-US" sz="1800" b="0">
                          <a:effectLst/>
                          <a:latin typeface="+mn-lt"/>
                          <a:ea typeface="Calibri"/>
                          <a:cs typeface="Times New Roman"/>
                        </a:rPr>
                        <a:t>3</a:t>
                      </a:r>
                    </a:p>
                  </a:txBody>
                  <a:tcPr marL="68580" marR="68580" marT="0" marB="0"/>
                </a:tc>
              </a:tr>
              <a:tr h="990600">
                <a:tc>
                  <a:txBody>
                    <a:bodyPr/>
                    <a:lstStyle/>
                    <a:p>
                      <a:pPr algn="just"/>
                      <a:r>
                        <a:rPr lang="en-US" sz="1800" b="1" dirty="0" smtClean="0">
                          <a:latin typeface="+mn-lt"/>
                        </a:rPr>
                        <a:t>CO3</a:t>
                      </a:r>
                      <a:endParaRPr lang="en-US" sz="1800" b="1" dirty="0">
                        <a:latin typeface="+mn-lt"/>
                      </a:endParaRPr>
                    </a:p>
                  </a:txBody>
                  <a:tcPr>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3</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chemeClr val="bg2"/>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chemeClr val="bg2"/>
                    </a:solidFill>
                  </a:tcPr>
                </a:tc>
              </a:tr>
              <a:tr h="990600">
                <a:tc>
                  <a:txBody>
                    <a:bodyPr/>
                    <a:lstStyle/>
                    <a:p>
                      <a:pPr algn="just"/>
                      <a:r>
                        <a:rPr lang="en-US" sz="1800" b="1" dirty="0" smtClean="0">
                          <a:latin typeface="+mn-lt"/>
                        </a:rPr>
                        <a:t>CO4</a:t>
                      </a:r>
                      <a:endParaRPr lang="en-US" sz="1800" b="1" dirty="0">
                        <a:latin typeface="+mn-lt"/>
                      </a:endParaRPr>
                    </a:p>
                  </a:txBody>
                  <a:tcPr>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3</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1</a:t>
                      </a:r>
                    </a:p>
                  </a:txBody>
                  <a:tcPr marL="68580" marR="68580" marT="0" marB="0">
                    <a:solidFill>
                      <a:srgbClr val="00B0F0"/>
                    </a:solidFill>
                  </a:tcPr>
                </a:tc>
                <a:tc>
                  <a:txBody>
                    <a:bodyPr/>
                    <a:lstStyle/>
                    <a:p>
                      <a:pPr marL="0" marR="0" algn="just">
                        <a:lnSpc>
                          <a:spcPct val="115000"/>
                        </a:lnSpc>
                        <a:spcBef>
                          <a:spcPts val="0"/>
                        </a:spcBef>
                        <a:spcAft>
                          <a:spcPts val="0"/>
                        </a:spcAft>
                        <a:tabLst>
                          <a:tab pos="1905000" algn="l"/>
                        </a:tabLst>
                      </a:pPr>
                      <a:r>
                        <a:rPr lang="en-US" sz="1800" b="0" dirty="0">
                          <a:effectLst/>
                          <a:latin typeface="+mn-lt"/>
                          <a:ea typeface="Calibri"/>
                          <a:cs typeface="Times New Roman"/>
                        </a:rPr>
                        <a:t>2</a:t>
                      </a:r>
                    </a:p>
                  </a:txBody>
                  <a:tcPr marL="68580" marR="68580" marT="0" marB="0">
                    <a:solidFill>
                      <a:srgbClr val="00B0F0"/>
                    </a:solidFill>
                  </a:tcPr>
                </a:tc>
              </a:tr>
            </a:tbl>
          </a:graphicData>
        </a:graphic>
      </p:graphicFrame>
      <p:sp>
        <p:nvSpPr>
          <p:cNvPr id="4" name="Date Placeholder 3"/>
          <p:cNvSpPr>
            <a:spLocks noGrp="1"/>
          </p:cNvSpPr>
          <p:nvPr>
            <p:ph type="dt" sz="half" idx="10"/>
          </p:nvPr>
        </p:nvSpPr>
        <p:spPr/>
        <p:txBody>
          <a:bodyPr/>
          <a:lstStyle/>
          <a:p>
            <a:fld id="{89DB9F6B-9299-41BD-B8D3-2F61085E8012}"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CO-PO Mapping</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9A6AC3-3682-43EF-B563-82E440C76E0E}"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Injection </a:t>
            </a:r>
            <a:r>
              <a:rPr lang="en-US" sz="3200" b="1" dirty="0" err="1" smtClean="0">
                <a:solidFill>
                  <a:srgbClr val="C00000"/>
                </a:solidFill>
              </a:rPr>
              <a:t>Moulding</a:t>
            </a:r>
            <a:r>
              <a:rPr lang="en-US" sz="3200" b="1" dirty="0" smtClean="0">
                <a:solidFill>
                  <a:srgbClr val="C00000"/>
                </a:solidFill>
              </a:rPr>
              <a:t> Process-Components</a:t>
            </a:r>
            <a:endParaRPr lang="en-US" sz="3200" b="1" dirty="0">
              <a:solidFill>
                <a:srgbClr val="C00000"/>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Grp="1" noChangeAspect="1" noChangeArrowheads="1"/>
          </p:cNvPicPr>
          <p:nvPr>
            <p:ph idx="1"/>
          </p:nvPr>
        </p:nvPicPr>
        <p:blipFill>
          <a:blip r:embed="rId3" cstate="print"/>
          <a:srcRect/>
          <a:stretch>
            <a:fillRect/>
          </a:stretch>
        </p:blipFill>
        <p:spPr bwMode="auto">
          <a:xfrm>
            <a:off x="838201" y="1371600"/>
            <a:ext cx="7902728" cy="4495800"/>
          </a:xfrm>
          <a:prstGeom prst="rect">
            <a:avLst/>
          </a:prstGeom>
          <a:noFill/>
          <a:ln w="9525">
            <a:noFill/>
            <a:miter lim="800000"/>
            <a:headEnd/>
            <a:tailEnd/>
          </a:ln>
          <a:effectLst/>
        </p:spPr>
      </p:pic>
    </p:spTree>
    <p:extLst>
      <p:ext uri="{BB962C8B-B14F-4D97-AF65-F5344CB8AC3E}">
        <p14:creationId xmlns:p14="http://schemas.microsoft.com/office/powerpoint/2010/main" xmlns="" val="10700848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smtClean="0">
                <a:hlinkClick r:id="rId2"/>
              </a:rPr>
              <a:t>https://youtu.be/gcia0aqZMf0?t=17</a:t>
            </a:r>
          </a:p>
          <a:p>
            <a:pPr algn="just">
              <a:lnSpc>
                <a:spcPct val="150000"/>
              </a:lnSpc>
            </a:pPr>
            <a:r>
              <a:rPr lang="en-US" sz="2200" dirty="0" smtClean="0">
                <a:hlinkClick r:id="rId2"/>
              </a:rPr>
              <a:t>https://www.metal-am.com/introduction-to-metal-additive-manufacturing-and-3d-printing/</a:t>
            </a:r>
            <a:endParaRPr lang="en-US" sz="2200" dirty="0" smtClean="0"/>
          </a:p>
          <a:p>
            <a:pPr algn="just">
              <a:lnSpc>
                <a:spcPct val="150000"/>
              </a:lnSpc>
            </a:pPr>
            <a:r>
              <a:rPr lang="en-US" sz="2200" dirty="0" smtClean="0">
                <a:hlinkClick r:id="rId3"/>
              </a:rPr>
              <a:t>https://youtu.be/sPhTjrvpGyE</a:t>
            </a:r>
            <a:endParaRPr lang="en-US" sz="2200" dirty="0" smtClean="0"/>
          </a:p>
          <a:p>
            <a:pPr algn="just">
              <a:lnSpc>
                <a:spcPct val="150000"/>
              </a:lnSpc>
            </a:pPr>
            <a:r>
              <a:rPr lang="en-US" sz="2200" dirty="0" smtClean="0">
                <a:hlinkClick r:id="rId4"/>
              </a:rPr>
              <a:t>https://youtu.be/NkC8TNts4B4?t=169</a:t>
            </a:r>
            <a:endParaRPr lang="en-US" sz="2200" dirty="0" smtClean="0"/>
          </a:p>
          <a:p>
            <a:pPr algn="just">
              <a:lnSpc>
                <a:spcPct val="150000"/>
              </a:lnSpc>
            </a:pPr>
            <a:r>
              <a:rPr lang="en-US" sz="2200" dirty="0" smtClean="0">
                <a:hlinkClick r:id="rId5"/>
              </a:rPr>
              <a:t>https://youtu.be/W2QpGdsTIJ8</a:t>
            </a:r>
            <a:endParaRPr lang="en-US" sz="2200" dirty="0" smtClean="0"/>
          </a:p>
          <a:p>
            <a:pPr algn="just">
              <a:lnSpc>
                <a:spcPct val="150000"/>
              </a:lnSpc>
            </a:pPr>
            <a:r>
              <a:rPr lang="en-US" sz="2200" dirty="0" smtClean="0">
                <a:hlinkClick r:id="rId6"/>
              </a:rPr>
              <a:t>https://youtu.be/sCIZMybynec</a:t>
            </a:r>
            <a:endParaRPr lang="en-US" sz="2200" dirty="0" smtClean="0"/>
          </a:p>
          <a:p>
            <a:pPr algn="just">
              <a:lnSpc>
                <a:spcPct val="150000"/>
              </a:lnSpc>
            </a:pPr>
            <a:endParaRPr lang="en-US" sz="2200" dirty="0" smtClean="0"/>
          </a:p>
          <a:p>
            <a:pPr algn="just">
              <a:lnSpc>
                <a:spcPct val="150000"/>
              </a:lnSpc>
              <a:buNone/>
            </a:pPr>
            <a:endParaRPr lang="en-US" sz="2200" dirty="0" smtClean="0"/>
          </a:p>
          <a:p>
            <a:pPr>
              <a:lnSpc>
                <a:spcPct val="150000"/>
              </a:lnSpc>
              <a:buNone/>
            </a:pPr>
            <a:endParaRPr lang="en-US" sz="2200" dirty="0" smtClean="0"/>
          </a:p>
          <a:p>
            <a:endParaRPr lang="en-US" sz="2200" dirty="0" smtClean="0"/>
          </a:p>
          <a:p>
            <a:endParaRPr lang="en-US" sz="2000" dirty="0" smtClean="0"/>
          </a:p>
        </p:txBody>
      </p:sp>
      <p:sp>
        <p:nvSpPr>
          <p:cNvPr id="4" name="Date Placeholder 3"/>
          <p:cNvSpPr>
            <a:spLocks noGrp="1"/>
          </p:cNvSpPr>
          <p:nvPr>
            <p:ph type="dt" sz="half" idx="10"/>
          </p:nvPr>
        </p:nvSpPr>
        <p:spPr/>
        <p:txBody>
          <a:bodyPr/>
          <a:lstStyle/>
          <a:p>
            <a:fld id="{60A21974-7B2B-4952-BB21-B8C969DB45E5}"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err="1" smtClean="0">
                <a:ln>
                  <a:noFill/>
                </a:ln>
                <a:solidFill>
                  <a:srgbClr val="FF0000"/>
                </a:solidFill>
                <a:effectLst/>
                <a:uLnTx/>
                <a:uFillTx/>
                <a:latin typeface="+mn-lt"/>
                <a:ea typeface="+mn-ea"/>
                <a:cs typeface="+mn-cs"/>
              </a:rPr>
              <a:t>Youtube</a:t>
            </a:r>
            <a:r>
              <a:rPr kumimoji="0" lang="en-US" sz="2400" b="1" i="0" u="none" strike="noStrike" kern="1200" cap="none" spc="0" normalizeH="0" noProof="0" dirty="0" smtClean="0">
                <a:ln>
                  <a:noFill/>
                </a:ln>
                <a:solidFill>
                  <a:srgbClr val="FF0000"/>
                </a:solidFill>
                <a:effectLst/>
                <a:uLnTx/>
                <a:uFillTx/>
                <a:latin typeface="+mn-lt"/>
                <a:ea typeface="+mn-ea"/>
                <a:cs typeface="+mn-cs"/>
              </a:rPr>
              <a:t> &amp; NPTEL Video Links and Online Courses Details  </a:t>
            </a:r>
            <a:endParaRPr kumimoji="0" lang="en-US" sz="2400" b="1" i="0" u="none" strike="noStrike" kern="1200" cap="none" spc="0" normalizeH="0" baseline="0" noProof="0" dirty="0">
              <a:ln>
                <a:noFill/>
              </a:ln>
              <a:solidFill>
                <a:srgbClr val="FF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257800"/>
          </a:xfrm>
        </p:spPr>
        <p:txBody>
          <a:bodyPr/>
          <a:lstStyle/>
          <a:p>
            <a:pPr algn="just"/>
            <a:r>
              <a:rPr lang="en-US" sz="2200" dirty="0" smtClean="0"/>
              <a:t>Why can additive manufacturing create parts that no other technique can make?</a:t>
            </a:r>
          </a:p>
          <a:p>
            <a:pPr algn="just"/>
            <a:r>
              <a:rPr lang="en-US" sz="2200" dirty="0" smtClean="0"/>
              <a:t>Is there material limitation in additive manufacturing?</a:t>
            </a:r>
          </a:p>
          <a:p>
            <a:pPr algn="just"/>
            <a:r>
              <a:rPr lang="en-US" sz="2200" dirty="0" smtClean="0"/>
              <a:t>Name some products , produced by 3D printing, which are being used my medical professional.</a:t>
            </a:r>
          </a:p>
          <a:p>
            <a:pPr algn="just"/>
            <a:r>
              <a:rPr lang="en-US" sz="2200" dirty="0" smtClean="0"/>
              <a:t>Why </a:t>
            </a:r>
            <a:r>
              <a:rPr lang="en-US" sz="2200" dirty="0" err="1" smtClean="0"/>
              <a:t>programme</a:t>
            </a:r>
            <a:r>
              <a:rPr lang="en-US" sz="2200" dirty="0" smtClean="0"/>
              <a:t>  is feed  in 3D printer?</a:t>
            </a:r>
          </a:p>
          <a:p>
            <a:pPr algn="just"/>
            <a:r>
              <a:rPr lang="en-US" sz="2200" dirty="0" smtClean="0"/>
              <a:t>Suggest some software, used in additive   manufacturing.</a:t>
            </a:r>
          </a:p>
          <a:p>
            <a:pPr algn="just"/>
            <a:r>
              <a:rPr lang="en-US" sz="2200" dirty="0" smtClean="0"/>
              <a:t>Which types of 3D printing technologies are there?</a:t>
            </a:r>
          </a:p>
          <a:p>
            <a:pPr algn="just"/>
            <a:r>
              <a:rPr lang="en-US" sz="2200" dirty="0" smtClean="0"/>
              <a:t>Which mechanism is used in additive manufacturing for part programming?</a:t>
            </a:r>
          </a:p>
          <a:p>
            <a:pPr algn="just"/>
            <a:r>
              <a:rPr lang="en-US" sz="2200" dirty="0" smtClean="0"/>
              <a:t>Whether cutting tool is used in 3D printing or not. Comment.</a:t>
            </a:r>
          </a:p>
          <a:p>
            <a:pPr algn="just"/>
            <a:r>
              <a:rPr lang="en-US" sz="2200" dirty="0" smtClean="0"/>
              <a:t>Name some products re-designed/re-manufactured using RE.</a:t>
            </a:r>
          </a:p>
          <a:p>
            <a:pPr algn="just"/>
            <a:endParaRPr lang="en-US" sz="2200" dirty="0" smtClean="0"/>
          </a:p>
          <a:p>
            <a:pPr algn="just"/>
            <a:endParaRPr lang="en-US" sz="2200" dirty="0" smtClean="0"/>
          </a:p>
          <a:p>
            <a:pPr algn="just">
              <a:lnSpc>
                <a:spcPct val="150000"/>
              </a:lnSpc>
              <a:buNone/>
            </a:pPr>
            <a:endParaRPr lang="en-US" sz="2200" dirty="0" smtClean="0"/>
          </a:p>
          <a:p>
            <a:pPr algn="just"/>
            <a:endParaRPr lang="en-US" sz="2200" dirty="0" smtClean="0"/>
          </a:p>
          <a:p>
            <a:pPr algn="just"/>
            <a:endParaRPr lang="en-US" sz="2000" dirty="0" smtClean="0"/>
          </a:p>
        </p:txBody>
      </p:sp>
      <p:sp>
        <p:nvSpPr>
          <p:cNvPr id="4" name="Date Placeholder 3"/>
          <p:cNvSpPr>
            <a:spLocks noGrp="1"/>
          </p:cNvSpPr>
          <p:nvPr>
            <p:ph type="dt" sz="half" idx="10"/>
          </p:nvPr>
        </p:nvSpPr>
        <p:spPr/>
        <p:txBody>
          <a:bodyPr/>
          <a:lstStyle/>
          <a:p>
            <a:fld id="{A239FFC4-F668-4718-9086-660FA058D41B}"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smtClean="0">
                <a:ln>
                  <a:noFill/>
                </a:ln>
                <a:solidFill>
                  <a:srgbClr val="FF0000"/>
                </a:solidFill>
                <a:effectLst/>
                <a:uLnTx/>
                <a:uFillTx/>
                <a:latin typeface="+mn-lt"/>
                <a:ea typeface="+mn-ea"/>
                <a:cs typeface="+mn-cs"/>
              </a:rPr>
              <a:t>Daily Quiz (AM) </a:t>
            </a:r>
            <a:endParaRPr kumimoji="0" lang="en-US" sz="2400" b="1" i="0" u="none" strike="noStrike" kern="1200" cap="none" spc="0" normalizeH="0" baseline="0" noProof="0" dirty="0">
              <a:ln>
                <a:noFill/>
              </a:ln>
              <a:solidFill>
                <a:srgbClr val="FF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257800"/>
          </a:xfrm>
        </p:spPr>
        <p:txBody>
          <a:bodyPr/>
          <a:lstStyle/>
          <a:p>
            <a:pPr algn="just"/>
            <a:r>
              <a:rPr lang="en-US" sz="2200" dirty="0" smtClean="0"/>
              <a:t>Name major parts of FDM machine.</a:t>
            </a:r>
          </a:p>
          <a:p>
            <a:pPr algn="just"/>
            <a:r>
              <a:rPr lang="en-US" sz="2200" dirty="0" smtClean="0"/>
              <a:t>Is there material limitation in FDM technique?</a:t>
            </a:r>
          </a:p>
          <a:p>
            <a:pPr algn="just"/>
            <a:r>
              <a:rPr lang="en-US" sz="2200" dirty="0" smtClean="0"/>
              <a:t>Name some products , produced by FDM, which are being used in industry.</a:t>
            </a:r>
          </a:p>
          <a:p>
            <a:pPr algn="just"/>
            <a:r>
              <a:rPr lang="en-US" sz="2200" dirty="0" smtClean="0"/>
              <a:t>Why reverse engineering  is required to be explored?</a:t>
            </a:r>
          </a:p>
          <a:p>
            <a:pPr algn="just"/>
            <a:r>
              <a:rPr lang="en-US" sz="2200" dirty="0" smtClean="0"/>
              <a:t>Suggest some products, that can be produced by SLA Technique.</a:t>
            </a:r>
          </a:p>
          <a:p>
            <a:pPr algn="just"/>
            <a:r>
              <a:rPr lang="en-US" sz="2200" dirty="0" smtClean="0"/>
              <a:t>Which component(s) is made using Injection </a:t>
            </a:r>
            <a:r>
              <a:rPr lang="en-US" sz="2200" dirty="0" err="1" smtClean="0"/>
              <a:t>moulding</a:t>
            </a:r>
            <a:r>
              <a:rPr lang="en-US" sz="2200" dirty="0" smtClean="0"/>
              <a:t>?</a:t>
            </a:r>
          </a:p>
          <a:p>
            <a:pPr algn="just"/>
            <a:r>
              <a:rPr lang="en-US" sz="2200" dirty="0" smtClean="0"/>
              <a:t>Name some 3D scanning machine.</a:t>
            </a:r>
          </a:p>
          <a:p>
            <a:pPr algn="just"/>
            <a:r>
              <a:rPr lang="en-US" sz="2200" dirty="0" smtClean="0"/>
              <a:t>Which is the best procedure for fast 3D scanning?</a:t>
            </a:r>
          </a:p>
          <a:p>
            <a:pPr algn="just"/>
            <a:r>
              <a:rPr lang="en-US" sz="2200" dirty="0" smtClean="0"/>
              <a:t>What is a point cloud?</a:t>
            </a:r>
          </a:p>
          <a:p>
            <a:pPr algn="just"/>
            <a:endParaRPr lang="en-US" sz="2200" dirty="0" smtClean="0"/>
          </a:p>
          <a:p>
            <a:pPr algn="just"/>
            <a:endParaRPr lang="en-US" sz="2200" dirty="0" smtClean="0"/>
          </a:p>
          <a:p>
            <a:pPr algn="just">
              <a:lnSpc>
                <a:spcPct val="150000"/>
              </a:lnSpc>
              <a:buNone/>
            </a:pPr>
            <a:endParaRPr lang="en-US" sz="2200" dirty="0" smtClean="0"/>
          </a:p>
          <a:p>
            <a:pPr algn="just"/>
            <a:endParaRPr lang="en-US" sz="2200" dirty="0" smtClean="0"/>
          </a:p>
          <a:p>
            <a:pPr algn="just"/>
            <a:endParaRPr lang="en-US" sz="2000" dirty="0" smtClean="0"/>
          </a:p>
        </p:txBody>
      </p:sp>
      <p:sp>
        <p:nvSpPr>
          <p:cNvPr id="4" name="Date Placeholder 3"/>
          <p:cNvSpPr>
            <a:spLocks noGrp="1"/>
          </p:cNvSpPr>
          <p:nvPr>
            <p:ph type="dt" sz="half" idx="10"/>
          </p:nvPr>
        </p:nvSpPr>
        <p:spPr/>
        <p:txBody>
          <a:bodyPr/>
          <a:lstStyle/>
          <a:p>
            <a:fld id="{A239FFC4-F668-4718-9086-660FA058D41B}"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smtClean="0">
                <a:ln>
                  <a:noFill/>
                </a:ln>
                <a:solidFill>
                  <a:srgbClr val="FF0000"/>
                </a:solidFill>
                <a:effectLst/>
                <a:uLnTx/>
                <a:uFillTx/>
                <a:latin typeface="+mn-lt"/>
                <a:ea typeface="+mn-ea"/>
                <a:cs typeface="+mn-cs"/>
              </a:rPr>
              <a:t>Daily Quiz(AM)…. </a:t>
            </a:r>
            <a:endParaRPr kumimoji="0" lang="en-US" sz="2400" b="1" i="0" u="none" strike="noStrike" kern="1200" cap="none" spc="0" normalizeH="0" baseline="0" noProof="0" dirty="0">
              <a:ln>
                <a:noFill/>
              </a:ln>
              <a:solidFill>
                <a:srgbClr val="FF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334000"/>
          </a:xfrm>
        </p:spPr>
        <p:txBody>
          <a:bodyPr>
            <a:noAutofit/>
          </a:bodyPr>
          <a:lstStyle/>
          <a:p>
            <a:pPr algn="just">
              <a:lnSpc>
                <a:spcPct val="150000"/>
              </a:lnSpc>
            </a:pPr>
            <a:r>
              <a:rPr lang="en-US" sz="2100" dirty="0" smtClean="0"/>
              <a:t>What is 3D printing?</a:t>
            </a:r>
          </a:p>
          <a:p>
            <a:pPr algn="just">
              <a:lnSpc>
                <a:spcPct val="150000"/>
              </a:lnSpc>
            </a:pPr>
            <a:r>
              <a:rPr lang="en-US" sz="2100" dirty="0" smtClean="0"/>
              <a:t>What software do I need for 3D printing?</a:t>
            </a:r>
          </a:p>
          <a:p>
            <a:pPr algn="just">
              <a:lnSpc>
                <a:spcPct val="150000"/>
              </a:lnSpc>
            </a:pPr>
            <a:r>
              <a:rPr lang="en-US" sz="2100" dirty="0" smtClean="0"/>
              <a:t>What are the most common 3D printing file formats?</a:t>
            </a:r>
          </a:p>
          <a:p>
            <a:pPr algn="just">
              <a:lnSpc>
                <a:spcPct val="150000"/>
              </a:lnSpc>
            </a:pPr>
            <a:r>
              <a:rPr lang="en-US" sz="2100" dirty="0" smtClean="0"/>
              <a:t>How to start if we want to design a 3D print model?</a:t>
            </a:r>
          </a:p>
          <a:p>
            <a:pPr algn="just">
              <a:lnSpc>
                <a:spcPct val="150000"/>
              </a:lnSpc>
            </a:pPr>
            <a:r>
              <a:rPr lang="en-US" sz="2100" dirty="0" smtClean="0"/>
              <a:t> How can I modify an existing 3D printing model?</a:t>
            </a:r>
          </a:p>
          <a:p>
            <a:pPr algn="just">
              <a:lnSpc>
                <a:spcPct val="150000"/>
              </a:lnSpc>
            </a:pPr>
            <a:r>
              <a:rPr lang="en-US" sz="2100" dirty="0" smtClean="0"/>
              <a:t>How to 3D print text or nameplates?</a:t>
            </a:r>
          </a:p>
          <a:p>
            <a:pPr algn="just">
              <a:lnSpc>
                <a:spcPct val="150000"/>
              </a:lnSpc>
            </a:pPr>
            <a:r>
              <a:rPr lang="en-US" sz="2100" dirty="0" smtClean="0"/>
              <a:t>What are the differences between 3D printing and 3D scanning?</a:t>
            </a:r>
          </a:p>
          <a:p>
            <a:pPr algn="just">
              <a:lnSpc>
                <a:spcPct val="150000"/>
              </a:lnSpc>
            </a:pPr>
            <a:r>
              <a:rPr lang="en-US" sz="2100" dirty="0" smtClean="0"/>
              <a:t>What are the benefits of 3d printing compared to injection molding?</a:t>
            </a:r>
          </a:p>
          <a:p>
            <a:pPr algn="just">
              <a:lnSpc>
                <a:spcPct val="150000"/>
              </a:lnSpc>
            </a:pPr>
            <a:r>
              <a:rPr lang="en-US" sz="2100" dirty="0" smtClean="0"/>
              <a:t>Why do we  use reverse engineering?</a:t>
            </a:r>
          </a:p>
          <a:p>
            <a:pPr algn="just">
              <a:lnSpc>
                <a:spcPct val="150000"/>
              </a:lnSpc>
            </a:pPr>
            <a:endParaRPr lang="en-US" sz="2100" dirty="0" smtClean="0"/>
          </a:p>
        </p:txBody>
      </p:sp>
      <p:sp>
        <p:nvSpPr>
          <p:cNvPr id="4" name="Date Placeholder 3"/>
          <p:cNvSpPr>
            <a:spLocks noGrp="1"/>
          </p:cNvSpPr>
          <p:nvPr>
            <p:ph type="dt" sz="half" idx="10"/>
          </p:nvPr>
        </p:nvSpPr>
        <p:spPr/>
        <p:txBody>
          <a:bodyPr/>
          <a:lstStyle/>
          <a:p>
            <a:fld id="{F108D97E-B03B-417F-A5FC-DF2926E0E302}"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Weekly</a:t>
            </a:r>
            <a:r>
              <a:rPr kumimoji="0" lang="en-US" sz="3200" b="1" i="0" u="none" strike="noStrike" kern="1200" cap="none" spc="0" normalizeH="0" noProof="0" dirty="0" smtClean="0">
                <a:ln>
                  <a:noFill/>
                </a:ln>
                <a:solidFill>
                  <a:srgbClr val="C00000"/>
                </a:solidFill>
                <a:effectLst/>
                <a:uLnTx/>
                <a:uFillTx/>
                <a:latin typeface="+mn-lt"/>
                <a:ea typeface="+mn-ea"/>
                <a:cs typeface="+mn-cs"/>
              </a:rPr>
              <a:t> Assignment (AM)</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334000"/>
          </a:xfrm>
        </p:spPr>
        <p:txBody>
          <a:bodyPr>
            <a:noAutofit/>
          </a:bodyPr>
          <a:lstStyle/>
          <a:p>
            <a:pPr algn="just">
              <a:lnSpc>
                <a:spcPct val="150000"/>
              </a:lnSpc>
            </a:pPr>
            <a:r>
              <a:rPr lang="en-US" sz="2100" dirty="0" smtClean="0"/>
              <a:t>What does 3D Laser Scanning Work?</a:t>
            </a:r>
          </a:p>
          <a:p>
            <a:pPr algn="just">
              <a:lnSpc>
                <a:spcPct val="150000"/>
              </a:lnSpc>
            </a:pPr>
            <a:r>
              <a:rPr lang="en-US" sz="2100" dirty="0" smtClean="0"/>
              <a:t>Can you scan large areas or multiple levels of a building?</a:t>
            </a:r>
          </a:p>
          <a:p>
            <a:pPr algn="just">
              <a:lnSpc>
                <a:spcPct val="150000"/>
              </a:lnSpc>
            </a:pPr>
            <a:r>
              <a:rPr lang="en-US" sz="2100" dirty="0" smtClean="0"/>
              <a:t>What is 3D Laser scanning?</a:t>
            </a:r>
          </a:p>
          <a:p>
            <a:pPr algn="just">
              <a:lnSpc>
                <a:spcPct val="150000"/>
              </a:lnSpc>
            </a:pPr>
            <a:r>
              <a:rPr lang="en-US" sz="2100" dirty="0" smtClean="0"/>
              <a:t>Reverse engineering </a:t>
            </a:r>
            <a:r>
              <a:rPr lang="en-US" sz="2100" dirty="0" err="1" smtClean="0"/>
              <a:t>vs</a:t>
            </a:r>
            <a:r>
              <a:rPr lang="en-US" sz="2100" dirty="0" smtClean="0"/>
              <a:t> Re-engineering. Comment?</a:t>
            </a:r>
          </a:p>
          <a:p>
            <a:pPr algn="just">
              <a:lnSpc>
                <a:spcPct val="150000"/>
              </a:lnSpc>
            </a:pPr>
            <a:r>
              <a:rPr lang="en-US" sz="2100" dirty="0" smtClean="0"/>
              <a:t>What is objective of reverse engineering?</a:t>
            </a:r>
          </a:p>
          <a:p>
            <a:pPr algn="just">
              <a:lnSpc>
                <a:spcPct val="150000"/>
              </a:lnSpc>
            </a:pPr>
            <a:r>
              <a:rPr lang="en-US" sz="2100" dirty="0" smtClean="0"/>
              <a:t>Which liquid is used in </a:t>
            </a:r>
            <a:r>
              <a:rPr lang="en-US" sz="2100" dirty="0" err="1" smtClean="0"/>
              <a:t>stereolithography</a:t>
            </a:r>
            <a:r>
              <a:rPr lang="en-US" sz="2100" dirty="0" smtClean="0"/>
              <a:t>?</a:t>
            </a:r>
          </a:p>
          <a:p>
            <a:pPr algn="just">
              <a:lnSpc>
                <a:spcPct val="150000"/>
              </a:lnSpc>
            </a:pPr>
            <a:r>
              <a:rPr lang="en-US" sz="2100" dirty="0" smtClean="0"/>
              <a:t>What are the limitations of </a:t>
            </a:r>
            <a:r>
              <a:rPr lang="en-US" sz="2100" dirty="0" err="1" smtClean="0"/>
              <a:t>stereolithography</a:t>
            </a:r>
            <a:r>
              <a:rPr lang="en-US" sz="2100" dirty="0" smtClean="0"/>
              <a:t>?</a:t>
            </a:r>
          </a:p>
          <a:p>
            <a:pPr algn="just">
              <a:lnSpc>
                <a:spcPct val="150000"/>
              </a:lnSpc>
            </a:pPr>
            <a:r>
              <a:rPr lang="en-US" sz="2100" dirty="0" smtClean="0"/>
              <a:t>How many types of injection </a:t>
            </a:r>
            <a:r>
              <a:rPr lang="en-US" sz="2100" dirty="0" err="1" smtClean="0"/>
              <a:t>moulding</a:t>
            </a:r>
            <a:r>
              <a:rPr lang="en-US" sz="2100" dirty="0" smtClean="0"/>
              <a:t> are there?</a:t>
            </a:r>
          </a:p>
          <a:p>
            <a:pPr algn="just">
              <a:lnSpc>
                <a:spcPct val="150000"/>
              </a:lnSpc>
            </a:pPr>
            <a:r>
              <a:rPr lang="en-US" sz="2100" dirty="0" smtClean="0"/>
              <a:t>What do you mean by plastic </a:t>
            </a:r>
            <a:r>
              <a:rPr lang="en-US" sz="2100" dirty="0" err="1" smtClean="0"/>
              <a:t>moulding</a:t>
            </a:r>
            <a:r>
              <a:rPr lang="en-US" sz="2100" dirty="0" smtClean="0"/>
              <a:t>?</a:t>
            </a:r>
          </a:p>
          <a:p>
            <a:pPr algn="just">
              <a:lnSpc>
                <a:spcPct val="150000"/>
              </a:lnSpc>
            </a:pPr>
            <a:endParaRPr lang="en-US" sz="2100" dirty="0" smtClean="0"/>
          </a:p>
        </p:txBody>
      </p:sp>
      <p:sp>
        <p:nvSpPr>
          <p:cNvPr id="4" name="Date Placeholder 3"/>
          <p:cNvSpPr>
            <a:spLocks noGrp="1"/>
          </p:cNvSpPr>
          <p:nvPr>
            <p:ph type="dt" sz="half" idx="10"/>
          </p:nvPr>
        </p:nvSpPr>
        <p:spPr/>
        <p:txBody>
          <a:bodyPr/>
          <a:lstStyle/>
          <a:p>
            <a:fld id="{F108D97E-B03B-417F-A5FC-DF2926E0E302}"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Weekly</a:t>
            </a:r>
            <a:r>
              <a:rPr kumimoji="0" lang="en-US" sz="3200" b="1" i="0" u="none" strike="noStrike" kern="1200" cap="none" spc="0" normalizeH="0" noProof="0" dirty="0" smtClean="0">
                <a:ln>
                  <a:noFill/>
                </a:ln>
                <a:solidFill>
                  <a:srgbClr val="C00000"/>
                </a:solidFill>
                <a:effectLst/>
                <a:uLnTx/>
                <a:uFillTx/>
                <a:latin typeface="+mn-lt"/>
                <a:ea typeface="+mn-ea"/>
                <a:cs typeface="+mn-cs"/>
              </a:rPr>
              <a:t> Assignment (AM)….</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562600"/>
          </a:xfrm>
        </p:spPr>
        <p:txBody>
          <a:bodyPr>
            <a:noAutofit/>
          </a:bodyPr>
          <a:lstStyle/>
          <a:p>
            <a:pPr marL="457200" indent="-457200" algn="just">
              <a:buNone/>
            </a:pPr>
            <a:r>
              <a:rPr lang="en-US" sz="1900" dirty="0" smtClean="0"/>
              <a:t>1. In keyhole mode of laser welding, hole is stabilized by the _____</a:t>
            </a:r>
            <a:br>
              <a:rPr lang="en-US" sz="1900" dirty="0" smtClean="0"/>
            </a:br>
            <a:r>
              <a:rPr lang="en-US" sz="1900" dirty="0" smtClean="0"/>
              <a:t>a) weld puddle   b) shielding gases  c) pressure of the </a:t>
            </a:r>
            <a:r>
              <a:rPr lang="en-US" sz="1900" dirty="0" err="1" smtClean="0"/>
              <a:t>vapour</a:t>
            </a:r>
            <a:r>
              <a:rPr lang="en-US" sz="1900" dirty="0" smtClean="0"/>
              <a:t>  d) laser beam</a:t>
            </a:r>
            <a:r>
              <a:rPr lang="en-US" sz="1900" dirty="0"/>
              <a:t> </a:t>
            </a:r>
            <a:endParaRPr lang="en-US" sz="1900" dirty="0" smtClean="0"/>
          </a:p>
          <a:p>
            <a:pPr marL="457200" indent="-457200" algn="just">
              <a:buNone/>
            </a:pPr>
            <a:endParaRPr lang="en-US" sz="1900" dirty="0" smtClean="0"/>
          </a:p>
          <a:p>
            <a:pPr marL="457200" indent="-457200" algn="just">
              <a:buNone/>
            </a:pPr>
            <a:r>
              <a:rPr lang="en-US" sz="1900" dirty="0" smtClean="0"/>
              <a:t>2. Which of the following is NOT a 3-D printing approach?</a:t>
            </a:r>
          </a:p>
          <a:p>
            <a:pPr marL="457200" indent="-457200" algn="just">
              <a:buNone/>
            </a:pPr>
            <a:r>
              <a:rPr lang="en-US" sz="1900" dirty="0" smtClean="0"/>
              <a:t>          a) CNC         b) Photo polymerization    </a:t>
            </a:r>
            <a:r>
              <a:rPr lang="en-US" sz="1900" dirty="0"/>
              <a:t>        </a:t>
            </a:r>
            <a:r>
              <a:rPr lang="en-US" sz="1900" dirty="0" smtClean="0"/>
              <a:t>c) FDM</a:t>
            </a:r>
          </a:p>
          <a:p>
            <a:pPr marL="457200" indent="-457200" algn="just">
              <a:buNone/>
            </a:pPr>
            <a:endParaRPr lang="en-US" sz="1900" dirty="0" smtClean="0"/>
          </a:p>
          <a:p>
            <a:pPr marL="457200" indent="-457200" algn="just">
              <a:buNone/>
            </a:pPr>
            <a:r>
              <a:rPr lang="en-US" sz="1900" dirty="0" smtClean="0"/>
              <a:t>3. Which of the following fields or industries have used 3-D printing?</a:t>
            </a:r>
          </a:p>
          <a:p>
            <a:pPr marL="457200" indent="-457200" algn="just">
              <a:buNone/>
            </a:pPr>
            <a:r>
              <a:rPr lang="en-US" sz="1900" dirty="0" smtClean="0"/>
              <a:t>         a) Art         b) Medical           c) Electronics industry          d) All</a:t>
            </a:r>
          </a:p>
          <a:p>
            <a:pPr marL="457200" indent="-457200" algn="just">
              <a:buNone/>
            </a:pPr>
            <a:endParaRPr lang="en-US" sz="1900" dirty="0" smtClean="0"/>
          </a:p>
          <a:p>
            <a:pPr marL="457200" indent="-457200" algn="just">
              <a:buNone/>
            </a:pPr>
            <a:r>
              <a:rPr lang="en-US" sz="1900" dirty="0" smtClean="0"/>
              <a:t>4. What was the name of the first commercially successful 3-D printer using the ink</a:t>
            </a:r>
          </a:p>
          <a:p>
            <a:pPr marL="457200" indent="-457200" algn="just">
              <a:buNone/>
            </a:pPr>
            <a:r>
              <a:rPr lang="en-US" sz="1900" dirty="0" smtClean="0"/>
              <a:t>      jet approach for rapid prototyping (RP)?</a:t>
            </a:r>
          </a:p>
          <a:p>
            <a:pPr marL="457200" indent="-457200" algn="just">
              <a:buNone/>
            </a:pPr>
            <a:r>
              <a:rPr lang="en-US" sz="1900" dirty="0" smtClean="0"/>
              <a:t>           a)  V-flash personal 3-D printer     b)  Model maker    c</a:t>
            </a:r>
            <a:r>
              <a:rPr lang="en-US" sz="1900" smtClean="0"/>
              <a:t>) Stereolithograph</a:t>
            </a:r>
            <a:r>
              <a:rPr lang="en-US" sz="1900" dirty="0" smtClean="0"/>
              <a:t>   apparatus</a:t>
            </a:r>
          </a:p>
          <a:p>
            <a:pPr marL="457200" indent="-457200" algn="just">
              <a:buNone/>
            </a:pPr>
            <a:endParaRPr lang="en-US" sz="1900" dirty="0" smtClean="0"/>
          </a:p>
          <a:p>
            <a:pPr marL="457200" indent="-457200" algn="just">
              <a:buAutoNum type="arabicPeriod" startAt="5"/>
            </a:pPr>
            <a:r>
              <a:rPr lang="en-US" sz="1900" dirty="0" smtClean="0"/>
              <a:t>Which of the following materials have been used to create objects with 3-D printers?</a:t>
            </a:r>
          </a:p>
          <a:p>
            <a:pPr marL="457200" indent="-457200" algn="just">
              <a:buNone/>
            </a:pPr>
            <a:r>
              <a:rPr lang="en-US" sz="1900" dirty="0" smtClean="0"/>
              <a:t>              a) Plastics        b) Ceramic            c) Both         d)  None</a:t>
            </a:r>
          </a:p>
          <a:p>
            <a:pPr marL="457200" indent="-457200" algn="just">
              <a:buNone/>
            </a:pPr>
            <a:endParaRPr lang="en-US" sz="1900" b="1" dirty="0" smtClean="0"/>
          </a:p>
          <a:p>
            <a:pPr marL="457200" indent="-457200" algn="just">
              <a:buNone/>
            </a:pPr>
            <a:endParaRPr lang="en-US" sz="1900" dirty="0" smtClean="0"/>
          </a:p>
          <a:p>
            <a:pPr marL="457200" indent="-457200" algn="just">
              <a:buNone/>
            </a:pPr>
            <a:endParaRPr lang="en-US" sz="1900" dirty="0"/>
          </a:p>
          <a:p>
            <a:pPr marL="0" indent="0" algn="just">
              <a:buNone/>
            </a:pPr>
            <a:r>
              <a:rPr lang="en-US" sz="1900" dirty="0"/>
              <a:t> </a:t>
            </a:r>
            <a:r>
              <a:rPr lang="en-US" sz="1900" dirty="0" smtClean="0"/>
              <a:t>   </a:t>
            </a:r>
            <a:endParaRPr lang="en-US" sz="1900" b="1" dirty="0"/>
          </a:p>
          <a:p>
            <a:pPr marL="0" indent="0" algn="just">
              <a:buNone/>
            </a:pPr>
            <a:endParaRPr lang="en-US" sz="1900" dirty="0"/>
          </a:p>
        </p:txBody>
      </p:sp>
      <p:sp>
        <p:nvSpPr>
          <p:cNvPr id="4" name="Date Placeholder 3"/>
          <p:cNvSpPr>
            <a:spLocks noGrp="1"/>
          </p:cNvSpPr>
          <p:nvPr>
            <p:ph type="dt" sz="half" idx="10"/>
          </p:nvPr>
        </p:nvSpPr>
        <p:spPr/>
        <p:txBody>
          <a:bodyPr/>
          <a:lstStyle/>
          <a:p>
            <a:fld id="{752B3255-D636-4B1B-9E43-BACBF8DCD0A1}" type="datetime1">
              <a:rPr lang="en-US" smtClean="0"/>
              <a:pPr/>
              <a:t>6/29/2021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MCQ</a:t>
            </a:r>
            <a:r>
              <a:rPr kumimoji="0" lang="en-US" sz="3200" b="1" i="0" u="none" strike="noStrike" kern="1200" cap="none" spc="0" normalizeH="0" noProof="0" dirty="0" smtClean="0">
                <a:ln>
                  <a:noFill/>
                </a:ln>
                <a:solidFill>
                  <a:srgbClr val="C00000"/>
                </a:solidFill>
                <a:effectLst/>
                <a:uLnTx/>
                <a:uFillTx/>
                <a:latin typeface="+mn-lt"/>
                <a:ea typeface="+mn-ea"/>
                <a:cs typeface="+mn-cs"/>
              </a:rPr>
              <a:t>s (AM)</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800600"/>
          </a:xfrm>
        </p:spPr>
        <p:txBody>
          <a:bodyPr>
            <a:normAutofit fontScale="92500" lnSpcReduction="20000"/>
          </a:bodyPr>
          <a:lstStyle/>
          <a:p>
            <a:pPr algn="just"/>
            <a:r>
              <a:rPr lang="en-US" sz="2200" dirty="0" smtClean="0"/>
              <a:t>As 3D printing improves, how will it change traditional manufacturing processes?</a:t>
            </a:r>
          </a:p>
          <a:p>
            <a:pPr algn="just">
              <a:lnSpc>
                <a:spcPct val="150000"/>
              </a:lnSpc>
            </a:pPr>
            <a:r>
              <a:rPr lang="en-US" sz="2200" dirty="0" smtClean="0"/>
              <a:t>Explain additive manufacturing with sequence of processes.</a:t>
            </a:r>
          </a:p>
          <a:p>
            <a:pPr algn="just">
              <a:lnSpc>
                <a:spcPct val="150000"/>
              </a:lnSpc>
            </a:pPr>
            <a:r>
              <a:rPr lang="en-US" sz="2200" dirty="0" smtClean="0"/>
              <a:t>Why it is called additive manufacturing? What are various application areas?</a:t>
            </a:r>
          </a:p>
          <a:p>
            <a:pPr algn="just">
              <a:lnSpc>
                <a:spcPct val="150000"/>
              </a:lnSpc>
            </a:pPr>
            <a:r>
              <a:rPr lang="en-US" sz="2200" dirty="0" smtClean="0"/>
              <a:t>What are various challenges  of AM.</a:t>
            </a:r>
          </a:p>
          <a:p>
            <a:pPr algn="just">
              <a:lnSpc>
                <a:spcPct val="150000"/>
              </a:lnSpc>
            </a:pPr>
            <a:r>
              <a:rPr lang="en-US" sz="2200" dirty="0" smtClean="0"/>
              <a:t>State various steps of RE.</a:t>
            </a:r>
          </a:p>
          <a:p>
            <a:pPr algn="just">
              <a:lnSpc>
                <a:spcPct val="150000"/>
              </a:lnSpc>
            </a:pPr>
            <a:r>
              <a:rPr lang="en-US" sz="2200" dirty="0" smtClean="0"/>
              <a:t>Classify AM process. Explain Stereo lithography. How layer by layer adhesion takes place in stereo lithography?</a:t>
            </a:r>
          </a:p>
          <a:p>
            <a:pPr algn="just">
              <a:lnSpc>
                <a:spcPct val="150000"/>
              </a:lnSpc>
            </a:pPr>
            <a:r>
              <a:rPr lang="en-US" sz="2200" dirty="0" smtClean="0"/>
              <a:t>Discuss recent contribution of AM in medical field. For what purpose 3D scanner is used?</a:t>
            </a:r>
          </a:p>
        </p:txBody>
      </p:sp>
      <p:sp>
        <p:nvSpPr>
          <p:cNvPr id="4" name="Date Placeholder 3"/>
          <p:cNvSpPr>
            <a:spLocks noGrp="1"/>
          </p:cNvSpPr>
          <p:nvPr>
            <p:ph type="dt" sz="half" idx="10"/>
          </p:nvPr>
        </p:nvSpPr>
        <p:spPr/>
        <p:txBody>
          <a:bodyPr/>
          <a:lstStyle/>
          <a:p>
            <a:fld id="{3A589552-48D7-419E-AD6B-02A8750F366E}" type="datetime1">
              <a:rPr lang="en-US" smtClean="0"/>
              <a:pPr/>
              <a:t>6/29/2021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C00000"/>
                </a:solidFill>
              </a:rPr>
              <a:t>Expected Questions for University Exam </a:t>
            </a:r>
            <a:endParaRPr kumimoji="0" lang="en-US" sz="3200" b="1" i="0" u="none" strike="noStrike" kern="1200" cap="none" spc="0" normalizeH="0" baseline="0" noProof="0" dirty="0">
              <a:ln>
                <a:noFill/>
              </a:ln>
              <a:solidFill>
                <a:srgbClr val="C00000"/>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762000" y="838200"/>
            <a:ext cx="8077200" cy="400110"/>
          </a:xfrm>
          <a:prstGeom prst="rect">
            <a:avLst/>
          </a:prstGeom>
        </p:spPr>
        <p:txBody>
          <a:bodyPr wrap="square">
            <a:spAutoFit/>
          </a:bodyPr>
          <a:lstStyle/>
          <a:p>
            <a:r>
              <a:rPr lang="en-US" sz="2000" b="1" dirty="0" smtClean="0"/>
              <a:t>Note: No End semester theory exam for this subject, only practical subject </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066800"/>
            <a:ext cx="8229600" cy="5257800"/>
          </a:xfrm>
        </p:spPr>
        <p:style>
          <a:lnRef idx="2">
            <a:schemeClr val="accent5"/>
          </a:lnRef>
          <a:fillRef idx="1">
            <a:schemeClr val="lt1"/>
          </a:fillRef>
          <a:effectRef idx="0">
            <a:schemeClr val="accent5"/>
          </a:effectRef>
          <a:fontRef idx="minor">
            <a:schemeClr val="dk1"/>
          </a:fontRef>
        </p:style>
        <p:txBody>
          <a:bodyPr>
            <a:normAutofit/>
          </a:bodyPr>
          <a:lstStyle/>
          <a:p>
            <a:pPr algn="just"/>
            <a:r>
              <a:rPr lang="en-US" sz="2200" dirty="0" smtClean="0"/>
              <a:t>AM is a  recent development in advanced manufacturing  sector.</a:t>
            </a:r>
          </a:p>
          <a:p>
            <a:pPr algn="just"/>
            <a:r>
              <a:rPr lang="en-US" sz="2200" dirty="0" smtClean="0"/>
              <a:t> Material addition instead of removal in traditional secondary manufacturing processes </a:t>
            </a:r>
          </a:p>
          <a:p>
            <a:pPr algn="just"/>
            <a:r>
              <a:rPr lang="en-US" sz="2200" dirty="0" smtClean="0"/>
              <a:t>Cost effective in terms of material savings  </a:t>
            </a:r>
          </a:p>
          <a:p>
            <a:pPr algn="just"/>
            <a:r>
              <a:rPr lang="en-US" sz="2200" dirty="0" smtClean="0"/>
              <a:t>Green manufacture in term of reduced wastages </a:t>
            </a:r>
          </a:p>
          <a:p>
            <a:pPr algn="just"/>
            <a:r>
              <a:rPr lang="en-US" sz="2200" dirty="0" smtClean="0"/>
              <a:t>Freedom of Design: Extremely Complex shapes feasible in fabrication </a:t>
            </a:r>
          </a:p>
          <a:p>
            <a:pPr algn="just"/>
            <a:r>
              <a:rPr lang="en-US" sz="2200" dirty="0" smtClean="0"/>
              <a:t>Flexibility with materials and properties </a:t>
            </a:r>
          </a:p>
          <a:p>
            <a:pPr algn="just"/>
            <a:r>
              <a:rPr lang="en-US" sz="2200" dirty="0" smtClean="0"/>
              <a:t> Digital process flow for Design to Manufacture</a:t>
            </a:r>
          </a:p>
          <a:p>
            <a:pPr algn="just"/>
            <a:r>
              <a:rPr lang="en-US" sz="2200" dirty="0" smtClean="0"/>
              <a:t>there is a significant interest in industry for taking up AM as one of the main production engineering route for the next generation.</a:t>
            </a:r>
          </a:p>
          <a:p>
            <a:pPr algn="just"/>
            <a:r>
              <a:rPr lang="en-US" sz="2200" dirty="0" smtClean="0"/>
              <a:t>AM has given rise to reverse engineering which has brought innovative  design aspect of old components.</a:t>
            </a:r>
            <a:endParaRPr lang="en-US" sz="2200" dirty="0"/>
          </a:p>
        </p:txBody>
      </p:sp>
      <p:sp>
        <p:nvSpPr>
          <p:cNvPr id="4" name="Date Placeholder 3"/>
          <p:cNvSpPr>
            <a:spLocks noGrp="1"/>
          </p:cNvSpPr>
          <p:nvPr>
            <p:ph type="dt" sz="half" idx="10"/>
          </p:nvPr>
        </p:nvSpPr>
        <p:spPr/>
        <p:txBody>
          <a:bodyPr/>
          <a:lstStyle/>
          <a:p>
            <a:fld id="{423B31DD-5AD3-4FC1-A126-B2025A0D8876}" type="datetime1">
              <a:rPr lang="en-US" smtClean="0"/>
              <a:pPr/>
              <a:t>6/29/2021</a:t>
            </a:fld>
            <a:endParaRPr lang="en-US"/>
          </a:p>
        </p:txBody>
      </p:sp>
      <p:sp>
        <p:nvSpPr>
          <p:cNvPr id="5" name="Footer Placeholder 4"/>
          <p:cNvSpPr>
            <a:spLocks noGrp="1"/>
          </p:cNvSpPr>
          <p:nvPr>
            <p:ph type="ftr" sz="quarter" idx="11"/>
          </p:nvPr>
        </p:nvSpPr>
        <p:spPr>
          <a:xfrm>
            <a:off x="2438400" y="6356350"/>
            <a:ext cx="44958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Summary of AM</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1000"/>
                                        <p:tgtEl>
                                          <p:spTgt spid="11">
                                            <p:bg/>
                                          </p:spTgt>
                                        </p:tgtEl>
                                      </p:cBhvr>
                                    </p:animEffect>
                                    <p:anim calcmode="lin" valueType="num">
                                      <p:cBhvr>
                                        <p:cTn id="8" dur="1000" fill="hold"/>
                                        <p:tgtEl>
                                          <p:spTgt spid="11">
                                            <p:bg/>
                                          </p:spTgt>
                                        </p:tgtEl>
                                        <p:attrNameLst>
                                          <p:attrName>ppt_x</p:attrName>
                                        </p:attrNameLst>
                                      </p:cBhvr>
                                      <p:tavLst>
                                        <p:tav tm="0">
                                          <p:val>
                                            <p:strVal val="#ppt_x"/>
                                          </p:val>
                                        </p:tav>
                                        <p:tav tm="100000">
                                          <p:val>
                                            <p:strVal val="#ppt_x"/>
                                          </p:val>
                                        </p:tav>
                                      </p:tavLst>
                                    </p:anim>
                                    <p:anim calcmode="lin" valueType="num">
                                      <p:cBhvr>
                                        <p:cTn id="9"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fade">
                                      <p:cBhvr>
                                        <p:cTn id="35" dur="1000"/>
                                        <p:tgtEl>
                                          <p:spTgt spid="11">
                                            <p:txEl>
                                              <p:pRg st="3" end="3"/>
                                            </p:txEl>
                                          </p:spTgt>
                                        </p:tgtEl>
                                      </p:cBhvr>
                                    </p:animEffect>
                                    <p:anim calcmode="lin" valueType="num">
                                      <p:cBhvr>
                                        <p:cTn id="3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fade">
                                      <p:cBhvr>
                                        <p:cTn id="42" dur="1000"/>
                                        <p:tgtEl>
                                          <p:spTgt spid="11">
                                            <p:txEl>
                                              <p:pRg st="4" end="4"/>
                                            </p:txEl>
                                          </p:spTgt>
                                        </p:tgtEl>
                                      </p:cBhvr>
                                    </p:animEffect>
                                    <p:anim calcmode="lin" valueType="num">
                                      <p:cBhvr>
                                        <p:cTn id="4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animEffect transition="in" filter="fade">
                                      <p:cBhvr>
                                        <p:cTn id="49" dur="1000"/>
                                        <p:tgtEl>
                                          <p:spTgt spid="11">
                                            <p:txEl>
                                              <p:pRg st="5" end="5"/>
                                            </p:txEl>
                                          </p:spTgt>
                                        </p:tgtEl>
                                      </p:cBhvr>
                                    </p:animEffect>
                                    <p:anim calcmode="lin" valueType="num">
                                      <p:cBhvr>
                                        <p:cTn id="50"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xEl>
                                              <p:pRg st="6" end="6"/>
                                            </p:txEl>
                                          </p:spTgt>
                                        </p:tgtEl>
                                        <p:attrNameLst>
                                          <p:attrName>style.visibility</p:attrName>
                                        </p:attrNameLst>
                                      </p:cBhvr>
                                      <p:to>
                                        <p:strVal val="visible"/>
                                      </p:to>
                                    </p:set>
                                    <p:animEffect transition="in" filter="fade">
                                      <p:cBhvr>
                                        <p:cTn id="56" dur="1000"/>
                                        <p:tgtEl>
                                          <p:spTgt spid="11">
                                            <p:txEl>
                                              <p:pRg st="6" end="6"/>
                                            </p:txEl>
                                          </p:spTgt>
                                        </p:tgtEl>
                                      </p:cBhvr>
                                    </p:animEffect>
                                    <p:anim calcmode="lin" valueType="num">
                                      <p:cBhvr>
                                        <p:cTn id="57"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animEffect transition="in" filter="fade">
                                      <p:cBhvr>
                                        <p:cTn id="63" dur="1000"/>
                                        <p:tgtEl>
                                          <p:spTgt spid="11">
                                            <p:txEl>
                                              <p:pRg st="7" end="7"/>
                                            </p:txEl>
                                          </p:spTgt>
                                        </p:tgtEl>
                                      </p:cBhvr>
                                    </p:animEffect>
                                    <p:anim calcmode="lin" valueType="num">
                                      <p:cBhvr>
                                        <p:cTn id="64"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xEl>
                                              <p:pRg st="8" end="8"/>
                                            </p:txEl>
                                          </p:spTgt>
                                        </p:tgtEl>
                                        <p:attrNameLst>
                                          <p:attrName>style.visibility</p:attrName>
                                        </p:attrNameLst>
                                      </p:cBhvr>
                                      <p:to>
                                        <p:strVal val="visible"/>
                                      </p:to>
                                    </p:set>
                                    <p:animEffect transition="in" filter="fade">
                                      <p:cBhvr>
                                        <p:cTn id="70" dur="1000"/>
                                        <p:tgtEl>
                                          <p:spTgt spid="11">
                                            <p:txEl>
                                              <p:pRg st="8" end="8"/>
                                            </p:txEl>
                                          </p:spTgt>
                                        </p:tgtEl>
                                      </p:cBhvr>
                                    </p:animEffect>
                                    <p:anim calcmode="lin" valueType="num">
                                      <p:cBhvr>
                                        <p:cTn id="71"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762000"/>
            <a:ext cx="8229600" cy="5562600"/>
          </a:xfrm>
        </p:spPr>
        <p:style>
          <a:lnRef idx="2">
            <a:schemeClr val="accent5"/>
          </a:lnRef>
          <a:fillRef idx="1">
            <a:schemeClr val="lt1"/>
          </a:fillRef>
          <a:effectRef idx="0">
            <a:schemeClr val="accent5"/>
          </a:effectRef>
          <a:fontRef idx="minor">
            <a:schemeClr val="dk1"/>
          </a:fontRef>
        </p:style>
        <p:txBody>
          <a:bodyPr>
            <a:normAutofit/>
          </a:bodyPr>
          <a:lstStyle/>
          <a:p>
            <a:pPr algn="just"/>
            <a:r>
              <a:rPr lang="en-US" sz="2200" dirty="0" smtClean="0"/>
              <a:t>Reverse engineering enables the duplication of an existing part by capturing the component’s physical dimensions, features, and material properties.</a:t>
            </a:r>
          </a:p>
          <a:p>
            <a:pPr algn="just"/>
            <a:r>
              <a:rPr lang="en-US" sz="2200" dirty="0" smtClean="0"/>
              <a:t>RE brings less expensive &amp; more efficient products to the market. </a:t>
            </a:r>
          </a:p>
          <a:p>
            <a:pPr algn="just"/>
            <a:r>
              <a:rPr lang="en-US" sz="2200" dirty="0" smtClean="0"/>
              <a:t>RE: Inspiring creative minds with old ideas.</a:t>
            </a:r>
          </a:p>
          <a:p>
            <a:pPr algn="just"/>
            <a:r>
              <a:rPr lang="en-US" sz="2200" dirty="0" smtClean="0"/>
              <a:t>Injection </a:t>
            </a:r>
            <a:r>
              <a:rPr lang="en-US" sz="2200" dirty="0" err="1" smtClean="0"/>
              <a:t>moulding</a:t>
            </a:r>
            <a:r>
              <a:rPr lang="en-US" sz="2200" dirty="0" smtClean="0"/>
              <a:t> process produces fast production, highly efficient and   incredible amount of parts per hour.</a:t>
            </a:r>
          </a:p>
          <a:p>
            <a:pPr algn="just"/>
            <a:r>
              <a:rPr lang="en-US" sz="2200" dirty="0" smtClean="0"/>
              <a:t>Injection </a:t>
            </a:r>
            <a:r>
              <a:rPr lang="en-US" sz="2200" dirty="0" err="1" smtClean="0"/>
              <a:t>moulding</a:t>
            </a:r>
            <a:r>
              <a:rPr lang="en-US" sz="2200" dirty="0" smtClean="0"/>
              <a:t> has ability to use different types of plastic simultaneously with the help of co-injection molding.</a:t>
            </a:r>
          </a:p>
          <a:p>
            <a:pPr algn="just"/>
            <a:r>
              <a:rPr lang="en-US" sz="2200" dirty="0" smtClean="0"/>
              <a:t>It is possible to use fillers in the injection molds. These filler reduce the density of the and also help in adding greater strength to the part. In fields where parts need to be strong and durable, plastic injection has an option that other molding processes do not offer.</a:t>
            </a:r>
          </a:p>
          <a:p>
            <a:pPr algn="just"/>
            <a:endParaRPr lang="en-US" sz="2200" dirty="0" smtClean="0"/>
          </a:p>
          <a:p>
            <a:pPr algn="just"/>
            <a:endParaRPr lang="en-US" sz="2200" dirty="0" smtClean="0"/>
          </a:p>
        </p:txBody>
      </p:sp>
      <p:sp>
        <p:nvSpPr>
          <p:cNvPr id="4" name="Date Placeholder 3"/>
          <p:cNvSpPr>
            <a:spLocks noGrp="1"/>
          </p:cNvSpPr>
          <p:nvPr>
            <p:ph type="dt" sz="half" idx="10"/>
          </p:nvPr>
        </p:nvSpPr>
        <p:spPr/>
        <p:txBody>
          <a:bodyPr/>
          <a:lstStyle/>
          <a:p>
            <a:fld id="{423B31DD-5AD3-4FC1-A126-B2025A0D8876}" type="datetime1">
              <a:rPr lang="en-US" smtClean="0"/>
              <a:pPr/>
              <a:t>6/29/2021</a:t>
            </a:fld>
            <a:endParaRPr lang="en-US"/>
          </a:p>
        </p:txBody>
      </p:sp>
      <p:sp>
        <p:nvSpPr>
          <p:cNvPr id="5" name="Footer Placeholder 4"/>
          <p:cNvSpPr>
            <a:spLocks noGrp="1"/>
          </p:cNvSpPr>
          <p:nvPr>
            <p:ph type="ftr" sz="quarter" idx="11"/>
          </p:nvPr>
        </p:nvSpPr>
        <p:spPr>
          <a:xfrm>
            <a:off x="2438400" y="6356350"/>
            <a:ext cx="44958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Summary of AM……</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1000"/>
                                        <p:tgtEl>
                                          <p:spTgt spid="11">
                                            <p:bg/>
                                          </p:spTgt>
                                        </p:tgtEl>
                                      </p:cBhvr>
                                    </p:animEffect>
                                    <p:anim calcmode="lin" valueType="num">
                                      <p:cBhvr>
                                        <p:cTn id="8" dur="1000" fill="hold"/>
                                        <p:tgtEl>
                                          <p:spTgt spid="11">
                                            <p:bg/>
                                          </p:spTgt>
                                        </p:tgtEl>
                                        <p:attrNameLst>
                                          <p:attrName>ppt_x</p:attrName>
                                        </p:attrNameLst>
                                      </p:cBhvr>
                                      <p:tavLst>
                                        <p:tav tm="0">
                                          <p:val>
                                            <p:strVal val="#ppt_x"/>
                                          </p:val>
                                        </p:tav>
                                        <p:tav tm="100000">
                                          <p:val>
                                            <p:strVal val="#ppt_x"/>
                                          </p:val>
                                        </p:tav>
                                      </p:tavLst>
                                    </p:anim>
                                    <p:anim calcmode="lin" valueType="num">
                                      <p:cBhvr>
                                        <p:cTn id="9"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fade">
                                      <p:cBhvr>
                                        <p:cTn id="35" dur="1000"/>
                                        <p:tgtEl>
                                          <p:spTgt spid="11">
                                            <p:txEl>
                                              <p:pRg st="3" end="3"/>
                                            </p:txEl>
                                          </p:spTgt>
                                        </p:tgtEl>
                                      </p:cBhvr>
                                    </p:animEffect>
                                    <p:anim calcmode="lin" valueType="num">
                                      <p:cBhvr>
                                        <p:cTn id="3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fade">
                                      <p:cBhvr>
                                        <p:cTn id="42" dur="1000"/>
                                        <p:tgtEl>
                                          <p:spTgt spid="11">
                                            <p:txEl>
                                              <p:pRg st="4" end="4"/>
                                            </p:txEl>
                                          </p:spTgt>
                                        </p:tgtEl>
                                      </p:cBhvr>
                                    </p:animEffect>
                                    <p:anim calcmode="lin" valueType="num">
                                      <p:cBhvr>
                                        <p:cTn id="4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animEffect transition="in" filter="fade">
                                      <p:cBhvr>
                                        <p:cTn id="49" dur="1000"/>
                                        <p:tgtEl>
                                          <p:spTgt spid="11">
                                            <p:txEl>
                                              <p:pRg st="5" end="5"/>
                                            </p:txEl>
                                          </p:spTgt>
                                        </p:tgtEl>
                                      </p:cBhvr>
                                    </p:animEffect>
                                    <p:anim calcmode="lin" valueType="num">
                                      <p:cBhvr>
                                        <p:cTn id="50"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676400"/>
          <a:ext cx="8382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AAAA36A6-AFD5-44A2-A4B2-6F95918D23A1}"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rPr>
              <a:t>Unit Objective and Topic Objective</a:t>
            </a:r>
            <a:r>
              <a:rPr kumimoji="0" lang="en-US" sz="3200" b="1" i="0" u="none" strike="noStrike" kern="1200" cap="none" spc="0" normalizeH="0" noProof="0" dirty="0" smtClean="0">
                <a:ln>
                  <a:noFill/>
                </a:ln>
                <a:solidFill>
                  <a:srgbClr val="C00000"/>
                </a:solidFill>
                <a:effectLst/>
                <a:uLnTx/>
                <a:uFillTx/>
                <a:latin typeface="+mn-lt"/>
                <a:ea typeface="+mn-ea"/>
                <a:cs typeface="+mn-cs"/>
              </a:rPr>
              <a:t> </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
        <p:nvSpPr>
          <p:cNvPr id="10" name="Oval 9"/>
          <p:cNvSpPr/>
          <p:nvPr/>
        </p:nvSpPr>
        <p:spPr>
          <a:xfrm>
            <a:off x="2743200" y="762000"/>
            <a:ext cx="3581400" cy="838200"/>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Topic</a:t>
            </a:r>
          </a:p>
          <a:p>
            <a:pPr algn="ctr"/>
            <a:r>
              <a:rPr lang="en-US" b="1" dirty="0" smtClean="0"/>
              <a:t>Additive Manufacturing</a:t>
            </a:r>
            <a:endParaRPr lang="en-US" b="1"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762000"/>
            <a:ext cx="8229600" cy="5562600"/>
          </a:xfrm>
        </p:spPr>
        <p:style>
          <a:lnRef idx="2">
            <a:schemeClr val="accent5"/>
          </a:lnRef>
          <a:fillRef idx="1">
            <a:schemeClr val="lt1"/>
          </a:fillRef>
          <a:effectRef idx="0">
            <a:schemeClr val="accent5"/>
          </a:effectRef>
          <a:fontRef idx="minor">
            <a:schemeClr val="dk1"/>
          </a:fontRef>
        </p:style>
        <p:txBody>
          <a:bodyPr>
            <a:normAutofit/>
          </a:bodyPr>
          <a:lstStyle/>
          <a:p>
            <a:pPr algn="just"/>
            <a:r>
              <a:rPr lang="en-US" sz="2200" dirty="0" smtClean="0">
                <a:hlinkClick r:id="rId2"/>
              </a:rPr>
              <a:t>https://arrival3d.com/what-is-3d-scanning/</a:t>
            </a:r>
            <a:endParaRPr lang="en-US" sz="2200" dirty="0" smtClean="0"/>
          </a:p>
          <a:p>
            <a:pPr algn="just"/>
            <a:r>
              <a:rPr lang="en-US" sz="2200" dirty="0" smtClean="0">
                <a:hlinkClick r:id="rId3"/>
              </a:rPr>
              <a:t>http://home.iitk.ac.in/~jrkumar/download/ME761A%20_Lecture%205%20Additive%20Manufacturing.pdf</a:t>
            </a:r>
            <a:endParaRPr lang="en-US" sz="2200" dirty="0" smtClean="0"/>
          </a:p>
          <a:p>
            <a:pPr algn="just"/>
            <a:r>
              <a:rPr lang="en-US" sz="2200" dirty="0" smtClean="0">
                <a:hlinkClick r:id="rId4"/>
              </a:rPr>
              <a:t>https://www.caddman.com/3d-scanning/</a:t>
            </a:r>
            <a:endParaRPr lang="en-US" sz="2200" dirty="0" smtClean="0"/>
          </a:p>
          <a:p>
            <a:pPr algn="just"/>
            <a:r>
              <a:rPr lang="en-US" sz="2200" dirty="0" smtClean="0">
                <a:hlinkClick r:id="rId5"/>
              </a:rPr>
              <a:t>https://nptel.ac.in/courses/112/107/112107221/</a:t>
            </a:r>
            <a:endParaRPr lang="en-US" sz="2200" dirty="0" smtClean="0"/>
          </a:p>
          <a:p>
            <a:pPr algn="just"/>
            <a:r>
              <a:rPr lang="en-US" sz="2200" dirty="0" smtClean="0">
                <a:hlinkClick r:id="rId6"/>
              </a:rPr>
              <a:t>https://physicaldigital.com/what-is-reverse-engineering/#:~:text=In%20mechanical%20engineering%2C%20the%20term,which%20the%20item%20is%20constructed</a:t>
            </a:r>
            <a:r>
              <a:rPr lang="en-US" sz="2200" dirty="0" smtClean="0"/>
              <a:t>.</a:t>
            </a:r>
          </a:p>
          <a:p>
            <a:pPr algn="just"/>
            <a:endParaRPr lang="en-US" sz="2200" dirty="0" smtClean="0"/>
          </a:p>
          <a:p>
            <a:pPr algn="just"/>
            <a:endParaRPr lang="en-US" sz="2200" dirty="0" smtClean="0"/>
          </a:p>
        </p:txBody>
      </p:sp>
      <p:sp>
        <p:nvSpPr>
          <p:cNvPr id="4" name="Date Placeholder 3"/>
          <p:cNvSpPr>
            <a:spLocks noGrp="1"/>
          </p:cNvSpPr>
          <p:nvPr>
            <p:ph type="dt" sz="half" idx="10"/>
          </p:nvPr>
        </p:nvSpPr>
        <p:spPr/>
        <p:txBody>
          <a:bodyPr/>
          <a:lstStyle/>
          <a:p>
            <a:fld id="{423B31DD-5AD3-4FC1-A126-B2025A0D8876}" type="datetime1">
              <a:rPr lang="en-US" smtClean="0"/>
              <a:pPr/>
              <a:t>6/29/2021</a:t>
            </a:fld>
            <a:endParaRPr lang="en-US"/>
          </a:p>
        </p:txBody>
      </p:sp>
      <p:sp>
        <p:nvSpPr>
          <p:cNvPr id="5" name="Footer Placeholder 4"/>
          <p:cNvSpPr>
            <a:spLocks noGrp="1"/>
          </p:cNvSpPr>
          <p:nvPr>
            <p:ph type="ftr" sz="quarter" idx="11"/>
          </p:nvPr>
        </p:nvSpPr>
        <p:spPr>
          <a:xfrm>
            <a:off x="2438400" y="6356350"/>
            <a:ext cx="44958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1000"/>
                                        <p:tgtEl>
                                          <p:spTgt spid="11">
                                            <p:bg/>
                                          </p:spTgt>
                                        </p:tgtEl>
                                      </p:cBhvr>
                                    </p:animEffect>
                                    <p:anim calcmode="lin" valueType="num">
                                      <p:cBhvr>
                                        <p:cTn id="8" dur="1000" fill="hold"/>
                                        <p:tgtEl>
                                          <p:spTgt spid="11">
                                            <p:bg/>
                                          </p:spTgt>
                                        </p:tgtEl>
                                        <p:attrNameLst>
                                          <p:attrName>ppt_x</p:attrName>
                                        </p:attrNameLst>
                                      </p:cBhvr>
                                      <p:tavLst>
                                        <p:tav tm="0">
                                          <p:val>
                                            <p:strVal val="#ppt_x"/>
                                          </p:val>
                                        </p:tav>
                                        <p:tav tm="100000">
                                          <p:val>
                                            <p:strVal val="#ppt_x"/>
                                          </p:val>
                                        </p:tav>
                                      </p:tavLst>
                                    </p:anim>
                                    <p:anim calcmode="lin" valueType="num">
                                      <p:cBhvr>
                                        <p:cTn id="9"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fade">
                                      <p:cBhvr>
                                        <p:cTn id="35" dur="1000"/>
                                        <p:tgtEl>
                                          <p:spTgt spid="11">
                                            <p:txEl>
                                              <p:pRg st="3" end="3"/>
                                            </p:txEl>
                                          </p:spTgt>
                                        </p:tgtEl>
                                      </p:cBhvr>
                                    </p:animEffect>
                                    <p:anim calcmode="lin" valueType="num">
                                      <p:cBhvr>
                                        <p:cTn id="3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fade">
                                      <p:cBhvr>
                                        <p:cTn id="42" dur="1000"/>
                                        <p:tgtEl>
                                          <p:spTgt spid="11">
                                            <p:txEl>
                                              <p:pRg st="4" end="4"/>
                                            </p:txEl>
                                          </p:spTgt>
                                        </p:tgtEl>
                                      </p:cBhvr>
                                    </p:animEffect>
                                    <p:anim calcmode="lin" valueType="num">
                                      <p:cBhvr>
                                        <p:cTn id="4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8242F7-086C-4653-BC6F-FD0F430EFD70}"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err="1" smtClean="0"/>
              <a:t>Noida</a:t>
            </a:r>
            <a:r>
              <a:rPr lang="en-US" sz="2400" dirty="0" smtClean="0"/>
              <a:t> Institute of Engineering and Technology, Greater </a:t>
            </a:r>
            <a:r>
              <a:rPr lang="en-US" sz="2400" dirty="0" err="1" smtClean="0"/>
              <a:t>Noida</a:t>
            </a:r>
            <a:endParaRPr lang="en-US" sz="24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Grp="1" noChangeAspect="1" noChangeArrowheads="1"/>
          </p:cNvPicPr>
          <p:nvPr>
            <p:ph idx="1"/>
          </p:nvPr>
        </p:nvPicPr>
        <p:blipFill>
          <a:blip r:embed="rId3" cstate="print"/>
          <a:srcRect/>
          <a:stretch>
            <a:fillRect/>
          </a:stretch>
        </p:blipFill>
        <p:spPr bwMode="auto">
          <a:xfrm>
            <a:off x="457200" y="1143000"/>
            <a:ext cx="3657600" cy="4572000"/>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4648200" y="1066800"/>
            <a:ext cx="4191000" cy="4419600"/>
          </a:xfrm>
          <a:prstGeom prst="rect">
            <a:avLst/>
          </a:prstGeom>
          <a:noFill/>
          <a:ln w="9525">
            <a:noFill/>
            <a:miter lim="800000"/>
            <a:headEnd/>
            <a:tailEnd/>
          </a:ln>
          <a:effectLst/>
        </p:spPr>
      </p:pic>
    </p:spTree>
    <p:extLst>
      <p:ext uri="{BB962C8B-B14F-4D97-AF65-F5344CB8AC3E}">
        <p14:creationId xmlns:p14="http://schemas.microsoft.com/office/powerpoint/2010/main" xmlns="" val="285603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81000" y="1143000"/>
          <a:ext cx="8382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D2CA584E-B837-475C-9F7C-C40F30654831}"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Prerequisite and Recap (AM)</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001000" cy="5410200"/>
          </a:xfrm>
        </p:spPr>
        <p:txBody>
          <a:bodyPr>
            <a:normAutofit fontScale="85000" lnSpcReduction="20000"/>
          </a:bodyPr>
          <a:lstStyle/>
          <a:p>
            <a:pPr algn="just"/>
            <a:r>
              <a:rPr lang="en-US" sz="2200" dirty="0" smtClean="0"/>
              <a:t>Introduction to Additive Manufacturing</a:t>
            </a:r>
          </a:p>
          <a:p>
            <a:pPr algn="just"/>
            <a:r>
              <a:rPr lang="en-US" sz="2200" dirty="0" smtClean="0"/>
              <a:t>CNC machining Vs Additive Manufacturing</a:t>
            </a:r>
          </a:p>
          <a:p>
            <a:pPr algn="just"/>
            <a:r>
              <a:rPr lang="en-US" sz="2200" dirty="0" smtClean="0"/>
              <a:t>AM process chain</a:t>
            </a:r>
          </a:p>
          <a:p>
            <a:pPr algn="just"/>
            <a:r>
              <a:rPr lang="en-US" sz="2200" dirty="0" smtClean="0"/>
              <a:t>Classification of AM process</a:t>
            </a:r>
          </a:p>
          <a:p>
            <a:pPr algn="just"/>
            <a:r>
              <a:rPr lang="en-US" sz="2200" dirty="0" smtClean="0"/>
              <a:t>Fused Deposition </a:t>
            </a:r>
            <a:r>
              <a:rPr lang="en-US" sz="2200" dirty="0" err="1" smtClean="0"/>
              <a:t>Modelling</a:t>
            </a:r>
            <a:r>
              <a:rPr lang="en-US" sz="2200" dirty="0" smtClean="0"/>
              <a:t> (FDM)</a:t>
            </a:r>
          </a:p>
          <a:p>
            <a:pPr algn="just"/>
            <a:r>
              <a:rPr lang="en-US" sz="2200" dirty="0" err="1" smtClean="0"/>
              <a:t>Stereolithography</a:t>
            </a:r>
            <a:r>
              <a:rPr lang="en-US" sz="2200" dirty="0" smtClean="0"/>
              <a:t> (SLA)</a:t>
            </a:r>
          </a:p>
          <a:p>
            <a:pPr algn="just"/>
            <a:r>
              <a:rPr lang="en-US" sz="2200" dirty="0" smtClean="0"/>
              <a:t>3D Scanning</a:t>
            </a:r>
          </a:p>
          <a:p>
            <a:pPr algn="just"/>
            <a:r>
              <a:rPr lang="en-US" sz="2200" dirty="0" smtClean="0"/>
              <a:t>Advantages and Disadvantages of AM</a:t>
            </a:r>
          </a:p>
          <a:p>
            <a:pPr algn="just"/>
            <a:r>
              <a:rPr lang="en-US" sz="2200" dirty="0" smtClean="0"/>
              <a:t>Application of AM</a:t>
            </a:r>
          </a:p>
          <a:p>
            <a:pPr algn="just"/>
            <a:r>
              <a:rPr lang="en-US" sz="2200" dirty="0" smtClean="0"/>
              <a:t>Reverse Engineering</a:t>
            </a:r>
          </a:p>
          <a:p>
            <a:pPr algn="just"/>
            <a:r>
              <a:rPr lang="en-US" sz="2200" dirty="0" smtClean="0"/>
              <a:t>Introduction to Injection </a:t>
            </a:r>
            <a:r>
              <a:rPr lang="en-US" sz="2200" dirty="0" err="1" smtClean="0"/>
              <a:t>moulding</a:t>
            </a:r>
            <a:endParaRPr lang="en-US" sz="2200" dirty="0" smtClean="0"/>
          </a:p>
          <a:p>
            <a:pPr algn="just"/>
            <a:r>
              <a:rPr lang="en-US" sz="2200" dirty="0" smtClean="0"/>
              <a:t>Video links for AM and Injection </a:t>
            </a:r>
            <a:r>
              <a:rPr lang="en-US" sz="2200" dirty="0" err="1" smtClean="0"/>
              <a:t>moulding</a:t>
            </a:r>
            <a:endParaRPr lang="en-US" sz="2200" dirty="0" smtClean="0"/>
          </a:p>
          <a:p>
            <a:pPr algn="just"/>
            <a:r>
              <a:rPr lang="en-US" sz="2200" dirty="0" smtClean="0"/>
              <a:t>Daily Quiz</a:t>
            </a:r>
          </a:p>
          <a:p>
            <a:pPr algn="just"/>
            <a:r>
              <a:rPr lang="en-US" sz="2200" dirty="0" smtClean="0"/>
              <a:t>Weekly assignment</a:t>
            </a:r>
          </a:p>
          <a:p>
            <a:pPr algn="just"/>
            <a:r>
              <a:rPr lang="en-US" sz="2200" dirty="0" smtClean="0"/>
              <a:t>MCQs</a:t>
            </a:r>
          </a:p>
          <a:p>
            <a:pPr lvl="0" algn="just"/>
            <a:r>
              <a:rPr lang="en-US" sz="2200" dirty="0"/>
              <a:t>Expected Questions for University Exam </a:t>
            </a:r>
            <a:endParaRPr lang="en-US" sz="2200" dirty="0" smtClean="0"/>
          </a:p>
          <a:p>
            <a:pPr algn="just"/>
            <a:r>
              <a:rPr lang="en-US" sz="2200" dirty="0" smtClean="0"/>
              <a:t>Summary</a:t>
            </a:r>
            <a:endParaRPr lang="en-US" sz="2200" dirty="0"/>
          </a:p>
          <a:p>
            <a:pPr algn="just"/>
            <a:r>
              <a:rPr lang="en-US" sz="2200" dirty="0" smtClean="0"/>
              <a:t>References</a:t>
            </a:r>
          </a:p>
          <a:p>
            <a:pPr algn="just"/>
            <a:endParaRPr lang="en-US" sz="2200" dirty="0" smtClean="0"/>
          </a:p>
        </p:txBody>
      </p:sp>
      <p:sp>
        <p:nvSpPr>
          <p:cNvPr id="6" name="Date Placeholder 5"/>
          <p:cNvSpPr>
            <a:spLocks noGrp="1"/>
          </p:cNvSpPr>
          <p:nvPr>
            <p:ph type="dt" sz="half" idx="10"/>
          </p:nvPr>
        </p:nvSpPr>
        <p:spPr/>
        <p:txBody>
          <a:bodyPr/>
          <a:lstStyle/>
          <a:p>
            <a:fld id="{FD31E874-6DF6-46E7-9146-E48058DC305D}" type="datetime1">
              <a:rPr lang="en-US" smtClean="0"/>
              <a:pPr/>
              <a:t>6/29/2021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mn-lt"/>
                <a:ea typeface="+mn-ea"/>
                <a:cs typeface="+mn-cs"/>
              </a:rPr>
              <a:t>Contents</a:t>
            </a:r>
            <a:endParaRPr kumimoji="0" lang="en-US" sz="3200" b="1" i="0" u="none" strike="noStrike" kern="1200" cap="none" spc="0" normalizeH="0" baseline="0" noProof="0" dirty="0">
              <a:ln>
                <a:noFill/>
              </a:ln>
              <a:solidFill>
                <a:srgbClr val="C00000"/>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286000" y="6356350"/>
            <a:ext cx="4800600" cy="365125"/>
          </a:xfrm>
        </p:spPr>
        <p:txBody>
          <a:bodyPr/>
          <a:lstStyle/>
          <a:p>
            <a:r>
              <a:rPr lang="fi-FI" smtClean="0"/>
              <a:t>OP Sahani                     AME-0151/0251  (DMP)                   Unit:3</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05400"/>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200" dirty="0" smtClean="0"/>
              <a:t>The term  Additive Manufacturing (AM)  describes a process for rapidly creating an object or part representation before commercial production.</a:t>
            </a:r>
          </a:p>
          <a:p>
            <a:pPr algn="just"/>
            <a:r>
              <a:rPr lang="en-US" sz="2200" dirty="0" smtClean="0"/>
              <a:t>The term AM encompasses many technologies including subsets like 3D Printing, Rapid Prototyping (RP), Direct Digital Manufacturing (DDM), layered manufacturing and additive fabrication</a:t>
            </a:r>
          </a:p>
          <a:p>
            <a:pPr algn="just"/>
            <a:r>
              <a:rPr lang="en-US" sz="2200" dirty="0" smtClean="0"/>
              <a:t>The basic principle of this technology is that a model, initially generated using a 3D CAD model, can be fabricated without need for process planning.</a:t>
            </a:r>
          </a:p>
          <a:p>
            <a:pPr algn="just"/>
            <a:r>
              <a:rPr lang="en-US" sz="2200" dirty="0" smtClean="0"/>
              <a:t>It is fundamentally additive rather than subtractive in nature.</a:t>
            </a:r>
          </a:p>
          <a:p>
            <a:pPr algn="just"/>
            <a:r>
              <a:rPr lang="en-US" sz="2200" dirty="0" smtClean="0"/>
              <a:t>AM is versatile, flexible, highly customizable and, as such, can suite most sectors of industrial production</a:t>
            </a:r>
          </a:p>
          <a:p>
            <a:pPr algn="just"/>
            <a:endParaRPr lang="en-US" sz="2200" dirty="0" smtClean="0"/>
          </a:p>
          <a:p>
            <a:pPr algn="just"/>
            <a:endParaRPr lang="en-US" sz="2200" dirty="0"/>
          </a:p>
        </p:txBody>
      </p:sp>
      <p:sp>
        <p:nvSpPr>
          <p:cNvPr id="4" name="Date Placeholder 3"/>
          <p:cNvSpPr>
            <a:spLocks noGrp="1"/>
          </p:cNvSpPr>
          <p:nvPr>
            <p:ph type="dt" sz="half" idx="10"/>
          </p:nvPr>
        </p:nvSpPr>
        <p:spPr/>
        <p:txBody>
          <a:bodyPr/>
          <a:lstStyle/>
          <a:p>
            <a:fld id="{6147784D-5B42-43EA-9797-639B3C65FCED}"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rPr>
              <a:t>Introduction to AM (CO4)  </a:t>
            </a:r>
            <a:endParaRPr kumimoji="0" lang="en-US" sz="3200" b="1" i="0" u="none" strike="noStrike" kern="1200" cap="none" spc="0" normalizeH="0" baseline="0" noProof="0" dirty="0">
              <a:ln>
                <a:noFill/>
              </a:ln>
              <a:solidFill>
                <a:srgbClr val="C00000"/>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876800"/>
          </a:xfrm>
        </p:spPr>
        <p:txBody>
          <a:bodyPr>
            <a:normAutofit/>
          </a:bodyPr>
          <a:lstStyle/>
          <a:p>
            <a:pPr algn="just"/>
            <a:r>
              <a:rPr lang="en-US" sz="2200" dirty="0" smtClean="0"/>
              <a:t>Additive Manufacturing (AM) refers to a process by which digital 3D design data is used to build up a component in layers by depositing material. </a:t>
            </a:r>
          </a:p>
          <a:p>
            <a:pPr algn="just">
              <a:buNone/>
            </a:pPr>
            <a:endParaRPr lang="en-US" sz="2200" dirty="0" smtClean="0"/>
          </a:p>
          <a:p>
            <a:pPr algn="just"/>
            <a:r>
              <a:rPr lang="en-US" sz="2200" dirty="0" smtClean="0"/>
              <a:t>The 3D printing process builds a three-dimensional object from a computer-aided design (CAD) model, usually by successively </a:t>
            </a:r>
            <a:r>
              <a:rPr lang="en-US" sz="2200" u="sng" dirty="0" smtClean="0"/>
              <a:t>adding material layer by layer</a:t>
            </a:r>
            <a:r>
              <a:rPr lang="en-US" sz="2200" dirty="0" smtClean="0"/>
              <a:t>, this is why it is also called additive manufacturing.</a:t>
            </a:r>
          </a:p>
          <a:p>
            <a:pPr algn="just"/>
            <a:endParaRPr lang="en-US" sz="2200" dirty="0" smtClean="0"/>
          </a:p>
          <a:p>
            <a:pPr algn="just"/>
            <a:r>
              <a:rPr lang="en-US" sz="2200" dirty="0" smtClean="0"/>
              <a:t>The term AM encompasses many technologies including subsets like 3D Printing, Rapid Prototyping (RP), Direct Digital Manufacturing (DDM), layered manufacturing and additive fabrication.</a:t>
            </a:r>
          </a:p>
          <a:p>
            <a:pPr algn="just"/>
            <a:endParaRPr lang="en-US" sz="2200" dirty="0"/>
          </a:p>
        </p:txBody>
      </p:sp>
      <p:sp>
        <p:nvSpPr>
          <p:cNvPr id="4" name="Date Placeholder 3"/>
          <p:cNvSpPr>
            <a:spLocks noGrp="1"/>
          </p:cNvSpPr>
          <p:nvPr>
            <p:ph type="dt" sz="half" idx="10"/>
          </p:nvPr>
        </p:nvSpPr>
        <p:spPr/>
        <p:txBody>
          <a:bodyPr/>
          <a:lstStyle/>
          <a:p>
            <a:fld id="{38CBB09A-0710-4441-9421-78B9FA974DB9}" type="datetime1">
              <a:rPr lang="en-US" smtClean="0"/>
              <a:pPr/>
              <a:t>6/29/2021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OP Sahani                     AME-0151/0251  (DMP)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C00000"/>
                </a:solidFill>
              </a:rPr>
              <a:t>AM Definition (CO4)  </a:t>
            </a:r>
            <a:endParaRPr kumimoji="0" lang="en-US" sz="3200" b="1" i="0" u="none" strike="noStrike" kern="1200" cap="none" spc="0" normalizeH="0" baseline="0" noProof="0" dirty="0">
              <a:ln>
                <a:noFill/>
              </a:ln>
              <a:solidFill>
                <a:srgbClr val="C00000"/>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2" ma:contentTypeDescription="Create a new document." ma:contentTypeScope="" ma:versionID="2f8e71c64e019cebe133b5982f8e21f2">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0da895b1e758032c2e5cb11f68ed428b"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DB7396-3342-4A90-9723-A215D7C91581}"/>
</file>

<file path=customXml/itemProps2.xml><?xml version="1.0" encoding="utf-8"?>
<ds:datastoreItem xmlns:ds="http://schemas.openxmlformats.org/officeDocument/2006/customXml" ds:itemID="{1DDB0EF8-29ED-452F-A9DC-C5BF731D75F3}"/>
</file>

<file path=customXml/itemProps3.xml><?xml version="1.0" encoding="utf-8"?>
<ds:datastoreItem xmlns:ds="http://schemas.openxmlformats.org/officeDocument/2006/customXml" ds:itemID="{CBB06946-5C30-4635-BE0F-E8A69454A82D}"/>
</file>

<file path=docProps/app.xml><?xml version="1.0" encoding="utf-8"?>
<Properties xmlns="http://schemas.openxmlformats.org/officeDocument/2006/extended-properties" xmlns:vt="http://schemas.openxmlformats.org/officeDocument/2006/docPropsVTypes">
  <TotalTime>567</TotalTime>
  <Words>3411</Words>
  <Application>Microsoft Office PowerPoint</Application>
  <PresentationFormat>On-screen Show (4:3)</PresentationFormat>
  <Paragraphs>613</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Raka</dc:creator>
  <cp:lastModifiedBy>Sunny</cp:lastModifiedBy>
  <cp:revision>72</cp:revision>
  <dcterms:created xsi:type="dcterms:W3CDTF">2020-06-30T05:38:59Z</dcterms:created>
  <dcterms:modified xsi:type="dcterms:W3CDTF">2021-06-29T08:43:21Z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