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71" r:id="rId3"/>
    <p:sldId id="272" r:id="rId4"/>
    <p:sldId id="281" r:id="rId5"/>
    <p:sldId id="273" r:id="rId6"/>
    <p:sldId id="274" r:id="rId7"/>
    <p:sldId id="257" r:id="rId8"/>
    <p:sldId id="282" r:id="rId9"/>
    <p:sldId id="277" r:id="rId10"/>
    <p:sldId id="279" r:id="rId11"/>
    <p:sldId id="280" r:id="rId12"/>
    <p:sldId id="278" r:id="rId13"/>
    <p:sldId id="258" r:id="rId14"/>
    <p:sldId id="270" r:id="rId15"/>
    <p:sldId id="259" r:id="rId16"/>
    <p:sldId id="260" r:id="rId17"/>
    <p:sldId id="261" r:id="rId18"/>
    <p:sldId id="262" r:id="rId19"/>
    <p:sldId id="263" r:id="rId20"/>
    <p:sldId id="264" r:id="rId21"/>
    <p:sldId id="265" r:id="rId22"/>
    <p:sldId id="266" r:id="rId23"/>
    <p:sldId id="267" r:id="rId24"/>
    <p:sldId id="276" r:id="rId25"/>
    <p:sldId id="275" r:id="rId26"/>
    <p:sldId id="268" r:id="rId27"/>
    <p:sldId id="26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A8F83C-49E2-4082-A72A-71680A23EC7E}" type="datetimeFigureOut">
              <a:rPr lang="en-US" smtClean="0"/>
              <a:pPr/>
              <a:t>6/14/2021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161F69-1A69-4922-B36A-C9CF6006AF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161F69-1A69-4922-B36A-C9CF6006AFCE}"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987E52B-2C94-4AA8-8E2F-87632B83EEF3}" type="datetimeFigureOut">
              <a:rPr lang="en-US" smtClean="0"/>
              <a:pPr/>
              <a:t>6/14/2021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B6CD72F-D61B-437F-B6C2-C1152E4E75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87E52B-2C94-4AA8-8E2F-87632B83EEF3}" type="datetimeFigureOut">
              <a:rPr lang="en-US" smtClean="0"/>
              <a:pPr/>
              <a:t>6/14/2021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6CD72F-D61B-437F-B6C2-C1152E4E75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87E52B-2C94-4AA8-8E2F-87632B83EEF3}" type="datetimeFigureOut">
              <a:rPr lang="en-US" smtClean="0"/>
              <a:pPr/>
              <a:t>6/14/2021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6CD72F-D61B-437F-B6C2-C1152E4E75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87E52B-2C94-4AA8-8E2F-87632B83EEF3}" type="datetimeFigureOut">
              <a:rPr lang="en-US" smtClean="0"/>
              <a:pPr/>
              <a:t>6/14/2021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6CD72F-D61B-437F-B6C2-C1152E4E75E6}"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987E52B-2C94-4AA8-8E2F-87632B83EEF3}" type="datetimeFigureOut">
              <a:rPr lang="en-US" smtClean="0"/>
              <a:pPr/>
              <a:t>6/14/2021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6CD72F-D61B-437F-B6C2-C1152E4E75E6}"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987E52B-2C94-4AA8-8E2F-87632B83EEF3}" type="datetimeFigureOut">
              <a:rPr lang="en-US" smtClean="0"/>
              <a:pPr/>
              <a:t>6/14/2021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B6CD72F-D61B-437F-B6C2-C1152E4E75E6}"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987E52B-2C94-4AA8-8E2F-87632B83EEF3}" type="datetimeFigureOut">
              <a:rPr lang="en-US" smtClean="0"/>
              <a:pPr/>
              <a:t>6/14/2021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B6CD72F-D61B-437F-B6C2-C1152E4E75E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987E52B-2C94-4AA8-8E2F-87632B83EEF3}" type="datetimeFigureOut">
              <a:rPr lang="en-US" smtClean="0"/>
              <a:pPr/>
              <a:t>6/14/2021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B6CD72F-D61B-437F-B6C2-C1152E4E75E6}"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987E52B-2C94-4AA8-8E2F-87632B83EEF3}" type="datetimeFigureOut">
              <a:rPr lang="en-US" smtClean="0"/>
              <a:pPr/>
              <a:t>6/14/2021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B6CD72F-D61B-437F-B6C2-C1152E4E75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987E52B-2C94-4AA8-8E2F-87632B83EEF3}" type="datetimeFigureOut">
              <a:rPr lang="en-US" smtClean="0"/>
              <a:pPr/>
              <a:t>6/14/2021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B6CD72F-D61B-437F-B6C2-C1152E4E75E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987E52B-2C94-4AA8-8E2F-87632B83EEF3}" type="datetimeFigureOut">
              <a:rPr lang="en-US" smtClean="0"/>
              <a:pPr/>
              <a:t>6/14/2021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B6CD72F-D61B-437F-B6C2-C1152E4E75E6}"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987E52B-2C94-4AA8-8E2F-87632B83EEF3}" type="datetimeFigureOut">
              <a:rPr lang="en-US" smtClean="0"/>
              <a:pPr/>
              <a:t>6/14/2021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B6CD72F-D61B-437F-B6C2-C1152E4E75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treatstock.com/material/petg" TargetMode="External"/><Relationship Id="rId2" Type="http://schemas.openxmlformats.org/officeDocument/2006/relationships/hyperlink" Target="https://www.treatstock.com/material/pl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treatstock.com/material/abs-plastic"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wi-global.com/technical-knowledge/faqs/faq-manufacturing-what-is-rapid-prototyp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95400"/>
            <a:ext cx="8229600" cy="5029200"/>
          </a:xfrm>
        </p:spPr>
        <p:txBody>
          <a:bodyPr>
            <a:normAutofit/>
          </a:bodyPr>
          <a:lstStyle/>
          <a:p>
            <a:pPr algn="just"/>
            <a:r>
              <a:rPr lang="en-US" dirty="0">
                <a:latin typeface="Times New Roman" pitchFamily="18" charset="0"/>
                <a:cs typeface="Times New Roman" pitchFamily="18" charset="0"/>
              </a:rPr>
              <a:t>3D printing is the process of making a physical object from a three-dimensional digital model, typically by laying down many thin layers of a material in succession.</a:t>
            </a:r>
          </a:p>
          <a:p>
            <a:pPr algn="just"/>
            <a:r>
              <a:rPr lang="en-US" dirty="0">
                <a:latin typeface="Times New Roman" pitchFamily="18" charset="0"/>
                <a:cs typeface="Times New Roman" pitchFamily="18" charset="0"/>
              </a:rPr>
              <a:t> it is also called the additive manufacturing  Additive Manufacturing (AM) is an appropriate name to describe the technologies that build 3D objects by adding layer-upon-layer of material as opposed to the subtractive manufacturing such as </a:t>
            </a:r>
            <a:r>
              <a:rPr lang="en-US" dirty="0" smtClean="0">
                <a:latin typeface="Times New Roman" pitchFamily="18" charset="0"/>
                <a:cs typeface="Times New Roman" pitchFamily="18" charset="0"/>
              </a:rPr>
              <a:t>machining.</a:t>
            </a:r>
            <a:endParaRPr lang="en-US" dirty="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dirty="0" smtClean="0"/>
              <a:t>Exp.No 7 FDM 3D printer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b="1" dirty="0" smtClean="0">
                <a:latin typeface="Times New Roman" pitchFamily="18" charset="0"/>
                <a:cs typeface="Times New Roman" pitchFamily="18" charset="0"/>
              </a:rPr>
              <a:t>4. Strong and Lightweight Parts</a:t>
            </a:r>
          </a:p>
          <a:p>
            <a:pPr algn="just"/>
            <a:r>
              <a:rPr lang="en-US" dirty="0" smtClean="0">
                <a:latin typeface="Times New Roman" pitchFamily="18" charset="0"/>
                <a:cs typeface="Times New Roman" pitchFamily="18" charset="0"/>
              </a:rPr>
              <a:t>The main 3D printing material used is plastic, although some metals can also be used for 3D printing. However, plastics offer advantages as they are lighter than their metal equivalents. This is particularly important in industries such as automotive and aerospace where light-weighting is an issue and can deliver greater fuel efficiency.</a:t>
            </a:r>
          </a:p>
          <a:p>
            <a:pPr algn="just"/>
            <a:r>
              <a:rPr lang="en-US" b="1" dirty="0" smtClean="0">
                <a:latin typeface="Times New Roman" pitchFamily="18" charset="0"/>
                <a:cs typeface="Times New Roman" pitchFamily="18" charset="0"/>
              </a:rPr>
              <a:t>5.Minimising Waste:</a:t>
            </a:r>
          </a:p>
          <a:p>
            <a:pPr algn="just"/>
            <a:r>
              <a:rPr lang="en-US" dirty="0" smtClean="0">
                <a:latin typeface="Times New Roman" pitchFamily="18" charset="0"/>
                <a:cs typeface="Times New Roman" pitchFamily="18" charset="0"/>
              </a:rPr>
              <a:t>The production of parts only requires the materials needed for the part itself, with little or no wastage </a:t>
            </a:r>
          </a:p>
          <a:p>
            <a:endParaRPr lang="en-US" dirty="0"/>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Advantages of 3D printing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b="1" dirty="0" smtClean="0">
                <a:latin typeface="Times New Roman" pitchFamily="18" charset="0"/>
                <a:cs typeface="Times New Roman" pitchFamily="18" charset="0"/>
              </a:rPr>
              <a:t>Advanced Healthcare</a:t>
            </a:r>
          </a:p>
          <a:p>
            <a:pPr algn="just"/>
            <a:r>
              <a:rPr lang="en-US" dirty="0" smtClean="0">
                <a:latin typeface="Times New Roman" pitchFamily="18" charset="0"/>
                <a:cs typeface="Times New Roman" pitchFamily="18" charset="0"/>
              </a:rPr>
              <a:t>3D printing is being used in the medical sector to help save lives by printing organs for the human body such as livers, kidneys and hearts.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Advantages of 3D printing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fontAlgn="base"/>
            <a:r>
              <a:rPr lang="en-US" dirty="0" smtClean="0">
                <a:latin typeface="Times New Roman" pitchFamily="18" charset="0"/>
                <a:cs typeface="Times New Roman" pitchFamily="18" charset="0"/>
              </a:rPr>
              <a:t>Materials generally have low strengths.</a:t>
            </a:r>
          </a:p>
          <a:p>
            <a:pPr algn="just" fontAlgn="base"/>
            <a:r>
              <a:rPr lang="en-US" dirty="0" smtClean="0">
                <a:latin typeface="Times New Roman" pitchFamily="18" charset="0"/>
                <a:cs typeface="Times New Roman" pitchFamily="18" charset="0"/>
              </a:rPr>
              <a:t>Material prices are far too high restricting the growth of the market.</a:t>
            </a:r>
          </a:p>
          <a:p>
            <a:pPr algn="just" fontAlgn="base"/>
            <a:r>
              <a:rPr lang="en-US" dirty="0" smtClean="0">
                <a:latin typeface="Times New Roman" pitchFamily="18" charset="0"/>
                <a:cs typeface="Times New Roman" pitchFamily="18" charset="0"/>
              </a:rPr>
              <a:t>Parts are generally not as dense as parts made by CNC and other processes.</a:t>
            </a:r>
          </a:p>
          <a:p>
            <a:pPr algn="just"/>
            <a:r>
              <a:rPr lang="en-US" dirty="0" smtClean="0">
                <a:latin typeface="Times New Roman" pitchFamily="18" charset="0"/>
                <a:cs typeface="Times New Roman" pitchFamily="18" charset="0"/>
              </a:rPr>
              <a:t>Printers are not fast enough.</a:t>
            </a:r>
          </a:p>
          <a:p>
            <a:pPr algn="just"/>
            <a:r>
              <a:rPr lang="en-US" dirty="0" smtClean="0">
                <a:latin typeface="Times New Roman" pitchFamily="18" charset="0"/>
                <a:cs typeface="Times New Roman" pitchFamily="18" charset="0"/>
              </a:rPr>
              <a:t>Manufacturing complex parts or organic parts needs a lot of 3D modeling training</a:t>
            </a:r>
          </a:p>
          <a:p>
            <a:pPr algn="just"/>
            <a:r>
              <a:rPr lang="en-US" sz="2400" dirty="0" smtClean="0">
                <a:latin typeface="Times New Roman" pitchFamily="18" charset="0"/>
                <a:cs typeface="Times New Roman" pitchFamily="18" charset="0"/>
              </a:rPr>
              <a:t>Limited Materials.</a:t>
            </a:r>
          </a:p>
          <a:p>
            <a:pPr algn="just"/>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4800" dirty="0" smtClean="0">
                <a:latin typeface="Times New Roman" pitchFamily="18" charset="0"/>
                <a:cs typeface="Times New Roman" pitchFamily="18" charset="0"/>
              </a:rPr>
              <a:t>Limitations of 3D printing</a:t>
            </a:r>
            <a:endParaRPr lang="en-US" sz="4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105400"/>
          </a:xfrm>
        </p:spPr>
        <p:txBody>
          <a:bodyPr>
            <a:normAutofit/>
          </a:bodyPr>
          <a:lstStyle/>
          <a:p>
            <a:pPr algn="just"/>
            <a:r>
              <a:rPr lang="en-US" dirty="0">
                <a:latin typeface="Times New Roman" pitchFamily="18" charset="0"/>
                <a:cs typeface="Times New Roman" pitchFamily="18" charset="0"/>
              </a:rPr>
              <a:t>Fused Deposition Modeling (FDM) or Fused Filament Fabrication (FFF), is an additive manufacturing process that belongs to the material extrusion family. In FDM, an object is built by selectively depositing melted material in a pre-determined path layer-by-layer.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materials used are thermoplastic polymers and come in a filament form.FDM is the most widely used 3D Printing technology: it represents the largest installed base of 3D printers globally and is often the first technology people are exposed to.</a:t>
            </a:r>
          </a:p>
          <a:p>
            <a:endParaRPr lang="en-US" dirty="0"/>
          </a:p>
        </p:txBody>
      </p:sp>
      <p:sp>
        <p:nvSpPr>
          <p:cNvPr id="2" name="Title 1"/>
          <p:cNvSpPr>
            <a:spLocks noGrp="1"/>
          </p:cNvSpPr>
          <p:nvPr>
            <p:ph type="title"/>
          </p:nvPr>
        </p:nvSpPr>
        <p:spPr/>
        <p:txBody>
          <a:bodyPr>
            <a:normAutofit/>
          </a:bodyPr>
          <a:lstStyle/>
          <a:p>
            <a:pPr algn="ctr"/>
            <a:r>
              <a:rPr lang="en-US" sz="4400" dirty="0" smtClean="0">
                <a:latin typeface="Times New Roman" pitchFamily="18" charset="0"/>
                <a:cs typeface="Times New Roman" pitchFamily="18" charset="0"/>
              </a:rPr>
              <a:t>FDM 3D printer</a:t>
            </a:r>
            <a:endParaRPr lang="en-US" sz="4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RIDESH\Desktop\download (10).jpg"/>
          <p:cNvPicPr>
            <a:picLocks noGrp="1" noChangeAspect="1" noChangeArrowheads="1"/>
          </p:cNvPicPr>
          <p:nvPr>
            <p:ph idx="1"/>
          </p:nvPr>
        </p:nvPicPr>
        <p:blipFill>
          <a:blip r:embed="rId2"/>
          <a:stretch>
            <a:fillRect/>
          </a:stretch>
        </p:blipFill>
        <p:spPr bwMode="auto">
          <a:xfrm>
            <a:off x="3200400" y="1447800"/>
            <a:ext cx="5715000" cy="5410200"/>
          </a:xfrm>
          <a:prstGeom prst="rect">
            <a:avLst/>
          </a:prstGeom>
          <a:noFill/>
        </p:spPr>
      </p:pic>
      <p:sp>
        <p:nvSpPr>
          <p:cNvPr id="2" name="Title 1"/>
          <p:cNvSpPr>
            <a:spLocks noGrp="1"/>
          </p:cNvSpPr>
          <p:nvPr>
            <p:ph type="title"/>
          </p:nvPr>
        </p:nvSpPr>
        <p:spPr/>
        <p:txBody>
          <a:bodyPr/>
          <a:lstStyle/>
          <a:p>
            <a:r>
              <a:rPr lang="en-US" dirty="0" smtClean="0"/>
              <a:t>FDM 3D printer</a:t>
            </a:r>
            <a:endParaRPr lang="en-US" dirty="0"/>
          </a:p>
        </p:txBody>
      </p:sp>
      <p:pic>
        <p:nvPicPr>
          <p:cNvPr id="1027" name="Picture 3" descr="C:\Users\HRIDESH\Desktop\download (11).jpg"/>
          <p:cNvPicPr>
            <a:picLocks noChangeAspect="1" noChangeArrowheads="1"/>
          </p:cNvPicPr>
          <p:nvPr/>
        </p:nvPicPr>
        <p:blipFill>
          <a:blip r:embed="rId3"/>
          <a:srcRect/>
          <a:stretch>
            <a:fillRect/>
          </a:stretch>
        </p:blipFill>
        <p:spPr bwMode="auto">
          <a:xfrm>
            <a:off x="0" y="1447800"/>
            <a:ext cx="3200400" cy="43434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dirty="0">
                <a:latin typeface="Times New Roman" pitchFamily="18" charset="0"/>
                <a:cs typeface="Times New Roman" pitchFamily="18" charset="0"/>
              </a:rPr>
              <a:t>FDM involves 3 main parts: a printing plate on which the part is printed; a filament coil that serves as printing material, and an extrusion head, called an extruder. The filament is melted by the extruder of the printer, which deposits the material layer-by-layer on the plate.</a:t>
            </a:r>
          </a:p>
          <a:p>
            <a:pPr algn="just"/>
            <a:r>
              <a:rPr lang="en-US" dirty="0">
                <a:latin typeface="Times New Roman" pitchFamily="18" charset="0"/>
                <a:cs typeface="Times New Roman" pitchFamily="18" charset="0"/>
              </a:rPr>
              <a:t>The 3D </a:t>
            </a: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process involves designing the object using a CAD 3D software (such as </a:t>
            </a:r>
            <a:r>
              <a:rPr lang="en-US" dirty="0" err="1">
                <a:latin typeface="Times New Roman" pitchFamily="18" charset="0"/>
                <a:cs typeface="Times New Roman" pitchFamily="18" charset="0"/>
              </a:rPr>
              <a:t>SolidWorks</a:t>
            </a:r>
            <a:r>
              <a:rPr lang="en-US" dirty="0">
                <a:latin typeface="Times New Roman" pitchFamily="18" charset="0"/>
                <a:cs typeface="Times New Roman" pitchFamily="18" charset="0"/>
              </a:rPr>
              <a:t>, Tinker CAD or Self CAD). Once designed, the 3D model (likely a .STL file) is split into many layers through a ‘slicer’ (such as </a:t>
            </a:r>
            <a:r>
              <a:rPr lang="en-US" dirty="0" err="1">
                <a:latin typeface="Times New Roman" pitchFamily="18" charset="0"/>
                <a:cs typeface="Times New Roman" pitchFamily="18" charset="0"/>
              </a:rPr>
              <a:t>Cura</a:t>
            </a:r>
            <a:r>
              <a:rPr lang="en-US" dirty="0">
                <a:latin typeface="Times New Roman" pitchFamily="18" charset="0"/>
                <a:cs typeface="Times New Roman" pitchFamily="18" charset="0"/>
              </a:rPr>
              <a:t> or </a:t>
            </a:r>
            <a:r>
              <a:rPr lang="en-US" dirty="0" err="1">
                <a:latin typeface="Times New Roman" pitchFamily="18" charset="0"/>
                <a:cs typeface="Times New Roman" pitchFamily="18" charset="0"/>
              </a:rPr>
              <a:t>Repetier</a:t>
            </a:r>
            <a:r>
              <a:rPr lang="en-US" dirty="0">
                <a:latin typeface="Times New Roman" pitchFamily="18" charset="0"/>
                <a:cs typeface="Times New Roman" pitchFamily="18" charset="0"/>
              </a:rPr>
              <a:t>) before the parameters of the printing are chosen.</a:t>
            </a:r>
          </a:p>
          <a:p>
            <a:endParaRPr lang="en-US" dirty="0"/>
          </a:p>
        </p:txBody>
      </p:sp>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Construction of FDM printer</a:t>
            </a: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result for fdm 3d printer"/>
          <p:cNvPicPr>
            <a:picLocks noGrp="1"/>
          </p:cNvPicPr>
          <p:nvPr>
            <p:ph idx="1"/>
          </p:nvPr>
        </p:nvPicPr>
        <p:blipFill>
          <a:blip r:embed="rId2"/>
          <a:stretch>
            <a:fillRect/>
          </a:stretch>
        </p:blipFill>
        <p:spPr bwMode="auto">
          <a:xfrm>
            <a:off x="0" y="1219200"/>
            <a:ext cx="9144000" cy="5638799"/>
          </a:xfrm>
          <a:prstGeom prst="rect">
            <a:avLst/>
          </a:prstGeom>
          <a:noFill/>
          <a:ln w="9525">
            <a:noFill/>
            <a:miter lim="800000"/>
            <a:headEnd/>
            <a:tailEnd/>
          </a:ln>
        </p:spPr>
      </p:pic>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Construction of FDM printer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b="1" dirty="0">
                <a:latin typeface="Times New Roman" pitchFamily="18" charset="0"/>
                <a:cs typeface="Times New Roman" pitchFamily="18" charset="0"/>
              </a:rPr>
              <a:t>1.Filament</a:t>
            </a:r>
            <a:r>
              <a:rPr lang="en-US" dirty="0">
                <a:latin typeface="Times New Roman" pitchFamily="18" charset="0"/>
                <a:cs typeface="Times New Roman" pitchFamily="18" charset="0"/>
              </a:rPr>
              <a:t> :Filament is used for the FDM 3D printers. Filaments are available in spools. These are heated to certain temperature and are </a:t>
            </a:r>
            <a:r>
              <a:rPr lang="en-US" dirty="0" smtClean="0">
                <a:latin typeface="Times New Roman" pitchFamily="18" charset="0"/>
                <a:cs typeface="Times New Roman" pitchFamily="18" charset="0"/>
              </a:rPr>
              <a:t>liquefied </a:t>
            </a:r>
            <a:r>
              <a:rPr lang="en-US" dirty="0">
                <a:latin typeface="Times New Roman" pitchFamily="18" charset="0"/>
                <a:cs typeface="Times New Roman" pitchFamily="18" charset="0"/>
              </a:rPr>
              <a:t>to be deposited on the print bed. This happens in layers.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objects created by 3D printers are made of these filaments. There are many types of filaments used for 3D printing. And, each one of them have different properties. They have their own advantages and limitations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When getting a printer, one must take care of the compatibility with different filaments. Not all printers allow multiple filament compatibility. Some can process only one kind of filaments, mostly PLA. And, others can work with multiple choices of filaments including PLA, ABS and many others</a:t>
            </a:r>
          </a:p>
        </p:txBody>
      </p:sp>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Construction of FDM printer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fontAlgn="base"/>
            <a:r>
              <a:rPr lang="en-US" b="1" dirty="0">
                <a:latin typeface="Times New Roman" pitchFamily="18" charset="0"/>
                <a:cs typeface="Times New Roman" pitchFamily="18" charset="0"/>
              </a:rPr>
              <a:t>2.Motion </a:t>
            </a:r>
            <a:r>
              <a:rPr lang="en-US" b="1" dirty="0" err="1" smtClean="0">
                <a:latin typeface="Times New Roman" pitchFamily="18" charset="0"/>
                <a:cs typeface="Times New Roman" pitchFamily="18" charset="0"/>
              </a:rPr>
              <a:t>contorllers</a:t>
            </a:r>
            <a:r>
              <a:rPr lang="en-US" b="1" dirty="0" smtClean="0">
                <a:latin typeface="Times New Roman" pitchFamily="18" charset="0"/>
                <a:cs typeface="Times New Roman" pitchFamily="18" charset="0"/>
              </a:rPr>
              <a:t>: </a:t>
            </a:r>
            <a:r>
              <a:rPr lang="en-US" dirty="0">
                <a:latin typeface="Times New Roman" pitchFamily="18" charset="0"/>
                <a:cs typeface="Times New Roman" pitchFamily="18" charset="0"/>
              </a:rPr>
              <a:t>you must know that the 3D printers, as the name suggests works along the three axes. Motion controllers receive instructions from the mother board about the movement they must make, while they are the ones who perform the actual movements.</a:t>
            </a:r>
          </a:p>
          <a:p>
            <a:pPr algn="just"/>
            <a:r>
              <a:rPr lang="en-US" b="1" dirty="0">
                <a:latin typeface="Times New Roman" pitchFamily="18" charset="0"/>
                <a:cs typeface="Times New Roman" pitchFamily="18" charset="0"/>
              </a:rPr>
              <a:t>3.Print Bed</a:t>
            </a:r>
            <a:r>
              <a:rPr lang="en-US" dirty="0">
                <a:latin typeface="Times New Roman" pitchFamily="18" charset="0"/>
                <a:cs typeface="Times New Roman" pitchFamily="18" charset="0"/>
              </a:rPr>
              <a:t> :Different 3D Printers have  different kinds of print bed. You can find heated as well as non-heated print beds. A non heated print bed may be enough for PLA, however, for advanced filaments, heated beds are recommended. These helps in enhancing adhesion and stability for first layer of the print. </a:t>
            </a:r>
          </a:p>
        </p:txBody>
      </p:sp>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Construction of FDM printer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lgn="just" fontAlgn="base"/>
            <a:r>
              <a:rPr lang="en-US" b="1" dirty="0">
                <a:latin typeface="Times New Roman" pitchFamily="18" charset="0"/>
                <a:cs typeface="Times New Roman" pitchFamily="18" charset="0"/>
              </a:rPr>
              <a:t>4. Extruder: </a:t>
            </a:r>
            <a:r>
              <a:rPr lang="en-US" dirty="0">
                <a:latin typeface="Times New Roman" pitchFamily="18" charset="0"/>
                <a:cs typeface="Times New Roman" pitchFamily="18" charset="0"/>
              </a:rPr>
              <a:t>The extruder itself is made of different parts.</a:t>
            </a:r>
          </a:p>
          <a:p>
            <a:pPr lvl="0" algn="just" fontAlgn="base"/>
            <a:r>
              <a:rPr lang="en-US" b="1" dirty="0">
                <a:latin typeface="Times New Roman" pitchFamily="18" charset="0"/>
                <a:cs typeface="Times New Roman" pitchFamily="18" charset="0"/>
              </a:rPr>
              <a:t>The Filament Drive Gear:</a:t>
            </a:r>
            <a:r>
              <a:rPr lang="en-US" dirty="0">
                <a:latin typeface="Times New Roman" pitchFamily="18" charset="0"/>
                <a:cs typeface="Times New Roman" pitchFamily="18" charset="0"/>
              </a:rPr>
              <a:t> Also known as extruder drive gear is responsible for pushing the filament into the hot end.</a:t>
            </a:r>
          </a:p>
          <a:p>
            <a:pPr lvl="0" algn="just" fontAlgn="base"/>
            <a:r>
              <a:rPr lang="en-US" b="1" dirty="0">
                <a:latin typeface="Times New Roman" pitchFamily="18" charset="0"/>
                <a:cs typeface="Times New Roman" pitchFamily="18" charset="0"/>
              </a:rPr>
              <a:t>The Heat Sink:</a:t>
            </a:r>
            <a:r>
              <a:rPr lang="en-US" dirty="0">
                <a:latin typeface="Times New Roman" pitchFamily="18" charset="0"/>
                <a:cs typeface="Times New Roman" pitchFamily="18" charset="0"/>
              </a:rPr>
              <a:t> The heat sink along with the heat Sink Fan ensures that the material is still in solid state until it reaches the nozzle.</a:t>
            </a:r>
          </a:p>
          <a:p>
            <a:pPr lvl="0" algn="just" fontAlgn="base"/>
            <a:r>
              <a:rPr lang="en-US" b="1" dirty="0">
                <a:latin typeface="Times New Roman" pitchFamily="18" charset="0"/>
                <a:cs typeface="Times New Roman" pitchFamily="18" charset="0"/>
              </a:rPr>
              <a:t>The Heater Cartridge:</a:t>
            </a:r>
            <a:r>
              <a:rPr lang="en-US" dirty="0">
                <a:latin typeface="Times New Roman" pitchFamily="18" charset="0"/>
                <a:cs typeface="Times New Roman" pitchFamily="18" charset="0"/>
              </a:rPr>
              <a:t> This is the component that works to heat up the filament.</a:t>
            </a:r>
          </a:p>
          <a:p>
            <a:pPr lvl="0" algn="just" fontAlgn="base"/>
            <a:r>
              <a:rPr lang="en-US" b="1" dirty="0">
                <a:latin typeface="Times New Roman" pitchFamily="18" charset="0"/>
                <a:cs typeface="Times New Roman" pitchFamily="18" charset="0"/>
              </a:rPr>
              <a:t>The Thermocouple:</a:t>
            </a:r>
            <a:r>
              <a:rPr lang="en-US" dirty="0">
                <a:latin typeface="Times New Roman" pitchFamily="18" charset="0"/>
                <a:cs typeface="Times New Roman" pitchFamily="18" charset="0"/>
              </a:rPr>
              <a:t> To maintain the right temperature, the extruder uses a temperature sensor. This is used for the hot end.</a:t>
            </a:r>
          </a:p>
          <a:p>
            <a:pPr lvl="0" algn="just" fontAlgn="base"/>
            <a:r>
              <a:rPr lang="en-US" b="1" dirty="0">
                <a:latin typeface="Times New Roman" pitchFamily="18" charset="0"/>
                <a:cs typeface="Times New Roman" pitchFamily="18" charset="0"/>
              </a:rPr>
              <a:t>The Cooling Fan:</a:t>
            </a:r>
            <a:r>
              <a:rPr lang="en-US" dirty="0">
                <a:latin typeface="Times New Roman" pitchFamily="18" charset="0"/>
                <a:cs typeface="Times New Roman" pitchFamily="18" charset="0"/>
              </a:rPr>
              <a:t> Once the melted filament is deposited, it must be cooled down for setting before the next layer gets deposited. The job of the cooling fan is to ensure the same.</a:t>
            </a:r>
          </a:p>
          <a:p>
            <a:endParaRPr lang="en-US" dirty="0"/>
          </a:p>
        </p:txBody>
      </p:sp>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Construction of FDM printer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sz="2800" dirty="0" smtClean="0">
                <a:latin typeface="Times New Roman" pitchFamily="18" charset="0"/>
                <a:cs typeface="Times New Roman" pitchFamily="18" charset="0"/>
              </a:rPr>
              <a:t>The term  Additive Manufacturing (AM)  describes a process for rapidly creating an object or part representation before commercial production.</a:t>
            </a:r>
          </a:p>
          <a:p>
            <a:pPr algn="just"/>
            <a:r>
              <a:rPr lang="en-US" sz="2800" dirty="0" smtClean="0">
                <a:latin typeface="Times New Roman" pitchFamily="18" charset="0"/>
                <a:cs typeface="Times New Roman" pitchFamily="18" charset="0"/>
              </a:rPr>
              <a:t>The term AM encompasses many technologies including subsets like 3D Printing, Rapid Prototyping (RP), Direct Digital Manufacturing (DDM), layered manufacturing and additive fabrication</a:t>
            </a:r>
          </a:p>
          <a:p>
            <a:pPr algn="just"/>
            <a:r>
              <a:rPr lang="en-US" sz="2800" dirty="0" smtClean="0">
                <a:latin typeface="Times New Roman" pitchFamily="18" charset="0"/>
                <a:cs typeface="Times New Roman" pitchFamily="18" charset="0"/>
              </a:rPr>
              <a:t>The basic principle of this technology is that a model, initially generated using a 3D CAD model, can be fabricated without need for process planning.</a:t>
            </a:r>
          </a:p>
          <a:p>
            <a:pPr algn="just"/>
            <a:r>
              <a:rPr lang="en-US" sz="2800" dirty="0" smtClean="0">
                <a:latin typeface="Times New Roman" pitchFamily="18" charset="0"/>
                <a:cs typeface="Times New Roman" pitchFamily="18" charset="0"/>
              </a:rPr>
              <a:t>It is fundamentally additive rather than subtractive in nature.</a:t>
            </a:r>
          </a:p>
          <a:p>
            <a:endParaRPr lang="en-US" dirty="0"/>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Additive Manufacturing</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fontAlgn="base"/>
            <a:r>
              <a:rPr lang="en-US" sz="3000" dirty="0">
                <a:latin typeface="Times New Roman" pitchFamily="18" charset="0"/>
                <a:cs typeface="Times New Roman" pitchFamily="18" charset="0"/>
              </a:rPr>
              <a:t>for deposition. There are different sizes of nozzles that the printers use. 0.4 mm is the most common one. By keeping the smaller diameter of nozzle, one can achieve finer details with greater accuracy. And, larger nozzle helps in printing at a higher speed.. </a:t>
            </a:r>
          </a:p>
          <a:p>
            <a:pPr algn="just" fontAlgn="base"/>
            <a:r>
              <a:rPr lang="en-US" sz="3000" dirty="0">
                <a:latin typeface="Times New Roman" pitchFamily="18" charset="0"/>
                <a:cs typeface="Times New Roman" pitchFamily="18" charset="0"/>
              </a:rPr>
              <a:t> </a:t>
            </a:r>
          </a:p>
          <a:p>
            <a:pPr algn="just"/>
            <a:r>
              <a:rPr lang="en-US" sz="3000" b="1" dirty="0">
                <a:latin typeface="Times New Roman" pitchFamily="18" charset="0"/>
                <a:cs typeface="Times New Roman" pitchFamily="18" charset="0"/>
              </a:rPr>
              <a:t>6. Feeder system:</a:t>
            </a:r>
            <a:r>
              <a:rPr lang="en-US" sz="3000" dirty="0">
                <a:latin typeface="Times New Roman" pitchFamily="18" charset="0"/>
                <a:cs typeface="Times New Roman" pitchFamily="18" charset="0"/>
              </a:rPr>
              <a:t> There are two most common feeder system used in 3D printers: Bowden feeder system and Direct feeder system. In a Bowden setup, there are different locations for cold and hot ends. While a filament tube is used to direct the filament towards the hot end. This setup can dramatically increase the print speed as the extruder becomes lighter</a:t>
            </a:r>
            <a:r>
              <a:rPr lang="en-US" dirty="0"/>
              <a:t>.</a:t>
            </a:r>
          </a:p>
        </p:txBody>
      </p:sp>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Construction of FDM printer</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fontAlgn="base"/>
            <a:r>
              <a:rPr lang="en-US" sz="2800" dirty="0">
                <a:latin typeface="Times New Roman" pitchFamily="18" charset="0"/>
                <a:cs typeface="Times New Roman" pitchFamily="18" charset="0"/>
              </a:rPr>
              <a:t>When talking about the direct setup, the cold end and the hot end are directly connected. The direct feeder system is most common among the users who work with flexible filaments.</a:t>
            </a:r>
          </a:p>
          <a:p>
            <a:pPr algn="just" fontAlgn="base"/>
            <a:r>
              <a:rPr lang="en-US" sz="2800" b="1" dirty="0">
                <a:latin typeface="Times New Roman" pitchFamily="18" charset="0"/>
                <a:cs typeface="Times New Roman" pitchFamily="18" charset="0"/>
              </a:rPr>
              <a:t>7.Print Display :</a:t>
            </a:r>
            <a:r>
              <a:rPr lang="en-US" sz="2800" dirty="0">
                <a:latin typeface="Times New Roman" pitchFamily="18" charset="0"/>
                <a:cs typeface="Times New Roman" pitchFamily="18" charset="0"/>
              </a:rPr>
              <a:t>These days, most of the 3D printers, even the budget ones, comes with an LCD user interface. With the help of this interface, one can control the printer settings without a need for computer. </a:t>
            </a:r>
          </a:p>
          <a:p>
            <a:endParaRPr lang="en-US" dirty="0"/>
          </a:p>
        </p:txBody>
      </p:sp>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Construction of FDM printer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r>
              <a:rPr lang="en-US" sz="3300" dirty="0" smtClean="0">
                <a:latin typeface="Times New Roman" pitchFamily="18" charset="0"/>
                <a:cs typeface="Times New Roman" pitchFamily="18" charset="0"/>
              </a:rPr>
              <a:t>1.A </a:t>
            </a:r>
            <a:r>
              <a:rPr lang="en-US" sz="3300" dirty="0">
                <a:latin typeface="Times New Roman" pitchFamily="18" charset="0"/>
                <a:cs typeface="Times New Roman" pitchFamily="18" charset="0"/>
              </a:rPr>
              <a:t>spool of thermoplastic filament is first loaded into the printer. Once the nozzle has reached the desired temperature, the filament is fed to the extrusion head and in the nozzle where it melts</a:t>
            </a:r>
            <a:r>
              <a:rPr lang="en-US" sz="3300" dirty="0" smtClean="0">
                <a:latin typeface="Times New Roman" pitchFamily="18" charset="0"/>
                <a:cs typeface="Times New Roman" pitchFamily="18" charset="0"/>
              </a:rPr>
              <a:t>.</a:t>
            </a:r>
          </a:p>
          <a:p>
            <a:pPr algn="just"/>
            <a:endParaRPr lang="en-US" sz="3300" dirty="0">
              <a:latin typeface="Times New Roman" pitchFamily="18" charset="0"/>
              <a:cs typeface="Times New Roman" pitchFamily="18" charset="0"/>
            </a:endParaRPr>
          </a:p>
          <a:p>
            <a:pPr algn="just"/>
            <a:r>
              <a:rPr lang="en-US" sz="3300" dirty="0">
                <a:latin typeface="Times New Roman" pitchFamily="18" charset="0"/>
                <a:cs typeface="Times New Roman" pitchFamily="18" charset="0"/>
              </a:rPr>
              <a:t>2. The extrusion head is attached to a 3-axis system that allows it to move in the X, Y and Z directions. The melted material is extruded in thin strands and is deposited layer-by-layer in predetermined locations, where it cools and solidifies. Sometimes the cooling of the material is accelerated through the use of cooling fans attached on the extrusion head.</a:t>
            </a:r>
          </a:p>
          <a:p>
            <a:endParaRPr lang="en-US" dirty="0"/>
          </a:p>
        </p:txBody>
      </p:sp>
      <p:sp>
        <p:nvSpPr>
          <p:cNvPr id="2" name="Title 1"/>
          <p:cNvSpPr>
            <a:spLocks noGrp="1"/>
          </p:cNvSpPr>
          <p:nvPr>
            <p:ph type="title"/>
          </p:nvPr>
        </p:nvSpPr>
        <p:spPr/>
        <p:txBody>
          <a:bodyPr/>
          <a:lstStyle/>
          <a:p>
            <a:r>
              <a:rPr lang="en-US" dirty="0" smtClean="0"/>
              <a:t>Working of FDM 3D printer</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3. To fill an area, multiple passes are required . When a layer is finished, the build platform moves down (or in other machine setups, the extrusion head moves up) and a new layer is deposited. This process is repeated until the part is complete.</a:t>
            </a:r>
          </a:p>
          <a:p>
            <a:endParaRPr lang="en-US" dirty="0"/>
          </a:p>
        </p:txBody>
      </p:sp>
      <p:sp>
        <p:nvSpPr>
          <p:cNvPr id="2" name="Title 1"/>
          <p:cNvSpPr>
            <a:spLocks noGrp="1"/>
          </p:cNvSpPr>
          <p:nvPr>
            <p:ph type="title"/>
          </p:nvPr>
        </p:nvSpPr>
        <p:spPr/>
        <p:txBody>
          <a:bodyPr/>
          <a:lstStyle/>
          <a:p>
            <a:r>
              <a:rPr lang="en-US" dirty="0" smtClean="0"/>
              <a:t>Working of FDM 3D printer</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fontScale="92500" lnSpcReduction="10000"/>
          </a:bodyPr>
          <a:lstStyle/>
          <a:p>
            <a:pPr algn="just"/>
            <a:r>
              <a:rPr lang="en-US" dirty="0" smtClean="0">
                <a:latin typeface="Times New Roman" pitchFamily="18" charset="0"/>
                <a:cs typeface="Times New Roman" pitchFamily="18" charset="0"/>
                <a:hlinkClick r:id="rId2"/>
              </a:rPr>
              <a:t>PLA</a:t>
            </a:r>
            <a:r>
              <a:rPr lang="en-US" dirty="0" smtClean="0">
                <a:latin typeface="Times New Roman" pitchFamily="18" charset="0"/>
                <a:cs typeface="Times New Roman" pitchFamily="18" charset="0"/>
              </a:rPr>
              <a:t> stands for </a:t>
            </a:r>
            <a:r>
              <a:rPr lang="en-US" dirty="0" err="1" smtClean="0">
                <a:latin typeface="Times New Roman" pitchFamily="18" charset="0"/>
                <a:cs typeface="Times New Roman" pitchFamily="18" charset="0"/>
              </a:rPr>
              <a:t>Polylactic</a:t>
            </a:r>
            <a:r>
              <a:rPr lang="en-US" dirty="0" smtClean="0">
                <a:latin typeface="Times New Roman" pitchFamily="18" charset="0"/>
                <a:cs typeface="Times New Roman" pitchFamily="18" charset="0"/>
              </a:rPr>
              <a:t> Acid and it’s the classic filament people 3D print with. PLA is a biodegradable and bioactive thermoplastic polyester that is made from natural products like corn starch, making it more environmentally-friendly compared to other plastics</a:t>
            </a:r>
          </a:p>
          <a:p>
            <a:pPr algn="just"/>
            <a:r>
              <a:rPr lang="en-US" dirty="0" smtClean="0">
                <a:solidFill>
                  <a:schemeClr val="accent3"/>
                </a:solidFill>
                <a:latin typeface="Times New Roman" pitchFamily="18" charset="0"/>
                <a:cs typeface="Times New Roman" pitchFamily="18" charset="0"/>
              </a:rPr>
              <a:t>PET</a:t>
            </a:r>
            <a:r>
              <a:rPr lang="en-US" dirty="0" smtClean="0">
                <a:latin typeface="Times New Roman" pitchFamily="18" charset="0"/>
                <a:cs typeface="Times New Roman" pitchFamily="18" charset="0"/>
              </a:rPr>
              <a:t> :Polyethylene </a:t>
            </a:r>
            <a:r>
              <a:rPr lang="en-US" dirty="0" err="1" smtClean="0">
                <a:latin typeface="Times New Roman" pitchFamily="18" charset="0"/>
                <a:cs typeface="Times New Roman" pitchFamily="18" charset="0"/>
              </a:rPr>
              <a:t>terephthalate</a:t>
            </a:r>
            <a:r>
              <a:rPr lang="en-US" dirty="0" smtClean="0">
                <a:latin typeface="Times New Roman" pitchFamily="18" charset="0"/>
                <a:cs typeface="Times New Roman" pitchFamily="18" charset="0"/>
              </a:rPr>
              <a:t> is a thermoplastic polymer resin of the polyester family. It’s combined from two monomers and used widely for almost everything – from bottles to clothes</a:t>
            </a:r>
            <a:r>
              <a:rPr lang="en-US" dirty="0" smtClean="0"/>
              <a:t>.</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hlinkClick r:id="rId3"/>
              </a:rPr>
              <a:t>PETG</a:t>
            </a:r>
            <a:r>
              <a:rPr lang="en-US" dirty="0" smtClean="0">
                <a:latin typeface="Times New Roman" pitchFamily="18" charset="0"/>
                <a:cs typeface="Times New Roman" pitchFamily="18" charset="0"/>
              </a:rPr>
              <a:t> is different to PET with that one letter, “G”, which stands for Glycol that is added to the material. It is a clear amorphous thermoplastic that improves PET by making it stronger and more durable</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smtClean="0"/>
              <a:t>Materials used in FDM 3D printer</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latin typeface="Times New Roman" pitchFamily="18" charset="0"/>
                <a:cs typeface="Times New Roman" pitchFamily="18" charset="0"/>
                <a:hlinkClick r:id="rId2"/>
              </a:rPr>
              <a:t>ABS</a:t>
            </a:r>
            <a:r>
              <a:rPr lang="en-US" dirty="0" smtClean="0">
                <a:latin typeface="Times New Roman" pitchFamily="18" charset="0"/>
                <a:cs typeface="Times New Roman" pitchFamily="18" charset="0"/>
              </a:rPr>
              <a:t> is short for </a:t>
            </a:r>
            <a:r>
              <a:rPr lang="en-US" dirty="0" err="1" smtClean="0">
                <a:latin typeface="Times New Roman" pitchFamily="18" charset="0"/>
                <a:cs typeface="Times New Roman" pitchFamily="18" charset="0"/>
              </a:rPr>
              <a:t>Acrylonitrile</a:t>
            </a:r>
            <a:r>
              <a:rPr lang="en-US" dirty="0" smtClean="0">
                <a:latin typeface="Times New Roman" pitchFamily="18" charset="0"/>
                <a:cs typeface="Times New Roman" pitchFamily="18" charset="0"/>
              </a:rPr>
              <a:t> butadiene styrene and it’s an amorphous polymer used in 3D printing. ABS is usually produced through the emulsion process from 3 components or recycled from itself. It’s widely used in producing a multitude of everyday goods like your keyboard keycaps. ABS is used when parts require extra strength; however, some improved composites are slowly starting to displace it</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smtClean="0"/>
              <a:t>Materials used in FDM 3D printer</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690872"/>
          </a:xfrm>
        </p:spPr>
        <p:txBody>
          <a:bodyPr>
            <a:normAutofit/>
          </a:bodyPr>
          <a:lstStyle/>
          <a:p>
            <a:pPr algn="just"/>
            <a:r>
              <a:rPr lang="en-US" b="1" dirty="0">
                <a:latin typeface="Times New Roman" pitchFamily="18" charset="0"/>
                <a:cs typeface="Times New Roman" pitchFamily="18" charset="0"/>
              </a:rPr>
              <a:t>Advantages of FDM printer:</a:t>
            </a:r>
            <a:r>
              <a:rPr lang="en-US" dirty="0">
                <a:latin typeface="Times New Roman" pitchFamily="18" charset="0"/>
                <a:cs typeface="Times New Roman" pitchFamily="18" charset="0"/>
              </a:rPr>
              <a:t> Comparatively lower cost, Broad range in materials, Consumes less time</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Ease of use </a:t>
            </a:r>
          </a:p>
          <a:p>
            <a:pPr algn="just"/>
            <a:r>
              <a:rPr lang="en-US" b="1" dirty="0">
                <a:latin typeface="Times New Roman" pitchFamily="18" charset="0"/>
                <a:cs typeface="Times New Roman" pitchFamily="18" charset="0"/>
              </a:rPr>
              <a:t>Limitations of FDM 3D printer</a:t>
            </a:r>
            <a:r>
              <a:rPr lang="en-US" dirty="0">
                <a:latin typeface="Times New Roman" pitchFamily="18" charset="0"/>
                <a:cs typeface="Times New Roman" pitchFamily="18" charset="0"/>
              </a:rPr>
              <a:t>: FDM lays down layers much like hot glue coming out of a glue gun, this often leads to ribbing, and you can see lines from each layer. An extra step of polishing or sanding can be added to remove these lines. Supports may be required, Part strength is weak perpendicular to build axis, and temperature fluctuations during production can lead to separation of layers.</a:t>
            </a:r>
          </a:p>
          <a:p>
            <a:endParaRPr lang="en-US" dirty="0"/>
          </a:p>
        </p:txBody>
      </p:sp>
      <p:sp>
        <p:nvSpPr>
          <p:cNvPr id="2" name="Title 1"/>
          <p:cNvSpPr>
            <a:spLocks noGrp="1"/>
          </p:cNvSpPr>
          <p:nvPr>
            <p:ph type="title"/>
          </p:nvPr>
        </p:nvSpPr>
        <p:spPr/>
        <p:txBody>
          <a:bodyPr>
            <a:normAutofit fontScale="90000"/>
          </a:bodyPr>
          <a:lstStyle/>
          <a:p>
            <a:r>
              <a:rPr lang="en-US" dirty="0" smtClean="0"/>
              <a:t>Advantages and Limitations of FDM 3D printer</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FDM </a:t>
            </a:r>
            <a:r>
              <a:rPr lang="en-US" dirty="0">
                <a:latin typeface="Times New Roman" pitchFamily="18" charset="0"/>
                <a:cs typeface="Times New Roman" pitchFamily="18" charset="0"/>
              </a:rPr>
              <a:t>printed parts are used for massive amount of applications across industries. From prototype to final parts companies in automobiles, aerospace, medical, maritime, and railway have already adopted FDM as a manufacturing process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dirty="0" smtClean="0"/>
              <a:t>Applications of FDM 3D printer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Subtractive vs. Additive Manufacturing</a:t>
            </a:r>
            <a:endParaRPr lang="en-US" dirty="0">
              <a:latin typeface="Times New Roman" pitchFamily="18" charset="0"/>
              <a:cs typeface="Times New Roman" pitchFamily="18" charset="0"/>
            </a:endParaRPr>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0" y="1447800"/>
            <a:ext cx="8915400" cy="51054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Picture 2" descr="C:\Users\raj\Desktop\infographic.jpg">
            <a:extLst>
              <a:ext uri="{FF2B5EF4-FFF2-40B4-BE49-F238E27FC236}">
                <a16:creationId xmlns:a16="http://schemas.microsoft.com/office/drawing/2014/main" xmlns="" id="{8AF59CE3-1F73-4EA8-BC21-CA429DB617DA}"/>
              </a:ext>
            </a:extLst>
          </p:cNvPr>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Classification of Additive Manufacturing</a:t>
            </a:r>
            <a:endParaRPr lang="en-US" sz="3600" dirty="0">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cstate="print"/>
          <a:srcRect/>
          <a:stretch>
            <a:fillRect/>
          </a:stretch>
        </p:blipFill>
        <p:spPr bwMode="auto">
          <a:xfrm>
            <a:off x="0" y="1524000"/>
            <a:ext cx="9144000" cy="5029199"/>
          </a:xfrm>
          <a:prstGeom prst="rect">
            <a:avLst/>
          </a:prstGeom>
          <a:noFill/>
          <a:ln w="9525">
            <a:solidFill>
              <a:srgbClr val="00B0F0"/>
            </a:solid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Applications of Additive manufacturing</a:t>
            </a:r>
            <a:endParaRPr lang="en-US" dirty="0">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cstate="print"/>
          <a:srcRect/>
          <a:stretch>
            <a:fillRect/>
          </a:stretch>
        </p:blipFill>
        <p:spPr bwMode="auto">
          <a:xfrm>
            <a:off x="228601" y="1447800"/>
            <a:ext cx="4114800" cy="2590800"/>
          </a:xfrm>
          <a:prstGeom prst="rect">
            <a:avLst/>
          </a:prstGeom>
          <a:noFill/>
          <a:ln w="9525">
            <a:no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4343400" y="1447800"/>
            <a:ext cx="2057400" cy="2895600"/>
          </a:xfrm>
          <a:prstGeom prst="rect">
            <a:avLst/>
          </a:prstGeom>
          <a:noFill/>
          <a:ln w="9525">
            <a:noFill/>
            <a:miter lim="800000"/>
            <a:headEnd/>
            <a:tailEnd/>
          </a:ln>
          <a:effectLst/>
        </p:spPr>
      </p:pic>
      <p:pic>
        <p:nvPicPr>
          <p:cNvPr id="6" name="Picture 5"/>
          <p:cNvPicPr>
            <a:picLocks noChangeAspect="1" noChangeArrowheads="1"/>
          </p:cNvPicPr>
          <p:nvPr/>
        </p:nvPicPr>
        <p:blipFill>
          <a:blip r:embed="rId4" cstate="print"/>
          <a:srcRect/>
          <a:stretch>
            <a:fillRect/>
          </a:stretch>
        </p:blipFill>
        <p:spPr bwMode="auto">
          <a:xfrm>
            <a:off x="6553200" y="1447800"/>
            <a:ext cx="1933575" cy="2895600"/>
          </a:xfrm>
          <a:prstGeom prst="rect">
            <a:avLst/>
          </a:prstGeom>
          <a:noFill/>
          <a:ln w="9525">
            <a:noFill/>
            <a:miter lim="800000"/>
            <a:headEnd/>
            <a:tailEnd/>
          </a:ln>
          <a:effectLst/>
        </p:spPr>
      </p:pic>
      <p:pic>
        <p:nvPicPr>
          <p:cNvPr id="7" name="Picture 8"/>
          <p:cNvPicPr>
            <a:picLocks noChangeAspect="1" noChangeArrowheads="1"/>
          </p:cNvPicPr>
          <p:nvPr/>
        </p:nvPicPr>
        <p:blipFill>
          <a:blip r:embed="rId5" cstate="print"/>
          <a:srcRect/>
          <a:stretch>
            <a:fillRect/>
          </a:stretch>
        </p:blipFill>
        <p:spPr bwMode="auto">
          <a:xfrm>
            <a:off x="5562600" y="4343400"/>
            <a:ext cx="3352800" cy="2514600"/>
          </a:xfrm>
          <a:prstGeom prst="rect">
            <a:avLst/>
          </a:prstGeom>
          <a:noFill/>
          <a:ln w="9525">
            <a:noFill/>
            <a:miter lim="800000"/>
            <a:headEnd/>
            <a:tailEnd/>
          </a:ln>
          <a:effectLst/>
        </p:spPr>
      </p:pic>
      <p:pic>
        <p:nvPicPr>
          <p:cNvPr id="8" name="Picture 7"/>
          <p:cNvPicPr>
            <a:picLocks noChangeAspect="1" noChangeArrowheads="1"/>
          </p:cNvPicPr>
          <p:nvPr/>
        </p:nvPicPr>
        <p:blipFill>
          <a:blip r:embed="rId6" cstate="print"/>
          <a:srcRect/>
          <a:stretch>
            <a:fillRect/>
          </a:stretch>
        </p:blipFill>
        <p:spPr bwMode="auto">
          <a:xfrm>
            <a:off x="457200" y="4343400"/>
            <a:ext cx="5105400" cy="2514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result for 3D printing process"/>
          <p:cNvPicPr>
            <a:picLocks noGrp="1"/>
          </p:cNvPicPr>
          <p:nvPr>
            <p:ph idx="1"/>
          </p:nvPr>
        </p:nvPicPr>
        <p:blipFill>
          <a:blip r:embed="rId3"/>
          <a:stretch>
            <a:fillRect/>
          </a:stretch>
        </p:blipFill>
        <p:spPr bwMode="auto">
          <a:xfrm>
            <a:off x="0" y="1219200"/>
            <a:ext cx="9144000" cy="5181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Steps in 3D printing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944562"/>
          </a:xfrm>
        </p:spPr>
        <p:txBody>
          <a:bodyPr>
            <a:normAutofit/>
          </a:bodyPr>
          <a:lstStyle/>
          <a:p>
            <a:pPr algn="ctr"/>
            <a:r>
              <a:rPr lang="en-US" sz="5400" dirty="0" smtClean="0">
                <a:latin typeface="Times New Roman" pitchFamily="18" charset="0"/>
                <a:cs typeface="Times New Roman" pitchFamily="18" charset="0"/>
              </a:rPr>
              <a:t>Steps in 3D printing</a:t>
            </a:r>
            <a:endParaRPr lang="en-US" sz="5400" dirty="0">
              <a:latin typeface="Times New Roman" pitchFamily="18" charset="0"/>
              <a:cs typeface="Times New Roman" pitchFamily="18" charset="0"/>
            </a:endParaRPr>
          </a:p>
        </p:txBody>
      </p:sp>
      <p:pic>
        <p:nvPicPr>
          <p:cNvPr id="4" name="Content Placeholder 3" descr="Shape&#10;&#10;Description automatically generated">
            <a:extLst>
              <a:ext uri="{FF2B5EF4-FFF2-40B4-BE49-F238E27FC236}">
                <a16:creationId xmlns:a16="http://schemas.microsoft.com/office/drawing/2014/main" xmlns="" id="{58A7078A-A62D-435C-B858-7CB37780A16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1295400"/>
            <a:ext cx="9143999" cy="5562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r>
              <a:rPr lang="en-US" sz="3000" b="1" dirty="0" smtClean="0">
                <a:latin typeface="Times New Roman" pitchFamily="18" charset="0"/>
                <a:cs typeface="Times New Roman" pitchFamily="18" charset="0"/>
              </a:rPr>
              <a:t>1. Flexible Design:</a:t>
            </a:r>
            <a:r>
              <a:rPr lang="en-US" sz="3000" dirty="0" smtClean="0">
                <a:latin typeface="Times New Roman" pitchFamily="18" charset="0"/>
                <a:cs typeface="Times New Roman" pitchFamily="18" charset="0"/>
              </a:rPr>
              <a:t>3D printing allows for the design and print of more complex designs than traditional manufacturing processes.</a:t>
            </a:r>
          </a:p>
          <a:p>
            <a:pPr algn="just"/>
            <a:endParaRPr lang="en-US" sz="3000" dirty="0" smtClean="0">
              <a:latin typeface="Times New Roman" pitchFamily="18" charset="0"/>
              <a:cs typeface="Times New Roman" pitchFamily="18" charset="0"/>
            </a:endParaRPr>
          </a:p>
          <a:p>
            <a:pPr algn="just"/>
            <a:r>
              <a:rPr lang="en-US" sz="3000" b="1" dirty="0" smtClean="0">
                <a:latin typeface="Times New Roman" pitchFamily="18" charset="0"/>
                <a:cs typeface="Times New Roman" pitchFamily="18" charset="0"/>
              </a:rPr>
              <a:t>2. Rapid Prototyping</a:t>
            </a:r>
          </a:p>
          <a:p>
            <a:pPr algn="just"/>
            <a:r>
              <a:rPr lang="en-US" sz="3000" dirty="0" smtClean="0">
                <a:latin typeface="Times New Roman" pitchFamily="18" charset="0"/>
                <a:cs typeface="Times New Roman" pitchFamily="18" charset="0"/>
              </a:rPr>
              <a:t>3D printing can manufacture parts within hours, which speeds up the </a:t>
            </a:r>
            <a:r>
              <a:rPr lang="en-US" sz="3000" dirty="0" smtClean="0">
                <a:latin typeface="Times New Roman" pitchFamily="18" charset="0"/>
                <a:cs typeface="Times New Roman" pitchFamily="18" charset="0"/>
                <a:hlinkClick r:id="rId2"/>
              </a:rPr>
              <a:t>prototyping</a:t>
            </a:r>
            <a:r>
              <a:rPr lang="en-US" sz="3000" dirty="0" smtClean="0">
                <a:latin typeface="Times New Roman" pitchFamily="18" charset="0"/>
                <a:cs typeface="Times New Roman" pitchFamily="18" charset="0"/>
              </a:rPr>
              <a:t> process. This allows for each stage to complete faster</a:t>
            </a:r>
          </a:p>
          <a:p>
            <a:pPr algn="just"/>
            <a:endParaRPr lang="en-US" sz="3000" b="1" dirty="0" smtClean="0">
              <a:latin typeface="Times New Roman" pitchFamily="18" charset="0"/>
              <a:cs typeface="Times New Roman" pitchFamily="18" charset="0"/>
            </a:endParaRPr>
          </a:p>
          <a:p>
            <a:pPr algn="just"/>
            <a:r>
              <a:rPr lang="en-US" sz="3000" b="1" dirty="0" smtClean="0">
                <a:latin typeface="Times New Roman" pitchFamily="18" charset="0"/>
                <a:cs typeface="Times New Roman" pitchFamily="18" charset="0"/>
              </a:rPr>
              <a:t>3. Print on Demand</a:t>
            </a:r>
          </a:p>
          <a:p>
            <a:pPr algn="just"/>
            <a:r>
              <a:rPr lang="en-US" sz="3000" dirty="0" smtClean="0">
                <a:latin typeface="Times New Roman" pitchFamily="18" charset="0"/>
                <a:cs typeface="Times New Roman" pitchFamily="18" charset="0"/>
              </a:rPr>
              <a:t>Print on demand is another advantage as it doesn’t need a lot of space to stock inventory, unlike traditional manufacturing processes. This saves space and costs as there is no need to print in bulk unless required.</a:t>
            </a:r>
          </a:p>
          <a:p>
            <a:endParaRPr lang="en-US" dirty="0"/>
          </a:p>
        </p:txBody>
      </p:sp>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Advantages of 3D printing</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E50ABF24FB5640BB6014DC1D57DD7A" ma:contentTypeVersion="12" ma:contentTypeDescription="Create a new document." ma:contentTypeScope="" ma:versionID="2f8e71c64e019cebe133b5982f8e21f2">
  <xsd:schema xmlns:xsd="http://www.w3.org/2001/XMLSchema" xmlns:xs="http://www.w3.org/2001/XMLSchema" xmlns:p="http://schemas.microsoft.com/office/2006/metadata/properties" xmlns:ns2="be757fe0-40fc-4dcf-adba-d0d8741a61e5" xmlns:ns3="55a9665e-8431-450e-a549-eedb8a433299" targetNamespace="http://schemas.microsoft.com/office/2006/metadata/properties" ma:root="true" ma:fieldsID="0da895b1e758032c2e5cb11f68ed428b" ns2:_="" ns3:_="">
    <xsd:import namespace="be757fe0-40fc-4dcf-adba-d0d8741a61e5"/>
    <xsd:import namespace="55a9665e-8431-450e-a549-eedb8a43329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757fe0-40fc-4dcf-adba-d0d8741a61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5a9665e-8431-450e-a549-eedb8a43329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5E0397-62AE-47A4-916D-4C9A572645B0}"/>
</file>

<file path=customXml/itemProps2.xml><?xml version="1.0" encoding="utf-8"?>
<ds:datastoreItem xmlns:ds="http://schemas.openxmlformats.org/officeDocument/2006/customXml" ds:itemID="{3B4E46C2-3178-4F81-8340-6070DE4471CC}"/>
</file>

<file path=customXml/itemProps3.xml><?xml version="1.0" encoding="utf-8"?>
<ds:datastoreItem xmlns:ds="http://schemas.openxmlformats.org/officeDocument/2006/customXml" ds:itemID="{B9DD7923-BE4E-47EA-B837-10C7D34CFF26}"/>
</file>

<file path=docProps/app.xml><?xml version="1.0" encoding="utf-8"?>
<Properties xmlns="http://schemas.openxmlformats.org/officeDocument/2006/extended-properties" xmlns:vt="http://schemas.openxmlformats.org/officeDocument/2006/docPropsVTypes">
  <Template>Concourse</Template>
  <TotalTime>174</TotalTime>
  <Words>1222</Words>
  <Application>Microsoft Office PowerPoint</Application>
  <PresentationFormat>On-screen Show (4:3)</PresentationFormat>
  <Paragraphs>83</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Concourse</vt:lpstr>
      <vt:lpstr>Exp.No 7 FDM 3D printer</vt:lpstr>
      <vt:lpstr>Additive Manufacturing</vt:lpstr>
      <vt:lpstr>Subtractive vs. Additive Manufacturing</vt:lpstr>
      <vt:lpstr>Slide 4</vt:lpstr>
      <vt:lpstr>Classification of Additive Manufacturing</vt:lpstr>
      <vt:lpstr>Applications of Additive manufacturing</vt:lpstr>
      <vt:lpstr>Steps in 3D printing</vt:lpstr>
      <vt:lpstr>Steps in 3D printing</vt:lpstr>
      <vt:lpstr>Advantages of 3D printing</vt:lpstr>
      <vt:lpstr>Advantages of 3D printing</vt:lpstr>
      <vt:lpstr>Advantages of 3D printing</vt:lpstr>
      <vt:lpstr>Limitations of 3D printing</vt:lpstr>
      <vt:lpstr>FDM 3D printer</vt:lpstr>
      <vt:lpstr>FDM 3D printer</vt:lpstr>
      <vt:lpstr>Construction of FDM printer</vt:lpstr>
      <vt:lpstr>Construction of FDM printer</vt:lpstr>
      <vt:lpstr>Construction of FDM printer</vt:lpstr>
      <vt:lpstr>Construction of FDM printer</vt:lpstr>
      <vt:lpstr>Construction of FDM printer</vt:lpstr>
      <vt:lpstr>Construction of FDM printer</vt:lpstr>
      <vt:lpstr>Construction of FDM printer</vt:lpstr>
      <vt:lpstr>Working of FDM 3D printer</vt:lpstr>
      <vt:lpstr>Working of FDM 3D printer</vt:lpstr>
      <vt:lpstr>Materials used in FDM 3D printer</vt:lpstr>
      <vt:lpstr>Materials used in FDM 3D printer</vt:lpstr>
      <vt:lpstr>Advantages and Limitations of FDM 3D printer</vt:lpstr>
      <vt:lpstr>Applications of FDM 3D printer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Exp.No 7 FDM 3D printer</dc:title>
  <dc:creator>HRIDESH</dc:creator>
  <cp:lastModifiedBy>HRIDESH</cp:lastModifiedBy>
  <cp:revision>22</cp:revision>
  <dcterms:created xsi:type="dcterms:W3CDTF">2021-06-04T03:57:58Z</dcterms:created>
  <dcterms:modified xsi:type="dcterms:W3CDTF">2021-06-14T05:22:46Z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0x01010075E50ABF24FB5640BB6014DC1D57DD7A</vt:lpwstr>
  </property>
</Properties>
</file>