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57" r:id="rId3"/>
    <p:sldId id="258" r:id="rId4"/>
    <p:sldId id="259" r:id="rId5"/>
    <p:sldId id="329" r:id="rId6"/>
    <p:sldId id="330" r:id="rId7"/>
    <p:sldId id="332" r:id="rId8"/>
    <p:sldId id="333" r:id="rId9"/>
    <p:sldId id="335" r:id="rId10"/>
    <p:sldId id="336" r:id="rId11"/>
    <p:sldId id="337" r:id="rId12"/>
    <p:sldId id="266" r:id="rId13"/>
    <p:sldId id="267" r:id="rId14"/>
    <p:sldId id="268" r:id="rId15"/>
    <p:sldId id="270" r:id="rId16"/>
    <p:sldId id="271" r:id="rId17"/>
    <p:sldId id="272" r:id="rId18"/>
    <p:sldId id="273" r:id="rId19"/>
    <p:sldId id="274" r:id="rId20"/>
    <p:sldId id="275" r:id="rId21"/>
    <p:sldId id="276" r:id="rId22"/>
    <p:sldId id="277" r:id="rId23"/>
    <p:sldId id="279" r:id="rId24"/>
    <p:sldId id="280"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9" r:id="rId40"/>
    <p:sldId id="300" r:id="rId41"/>
    <p:sldId id="301" r:id="rId42"/>
    <p:sldId id="302" r:id="rId43"/>
    <p:sldId id="338" r:id="rId44"/>
    <p:sldId id="339" r:id="rId45"/>
    <p:sldId id="327" r:id="rId46"/>
    <p:sldId id="326" r:id="rId4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varScale="1">
        <p:scale>
          <a:sx n="68" d="100"/>
          <a:sy n="68" d="100"/>
        </p:scale>
        <p:origin x="-147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01464" y="16510"/>
            <a:ext cx="941070" cy="63500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57983" y="283210"/>
            <a:ext cx="3828033" cy="63500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535940" y="1282035"/>
            <a:ext cx="7747634" cy="2269490"/>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http://home.iitk.ac.in/~vkjain/TA202-Hand-Tools.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28600"/>
            <a:ext cx="6705600" cy="990600"/>
          </a:xfrm>
        </p:spPr>
        <p:txBody>
          <a:bodyPr>
            <a:normAutofit fontScale="90000"/>
          </a:bodyPr>
          <a:lstStyle/>
          <a:p>
            <a:r>
              <a:rPr lang="en-US" dirty="0" smtClean="0"/>
              <a:t>Noida Institute of Engineering &amp; Technology, Greater Noida</a:t>
            </a:r>
            <a:endParaRPr lang="en-US" dirty="0"/>
          </a:p>
        </p:txBody>
      </p:sp>
      <p:sp>
        <p:nvSpPr>
          <p:cNvPr id="3" name="Subtitle 2"/>
          <p:cNvSpPr>
            <a:spLocks noGrp="1"/>
          </p:cNvSpPr>
          <p:nvPr>
            <p:ph type="subTitle" idx="4294967295"/>
          </p:nvPr>
        </p:nvSpPr>
        <p:spPr>
          <a:xfrm>
            <a:off x="685800" y="1447800"/>
            <a:ext cx="8001000" cy="4724400"/>
          </a:xfrm>
          <a:prstGeom prst="rect">
            <a:avLst/>
          </a:prstGeom>
        </p:spPr>
        <p:txBody>
          <a:bodyPr/>
          <a:lstStyle/>
          <a:p>
            <a:r>
              <a:rPr lang="en-US" dirty="0" smtClean="0">
                <a:solidFill>
                  <a:schemeClr val="tx1"/>
                </a:solidFill>
              </a:rPr>
              <a:t>         </a:t>
            </a:r>
            <a:r>
              <a:rPr lang="en-US" sz="3200" dirty="0" smtClean="0">
                <a:solidFill>
                  <a:schemeClr val="tx1"/>
                </a:solidFill>
                <a:latin typeface="Times New Roman" pitchFamily="18" charset="0"/>
                <a:cs typeface="Times New Roman" pitchFamily="18" charset="0"/>
              </a:rPr>
              <a:t>FITTING SHOP</a:t>
            </a:r>
          </a:p>
        </p:txBody>
      </p:sp>
      <p:sp>
        <p:nvSpPr>
          <p:cNvPr id="1032" name="AutoShape 8" descr="Image result for niet greater noi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age result for niet greater noi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5" name="Picture 11" descr="D:\niet workshop\blacksmithy\download.jpg"/>
          <p:cNvPicPr>
            <a:picLocks noChangeAspect="1" noChangeArrowheads="1"/>
          </p:cNvPicPr>
          <p:nvPr/>
        </p:nvPicPr>
        <p:blipFill>
          <a:blip r:embed="rId2"/>
          <a:srcRect/>
          <a:stretch>
            <a:fillRect/>
          </a:stretch>
        </p:blipFill>
        <p:spPr bwMode="auto">
          <a:xfrm>
            <a:off x="0" y="0"/>
            <a:ext cx="1857279" cy="1447800"/>
          </a:xfrm>
          <a:prstGeom prst="rect">
            <a:avLst/>
          </a:prstGeom>
          <a:noFill/>
        </p:spPr>
      </p:pic>
      <p:pic>
        <p:nvPicPr>
          <p:cNvPr id="1026" name="Picture 2" descr="Image result for fitting shop TOOLS"/>
          <p:cNvPicPr>
            <a:picLocks noChangeAspect="1" noChangeArrowheads="1"/>
          </p:cNvPicPr>
          <p:nvPr/>
        </p:nvPicPr>
        <p:blipFill>
          <a:blip r:embed="rId3"/>
          <a:srcRect/>
          <a:stretch>
            <a:fillRect/>
          </a:stretch>
        </p:blipFill>
        <p:spPr bwMode="auto">
          <a:xfrm>
            <a:off x="914400" y="2514600"/>
            <a:ext cx="4876800" cy="273100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0490" y="283210"/>
            <a:ext cx="1303655" cy="635000"/>
          </a:xfrm>
          <a:prstGeom prst="rect">
            <a:avLst/>
          </a:prstGeom>
        </p:spPr>
        <p:txBody>
          <a:bodyPr vert="horz" wrap="square" lIns="0" tIns="12065" rIns="0" bIns="0" rtlCol="0">
            <a:spAutoFit/>
          </a:bodyPr>
          <a:lstStyle/>
          <a:p>
            <a:pPr marL="12700">
              <a:lnSpc>
                <a:spcPct val="100000"/>
              </a:lnSpc>
              <a:spcBef>
                <a:spcPts val="95"/>
              </a:spcBef>
            </a:pPr>
            <a:r>
              <a:rPr spc="-260" dirty="0"/>
              <a:t>Punch</a:t>
            </a:r>
          </a:p>
        </p:txBody>
      </p:sp>
      <p:sp>
        <p:nvSpPr>
          <p:cNvPr id="3" name="object 3"/>
          <p:cNvSpPr/>
          <p:nvPr/>
        </p:nvSpPr>
        <p:spPr>
          <a:xfrm>
            <a:off x="381000" y="914400"/>
            <a:ext cx="7696200" cy="563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0994" y="324357"/>
            <a:ext cx="2381250" cy="696595"/>
          </a:xfrm>
          <a:prstGeom prst="rect">
            <a:avLst/>
          </a:prstGeom>
        </p:spPr>
        <p:txBody>
          <a:bodyPr vert="horz" wrap="square" lIns="0" tIns="12700" rIns="0" bIns="0" rtlCol="0">
            <a:spAutoFit/>
          </a:bodyPr>
          <a:lstStyle/>
          <a:p>
            <a:pPr marL="12700">
              <a:lnSpc>
                <a:spcPct val="100000"/>
              </a:lnSpc>
              <a:spcBef>
                <a:spcPts val="100"/>
              </a:spcBef>
            </a:pPr>
            <a:r>
              <a:rPr sz="4400" spc="-315" dirty="0"/>
              <a:t>Try</a:t>
            </a:r>
            <a:r>
              <a:rPr sz="4400" spc="-305" dirty="0"/>
              <a:t> </a:t>
            </a:r>
            <a:r>
              <a:rPr sz="4400" spc="-225" dirty="0"/>
              <a:t>square</a:t>
            </a:r>
            <a:endParaRPr sz="4400"/>
          </a:p>
        </p:txBody>
      </p:sp>
      <p:sp>
        <p:nvSpPr>
          <p:cNvPr id="3" name="object 3"/>
          <p:cNvSpPr/>
          <p:nvPr/>
        </p:nvSpPr>
        <p:spPr>
          <a:xfrm>
            <a:off x="0" y="1066800"/>
            <a:ext cx="8763000" cy="556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30174"/>
            <a:ext cx="7010399" cy="566822"/>
          </a:xfrm>
          <a:prstGeom prst="rect">
            <a:avLst/>
          </a:prstGeom>
        </p:spPr>
        <p:txBody>
          <a:bodyPr vert="horz" wrap="square" lIns="0" tIns="12700" rIns="0" bIns="0" rtlCol="0">
            <a:spAutoFit/>
          </a:bodyPr>
          <a:lstStyle/>
          <a:p>
            <a:pPr marL="12700">
              <a:lnSpc>
                <a:spcPct val="100000"/>
              </a:lnSpc>
              <a:spcBef>
                <a:spcPts val="100"/>
              </a:spcBef>
            </a:pPr>
            <a:r>
              <a:rPr lang="en-US" sz="3600" u="heavy" spc="-185" dirty="0" smtClean="0">
                <a:solidFill>
                  <a:srgbClr val="C0504D"/>
                </a:solidFill>
                <a:uFill>
                  <a:solidFill>
                    <a:srgbClr val="C0504D"/>
                  </a:solidFill>
                </a:uFill>
              </a:rPr>
              <a:t>Cutting tool-</a:t>
            </a:r>
            <a:r>
              <a:rPr sz="3600" u="heavy" spc="-185" smtClean="0">
                <a:solidFill>
                  <a:srgbClr val="C0504D"/>
                </a:solidFill>
                <a:uFill>
                  <a:solidFill>
                    <a:srgbClr val="C0504D"/>
                  </a:solidFill>
                </a:uFill>
              </a:rPr>
              <a:t>Solid </a:t>
            </a:r>
            <a:r>
              <a:rPr sz="3600" u="heavy" spc="-110" dirty="0">
                <a:solidFill>
                  <a:srgbClr val="C0504D"/>
                </a:solidFill>
                <a:uFill>
                  <a:solidFill>
                    <a:srgbClr val="C0504D"/>
                  </a:solidFill>
                </a:uFill>
              </a:rPr>
              <a:t>frame </a:t>
            </a:r>
            <a:r>
              <a:rPr sz="3600" u="heavy" spc="-275" dirty="0">
                <a:solidFill>
                  <a:srgbClr val="C0504D"/>
                </a:solidFill>
                <a:uFill>
                  <a:solidFill>
                    <a:srgbClr val="C0504D"/>
                  </a:solidFill>
                </a:uFill>
              </a:rPr>
              <a:t>Hack</a:t>
            </a:r>
            <a:r>
              <a:rPr sz="3600" u="heavy" spc="-390" dirty="0">
                <a:solidFill>
                  <a:srgbClr val="C0504D"/>
                </a:solidFill>
                <a:uFill>
                  <a:solidFill>
                    <a:srgbClr val="C0504D"/>
                  </a:solidFill>
                </a:uFill>
              </a:rPr>
              <a:t> </a:t>
            </a:r>
            <a:r>
              <a:rPr sz="3600" u="heavy" spc="-360" dirty="0">
                <a:solidFill>
                  <a:srgbClr val="C0504D"/>
                </a:solidFill>
                <a:uFill>
                  <a:solidFill>
                    <a:srgbClr val="C0504D"/>
                  </a:solidFill>
                </a:uFill>
              </a:rPr>
              <a:t>Saw</a:t>
            </a:r>
            <a:endParaRPr sz="3600"/>
          </a:p>
        </p:txBody>
      </p:sp>
      <p:sp>
        <p:nvSpPr>
          <p:cNvPr id="3" name="object 3"/>
          <p:cNvSpPr/>
          <p:nvPr/>
        </p:nvSpPr>
        <p:spPr>
          <a:xfrm>
            <a:off x="228600" y="1600200"/>
            <a:ext cx="8458200" cy="4572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1936" y="496646"/>
            <a:ext cx="5586095" cy="635000"/>
          </a:xfrm>
          <a:prstGeom prst="rect">
            <a:avLst/>
          </a:prstGeom>
        </p:spPr>
        <p:txBody>
          <a:bodyPr vert="horz" wrap="square" lIns="0" tIns="12065" rIns="0" bIns="0" rtlCol="0">
            <a:spAutoFit/>
          </a:bodyPr>
          <a:lstStyle/>
          <a:p>
            <a:pPr marL="12700">
              <a:lnSpc>
                <a:spcPct val="100000"/>
              </a:lnSpc>
              <a:spcBef>
                <a:spcPts val="95"/>
              </a:spcBef>
            </a:pPr>
            <a:r>
              <a:rPr spc="-150" dirty="0">
                <a:solidFill>
                  <a:srgbClr val="C0504D"/>
                </a:solidFill>
              </a:rPr>
              <a:t>Adjustable </a:t>
            </a:r>
            <a:r>
              <a:rPr spc="-125" dirty="0">
                <a:solidFill>
                  <a:srgbClr val="C0504D"/>
                </a:solidFill>
              </a:rPr>
              <a:t>frame </a:t>
            </a:r>
            <a:r>
              <a:rPr spc="-305" dirty="0">
                <a:solidFill>
                  <a:srgbClr val="C0504D"/>
                </a:solidFill>
              </a:rPr>
              <a:t>Hack</a:t>
            </a:r>
            <a:r>
              <a:rPr spc="-380" dirty="0">
                <a:solidFill>
                  <a:srgbClr val="C0504D"/>
                </a:solidFill>
              </a:rPr>
              <a:t> </a:t>
            </a:r>
            <a:r>
              <a:rPr spc="-275" dirty="0">
                <a:solidFill>
                  <a:srgbClr val="C0504D"/>
                </a:solidFill>
              </a:rPr>
              <a:t>saw</a:t>
            </a:r>
          </a:p>
        </p:txBody>
      </p:sp>
      <p:sp>
        <p:nvSpPr>
          <p:cNvPr id="3" name="object 3"/>
          <p:cNvSpPr/>
          <p:nvPr/>
        </p:nvSpPr>
        <p:spPr>
          <a:xfrm>
            <a:off x="838200" y="1981200"/>
            <a:ext cx="7467600" cy="4191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4" y="461594"/>
            <a:ext cx="4069715" cy="697230"/>
          </a:xfrm>
          <a:prstGeom prst="rect">
            <a:avLst/>
          </a:prstGeom>
        </p:spPr>
        <p:txBody>
          <a:bodyPr vert="horz" wrap="square" lIns="0" tIns="13335" rIns="0" bIns="0" rtlCol="0">
            <a:spAutoFit/>
          </a:bodyPr>
          <a:lstStyle/>
          <a:p>
            <a:pPr marL="12700">
              <a:lnSpc>
                <a:spcPct val="100000"/>
              </a:lnSpc>
              <a:spcBef>
                <a:spcPts val="105"/>
              </a:spcBef>
            </a:pPr>
            <a:r>
              <a:rPr sz="4400" spc="-590" dirty="0"/>
              <a:t>HACK </a:t>
            </a:r>
            <a:r>
              <a:rPr sz="4400" spc="-580" dirty="0"/>
              <a:t>SAW</a:t>
            </a:r>
            <a:r>
              <a:rPr sz="4400" spc="-565" dirty="0"/>
              <a:t> </a:t>
            </a:r>
            <a:r>
              <a:rPr sz="4400" spc="-555" dirty="0"/>
              <a:t>BLADE</a:t>
            </a:r>
            <a:endParaRPr sz="4400"/>
          </a:p>
        </p:txBody>
      </p:sp>
      <p:sp>
        <p:nvSpPr>
          <p:cNvPr id="3" name="object 3"/>
          <p:cNvSpPr/>
          <p:nvPr/>
        </p:nvSpPr>
        <p:spPr>
          <a:xfrm>
            <a:off x="152400" y="1828800"/>
            <a:ext cx="8534400" cy="3276600"/>
          </a:xfrm>
          <a:prstGeom prst="rect">
            <a:avLst/>
          </a:prstGeom>
          <a:blipFill dpi="0" rotWithShape="1">
            <a:blip r:embed="rId2"/>
            <a:srcRect/>
            <a:stretch>
              <a:fillRect b="13000"/>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1" y="464565"/>
            <a:ext cx="3657600" cy="505908"/>
          </a:xfrm>
          <a:prstGeom prst="rect">
            <a:avLst/>
          </a:prstGeom>
        </p:spPr>
        <p:txBody>
          <a:bodyPr vert="horz" wrap="square" lIns="0" tIns="13335" rIns="0" bIns="0" rtlCol="0">
            <a:spAutoFit/>
          </a:bodyPr>
          <a:lstStyle/>
          <a:p>
            <a:pPr marL="12700">
              <a:lnSpc>
                <a:spcPct val="100000"/>
              </a:lnSpc>
              <a:spcBef>
                <a:spcPts val="105"/>
              </a:spcBef>
            </a:pPr>
            <a:r>
              <a:rPr sz="3200" spc="-185" smtClean="0">
                <a:solidFill>
                  <a:srgbClr val="FF0000"/>
                </a:solidFill>
              </a:rPr>
              <a:t>P</a:t>
            </a:r>
            <a:r>
              <a:rPr lang="en-US" sz="3200" spc="-185" dirty="0" err="1" smtClean="0">
                <a:solidFill>
                  <a:srgbClr val="FF0000"/>
                </a:solidFill>
              </a:rPr>
              <a:t>laning</a:t>
            </a:r>
            <a:r>
              <a:rPr lang="en-US" sz="3200" spc="-185" dirty="0" smtClean="0">
                <a:solidFill>
                  <a:srgbClr val="FF0000"/>
                </a:solidFill>
              </a:rPr>
              <a:t> tool- </a:t>
            </a:r>
            <a:r>
              <a:rPr sz="3200" spc="-245" smtClean="0">
                <a:solidFill>
                  <a:srgbClr val="FF0000"/>
                </a:solidFill>
              </a:rPr>
              <a:t> </a:t>
            </a:r>
            <a:r>
              <a:rPr sz="3200" spc="-160" dirty="0">
                <a:solidFill>
                  <a:srgbClr val="FF0000"/>
                </a:solidFill>
              </a:rPr>
              <a:t>File</a:t>
            </a:r>
            <a:endParaRPr sz="3200"/>
          </a:p>
        </p:txBody>
      </p:sp>
      <p:sp>
        <p:nvSpPr>
          <p:cNvPr id="3" name="object 3"/>
          <p:cNvSpPr/>
          <p:nvPr/>
        </p:nvSpPr>
        <p:spPr>
          <a:xfrm>
            <a:off x="0" y="1130553"/>
            <a:ext cx="9144000" cy="549884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8280" y="461594"/>
            <a:ext cx="4647565" cy="697230"/>
          </a:xfrm>
          <a:prstGeom prst="rect">
            <a:avLst/>
          </a:prstGeom>
        </p:spPr>
        <p:txBody>
          <a:bodyPr vert="horz" wrap="square" lIns="0" tIns="13335" rIns="0" bIns="0" rtlCol="0">
            <a:spAutoFit/>
          </a:bodyPr>
          <a:lstStyle/>
          <a:p>
            <a:pPr marL="12700">
              <a:lnSpc>
                <a:spcPct val="100000"/>
              </a:lnSpc>
              <a:spcBef>
                <a:spcPts val="105"/>
              </a:spcBef>
            </a:pPr>
            <a:r>
              <a:rPr sz="4400" spc="-190" dirty="0">
                <a:solidFill>
                  <a:srgbClr val="FF0000"/>
                </a:solidFill>
              </a:rPr>
              <a:t>Specifications </a:t>
            </a:r>
            <a:r>
              <a:rPr sz="4400" spc="-5" dirty="0">
                <a:solidFill>
                  <a:srgbClr val="FF0000"/>
                </a:solidFill>
              </a:rPr>
              <a:t>of</a:t>
            </a:r>
            <a:r>
              <a:rPr sz="4400" spc="-350" dirty="0">
                <a:solidFill>
                  <a:srgbClr val="FF0000"/>
                </a:solidFill>
              </a:rPr>
              <a:t> </a:t>
            </a:r>
            <a:r>
              <a:rPr sz="4400" spc="-220" dirty="0">
                <a:solidFill>
                  <a:srgbClr val="FF0000"/>
                </a:solidFill>
              </a:rPr>
              <a:t>File</a:t>
            </a:r>
            <a:endParaRPr sz="4400"/>
          </a:p>
        </p:txBody>
      </p:sp>
      <p:sp>
        <p:nvSpPr>
          <p:cNvPr id="3" name="object 3"/>
          <p:cNvSpPr txBox="1"/>
          <p:nvPr/>
        </p:nvSpPr>
        <p:spPr>
          <a:xfrm>
            <a:off x="535940" y="1053439"/>
            <a:ext cx="7372984" cy="3537585"/>
          </a:xfrm>
          <a:prstGeom prst="rect">
            <a:avLst/>
          </a:prstGeom>
        </p:spPr>
        <p:txBody>
          <a:bodyPr vert="horz" wrap="square" lIns="0" tIns="109855" rIns="0" bIns="0" rtlCol="0">
            <a:spAutoFit/>
          </a:bodyPr>
          <a:lstStyle/>
          <a:p>
            <a:pPr marL="12700">
              <a:lnSpc>
                <a:spcPct val="100000"/>
              </a:lnSpc>
              <a:spcBef>
                <a:spcPts val="865"/>
              </a:spcBef>
            </a:pPr>
            <a:r>
              <a:rPr sz="3200" spc="-200" dirty="0">
                <a:latin typeface="Arial"/>
                <a:cs typeface="Arial"/>
              </a:rPr>
              <a:t>Files </a:t>
            </a:r>
            <a:r>
              <a:rPr sz="3200" spc="-140" dirty="0">
                <a:latin typeface="Arial"/>
                <a:cs typeface="Arial"/>
              </a:rPr>
              <a:t>are </a:t>
            </a:r>
            <a:r>
              <a:rPr sz="3200" spc="-120" dirty="0">
                <a:latin typeface="Arial"/>
                <a:cs typeface="Arial"/>
              </a:rPr>
              <a:t>specified </a:t>
            </a:r>
            <a:r>
              <a:rPr sz="3200" spc="-145" dirty="0">
                <a:latin typeface="Arial"/>
                <a:cs typeface="Arial"/>
              </a:rPr>
              <a:t>according </a:t>
            </a:r>
            <a:r>
              <a:rPr sz="3200" spc="25" dirty="0">
                <a:latin typeface="Arial"/>
                <a:cs typeface="Arial"/>
              </a:rPr>
              <a:t>to</a:t>
            </a:r>
            <a:r>
              <a:rPr sz="3200" spc="-270" dirty="0">
                <a:latin typeface="Arial"/>
                <a:cs typeface="Arial"/>
              </a:rPr>
              <a:t> </a:t>
            </a:r>
            <a:r>
              <a:rPr sz="3200" spc="-10" dirty="0">
                <a:latin typeface="Arial"/>
                <a:cs typeface="Arial"/>
              </a:rPr>
              <a:t>their</a:t>
            </a:r>
            <a:endParaRPr sz="3200">
              <a:latin typeface="Arial"/>
              <a:cs typeface="Arial"/>
            </a:endParaRPr>
          </a:p>
          <a:p>
            <a:pPr marL="355600" indent="-342900">
              <a:lnSpc>
                <a:spcPct val="100000"/>
              </a:lnSpc>
              <a:spcBef>
                <a:spcPts val="770"/>
              </a:spcBef>
              <a:buChar char="•"/>
              <a:tabLst>
                <a:tab pos="354965" algn="l"/>
                <a:tab pos="355600" algn="l"/>
              </a:tabLst>
            </a:pPr>
            <a:r>
              <a:rPr sz="3200" spc="-165" dirty="0">
                <a:latin typeface="Arial"/>
                <a:cs typeface="Arial"/>
              </a:rPr>
              <a:t>Length</a:t>
            </a:r>
            <a:endParaRPr sz="3200">
              <a:latin typeface="Arial"/>
              <a:cs typeface="Arial"/>
            </a:endParaRPr>
          </a:p>
          <a:p>
            <a:pPr marL="355600" indent="-342900">
              <a:lnSpc>
                <a:spcPct val="100000"/>
              </a:lnSpc>
              <a:spcBef>
                <a:spcPts val="770"/>
              </a:spcBef>
              <a:buChar char="•"/>
              <a:tabLst>
                <a:tab pos="354965" algn="l"/>
                <a:tab pos="355600" algn="l"/>
              </a:tabLst>
            </a:pPr>
            <a:r>
              <a:rPr sz="3200" spc="-265" dirty="0">
                <a:latin typeface="Arial"/>
                <a:cs typeface="Arial"/>
              </a:rPr>
              <a:t>Shape</a:t>
            </a:r>
            <a:endParaRPr sz="3200">
              <a:latin typeface="Arial"/>
              <a:cs typeface="Arial"/>
            </a:endParaRPr>
          </a:p>
          <a:p>
            <a:pPr marL="355600" indent="-342900">
              <a:lnSpc>
                <a:spcPct val="100000"/>
              </a:lnSpc>
              <a:spcBef>
                <a:spcPts val="770"/>
              </a:spcBef>
              <a:buChar char="•"/>
              <a:tabLst>
                <a:tab pos="354965" algn="l"/>
                <a:tab pos="355600" algn="l"/>
              </a:tabLst>
            </a:pPr>
            <a:r>
              <a:rPr sz="3200" spc="-200" dirty="0">
                <a:latin typeface="Arial"/>
                <a:cs typeface="Arial"/>
              </a:rPr>
              <a:t>Teeth</a:t>
            </a:r>
            <a:r>
              <a:rPr sz="3200" spc="-195" dirty="0">
                <a:latin typeface="Arial"/>
                <a:cs typeface="Arial"/>
              </a:rPr>
              <a:t> </a:t>
            </a:r>
            <a:r>
              <a:rPr sz="3200" spc="-50" dirty="0">
                <a:latin typeface="Arial"/>
                <a:cs typeface="Arial"/>
              </a:rPr>
              <a:t>pattern</a:t>
            </a:r>
            <a:endParaRPr sz="3200">
              <a:latin typeface="Arial"/>
              <a:cs typeface="Arial"/>
            </a:endParaRPr>
          </a:p>
          <a:p>
            <a:pPr marL="355600" indent="-342900">
              <a:lnSpc>
                <a:spcPct val="100000"/>
              </a:lnSpc>
              <a:spcBef>
                <a:spcPts val="765"/>
              </a:spcBef>
              <a:buChar char="•"/>
              <a:tabLst>
                <a:tab pos="354965" algn="l"/>
                <a:tab pos="355600" algn="l"/>
              </a:tabLst>
            </a:pPr>
            <a:r>
              <a:rPr sz="3200" spc="-204" dirty="0">
                <a:latin typeface="Arial"/>
                <a:cs typeface="Arial"/>
              </a:rPr>
              <a:t>Grade</a:t>
            </a:r>
            <a:endParaRPr sz="3200">
              <a:latin typeface="Arial"/>
              <a:cs typeface="Arial"/>
            </a:endParaRPr>
          </a:p>
          <a:p>
            <a:pPr marL="12700">
              <a:lnSpc>
                <a:spcPct val="100000"/>
              </a:lnSpc>
              <a:spcBef>
                <a:spcPts val="770"/>
              </a:spcBef>
            </a:pPr>
            <a:r>
              <a:rPr sz="3200" spc="-295" dirty="0">
                <a:latin typeface="Arial"/>
                <a:cs typeface="Arial"/>
              </a:rPr>
              <a:t>Ex. </a:t>
            </a:r>
            <a:r>
              <a:rPr sz="3200" spc="-105" dirty="0">
                <a:latin typeface="Arial"/>
                <a:cs typeface="Arial"/>
              </a:rPr>
              <a:t>200mm,half </a:t>
            </a:r>
            <a:r>
              <a:rPr sz="3200" spc="-85" dirty="0">
                <a:latin typeface="Arial"/>
                <a:cs typeface="Arial"/>
              </a:rPr>
              <a:t>round, </a:t>
            </a:r>
            <a:r>
              <a:rPr sz="3200" spc="-150" dirty="0">
                <a:latin typeface="Arial"/>
                <a:cs typeface="Arial"/>
              </a:rPr>
              <a:t>single </a:t>
            </a:r>
            <a:r>
              <a:rPr sz="3200" spc="-55" dirty="0">
                <a:latin typeface="Arial"/>
                <a:cs typeface="Arial"/>
              </a:rPr>
              <a:t>cut </a:t>
            </a:r>
            <a:r>
              <a:rPr sz="3200" spc="-135" dirty="0">
                <a:latin typeface="Arial"/>
                <a:cs typeface="Arial"/>
              </a:rPr>
              <a:t>bastard</a:t>
            </a:r>
            <a:r>
              <a:rPr sz="3200" spc="-265" dirty="0">
                <a:latin typeface="Arial"/>
                <a:cs typeface="Arial"/>
              </a:rPr>
              <a:t> </a:t>
            </a:r>
            <a:r>
              <a:rPr sz="3200" spc="-20" dirty="0">
                <a:latin typeface="Arial"/>
                <a:cs typeface="Arial"/>
              </a:rPr>
              <a:t>file</a:t>
            </a:r>
            <a:endParaRPr sz="3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194" y="629157"/>
            <a:ext cx="2992120" cy="696595"/>
          </a:xfrm>
          <a:prstGeom prst="rect">
            <a:avLst/>
          </a:prstGeom>
        </p:spPr>
        <p:txBody>
          <a:bodyPr vert="horz" wrap="square" lIns="0" tIns="13335" rIns="0" bIns="0" rtlCol="0">
            <a:spAutoFit/>
          </a:bodyPr>
          <a:lstStyle/>
          <a:p>
            <a:pPr marL="12700">
              <a:lnSpc>
                <a:spcPct val="100000"/>
              </a:lnSpc>
              <a:spcBef>
                <a:spcPts val="105"/>
              </a:spcBef>
            </a:pPr>
            <a:r>
              <a:rPr sz="4400" spc="-220" dirty="0"/>
              <a:t>Length </a:t>
            </a:r>
            <a:r>
              <a:rPr sz="4400" spc="-5" dirty="0"/>
              <a:t>of</a:t>
            </a:r>
            <a:r>
              <a:rPr sz="4400" spc="-325" dirty="0"/>
              <a:t> </a:t>
            </a:r>
            <a:r>
              <a:rPr sz="4400" spc="-25" dirty="0"/>
              <a:t>file</a:t>
            </a:r>
            <a:endParaRPr sz="4400"/>
          </a:p>
        </p:txBody>
      </p:sp>
      <p:sp>
        <p:nvSpPr>
          <p:cNvPr id="3" name="object 3"/>
          <p:cNvSpPr txBox="1">
            <a:spLocks noGrp="1"/>
          </p:cNvSpPr>
          <p:nvPr>
            <p:ph type="body" idx="1"/>
          </p:nvPr>
        </p:nvSpPr>
        <p:spPr>
          <a:prstGeom prst="rect">
            <a:avLst/>
          </a:prstGeom>
        </p:spPr>
        <p:txBody>
          <a:bodyPr vert="horz" wrap="square" lIns="0" tIns="109855" rIns="0" bIns="0" rtlCol="0">
            <a:spAutoFit/>
          </a:bodyPr>
          <a:lstStyle/>
          <a:p>
            <a:pPr marL="355600" indent="-342900">
              <a:lnSpc>
                <a:spcPct val="100000"/>
              </a:lnSpc>
              <a:spcBef>
                <a:spcPts val="865"/>
              </a:spcBef>
              <a:buChar char="•"/>
              <a:tabLst>
                <a:tab pos="354965" algn="l"/>
                <a:tab pos="355600" algn="l"/>
              </a:tabLst>
            </a:pPr>
            <a:r>
              <a:rPr spc="-165" dirty="0"/>
              <a:t>Length is </a:t>
            </a:r>
            <a:r>
              <a:rPr spc="-160" dirty="0"/>
              <a:t>measured </a:t>
            </a:r>
            <a:r>
              <a:rPr spc="-35" dirty="0"/>
              <a:t>from </a:t>
            </a:r>
            <a:r>
              <a:rPr spc="-114" dirty="0"/>
              <a:t>heel </a:t>
            </a:r>
            <a:r>
              <a:rPr spc="20" dirty="0"/>
              <a:t>to</a:t>
            </a:r>
            <a:r>
              <a:rPr spc="-365" dirty="0"/>
              <a:t> </a:t>
            </a:r>
            <a:r>
              <a:rPr spc="-25" dirty="0"/>
              <a:t>point</a:t>
            </a:r>
          </a:p>
          <a:p>
            <a:pPr marL="355600" indent="-342900">
              <a:lnSpc>
                <a:spcPct val="100000"/>
              </a:lnSpc>
              <a:spcBef>
                <a:spcPts val="770"/>
              </a:spcBef>
              <a:buChar char="•"/>
              <a:tabLst>
                <a:tab pos="354965" algn="l"/>
                <a:tab pos="355600" algn="l"/>
              </a:tabLst>
            </a:pPr>
            <a:r>
              <a:rPr spc="-200" dirty="0"/>
              <a:t>Files </a:t>
            </a:r>
            <a:r>
              <a:rPr spc="-145" dirty="0"/>
              <a:t>are </a:t>
            </a:r>
            <a:r>
              <a:rPr spc="-135" dirty="0"/>
              <a:t>available </a:t>
            </a:r>
            <a:r>
              <a:rPr spc="-35" dirty="0"/>
              <a:t>from </a:t>
            </a:r>
            <a:r>
              <a:rPr spc="-140" dirty="0"/>
              <a:t>100mm </a:t>
            </a:r>
            <a:r>
              <a:rPr spc="25" dirty="0"/>
              <a:t>to</a:t>
            </a:r>
            <a:r>
              <a:rPr spc="-380" dirty="0"/>
              <a:t> </a:t>
            </a:r>
            <a:r>
              <a:rPr spc="-140" dirty="0"/>
              <a:t>450mm</a:t>
            </a:r>
          </a:p>
          <a:p>
            <a:pPr marL="355600" marR="5080" indent="-342900">
              <a:lnSpc>
                <a:spcPct val="100000"/>
              </a:lnSpc>
              <a:spcBef>
                <a:spcPts val="770"/>
              </a:spcBef>
              <a:buChar char="•"/>
              <a:tabLst>
                <a:tab pos="354965" algn="l"/>
                <a:tab pos="355600" algn="l"/>
              </a:tabLst>
            </a:pPr>
            <a:r>
              <a:rPr spc="-190" dirty="0"/>
              <a:t>Common </a:t>
            </a:r>
            <a:r>
              <a:rPr spc="-260" dirty="0"/>
              <a:t>sizes </a:t>
            </a:r>
            <a:r>
              <a:rPr spc="-140" dirty="0"/>
              <a:t>are </a:t>
            </a:r>
            <a:r>
              <a:rPr spc="-135" dirty="0"/>
              <a:t>100mm, 150mm, 200mm,  250mm, </a:t>
            </a:r>
            <a:r>
              <a:rPr spc="-150" dirty="0"/>
              <a:t>and</a:t>
            </a:r>
            <a:r>
              <a:rPr spc="-185" dirty="0"/>
              <a:t> </a:t>
            </a:r>
            <a:r>
              <a:rPr spc="-130" dirty="0"/>
              <a:t>300mm.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4205" y="191465"/>
            <a:ext cx="1274445" cy="635000"/>
          </a:xfrm>
          <a:prstGeom prst="rect">
            <a:avLst/>
          </a:prstGeom>
        </p:spPr>
        <p:txBody>
          <a:bodyPr vert="horz" wrap="square" lIns="0" tIns="12065" rIns="0" bIns="0" rtlCol="0">
            <a:spAutoFit/>
          </a:bodyPr>
          <a:lstStyle/>
          <a:p>
            <a:pPr marL="12700">
              <a:lnSpc>
                <a:spcPct val="100000"/>
              </a:lnSpc>
              <a:spcBef>
                <a:spcPts val="95"/>
              </a:spcBef>
            </a:pPr>
            <a:r>
              <a:rPr spc="-370" dirty="0"/>
              <a:t>G</a:t>
            </a:r>
            <a:r>
              <a:rPr spc="-250" dirty="0"/>
              <a:t>r</a:t>
            </a:r>
            <a:r>
              <a:rPr spc="-225" dirty="0"/>
              <a:t>ade</a:t>
            </a:r>
          </a:p>
        </p:txBody>
      </p:sp>
      <p:sp>
        <p:nvSpPr>
          <p:cNvPr id="3" name="object 3"/>
          <p:cNvSpPr txBox="1"/>
          <p:nvPr/>
        </p:nvSpPr>
        <p:spPr>
          <a:xfrm>
            <a:off x="535940" y="1074165"/>
            <a:ext cx="7728584" cy="4904105"/>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spc="-155" dirty="0">
                <a:latin typeface="Arial"/>
                <a:cs typeface="Arial"/>
              </a:rPr>
              <a:t>Depending </a:t>
            </a:r>
            <a:r>
              <a:rPr sz="3200" spc="-100" dirty="0">
                <a:latin typeface="Arial"/>
                <a:cs typeface="Arial"/>
              </a:rPr>
              <a:t>on </a:t>
            </a:r>
            <a:r>
              <a:rPr sz="3200" spc="-150" dirty="0">
                <a:latin typeface="Arial"/>
                <a:cs typeface="Arial"/>
              </a:rPr>
              <a:t>fineness and </a:t>
            </a:r>
            <a:r>
              <a:rPr sz="3200" spc="-25" dirty="0">
                <a:latin typeface="Arial"/>
                <a:cs typeface="Arial"/>
              </a:rPr>
              <a:t>or </a:t>
            </a:r>
            <a:r>
              <a:rPr sz="3200" spc="-60" dirty="0">
                <a:latin typeface="Arial"/>
                <a:cs typeface="Arial"/>
              </a:rPr>
              <a:t>pitch </a:t>
            </a:r>
            <a:r>
              <a:rPr sz="3200" spc="-5" dirty="0">
                <a:latin typeface="Arial"/>
                <a:cs typeface="Arial"/>
              </a:rPr>
              <a:t>of</a:t>
            </a:r>
            <a:r>
              <a:rPr sz="3200" spc="-530" dirty="0">
                <a:latin typeface="Arial"/>
                <a:cs typeface="Arial"/>
              </a:rPr>
              <a:t> </a:t>
            </a:r>
            <a:r>
              <a:rPr sz="3200" spc="-45" dirty="0">
                <a:latin typeface="Arial"/>
                <a:cs typeface="Arial"/>
              </a:rPr>
              <a:t>teeth,  </a:t>
            </a:r>
            <a:r>
              <a:rPr sz="3200" spc="-75" dirty="0">
                <a:latin typeface="Arial"/>
                <a:cs typeface="Arial"/>
              </a:rPr>
              <a:t>they </a:t>
            </a:r>
            <a:r>
              <a:rPr sz="3200" spc="-145" dirty="0">
                <a:latin typeface="Arial"/>
                <a:cs typeface="Arial"/>
              </a:rPr>
              <a:t>are </a:t>
            </a:r>
            <a:r>
              <a:rPr sz="3200" spc="-155" dirty="0">
                <a:latin typeface="Arial"/>
                <a:cs typeface="Arial"/>
              </a:rPr>
              <a:t>graded</a:t>
            </a:r>
            <a:r>
              <a:rPr sz="3200" spc="-295" dirty="0">
                <a:latin typeface="Arial"/>
                <a:cs typeface="Arial"/>
              </a:rPr>
              <a:t> </a:t>
            </a:r>
            <a:r>
              <a:rPr sz="3200" spc="-300" dirty="0">
                <a:latin typeface="Arial"/>
                <a:cs typeface="Arial"/>
              </a:rPr>
              <a:t>as</a:t>
            </a:r>
            <a:endParaRPr sz="3200">
              <a:latin typeface="Arial"/>
              <a:cs typeface="Arial"/>
            </a:endParaRPr>
          </a:p>
          <a:p>
            <a:pPr marL="12700" marR="992505">
              <a:lnSpc>
                <a:spcPct val="120000"/>
              </a:lnSpc>
            </a:pPr>
            <a:r>
              <a:rPr sz="3200" spc="-175" dirty="0">
                <a:latin typeface="Arial"/>
                <a:cs typeface="Arial"/>
              </a:rPr>
              <a:t>(a)Rough---8 </a:t>
            </a:r>
            <a:r>
              <a:rPr sz="3200" spc="-35" dirty="0">
                <a:latin typeface="Arial"/>
                <a:cs typeface="Arial"/>
              </a:rPr>
              <a:t>teeth </a:t>
            </a:r>
            <a:r>
              <a:rPr sz="3200" spc="-80" dirty="0">
                <a:latin typeface="Arial"/>
                <a:cs typeface="Arial"/>
              </a:rPr>
              <a:t>per </a:t>
            </a:r>
            <a:r>
              <a:rPr sz="3200" spc="-150" dirty="0">
                <a:latin typeface="Arial"/>
                <a:cs typeface="Arial"/>
              </a:rPr>
              <a:t>cm, </a:t>
            </a:r>
            <a:r>
              <a:rPr sz="3200" spc="-114" dirty="0">
                <a:latin typeface="Arial"/>
                <a:cs typeface="Arial"/>
              </a:rPr>
              <a:t>rough </a:t>
            </a:r>
            <a:r>
              <a:rPr sz="3200" spc="-60" dirty="0">
                <a:latin typeface="Arial"/>
                <a:cs typeface="Arial"/>
              </a:rPr>
              <a:t>work  </a:t>
            </a:r>
            <a:r>
              <a:rPr sz="3200" spc="-155" dirty="0">
                <a:latin typeface="Arial"/>
                <a:cs typeface="Arial"/>
              </a:rPr>
              <a:t>(b)Bastard </a:t>
            </a:r>
            <a:r>
              <a:rPr sz="3200" spc="-170" dirty="0">
                <a:latin typeface="Arial"/>
                <a:cs typeface="Arial"/>
              </a:rPr>
              <a:t>–12 </a:t>
            </a:r>
            <a:r>
              <a:rPr sz="3200" spc="-35" dirty="0">
                <a:latin typeface="Arial"/>
                <a:cs typeface="Arial"/>
              </a:rPr>
              <a:t>teeth </a:t>
            </a:r>
            <a:r>
              <a:rPr sz="3200" spc="-85" dirty="0">
                <a:latin typeface="Arial"/>
                <a:cs typeface="Arial"/>
              </a:rPr>
              <a:t>per </a:t>
            </a:r>
            <a:r>
              <a:rPr sz="3200" spc="-135" dirty="0">
                <a:latin typeface="Arial"/>
                <a:cs typeface="Arial"/>
              </a:rPr>
              <a:t>cm,cuts</a:t>
            </a:r>
            <a:r>
              <a:rPr sz="3200" spc="-385" dirty="0">
                <a:latin typeface="Arial"/>
                <a:cs typeface="Arial"/>
              </a:rPr>
              <a:t> </a:t>
            </a:r>
            <a:r>
              <a:rPr sz="3200" spc="-120" dirty="0">
                <a:latin typeface="Arial"/>
                <a:cs typeface="Arial"/>
              </a:rPr>
              <a:t>smaller</a:t>
            </a:r>
            <a:endParaRPr sz="3200">
              <a:latin typeface="Arial"/>
              <a:cs typeface="Arial"/>
            </a:endParaRPr>
          </a:p>
          <a:p>
            <a:pPr marL="355600">
              <a:lnSpc>
                <a:spcPct val="100000"/>
              </a:lnSpc>
            </a:pPr>
            <a:r>
              <a:rPr sz="3200" spc="-120" dirty="0">
                <a:latin typeface="Arial"/>
                <a:cs typeface="Arial"/>
              </a:rPr>
              <a:t>amounts </a:t>
            </a:r>
            <a:r>
              <a:rPr sz="3200" spc="-65" dirty="0">
                <a:latin typeface="Arial"/>
                <a:cs typeface="Arial"/>
              </a:rPr>
              <a:t>than </a:t>
            </a:r>
            <a:r>
              <a:rPr sz="3200" spc="-245" dirty="0">
                <a:latin typeface="Arial"/>
                <a:cs typeface="Arial"/>
              </a:rPr>
              <a:t>Rough</a:t>
            </a:r>
            <a:r>
              <a:rPr sz="3200" spc="-305" dirty="0">
                <a:latin typeface="Arial"/>
                <a:cs typeface="Arial"/>
              </a:rPr>
              <a:t> </a:t>
            </a:r>
            <a:r>
              <a:rPr sz="3200" spc="-20" dirty="0">
                <a:latin typeface="Arial"/>
                <a:cs typeface="Arial"/>
              </a:rPr>
              <a:t>file</a:t>
            </a:r>
            <a:endParaRPr sz="3200">
              <a:latin typeface="Arial"/>
              <a:cs typeface="Arial"/>
            </a:endParaRPr>
          </a:p>
          <a:p>
            <a:pPr marL="355600" marR="339090" indent="-342900">
              <a:lnSpc>
                <a:spcPct val="100000"/>
              </a:lnSpc>
              <a:spcBef>
                <a:spcPts val="770"/>
              </a:spcBef>
            </a:pPr>
            <a:r>
              <a:rPr lang="en-US" sz="3200" spc="315" dirty="0" smtClean="0">
                <a:latin typeface="Arial"/>
                <a:cs typeface="Arial"/>
              </a:rPr>
              <a:t>(c)</a:t>
            </a:r>
            <a:r>
              <a:rPr sz="3200" spc="-615" smtClean="0">
                <a:latin typeface="Arial"/>
                <a:cs typeface="Arial"/>
              </a:rPr>
              <a:t> </a:t>
            </a:r>
            <a:r>
              <a:rPr sz="3200" spc="-240" dirty="0">
                <a:latin typeface="Arial"/>
                <a:cs typeface="Arial"/>
              </a:rPr>
              <a:t>Second </a:t>
            </a:r>
            <a:r>
              <a:rPr sz="3200" spc="-90" dirty="0">
                <a:latin typeface="Arial"/>
                <a:cs typeface="Arial"/>
              </a:rPr>
              <a:t>cut– </a:t>
            </a:r>
            <a:r>
              <a:rPr sz="3200" spc="-155" dirty="0">
                <a:latin typeface="Arial"/>
                <a:cs typeface="Arial"/>
              </a:rPr>
              <a:t>16 </a:t>
            </a:r>
            <a:r>
              <a:rPr sz="3200" spc="-30" dirty="0">
                <a:latin typeface="Arial"/>
                <a:cs typeface="Arial"/>
              </a:rPr>
              <a:t>teeth </a:t>
            </a:r>
            <a:r>
              <a:rPr sz="3200" spc="-80" dirty="0">
                <a:latin typeface="Arial"/>
                <a:cs typeface="Arial"/>
              </a:rPr>
              <a:t>per </a:t>
            </a:r>
            <a:r>
              <a:rPr sz="3200" spc="-150" dirty="0">
                <a:latin typeface="Arial"/>
                <a:cs typeface="Arial"/>
              </a:rPr>
              <a:t>cm, </a:t>
            </a:r>
            <a:r>
              <a:rPr sz="3200" spc="-30" dirty="0">
                <a:latin typeface="Arial"/>
                <a:cs typeface="Arial"/>
              </a:rPr>
              <a:t>better </a:t>
            </a:r>
            <a:r>
              <a:rPr sz="3200" spc="-75" dirty="0">
                <a:latin typeface="Arial"/>
                <a:cs typeface="Arial"/>
              </a:rPr>
              <a:t>finish  </a:t>
            </a:r>
            <a:r>
              <a:rPr sz="3200" spc="-65" dirty="0">
                <a:latin typeface="Arial"/>
                <a:cs typeface="Arial"/>
              </a:rPr>
              <a:t>than</a:t>
            </a:r>
            <a:r>
              <a:rPr sz="3200" spc="-170" dirty="0">
                <a:latin typeface="Arial"/>
                <a:cs typeface="Arial"/>
              </a:rPr>
              <a:t> </a:t>
            </a:r>
            <a:r>
              <a:rPr sz="3200" spc="-180" dirty="0">
                <a:latin typeface="Arial"/>
                <a:cs typeface="Arial"/>
              </a:rPr>
              <a:t>Bastard</a:t>
            </a:r>
            <a:endParaRPr sz="3200">
              <a:latin typeface="Arial"/>
              <a:cs typeface="Arial"/>
            </a:endParaRPr>
          </a:p>
          <a:p>
            <a:pPr marL="564515" indent="-551815">
              <a:lnSpc>
                <a:spcPct val="100000"/>
              </a:lnSpc>
              <a:spcBef>
                <a:spcPts val="770"/>
              </a:spcBef>
              <a:buAutoNum type="alphaLcParenBoth" startAt="4"/>
              <a:tabLst>
                <a:tab pos="565150" algn="l"/>
              </a:tabLst>
            </a:pPr>
            <a:r>
              <a:rPr sz="3200" spc="-110" dirty="0">
                <a:latin typeface="Arial"/>
                <a:cs typeface="Arial"/>
              </a:rPr>
              <a:t>smooth– </a:t>
            </a:r>
            <a:r>
              <a:rPr sz="3200" spc="-160" dirty="0">
                <a:latin typeface="Arial"/>
                <a:cs typeface="Arial"/>
              </a:rPr>
              <a:t>20 </a:t>
            </a:r>
            <a:r>
              <a:rPr sz="3200" spc="20" dirty="0">
                <a:latin typeface="Arial"/>
                <a:cs typeface="Arial"/>
              </a:rPr>
              <a:t>to </a:t>
            </a:r>
            <a:r>
              <a:rPr sz="3200" spc="-160" dirty="0">
                <a:latin typeface="Arial"/>
                <a:cs typeface="Arial"/>
              </a:rPr>
              <a:t>24 </a:t>
            </a:r>
            <a:r>
              <a:rPr sz="3200" spc="-35" dirty="0">
                <a:latin typeface="Arial"/>
                <a:cs typeface="Arial"/>
              </a:rPr>
              <a:t>teeth </a:t>
            </a:r>
            <a:r>
              <a:rPr sz="3200" spc="-85" dirty="0">
                <a:latin typeface="Arial"/>
                <a:cs typeface="Arial"/>
              </a:rPr>
              <a:t>per</a:t>
            </a:r>
            <a:r>
              <a:rPr sz="3200" spc="-555" dirty="0">
                <a:latin typeface="Arial"/>
                <a:cs typeface="Arial"/>
              </a:rPr>
              <a:t> </a:t>
            </a:r>
            <a:r>
              <a:rPr sz="3200" spc="-180" dirty="0">
                <a:latin typeface="Arial"/>
                <a:cs typeface="Arial"/>
              </a:rPr>
              <a:t>cm</a:t>
            </a:r>
            <a:endParaRPr sz="3200">
              <a:latin typeface="Arial"/>
              <a:cs typeface="Arial"/>
            </a:endParaRPr>
          </a:p>
          <a:p>
            <a:pPr marL="551180" indent="-538480">
              <a:lnSpc>
                <a:spcPct val="100000"/>
              </a:lnSpc>
              <a:spcBef>
                <a:spcPts val="770"/>
              </a:spcBef>
              <a:buAutoNum type="alphaLcParenBoth" startAt="4"/>
              <a:tabLst>
                <a:tab pos="551815" algn="l"/>
              </a:tabLst>
            </a:pPr>
            <a:r>
              <a:rPr sz="3200" spc="-225" dirty="0">
                <a:latin typeface="Arial"/>
                <a:cs typeface="Arial"/>
              </a:rPr>
              <a:t>Dead </a:t>
            </a:r>
            <a:r>
              <a:rPr sz="3200" spc="-110" dirty="0">
                <a:latin typeface="Arial"/>
                <a:cs typeface="Arial"/>
              </a:rPr>
              <a:t>smooth– </a:t>
            </a:r>
            <a:r>
              <a:rPr sz="3200" spc="-160" dirty="0">
                <a:latin typeface="Arial"/>
                <a:cs typeface="Arial"/>
              </a:rPr>
              <a:t>25 </a:t>
            </a:r>
            <a:r>
              <a:rPr sz="3200" spc="20" dirty="0">
                <a:latin typeface="Arial"/>
                <a:cs typeface="Arial"/>
              </a:rPr>
              <a:t>to </a:t>
            </a:r>
            <a:r>
              <a:rPr sz="3200" spc="-160" dirty="0">
                <a:latin typeface="Arial"/>
                <a:cs typeface="Arial"/>
              </a:rPr>
              <a:t>40 </a:t>
            </a:r>
            <a:r>
              <a:rPr sz="3200" spc="-35" dirty="0">
                <a:latin typeface="Arial"/>
                <a:cs typeface="Arial"/>
              </a:rPr>
              <a:t>teeth </a:t>
            </a:r>
            <a:r>
              <a:rPr sz="3200" spc="-85" dirty="0">
                <a:latin typeface="Arial"/>
                <a:cs typeface="Arial"/>
              </a:rPr>
              <a:t>per</a:t>
            </a:r>
            <a:r>
              <a:rPr sz="3200" spc="-480" dirty="0">
                <a:latin typeface="Arial"/>
                <a:cs typeface="Arial"/>
              </a:rPr>
              <a:t> </a:t>
            </a:r>
            <a:r>
              <a:rPr sz="3200" spc="-180" dirty="0">
                <a:latin typeface="Arial"/>
                <a:cs typeface="Arial"/>
              </a:rPr>
              <a:t>cm</a:t>
            </a:r>
            <a:endParaRPr sz="3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9617" y="324357"/>
            <a:ext cx="4608195" cy="696595"/>
          </a:xfrm>
          <a:prstGeom prst="rect">
            <a:avLst/>
          </a:prstGeom>
        </p:spPr>
        <p:txBody>
          <a:bodyPr vert="horz" wrap="square" lIns="0" tIns="12700" rIns="0" bIns="0" rtlCol="0">
            <a:spAutoFit/>
          </a:bodyPr>
          <a:lstStyle/>
          <a:p>
            <a:pPr marL="12700">
              <a:lnSpc>
                <a:spcPct val="100000"/>
              </a:lnSpc>
              <a:spcBef>
                <a:spcPts val="100"/>
              </a:spcBef>
            </a:pPr>
            <a:r>
              <a:rPr sz="4400" spc="-270" dirty="0"/>
              <a:t>Teeth </a:t>
            </a:r>
            <a:r>
              <a:rPr sz="4400" spc="-65" dirty="0"/>
              <a:t>pattern </a:t>
            </a:r>
            <a:r>
              <a:rPr sz="4400" spc="-5" dirty="0"/>
              <a:t>of</a:t>
            </a:r>
            <a:r>
              <a:rPr sz="4400" spc="-405" dirty="0"/>
              <a:t> </a:t>
            </a:r>
            <a:r>
              <a:rPr sz="4400" spc="-220" dirty="0"/>
              <a:t>File</a:t>
            </a:r>
            <a:endParaRPr sz="4400"/>
          </a:p>
        </p:txBody>
      </p:sp>
      <p:sp>
        <p:nvSpPr>
          <p:cNvPr id="3" name="object 3"/>
          <p:cNvSpPr txBox="1"/>
          <p:nvPr/>
        </p:nvSpPr>
        <p:spPr>
          <a:xfrm>
            <a:off x="535940" y="977239"/>
            <a:ext cx="5365750" cy="2952115"/>
          </a:xfrm>
          <a:prstGeom prst="rect">
            <a:avLst/>
          </a:prstGeom>
        </p:spPr>
        <p:txBody>
          <a:bodyPr vert="horz" wrap="square" lIns="0" tIns="109855" rIns="0" bIns="0" rtlCol="0">
            <a:spAutoFit/>
          </a:bodyPr>
          <a:lstStyle/>
          <a:p>
            <a:pPr marL="12700">
              <a:lnSpc>
                <a:spcPct val="100000"/>
              </a:lnSpc>
              <a:spcBef>
                <a:spcPts val="865"/>
              </a:spcBef>
            </a:pPr>
            <a:r>
              <a:rPr sz="3200" spc="-200" dirty="0">
                <a:latin typeface="Arial"/>
                <a:cs typeface="Arial"/>
              </a:rPr>
              <a:t>Files </a:t>
            </a:r>
            <a:r>
              <a:rPr sz="3200" spc="-140" dirty="0">
                <a:latin typeface="Arial"/>
                <a:cs typeface="Arial"/>
              </a:rPr>
              <a:t>are </a:t>
            </a:r>
            <a:r>
              <a:rPr sz="3200" spc="-135" dirty="0">
                <a:latin typeface="Arial"/>
                <a:cs typeface="Arial"/>
              </a:rPr>
              <a:t>classified</a:t>
            </a:r>
            <a:r>
              <a:rPr sz="3200" spc="-190" dirty="0">
                <a:latin typeface="Arial"/>
                <a:cs typeface="Arial"/>
              </a:rPr>
              <a:t> </a:t>
            </a:r>
            <a:r>
              <a:rPr sz="3200" spc="-300" dirty="0">
                <a:latin typeface="Arial"/>
                <a:cs typeface="Arial"/>
              </a:rPr>
              <a:t>as</a:t>
            </a:r>
            <a:endParaRPr sz="3200">
              <a:latin typeface="Arial"/>
              <a:cs typeface="Arial"/>
            </a:endParaRPr>
          </a:p>
          <a:p>
            <a:pPr marL="12700">
              <a:lnSpc>
                <a:spcPct val="100000"/>
              </a:lnSpc>
              <a:spcBef>
                <a:spcPts val="770"/>
              </a:spcBef>
            </a:pPr>
            <a:r>
              <a:rPr sz="3200" spc="-145" dirty="0">
                <a:latin typeface="Arial"/>
                <a:cs typeface="Arial"/>
              </a:rPr>
              <a:t>(a) </a:t>
            </a:r>
            <a:r>
              <a:rPr sz="3200" spc="-200" dirty="0">
                <a:latin typeface="Arial"/>
                <a:cs typeface="Arial"/>
              </a:rPr>
              <a:t>Single </a:t>
            </a:r>
            <a:r>
              <a:rPr sz="3200" spc="-55" dirty="0">
                <a:latin typeface="Arial"/>
                <a:cs typeface="Arial"/>
              </a:rPr>
              <a:t>cut </a:t>
            </a:r>
            <a:r>
              <a:rPr sz="3200" spc="-90" dirty="0">
                <a:latin typeface="Arial"/>
                <a:cs typeface="Arial"/>
              </a:rPr>
              <a:t>files,</a:t>
            </a:r>
            <a:r>
              <a:rPr sz="3200" spc="-430" dirty="0">
                <a:latin typeface="Arial"/>
                <a:cs typeface="Arial"/>
              </a:rPr>
              <a:t> </a:t>
            </a:r>
            <a:r>
              <a:rPr sz="3200" spc="-150" dirty="0">
                <a:latin typeface="Arial"/>
                <a:cs typeface="Arial"/>
              </a:rPr>
              <a:t>and</a:t>
            </a:r>
            <a:endParaRPr sz="3200">
              <a:latin typeface="Arial"/>
              <a:cs typeface="Arial"/>
            </a:endParaRPr>
          </a:p>
          <a:p>
            <a:pPr marL="12700">
              <a:lnSpc>
                <a:spcPct val="100000"/>
              </a:lnSpc>
              <a:spcBef>
                <a:spcPts val="770"/>
              </a:spcBef>
            </a:pPr>
            <a:r>
              <a:rPr sz="3200" spc="-165" dirty="0">
                <a:latin typeface="Arial"/>
                <a:cs typeface="Arial"/>
              </a:rPr>
              <a:t>Angle </a:t>
            </a:r>
            <a:r>
              <a:rPr sz="3200" spc="-35" dirty="0">
                <a:latin typeface="Arial"/>
                <a:cs typeface="Arial"/>
              </a:rPr>
              <a:t>from </a:t>
            </a:r>
            <a:r>
              <a:rPr sz="3200" spc="-140" dirty="0">
                <a:latin typeface="Arial"/>
                <a:cs typeface="Arial"/>
              </a:rPr>
              <a:t>45</a:t>
            </a:r>
            <a:r>
              <a:rPr sz="3150" spc="-209" baseline="25132" dirty="0">
                <a:latin typeface="Arial"/>
                <a:cs typeface="Arial"/>
              </a:rPr>
              <a:t>0 </a:t>
            </a:r>
            <a:r>
              <a:rPr sz="3200" spc="25" dirty="0">
                <a:latin typeface="Arial"/>
                <a:cs typeface="Arial"/>
              </a:rPr>
              <a:t>to </a:t>
            </a:r>
            <a:r>
              <a:rPr sz="3200" spc="-135" dirty="0">
                <a:latin typeface="Arial"/>
                <a:cs typeface="Arial"/>
              </a:rPr>
              <a:t>60</a:t>
            </a:r>
            <a:r>
              <a:rPr sz="3150" spc="-202" baseline="25132" dirty="0">
                <a:latin typeface="Arial"/>
                <a:cs typeface="Arial"/>
              </a:rPr>
              <a:t>0 </a:t>
            </a:r>
            <a:r>
              <a:rPr sz="3200" spc="-35" dirty="0">
                <a:latin typeface="Arial"/>
                <a:cs typeface="Arial"/>
              </a:rPr>
              <a:t>from</a:t>
            </a:r>
            <a:r>
              <a:rPr sz="3200" spc="-400" dirty="0">
                <a:latin typeface="Arial"/>
                <a:cs typeface="Arial"/>
              </a:rPr>
              <a:t> </a:t>
            </a:r>
            <a:r>
              <a:rPr sz="3200" spc="-195" dirty="0">
                <a:latin typeface="Arial"/>
                <a:cs typeface="Arial"/>
              </a:rPr>
              <a:t>edge</a:t>
            </a:r>
            <a:endParaRPr sz="3200">
              <a:latin typeface="Arial"/>
              <a:cs typeface="Arial"/>
            </a:endParaRPr>
          </a:p>
          <a:p>
            <a:pPr marL="12700">
              <a:lnSpc>
                <a:spcPct val="100000"/>
              </a:lnSpc>
              <a:spcBef>
                <a:spcPts val="770"/>
              </a:spcBef>
            </a:pPr>
            <a:r>
              <a:rPr sz="3200" spc="-145" dirty="0">
                <a:latin typeface="Arial"/>
                <a:cs typeface="Arial"/>
              </a:rPr>
              <a:t>(a) </a:t>
            </a:r>
            <a:r>
              <a:rPr sz="3200" spc="-95" dirty="0">
                <a:latin typeface="Arial"/>
                <a:cs typeface="Arial"/>
              </a:rPr>
              <a:t>double </a:t>
            </a:r>
            <a:r>
              <a:rPr sz="3200" spc="-55" dirty="0">
                <a:latin typeface="Arial"/>
                <a:cs typeface="Arial"/>
              </a:rPr>
              <a:t>cut</a:t>
            </a:r>
            <a:r>
              <a:rPr sz="3200" spc="-445" dirty="0">
                <a:latin typeface="Arial"/>
                <a:cs typeface="Arial"/>
              </a:rPr>
              <a:t> </a:t>
            </a:r>
            <a:r>
              <a:rPr sz="3200" spc="-85" dirty="0">
                <a:latin typeface="Arial"/>
                <a:cs typeface="Arial"/>
              </a:rPr>
              <a:t>files</a:t>
            </a:r>
            <a:endParaRPr sz="3200">
              <a:latin typeface="Arial"/>
              <a:cs typeface="Arial"/>
            </a:endParaRPr>
          </a:p>
          <a:p>
            <a:pPr marL="12700">
              <a:lnSpc>
                <a:spcPct val="100000"/>
              </a:lnSpc>
              <a:spcBef>
                <a:spcPts val="765"/>
              </a:spcBef>
            </a:pPr>
            <a:r>
              <a:rPr sz="3200" spc="-140" dirty="0">
                <a:latin typeface="Arial"/>
                <a:cs typeface="Arial"/>
              </a:rPr>
              <a:t>70</a:t>
            </a:r>
            <a:r>
              <a:rPr sz="3150" spc="-209" baseline="25132" dirty="0">
                <a:latin typeface="Arial"/>
                <a:cs typeface="Arial"/>
              </a:rPr>
              <a:t>0 </a:t>
            </a:r>
            <a:r>
              <a:rPr sz="3200" spc="20" dirty="0">
                <a:latin typeface="Arial"/>
                <a:cs typeface="Arial"/>
              </a:rPr>
              <a:t>to </a:t>
            </a:r>
            <a:r>
              <a:rPr sz="3200" spc="-140" dirty="0">
                <a:latin typeface="Arial"/>
                <a:cs typeface="Arial"/>
              </a:rPr>
              <a:t>80</a:t>
            </a:r>
            <a:r>
              <a:rPr sz="3150" spc="-209" baseline="25132" dirty="0">
                <a:latin typeface="Arial"/>
                <a:cs typeface="Arial"/>
              </a:rPr>
              <a:t>0 </a:t>
            </a:r>
            <a:r>
              <a:rPr sz="3200" spc="-35" dirty="0">
                <a:latin typeface="Arial"/>
                <a:cs typeface="Arial"/>
              </a:rPr>
              <a:t>from </a:t>
            </a:r>
            <a:r>
              <a:rPr sz="3200" spc="-100" dirty="0">
                <a:latin typeface="Arial"/>
                <a:cs typeface="Arial"/>
              </a:rPr>
              <a:t>opposite</a:t>
            </a:r>
            <a:r>
              <a:rPr sz="3200" spc="-340" dirty="0">
                <a:latin typeface="Arial"/>
                <a:cs typeface="Arial"/>
              </a:rPr>
              <a:t> </a:t>
            </a:r>
            <a:r>
              <a:rPr sz="3200" spc="-160" dirty="0">
                <a:latin typeface="Arial"/>
                <a:cs typeface="Arial"/>
              </a:rPr>
              <a:t>side</a:t>
            </a:r>
            <a:endParaRPr sz="3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0370" y="461594"/>
            <a:ext cx="3223260" cy="697230"/>
          </a:xfrm>
          <a:prstGeom prst="rect">
            <a:avLst/>
          </a:prstGeom>
        </p:spPr>
        <p:txBody>
          <a:bodyPr vert="horz" wrap="square" lIns="0" tIns="13335" rIns="0" bIns="0" rtlCol="0">
            <a:spAutoFit/>
          </a:bodyPr>
          <a:lstStyle/>
          <a:p>
            <a:pPr marL="12700">
              <a:lnSpc>
                <a:spcPct val="100000"/>
              </a:lnSpc>
              <a:spcBef>
                <a:spcPts val="105"/>
              </a:spcBef>
            </a:pPr>
            <a:r>
              <a:rPr sz="4400" spc="-420" dirty="0">
                <a:solidFill>
                  <a:srgbClr val="FF0000"/>
                </a:solidFill>
              </a:rPr>
              <a:t>FITTING</a:t>
            </a:r>
            <a:r>
              <a:rPr sz="4400" spc="-290" dirty="0">
                <a:solidFill>
                  <a:srgbClr val="FF0000"/>
                </a:solidFill>
              </a:rPr>
              <a:t> </a:t>
            </a:r>
            <a:r>
              <a:rPr sz="4400" spc="-630" dirty="0">
                <a:solidFill>
                  <a:srgbClr val="FF0000"/>
                </a:solidFill>
              </a:rPr>
              <a:t>SHOP</a:t>
            </a:r>
            <a:endParaRPr sz="4400"/>
          </a:p>
        </p:txBody>
      </p:sp>
      <p:sp>
        <p:nvSpPr>
          <p:cNvPr id="3" name="object 3"/>
          <p:cNvSpPr txBox="1"/>
          <p:nvPr/>
        </p:nvSpPr>
        <p:spPr>
          <a:xfrm>
            <a:off x="535940" y="1601469"/>
            <a:ext cx="7366000" cy="4467762"/>
          </a:xfrm>
          <a:prstGeom prst="rect">
            <a:avLst/>
          </a:prstGeom>
        </p:spPr>
        <p:txBody>
          <a:bodyPr vert="horz" wrap="square" lIns="0" tIns="12065" rIns="0" bIns="0" rtlCol="0">
            <a:spAutoFit/>
          </a:bodyPr>
          <a:lstStyle/>
          <a:p>
            <a:pPr marL="355600" marR="5080" indent="-342900">
              <a:lnSpc>
                <a:spcPct val="100000"/>
              </a:lnSpc>
              <a:spcBef>
                <a:spcPts val="95"/>
              </a:spcBef>
            </a:pPr>
            <a:r>
              <a:rPr sz="4000" i="1" spc="-245" dirty="0">
                <a:latin typeface="Trebuchet MS"/>
                <a:cs typeface="Trebuchet MS"/>
              </a:rPr>
              <a:t>Fitting </a:t>
            </a:r>
            <a:r>
              <a:rPr sz="4000" i="1" spc="-195" dirty="0">
                <a:latin typeface="Trebuchet MS"/>
                <a:cs typeface="Trebuchet MS"/>
              </a:rPr>
              <a:t>is </a:t>
            </a:r>
            <a:r>
              <a:rPr sz="4000" i="1" spc="-254" dirty="0">
                <a:latin typeface="Trebuchet MS"/>
                <a:cs typeface="Trebuchet MS"/>
              </a:rPr>
              <a:t>the </a:t>
            </a:r>
            <a:r>
              <a:rPr sz="4000" i="1" spc="-165" dirty="0">
                <a:latin typeface="Trebuchet MS"/>
                <a:cs typeface="Trebuchet MS"/>
              </a:rPr>
              <a:t>process </a:t>
            </a:r>
            <a:r>
              <a:rPr sz="4000" i="1" spc="-245" dirty="0">
                <a:latin typeface="Trebuchet MS"/>
                <a:cs typeface="Trebuchet MS"/>
              </a:rPr>
              <a:t>of </a:t>
            </a:r>
            <a:r>
              <a:rPr sz="4000" i="1" spc="-155" dirty="0">
                <a:latin typeface="Trebuchet MS"/>
                <a:cs typeface="Trebuchet MS"/>
              </a:rPr>
              <a:t>assembling  </a:t>
            </a:r>
            <a:r>
              <a:rPr sz="4000" i="1" spc="-170" dirty="0">
                <a:latin typeface="Trebuchet MS"/>
                <a:cs typeface="Trebuchet MS"/>
              </a:rPr>
              <a:t>various </a:t>
            </a:r>
            <a:r>
              <a:rPr sz="4000" i="1" spc="-190" dirty="0">
                <a:latin typeface="Trebuchet MS"/>
                <a:cs typeface="Trebuchet MS"/>
              </a:rPr>
              <a:t>parts </a:t>
            </a:r>
            <a:r>
              <a:rPr sz="4000" i="1" spc="-204" dirty="0">
                <a:latin typeface="Trebuchet MS"/>
                <a:cs typeface="Trebuchet MS"/>
              </a:rPr>
              <a:t>manufactured </a:t>
            </a:r>
            <a:r>
              <a:rPr sz="4000" i="1" spc="-220" dirty="0">
                <a:latin typeface="Trebuchet MS"/>
                <a:cs typeface="Trebuchet MS"/>
              </a:rPr>
              <a:t>in</a:t>
            </a:r>
            <a:r>
              <a:rPr sz="4000" i="1" spc="-585" dirty="0">
                <a:latin typeface="Trebuchet MS"/>
                <a:cs typeface="Trebuchet MS"/>
              </a:rPr>
              <a:t> </a:t>
            </a:r>
            <a:r>
              <a:rPr sz="4000" i="1" spc="-254" dirty="0">
                <a:latin typeface="Trebuchet MS"/>
                <a:cs typeface="Trebuchet MS"/>
              </a:rPr>
              <a:t>the  </a:t>
            </a:r>
            <a:r>
              <a:rPr sz="4000" i="1" spc="-185" dirty="0">
                <a:latin typeface="Trebuchet MS"/>
                <a:cs typeface="Trebuchet MS"/>
              </a:rPr>
              <a:t>machine</a:t>
            </a:r>
            <a:r>
              <a:rPr sz="4000" i="1" spc="-290" dirty="0">
                <a:latin typeface="Trebuchet MS"/>
                <a:cs typeface="Trebuchet MS"/>
              </a:rPr>
              <a:t> </a:t>
            </a:r>
            <a:r>
              <a:rPr sz="4000" i="1" spc="-135" dirty="0">
                <a:latin typeface="Trebuchet MS"/>
                <a:cs typeface="Trebuchet MS"/>
              </a:rPr>
              <a:t>shop</a:t>
            </a:r>
            <a:endParaRPr sz="4000">
              <a:latin typeface="Trebuchet MS"/>
              <a:cs typeface="Trebuchet MS"/>
            </a:endParaRPr>
          </a:p>
          <a:p>
            <a:pPr marL="12700" marR="3717290">
              <a:lnSpc>
                <a:spcPct val="120000"/>
              </a:lnSpc>
              <a:spcBef>
                <a:spcPts val="75"/>
              </a:spcBef>
            </a:pPr>
            <a:r>
              <a:rPr sz="2800" spc="-215" dirty="0">
                <a:latin typeface="Arial"/>
                <a:cs typeface="Arial"/>
              </a:rPr>
              <a:t>Tools </a:t>
            </a:r>
            <a:r>
              <a:rPr sz="2800" spc="-170" dirty="0">
                <a:latin typeface="Arial"/>
                <a:cs typeface="Arial"/>
              </a:rPr>
              <a:t>used </a:t>
            </a:r>
            <a:r>
              <a:rPr sz="2800" spc="-35" dirty="0">
                <a:latin typeface="Arial"/>
                <a:cs typeface="Arial"/>
              </a:rPr>
              <a:t>in </a:t>
            </a:r>
            <a:r>
              <a:rPr sz="2800" spc="-70" dirty="0">
                <a:latin typeface="Arial"/>
                <a:cs typeface="Arial"/>
              </a:rPr>
              <a:t>Fitting</a:t>
            </a:r>
            <a:r>
              <a:rPr sz="2800" spc="-180" dirty="0">
                <a:latin typeface="Arial"/>
                <a:cs typeface="Arial"/>
              </a:rPr>
              <a:t> </a:t>
            </a:r>
            <a:r>
              <a:rPr sz="2800" spc="-150" dirty="0">
                <a:latin typeface="Arial"/>
                <a:cs typeface="Arial"/>
              </a:rPr>
              <a:t>shop  </a:t>
            </a:r>
            <a:r>
              <a:rPr sz="2800" spc="-110">
                <a:latin typeface="Arial"/>
                <a:cs typeface="Arial"/>
              </a:rPr>
              <a:t>1</a:t>
            </a:r>
            <a:r>
              <a:rPr sz="2800" spc="-110" smtClean="0">
                <a:latin typeface="Arial"/>
                <a:cs typeface="Arial"/>
              </a:rPr>
              <a:t>.</a:t>
            </a:r>
            <a:r>
              <a:rPr lang="en-US" sz="2800" spc="-110" dirty="0" smtClean="0">
                <a:latin typeface="Arial"/>
                <a:cs typeface="Arial"/>
              </a:rPr>
              <a:t> </a:t>
            </a:r>
            <a:r>
              <a:rPr sz="2800" spc="-110" smtClean="0">
                <a:latin typeface="Arial"/>
                <a:cs typeface="Arial"/>
              </a:rPr>
              <a:t>Holding</a:t>
            </a:r>
            <a:r>
              <a:rPr sz="2800" spc="-125" smtClean="0">
                <a:latin typeface="Arial"/>
                <a:cs typeface="Arial"/>
              </a:rPr>
              <a:t> </a:t>
            </a:r>
            <a:r>
              <a:rPr sz="2800" spc="-70" dirty="0">
                <a:latin typeface="Arial"/>
                <a:cs typeface="Arial"/>
              </a:rPr>
              <a:t>tools</a:t>
            </a:r>
            <a:endParaRPr sz="2800">
              <a:latin typeface="Arial"/>
              <a:cs typeface="Arial"/>
            </a:endParaRPr>
          </a:p>
          <a:p>
            <a:pPr marL="362585" indent="-349885">
              <a:lnSpc>
                <a:spcPct val="100000"/>
              </a:lnSpc>
              <a:spcBef>
                <a:spcPts val="675"/>
              </a:spcBef>
              <a:buAutoNum type="arabicPeriod" startAt="2"/>
              <a:tabLst>
                <a:tab pos="363220" algn="l"/>
              </a:tabLst>
            </a:pPr>
            <a:r>
              <a:rPr sz="2800" spc="-100" dirty="0">
                <a:latin typeface="Arial"/>
                <a:cs typeface="Arial"/>
              </a:rPr>
              <a:t>Cutting</a:t>
            </a:r>
            <a:r>
              <a:rPr sz="2800" spc="-125" dirty="0">
                <a:latin typeface="Arial"/>
                <a:cs typeface="Arial"/>
              </a:rPr>
              <a:t> </a:t>
            </a:r>
            <a:r>
              <a:rPr sz="2800" spc="-70" dirty="0">
                <a:latin typeface="Arial"/>
                <a:cs typeface="Arial"/>
              </a:rPr>
              <a:t>tools</a:t>
            </a:r>
            <a:endParaRPr sz="2800">
              <a:latin typeface="Arial"/>
              <a:cs typeface="Arial"/>
            </a:endParaRPr>
          </a:p>
          <a:p>
            <a:pPr marL="362585" indent="-349885">
              <a:lnSpc>
                <a:spcPct val="100000"/>
              </a:lnSpc>
              <a:spcBef>
                <a:spcPts val="675"/>
              </a:spcBef>
              <a:buAutoNum type="arabicPeriod" startAt="2"/>
              <a:tabLst>
                <a:tab pos="363220" algn="l"/>
              </a:tabLst>
            </a:pPr>
            <a:r>
              <a:rPr sz="2800" spc="-110" dirty="0">
                <a:latin typeface="Arial"/>
                <a:cs typeface="Arial"/>
              </a:rPr>
              <a:t>Striking</a:t>
            </a:r>
            <a:r>
              <a:rPr sz="2800" spc="-130" dirty="0">
                <a:latin typeface="Arial"/>
                <a:cs typeface="Arial"/>
              </a:rPr>
              <a:t> </a:t>
            </a:r>
            <a:r>
              <a:rPr sz="2800" spc="-70" dirty="0">
                <a:latin typeface="Arial"/>
                <a:cs typeface="Arial"/>
              </a:rPr>
              <a:t>tools</a:t>
            </a:r>
            <a:endParaRPr sz="2800">
              <a:latin typeface="Arial"/>
              <a:cs typeface="Arial"/>
            </a:endParaRPr>
          </a:p>
          <a:p>
            <a:pPr marL="362585" indent="-349885">
              <a:lnSpc>
                <a:spcPct val="100000"/>
              </a:lnSpc>
              <a:spcBef>
                <a:spcPts val="670"/>
              </a:spcBef>
              <a:buAutoNum type="arabicPeriod" startAt="2"/>
              <a:tabLst>
                <a:tab pos="363220" algn="l"/>
              </a:tabLst>
            </a:pPr>
            <a:r>
              <a:rPr sz="2800" spc="-80" dirty="0">
                <a:latin typeface="Arial"/>
                <a:cs typeface="Arial"/>
              </a:rPr>
              <a:t>Marking </a:t>
            </a:r>
            <a:r>
              <a:rPr sz="2800" spc="-135" dirty="0">
                <a:latin typeface="Arial"/>
                <a:cs typeface="Arial"/>
              </a:rPr>
              <a:t>and </a:t>
            </a:r>
            <a:r>
              <a:rPr sz="2800" spc="-130" dirty="0">
                <a:latin typeface="Arial"/>
                <a:cs typeface="Arial"/>
              </a:rPr>
              <a:t>measuring</a:t>
            </a:r>
            <a:r>
              <a:rPr sz="2800" spc="-180" dirty="0">
                <a:latin typeface="Arial"/>
                <a:cs typeface="Arial"/>
              </a:rPr>
              <a:t> </a:t>
            </a:r>
            <a:r>
              <a:rPr sz="2800" spc="-70" dirty="0">
                <a:latin typeface="Arial"/>
                <a:cs typeface="Arial"/>
              </a:rPr>
              <a:t>tools</a:t>
            </a: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762000"/>
            <a:ext cx="8534400" cy="313855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8594" y="283210"/>
            <a:ext cx="2687955" cy="635000"/>
          </a:xfrm>
          <a:prstGeom prst="rect">
            <a:avLst/>
          </a:prstGeom>
        </p:spPr>
        <p:txBody>
          <a:bodyPr vert="horz" wrap="square" lIns="0" tIns="12065" rIns="0" bIns="0" rtlCol="0">
            <a:spAutoFit/>
          </a:bodyPr>
          <a:lstStyle/>
          <a:p>
            <a:pPr marL="12700">
              <a:lnSpc>
                <a:spcPct val="100000"/>
              </a:lnSpc>
              <a:spcBef>
                <a:spcPts val="95"/>
              </a:spcBef>
            </a:pPr>
            <a:r>
              <a:rPr spc="-335" dirty="0"/>
              <a:t>Types </a:t>
            </a:r>
            <a:r>
              <a:rPr spc="-10" dirty="0"/>
              <a:t>of</a:t>
            </a:r>
            <a:r>
              <a:rPr spc="-160" dirty="0"/>
              <a:t> </a:t>
            </a:r>
            <a:r>
              <a:rPr spc="-110" dirty="0"/>
              <a:t>files</a:t>
            </a:r>
          </a:p>
        </p:txBody>
      </p:sp>
      <p:sp>
        <p:nvSpPr>
          <p:cNvPr id="3" name="object 3"/>
          <p:cNvSpPr/>
          <p:nvPr/>
        </p:nvSpPr>
        <p:spPr>
          <a:xfrm>
            <a:off x="457200" y="1644776"/>
            <a:ext cx="8382000" cy="49846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4605" y="388365"/>
            <a:ext cx="2496185" cy="513715"/>
          </a:xfrm>
          <a:prstGeom prst="rect">
            <a:avLst/>
          </a:prstGeom>
        </p:spPr>
        <p:txBody>
          <a:bodyPr vert="horz" wrap="square" lIns="0" tIns="13335" rIns="0" bIns="0" rtlCol="0">
            <a:spAutoFit/>
          </a:bodyPr>
          <a:lstStyle/>
          <a:p>
            <a:pPr marL="12700">
              <a:lnSpc>
                <a:spcPct val="100000"/>
              </a:lnSpc>
              <a:spcBef>
                <a:spcPts val="105"/>
              </a:spcBef>
            </a:pPr>
            <a:r>
              <a:rPr sz="3200" spc="-550" dirty="0"/>
              <a:t>TYPES </a:t>
            </a:r>
            <a:r>
              <a:rPr sz="3200" spc="-430" dirty="0"/>
              <a:t>OF</a:t>
            </a:r>
            <a:r>
              <a:rPr sz="3200" spc="-170" dirty="0"/>
              <a:t> </a:t>
            </a:r>
            <a:r>
              <a:rPr sz="3200" spc="-459" dirty="0"/>
              <a:t>FILES</a:t>
            </a:r>
            <a:endParaRPr sz="3200"/>
          </a:p>
        </p:txBody>
      </p:sp>
      <p:sp>
        <p:nvSpPr>
          <p:cNvPr id="3" name="object 3"/>
          <p:cNvSpPr/>
          <p:nvPr/>
        </p:nvSpPr>
        <p:spPr>
          <a:xfrm>
            <a:off x="457200" y="1295400"/>
            <a:ext cx="8229600" cy="4419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15400" cy="67207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83210"/>
            <a:ext cx="4495799" cy="627736"/>
          </a:xfrm>
          <a:prstGeom prst="rect">
            <a:avLst/>
          </a:prstGeom>
        </p:spPr>
        <p:txBody>
          <a:bodyPr vert="horz" wrap="square" lIns="0" tIns="12065" rIns="0" bIns="0" rtlCol="0">
            <a:spAutoFit/>
          </a:bodyPr>
          <a:lstStyle/>
          <a:p>
            <a:pPr marL="12700">
              <a:lnSpc>
                <a:spcPct val="100000"/>
              </a:lnSpc>
              <a:spcBef>
                <a:spcPts val="95"/>
              </a:spcBef>
            </a:pPr>
            <a:r>
              <a:rPr spc="-605" smtClean="0"/>
              <a:t>C</a:t>
            </a:r>
            <a:r>
              <a:rPr lang="en-US" spc="-605" dirty="0" err="1" smtClean="0"/>
              <a:t>utting</a:t>
            </a:r>
            <a:r>
              <a:rPr lang="en-US" spc="-605" dirty="0" smtClean="0"/>
              <a:t>  tool-  C</a:t>
            </a:r>
            <a:r>
              <a:rPr spc="-605" smtClean="0"/>
              <a:t>HISELS</a:t>
            </a:r>
            <a:endParaRPr spc="-605" dirty="0"/>
          </a:p>
        </p:txBody>
      </p:sp>
      <p:sp>
        <p:nvSpPr>
          <p:cNvPr id="3" name="object 3"/>
          <p:cNvSpPr txBox="1"/>
          <p:nvPr/>
        </p:nvSpPr>
        <p:spPr>
          <a:xfrm>
            <a:off x="535940" y="870559"/>
            <a:ext cx="7373620" cy="1122680"/>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000" spc="-145" dirty="0">
                <a:latin typeface="Arial"/>
                <a:cs typeface="Arial"/>
              </a:rPr>
              <a:t>Chisels </a:t>
            </a:r>
            <a:r>
              <a:rPr sz="2000" spc="-90" dirty="0">
                <a:latin typeface="Arial"/>
                <a:cs typeface="Arial"/>
              </a:rPr>
              <a:t>are </a:t>
            </a:r>
            <a:r>
              <a:rPr sz="2000" spc="-100" dirty="0">
                <a:latin typeface="Arial"/>
                <a:cs typeface="Arial"/>
              </a:rPr>
              <a:t>made </a:t>
            </a:r>
            <a:r>
              <a:rPr sz="2000" spc="-25" dirty="0">
                <a:latin typeface="Arial"/>
                <a:cs typeface="Arial"/>
              </a:rPr>
              <a:t>from </a:t>
            </a:r>
            <a:r>
              <a:rPr sz="2000" spc="-75" dirty="0">
                <a:latin typeface="Arial"/>
                <a:cs typeface="Arial"/>
              </a:rPr>
              <a:t>high </a:t>
            </a:r>
            <a:r>
              <a:rPr sz="2000" spc="-80" dirty="0">
                <a:latin typeface="Arial"/>
                <a:cs typeface="Arial"/>
              </a:rPr>
              <a:t>carbon </a:t>
            </a:r>
            <a:r>
              <a:rPr sz="2000" spc="-75" dirty="0">
                <a:latin typeface="Arial"/>
                <a:cs typeface="Arial"/>
              </a:rPr>
              <a:t>steel </a:t>
            </a:r>
            <a:r>
              <a:rPr sz="2000" spc="-15" dirty="0">
                <a:latin typeface="Arial"/>
                <a:cs typeface="Arial"/>
              </a:rPr>
              <a:t>or </a:t>
            </a:r>
            <a:r>
              <a:rPr sz="2000" spc="-80" dirty="0">
                <a:latin typeface="Arial"/>
                <a:cs typeface="Arial"/>
              </a:rPr>
              <a:t>chrome </a:t>
            </a:r>
            <a:r>
              <a:rPr sz="2000" spc="-90" dirty="0">
                <a:latin typeface="Arial"/>
                <a:cs typeface="Arial"/>
              </a:rPr>
              <a:t>–vanadium</a:t>
            </a:r>
            <a:r>
              <a:rPr sz="2000" spc="-310" dirty="0">
                <a:latin typeface="Arial"/>
                <a:cs typeface="Arial"/>
              </a:rPr>
              <a:t> </a:t>
            </a:r>
            <a:r>
              <a:rPr sz="2000" spc="-75" dirty="0">
                <a:latin typeface="Arial"/>
                <a:cs typeface="Arial"/>
              </a:rPr>
              <a:t>steel</a:t>
            </a:r>
            <a:endParaRPr sz="2000">
              <a:latin typeface="Arial"/>
              <a:cs typeface="Arial"/>
            </a:endParaRPr>
          </a:p>
          <a:p>
            <a:pPr marL="355600" indent="-342900">
              <a:lnSpc>
                <a:spcPct val="100000"/>
              </a:lnSpc>
              <a:spcBef>
                <a:spcPts val="480"/>
              </a:spcBef>
              <a:buChar char="•"/>
              <a:tabLst>
                <a:tab pos="354965" algn="l"/>
                <a:tab pos="355600" algn="l"/>
              </a:tabLst>
            </a:pPr>
            <a:r>
              <a:rPr sz="2000" spc="30" dirty="0">
                <a:latin typeface="Arial"/>
                <a:cs typeface="Arial"/>
              </a:rPr>
              <a:t>It </a:t>
            </a:r>
            <a:r>
              <a:rPr sz="2000" spc="-110" dirty="0">
                <a:latin typeface="Arial"/>
                <a:cs typeface="Arial"/>
              </a:rPr>
              <a:t>consists </a:t>
            </a:r>
            <a:r>
              <a:rPr sz="2000" spc="-40" dirty="0">
                <a:latin typeface="Arial"/>
                <a:cs typeface="Arial"/>
              </a:rPr>
              <a:t>following</a:t>
            </a:r>
            <a:r>
              <a:rPr sz="2000" spc="-254" dirty="0">
                <a:latin typeface="Arial"/>
                <a:cs typeface="Arial"/>
              </a:rPr>
              <a:t> </a:t>
            </a:r>
            <a:r>
              <a:rPr sz="2000" spc="-65" dirty="0">
                <a:latin typeface="Arial"/>
                <a:cs typeface="Arial"/>
              </a:rPr>
              <a:t>parts</a:t>
            </a:r>
            <a:endParaRPr sz="2000">
              <a:latin typeface="Arial"/>
              <a:cs typeface="Arial"/>
            </a:endParaRPr>
          </a:p>
          <a:p>
            <a:pPr marL="355600" indent="-342900">
              <a:lnSpc>
                <a:spcPct val="100000"/>
              </a:lnSpc>
              <a:spcBef>
                <a:spcPts val="480"/>
              </a:spcBef>
              <a:buChar char="•"/>
              <a:tabLst>
                <a:tab pos="354965" algn="l"/>
                <a:tab pos="355600" algn="l"/>
                <a:tab pos="1431290" algn="l"/>
                <a:tab pos="3670300" algn="l"/>
              </a:tabLst>
            </a:pPr>
            <a:r>
              <a:rPr sz="2000" spc="-114" dirty="0">
                <a:latin typeface="Arial"/>
                <a:cs typeface="Arial"/>
              </a:rPr>
              <a:t>1.Head	</a:t>
            </a:r>
            <a:r>
              <a:rPr sz="2000" spc="-105" dirty="0">
                <a:latin typeface="Arial"/>
                <a:cs typeface="Arial"/>
              </a:rPr>
              <a:t>2.Body</a:t>
            </a:r>
            <a:r>
              <a:rPr sz="2000" spc="-155" dirty="0">
                <a:latin typeface="Arial"/>
                <a:cs typeface="Arial"/>
              </a:rPr>
              <a:t> </a:t>
            </a:r>
            <a:r>
              <a:rPr sz="2000" spc="-15" dirty="0">
                <a:latin typeface="Arial"/>
                <a:cs typeface="Arial"/>
              </a:rPr>
              <a:t>or</a:t>
            </a:r>
            <a:r>
              <a:rPr sz="2000" spc="-100" dirty="0">
                <a:latin typeface="Arial"/>
                <a:cs typeface="Arial"/>
              </a:rPr>
              <a:t> </a:t>
            </a:r>
            <a:r>
              <a:rPr sz="2000" spc="-120" dirty="0">
                <a:latin typeface="Arial"/>
                <a:cs typeface="Arial"/>
              </a:rPr>
              <a:t>shank	</a:t>
            </a:r>
            <a:r>
              <a:rPr sz="2000" spc="-75" dirty="0">
                <a:latin typeface="Arial"/>
                <a:cs typeface="Arial"/>
              </a:rPr>
              <a:t>3.Point </a:t>
            </a:r>
            <a:r>
              <a:rPr sz="2000" spc="-15" dirty="0">
                <a:latin typeface="Arial"/>
                <a:cs typeface="Arial"/>
              </a:rPr>
              <a:t>or </a:t>
            </a:r>
            <a:r>
              <a:rPr sz="2000" spc="-35" dirty="0">
                <a:latin typeface="Arial"/>
                <a:cs typeface="Arial"/>
              </a:rPr>
              <a:t>cutting</a:t>
            </a:r>
            <a:r>
              <a:rPr sz="2000" spc="-285" dirty="0">
                <a:latin typeface="Arial"/>
                <a:cs typeface="Arial"/>
              </a:rPr>
              <a:t> </a:t>
            </a:r>
            <a:r>
              <a:rPr sz="2000" spc="-114" dirty="0">
                <a:latin typeface="Arial"/>
                <a:cs typeface="Arial"/>
              </a:rPr>
              <a:t>edge</a:t>
            </a:r>
            <a:endParaRPr sz="2000">
              <a:latin typeface="Arial"/>
              <a:cs typeface="Arial"/>
            </a:endParaRPr>
          </a:p>
        </p:txBody>
      </p:sp>
      <p:sp>
        <p:nvSpPr>
          <p:cNvPr id="4" name="object 4"/>
          <p:cNvSpPr/>
          <p:nvPr/>
        </p:nvSpPr>
        <p:spPr>
          <a:xfrm>
            <a:off x="1676400" y="2057400"/>
            <a:ext cx="3614801" cy="4572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83210"/>
            <a:ext cx="6931659" cy="1209675"/>
          </a:xfrm>
          <a:prstGeom prst="rect">
            <a:avLst/>
          </a:prstGeom>
        </p:spPr>
        <p:txBody>
          <a:bodyPr vert="horz" wrap="square" lIns="0" tIns="12065" rIns="0" bIns="0" rtlCol="0">
            <a:spAutoFit/>
          </a:bodyPr>
          <a:lstStyle/>
          <a:p>
            <a:pPr marL="2442845">
              <a:lnSpc>
                <a:spcPct val="100000"/>
              </a:lnSpc>
              <a:spcBef>
                <a:spcPts val="95"/>
              </a:spcBef>
            </a:pPr>
            <a:r>
              <a:rPr spc="-335" dirty="0"/>
              <a:t>Types </a:t>
            </a:r>
            <a:r>
              <a:rPr spc="-10" dirty="0"/>
              <a:t>of</a:t>
            </a:r>
            <a:r>
              <a:rPr spc="-100" dirty="0"/>
              <a:t> </a:t>
            </a:r>
            <a:r>
              <a:rPr spc="-220" dirty="0"/>
              <a:t>chisels</a:t>
            </a:r>
          </a:p>
          <a:p>
            <a:pPr marL="12700">
              <a:lnSpc>
                <a:spcPct val="100000"/>
              </a:lnSpc>
              <a:spcBef>
                <a:spcPts val="204"/>
              </a:spcBef>
              <a:tabLst>
                <a:tab pos="906144" algn="l"/>
              </a:tabLst>
            </a:pPr>
            <a:r>
              <a:rPr sz="3600" spc="-260" dirty="0"/>
              <a:t>The	</a:t>
            </a:r>
            <a:r>
              <a:rPr sz="3600" spc="-114" dirty="0"/>
              <a:t>most </a:t>
            </a:r>
            <a:r>
              <a:rPr sz="3600" spc="-135" dirty="0"/>
              <a:t>commonly </a:t>
            </a:r>
            <a:r>
              <a:rPr sz="3600" spc="-210" dirty="0"/>
              <a:t>used </a:t>
            </a:r>
            <a:r>
              <a:rPr sz="3600" spc="-195" dirty="0"/>
              <a:t>chisels</a:t>
            </a:r>
            <a:r>
              <a:rPr sz="3600" spc="-345" dirty="0"/>
              <a:t> </a:t>
            </a:r>
            <a:r>
              <a:rPr sz="3600" spc="-165" dirty="0"/>
              <a:t>are</a:t>
            </a:r>
            <a:endParaRPr sz="3600"/>
          </a:p>
        </p:txBody>
      </p:sp>
      <p:sp>
        <p:nvSpPr>
          <p:cNvPr id="3" name="object 3"/>
          <p:cNvSpPr txBox="1"/>
          <p:nvPr/>
        </p:nvSpPr>
        <p:spPr>
          <a:xfrm>
            <a:off x="78739" y="2125789"/>
            <a:ext cx="4395470" cy="3317875"/>
          </a:xfrm>
          <a:prstGeom prst="rect">
            <a:avLst/>
          </a:prstGeom>
        </p:spPr>
        <p:txBody>
          <a:bodyPr vert="horz" wrap="square" lIns="0" tIns="122555" rIns="0" bIns="0" rtlCol="0">
            <a:spAutoFit/>
          </a:bodyPr>
          <a:lstStyle/>
          <a:p>
            <a:pPr marL="360680" indent="-347980">
              <a:lnSpc>
                <a:spcPct val="100000"/>
              </a:lnSpc>
              <a:spcBef>
                <a:spcPts val="965"/>
              </a:spcBef>
              <a:buSzPct val="97222"/>
              <a:buAutoNum type="arabicPeriod"/>
              <a:tabLst>
                <a:tab pos="361315" algn="l"/>
              </a:tabLst>
            </a:pPr>
            <a:r>
              <a:rPr sz="3600" spc="-155" dirty="0">
                <a:latin typeface="Arial"/>
                <a:cs typeface="Arial"/>
              </a:rPr>
              <a:t>Flat</a:t>
            </a:r>
            <a:r>
              <a:rPr sz="3600" spc="-220" dirty="0">
                <a:latin typeface="Arial"/>
                <a:cs typeface="Arial"/>
              </a:rPr>
              <a:t> </a:t>
            </a:r>
            <a:r>
              <a:rPr sz="3600" spc="-160" dirty="0">
                <a:latin typeface="Arial"/>
                <a:cs typeface="Arial"/>
              </a:rPr>
              <a:t>chisel</a:t>
            </a:r>
            <a:endParaRPr sz="3600">
              <a:latin typeface="Arial"/>
              <a:cs typeface="Arial"/>
            </a:endParaRPr>
          </a:p>
          <a:p>
            <a:pPr marL="462915" indent="-450215">
              <a:lnSpc>
                <a:spcPct val="100000"/>
              </a:lnSpc>
              <a:spcBef>
                <a:spcPts val="865"/>
              </a:spcBef>
              <a:buSzPct val="97222"/>
              <a:buAutoNum type="arabicPeriod"/>
              <a:tabLst>
                <a:tab pos="463550" algn="l"/>
              </a:tabLst>
            </a:pPr>
            <a:r>
              <a:rPr sz="3600" spc="-320" dirty="0">
                <a:latin typeface="Arial"/>
                <a:cs typeface="Arial"/>
              </a:rPr>
              <a:t>Cross </a:t>
            </a:r>
            <a:r>
              <a:rPr sz="3600" spc="-60" dirty="0">
                <a:latin typeface="Arial"/>
                <a:cs typeface="Arial"/>
              </a:rPr>
              <a:t>cut</a:t>
            </a:r>
            <a:r>
              <a:rPr sz="3600" spc="-85" dirty="0">
                <a:latin typeface="Arial"/>
                <a:cs typeface="Arial"/>
              </a:rPr>
              <a:t> </a:t>
            </a:r>
            <a:r>
              <a:rPr sz="3600" spc="-160" dirty="0">
                <a:latin typeface="Arial"/>
                <a:cs typeface="Arial"/>
              </a:rPr>
              <a:t>chisel</a:t>
            </a:r>
            <a:endParaRPr sz="3600">
              <a:latin typeface="Arial"/>
              <a:cs typeface="Arial"/>
            </a:endParaRPr>
          </a:p>
          <a:p>
            <a:pPr marL="463550" indent="-450850">
              <a:lnSpc>
                <a:spcPct val="100000"/>
              </a:lnSpc>
              <a:spcBef>
                <a:spcPts val="865"/>
              </a:spcBef>
              <a:buSzPct val="97222"/>
              <a:buAutoNum type="arabicPeriod"/>
              <a:tabLst>
                <a:tab pos="464184" algn="l"/>
              </a:tabLst>
            </a:pPr>
            <a:r>
              <a:rPr sz="3600" spc="-110" dirty="0">
                <a:latin typeface="Arial"/>
                <a:cs typeface="Arial"/>
              </a:rPr>
              <a:t>Half-round</a:t>
            </a:r>
            <a:r>
              <a:rPr sz="3600" spc="-245" dirty="0">
                <a:latin typeface="Arial"/>
                <a:cs typeface="Arial"/>
              </a:rPr>
              <a:t> </a:t>
            </a:r>
            <a:r>
              <a:rPr sz="3600" spc="-160" dirty="0">
                <a:latin typeface="Arial"/>
                <a:cs typeface="Arial"/>
              </a:rPr>
              <a:t>chisel</a:t>
            </a:r>
            <a:endParaRPr sz="3600">
              <a:latin typeface="Arial"/>
              <a:cs typeface="Arial"/>
            </a:endParaRPr>
          </a:p>
          <a:p>
            <a:pPr marL="462915" indent="-450215">
              <a:lnSpc>
                <a:spcPct val="100000"/>
              </a:lnSpc>
              <a:spcBef>
                <a:spcPts val="865"/>
              </a:spcBef>
              <a:buSzPct val="97222"/>
              <a:buAutoNum type="arabicPeriod"/>
              <a:tabLst>
                <a:tab pos="463550" algn="l"/>
              </a:tabLst>
            </a:pPr>
            <a:r>
              <a:rPr sz="3600" spc="-160" dirty="0">
                <a:latin typeface="Arial"/>
                <a:cs typeface="Arial"/>
              </a:rPr>
              <a:t>Diamond </a:t>
            </a:r>
            <a:r>
              <a:rPr sz="3600" spc="-30" dirty="0">
                <a:latin typeface="Arial"/>
                <a:cs typeface="Arial"/>
              </a:rPr>
              <a:t>point</a:t>
            </a:r>
            <a:r>
              <a:rPr sz="3600" spc="-315" dirty="0">
                <a:latin typeface="Arial"/>
                <a:cs typeface="Arial"/>
              </a:rPr>
              <a:t> </a:t>
            </a:r>
            <a:r>
              <a:rPr sz="3600" spc="-160" dirty="0">
                <a:latin typeface="Arial"/>
                <a:cs typeface="Arial"/>
              </a:rPr>
              <a:t>chisel</a:t>
            </a:r>
            <a:endParaRPr sz="3600">
              <a:latin typeface="Arial"/>
              <a:cs typeface="Arial"/>
            </a:endParaRPr>
          </a:p>
          <a:p>
            <a:pPr marL="462915" indent="-450215">
              <a:lnSpc>
                <a:spcPct val="100000"/>
              </a:lnSpc>
              <a:spcBef>
                <a:spcPts val="865"/>
              </a:spcBef>
              <a:buSzPct val="97222"/>
              <a:buAutoNum type="arabicPeriod"/>
              <a:tabLst>
                <a:tab pos="463550" algn="l"/>
              </a:tabLst>
            </a:pPr>
            <a:r>
              <a:rPr sz="3600" spc="-265" dirty="0">
                <a:latin typeface="Arial"/>
                <a:cs typeface="Arial"/>
              </a:rPr>
              <a:t>Side</a:t>
            </a:r>
            <a:r>
              <a:rPr sz="3600" spc="-220" dirty="0">
                <a:latin typeface="Arial"/>
                <a:cs typeface="Arial"/>
              </a:rPr>
              <a:t> </a:t>
            </a:r>
            <a:r>
              <a:rPr sz="3600" spc="-160" dirty="0">
                <a:latin typeface="Arial"/>
                <a:cs typeface="Arial"/>
              </a:rPr>
              <a:t>chisel</a:t>
            </a:r>
            <a:endParaRPr sz="36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457200"/>
            <a:ext cx="8153400" cy="525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609600"/>
            <a:ext cx="8458200" cy="525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609600"/>
            <a:ext cx="8458200" cy="5334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685800"/>
            <a:ext cx="8534400" cy="5486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461594"/>
            <a:ext cx="6019800" cy="690574"/>
          </a:xfrm>
          <a:prstGeom prst="rect">
            <a:avLst/>
          </a:prstGeom>
        </p:spPr>
        <p:txBody>
          <a:bodyPr vert="horz" wrap="square" lIns="0" tIns="13335" rIns="0" bIns="0" rtlCol="0">
            <a:spAutoFit/>
          </a:bodyPr>
          <a:lstStyle/>
          <a:p>
            <a:pPr marL="12700">
              <a:lnSpc>
                <a:spcPct val="100000"/>
              </a:lnSpc>
              <a:spcBef>
                <a:spcPts val="105"/>
              </a:spcBef>
            </a:pPr>
            <a:r>
              <a:rPr lang="en-US" sz="4400" spc="-170" dirty="0" smtClean="0"/>
              <a:t>Holding tools-</a:t>
            </a:r>
            <a:r>
              <a:rPr sz="4400" spc="-170" smtClean="0"/>
              <a:t>Work</a:t>
            </a:r>
            <a:r>
              <a:rPr sz="4400" spc="-335" smtClean="0"/>
              <a:t> </a:t>
            </a:r>
            <a:r>
              <a:rPr sz="4400" spc="-200" dirty="0"/>
              <a:t>bench</a:t>
            </a:r>
            <a:endParaRPr sz="4400"/>
          </a:p>
        </p:txBody>
      </p:sp>
      <p:sp>
        <p:nvSpPr>
          <p:cNvPr id="3" name="object 3"/>
          <p:cNvSpPr/>
          <p:nvPr/>
        </p:nvSpPr>
        <p:spPr>
          <a:xfrm>
            <a:off x="1066800" y="1219200"/>
            <a:ext cx="6781800" cy="5105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1617" y="362457"/>
            <a:ext cx="1541145" cy="696595"/>
          </a:xfrm>
          <a:prstGeom prst="rect">
            <a:avLst/>
          </a:prstGeom>
        </p:spPr>
        <p:txBody>
          <a:bodyPr vert="horz" wrap="square" lIns="0" tIns="13335" rIns="0" bIns="0" rtlCol="0">
            <a:spAutoFit/>
          </a:bodyPr>
          <a:lstStyle/>
          <a:p>
            <a:pPr marL="12700">
              <a:lnSpc>
                <a:spcPct val="100000"/>
              </a:lnSpc>
              <a:spcBef>
                <a:spcPts val="105"/>
              </a:spcBef>
            </a:pPr>
            <a:r>
              <a:rPr sz="4400" spc="-585" dirty="0"/>
              <a:t>DRILLS</a:t>
            </a:r>
            <a:endParaRPr sz="4400"/>
          </a:p>
        </p:txBody>
      </p:sp>
      <p:sp>
        <p:nvSpPr>
          <p:cNvPr id="3" name="object 3"/>
          <p:cNvSpPr txBox="1"/>
          <p:nvPr/>
        </p:nvSpPr>
        <p:spPr>
          <a:xfrm>
            <a:off x="535940" y="1037589"/>
            <a:ext cx="7299325" cy="5184140"/>
          </a:xfrm>
          <a:prstGeom prst="rect">
            <a:avLst/>
          </a:prstGeom>
        </p:spPr>
        <p:txBody>
          <a:bodyPr vert="horz" wrap="square" lIns="0" tIns="12700" rIns="0" bIns="0" rtlCol="0">
            <a:spAutoFit/>
          </a:bodyPr>
          <a:lstStyle/>
          <a:p>
            <a:pPr marL="12700" marR="5080">
              <a:lnSpc>
                <a:spcPct val="120000"/>
              </a:lnSpc>
              <a:spcBef>
                <a:spcPts val="100"/>
              </a:spcBef>
            </a:pPr>
            <a:r>
              <a:rPr sz="3600" spc="-114" dirty="0">
                <a:latin typeface="Arial"/>
                <a:cs typeface="Arial"/>
              </a:rPr>
              <a:t>Drills </a:t>
            </a:r>
            <a:r>
              <a:rPr sz="3600" spc="-160" dirty="0">
                <a:latin typeface="Arial"/>
                <a:cs typeface="Arial"/>
              </a:rPr>
              <a:t>are </a:t>
            </a:r>
            <a:r>
              <a:rPr sz="3600" spc="-210" dirty="0">
                <a:latin typeface="Arial"/>
                <a:cs typeface="Arial"/>
              </a:rPr>
              <a:t>used </a:t>
            </a:r>
            <a:r>
              <a:rPr sz="3600" spc="25" dirty="0">
                <a:latin typeface="Arial"/>
                <a:cs typeface="Arial"/>
              </a:rPr>
              <a:t>to </a:t>
            </a:r>
            <a:r>
              <a:rPr sz="3600" spc="-225" dirty="0">
                <a:latin typeface="Arial"/>
                <a:cs typeface="Arial"/>
              </a:rPr>
              <a:t>make </a:t>
            </a:r>
            <a:r>
              <a:rPr sz="3600" spc="-105" dirty="0">
                <a:latin typeface="Arial"/>
                <a:cs typeface="Arial"/>
              </a:rPr>
              <a:t>circular </a:t>
            </a:r>
            <a:r>
              <a:rPr sz="3600" spc="-165" dirty="0">
                <a:latin typeface="Arial"/>
                <a:cs typeface="Arial"/>
              </a:rPr>
              <a:t>holes  </a:t>
            </a:r>
            <a:r>
              <a:rPr sz="3600" spc="-280" dirty="0">
                <a:latin typeface="Arial"/>
                <a:cs typeface="Arial"/>
              </a:rPr>
              <a:t>These </a:t>
            </a:r>
            <a:r>
              <a:rPr sz="3600" spc="-160" dirty="0">
                <a:latin typeface="Arial"/>
                <a:cs typeface="Arial"/>
              </a:rPr>
              <a:t>are </a:t>
            </a:r>
            <a:r>
              <a:rPr sz="3600" spc="-180" dirty="0">
                <a:latin typeface="Arial"/>
                <a:cs typeface="Arial"/>
              </a:rPr>
              <a:t>made </a:t>
            </a:r>
            <a:r>
              <a:rPr sz="3600" spc="-114" dirty="0">
                <a:latin typeface="Arial"/>
                <a:cs typeface="Arial"/>
              </a:rPr>
              <a:t>up </a:t>
            </a:r>
            <a:r>
              <a:rPr sz="3600" spc="-15" dirty="0">
                <a:latin typeface="Arial"/>
                <a:cs typeface="Arial"/>
              </a:rPr>
              <a:t>of </a:t>
            </a:r>
            <a:r>
              <a:rPr sz="3600" spc="-165" dirty="0">
                <a:latin typeface="Arial"/>
                <a:cs typeface="Arial"/>
              </a:rPr>
              <a:t>high-speed</a:t>
            </a:r>
            <a:r>
              <a:rPr sz="3600" spc="-509" dirty="0">
                <a:latin typeface="Arial"/>
                <a:cs typeface="Arial"/>
              </a:rPr>
              <a:t> </a:t>
            </a:r>
            <a:r>
              <a:rPr sz="3600" spc="-130" dirty="0">
                <a:latin typeface="Arial"/>
                <a:cs typeface="Arial"/>
              </a:rPr>
              <a:t>steel,</a:t>
            </a:r>
            <a:endParaRPr sz="3600">
              <a:latin typeface="Arial"/>
              <a:cs typeface="Arial"/>
            </a:endParaRPr>
          </a:p>
          <a:p>
            <a:pPr marL="355600">
              <a:lnSpc>
                <a:spcPct val="100000"/>
              </a:lnSpc>
            </a:pPr>
            <a:r>
              <a:rPr sz="3600" spc="-105" dirty="0">
                <a:latin typeface="Arial"/>
                <a:cs typeface="Arial"/>
              </a:rPr>
              <a:t>chromium </a:t>
            </a:r>
            <a:r>
              <a:rPr sz="3600" spc="-135" dirty="0">
                <a:latin typeface="Arial"/>
                <a:cs typeface="Arial"/>
              </a:rPr>
              <a:t>steel </a:t>
            </a:r>
            <a:r>
              <a:rPr sz="3600" spc="-170" dirty="0">
                <a:latin typeface="Arial"/>
                <a:cs typeface="Arial"/>
              </a:rPr>
              <a:t>and </a:t>
            </a:r>
            <a:r>
              <a:rPr sz="3600" spc="-145" dirty="0">
                <a:latin typeface="Arial"/>
                <a:cs typeface="Arial"/>
              </a:rPr>
              <a:t>carbon </a:t>
            </a:r>
            <a:r>
              <a:rPr sz="3600" spc="-10" dirty="0">
                <a:latin typeface="Arial"/>
                <a:cs typeface="Arial"/>
              </a:rPr>
              <a:t>tool</a:t>
            </a:r>
            <a:r>
              <a:rPr sz="3600" spc="-509" dirty="0">
                <a:latin typeface="Arial"/>
                <a:cs typeface="Arial"/>
              </a:rPr>
              <a:t> </a:t>
            </a:r>
            <a:r>
              <a:rPr sz="3600" spc="-135" dirty="0">
                <a:latin typeface="Arial"/>
                <a:cs typeface="Arial"/>
              </a:rPr>
              <a:t>steel</a:t>
            </a:r>
            <a:endParaRPr sz="3600">
              <a:latin typeface="Arial"/>
              <a:cs typeface="Arial"/>
            </a:endParaRPr>
          </a:p>
          <a:p>
            <a:pPr marL="12700">
              <a:lnSpc>
                <a:spcPct val="100000"/>
              </a:lnSpc>
              <a:spcBef>
                <a:spcPts val="865"/>
              </a:spcBef>
            </a:pPr>
            <a:r>
              <a:rPr sz="3600" spc="55" dirty="0">
                <a:latin typeface="Arial"/>
                <a:cs typeface="Arial"/>
              </a:rPr>
              <a:t>It </a:t>
            </a:r>
            <a:r>
              <a:rPr sz="3600" spc="-265" dirty="0">
                <a:latin typeface="Arial"/>
                <a:cs typeface="Arial"/>
              </a:rPr>
              <a:t>has </a:t>
            </a:r>
            <a:r>
              <a:rPr sz="3600" spc="-40" dirty="0">
                <a:latin typeface="Arial"/>
                <a:cs typeface="Arial"/>
              </a:rPr>
              <a:t>the </a:t>
            </a:r>
            <a:r>
              <a:rPr sz="3600" spc="-65" dirty="0">
                <a:latin typeface="Arial"/>
                <a:cs typeface="Arial"/>
              </a:rPr>
              <a:t>following</a:t>
            </a:r>
            <a:r>
              <a:rPr sz="3600" spc="-550" dirty="0">
                <a:latin typeface="Arial"/>
                <a:cs typeface="Arial"/>
              </a:rPr>
              <a:t> </a:t>
            </a:r>
            <a:r>
              <a:rPr sz="3600" spc="-105" dirty="0">
                <a:latin typeface="Arial"/>
                <a:cs typeface="Arial"/>
              </a:rPr>
              <a:t>parts</a:t>
            </a:r>
            <a:endParaRPr sz="3600">
              <a:latin typeface="Arial"/>
              <a:cs typeface="Arial"/>
            </a:endParaRPr>
          </a:p>
          <a:p>
            <a:pPr marL="469900" indent="-457200">
              <a:lnSpc>
                <a:spcPct val="100000"/>
              </a:lnSpc>
              <a:spcBef>
                <a:spcPts val="865"/>
              </a:spcBef>
              <a:buAutoNum type="arabicPeriod"/>
              <a:tabLst>
                <a:tab pos="469900" algn="l"/>
              </a:tabLst>
            </a:pPr>
            <a:r>
              <a:rPr sz="3600" spc="-210" dirty="0">
                <a:latin typeface="Arial"/>
                <a:cs typeface="Arial"/>
              </a:rPr>
              <a:t>Body</a:t>
            </a:r>
            <a:endParaRPr sz="3600">
              <a:latin typeface="Arial"/>
              <a:cs typeface="Arial"/>
            </a:endParaRPr>
          </a:p>
          <a:p>
            <a:pPr marL="469900" indent="-457200">
              <a:lnSpc>
                <a:spcPct val="100000"/>
              </a:lnSpc>
              <a:spcBef>
                <a:spcPts val="865"/>
              </a:spcBef>
              <a:buAutoNum type="arabicPeriod"/>
              <a:tabLst>
                <a:tab pos="469900" algn="l"/>
              </a:tabLst>
            </a:pPr>
            <a:r>
              <a:rPr sz="3600" spc="-235" dirty="0">
                <a:latin typeface="Arial"/>
                <a:cs typeface="Arial"/>
              </a:rPr>
              <a:t>Neck</a:t>
            </a:r>
            <a:endParaRPr sz="3600">
              <a:latin typeface="Arial"/>
              <a:cs typeface="Arial"/>
            </a:endParaRPr>
          </a:p>
          <a:p>
            <a:pPr marL="469900" indent="-457200">
              <a:lnSpc>
                <a:spcPct val="100000"/>
              </a:lnSpc>
              <a:spcBef>
                <a:spcPts val="870"/>
              </a:spcBef>
              <a:buAutoNum type="arabicPeriod"/>
              <a:tabLst>
                <a:tab pos="469900" algn="l"/>
              </a:tabLst>
            </a:pPr>
            <a:r>
              <a:rPr sz="3600" spc="-285" dirty="0">
                <a:latin typeface="Arial"/>
                <a:cs typeface="Arial"/>
              </a:rPr>
              <a:t>Shank</a:t>
            </a:r>
            <a:endParaRPr sz="3600">
              <a:latin typeface="Arial"/>
              <a:cs typeface="Arial"/>
            </a:endParaRPr>
          </a:p>
          <a:p>
            <a:pPr marL="469900" indent="-457200">
              <a:lnSpc>
                <a:spcPct val="100000"/>
              </a:lnSpc>
              <a:spcBef>
                <a:spcPts val="860"/>
              </a:spcBef>
              <a:buAutoNum type="arabicPeriod"/>
              <a:tabLst>
                <a:tab pos="469900" algn="l"/>
              </a:tabLst>
            </a:pPr>
            <a:r>
              <a:rPr sz="3600" spc="-360" dirty="0">
                <a:latin typeface="Arial"/>
                <a:cs typeface="Arial"/>
              </a:rPr>
              <a:t>Tang</a:t>
            </a:r>
            <a:endParaRPr sz="3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57200"/>
            <a:ext cx="9144000" cy="5486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3229" y="324357"/>
            <a:ext cx="3177540" cy="696595"/>
          </a:xfrm>
          <a:prstGeom prst="rect">
            <a:avLst/>
          </a:prstGeom>
        </p:spPr>
        <p:txBody>
          <a:bodyPr vert="horz" wrap="square" lIns="0" tIns="12700" rIns="0" bIns="0" rtlCol="0">
            <a:spAutoFit/>
          </a:bodyPr>
          <a:lstStyle/>
          <a:p>
            <a:pPr marL="12700">
              <a:lnSpc>
                <a:spcPct val="100000"/>
              </a:lnSpc>
              <a:spcBef>
                <a:spcPts val="100"/>
              </a:spcBef>
            </a:pPr>
            <a:r>
              <a:rPr sz="4400" spc="-365" dirty="0"/>
              <a:t>Types </a:t>
            </a:r>
            <a:r>
              <a:rPr sz="4400" spc="-5" dirty="0"/>
              <a:t>of</a:t>
            </a:r>
            <a:r>
              <a:rPr sz="4400" spc="-175" dirty="0"/>
              <a:t> </a:t>
            </a:r>
            <a:r>
              <a:rPr sz="4400" spc="-135" dirty="0"/>
              <a:t>Drills</a:t>
            </a:r>
            <a:endParaRPr sz="4400"/>
          </a:p>
        </p:txBody>
      </p:sp>
      <p:sp>
        <p:nvSpPr>
          <p:cNvPr id="3" name="object 3"/>
          <p:cNvSpPr txBox="1"/>
          <p:nvPr/>
        </p:nvSpPr>
        <p:spPr>
          <a:xfrm>
            <a:off x="231140" y="997965"/>
            <a:ext cx="7976870" cy="2757805"/>
          </a:xfrm>
          <a:prstGeom prst="rect">
            <a:avLst/>
          </a:prstGeom>
        </p:spPr>
        <p:txBody>
          <a:bodyPr vert="horz" wrap="square" lIns="0" tIns="13335" rIns="0" bIns="0" rtlCol="0">
            <a:spAutoFit/>
          </a:bodyPr>
          <a:lstStyle/>
          <a:p>
            <a:pPr marL="355600" marR="5080" indent="-342900">
              <a:lnSpc>
                <a:spcPct val="100000"/>
              </a:lnSpc>
              <a:spcBef>
                <a:spcPts val="105"/>
              </a:spcBef>
            </a:pPr>
            <a:r>
              <a:rPr sz="3200" spc="-229" dirty="0">
                <a:latin typeface="Arial"/>
                <a:cs typeface="Arial"/>
              </a:rPr>
              <a:t>The </a:t>
            </a:r>
            <a:r>
              <a:rPr sz="3200" spc="-60" dirty="0">
                <a:latin typeface="Arial"/>
                <a:cs typeface="Arial"/>
              </a:rPr>
              <a:t>following </a:t>
            </a:r>
            <a:r>
              <a:rPr sz="3200" spc="-120" dirty="0">
                <a:latin typeface="Arial"/>
                <a:cs typeface="Arial"/>
              </a:rPr>
              <a:t>types </a:t>
            </a:r>
            <a:r>
              <a:rPr sz="3200" spc="-5" dirty="0">
                <a:latin typeface="Arial"/>
                <a:cs typeface="Arial"/>
              </a:rPr>
              <a:t>of </a:t>
            </a:r>
            <a:r>
              <a:rPr sz="3200" spc="-60" dirty="0">
                <a:latin typeface="Arial"/>
                <a:cs typeface="Arial"/>
              </a:rPr>
              <a:t>drills </a:t>
            </a:r>
            <a:r>
              <a:rPr sz="3200" spc="-140" dirty="0">
                <a:latin typeface="Arial"/>
                <a:cs typeface="Arial"/>
              </a:rPr>
              <a:t>are </a:t>
            </a:r>
            <a:r>
              <a:rPr sz="3200" spc="-95" dirty="0">
                <a:latin typeface="Arial"/>
                <a:cs typeface="Arial"/>
              </a:rPr>
              <a:t>more</a:t>
            </a:r>
            <a:r>
              <a:rPr sz="3200" spc="-625" dirty="0">
                <a:latin typeface="Arial"/>
                <a:cs typeface="Arial"/>
              </a:rPr>
              <a:t> </a:t>
            </a:r>
            <a:r>
              <a:rPr sz="3200" spc="-114" dirty="0">
                <a:latin typeface="Arial"/>
                <a:cs typeface="Arial"/>
              </a:rPr>
              <a:t>commonly  </a:t>
            </a:r>
            <a:r>
              <a:rPr sz="3200" spc="-190" dirty="0">
                <a:latin typeface="Arial"/>
                <a:cs typeface="Arial"/>
              </a:rPr>
              <a:t>used</a:t>
            </a:r>
            <a:endParaRPr sz="3200">
              <a:latin typeface="Arial"/>
              <a:cs typeface="Arial"/>
            </a:endParaRPr>
          </a:p>
          <a:p>
            <a:pPr marL="527685" indent="-514984">
              <a:lnSpc>
                <a:spcPct val="100000"/>
              </a:lnSpc>
              <a:spcBef>
                <a:spcPts val="770"/>
              </a:spcBef>
              <a:buAutoNum type="arabicPeriod"/>
              <a:tabLst>
                <a:tab pos="527685" algn="l"/>
                <a:tab pos="528320" algn="l"/>
              </a:tabLst>
            </a:pPr>
            <a:r>
              <a:rPr sz="3200" spc="-140" dirty="0">
                <a:latin typeface="Arial"/>
                <a:cs typeface="Arial"/>
              </a:rPr>
              <a:t>Flat</a:t>
            </a:r>
            <a:r>
              <a:rPr sz="3200" spc="-180" dirty="0">
                <a:latin typeface="Arial"/>
                <a:cs typeface="Arial"/>
              </a:rPr>
              <a:t> </a:t>
            </a:r>
            <a:r>
              <a:rPr sz="3200" dirty="0">
                <a:latin typeface="Arial"/>
                <a:cs typeface="Arial"/>
              </a:rPr>
              <a:t>drill</a:t>
            </a:r>
            <a:endParaRPr sz="3200">
              <a:latin typeface="Arial"/>
              <a:cs typeface="Arial"/>
            </a:endParaRPr>
          </a:p>
          <a:p>
            <a:pPr marL="527685" indent="-514984">
              <a:lnSpc>
                <a:spcPct val="100000"/>
              </a:lnSpc>
              <a:spcBef>
                <a:spcPts val="765"/>
              </a:spcBef>
              <a:buAutoNum type="arabicPeriod"/>
              <a:tabLst>
                <a:tab pos="527685" algn="l"/>
                <a:tab pos="528320" algn="l"/>
              </a:tabLst>
            </a:pPr>
            <a:r>
              <a:rPr sz="3200" spc="-120" dirty="0">
                <a:latin typeface="Arial"/>
                <a:cs typeface="Arial"/>
              </a:rPr>
              <a:t>Straight </a:t>
            </a:r>
            <a:r>
              <a:rPr sz="3200" spc="-30" dirty="0">
                <a:latin typeface="Arial"/>
                <a:cs typeface="Arial"/>
              </a:rPr>
              <a:t>fluted</a:t>
            </a:r>
            <a:r>
              <a:rPr sz="3200" spc="-200" dirty="0">
                <a:latin typeface="Arial"/>
                <a:cs typeface="Arial"/>
              </a:rPr>
              <a:t> </a:t>
            </a:r>
            <a:r>
              <a:rPr sz="3200" spc="-5" dirty="0">
                <a:latin typeface="Arial"/>
                <a:cs typeface="Arial"/>
              </a:rPr>
              <a:t>drill</a:t>
            </a:r>
            <a:endParaRPr sz="3200">
              <a:latin typeface="Arial"/>
              <a:cs typeface="Arial"/>
            </a:endParaRPr>
          </a:p>
          <a:p>
            <a:pPr marL="527685" indent="-514984">
              <a:lnSpc>
                <a:spcPct val="100000"/>
              </a:lnSpc>
              <a:spcBef>
                <a:spcPts val="770"/>
              </a:spcBef>
              <a:buAutoNum type="arabicPeriod"/>
              <a:tabLst>
                <a:tab pos="527685" algn="l"/>
                <a:tab pos="528320" algn="l"/>
              </a:tabLst>
            </a:pPr>
            <a:r>
              <a:rPr sz="3200" spc="-150" dirty="0">
                <a:latin typeface="Arial"/>
                <a:cs typeface="Arial"/>
              </a:rPr>
              <a:t>Twist</a:t>
            </a:r>
            <a:r>
              <a:rPr sz="3200" spc="-170" dirty="0">
                <a:latin typeface="Arial"/>
                <a:cs typeface="Arial"/>
              </a:rPr>
              <a:t> </a:t>
            </a:r>
            <a:r>
              <a:rPr sz="3200" spc="-5" dirty="0">
                <a:latin typeface="Arial"/>
                <a:cs typeface="Arial"/>
              </a:rPr>
              <a:t>drill</a:t>
            </a:r>
            <a:endParaRPr sz="3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457200"/>
            <a:ext cx="8153400" cy="601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0470" y="245110"/>
            <a:ext cx="1624330" cy="635000"/>
          </a:xfrm>
          <a:prstGeom prst="rect">
            <a:avLst/>
          </a:prstGeom>
        </p:spPr>
        <p:txBody>
          <a:bodyPr vert="horz" wrap="square" lIns="0" tIns="12065" rIns="0" bIns="0" rtlCol="0">
            <a:spAutoFit/>
          </a:bodyPr>
          <a:lstStyle/>
          <a:p>
            <a:pPr marL="12700">
              <a:lnSpc>
                <a:spcPct val="100000"/>
              </a:lnSpc>
              <a:spcBef>
                <a:spcPts val="95"/>
              </a:spcBef>
            </a:pPr>
            <a:r>
              <a:rPr spc="-280" dirty="0"/>
              <a:t>Reamer</a:t>
            </a:r>
          </a:p>
        </p:txBody>
      </p:sp>
      <p:sp>
        <p:nvSpPr>
          <p:cNvPr id="3" name="object 3"/>
          <p:cNvSpPr txBox="1"/>
          <p:nvPr/>
        </p:nvSpPr>
        <p:spPr>
          <a:xfrm>
            <a:off x="535940" y="921765"/>
            <a:ext cx="7515859" cy="1587500"/>
          </a:xfrm>
          <a:prstGeom prst="rect">
            <a:avLst/>
          </a:prstGeom>
        </p:spPr>
        <p:txBody>
          <a:bodyPr vert="horz" wrap="square" lIns="0" tIns="13335" rIns="0" bIns="0" rtlCol="0">
            <a:spAutoFit/>
          </a:bodyPr>
          <a:lstStyle/>
          <a:p>
            <a:pPr marL="355600" marR="5080" indent="-342900">
              <a:lnSpc>
                <a:spcPct val="100000"/>
              </a:lnSpc>
              <a:spcBef>
                <a:spcPts val="105"/>
              </a:spcBef>
              <a:tabLst>
                <a:tab pos="1090295" algn="l"/>
              </a:tabLst>
            </a:pPr>
            <a:r>
              <a:rPr sz="3200" spc="-45" dirty="0">
                <a:latin typeface="Arial"/>
                <a:cs typeface="Arial"/>
              </a:rPr>
              <a:t>After drilling </a:t>
            </a:r>
            <a:r>
              <a:rPr sz="3200" spc="-245" dirty="0">
                <a:latin typeface="Arial"/>
                <a:cs typeface="Arial"/>
              </a:rPr>
              <a:t>a </a:t>
            </a:r>
            <a:r>
              <a:rPr sz="3200" spc="-95" dirty="0">
                <a:latin typeface="Arial"/>
                <a:cs typeface="Arial"/>
              </a:rPr>
              <a:t>hole, </a:t>
            </a:r>
            <a:r>
              <a:rPr sz="3200" spc="-220" dirty="0">
                <a:latin typeface="Arial"/>
                <a:cs typeface="Arial"/>
              </a:rPr>
              <a:t>Reamer </a:t>
            </a:r>
            <a:r>
              <a:rPr sz="3200" spc="-170" dirty="0">
                <a:latin typeface="Arial"/>
                <a:cs typeface="Arial"/>
              </a:rPr>
              <a:t>is </a:t>
            </a:r>
            <a:r>
              <a:rPr sz="3200" spc="-185" dirty="0">
                <a:latin typeface="Arial"/>
                <a:cs typeface="Arial"/>
              </a:rPr>
              <a:t>used </a:t>
            </a:r>
            <a:r>
              <a:rPr sz="3200" spc="25">
                <a:latin typeface="Arial"/>
                <a:cs typeface="Arial"/>
              </a:rPr>
              <a:t>to</a:t>
            </a:r>
            <a:r>
              <a:rPr sz="3200" spc="-295">
                <a:latin typeface="Arial"/>
                <a:cs typeface="Arial"/>
              </a:rPr>
              <a:t> </a:t>
            </a:r>
            <a:r>
              <a:rPr sz="3200" spc="-95" smtClean="0">
                <a:latin typeface="Arial"/>
                <a:cs typeface="Arial"/>
              </a:rPr>
              <a:t>finish  </a:t>
            </a:r>
            <a:r>
              <a:rPr sz="3200" spc="-35" dirty="0">
                <a:latin typeface="Arial"/>
                <a:cs typeface="Arial"/>
              </a:rPr>
              <a:t>the	</a:t>
            </a:r>
            <a:r>
              <a:rPr sz="3200" spc="-45" dirty="0">
                <a:latin typeface="Arial"/>
                <a:cs typeface="Arial"/>
              </a:rPr>
              <a:t>drilled</a:t>
            </a:r>
            <a:r>
              <a:rPr sz="3200" spc="-155" dirty="0">
                <a:latin typeface="Arial"/>
                <a:cs typeface="Arial"/>
              </a:rPr>
              <a:t> </a:t>
            </a:r>
            <a:r>
              <a:rPr sz="3200" spc="-95" dirty="0">
                <a:latin typeface="Arial"/>
                <a:cs typeface="Arial"/>
              </a:rPr>
              <a:t>hole.</a:t>
            </a:r>
            <a:endParaRPr sz="3200">
              <a:latin typeface="Arial"/>
              <a:cs typeface="Arial"/>
            </a:endParaRPr>
          </a:p>
          <a:p>
            <a:pPr marL="12700">
              <a:lnSpc>
                <a:spcPct val="100000"/>
              </a:lnSpc>
              <a:spcBef>
                <a:spcPts val="770"/>
              </a:spcBef>
            </a:pPr>
            <a:r>
              <a:rPr sz="3200" spc="50" dirty="0">
                <a:latin typeface="Arial"/>
                <a:cs typeface="Arial"/>
              </a:rPr>
              <a:t>It </a:t>
            </a:r>
            <a:r>
              <a:rPr sz="3200" spc="-170" dirty="0">
                <a:latin typeface="Arial"/>
                <a:cs typeface="Arial"/>
              </a:rPr>
              <a:t>consists </a:t>
            </a:r>
            <a:r>
              <a:rPr sz="3200" spc="-5" dirty="0">
                <a:latin typeface="Arial"/>
                <a:cs typeface="Arial"/>
              </a:rPr>
              <a:t>of </a:t>
            </a:r>
            <a:r>
              <a:rPr sz="3200" spc="-185" dirty="0">
                <a:latin typeface="Arial"/>
                <a:cs typeface="Arial"/>
              </a:rPr>
              <a:t>Body </a:t>
            </a:r>
            <a:r>
              <a:rPr sz="3200" spc="-145" dirty="0">
                <a:latin typeface="Arial"/>
                <a:cs typeface="Arial"/>
              </a:rPr>
              <a:t>and</a:t>
            </a:r>
            <a:r>
              <a:rPr sz="3200" spc="-550" dirty="0">
                <a:latin typeface="Arial"/>
                <a:cs typeface="Arial"/>
              </a:rPr>
              <a:t> </a:t>
            </a:r>
            <a:r>
              <a:rPr sz="3200" spc="-254" dirty="0">
                <a:latin typeface="Arial"/>
                <a:cs typeface="Arial"/>
              </a:rPr>
              <a:t>Shank</a:t>
            </a:r>
            <a:endParaRPr sz="3200">
              <a:latin typeface="Arial"/>
              <a:cs typeface="Arial"/>
            </a:endParaRPr>
          </a:p>
        </p:txBody>
      </p:sp>
      <p:sp>
        <p:nvSpPr>
          <p:cNvPr id="4" name="object 4"/>
          <p:cNvSpPr/>
          <p:nvPr/>
        </p:nvSpPr>
        <p:spPr>
          <a:xfrm>
            <a:off x="381000" y="2986151"/>
            <a:ext cx="8077200" cy="27288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609600"/>
            <a:ext cx="8610600" cy="541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4604">
              <a:lnSpc>
                <a:spcPct val="100000"/>
              </a:lnSpc>
              <a:spcBef>
                <a:spcPts val="95"/>
              </a:spcBef>
            </a:pPr>
            <a:r>
              <a:rPr spc="-819" dirty="0"/>
              <a:t>T</a:t>
            </a:r>
            <a:r>
              <a:rPr spc="-220" dirty="0"/>
              <a:t>a</a:t>
            </a:r>
            <a:r>
              <a:rPr spc="-235" dirty="0"/>
              <a:t>p</a:t>
            </a:r>
            <a:r>
              <a:rPr spc="-440" dirty="0"/>
              <a:t>s</a:t>
            </a:r>
          </a:p>
        </p:txBody>
      </p:sp>
      <p:sp>
        <p:nvSpPr>
          <p:cNvPr id="3" name="object 3"/>
          <p:cNvSpPr txBox="1"/>
          <p:nvPr/>
        </p:nvSpPr>
        <p:spPr>
          <a:xfrm>
            <a:off x="535940" y="845565"/>
            <a:ext cx="7956550" cy="1001394"/>
          </a:xfrm>
          <a:prstGeom prst="rect">
            <a:avLst/>
          </a:prstGeom>
        </p:spPr>
        <p:txBody>
          <a:bodyPr vert="horz" wrap="square" lIns="0" tIns="13335" rIns="0" bIns="0" rtlCol="0">
            <a:spAutoFit/>
          </a:bodyPr>
          <a:lstStyle/>
          <a:p>
            <a:pPr marL="355600" marR="5080" indent="-342900">
              <a:lnSpc>
                <a:spcPct val="100000"/>
              </a:lnSpc>
              <a:spcBef>
                <a:spcPts val="105"/>
              </a:spcBef>
            </a:pPr>
            <a:r>
              <a:rPr sz="3200" spc="-340" dirty="0">
                <a:latin typeface="Arial"/>
                <a:cs typeface="Arial"/>
              </a:rPr>
              <a:t>Taps </a:t>
            </a:r>
            <a:r>
              <a:rPr sz="3200" spc="-145" dirty="0">
                <a:latin typeface="Arial"/>
                <a:cs typeface="Arial"/>
              </a:rPr>
              <a:t>are </a:t>
            </a:r>
            <a:r>
              <a:rPr sz="3200" spc="-185" dirty="0">
                <a:latin typeface="Arial"/>
                <a:cs typeface="Arial"/>
              </a:rPr>
              <a:t>used </a:t>
            </a:r>
            <a:r>
              <a:rPr sz="3200" spc="20" dirty="0">
                <a:latin typeface="Arial"/>
                <a:cs typeface="Arial"/>
              </a:rPr>
              <a:t>to </a:t>
            </a:r>
            <a:r>
              <a:rPr sz="3200" spc="-200" dirty="0">
                <a:latin typeface="Arial"/>
                <a:cs typeface="Arial"/>
              </a:rPr>
              <a:t>make </a:t>
            </a:r>
            <a:r>
              <a:rPr sz="3200" spc="-55" dirty="0">
                <a:latin typeface="Arial"/>
                <a:cs typeface="Arial"/>
              </a:rPr>
              <a:t>internal </a:t>
            </a:r>
            <a:r>
              <a:rPr sz="3200" spc="-114" dirty="0">
                <a:latin typeface="Arial"/>
                <a:cs typeface="Arial"/>
              </a:rPr>
              <a:t>threads </a:t>
            </a:r>
            <a:r>
              <a:rPr sz="3200" spc="-40" dirty="0">
                <a:latin typeface="Arial"/>
                <a:cs typeface="Arial"/>
              </a:rPr>
              <a:t>in</a:t>
            </a:r>
            <a:r>
              <a:rPr sz="3200" spc="-270" dirty="0">
                <a:latin typeface="Arial"/>
                <a:cs typeface="Arial"/>
              </a:rPr>
              <a:t> </a:t>
            </a:r>
            <a:r>
              <a:rPr sz="3200" spc="-45" dirty="0">
                <a:latin typeface="Arial"/>
                <a:cs typeface="Arial"/>
              </a:rPr>
              <a:t>drilled  </a:t>
            </a:r>
            <a:r>
              <a:rPr sz="3200" spc="-145" dirty="0">
                <a:latin typeface="Arial"/>
                <a:cs typeface="Arial"/>
              </a:rPr>
              <a:t>holes</a:t>
            </a:r>
            <a:endParaRPr sz="3200">
              <a:latin typeface="Arial"/>
              <a:cs typeface="Arial"/>
            </a:endParaRPr>
          </a:p>
        </p:txBody>
      </p:sp>
      <p:sp>
        <p:nvSpPr>
          <p:cNvPr id="4" name="object 4"/>
          <p:cNvSpPr/>
          <p:nvPr/>
        </p:nvSpPr>
        <p:spPr>
          <a:xfrm>
            <a:off x="228600" y="2057400"/>
            <a:ext cx="8915399" cy="3352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810" y="324357"/>
            <a:ext cx="3044825" cy="696595"/>
          </a:xfrm>
          <a:prstGeom prst="rect">
            <a:avLst/>
          </a:prstGeom>
        </p:spPr>
        <p:txBody>
          <a:bodyPr vert="horz" wrap="square" lIns="0" tIns="12700" rIns="0" bIns="0" rtlCol="0">
            <a:spAutoFit/>
          </a:bodyPr>
          <a:lstStyle/>
          <a:p>
            <a:pPr marL="12700">
              <a:lnSpc>
                <a:spcPct val="100000"/>
              </a:lnSpc>
              <a:spcBef>
                <a:spcPts val="100"/>
              </a:spcBef>
            </a:pPr>
            <a:r>
              <a:rPr sz="4400" spc="-365" dirty="0"/>
              <a:t>Types </a:t>
            </a:r>
            <a:r>
              <a:rPr sz="4400" spc="-5" dirty="0"/>
              <a:t>of</a:t>
            </a:r>
            <a:r>
              <a:rPr sz="4400" spc="-175" dirty="0"/>
              <a:t> </a:t>
            </a:r>
            <a:r>
              <a:rPr sz="4400" spc="-459" dirty="0"/>
              <a:t>Taps</a:t>
            </a:r>
            <a:endParaRPr sz="4400"/>
          </a:p>
        </p:txBody>
      </p:sp>
      <p:sp>
        <p:nvSpPr>
          <p:cNvPr id="3" name="object 3"/>
          <p:cNvSpPr txBox="1"/>
          <p:nvPr/>
        </p:nvSpPr>
        <p:spPr>
          <a:xfrm>
            <a:off x="535940" y="1150365"/>
            <a:ext cx="6910070" cy="2854960"/>
          </a:xfrm>
          <a:prstGeom prst="rect">
            <a:avLst/>
          </a:prstGeom>
        </p:spPr>
        <p:txBody>
          <a:bodyPr vert="horz" wrap="square" lIns="0" tIns="13335" rIns="0" bIns="0" rtlCol="0">
            <a:spAutoFit/>
          </a:bodyPr>
          <a:lstStyle/>
          <a:p>
            <a:pPr marL="12700">
              <a:lnSpc>
                <a:spcPct val="100000"/>
              </a:lnSpc>
              <a:spcBef>
                <a:spcPts val="105"/>
              </a:spcBef>
            </a:pPr>
            <a:r>
              <a:rPr sz="3200" spc="-340" dirty="0">
                <a:latin typeface="Arial"/>
                <a:cs typeface="Arial"/>
              </a:rPr>
              <a:t>Taps </a:t>
            </a:r>
            <a:r>
              <a:rPr sz="3200" spc="-145" dirty="0">
                <a:latin typeface="Arial"/>
                <a:cs typeface="Arial"/>
              </a:rPr>
              <a:t>are </a:t>
            </a:r>
            <a:r>
              <a:rPr sz="3200" spc="-135" dirty="0">
                <a:latin typeface="Arial"/>
                <a:cs typeface="Arial"/>
              </a:rPr>
              <a:t>available </a:t>
            </a:r>
            <a:r>
              <a:rPr sz="3200" spc="-40" dirty="0">
                <a:latin typeface="Arial"/>
                <a:cs typeface="Arial"/>
              </a:rPr>
              <a:t>in </a:t>
            </a:r>
            <a:r>
              <a:rPr sz="3200" spc="-60" dirty="0">
                <a:latin typeface="Arial"/>
                <a:cs typeface="Arial"/>
              </a:rPr>
              <a:t>following three</a:t>
            </a:r>
            <a:r>
              <a:rPr sz="3200" spc="-290" dirty="0">
                <a:latin typeface="Arial"/>
                <a:cs typeface="Arial"/>
              </a:rPr>
              <a:t> </a:t>
            </a:r>
            <a:r>
              <a:rPr sz="3200" spc="-120" dirty="0">
                <a:latin typeface="Arial"/>
                <a:cs typeface="Arial"/>
              </a:rPr>
              <a:t>types</a:t>
            </a:r>
            <a:endParaRPr sz="3200">
              <a:latin typeface="Arial"/>
              <a:cs typeface="Arial"/>
            </a:endParaRPr>
          </a:p>
          <a:p>
            <a:pPr>
              <a:lnSpc>
                <a:spcPct val="100000"/>
              </a:lnSpc>
              <a:spcBef>
                <a:spcPts val="30"/>
              </a:spcBef>
            </a:pPr>
            <a:endParaRPr sz="4650">
              <a:latin typeface="Times New Roman"/>
              <a:cs typeface="Times New Roman"/>
            </a:endParaRPr>
          </a:p>
          <a:p>
            <a:pPr marL="322580" indent="-309880">
              <a:lnSpc>
                <a:spcPct val="100000"/>
              </a:lnSpc>
              <a:buSzPct val="96875"/>
              <a:buAutoNum type="arabicPeriod"/>
              <a:tabLst>
                <a:tab pos="323215" algn="l"/>
                <a:tab pos="1393825" algn="l"/>
              </a:tabLst>
            </a:pPr>
            <a:r>
              <a:rPr sz="3200" spc="-225" dirty="0">
                <a:latin typeface="Arial"/>
                <a:cs typeface="Arial"/>
              </a:rPr>
              <a:t>Taper	</a:t>
            </a:r>
            <a:r>
              <a:rPr sz="3200" spc="-25" dirty="0">
                <a:latin typeface="Arial"/>
                <a:cs typeface="Arial"/>
              </a:rPr>
              <a:t>or first </a:t>
            </a:r>
            <a:r>
              <a:rPr sz="3200" spc="-70" dirty="0">
                <a:latin typeface="Arial"/>
                <a:cs typeface="Arial"/>
              </a:rPr>
              <a:t>tap</a:t>
            </a:r>
            <a:r>
              <a:rPr sz="3200" spc="-459" dirty="0">
                <a:latin typeface="Arial"/>
                <a:cs typeface="Arial"/>
              </a:rPr>
              <a:t> </a:t>
            </a:r>
            <a:r>
              <a:rPr sz="3200" spc="-110" dirty="0">
                <a:latin typeface="Arial"/>
                <a:cs typeface="Arial"/>
              </a:rPr>
              <a:t>(rough)</a:t>
            </a:r>
            <a:endParaRPr sz="3200">
              <a:latin typeface="Arial"/>
              <a:cs typeface="Arial"/>
            </a:endParaRPr>
          </a:p>
          <a:p>
            <a:pPr marL="413384" indent="-400685">
              <a:lnSpc>
                <a:spcPct val="100000"/>
              </a:lnSpc>
              <a:spcBef>
                <a:spcPts val="765"/>
              </a:spcBef>
              <a:buSzPct val="96875"/>
              <a:buAutoNum type="arabicPeriod"/>
              <a:tabLst>
                <a:tab pos="414020" algn="l"/>
              </a:tabLst>
            </a:pPr>
            <a:r>
              <a:rPr sz="3200" spc="-210" dirty="0">
                <a:latin typeface="Arial"/>
                <a:cs typeface="Arial"/>
              </a:rPr>
              <a:t>Plug </a:t>
            </a:r>
            <a:r>
              <a:rPr sz="3200" spc="-25" dirty="0">
                <a:latin typeface="Arial"/>
                <a:cs typeface="Arial"/>
              </a:rPr>
              <a:t>or </a:t>
            </a:r>
            <a:r>
              <a:rPr sz="3200" spc="-190" dirty="0">
                <a:latin typeface="Arial"/>
                <a:cs typeface="Arial"/>
              </a:rPr>
              <a:t>second </a:t>
            </a:r>
            <a:r>
              <a:rPr sz="3200" spc="-100" dirty="0">
                <a:latin typeface="Arial"/>
                <a:cs typeface="Arial"/>
              </a:rPr>
              <a:t>tap(semi-finish</a:t>
            </a:r>
            <a:r>
              <a:rPr sz="3200" spc="-220" dirty="0">
                <a:latin typeface="Arial"/>
                <a:cs typeface="Arial"/>
              </a:rPr>
              <a:t> </a:t>
            </a:r>
            <a:r>
              <a:rPr sz="3200" spc="-75" dirty="0">
                <a:latin typeface="Arial"/>
                <a:cs typeface="Arial"/>
              </a:rPr>
              <a:t>tap)</a:t>
            </a:r>
            <a:endParaRPr sz="3200">
              <a:latin typeface="Arial"/>
              <a:cs typeface="Arial"/>
            </a:endParaRPr>
          </a:p>
          <a:p>
            <a:pPr marL="413384" indent="-400685">
              <a:lnSpc>
                <a:spcPct val="100000"/>
              </a:lnSpc>
              <a:spcBef>
                <a:spcPts val="770"/>
              </a:spcBef>
              <a:buSzPct val="96875"/>
              <a:buAutoNum type="arabicPeriod"/>
              <a:tabLst>
                <a:tab pos="414020" algn="l"/>
              </a:tabLst>
            </a:pPr>
            <a:r>
              <a:rPr sz="3200" spc="-90" dirty="0">
                <a:latin typeface="Arial"/>
                <a:cs typeface="Arial"/>
              </a:rPr>
              <a:t>Bottoming </a:t>
            </a:r>
            <a:r>
              <a:rPr sz="3200" spc="-70" dirty="0">
                <a:latin typeface="Arial"/>
                <a:cs typeface="Arial"/>
              </a:rPr>
              <a:t>tap </a:t>
            </a:r>
            <a:r>
              <a:rPr sz="3200" spc="-80" dirty="0">
                <a:latin typeface="Arial"/>
                <a:cs typeface="Arial"/>
              </a:rPr>
              <a:t>(finish</a:t>
            </a:r>
            <a:r>
              <a:rPr sz="3200" spc="-295" dirty="0">
                <a:latin typeface="Arial"/>
                <a:cs typeface="Arial"/>
              </a:rPr>
              <a:t> </a:t>
            </a:r>
            <a:r>
              <a:rPr sz="3200" spc="-75" dirty="0">
                <a:latin typeface="Arial"/>
                <a:cs typeface="Arial"/>
              </a:rPr>
              <a:t>tap)</a:t>
            </a:r>
            <a:endParaRPr sz="32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477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52400"/>
            <a:ext cx="8839199" cy="601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0494" y="461594"/>
            <a:ext cx="2764790" cy="697230"/>
          </a:xfrm>
          <a:prstGeom prst="rect">
            <a:avLst/>
          </a:prstGeom>
        </p:spPr>
        <p:txBody>
          <a:bodyPr vert="horz" wrap="square" lIns="0" tIns="13335" rIns="0" bIns="0" rtlCol="0">
            <a:spAutoFit/>
          </a:bodyPr>
          <a:lstStyle/>
          <a:p>
            <a:pPr marL="12700">
              <a:lnSpc>
                <a:spcPct val="100000"/>
              </a:lnSpc>
              <a:spcBef>
                <a:spcPts val="105"/>
              </a:spcBef>
            </a:pPr>
            <a:r>
              <a:rPr sz="4400" spc="-585" dirty="0"/>
              <a:t>BENCH</a:t>
            </a:r>
            <a:r>
              <a:rPr sz="4400" spc="-330" dirty="0"/>
              <a:t> </a:t>
            </a:r>
            <a:r>
              <a:rPr sz="4400" spc="-545" dirty="0"/>
              <a:t>VICE</a:t>
            </a:r>
            <a:endParaRPr sz="4400"/>
          </a:p>
        </p:txBody>
      </p:sp>
      <p:sp>
        <p:nvSpPr>
          <p:cNvPr id="3" name="object 3"/>
          <p:cNvSpPr/>
          <p:nvPr/>
        </p:nvSpPr>
        <p:spPr>
          <a:xfrm>
            <a:off x="609600" y="1447736"/>
            <a:ext cx="8305800" cy="48418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2685" y="283210"/>
            <a:ext cx="2739390" cy="635000"/>
          </a:xfrm>
          <a:prstGeom prst="rect">
            <a:avLst/>
          </a:prstGeom>
        </p:spPr>
        <p:txBody>
          <a:bodyPr vert="horz" wrap="square" lIns="0" tIns="12065" rIns="0" bIns="0" rtlCol="0">
            <a:spAutoFit/>
          </a:bodyPr>
          <a:lstStyle/>
          <a:p>
            <a:pPr marL="12700">
              <a:lnSpc>
                <a:spcPct val="100000"/>
              </a:lnSpc>
              <a:spcBef>
                <a:spcPts val="95"/>
              </a:spcBef>
            </a:pPr>
            <a:r>
              <a:rPr spc="-150" dirty="0"/>
              <a:t>Striking</a:t>
            </a:r>
            <a:r>
              <a:rPr spc="-280" dirty="0"/>
              <a:t> </a:t>
            </a:r>
            <a:r>
              <a:rPr spc="-300" dirty="0"/>
              <a:t>Tools</a:t>
            </a:r>
          </a:p>
        </p:txBody>
      </p:sp>
      <p:sp>
        <p:nvSpPr>
          <p:cNvPr id="3" name="object 3"/>
          <p:cNvSpPr txBox="1"/>
          <p:nvPr/>
        </p:nvSpPr>
        <p:spPr>
          <a:xfrm>
            <a:off x="535940" y="953770"/>
            <a:ext cx="7820025" cy="4827270"/>
          </a:xfrm>
          <a:prstGeom prst="rect">
            <a:avLst/>
          </a:prstGeom>
        </p:spPr>
        <p:txBody>
          <a:bodyPr vert="horz" wrap="square" lIns="0" tIns="64135" rIns="0" bIns="0" rtlCol="0">
            <a:spAutoFit/>
          </a:bodyPr>
          <a:lstStyle/>
          <a:p>
            <a:pPr marL="355600" marR="5080" indent="-342900">
              <a:lnSpc>
                <a:spcPts val="3240"/>
              </a:lnSpc>
              <a:spcBef>
                <a:spcPts val="505"/>
              </a:spcBef>
              <a:tabLst>
                <a:tab pos="6934200" algn="l"/>
              </a:tabLst>
            </a:pPr>
            <a:r>
              <a:rPr sz="3000" spc="-235" dirty="0">
                <a:latin typeface="Arial"/>
                <a:cs typeface="Arial"/>
              </a:rPr>
              <a:t>These </a:t>
            </a:r>
            <a:r>
              <a:rPr sz="3000" spc="-135" dirty="0">
                <a:latin typeface="Arial"/>
                <a:cs typeface="Arial"/>
              </a:rPr>
              <a:t>are </a:t>
            </a:r>
            <a:r>
              <a:rPr sz="3000" spc="-180" dirty="0">
                <a:latin typeface="Arial"/>
                <a:cs typeface="Arial"/>
              </a:rPr>
              <a:t>used </a:t>
            </a:r>
            <a:r>
              <a:rPr sz="3000" spc="-15" dirty="0">
                <a:latin typeface="Arial"/>
                <a:cs typeface="Arial"/>
              </a:rPr>
              <a:t>for </a:t>
            </a:r>
            <a:r>
              <a:rPr sz="3000" spc="-75" dirty="0">
                <a:latin typeface="Arial"/>
                <a:cs typeface="Arial"/>
              </a:rPr>
              <a:t>striking </a:t>
            </a:r>
            <a:r>
              <a:rPr sz="3000" spc="-150" dirty="0">
                <a:latin typeface="Arial"/>
                <a:cs typeface="Arial"/>
              </a:rPr>
              <a:t>purposes </a:t>
            </a:r>
            <a:r>
              <a:rPr sz="3000" spc="-95" dirty="0">
                <a:latin typeface="Arial"/>
                <a:cs typeface="Arial"/>
              </a:rPr>
              <a:t>like</a:t>
            </a:r>
            <a:r>
              <a:rPr sz="3000" spc="-360" dirty="0">
                <a:latin typeface="Arial"/>
                <a:cs typeface="Arial"/>
              </a:rPr>
              <a:t> </a:t>
            </a:r>
            <a:r>
              <a:rPr sz="3000" spc="-114" dirty="0">
                <a:latin typeface="Arial"/>
                <a:cs typeface="Arial"/>
              </a:rPr>
              <a:t>punching,  </a:t>
            </a:r>
            <a:r>
              <a:rPr sz="3000" spc="-100" dirty="0">
                <a:latin typeface="Arial"/>
                <a:cs typeface="Arial"/>
              </a:rPr>
              <a:t>chipping, </a:t>
            </a:r>
            <a:r>
              <a:rPr sz="3000" spc="-105" dirty="0">
                <a:latin typeface="Arial"/>
                <a:cs typeface="Arial"/>
              </a:rPr>
              <a:t>marking,</a:t>
            </a:r>
            <a:r>
              <a:rPr sz="3000" spc="-175" dirty="0">
                <a:latin typeface="Arial"/>
                <a:cs typeface="Arial"/>
              </a:rPr>
              <a:t> </a:t>
            </a:r>
            <a:r>
              <a:rPr sz="3000" spc="-114" dirty="0">
                <a:latin typeface="Arial"/>
                <a:cs typeface="Arial"/>
              </a:rPr>
              <a:t>bending,</a:t>
            </a:r>
            <a:r>
              <a:rPr sz="3000" spc="-130" dirty="0">
                <a:latin typeface="Arial"/>
                <a:cs typeface="Arial"/>
              </a:rPr>
              <a:t> </a:t>
            </a:r>
            <a:r>
              <a:rPr sz="3000" spc="-100" dirty="0">
                <a:latin typeface="Arial"/>
                <a:cs typeface="Arial"/>
              </a:rPr>
              <a:t>straightening	</a:t>
            </a:r>
            <a:r>
              <a:rPr sz="3000" spc="-145" dirty="0">
                <a:latin typeface="Arial"/>
                <a:cs typeface="Arial"/>
              </a:rPr>
              <a:t>and  </a:t>
            </a:r>
            <a:r>
              <a:rPr sz="3000" spc="-60" dirty="0">
                <a:latin typeface="Arial"/>
                <a:cs typeface="Arial"/>
              </a:rPr>
              <a:t>riveting</a:t>
            </a:r>
            <a:endParaRPr sz="3000">
              <a:latin typeface="Arial"/>
              <a:cs typeface="Arial"/>
            </a:endParaRPr>
          </a:p>
          <a:p>
            <a:pPr marL="12700" marR="3345815">
              <a:lnSpc>
                <a:spcPts val="3960"/>
              </a:lnSpc>
              <a:spcBef>
                <a:spcPts val="150"/>
              </a:spcBef>
            </a:pPr>
            <a:r>
              <a:rPr sz="3000" spc="-150" dirty="0">
                <a:latin typeface="Arial"/>
                <a:cs typeface="Arial"/>
              </a:rPr>
              <a:t>Hammer </a:t>
            </a:r>
            <a:r>
              <a:rPr sz="3000" spc="-155" dirty="0">
                <a:latin typeface="Arial"/>
                <a:cs typeface="Arial"/>
              </a:rPr>
              <a:t>is </a:t>
            </a:r>
            <a:r>
              <a:rPr sz="3000" spc="-175" dirty="0">
                <a:latin typeface="Arial"/>
                <a:cs typeface="Arial"/>
              </a:rPr>
              <a:t>basic </a:t>
            </a:r>
            <a:r>
              <a:rPr sz="3000" spc="-75" dirty="0">
                <a:latin typeface="Arial"/>
                <a:cs typeface="Arial"/>
              </a:rPr>
              <a:t>striking</a:t>
            </a:r>
            <a:r>
              <a:rPr sz="3000" spc="-235" dirty="0">
                <a:latin typeface="Arial"/>
                <a:cs typeface="Arial"/>
              </a:rPr>
              <a:t> </a:t>
            </a:r>
            <a:r>
              <a:rPr sz="3000" spc="-10" dirty="0">
                <a:latin typeface="Arial"/>
                <a:cs typeface="Arial"/>
              </a:rPr>
              <a:t>tool  </a:t>
            </a:r>
            <a:r>
              <a:rPr sz="3000" spc="-175" dirty="0">
                <a:latin typeface="Arial"/>
                <a:cs typeface="Arial"/>
              </a:rPr>
              <a:t>Parts </a:t>
            </a:r>
            <a:r>
              <a:rPr sz="3000" spc="-5" dirty="0">
                <a:latin typeface="Arial"/>
                <a:cs typeface="Arial"/>
              </a:rPr>
              <a:t>of</a:t>
            </a:r>
            <a:r>
              <a:rPr sz="3000" spc="-165" dirty="0">
                <a:latin typeface="Arial"/>
                <a:cs typeface="Arial"/>
              </a:rPr>
              <a:t> </a:t>
            </a:r>
            <a:r>
              <a:rPr sz="3000" spc="-114" dirty="0">
                <a:latin typeface="Arial"/>
                <a:cs typeface="Arial"/>
              </a:rPr>
              <a:t>hammer</a:t>
            </a:r>
            <a:endParaRPr sz="3000">
              <a:latin typeface="Arial"/>
              <a:cs typeface="Arial"/>
            </a:endParaRPr>
          </a:p>
          <a:p>
            <a:pPr marL="527685" indent="-514984">
              <a:lnSpc>
                <a:spcPct val="100000"/>
              </a:lnSpc>
              <a:spcBef>
                <a:spcPts val="165"/>
              </a:spcBef>
              <a:buAutoNum type="arabicPeriod"/>
              <a:tabLst>
                <a:tab pos="527685" algn="l"/>
                <a:tab pos="528320" algn="l"/>
              </a:tabLst>
            </a:pPr>
            <a:r>
              <a:rPr sz="3000" spc="-245" dirty="0">
                <a:latin typeface="Arial"/>
                <a:cs typeface="Arial"/>
              </a:rPr>
              <a:t>Peen</a:t>
            </a:r>
            <a:endParaRPr sz="3000">
              <a:latin typeface="Arial"/>
              <a:cs typeface="Arial"/>
            </a:endParaRPr>
          </a:p>
          <a:p>
            <a:pPr marL="527685" indent="-514984">
              <a:lnSpc>
                <a:spcPct val="100000"/>
              </a:lnSpc>
              <a:spcBef>
                <a:spcPts val="365"/>
              </a:spcBef>
              <a:buAutoNum type="arabicPeriod"/>
              <a:tabLst>
                <a:tab pos="527685" algn="l"/>
                <a:tab pos="528320" algn="l"/>
              </a:tabLst>
            </a:pPr>
            <a:r>
              <a:rPr sz="3000" spc="-295" dirty="0">
                <a:latin typeface="Arial"/>
                <a:cs typeface="Arial"/>
              </a:rPr>
              <a:t>Face</a:t>
            </a:r>
            <a:endParaRPr sz="3000">
              <a:latin typeface="Arial"/>
              <a:cs typeface="Arial"/>
            </a:endParaRPr>
          </a:p>
          <a:p>
            <a:pPr marL="527685" indent="-514984">
              <a:lnSpc>
                <a:spcPct val="100000"/>
              </a:lnSpc>
              <a:spcBef>
                <a:spcPts val="359"/>
              </a:spcBef>
              <a:buAutoNum type="arabicPeriod"/>
              <a:tabLst>
                <a:tab pos="527685" algn="l"/>
                <a:tab pos="528320" algn="l"/>
              </a:tabLst>
            </a:pPr>
            <a:r>
              <a:rPr sz="3000" spc="-325" dirty="0">
                <a:latin typeface="Arial"/>
                <a:cs typeface="Arial"/>
              </a:rPr>
              <a:t>Eye</a:t>
            </a:r>
            <a:r>
              <a:rPr sz="3000" spc="-170" dirty="0">
                <a:latin typeface="Arial"/>
                <a:cs typeface="Arial"/>
              </a:rPr>
              <a:t> </a:t>
            </a:r>
            <a:r>
              <a:rPr sz="3000" spc="-90" dirty="0">
                <a:latin typeface="Arial"/>
                <a:cs typeface="Arial"/>
              </a:rPr>
              <a:t>hole</a:t>
            </a:r>
            <a:endParaRPr sz="3000">
              <a:latin typeface="Arial"/>
              <a:cs typeface="Arial"/>
            </a:endParaRPr>
          </a:p>
          <a:p>
            <a:pPr marL="527685" indent="-514984">
              <a:lnSpc>
                <a:spcPct val="100000"/>
              </a:lnSpc>
              <a:spcBef>
                <a:spcPts val="359"/>
              </a:spcBef>
              <a:buAutoNum type="arabicPeriod"/>
              <a:tabLst>
                <a:tab pos="527685" algn="l"/>
                <a:tab pos="528320" algn="l"/>
              </a:tabLst>
            </a:pPr>
            <a:r>
              <a:rPr sz="3000" spc="-150" dirty="0">
                <a:latin typeface="Arial"/>
                <a:cs typeface="Arial"/>
              </a:rPr>
              <a:t>Handle</a:t>
            </a:r>
            <a:endParaRPr sz="3000">
              <a:latin typeface="Arial"/>
              <a:cs typeface="Arial"/>
            </a:endParaRPr>
          </a:p>
          <a:p>
            <a:pPr marL="527685" indent="-514984">
              <a:lnSpc>
                <a:spcPct val="100000"/>
              </a:lnSpc>
              <a:spcBef>
                <a:spcPts val="360"/>
              </a:spcBef>
              <a:buAutoNum type="arabicPeriod"/>
              <a:tabLst>
                <a:tab pos="527685" algn="l"/>
                <a:tab pos="528320" algn="l"/>
              </a:tabLst>
            </a:pPr>
            <a:r>
              <a:rPr sz="3000" spc="-155" dirty="0">
                <a:latin typeface="Arial"/>
                <a:cs typeface="Arial"/>
              </a:rPr>
              <a:t>head</a:t>
            </a:r>
            <a:endParaRPr sz="30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152399"/>
            <a:ext cx="8305800" cy="67055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228600"/>
            <a:ext cx="8077200"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762000"/>
            <a:ext cx="8458200" cy="5909310"/>
          </a:xfrm>
          <a:prstGeom prst="rect">
            <a:avLst/>
          </a:prstGeom>
          <a:noFill/>
        </p:spPr>
        <p:txBody>
          <a:bodyPr wrap="square" rtlCol="0">
            <a:spAutoFit/>
          </a:bodyPr>
          <a:lstStyle/>
          <a:p>
            <a:r>
              <a:rPr lang="en-US" b="1" dirty="0" smtClean="0"/>
              <a:t>1.WORK BENCH- </a:t>
            </a:r>
            <a:r>
              <a:rPr lang="en-US" dirty="0" smtClean="0"/>
              <a:t>The work bench is a strong, heavy and rigid table made up of hard wood. </a:t>
            </a:r>
            <a:endParaRPr lang="en-US" dirty="0" smtClean="0"/>
          </a:p>
          <a:p>
            <a:r>
              <a:rPr lang="en-US" dirty="0" smtClean="0"/>
              <a:t>2. </a:t>
            </a:r>
            <a:r>
              <a:rPr lang="en-US" b="1" dirty="0" smtClean="0"/>
              <a:t>BENCH VICE-It </a:t>
            </a:r>
            <a:r>
              <a:rPr lang="en-US" dirty="0" smtClean="0"/>
              <a:t>is firmly fixed to the bench with the help of nuts and bolts. It consists of a cast Iron body and cast iron jaws. Two jaw plates are fitted on both the jaws. The holding surface of the jaw plates is knurled in order to increase the </a:t>
            </a:r>
            <a:r>
              <a:rPr lang="en-US" dirty="0" err="1" smtClean="0"/>
              <a:t>gipping</a:t>
            </a:r>
            <a:r>
              <a:rPr lang="en-US" dirty="0" smtClean="0"/>
              <a:t>. Jaw plates are made up of carbon steel and are wear resistant. One jaw is fixed to the body and the second slides on a square threaded screw with the help of a </a:t>
            </a:r>
            <a:r>
              <a:rPr lang="en-US" dirty="0" smtClean="0"/>
              <a:t>handle.</a:t>
            </a:r>
          </a:p>
          <a:p>
            <a:r>
              <a:rPr lang="en-US" dirty="0" smtClean="0"/>
              <a:t>3. </a:t>
            </a:r>
            <a:r>
              <a:rPr lang="en-US" b="1" dirty="0" smtClean="0"/>
              <a:t>STEEL </a:t>
            </a:r>
            <a:r>
              <a:rPr lang="en-US" b="1" dirty="0" smtClean="0"/>
              <a:t>SCALE- </a:t>
            </a:r>
            <a:r>
              <a:rPr lang="en-US" dirty="0" smtClean="0"/>
              <a:t>These </a:t>
            </a:r>
            <a:r>
              <a:rPr lang="en-US" dirty="0" smtClean="0"/>
              <a:t>are made up of stainless steel and are available in many sizes ranging from 1/2 ft. to 2 ft. These are marked in inches or </a:t>
            </a:r>
            <a:r>
              <a:rPr lang="en-US" dirty="0" err="1" smtClean="0"/>
              <a:t>millimetres</a:t>
            </a:r>
            <a:r>
              <a:rPr lang="en-US" dirty="0" smtClean="0"/>
              <a:t>.</a:t>
            </a:r>
          </a:p>
          <a:p>
            <a:r>
              <a:rPr lang="en-US" dirty="0" smtClean="0"/>
              <a:t>4. </a:t>
            </a:r>
            <a:r>
              <a:rPr lang="en-US" b="1" dirty="0" smtClean="0"/>
              <a:t>VERNIER CALIPER- </a:t>
            </a:r>
            <a:r>
              <a:rPr lang="en-US" dirty="0" smtClean="0"/>
              <a:t>It is used for measuring the outer dimensions of round, flat, square components and also the inner size of the holes and bore. </a:t>
            </a:r>
            <a:endParaRPr lang="en-US" dirty="0" smtClean="0"/>
          </a:p>
          <a:p>
            <a:r>
              <a:rPr lang="en-US" dirty="0" smtClean="0"/>
              <a:t>5</a:t>
            </a:r>
            <a:r>
              <a:rPr lang="en-US" dirty="0" smtClean="0"/>
              <a:t>. </a:t>
            </a:r>
            <a:r>
              <a:rPr lang="en-US" b="1" dirty="0" smtClean="0"/>
              <a:t>SCRIBER</a:t>
            </a:r>
            <a:r>
              <a:rPr lang="en-US" dirty="0" smtClean="0"/>
              <a:t>-Scriber is made up of high carbon steel and is hardened from the front edge</a:t>
            </a:r>
            <a:r>
              <a:rPr lang="en-US" dirty="0" smtClean="0"/>
              <a:t>.</a:t>
            </a:r>
          </a:p>
          <a:p>
            <a:r>
              <a:rPr lang="en-US" dirty="0" smtClean="0"/>
              <a:t>6. </a:t>
            </a:r>
            <a:r>
              <a:rPr lang="en-US" b="1" dirty="0" smtClean="0"/>
              <a:t>PUNCHES</a:t>
            </a:r>
            <a:r>
              <a:rPr lang="en-US" dirty="0" smtClean="0"/>
              <a:t>- Punches are used for marking purposes. Dot punches are used for marking dotted line and centre punch is used to mark the centre of hole before drilling. Punches are made up of high carbon steel or high speed steels. One end is sharpened. Hammering is done on the second end while working. For dot punch, angle of the punching end is 60 degree while in centre punch; angle of punching end is 90 degree. </a:t>
            </a:r>
            <a:endParaRPr lang="en-US" dirty="0" smtClean="0"/>
          </a:p>
          <a:p>
            <a:r>
              <a:rPr lang="en-US" dirty="0" smtClean="0"/>
              <a:t>7. </a:t>
            </a:r>
            <a:r>
              <a:rPr lang="en-US" b="1" dirty="0" smtClean="0"/>
              <a:t>TRY SQUARE- </a:t>
            </a:r>
            <a:r>
              <a:rPr lang="en-US" dirty="0" smtClean="0"/>
              <a:t>It is used for checking </a:t>
            </a:r>
            <a:r>
              <a:rPr lang="en-US" dirty="0" err="1" smtClean="0"/>
              <a:t>squareness</a:t>
            </a:r>
            <a:r>
              <a:rPr lang="en-US" dirty="0" smtClean="0"/>
              <a:t> of two surfaces. It consists of a blade made up of steel, which is attached to a base at 90 degree. The base is made up of cast iron or steel. It is also used to mark the right angles and measuring straightness of surfaces.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305800" cy="6463308"/>
          </a:xfrm>
          <a:prstGeom prst="rect">
            <a:avLst/>
          </a:prstGeom>
          <a:noFill/>
        </p:spPr>
        <p:txBody>
          <a:bodyPr wrap="square" rtlCol="0">
            <a:spAutoFit/>
          </a:bodyPr>
          <a:lstStyle/>
          <a:p>
            <a:pPr marL="342900" indent="-342900">
              <a:buAutoNum type="arabicPeriod" startAt="8"/>
            </a:pPr>
            <a:r>
              <a:rPr lang="en-US" b="1" dirty="0" smtClean="0"/>
              <a:t>HACKSAW</a:t>
            </a:r>
            <a:r>
              <a:rPr lang="en-US" dirty="0" smtClean="0"/>
              <a:t>-Hacksaw </a:t>
            </a:r>
            <a:r>
              <a:rPr lang="en-US" dirty="0" smtClean="0"/>
              <a:t>is used for cutting of rods, bars, pipes, flats etc. It consists of a frame, which is made from mild steel. The blade is placed inside the frame and is tightened with the help of a flange nut. The blade is made up of high carbon steel or high speed steel</a:t>
            </a:r>
            <a:r>
              <a:rPr lang="en-US" dirty="0" smtClean="0"/>
              <a:t>.</a:t>
            </a:r>
          </a:p>
          <a:p>
            <a:pPr marL="342900" indent="-342900">
              <a:buAutoNum type="arabicPeriod" startAt="8"/>
            </a:pPr>
            <a:r>
              <a:rPr lang="en-US" b="1" dirty="0" smtClean="0"/>
              <a:t>FILES</a:t>
            </a:r>
            <a:r>
              <a:rPr lang="en-US" dirty="0" smtClean="0"/>
              <a:t>- Files are multi points cutting tools. It is used to remove the material by rubbing it on the metals. Files are available in a number of sizes, shapes and degree of coarseness. In single cut files the teeth are cut in parallel rows at an angle of 60 degree to the face. Another row of teeth is added in opposite direction in case of double cut </a:t>
            </a:r>
            <a:r>
              <a:rPr lang="en-US" dirty="0" smtClean="0"/>
              <a:t>files</a:t>
            </a:r>
            <a:r>
              <a:rPr lang="en-US" dirty="0" smtClean="0"/>
              <a:t>. Material removal is more in case of double cut files</a:t>
            </a:r>
            <a:r>
              <a:rPr lang="en-US" dirty="0" smtClean="0"/>
              <a:t>.</a:t>
            </a:r>
          </a:p>
          <a:p>
            <a:pPr marL="342900" indent="-342900">
              <a:buAutoNum type="arabicPeriod" startAt="8"/>
            </a:pPr>
            <a:r>
              <a:rPr lang="en-US" b="1" dirty="0" smtClean="0"/>
              <a:t>TWIST DRIL</a:t>
            </a:r>
            <a:r>
              <a:rPr lang="en-US" dirty="0" smtClean="0"/>
              <a:t>L-Twist drills </a:t>
            </a:r>
            <a:r>
              <a:rPr lang="en-US" dirty="0" smtClean="0"/>
              <a:t>are used for making holes. These are made of high speed steel. Both straight and taper shank twist drills are used with </a:t>
            </a:r>
            <a:r>
              <a:rPr lang="en-US" dirty="0" smtClean="0"/>
              <a:t>machines. Hole making operation is drilling.</a:t>
            </a:r>
          </a:p>
          <a:p>
            <a:pPr marL="342900" indent="-342900">
              <a:buAutoNum type="arabicPeriod" startAt="8"/>
            </a:pPr>
            <a:r>
              <a:rPr lang="en-US" b="1" dirty="0" smtClean="0"/>
              <a:t>TAPS</a:t>
            </a:r>
            <a:r>
              <a:rPr lang="en-US" dirty="0" smtClean="0"/>
              <a:t>- A tap is a hardened steel tool, used for cutting internal threads after drilling a hole. Hand taps are usually supplied in sets of three for each diameter and thread </a:t>
            </a:r>
            <a:r>
              <a:rPr lang="en-US" dirty="0" smtClean="0"/>
              <a:t>pitch. Internal thread making operation is known as tapping.</a:t>
            </a:r>
          </a:p>
          <a:p>
            <a:pPr marL="342900" indent="-342900">
              <a:buAutoNum type="arabicPeriod" startAt="8"/>
            </a:pPr>
            <a:r>
              <a:rPr lang="en-US" b="1" dirty="0" smtClean="0"/>
              <a:t>HAMMERS</a:t>
            </a:r>
            <a:r>
              <a:rPr lang="en-US" dirty="0" smtClean="0"/>
              <a:t>-Hammers </a:t>
            </a:r>
            <a:r>
              <a:rPr lang="en-US" dirty="0" smtClean="0"/>
              <a:t>are named depending on their shape and material and specified by their weight. A ball peen hammer has a flat face which is used for general work and the ball end particularly used for </a:t>
            </a:r>
            <a:r>
              <a:rPr lang="en-US" dirty="0" err="1" smtClean="0"/>
              <a:t>revetting</a:t>
            </a:r>
            <a:r>
              <a:rPr lang="en-US" dirty="0" smtClean="0"/>
              <a:t>. They weigh from 200 gm to 1.5 kg. The hammer consists of a hardened and tempered steel head varying in mass from 0.1 kg to about 1 kg, firmly fixed on a tough wooden handle. The flat striking surface is known as the face, and the opposite end is called the peen. The most commonly used is the ball-peen, which has a hemispherical end and is used for </a:t>
            </a:r>
            <a:r>
              <a:rPr lang="en-US" dirty="0" err="1" smtClean="0"/>
              <a:t>rivelting</a:t>
            </a:r>
            <a:r>
              <a:rPr lang="en-US" dirty="0" smtClean="0"/>
              <a:t> over the ends of pins and rivets. </a:t>
            </a:r>
            <a:r>
              <a:rPr lang="en-US" dirty="0" smtClean="0"/>
              <a: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9598" y="245110"/>
            <a:ext cx="3386454" cy="635000"/>
          </a:xfrm>
          <a:prstGeom prst="rect">
            <a:avLst/>
          </a:prstGeom>
        </p:spPr>
        <p:txBody>
          <a:bodyPr vert="horz" wrap="square" lIns="0" tIns="12065" rIns="0" bIns="0" rtlCol="0">
            <a:spAutoFit/>
          </a:bodyPr>
          <a:lstStyle/>
          <a:p>
            <a:pPr marL="12700">
              <a:lnSpc>
                <a:spcPct val="100000"/>
              </a:lnSpc>
              <a:spcBef>
                <a:spcPts val="95"/>
              </a:spcBef>
            </a:pPr>
            <a:endParaRPr spc="-305" dirty="0"/>
          </a:p>
        </p:txBody>
      </p:sp>
      <p:sp>
        <p:nvSpPr>
          <p:cNvPr id="4" name="object 4"/>
          <p:cNvSpPr txBox="1"/>
          <p:nvPr/>
        </p:nvSpPr>
        <p:spPr>
          <a:xfrm>
            <a:off x="457200" y="1219200"/>
            <a:ext cx="7236460" cy="1588255"/>
          </a:xfrm>
          <a:prstGeom prst="rect">
            <a:avLst/>
          </a:prstGeom>
        </p:spPr>
        <p:txBody>
          <a:bodyPr vert="horz" wrap="square" lIns="0" tIns="109855" rIns="0" bIns="0" rtlCol="0">
            <a:spAutoFit/>
          </a:bodyPr>
          <a:lstStyle/>
          <a:p>
            <a:pPr marL="12700">
              <a:lnSpc>
                <a:spcPct val="100000"/>
              </a:lnSpc>
              <a:spcBef>
                <a:spcPts val="865"/>
              </a:spcBef>
              <a:buFont typeface="Arial" pitchFamily="34" charset="0"/>
              <a:buChar char="•"/>
              <a:tabLst>
                <a:tab pos="527685" algn="l"/>
              </a:tabLst>
            </a:pPr>
            <a:r>
              <a:rPr lang="en-US" sz="3200" smtClean="0">
                <a:hlinkClick r:id="rId2"/>
              </a:rPr>
              <a:t>http</a:t>
            </a:r>
            <a:r>
              <a:rPr lang="en-US" sz="3200" dirty="0" smtClean="0">
                <a:hlinkClick r:id="rId2"/>
              </a:rPr>
              <a:t>://home.iitk.ac.in/~vkjain/TA202-Hand-Tools.pdf</a:t>
            </a:r>
            <a:r>
              <a:rPr lang="en-US" sz="3200" dirty="0" smtClean="0"/>
              <a:t> </a:t>
            </a:r>
            <a:br>
              <a:rPr lang="en-US" sz="3200" dirty="0" smtClean="0"/>
            </a:br>
            <a:endParaRPr sz="32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90800"/>
            <a:ext cx="4800600" cy="615553"/>
          </a:xfrm>
        </p:spPr>
        <p:txBody>
          <a:bodyPr/>
          <a:lstStyle/>
          <a:p>
            <a:pPr algn="ctr"/>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9598" y="245110"/>
            <a:ext cx="3386454" cy="635000"/>
          </a:xfrm>
          <a:prstGeom prst="rect">
            <a:avLst/>
          </a:prstGeom>
        </p:spPr>
        <p:txBody>
          <a:bodyPr vert="horz" wrap="square" lIns="0" tIns="12065" rIns="0" bIns="0" rtlCol="0">
            <a:spAutoFit/>
          </a:bodyPr>
          <a:lstStyle/>
          <a:p>
            <a:pPr marL="12700">
              <a:lnSpc>
                <a:spcPct val="100000"/>
              </a:lnSpc>
              <a:spcBef>
                <a:spcPts val="95"/>
              </a:spcBef>
            </a:pPr>
            <a:r>
              <a:rPr spc="-160" dirty="0"/>
              <a:t>Measuring</a:t>
            </a:r>
            <a:r>
              <a:rPr spc="-270" dirty="0"/>
              <a:t> </a:t>
            </a:r>
            <a:r>
              <a:rPr spc="-305" dirty="0"/>
              <a:t>Tools</a:t>
            </a:r>
          </a:p>
        </p:txBody>
      </p:sp>
      <p:sp>
        <p:nvSpPr>
          <p:cNvPr id="3" name="object 3"/>
          <p:cNvSpPr txBox="1"/>
          <p:nvPr/>
        </p:nvSpPr>
        <p:spPr>
          <a:xfrm>
            <a:off x="535940" y="1354582"/>
            <a:ext cx="7630795" cy="1001394"/>
          </a:xfrm>
          <a:prstGeom prst="rect">
            <a:avLst/>
          </a:prstGeom>
        </p:spPr>
        <p:txBody>
          <a:bodyPr vert="horz" wrap="square" lIns="0" tIns="13335" rIns="0" bIns="0" rtlCol="0">
            <a:spAutoFit/>
          </a:bodyPr>
          <a:lstStyle/>
          <a:p>
            <a:pPr marL="355600" marR="5080" indent="-342900">
              <a:lnSpc>
                <a:spcPct val="100000"/>
              </a:lnSpc>
              <a:spcBef>
                <a:spcPts val="105"/>
              </a:spcBef>
            </a:pPr>
            <a:r>
              <a:rPr sz="3200" spc="-229" dirty="0">
                <a:latin typeface="Arial"/>
                <a:cs typeface="Arial"/>
              </a:rPr>
              <a:t>The </a:t>
            </a:r>
            <a:r>
              <a:rPr sz="3200" spc="-105" dirty="0">
                <a:latin typeface="Arial"/>
                <a:cs typeface="Arial"/>
              </a:rPr>
              <a:t>most </a:t>
            </a:r>
            <a:r>
              <a:rPr sz="3200" spc="-114" dirty="0">
                <a:latin typeface="Arial"/>
                <a:cs typeface="Arial"/>
              </a:rPr>
              <a:t>commonly </a:t>
            </a:r>
            <a:r>
              <a:rPr sz="3200" spc="-185" dirty="0">
                <a:latin typeface="Arial"/>
                <a:cs typeface="Arial"/>
              </a:rPr>
              <a:t>used </a:t>
            </a:r>
            <a:r>
              <a:rPr sz="3200" spc="-145" dirty="0">
                <a:latin typeface="Arial"/>
                <a:cs typeface="Arial"/>
              </a:rPr>
              <a:t>measuring </a:t>
            </a:r>
            <a:r>
              <a:rPr sz="3200" spc="-80" dirty="0">
                <a:latin typeface="Arial"/>
                <a:cs typeface="Arial"/>
              </a:rPr>
              <a:t>tools</a:t>
            </a:r>
            <a:r>
              <a:rPr sz="3200" spc="-250" dirty="0">
                <a:latin typeface="Arial"/>
                <a:cs typeface="Arial"/>
              </a:rPr>
              <a:t> </a:t>
            </a:r>
            <a:r>
              <a:rPr sz="3200" spc="-140" dirty="0">
                <a:latin typeface="Arial"/>
                <a:cs typeface="Arial"/>
              </a:rPr>
              <a:t>are  described</a:t>
            </a:r>
            <a:r>
              <a:rPr sz="3200" spc="-175" dirty="0">
                <a:latin typeface="Arial"/>
                <a:cs typeface="Arial"/>
              </a:rPr>
              <a:t> </a:t>
            </a:r>
            <a:r>
              <a:rPr sz="3200" spc="-80" dirty="0">
                <a:latin typeface="Arial"/>
                <a:cs typeface="Arial"/>
              </a:rPr>
              <a:t>below</a:t>
            </a:r>
            <a:endParaRPr sz="3200">
              <a:latin typeface="Arial"/>
              <a:cs typeface="Arial"/>
            </a:endParaRPr>
          </a:p>
        </p:txBody>
      </p:sp>
      <p:sp>
        <p:nvSpPr>
          <p:cNvPr id="4" name="object 4"/>
          <p:cNvSpPr txBox="1"/>
          <p:nvPr/>
        </p:nvSpPr>
        <p:spPr>
          <a:xfrm>
            <a:off x="535940" y="2916272"/>
            <a:ext cx="5102860" cy="1806264"/>
          </a:xfrm>
          <a:prstGeom prst="rect">
            <a:avLst/>
          </a:prstGeom>
        </p:spPr>
        <p:txBody>
          <a:bodyPr vert="horz" wrap="square" lIns="0" tIns="109855" rIns="0" bIns="0" rtlCol="0">
            <a:spAutoFit/>
          </a:bodyPr>
          <a:lstStyle/>
          <a:p>
            <a:pPr marL="527050" indent="-514350">
              <a:lnSpc>
                <a:spcPct val="100000"/>
              </a:lnSpc>
              <a:spcBef>
                <a:spcPts val="865"/>
              </a:spcBef>
              <a:buFont typeface="+mj-lt"/>
              <a:buAutoNum type="arabicPeriod"/>
              <a:tabLst>
                <a:tab pos="527685" algn="l"/>
              </a:tabLst>
            </a:pPr>
            <a:r>
              <a:rPr sz="3200" spc="-125" dirty="0">
                <a:latin typeface="Arial"/>
                <a:cs typeface="Arial"/>
              </a:rPr>
              <a:t>	</a:t>
            </a:r>
            <a:r>
              <a:rPr sz="3200" spc="-175">
                <a:latin typeface="Arial"/>
                <a:cs typeface="Arial"/>
              </a:rPr>
              <a:t>Steel</a:t>
            </a:r>
            <a:r>
              <a:rPr sz="3200" spc="-200">
                <a:latin typeface="Arial"/>
                <a:cs typeface="Arial"/>
              </a:rPr>
              <a:t> </a:t>
            </a:r>
            <a:r>
              <a:rPr sz="3200" spc="-55" smtClean="0">
                <a:latin typeface="Arial"/>
                <a:cs typeface="Arial"/>
              </a:rPr>
              <a:t>rule</a:t>
            </a:r>
            <a:endParaRPr lang="en-US" sz="3200" spc="-55" dirty="0" smtClean="0">
              <a:latin typeface="Arial"/>
              <a:cs typeface="Arial"/>
            </a:endParaRPr>
          </a:p>
          <a:p>
            <a:pPr marL="527050" indent="-514350">
              <a:lnSpc>
                <a:spcPct val="100000"/>
              </a:lnSpc>
              <a:spcBef>
                <a:spcPts val="865"/>
              </a:spcBef>
              <a:buFont typeface="+mj-lt"/>
              <a:buAutoNum type="arabicPeriod"/>
              <a:tabLst>
                <a:tab pos="527685" algn="l"/>
              </a:tabLst>
            </a:pPr>
            <a:r>
              <a:rPr lang="en-US" sz="3200" spc="-55" dirty="0" err="1" smtClean="0">
                <a:latin typeface="Arial"/>
                <a:cs typeface="Arial"/>
              </a:rPr>
              <a:t>vernier</a:t>
            </a:r>
            <a:r>
              <a:rPr lang="en-US" sz="3200" spc="-55" dirty="0" smtClean="0">
                <a:latin typeface="Arial"/>
                <a:cs typeface="Arial"/>
              </a:rPr>
              <a:t> caliper</a:t>
            </a:r>
            <a:endParaRPr sz="3200">
              <a:latin typeface="Arial"/>
              <a:cs typeface="Arial"/>
            </a:endParaRPr>
          </a:p>
          <a:p>
            <a:pPr marL="527049" indent="-514350">
              <a:lnSpc>
                <a:spcPct val="100000"/>
              </a:lnSpc>
              <a:spcBef>
                <a:spcPts val="770"/>
              </a:spcBef>
              <a:buFont typeface="+mj-lt"/>
              <a:buAutoNum type="arabicPeriod"/>
              <a:tabLst>
                <a:tab pos="414020" algn="l"/>
              </a:tabLst>
            </a:pPr>
            <a:r>
              <a:rPr sz="3200" spc="-60" dirty="0">
                <a:latin typeface="Arial"/>
                <a:cs typeface="Arial"/>
              </a:rPr>
              <a:t>Micrometer</a:t>
            </a:r>
            <a:endParaRPr sz="3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7673" y="286257"/>
            <a:ext cx="2171065" cy="696595"/>
          </a:xfrm>
          <a:prstGeom prst="rect">
            <a:avLst/>
          </a:prstGeom>
        </p:spPr>
        <p:txBody>
          <a:bodyPr vert="horz" wrap="square" lIns="0" tIns="12700" rIns="0" bIns="0" rtlCol="0">
            <a:spAutoFit/>
          </a:bodyPr>
          <a:lstStyle/>
          <a:p>
            <a:pPr marL="12700">
              <a:lnSpc>
                <a:spcPct val="100000"/>
              </a:lnSpc>
              <a:spcBef>
                <a:spcPts val="100"/>
              </a:spcBef>
            </a:pPr>
            <a:r>
              <a:rPr sz="4400" spc="-240" dirty="0"/>
              <a:t>Steel</a:t>
            </a:r>
            <a:r>
              <a:rPr sz="4400" spc="-310" dirty="0"/>
              <a:t> </a:t>
            </a:r>
            <a:r>
              <a:rPr sz="4400" spc="-75" dirty="0"/>
              <a:t>rule</a:t>
            </a:r>
            <a:endParaRPr sz="4400"/>
          </a:p>
        </p:txBody>
      </p:sp>
      <p:sp>
        <p:nvSpPr>
          <p:cNvPr id="3" name="object 3"/>
          <p:cNvSpPr/>
          <p:nvPr/>
        </p:nvSpPr>
        <p:spPr>
          <a:xfrm>
            <a:off x="228600" y="1600200"/>
            <a:ext cx="8077200" cy="2667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3299"/>
            <a:ext cx="8001634" cy="2134235"/>
          </a:xfrm>
          <a:prstGeom prst="rect">
            <a:avLst/>
          </a:prstGeom>
        </p:spPr>
        <p:txBody>
          <a:bodyPr vert="horz" wrap="square" lIns="0" tIns="53975" rIns="0" bIns="0" rtlCol="0">
            <a:spAutoFit/>
          </a:bodyPr>
          <a:lstStyle/>
          <a:p>
            <a:pPr marL="2452370">
              <a:lnSpc>
                <a:spcPct val="100000"/>
              </a:lnSpc>
              <a:spcBef>
                <a:spcPts val="425"/>
              </a:spcBef>
            </a:pPr>
            <a:r>
              <a:rPr sz="4400" spc="-120" dirty="0"/>
              <a:t>Marking</a:t>
            </a:r>
            <a:r>
              <a:rPr sz="4400" spc="-225" dirty="0"/>
              <a:t> </a:t>
            </a:r>
            <a:r>
              <a:rPr sz="4400" spc="-330" dirty="0"/>
              <a:t>Tools</a:t>
            </a:r>
            <a:endParaRPr sz="4400"/>
          </a:p>
          <a:p>
            <a:pPr marL="355600" marR="5080" indent="-342900" algn="just">
              <a:lnSpc>
                <a:spcPts val="3460"/>
              </a:lnSpc>
              <a:spcBef>
                <a:spcPts val="675"/>
              </a:spcBef>
            </a:pPr>
            <a:r>
              <a:rPr sz="3200" spc="-90" dirty="0"/>
              <a:t>Marking </a:t>
            </a:r>
            <a:r>
              <a:rPr sz="3200" spc="-170" dirty="0"/>
              <a:t>is </a:t>
            </a:r>
            <a:r>
              <a:rPr sz="3200" spc="-35" dirty="0"/>
              <a:t>the </a:t>
            </a:r>
            <a:r>
              <a:rPr sz="3200" spc="-195" dirty="0"/>
              <a:t>process </a:t>
            </a:r>
            <a:r>
              <a:rPr sz="3200" spc="-5" dirty="0"/>
              <a:t>of </a:t>
            </a:r>
            <a:r>
              <a:rPr sz="3200" spc="-85" dirty="0"/>
              <a:t>layout </a:t>
            </a:r>
            <a:r>
              <a:rPr sz="3200" spc="-5" dirty="0"/>
              <a:t>of </a:t>
            </a:r>
            <a:r>
              <a:rPr sz="3200" spc="-260" dirty="0"/>
              <a:t>sizes </a:t>
            </a:r>
            <a:r>
              <a:rPr sz="3200" spc="-100" dirty="0"/>
              <a:t>on</a:t>
            </a:r>
            <a:r>
              <a:rPr sz="3200" spc="-655" dirty="0"/>
              <a:t> </a:t>
            </a:r>
            <a:r>
              <a:rPr sz="3200" spc="-65" dirty="0"/>
              <a:t>work  </a:t>
            </a:r>
            <a:r>
              <a:rPr sz="3200" spc="-135" dirty="0"/>
              <a:t>piece. </a:t>
            </a:r>
            <a:r>
              <a:rPr sz="3200" spc="-229" dirty="0"/>
              <a:t>The </a:t>
            </a:r>
            <a:r>
              <a:rPr sz="3200" spc="-60" dirty="0"/>
              <a:t>following </a:t>
            </a:r>
            <a:r>
              <a:rPr sz="3200" spc="-80" dirty="0"/>
              <a:t>tools </a:t>
            </a:r>
            <a:r>
              <a:rPr sz="3200" spc="-140" dirty="0"/>
              <a:t>are </a:t>
            </a:r>
            <a:r>
              <a:rPr sz="3200" spc="-185" dirty="0"/>
              <a:t>used </a:t>
            </a:r>
            <a:r>
              <a:rPr sz="3200" spc="-40" dirty="0"/>
              <a:t>in </a:t>
            </a:r>
            <a:r>
              <a:rPr sz="3200" spc="-114" dirty="0"/>
              <a:t>marking  </a:t>
            </a:r>
            <a:r>
              <a:rPr sz="3200" spc="-5" dirty="0"/>
              <a:t>out</a:t>
            </a:r>
            <a:r>
              <a:rPr sz="3200" spc="-185" dirty="0"/>
              <a:t> </a:t>
            </a:r>
            <a:r>
              <a:rPr sz="3200" spc="-105" dirty="0"/>
              <a:t>operations.</a:t>
            </a:r>
            <a:endParaRPr sz="3200"/>
          </a:p>
        </p:txBody>
      </p:sp>
      <p:sp>
        <p:nvSpPr>
          <p:cNvPr id="3" name="object 3"/>
          <p:cNvSpPr txBox="1"/>
          <p:nvPr/>
        </p:nvSpPr>
        <p:spPr>
          <a:xfrm>
            <a:off x="535940" y="2928427"/>
            <a:ext cx="7236460" cy="2708275"/>
          </a:xfrm>
          <a:prstGeom prst="rect">
            <a:avLst/>
          </a:prstGeom>
        </p:spPr>
        <p:txBody>
          <a:bodyPr vert="horz" wrap="square" lIns="0" tIns="60960" rIns="0" bIns="0" rtlCol="0">
            <a:spAutoFit/>
          </a:bodyPr>
          <a:lstStyle/>
          <a:p>
            <a:pPr marL="12700">
              <a:lnSpc>
                <a:spcPct val="100000"/>
              </a:lnSpc>
              <a:spcBef>
                <a:spcPts val="480"/>
              </a:spcBef>
            </a:pPr>
            <a:r>
              <a:rPr sz="3200" spc="-125" dirty="0">
                <a:latin typeface="Arial"/>
                <a:cs typeface="Arial"/>
              </a:rPr>
              <a:t>1.</a:t>
            </a:r>
            <a:r>
              <a:rPr sz="3200" spc="270" dirty="0">
                <a:latin typeface="Arial"/>
                <a:cs typeface="Arial"/>
              </a:rPr>
              <a:t> </a:t>
            </a:r>
            <a:r>
              <a:rPr sz="3200" spc="-160" dirty="0">
                <a:latin typeface="Arial"/>
                <a:cs typeface="Arial"/>
              </a:rPr>
              <a:t>Scriber</a:t>
            </a:r>
            <a:endParaRPr sz="3200">
              <a:latin typeface="Arial"/>
              <a:cs typeface="Arial"/>
            </a:endParaRPr>
          </a:p>
          <a:p>
            <a:pPr marL="12700">
              <a:lnSpc>
                <a:spcPct val="100000"/>
              </a:lnSpc>
              <a:spcBef>
                <a:spcPts val="385"/>
              </a:spcBef>
            </a:pPr>
            <a:r>
              <a:rPr sz="3200" spc="-120" dirty="0">
                <a:latin typeface="Arial"/>
                <a:cs typeface="Arial"/>
              </a:rPr>
              <a:t>3. </a:t>
            </a:r>
            <a:r>
              <a:rPr sz="3200" spc="-235" dirty="0">
                <a:latin typeface="Arial"/>
                <a:cs typeface="Arial"/>
              </a:rPr>
              <a:t>Jenny</a:t>
            </a:r>
            <a:r>
              <a:rPr sz="3200" spc="-275" dirty="0">
                <a:latin typeface="Arial"/>
                <a:cs typeface="Arial"/>
              </a:rPr>
              <a:t> </a:t>
            </a:r>
            <a:r>
              <a:rPr sz="3200" spc="-105" dirty="0">
                <a:latin typeface="Arial"/>
                <a:cs typeface="Arial"/>
              </a:rPr>
              <a:t>caliper</a:t>
            </a:r>
            <a:endParaRPr sz="3200">
              <a:latin typeface="Arial"/>
              <a:cs typeface="Arial"/>
            </a:endParaRPr>
          </a:p>
          <a:p>
            <a:pPr marL="12700">
              <a:lnSpc>
                <a:spcPct val="100000"/>
              </a:lnSpc>
              <a:spcBef>
                <a:spcPts val="385"/>
              </a:spcBef>
            </a:pPr>
            <a:r>
              <a:rPr sz="3200" spc="-120" dirty="0">
                <a:latin typeface="Arial"/>
                <a:cs typeface="Arial"/>
              </a:rPr>
              <a:t>5. </a:t>
            </a:r>
            <a:r>
              <a:rPr sz="3200" spc="-165" dirty="0">
                <a:latin typeface="Arial"/>
                <a:cs typeface="Arial"/>
              </a:rPr>
              <a:t>Angle</a:t>
            </a:r>
            <a:r>
              <a:rPr sz="3200" spc="-245" dirty="0">
                <a:latin typeface="Arial"/>
                <a:cs typeface="Arial"/>
              </a:rPr>
              <a:t> </a:t>
            </a:r>
            <a:r>
              <a:rPr sz="3200" spc="-80" dirty="0">
                <a:latin typeface="Arial"/>
                <a:cs typeface="Arial"/>
              </a:rPr>
              <a:t>plate</a:t>
            </a:r>
            <a:endParaRPr sz="3200">
              <a:latin typeface="Arial"/>
              <a:cs typeface="Arial"/>
            </a:endParaRPr>
          </a:p>
          <a:p>
            <a:pPr marL="12700">
              <a:lnSpc>
                <a:spcPct val="100000"/>
              </a:lnSpc>
              <a:spcBef>
                <a:spcPts val="385"/>
              </a:spcBef>
            </a:pPr>
            <a:r>
              <a:rPr sz="3200" spc="-120" dirty="0">
                <a:latin typeface="Arial"/>
                <a:cs typeface="Arial"/>
              </a:rPr>
              <a:t>7.</a:t>
            </a:r>
            <a:r>
              <a:rPr sz="3200" spc="-175" dirty="0">
                <a:latin typeface="Arial"/>
                <a:cs typeface="Arial"/>
              </a:rPr>
              <a:t> </a:t>
            </a:r>
            <a:r>
              <a:rPr sz="3200" spc="-204" dirty="0">
                <a:latin typeface="Arial"/>
                <a:cs typeface="Arial"/>
              </a:rPr>
              <a:t>Punch</a:t>
            </a:r>
            <a:endParaRPr sz="3200">
              <a:latin typeface="Arial"/>
              <a:cs typeface="Arial"/>
            </a:endParaRPr>
          </a:p>
          <a:p>
            <a:pPr marL="12700">
              <a:lnSpc>
                <a:spcPct val="100000"/>
              </a:lnSpc>
              <a:spcBef>
                <a:spcPts val="385"/>
              </a:spcBef>
            </a:pPr>
            <a:r>
              <a:rPr sz="3200" spc="-120" dirty="0">
                <a:latin typeface="Arial"/>
                <a:cs typeface="Arial"/>
              </a:rPr>
              <a:t>9. </a:t>
            </a:r>
            <a:r>
              <a:rPr sz="3200" spc="-200" dirty="0">
                <a:latin typeface="Arial"/>
                <a:cs typeface="Arial"/>
              </a:rPr>
              <a:t>Surface</a:t>
            </a:r>
            <a:r>
              <a:rPr sz="3200" spc="-280" dirty="0">
                <a:latin typeface="Arial"/>
                <a:cs typeface="Arial"/>
              </a:rPr>
              <a:t> </a:t>
            </a:r>
            <a:r>
              <a:rPr sz="3200" spc="-85" dirty="0">
                <a:latin typeface="Arial"/>
                <a:cs typeface="Arial"/>
              </a:rPr>
              <a:t>plate</a:t>
            </a:r>
            <a:endParaRPr sz="3200">
              <a:latin typeface="Arial"/>
              <a:cs typeface="Arial"/>
            </a:endParaRPr>
          </a:p>
        </p:txBody>
      </p:sp>
      <p:sp>
        <p:nvSpPr>
          <p:cNvPr id="4" name="object 4"/>
          <p:cNvSpPr txBox="1"/>
          <p:nvPr/>
        </p:nvSpPr>
        <p:spPr>
          <a:xfrm>
            <a:off x="5108575" y="2928427"/>
            <a:ext cx="2816225" cy="2708275"/>
          </a:xfrm>
          <a:prstGeom prst="rect">
            <a:avLst/>
          </a:prstGeom>
        </p:spPr>
        <p:txBody>
          <a:bodyPr vert="horz" wrap="square" lIns="0" tIns="60960" rIns="0" bIns="0" rtlCol="0">
            <a:spAutoFit/>
          </a:bodyPr>
          <a:lstStyle/>
          <a:p>
            <a:pPr marL="12700">
              <a:lnSpc>
                <a:spcPct val="100000"/>
              </a:lnSpc>
              <a:spcBef>
                <a:spcPts val="480"/>
              </a:spcBef>
            </a:pPr>
            <a:r>
              <a:rPr sz="3200" spc="-120" dirty="0">
                <a:latin typeface="Arial"/>
                <a:cs typeface="Arial"/>
              </a:rPr>
              <a:t>2.</a:t>
            </a:r>
            <a:r>
              <a:rPr sz="3200" spc="-170" dirty="0">
                <a:latin typeface="Arial"/>
                <a:cs typeface="Arial"/>
              </a:rPr>
              <a:t> </a:t>
            </a:r>
            <a:r>
              <a:rPr sz="3200" spc="-70" dirty="0">
                <a:latin typeface="Arial"/>
                <a:cs typeface="Arial"/>
              </a:rPr>
              <a:t>divider</a:t>
            </a:r>
            <a:endParaRPr sz="3200">
              <a:latin typeface="Arial"/>
              <a:cs typeface="Arial"/>
            </a:endParaRPr>
          </a:p>
          <a:p>
            <a:pPr marL="12700">
              <a:lnSpc>
                <a:spcPct val="100000"/>
              </a:lnSpc>
              <a:spcBef>
                <a:spcPts val="385"/>
              </a:spcBef>
            </a:pPr>
            <a:r>
              <a:rPr sz="3200" spc="-120" dirty="0">
                <a:latin typeface="Arial"/>
                <a:cs typeface="Arial"/>
              </a:rPr>
              <a:t>4. </a:t>
            </a:r>
            <a:r>
              <a:rPr sz="3200" spc="-125" dirty="0">
                <a:latin typeface="Arial"/>
                <a:cs typeface="Arial"/>
              </a:rPr>
              <a:t>scribing</a:t>
            </a:r>
            <a:r>
              <a:rPr sz="3200" spc="-250" dirty="0">
                <a:latin typeface="Arial"/>
                <a:cs typeface="Arial"/>
              </a:rPr>
              <a:t> </a:t>
            </a:r>
            <a:r>
              <a:rPr sz="3200" spc="-114" dirty="0">
                <a:latin typeface="Arial"/>
                <a:cs typeface="Arial"/>
              </a:rPr>
              <a:t>block</a:t>
            </a:r>
            <a:endParaRPr sz="3200">
              <a:latin typeface="Arial"/>
              <a:cs typeface="Arial"/>
            </a:endParaRPr>
          </a:p>
          <a:p>
            <a:pPr marL="12700">
              <a:lnSpc>
                <a:spcPct val="100000"/>
              </a:lnSpc>
              <a:spcBef>
                <a:spcPts val="385"/>
              </a:spcBef>
            </a:pPr>
            <a:r>
              <a:rPr sz="3200" spc="-120" dirty="0">
                <a:latin typeface="Arial"/>
                <a:cs typeface="Arial"/>
              </a:rPr>
              <a:t>6.</a:t>
            </a:r>
            <a:r>
              <a:rPr sz="3200" spc="-170" dirty="0">
                <a:latin typeface="Arial"/>
                <a:cs typeface="Arial"/>
              </a:rPr>
              <a:t> </a:t>
            </a:r>
            <a:r>
              <a:rPr sz="3200" spc="-145" dirty="0">
                <a:latin typeface="Arial"/>
                <a:cs typeface="Arial"/>
              </a:rPr>
              <a:t>V-block</a:t>
            </a:r>
            <a:endParaRPr sz="3200">
              <a:latin typeface="Arial"/>
              <a:cs typeface="Arial"/>
            </a:endParaRPr>
          </a:p>
          <a:p>
            <a:pPr marL="12700">
              <a:lnSpc>
                <a:spcPct val="100000"/>
              </a:lnSpc>
              <a:spcBef>
                <a:spcPts val="385"/>
              </a:spcBef>
            </a:pPr>
            <a:r>
              <a:rPr sz="3200" spc="-120" dirty="0">
                <a:latin typeface="Arial"/>
                <a:cs typeface="Arial"/>
              </a:rPr>
              <a:t>8. </a:t>
            </a:r>
            <a:r>
              <a:rPr sz="3200" spc="-235" dirty="0">
                <a:latin typeface="Arial"/>
                <a:cs typeface="Arial"/>
              </a:rPr>
              <a:t>Try</a:t>
            </a:r>
            <a:r>
              <a:rPr sz="3200" spc="-229" dirty="0">
                <a:latin typeface="Arial"/>
                <a:cs typeface="Arial"/>
              </a:rPr>
              <a:t> </a:t>
            </a:r>
            <a:r>
              <a:rPr sz="3200" spc="-165" dirty="0">
                <a:latin typeface="Arial"/>
                <a:cs typeface="Arial"/>
              </a:rPr>
              <a:t>square</a:t>
            </a:r>
            <a:endParaRPr sz="3200">
              <a:latin typeface="Arial"/>
              <a:cs typeface="Arial"/>
            </a:endParaRPr>
          </a:p>
          <a:p>
            <a:pPr marL="12700">
              <a:lnSpc>
                <a:spcPct val="100000"/>
              </a:lnSpc>
              <a:spcBef>
                <a:spcPts val="385"/>
              </a:spcBef>
            </a:pPr>
            <a:r>
              <a:rPr sz="3200" spc="-135" dirty="0">
                <a:latin typeface="Arial"/>
                <a:cs typeface="Arial"/>
              </a:rPr>
              <a:t>10. </a:t>
            </a:r>
            <a:r>
              <a:rPr sz="3200" spc="-120" dirty="0">
                <a:latin typeface="Arial"/>
                <a:cs typeface="Arial"/>
              </a:rPr>
              <a:t>Straight</a:t>
            </a:r>
            <a:r>
              <a:rPr sz="3200" spc="-260" dirty="0">
                <a:latin typeface="Arial"/>
                <a:cs typeface="Arial"/>
              </a:rPr>
              <a:t> </a:t>
            </a:r>
            <a:r>
              <a:rPr sz="3200" spc="-190" dirty="0">
                <a:latin typeface="Arial"/>
                <a:cs typeface="Arial"/>
              </a:rPr>
              <a:t>edge</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6565" y="286257"/>
            <a:ext cx="1607820" cy="696595"/>
          </a:xfrm>
          <a:prstGeom prst="rect">
            <a:avLst/>
          </a:prstGeom>
        </p:spPr>
        <p:txBody>
          <a:bodyPr vert="horz" wrap="square" lIns="0" tIns="12700" rIns="0" bIns="0" rtlCol="0">
            <a:spAutoFit/>
          </a:bodyPr>
          <a:lstStyle/>
          <a:p>
            <a:pPr marL="12700">
              <a:lnSpc>
                <a:spcPct val="100000"/>
              </a:lnSpc>
              <a:spcBef>
                <a:spcPts val="100"/>
              </a:spcBef>
            </a:pPr>
            <a:r>
              <a:rPr sz="4400" spc="-215" dirty="0"/>
              <a:t>Scriber</a:t>
            </a:r>
            <a:endParaRPr sz="4400"/>
          </a:p>
        </p:txBody>
      </p:sp>
      <p:sp>
        <p:nvSpPr>
          <p:cNvPr id="3" name="object 3"/>
          <p:cNvSpPr/>
          <p:nvPr/>
        </p:nvSpPr>
        <p:spPr>
          <a:xfrm>
            <a:off x="304800" y="914400"/>
            <a:ext cx="8534400" cy="579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5800" y="324357"/>
            <a:ext cx="5318125" cy="696595"/>
          </a:xfrm>
          <a:prstGeom prst="rect">
            <a:avLst/>
          </a:prstGeom>
        </p:spPr>
        <p:txBody>
          <a:bodyPr vert="horz" wrap="square" lIns="0" tIns="12700" rIns="0" bIns="0" rtlCol="0">
            <a:spAutoFit/>
          </a:bodyPr>
          <a:lstStyle/>
          <a:p>
            <a:pPr marL="12700">
              <a:lnSpc>
                <a:spcPct val="100000"/>
              </a:lnSpc>
              <a:spcBef>
                <a:spcPts val="100"/>
              </a:spcBef>
            </a:pPr>
            <a:r>
              <a:rPr sz="4400" spc="-180" smtClean="0"/>
              <a:t>D</a:t>
            </a:r>
            <a:r>
              <a:rPr lang="en-US" sz="4400" spc="-180" dirty="0" err="1" smtClean="0"/>
              <a:t>i</a:t>
            </a:r>
            <a:r>
              <a:rPr sz="4400" spc="-180" smtClean="0"/>
              <a:t>vider </a:t>
            </a:r>
            <a:r>
              <a:rPr sz="4400" spc="65"/>
              <a:t>&amp; </a:t>
            </a:r>
            <a:r>
              <a:rPr sz="4400" spc="-140" smtClean="0"/>
              <a:t>caliper</a:t>
            </a:r>
            <a:endParaRPr sz="4400"/>
          </a:p>
        </p:txBody>
      </p:sp>
      <p:sp>
        <p:nvSpPr>
          <p:cNvPr id="3" name="object 3"/>
          <p:cNvSpPr/>
          <p:nvPr/>
        </p:nvSpPr>
        <p:spPr>
          <a:xfrm>
            <a:off x="0" y="990599"/>
            <a:ext cx="8839200" cy="58673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2" ma:contentTypeDescription="Create a new document." ma:contentTypeScope="" ma:versionID="2f8e71c64e019cebe133b5982f8e21f2">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0da895b1e758032c2e5cb11f68ed428b"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EF78DC-B163-49A7-8B13-5147E983D515}"/>
</file>

<file path=customXml/itemProps2.xml><?xml version="1.0" encoding="utf-8"?>
<ds:datastoreItem xmlns:ds="http://schemas.openxmlformats.org/officeDocument/2006/customXml" ds:itemID="{AD069967-3578-444A-A78E-B5D77165E63C}"/>
</file>

<file path=customXml/itemProps3.xml><?xml version="1.0" encoding="utf-8"?>
<ds:datastoreItem xmlns:ds="http://schemas.openxmlformats.org/officeDocument/2006/customXml" ds:itemID="{E1DDD3B6-A85B-4DC9-8AA5-8EA25110DE27}"/>
</file>

<file path=docProps/app.xml><?xml version="1.0" encoding="utf-8"?>
<Properties xmlns="http://schemas.openxmlformats.org/officeDocument/2006/extended-properties" xmlns:vt="http://schemas.openxmlformats.org/officeDocument/2006/docPropsVTypes">
  <Template/>
  <TotalTime>73</TotalTime>
  <Words>1142</Words>
  <Application>Microsoft Office PowerPoint</Application>
  <PresentationFormat>On-screen Show (4:3)</PresentationFormat>
  <Paragraphs>119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Noida Institute of Engineering &amp; Technology, Greater Noida</vt:lpstr>
      <vt:lpstr>FITTING SHOP</vt:lpstr>
      <vt:lpstr>Holding tools-Work bench</vt:lpstr>
      <vt:lpstr>BENCH VICE</vt:lpstr>
      <vt:lpstr>Measuring Tools</vt:lpstr>
      <vt:lpstr>Steel rule</vt:lpstr>
      <vt:lpstr>Marking Tools Marking is the process of layout of sizes on work  piece. The following tools are used in marking  out operations.</vt:lpstr>
      <vt:lpstr>Scriber</vt:lpstr>
      <vt:lpstr>Divider &amp; caliper</vt:lpstr>
      <vt:lpstr>Punch</vt:lpstr>
      <vt:lpstr>Try square</vt:lpstr>
      <vt:lpstr>Cutting tool-Solid frame Hack Saw</vt:lpstr>
      <vt:lpstr>Adjustable frame Hack saw</vt:lpstr>
      <vt:lpstr>HACK SAW BLADE</vt:lpstr>
      <vt:lpstr>Planing tool-  File</vt:lpstr>
      <vt:lpstr>Specifications of File</vt:lpstr>
      <vt:lpstr>Length of file</vt:lpstr>
      <vt:lpstr>Grade</vt:lpstr>
      <vt:lpstr>Teeth pattern of File</vt:lpstr>
      <vt:lpstr>Slide 20</vt:lpstr>
      <vt:lpstr>Types of files</vt:lpstr>
      <vt:lpstr>TYPES OF FILES</vt:lpstr>
      <vt:lpstr>Slide 23</vt:lpstr>
      <vt:lpstr>Cutting  tool-  CHISELS</vt:lpstr>
      <vt:lpstr>Types of chisels The most commonly used chisels are</vt:lpstr>
      <vt:lpstr>Slide 26</vt:lpstr>
      <vt:lpstr>Slide 27</vt:lpstr>
      <vt:lpstr>Slide 28</vt:lpstr>
      <vt:lpstr>Slide 29</vt:lpstr>
      <vt:lpstr>DRILLS</vt:lpstr>
      <vt:lpstr>Slide 31</vt:lpstr>
      <vt:lpstr>Types of Drills</vt:lpstr>
      <vt:lpstr>Slide 33</vt:lpstr>
      <vt:lpstr>Reamer</vt:lpstr>
      <vt:lpstr>Slide 35</vt:lpstr>
      <vt:lpstr>Taps</vt:lpstr>
      <vt:lpstr>Types of Taps</vt:lpstr>
      <vt:lpstr>Slide 38</vt:lpstr>
      <vt:lpstr>Slide 39</vt:lpstr>
      <vt:lpstr>Striking Tools</vt:lpstr>
      <vt:lpstr>Slide 41</vt:lpstr>
      <vt:lpstr>Slide 42</vt:lpstr>
      <vt:lpstr>Slide 43</vt:lpstr>
      <vt:lpstr>Slide 44</vt:lpstr>
      <vt:lpstr>Slide 45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 Greater Noida</dc:title>
  <dc:creator>dell</dc:creator>
  <cp:lastModifiedBy>dell</cp:lastModifiedBy>
  <cp:revision>5</cp:revision>
  <dcterms:created xsi:type="dcterms:W3CDTF">2018-05-07T10:42:30Z</dcterms:created>
  <dcterms:modified xsi:type="dcterms:W3CDTF">2020-04-16T09:16:53Z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2011-09-25T00:00:00Z</vt:filetime>
  </property>
  <property fmtid="{D5CDD505-2E9C-101B-9397-08002B2CF9AE}" pid="3" name="Creator">
    <vt:lpwstr>Microsoft® Office PowerPoint® 2007</vt:lpwstr>
  </property>
  <property fmtid="{D5CDD505-2E9C-101B-9397-08002B2CF9AE}" pid="4" name="LastSaved">
    <vt:filetime>2018-05-07T00:00:00Z</vt:filetime>
  </property>
  <property fmtid="{D5CDD505-2E9C-101B-9397-08002B2CF9AE}" pid="5" name="ContentTypeId">
    <vt:lpwstr>0x01010075E50ABF24FB5640BB6014DC1D57DD7A</vt:lpwstr>
  </property>
</Properties>
</file>