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307" r:id="rId4"/>
    <p:sldId id="319" r:id="rId5"/>
    <p:sldId id="308" r:id="rId6"/>
    <p:sldId id="305" r:id="rId7"/>
    <p:sldId id="306" r:id="rId8"/>
    <p:sldId id="263" r:id="rId9"/>
    <p:sldId id="311" r:id="rId10"/>
    <p:sldId id="280" r:id="rId11"/>
    <p:sldId id="303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D222-9E0F-4468-9BB0-C8954A4260BE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BD97-9D98-4029-997D-8303FB77A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1031189"/>
            <a:ext cx="825500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NIET Gr Noida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8D46-47E3-464E-9760-BD460C2F0A8B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NIET Gr Noida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049C-4803-4C10-BC3B-1812D94E3AC7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869160"/>
            <a:ext cx="2193290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NIET Gr Noida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B378-0D3D-4E7C-99CA-77E9BFBFE7B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NIET Gr Noida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B5E6-6BD6-4893-9C32-71D5751457C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NIET Gr Noida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3709-E30D-409C-89C0-F4A459425F01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1189"/>
            <a:ext cx="825500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655" y="1956942"/>
            <a:ext cx="7806689" cy="2151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NIET Gr Noida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8AC4-0CE0-4101-A07F-F2463635DFBB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sz="280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1905000"/>
            <a:ext cx="7924800" cy="172483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750"/>
              </a:spcBef>
            </a:pPr>
            <a:r>
              <a:rPr lang="en-US" sz="3800" b="1" dirty="0" smtClean="0">
                <a:solidFill>
                  <a:srgbClr val="FFFFFF"/>
                </a:solidFill>
                <a:latin typeface="Arial Black" pitchFamily="34" charset="0"/>
                <a:cs typeface="Times New Roman"/>
              </a:rPr>
              <a:t>Solidification process</a:t>
            </a:r>
            <a:endParaRPr lang="en-US" sz="3800" b="1" dirty="0" smtClean="0">
              <a:solidFill>
                <a:srgbClr val="FFFFFF"/>
              </a:solidFill>
              <a:latin typeface="Arial Black" pitchFamily="34" charset="0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750"/>
              </a:spcBef>
            </a:pPr>
            <a:r>
              <a:rPr lang="en-US" sz="3800" b="1" dirty="0" smtClean="0">
                <a:solidFill>
                  <a:srgbClr val="FFFFFF"/>
                </a:solidFill>
                <a:latin typeface="Arial Black" pitchFamily="34" charset="0"/>
                <a:cs typeface="Times New Roman"/>
              </a:rPr>
              <a:t>Sand casting</a:t>
            </a:r>
            <a:endParaRPr sz="3800">
              <a:latin typeface="Arial Black" pitchFamily="34" charset="0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F888307-6989-4BB1-A010-3700016C04B8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76800" y="44958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Ms. </a:t>
            </a:r>
            <a:r>
              <a:rPr lang="en-US" sz="32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Prachee</a:t>
            </a: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Srivastava</a:t>
            </a:r>
            <a:endParaRPr lang="en-US" sz="32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Assistant Professor</a:t>
            </a:r>
          </a:p>
          <a:p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Mechanical Department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0011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14" dirty="0">
                <a:latin typeface="Trebuchet MS"/>
                <a:cs typeface="Trebuchet MS"/>
              </a:rPr>
              <a:t>Moulding</a:t>
            </a:r>
            <a:r>
              <a:rPr b="1" spc="-450" dirty="0">
                <a:latin typeface="Trebuchet MS"/>
                <a:cs typeface="Trebuchet MS"/>
              </a:rPr>
              <a:t> </a:t>
            </a:r>
            <a:r>
              <a:rPr b="1" spc="-220" dirty="0">
                <a:latin typeface="Trebuchet MS"/>
                <a:cs typeface="Trebuchet MS"/>
              </a:rPr>
              <a:t>Sand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852625"/>
            <a:ext cx="7451725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Constituents of 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Moulding</a:t>
            </a:r>
            <a:r>
              <a:rPr sz="2400" b="1" u="heavy" spc="5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2400" b="1" u="heavy" spc="-17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Sand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b="1" spc="-125" dirty="0">
                <a:latin typeface="Georgia"/>
                <a:cs typeface="Georgia"/>
              </a:rPr>
              <a:t>Silica </a:t>
            </a:r>
            <a:r>
              <a:rPr sz="2400" b="1" spc="-130" dirty="0">
                <a:latin typeface="Georgia"/>
                <a:cs typeface="Georgia"/>
              </a:rPr>
              <a:t>sand</a:t>
            </a:r>
            <a:r>
              <a:rPr sz="2400" b="1" spc="-85" dirty="0">
                <a:latin typeface="Georgia"/>
                <a:cs typeface="Georgia"/>
              </a:rPr>
              <a:t> </a:t>
            </a:r>
            <a:r>
              <a:rPr sz="2400" b="1" spc="-135" dirty="0">
                <a:latin typeface="Georgia"/>
                <a:cs typeface="Georgia"/>
              </a:rPr>
              <a:t>grains</a:t>
            </a:r>
            <a:endParaRPr sz="24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090"/>
              <a:buFont typeface="Arial"/>
              <a:buChar char=""/>
              <a:tabLst>
                <a:tab pos="652780" algn="l"/>
              </a:tabLst>
            </a:pPr>
            <a:r>
              <a:rPr sz="2200" spc="-95" dirty="0">
                <a:latin typeface="Georgia"/>
                <a:cs typeface="Georgia"/>
              </a:rPr>
              <a:t>80-90% </a:t>
            </a:r>
            <a:r>
              <a:rPr sz="2200" spc="-35" dirty="0">
                <a:latin typeface="Georgia"/>
                <a:cs typeface="Georgia"/>
              </a:rPr>
              <a:t>Silicon</a:t>
            </a:r>
            <a:r>
              <a:rPr sz="2200" spc="60" dirty="0">
                <a:latin typeface="Georgia"/>
                <a:cs typeface="Georgia"/>
              </a:rPr>
              <a:t> </a:t>
            </a:r>
            <a:r>
              <a:rPr sz="2200" spc="-35" dirty="0">
                <a:latin typeface="Georgia"/>
                <a:cs typeface="Georgia"/>
              </a:rPr>
              <a:t>dioxide</a:t>
            </a:r>
            <a:endParaRPr sz="22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buClr>
                <a:srgbClr val="0E6EC5"/>
              </a:buClr>
              <a:buSzPct val="84090"/>
              <a:buFont typeface="Arial"/>
              <a:buChar char=""/>
              <a:tabLst>
                <a:tab pos="652780" algn="l"/>
              </a:tabLst>
            </a:pPr>
            <a:r>
              <a:rPr sz="2200" b="1" spc="-85" dirty="0">
                <a:latin typeface="Georgia"/>
                <a:cs typeface="Georgia"/>
              </a:rPr>
              <a:t>Quartz</a:t>
            </a:r>
            <a:r>
              <a:rPr sz="2200" b="1" spc="-110" dirty="0">
                <a:latin typeface="Georgia"/>
                <a:cs typeface="Georgia"/>
              </a:rPr>
              <a:t> </a:t>
            </a:r>
            <a:r>
              <a:rPr sz="2200" b="1" spc="-120" dirty="0">
                <a:latin typeface="Georgia"/>
                <a:cs typeface="Georgia"/>
              </a:rPr>
              <a:t>rock</a:t>
            </a:r>
            <a:endParaRPr sz="2200">
              <a:latin typeface="Georgia"/>
              <a:cs typeface="Georgia"/>
            </a:endParaRPr>
          </a:p>
          <a:p>
            <a:pPr marL="652780" lvl="1" indent="-247015">
              <a:lnSpc>
                <a:spcPts val="2635"/>
              </a:lnSpc>
              <a:buClr>
                <a:srgbClr val="0E6EC5"/>
              </a:buClr>
              <a:buSzPct val="84090"/>
              <a:buFont typeface="Arial"/>
              <a:buChar char=""/>
              <a:tabLst>
                <a:tab pos="652780" algn="l"/>
              </a:tabLst>
            </a:pPr>
            <a:r>
              <a:rPr sz="2200" spc="-50" dirty="0">
                <a:latin typeface="Georgia"/>
                <a:cs typeface="Georgia"/>
              </a:rPr>
              <a:t>Imparts </a:t>
            </a:r>
            <a:r>
              <a:rPr sz="2200" spc="-40" dirty="0">
                <a:latin typeface="Georgia"/>
                <a:cs typeface="Georgia"/>
              </a:rPr>
              <a:t>refractoriness, </a:t>
            </a:r>
            <a:r>
              <a:rPr sz="2200" spc="-20" dirty="0">
                <a:latin typeface="Georgia"/>
                <a:cs typeface="Georgia"/>
              </a:rPr>
              <a:t>chemical </a:t>
            </a:r>
            <a:r>
              <a:rPr sz="2200" spc="-50" dirty="0">
                <a:latin typeface="Georgia"/>
                <a:cs typeface="Georgia"/>
              </a:rPr>
              <a:t>resistivity,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55" dirty="0">
                <a:latin typeface="Georgia"/>
                <a:cs typeface="Georgia"/>
              </a:rPr>
              <a:t>permeability.</a:t>
            </a:r>
            <a:endParaRPr sz="2200">
              <a:latin typeface="Georgia"/>
              <a:cs typeface="Georgia"/>
            </a:endParaRPr>
          </a:p>
          <a:p>
            <a:pPr marL="287020" indent="-274320">
              <a:lnSpc>
                <a:spcPts val="2875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b="1" spc="-125" dirty="0">
                <a:latin typeface="Georgia"/>
                <a:cs typeface="Georgia"/>
              </a:rPr>
              <a:t>Clay</a:t>
            </a:r>
            <a:endParaRPr sz="2400">
              <a:latin typeface="Georgia"/>
              <a:cs typeface="Georgia"/>
            </a:endParaRPr>
          </a:p>
          <a:p>
            <a:pPr marL="405765">
              <a:lnSpc>
                <a:spcPct val="100000"/>
              </a:lnSpc>
              <a:spcBef>
                <a:spcPts val="10"/>
              </a:spcBef>
            </a:pPr>
            <a:r>
              <a:rPr sz="1850" spc="-470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r>
              <a:rPr sz="1850" spc="-450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2200" spc="-100" dirty="0">
                <a:latin typeface="Georgia"/>
                <a:cs typeface="Georgia"/>
              </a:rPr>
              <a:t>5-20%</a:t>
            </a:r>
            <a:endParaRPr sz="2200">
              <a:latin typeface="Georgia"/>
              <a:cs typeface="Georgia"/>
            </a:endParaRPr>
          </a:p>
          <a:p>
            <a:pPr marL="652780" lvl="1" indent="-247015">
              <a:lnSpc>
                <a:spcPts val="2635"/>
              </a:lnSpc>
              <a:buClr>
                <a:srgbClr val="0E6EC5"/>
              </a:buClr>
              <a:buSzPct val="84090"/>
              <a:buFont typeface="Arial"/>
              <a:buChar char=""/>
              <a:tabLst>
                <a:tab pos="652780" algn="l"/>
              </a:tabLst>
            </a:pPr>
            <a:r>
              <a:rPr sz="2200" spc="-35" dirty="0">
                <a:latin typeface="Georgia"/>
                <a:cs typeface="Georgia"/>
              </a:rPr>
              <a:t>Bonding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30" dirty="0">
                <a:latin typeface="Georgia"/>
                <a:cs typeface="Georgia"/>
              </a:rPr>
              <a:t>Strength</a:t>
            </a:r>
            <a:endParaRPr sz="2200">
              <a:latin typeface="Georgia"/>
              <a:cs typeface="Georgia"/>
            </a:endParaRPr>
          </a:p>
          <a:p>
            <a:pPr marL="287020" indent="-274320">
              <a:lnSpc>
                <a:spcPts val="2875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b="1" spc="-130" dirty="0">
                <a:latin typeface="Georgia"/>
                <a:cs typeface="Georgia"/>
              </a:rPr>
              <a:t>Moisture</a:t>
            </a:r>
            <a:endParaRPr sz="2400">
              <a:latin typeface="Georgia"/>
              <a:cs typeface="Georgia"/>
            </a:endParaRPr>
          </a:p>
          <a:p>
            <a:pPr marL="405765">
              <a:lnSpc>
                <a:spcPts val="2635"/>
              </a:lnSpc>
              <a:spcBef>
                <a:spcPts val="10"/>
              </a:spcBef>
            </a:pPr>
            <a:r>
              <a:rPr sz="1850" spc="-46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r>
              <a:rPr sz="1850" spc="-450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2200" spc="-85" dirty="0">
                <a:latin typeface="Georgia"/>
                <a:cs typeface="Georgia"/>
              </a:rPr>
              <a:t>2-8%</a:t>
            </a:r>
            <a:endParaRPr sz="2200">
              <a:latin typeface="Georgia"/>
              <a:cs typeface="Georgia"/>
            </a:endParaRPr>
          </a:p>
          <a:p>
            <a:pPr marL="287020" indent="-274320">
              <a:lnSpc>
                <a:spcPts val="2875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b="1" spc="-114" dirty="0">
                <a:latin typeface="Georgia"/>
                <a:cs typeface="Georgia"/>
              </a:rPr>
              <a:t>Miscellaneous</a:t>
            </a:r>
            <a:r>
              <a:rPr sz="2400" b="1" spc="-100" dirty="0">
                <a:latin typeface="Georgia"/>
                <a:cs typeface="Georgia"/>
              </a:rPr>
              <a:t> </a:t>
            </a:r>
            <a:r>
              <a:rPr sz="2400" b="1" spc="-120" dirty="0">
                <a:latin typeface="Georgia"/>
                <a:cs typeface="Georgia"/>
              </a:rPr>
              <a:t>materials</a:t>
            </a:r>
            <a:endParaRPr sz="24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090"/>
              <a:buFont typeface="Arial"/>
              <a:buChar char=""/>
              <a:tabLst>
                <a:tab pos="652780" algn="l"/>
              </a:tabLst>
            </a:pPr>
            <a:r>
              <a:rPr sz="2200" spc="-35" dirty="0">
                <a:latin typeface="Georgia"/>
                <a:cs typeface="Georgia"/>
              </a:rPr>
              <a:t>Limestone, magnesia, soda </a:t>
            </a:r>
            <a:r>
              <a:rPr sz="2200" spc="-30" dirty="0">
                <a:latin typeface="Georgia"/>
                <a:cs typeface="Georgia"/>
              </a:rPr>
              <a:t>and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potash.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8800" y="609600"/>
            <a:ext cx="3200400" cy="2560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FEB892D-3A84-43CB-83A9-B74592329D1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655" y="1956942"/>
            <a:ext cx="7806689" cy="1723549"/>
          </a:xfrm>
        </p:spPr>
        <p:txBody>
          <a:bodyPr/>
          <a:lstStyle/>
          <a:p>
            <a:r>
              <a:rPr lang="en-US" dirty="0" smtClean="0"/>
              <a:t>Sand animation video </a:t>
            </a:r>
            <a:r>
              <a:rPr lang="en-US" smtClean="0"/>
              <a:t>link: https</a:t>
            </a:r>
            <a:r>
              <a:rPr lang="en-US" dirty="0" smtClean="0"/>
              <a:t>://youtu.be/LmjAQGvSrF0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E4E42C2-FBE9-47E5-9B25-A5CD55A478E1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381000"/>
            <a:ext cx="8298815" cy="609141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lang="en-US" sz="2600" i="1" spc="-11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/>
                <a:cs typeface="Georgia"/>
              </a:rPr>
              <a:t>Casting is the manufacturing process which is performed in foundry shop.</a:t>
            </a:r>
          </a:p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114" smtClean="0">
                <a:latin typeface="Georgia"/>
                <a:cs typeface="Georgia"/>
              </a:rPr>
              <a:t>Casting</a:t>
            </a:r>
            <a:r>
              <a:rPr sz="2600" b="1" spc="-114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287020" marR="402590" indent="-27432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25" dirty="0">
                <a:latin typeface="Georgia"/>
                <a:cs typeface="Georgia"/>
              </a:rPr>
              <a:t>Casting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50" dirty="0">
                <a:latin typeface="Georgia"/>
                <a:cs typeface="Georgia"/>
              </a:rPr>
              <a:t>process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25" dirty="0">
                <a:latin typeface="Georgia"/>
                <a:cs typeface="Georgia"/>
              </a:rPr>
              <a:t>producing metal </a:t>
            </a:r>
            <a:r>
              <a:rPr sz="2600" spc="-45" dirty="0">
                <a:latin typeface="Georgia"/>
                <a:cs typeface="Georgia"/>
              </a:rPr>
              <a:t>parts </a:t>
            </a:r>
            <a:r>
              <a:rPr sz="2600" spc="-30" dirty="0">
                <a:latin typeface="Georgia"/>
                <a:cs typeface="Georgia"/>
              </a:rPr>
              <a:t>by  pouring </a:t>
            </a:r>
            <a:r>
              <a:rPr sz="2600" spc="-20" dirty="0">
                <a:latin typeface="Georgia"/>
                <a:cs typeface="Georgia"/>
              </a:rPr>
              <a:t>molten </a:t>
            </a:r>
            <a:r>
              <a:rPr sz="2600" spc="-25" dirty="0">
                <a:latin typeface="Georgia"/>
                <a:cs typeface="Georgia"/>
              </a:rPr>
              <a:t>metal </a:t>
            </a:r>
            <a:r>
              <a:rPr sz="2600" spc="-20" dirty="0">
                <a:latin typeface="Georgia"/>
                <a:cs typeface="Georgia"/>
              </a:rPr>
              <a:t>into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mould </a:t>
            </a:r>
            <a:r>
              <a:rPr sz="2600" spc="-30" dirty="0">
                <a:latin typeface="Georgia"/>
                <a:cs typeface="Georgia"/>
              </a:rPr>
              <a:t>cavity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the  </a:t>
            </a:r>
            <a:r>
              <a:rPr sz="2600" spc="-40" dirty="0">
                <a:latin typeface="Georgia"/>
                <a:cs typeface="Georgia"/>
              </a:rPr>
              <a:t>required </a:t>
            </a:r>
            <a:r>
              <a:rPr sz="2600" spc="-35" dirty="0">
                <a:latin typeface="Georgia"/>
                <a:cs typeface="Georgia"/>
              </a:rPr>
              <a:t>shape and </a:t>
            </a:r>
            <a:r>
              <a:rPr sz="2600" spc="-25" dirty="0">
                <a:latin typeface="Georgia"/>
                <a:cs typeface="Georgia"/>
              </a:rPr>
              <a:t>allowing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metal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50" dirty="0">
                <a:latin typeface="Georgia"/>
                <a:cs typeface="Georgia"/>
              </a:rPr>
              <a:t>solidify.</a:t>
            </a:r>
            <a:r>
              <a:rPr sz="2600" spc="-31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The  </a:t>
            </a:r>
            <a:r>
              <a:rPr sz="2600" spc="-25" dirty="0">
                <a:latin typeface="Georgia"/>
                <a:cs typeface="Georgia"/>
              </a:rPr>
              <a:t>solidified metal piece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20" dirty="0">
                <a:latin typeface="Georgia"/>
                <a:cs typeface="Georgia"/>
              </a:rPr>
              <a:t>called </a:t>
            </a:r>
            <a:r>
              <a:rPr sz="2600" spc="-65" dirty="0">
                <a:latin typeface="Georgia"/>
                <a:cs typeface="Georgia"/>
              </a:rPr>
              <a:t>as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"casting".</a:t>
            </a:r>
            <a:endParaRPr sz="2600">
              <a:latin typeface="Georgia"/>
              <a:cs typeface="Georgia"/>
            </a:endParaRPr>
          </a:p>
          <a:p>
            <a:pPr marL="365760" indent="-353060" algn="just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65760" algn="l"/>
                <a:tab pos="366395" algn="l"/>
              </a:tabLst>
            </a:pPr>
            <a:r>
              <a:rPr lang="en-US" sz="2600" i="1" spc="-114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/>
                <a:cs typeface="Georgia"/>
              </a:rPr>
              <a:t>We have to study sand casting only</a:t>
            </a:r>
          </a:p>
          <a:p>
            <a:pPr marL="287020" marR="5080" indent="-274320" algn="just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60" smtClean="0">
                <a:latin typeface="Georgia"/>
                <a:cs typeface="Georgia"/>
              </a:rPr>
              <a:t>Sand </a:t>
            </a:r>
            <a:r>
              <a:rPr sz="2600" b="1" spc="-20" dirty="0">
                <a:latin typeface="Georgia"/>
                <a:cs typeface="Georgia"/>
              </a:rPr>
              <a:t>Casting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40" dirty="0">
                <a:latin typeface="Georgia"/>
                <a:cs typeface="Georgia"/>
              </a:rPr>
              <a:t>simply </a:t>
            </a:r>
            <a:r>
              <a:rPr sz="2600" spc="-20" dirty="0">
                <a:latin typeface="Georgia"/>
                <a:cs typeface="Georgia"/>
              </a:rPr>
              <a:t>melting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metal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30" dirty="0">
                <a:latin typeface="Georgia"/>
                <a:cs typeface="Georgia"/>
              </a:rPr>
              <a:t>pouring </a:t>
            </a:r>
            <a:r>
              <a:rPr sz="2600" spc="-10" dirty="0">
                <a:latin typeface="Georgia"/>
                <a:cs typeface="Georgia"/>
              </a:rPr>
              <a:t>it  </a:t>
            </a:r>
            <a:r>
              <a:rPr sz="2600" spc="-20" dirty="0">
                <a:latin typeface="Georgia"/>
                <a:cs typeface="Georgia"/>
              </a:rPr>
              <a:t>into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40" dirty="0">
                <a:latin typeface="Georgia"/>
                <a:cs typeface="Georgia"/>
              </a:rPr>
              <a:t>preformed </a:t>
            </a:r>
            <a:r>
              <a:rPr sz="2600" spc="-65" dirty="0">
                <a:latin typeface="Georgia"/>
                <a:cs typeface="Georgia"/>
              </a:rPr>
              <a:t>cavity, </a:t>
            </a:r>
            <a:r>
              <a:rPr sz="2600" spc="-20">
                <a:latin typeface="Georgia"/>
                <a:cs typeface="Georgia"/>
              </a:rPr>
              <a:t>called </a:t>
            </a:r>
            <a:r>
              <a:rPr sz="2600" spc="-25" smtClean="0">
                <a:latin typeface="Georgia"/>
                <a:cs typeface="Georgia"/>
              </a:rPr>
              <a:t>mold</a:t>
            </a:r>
            <a:r>
              <a:rPr lang="en-US" sz="2600" spc="-25" dirty="0" smtClean="0">
                <a:latin typeface="Georgia"/>
                <a:cs typeface="Georgia"/>
              </a:rPr>
              <a:t>(molding sand is used to prepare the mold)</a:t>
            </a:r>
            <a:r>
              <a:rPr sz="2600" spc="-25" smtClean="0">
                <a:latin typeface="Georgia"/>
                <a:cs typeface="Georgia"/>
              </a:rPr>
              <a:t>, </a:t>
            </a:r>
            <a:r>
              <a:rPr sz="2600" spc="-25">
                <a:latin typeface="Georgia"/>
                <a:cs typeface="Georgia"/>
              </a:rPr>
              <a:t>allowing </a:t>
            </a:r>
            <a:r>
              <a:rPr sz="2600" spc="-5" smtClean="0">
                <a:latin typeface="Georgia"/>
                <a:cs typeface="Georgia"/>
              </a:rPr>
              <a:t>the</a:t>
            </a:r>
            <a:r>
              <a:rPr sz="2600" spc="-170" smtClean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metal 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20" dirty="0">
                <a:latin typeface="Georgia"/>
                <a:cs typeface="Georgia"/>
              </a:rPr>
              <a:t>solidify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10" dirty="0">
                <a:latin typeface="Georgia"/>
                <a:cs typeface="Georgia"/>
              </a:rPr>
              <a:t>then </a:t>
            </a:r>
            <a:r>
              <a:rPr sz="2600" spc="-35" dirty="0">
                <a:latin typeface="Georgia"/>
                <a:cs typeface="Georgia"/>
              </a:rPr>
              <a:t>breaking </a:t>
            </a:r>
            <a:r>
              <a:rPr sz="2600" spc="-25" dirty="0">
                <a:latin typeface="Georgia"/>
                <a:cs typeface="Georgia"/>
              </a:rPr>
              <a:t>up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mold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50" dirty="0">
                <a:latin typeface="Georgia"/>
                <a:cs typeface="Georgia"/>
              </a:rPr>
              <a:t>remove  </a:t>
            </a:r>
            <a:r>
              <a:rPr sz="2600" spc="-35" dirty="0">
                <a:latin typeface="Georgia"/>
                <a:cs typeface="Georgia"/>
              </a:rPr>
              <a:t>casting.</a:t>
            </a:r>
            <a:endParaRPr sz="2600">
              <a:latin typeface="Georgia"/>
              <a:cs typeface="Georgia"/>
            </a:endParaRPr>
          </a:p>
          <a:p>
            <a:pPr marL="287020" marR="252095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endParaRPr sz="2600">
              <a:latin typeface="Georgia"/>
              <a:cs typeface="Georgi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0E274EC-1721-4488-AD2A-9BC84DAAF268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153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Sand casting uses ordinary sand as the primary mould material.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The sand grains are mixed with small amounts of other materials, such as clay and water, to improve </a:t>
            </a:r>
            <a:r>
              <a:rPr lang="en-US" sz="2600" dirty="0" err="1" smtClean="0"/>
              <a:t>mouldability</a:t>
            </a:r>
            <a:r>
              <a:rPr lang="en-US" sz="2600" dirty="0" smtClean="0"/>
              <a:t> and cohesive strength, and are then packed around a pattern that has the shape of the desired casting.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The pattern must be removed before pouring, the mold is usually made in two or more pieces.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 An opening called a sprue hole is cut from the top of the mold through the sand and connect de to a system of channels called runners</a:t>
            </a:r>
            <a:r>
              <a:rPr lang="en-US" sz="2600" dirty="0" smtClean="0"/>
              <a:t>.</a:t>
            </a:r>
            <a:endParaRPr lang="en-US" sz="2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1CA650F-BF32-4241-BC7F-0679D9179DB5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077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 smtClean="0"/>
              <a:t>molten metal is poured into the sprue hole, flows through the runners, and enters the mold cavity through an opening </a:t>
            </a:r>
            <a:r>
              <a:rPr lang="en-US" sz="2600" dirty="0" smtClean="0"/>
              <a:t>opening</a:t>
            </a:r>
            <a:r>
              <a:rPr lang="en-US" sz="2600" dirty="0" smtClean="0"/>
              <a:t> called a gate.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 Gravity flow is the most common means of introducing the metal into the mold.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 After solidification, the mold is broken and the finished casting is removed.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The casting is then “fettled” by cutting off the </a:t>
            </a:r>
            <a:r>
              <a:rPr lang="en-US" sz="2600" dirty="0" err="1" smtClean="0"/>
              <a:t>ingate</a:t>
            </a:r>
            <a:r>
              <a:rPr lang="en-US" sz="2600" dirty="0" smtClean="0"/>
              <a:t> and the feeder head.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Because the mold is destroyed, a new mold must be made for each </a:t>
            </a:r>
            <a:r>
              <a:rPr lang="en-US" sz="2600" dirty="0" smtClean="0"/>
              <a:t>casting.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1CA650F-BF32-4241-BC7F-0679D9179DB5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667000" y="1219200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Pouring Cup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514600"/>
            <a:ext cx="609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Sprue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2667000"/>
            <a:ext cx="3810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</a:p>
          <a:p>
            <a:r>
              <a:rPr lang="en-US" sz="1400" dirty="0" smtClean="0"/>
              <a:t>I</a:t>
            </a:r>
          </a:p>
          <a:p>
            <a:r>
              <a:rPr lang="en-US" sz="1400" dirty="0" smtClean="0"/>
              <a:t>S</a:t>
            </a:r>
          </a:p>
          <a:p>
            <a:r>
              <a:rPr lang="en-US" sz="1400" dirty="0" smtClean="0"/>
              <a:t>E</a:t>
            </a:r>
          </a:p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743200"/>
            <a:ext cx="609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Draft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209800"/>
            <a:ext cx="838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COPE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2743200"/>
            <a:ext cx="609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Draft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5105400"/>
            <a:ext cx="838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DRAG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8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Parting line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67600" y="1600200"/>
            <a:ext cx="838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Flask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4267200"/>
            <a:ext cx="1295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Mould cavity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3810000"/>
            <a:ext cx="685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44958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Runner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4572000"/>
            <a:ext cx="91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Core print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3810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SAND CASTING</a:t>
            </a:r>
            <a:endParaRPr lang="en-US" sz="3200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1506A44-6B91-4D48-9953-33055347CF0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52800" y="525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Moulding</a:t>
            </a:r>
            <a:r>
              <a:rPr lang="en-US" dirty="0" smtClean="0"/>
              <a:t> sand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1371600" y="42672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5486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Sprue base well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457200"/>
            <a:ext cx="7848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SAND CASTING TERMINOLOGY</a:t>
            </a:r>
          </a:p>
          <a:p>
            <a:pPr algn="just"/>
            <a:endParaRPr lang="en-US" dirty="0" smtClean="0"/>
          </a:p>
          <a:p>
            <a:pPr algn="just"/>
            <a:r>
              <a:rPr lang="en-US" sz="2000" b="1" dirty="0" smtClean="0"/>
              <a:t>Flask</a:t>
            </a:r>
            <a:r>
              <a:rPr lang="en-US" sz="2000" dirty="0" smtClean="0"/>
              <a:t>: A </a:t>
            </a:r>
            <a:r>
              <a:rPr lang="en-US" sz="2000" dirty="0" err="1" smtClean="0"/>
              <a:t>moulding</a:t>
            </a:r>
            <a:r>
              <a:rPr lang="en-US" sz="2000" dirty="0" smtClean="0"/>
              <a:t> flask is one which holds the sand mould intact. It is made up of wood for temporary applications or metal for long‐term use.</a:t>
            </a:r>
          </a:p>
          <a:p>
            <a:pPr algn="just"/>
            <a:r>
              <a:rPr lang="en-US" sz="2000" b="1" dirty="0" smtClean="0"/>
              <a:t>Drag: </a:t>
            </a:r>
            <a:r>
              <a:rPr lang="en-US" sz="2000" dirty="0" smtClean="0"/>
              <a:t>Lower </a:t>
            </a:r>
            <a:r>
              <a:rPr lang="en-US" sz="2000" dirty="0" err="1" smtClean="0"/>
              <a:t>moulding</a:t>
            </a:r>
            <a:r>
              <a:rPr lang="en-US" sz="2000" dirty="0" smtClean="0"/>
              <a:t> flask.</a:t>
            </a:r>
          </a:p>
          <a:p>
            <a:pPr algn="just"/>
            <a:r>
              <a:rPr lang="en-US" sz="2000" b="1" dirty="0" smtClean="0"/>
              <a:t>Cope</a:t>
            </a:r>
            <a:r>
              <a:rPr lang="en-US" sz="2000" dirty="0" smtClean="0"/>
              <a:t>: Upper </a:t>
            </a:r>
            <a:r>
              <a:rPr lang="en-US" sz="2000" dirty="0" err="1" smtClean="0"/>
              <a:t>moulding</a:t>
            </a:r>
            <a:r>
              <a:rPr lang="en-US" sz="2000" dirty="0" smtClean="0"/>
              <a:t> flask. </a:t>
            </a:r>
          </a:p>
          <a:p>
            <a:pPr algn="just"/>
            <a:r>
              <a:rPr lang="en-US" sz="2000" b="1" dirty="0" smtClean="0"/>
              <a:t>Cheek </a:t>
            </a:r>
            <a:r>
              <a:rPr lang="en-US" sz="2000" dirty="0" smtClean="0"/>
              <a:t>: Intermediate </a:t>
            </a:r>
            <a:r>
              <a:rPr lang="en-US" sz="2000" dirty="0" err="1" smtClean="0"/>
              <a:t>moulding</a:t>
            </a:r>
            <a:r>
              <a:rPr lang="en-US" sz="2000" dirty="0" smtClean="0"/>
              <a:t> flask used in three‐ piece </a:t>
            </a:r>
            <a:r>
              <a:rPr lang="en-US" sz="2000" dirty="0" err="1" smtClean="0"/>
              <a:t>moulding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b="1" dirty="0" smtClean="0"/>
              <a:t>Pattern: </a:t>
            </a:r>
            <a:r>
              <a:rPr lang="en-US" sz="2000" dirty="0" smtClean="0"/>
              <a:t>Pattern is a replica of the final object to be made. </a:t>
            </a:r>
          </a:p>
          <a:p>
            <a:pPr algn="just"/>
            <a:r>
              <a:rPr lang="en-US" sz="2000" b="1" dirty="0" smtClean="0"/>
              <a:t>Parting line</a:t>
            </a:r>
            <a:r>
              <a:rPr lang="en-US" sz="2000" dirty="0" smtClean="0"/>
              <a:t>: This is the dividing line between the two </a:t>
            </a:r>
            <a:r>
              <a:rPr lang="en-US" sz="2000" dirty="0" err="1" smtClean="0"/>
              <a:t>moulding</a:t>
            </a:r>
            <a:r>
              <a:rPr lang="en-US" sz="2000" dirty="0" smtClean="0"/>
              <a:t> flasks that makes up the sand mould.</a:t>
            </a:r>
          </a:p>
          <a:p>
            <a:pPr algn="just"/>
            <a:r>
              <a:rPr lang="en-US" sz="2000" b="1" dirty="0" smtClean="0"/>
              <a:t>Bottom board: </a:t>
            </a:r>
            <a:r>
              <a:rPr lang="en-US" sz="2000" dirty="0" smtClean="0"/>
              <a:t>This is a board normally made of wood, which is used at the start of the mould making.</a:t>
            </a:r>
          </a:p>
          <a:p>
            <a:pPr algn="just"/>
            <a:r>
              <a:rPr lang="en-US" sz="2000" b="1" dirty="0" err="1" smtClean="0"/>
              <a:t>Moulding</a:t>
            </a:r>
            <a:r>
              <a:rPr lang="en-US" sz="2000" b="1" dirty="0" smtClean="0"/>
              <a:t> sand</a:t>
            </a:r>
            <a:r>
              <a:rPr lang="en-US" sz="2000" dirty="0" smtClean="0"/>
              <a:t>: The freshly prepared refractory material used for making the mould cavity. It is a mixture of silica, clay and moisture in appropriate proportions. </a:t>
            </a:r>
          </a:p>
          <a:p>
            <a:pPr algn="just"/>
            <a:r>
              <a:rPr lang="en-US" sz="2000" b="1" dirty="0" smtClean="0"/>
              <a:t>Core: </a:t>
            </a:r>
            <a:r>
              <a:rPr lang="en-US" sz="2000" dirty="0" smtClean="0"/>
              <a:t>Used for making hollow cavities in castings 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2374BA-8FF6-43DE-8E39-4B12890A7E1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696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/>
              <a:t>Pouring basin</a:t>
            </a:r>
            <a:r>
              <a:rPr lang="en-US" sz="2200" dirty="0" smtClean="0"/>
              <a:t>: A small funnel‐shaped cavity at the top of the mould into which the molten metal is poured. </a:t>
            </a:r>
          </a:p>
          <a:p>
            <a:pPr algn="just"/>
            <a:r>
              <a:rPr lang="en-US" sz="2200" b="1" dirty="0" smtClean="0"/>
              <a:t>Sprue: </a:t>
            </a:r>
            <a:r>
              <a:rPr lang="en-US" sz="2200" dirty="0" smtClean="0"/>
              <a:t>The passage through which the molten metal from the pouring basin reaches the mould cavity. </a:t>
            </a:r>
          </a:p>
          <a:p>
            <a:pPr algn="just"/>
            <a:r>
              <a:rPr lang="en-US" sz="2200" b="1" dirty="0" smtClean="0"/>
              <a:t>Runner: </a:t>
            </a:r>
            <a:r>
              <a:rPr lang="en-US" sz="2200" dirty="0" smtClean="0"/>
              <a:t>The passage ways in the parting plane through which molten metal flow is regulated before they reach the mould cavity. </a:t>
            </a:r>
          </a:p>
          <a:p>
            <a:pPr algn="just"/>
            <a:r>
              <a:rPr lang="en-US" sz="2200" b="1" dirty="0" smtClean="0"/>
              <a:t>Gate: </a:t>
            </a:r>
            <a:r>
              <a:rPr lang="en-US" sz="2200" dirty="0" smtClean="0"/>
              <a:t>The actual entry point through which molten metal enters the mould cavity in a controlled rate. </a:t>
            </a:r>
          </a:p>
          <a:p>
            <a:pPr algn="just"/>
            <a:r>
              <a:rPr lang="en-US" sz="2200" b="1" dirty="0" smtClean="0"/>
              <a:t>Chaplets</a:t>
            </a:r>
            <a:r>
              <a:rPr lang="en-US" sz="2200" dirty="0" smtClean="0"/>
              <a:t>: Chaplets are used to support cores inside the mould cavity. </a:t>
            </a:r>
          </a:p>
          <a:p>
            <a:pPr algn="just"/>
            <a:r>
              <a:rPr lang="en-US" sz="2200" b="1" dirty="0" smtClean="0"/>
              <a:t>Chills: </a:t>
            </a:r>
            <a:r>
              <a:rPr lang="en-US" sz="2200" dirty="0" smtClean="0"/>
              <a:t>Chills are metallic objects, which are placed in the mould to increase the cooling rate of castings. </a:t>
            </a:r>
          </a:p>
          <a:p>
            <a:pPr algn="just"/>
            <a:r>
              <a:rPr lang="en-US" sz="2200" b="1" dirty="0" smtClean="0"/>
              <a:t>Riser: </a:t>
            </a:r>
            <a:r>
              <a:rPr lang="en-US" sz="2200" dirty="0" smtClean="0"/>
              <a:t>It is a reservoir of molten metal provided in the casting so that hot metal can flow back into the mould cavity when there is a reduction in volume of metal due to solidification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6C34F5B-CC42-46C1-B945-CB9CD87C540B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50260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35" dirty="0">
                <a:latin typeface="Trebuchet MS"/>
                <a:cs typeface="Trebuchet MS"/>
              </a:rPr>
              <a:t>Steps </a:t>
            </a:r>
            <a:r>
              <a:rPr sz="4500" b="1" spc="-240" dirty="0">
                <a:latin typeface="Trebuchet MS"/>
                <a:cs typeface="Trebuchet MS"/>
              </a:rPr>
              <a:t>in </a:t>
            </a:r>
            <a:r>
              <a:rPr sz="4500" b="1" spc="-204" dirty="0">
                <a:latin typeface="Trebuchet MS"/>
                <a:cs typeface="Trebuchet MS"/>
              </a:rPr>
              <a:t>Sand</a:t>
            </a:r>
            <a:r>
              <a:rPr sz="4500" b="1" spc="-600" dirty="0">
                <a:latin typeface="Trebuchet MS"/>
                <a:cs typeface="Trebuchet MS"/>
              </a:rPr>
              <a:t> </a:t>
            </a:r>
            <a:r>
              <a:rPr sz="4500" b="1" spc="-229" dirty="0">
                <a:latin typeface="Trebuchet MS"/>
                <a:cs typeface="Trebuchet MS"/>
              </a:rPr>
              <a:t>Casting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850138"/>
            <a:ext cx="8138795" cy="4861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cavity </a:t>
            </a:r>
            <a:r>
              <a:rPr sz="2600" spc="-25" dirty="0">
                <a:latin typeface="Georgia"/>
                <a:cs typeface="Georgia"/>
              </a:rPr>
              <a:t>in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sand </a:t>
            </a:r>
            <a:r>
              <a:rPr sz="2600" spc="-20" dirty="0">
                <a:latin typeface="Georgia"/>
                <a:cs typeface="Georgia"/>
              </a:rPr>
              <a:t>mold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35" dirty="0">
                <a:latin typeface="Georgia"/>
                <a:cs typeface="Georgia"/>
              </a:rPr>
              <a:t>formed </a:t>
            </a:r>
            <a:r>
              <a:rPr sz="2600" spc="-30" dirty="0">
                <a:latin typeface="Georgia"/>
                <a:cs typeface="Georgia"/>
              </a:rPr>
              <a:t>by </a:t>
            </a:r>
            <a:r>
              <a:rPr sz="2600" spc="-25" dirty="0">
                <a:latin typeface="Georgia"/>
                <a:cs typeface="Georgia"/>
              </a:rPr>
              <a:t>packing </a:t>
            </a:r>
            <a:r>
              <a:rPr sz="2600" spc="-45" dirty="0">
                <a:latin typeface="Georgia"/>
                <a:cs typeface="Georgia"/>
              </a:rPr>
              <a:t>sand  </a:t>
            </a:r>
            <a:r>
              <a:rPr sz="2600" spc="-40" dirty="0">
                <a:latin typeface="Georgia"/>
                <a:cs typeface="Georgia"/>
              </a:rPr>
              <a:t>around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35" dirty="0">
                <a:latin typeface="Georgia"/>
                <a:cs typeface="Georgia"/>
              </a:rPr>
              <a:t>pattern, </a:t>
            </a:r>
            <a:r>
              <a:rPr sz="2600" spc="-40" dirty="0">
                <a:latin typeface="Georgia"/>
                <a:cs typeface="Georgia"/>
              </a:rPr>
              <a:t>separating </a:t>
            </a:r>
            <a:r>
              <a:rPr sz="2600" spc="-10" dirty="0">
                <a:latin typeface="Georgia"/>
                <a:cs typeface="Georgia"/>
              </a:rPr>
              <a:t>themold </a:t>
            </a:r>
            <a:r>
              <a:rPr sz="2600" spc="-20" dirty="0">
                <a:latin typeface="Georgia"/>
                <a:cs typeface="Georgia"/>
              </a:rPr>
              <a:t>into </a:t>
            </a:r>
            <a:r>
              <a:rPr sz="2600" spc="-15" dirty="0">
                <a:latin typeface="Georgia"/>
                <a:cs typeface="Georgia"/>
              </a:rPr>
              <a:t>two </a:t>
            </a:r>
            <a:r>
              <a:rPr sz="2600" spc="-50" dirty="0">
                <a:latin typeface="Georgia"/>
                <a:cs typeface="Georgia"/>
              </a:rPr>
              <a:t>halves </a:t>
            </a:r>
            <a:r>
              <a:rPr sz="2600" spc="-204" dirty="0">
                <a:latin typeface="Georgia"/>
                <a:cs typeface="Georgia"/>
              </a:rPr>
              <a:t>•  </a:t>
            </a: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mold </a:t>
            </a:r>
            <a:r>
              <a:rPr sz="2600" spc="-30" dirty="0">
                <a:latin typeface="Georgia"/>
                <a:cs typeface="Georgia"/>
              </a:rPr>
              <a:t>must </a:t>
            </a:r>
            <a:r>
              <a:rPr sz="2600" spc="-35" dirty="0">
                <a:latin typeface="Georgia"/>
                <a:cs typeface="Georgia"/>
              </a:rPr>
              <a:t>also </a:t>
            </a:r>
            <a:r>
              <a:rPr sz="2600" spc="-25" dirty="0">
                <a:latin typeface="Georgia"/>
                <a:cs typeface="Georgia"/>
              </a:rPr>
              <a:t>contain </a:t>
            </a:r>
            <a:r>
              <a:rPr sz="2600" spc="-20" dirty="0">
                <a:latin typeface="Georgia"/>
                <a:cs typeface="Georgia"/>
              </a:rPr>
              <a:t>gating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55" dirty="0">
                <a:latin typeface="Georgia"/>
                <a:cs typeface="Georgia"/>
              </a:rPr>
              <a:t>riser </a:t>
            </a:r>
            <a:r>
              <a:rPr sz="2600" spc="-45" dirty="0">
                <a:latin typeface="Georgia"/>
                <a:cs typeface="Georgia"/>
              </a:rPr>
              <a:t>system</a:t>
            </a:r>
            <a:r>
              <a:rPr sz="2600" spc="-350" dirty="0">
                <a:latin typeface="Georgia"/>
                <a:cs typeface="Georgia"/>
              </a:rPr>
              <a:t> </a:t>
            </a:r>
            <a:r>
              <a:rPr sz="2600" spc="-100" dirty="0">
                <a:latin typeface="Georgia"/>
                <a:cs typeface="Georgia"/>
              </a:rPr>
              <a:t>For  </a:t>
            </a:r>
            <a:r>
              <a:rPr sz="2600" spc="-35" dirty="0">
                <a:latin typeface="Georgia"/>
                <a:cs typeface="Georgia"/>
              </a:rPr>
              <a:t>internal </a:t>
            </a:r>
            <a:r>
              <a:rPr sz="2600" spc="-65" dirty="0">
                <a:latin typeface="Georgia"/>
                <a:cs typeface="Georgia"/>
              </a:rPr>
              <a:t>cavity, a </a:t>
            </a:r>
            <a:r>
              <a:rPr sz="2600" spc="-40" dirty="0">
                <a:latin typeface="Georgia"/>
                <a:cs typeface="Georgia"/>
              </a:rPr>
              <a:t>core </a:t>
            </a:r>
            <a:r>
              <a:rPr sz="2600" spc="-30" dirty="0">
                <a:latin typeface="Georgia"/>
                <a:cs typeface="Georgia"/>
              </a:rPr>
              <a:t>must </a:t>
            </a:r>
            <a:r>
              <a:rPr sz="2600" spc="-10" dirty="0">
                <a:latin typeface="Georgia"/>
                <a:cs typeface="Georgia"/>
              </a:rPr>
              <a:t>be </a:t>
            </a:r>
            <a:r>
              <a:rPr sz="2600" spc="-20" dirty="0">
                <a:latin typeface="Georgia"/>
                <a:cs typeface="Georgia"/>
              </a:rPr>
              <a:t>included </a:t>
            </a:r>
            <a:r>
              <a:rPr sz="2600" spc="-25" dirty="0">
                <a:latin typeface="Georgia"/>
                <a:cs typeface="Georgia"/>
              </a:rPr>
              <a:t>in </a:t>
            </a:r>
            <a:r>
              <a:rPr sz="2600" spc="-20" dirty="0">
                <a:latin typeface="Georgia"/>
                <a:cs typeface="Georgia"/>
              </a:rPr>
              <a:t>mold </a:t>
            </a:r>
            <a:r>
              <a:rPr sz="2600" spc="10" dirty="0">
                <a:latin typeface="Georgia"/>
                <a:cs typeface="Georgia"/>
              </a:rPr>
              <a:t>A </a:t>
            </a:r>
            <a:r>
              <a:rPr sz="2600" spc="-20" dirty="0">
                <a:latin typeface="Georgia"/>
                <a:cs typeface="Georgia"/>
              </a:rPr>
              <a:t>new  </a:t>
            </a:r>
            <a:r>
              <a:rPr sz="2600" spc="-45" dirty="0">
                <a:latin typeface="Georgia"/>
                <a:cs typeface="Georgia"/>
              </a:rPr>
              <a:t>sand </a:t>
            </a:r>
            <a:r>
              <a:rPr sz="2600" spc="-20" dirty="0">
                <a:latin typeface="Georgia"/>
                <a:cs typeface="Georgia"/>
              </a:rPr>
              <a:t>mold </a:t>
            </a:r>
            <a:r>
              <a:rPr sz="2600" spc="-30" dirty="0">
                <a:latin typeface="Georgia"/>
                <a:cs typeface="Georgia"/>
              </a:rPr>
              <a:t>must </a:t>
            </a:r>
            <a:r>
              <a:rPr sz="2600" spc="-10" dirty="0">
                <a:latin typeface="Georgia"/>
                <a:cs typeface="Georgia"/>
              </a:rPr>
              <a:t>be </a:t>
            </a:r>
            <a:r>
              <a:rPr sz="2600" spc="-35" dirty="0">
                <a:latin typeface="Georgia"/>
                <a:cs typeface="Georgia"/>
              </a:rPr>
              <a:t>made </a:t>
            </a:r>
            <a:r>
              <a:rPr sz="2600" spc="-45" dirty="0">
                <a:latin typeface="Georgia"/>
                <a:cs typeface="Georgia"/>
              </a:rPr>
              <a:t>for </a:t>
            </a:r>
            <a:r>
              <a:rPr sz="2600" spc="-15" dirty="0">
                <a:latin typeface="Georgia"/>
                <a:cs typeface="Georgia"/>
              </a:rPr>
              <a:t>each</a:t>
            </a:r>
            <a:r>
              <a:rPr sz="2600" spc="-175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part.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70" dirty="0">
                <a:latin typeface="Georgia"/>
                <a:cs typeface="Georgia"/>
              </a:rPr>
              <a:t>1. </a:t>
            </a:r>
            <a:r>
              <a:rPr sz="2600" spc="-60" dirty="0">
                <a:latin typeface="Georgia"/>
                <a:cs typeface="Georgia"/>
              </a:rPr>
              <a:t>Pour </a:t>
            </a:r>
            <a:r>
              <a:rPr sz="2600" spc="-20" dirty="0">
                <a:latin typeface="Georgia"/>
                <a:cs typeface="Georgia"/>
              </a:rPr>
              <a:t>molten </a:t>
            </a:r>
            <a:r>
              <a:rPr sz="2600" spc="-25" dirty="0">
                <a:latin typeface="Georgia"/>
                <a:cs typeface="Georgia"/>
              </a:rPr>
              <a:t>metal </a:t>
            </a:r>
            <a:r>
              <a:rPr sz="2600" spc="-20" dirty="0">
                <a:latin typeface="Georgia"/>
                <a:cs typeface="Georgia"/>
              </a:rPr>
              <a:t>into </a:t>
            </a:r>
            <a:r>
              <a:rPr sz="2600" spc="-45" dirty="0">
                <a:latin typeface="Georgia"/>
                <a:cs typeface="Georgia"/>
              </a:rPr>
              <a:t>sand</a:t>
            </a:r>
            <a:r>
              <a:rPr sz="2600" spc="-38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mold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14" dirty="0">
                <a:latin typeface="Georgia"/>
                <a:cs typeface="Georgia"/>
              </a:rPr>
              <a:t>2. </a:t>
            </a:r>
            <a:r>
              <a:rPr sz="2600" spc="-20" dirty="0">
                <a:latin typeface="Georgia"/>
                <a:cs typeface="Georgia"/>
              </a:rPr>
              <a:t>Allow </a:t>
            </a:r>
            <a:r>
              <a:rPr sz="2600" spc="-25" dirty="0">
                <a:latin typeface="Georgia"/>
                <a:cs typeface="Georgia"/>
              </a:rPr>
              <a:t>metal </a:t>
            </a:r>
            <a:r>
              <a:rPr sz="2600" spc="-5" dirty="0">
                <a:latin typeface="Georgia"/>
                <a:cs typeface="Georgia"/>
              </a:rPr>
              <a:t>to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solidify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45" dirty="0">
                <a:latin typeface="Georgia"/>
                <a:cs typeface="Georgia"/>
              </a:rPr>
              <a:t>3. </a:t>
            </a:r>
            <a:r>
              <a:rPr sz="2600" spc="-65" dirty="0">
                <a:latin typeface="Georgia"/>
                <a:cs typeface="Georgia"/>
              </a:rPr>
              <a:t>Break </a:t>
            </a:r>
            <a:r>
              <a:rPr sz="2600" spc="-25" dirty="0">
                <a:latin typeface="Georgia"/>
                <a:cs typeface="Georgia"/>
              </a:rPr>
              <a:t>up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mold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50" dirty="0">
                <a:latin typeface="Georgia"/>
                <a:cs typeface="Georgia"/>
              </a:rPr>
              <a:t>remove</a:t>
            </a:r>
            <a:r>
              <a:rPr sz="2600" spc="-16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casting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5" dirty="0">
                <a:latin typeface="Georgia"/>
                <a:cs typeface="Georgia"/>
              </a:rPr>
              <a:t>4. </a:t>
            </a:r>
            <a:r>
              <a:rPr sz="2600" spc="-20" dirty="0">
                <a:latin typeface="Georgia"/>
                <a:cs typeface="Georgia"/>
              </a:rPr>
              <a:t>Clean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20" dirty="0">
                <a:latin typeface="Georgia"/>
                <a:cs typeface="Georgia"/>
              </a:rPr>
              <a:t>inspect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casting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85" dirty="0">
                <a:latin typeface="Georgia"/>
                <a:cs typeface="Georgia"/>
              </a:rPr>
              <a:t>5. </a:t>
            </a:r>
            <a:r>
              <a:rPr sz="2600" spc="-40" dirty="0">
                <a:latin typeface="Georgia"/>
                <a:cs typeface="Georgia"/>
              </a:rPr>
              <a:t>Heat </a:t>
            </a:r>
            <a:r>
              <a:rPr sz="2600" spc="-20" dirty="0">
                <a:latin typeface="Georgia"/>
                <a:cs typeface="Georgia"/>
              </a:rPr>
              <a:t>treatment of </a:t>
            </a:r>
            <a:r>
              <a:rPr sz="2600" spc="-25" dirty="0">
                <a:latin typeface="Georgia"/>
                <a:cs typeface="Georgia"/>
              </a:rPr>
              <a:t>casting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25" dirty="0">
                <a:latin typeface="Georgia"/>
                <a:cs typeface="Georgia"/>
              </a:rPr>
              <a:t>sometimes </a:t>
            </a:r>
            <a:r>
              <a:rPr sz="2600" spc="-40" dirty="0">
                <a:latin typeface="Georgia"/>
                <a:cs typeface="Georgia"/>
              </a:rPr>
              <a:t>required</a:t>
            </a:r>
            <a:r>
              <a:rPr sz="2600" spc="-1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5" dirty="0">
                <a:latin typeface="Georgia"/>
                <a:cs typeface="Georgia"/>
              </a:rPr>
              <a:t>improve </a:t>
            </a:r>
            <a:r>
              <a:rPr sz="2600" spc="-25" dirty="0">
                <a:latin typeface="Georgia"/>
                <a:cs typeface="Georgia"/>
              </a:rPr>
              <a:t>metallurgical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properties.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9776C7-7C02-44A6-94B1-6ED77D9BE39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2819"/>
            <a:ext cx="20046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330" dirty="0">
                <a:latin typeface="Trebuchet MS"/>
                <a:cs typeface="Trebuchet MS"/>
              </a:rPr>
              <a:t>P</a:t>
            </a:r>
            <a:r>
              <a:rPr sz="4500" b="1" spc="-215" dirty="0">
                <a:latin typeface="Trebuchet MS"/>
                <a:cs typeface="Trebuchet MS"/>
              </a:rPr>
              <a:t>a</a:t>
            </a:r>
            <a:r>
              <a:rPr sz="4500" b="1" spc="-275" dirty="0">
                <a:latin typeface="Trebuchet MS"/>
                <a:cs typeface="Trebuchet MS"/>
              </a:rPr>
              <a:t>t</a:t>
            </a:r>
            <a:r>
              <a:rPr sz="4500" b="1" spc="-290" dirty="0">
                <a:latin typeface="Trebuchet MS"/>
                <a:cs typeface="Trebuchet MS"/>
              </a:rPr>
              <a:t>t</a:t>
            </a:r>
            <a:r>
              <a:rPr sz="4500" b="1" spc="-265" dirty="0">
                <a:latin typeface="Trebuchet MS"/>
                <a:cs typeface="Trebuchet MS"/>
              </a:rPr>
              <a:t>erns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043685"/>
            <a:ext cx="7701280" cy="50742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080" indent="-274320">
              <a:lnSpc>
                <a:spcPts val="2590"/>
              </a:lnSpc>
              <a:spcBef>
                <a:spcPts val="42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45" dirty="0">
                <a:latin typeface="Georgia"/>
                <a:cs typeface="Georgia"/>
              </a:rPr>
              <a:t>Patterns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replica </a:t>
            </a:r>
            <a:r>
              <a:rPr sz="2400" spc="-30" dirty="0">
                <a:latin typeface="Georgia"/>
                <a:cs typeface="Georgia"/>
              </a:rPr>
              <a:t>or </a:t>
            </a:r>
            <a:r>
              <a:rPr sz="2400" spc="-35" dirty="0">
                <a:latin typeface="Georgia"/>
                <a:cs typeface="Georgia"/>
              </a:rPr>
              <a:t>physical </a:t>
            </a:r>
            <a:r>
              <a:rPr sz="2400" spc="-30" dirty="0">
                <a:latin typeface="Georgia"/>
                <a:cs typeface="Georgia"/>
              </a:rPr>
              <a:t>models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25" dirty="0">
                <a:latin typeface="Georgia"/>
                <a:cs typeface="Georgia"/>
              </a:rPr>
              <a:t>final  </a:t>
            </a:r>
            <a:r>
              <a:rPr sz="2400" spc="-40" dirty="0">
                <a:latin typeface="Georgia"/>
                <a:cs typeface="Georgia"/>
              </a:rPr>
              <a:t>required </a:t>
            </a:r>
            <a:r>
              <a:rPr sz="2400" spc="-35" dirty="0">
                <a:latin typeface="Georgia"/>
                <a:cs typeface="Georgia"/>
              </a:rPr>
              <a:t>shape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casting, </a:t>
            </a:r>
            <a:r>
              <a:rPr sz="2400" spc="-35" dirty="0">
                <a:latin typeface="Georgia"/>
                <a:cs typeface="Georgia"/>
              </a:rPr>
              <a:t>made by </a:t>
            </a:r>
            <a:r>
              <a:rPr sz="2400" spc="-25" dirty="0">
                <a:latin typeface="Georgia"/>
                <a:cs typeface="Georgia"/>
              </a:rPr>
              <a:t>wood  </a:t>
            </a:r>
            <a:r>
              <a:rPr sz="2400" spc="-40" dirty="0">
                <a:latin typeface="Georgia"/>
                <a:cs typeface="Georgia"/>
              </a:rPr>
              <a:t>(teak,magony,pine), </a:t>
            </a:r>
            <a:r>
              <a:rPr sz="2400" spc="-35" dirty="0">
                <a:latin typeface="Georgia"/>
                <a:cs typeface="Georgia"/>
              </a:rPr>
              <a:t>plastics, </a:t>
            </a:r>
            <a:r>
              <a:rPr sz="2400" spc="-45" dirty="0">
                <a:latin typeface="Georgia"/>
                <a:cs typeface="Georgia"/>
              </a:rPr>
              <a:t>Metals, Plaster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50" dirty="0">
                <a:latin typeface="Georgia"/>
                <a:cs typeface="Georgia"/>
              </a:rPr>
              <a:t>paris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etc.,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400" b="1" spc="-165" dirty="0">
                <a:latin typeface="Georgia"/>
                <a:cs typeface="Georgia"/>
              </a:rPr>
              <a:t>Types </a:t>
            </a:r>
            <a:r>
              <a:rPr sz="2400" b="1" spc="-95" dirty="0">
                <a:latin typeface="Georgia"/>
                <a:cs typeface="Georgia"/>
              </a:rPr>
              <a:t>of</a:t>
            </a:r>
            <a:r>
              <a:rPr sz="2400" b="1" spc="5" dirty="0">
                <a:latin typeface="Georgia"/>
                <a:cs typeface="Georgia"/>
              </a:rPr>
              <a:t> </a:t>
            </a:r>
            <a:r>
              <a:rPr sz="2400" b="1" spc="-120" dirty="0">
                <a:latin typeface="Georgia"/>
                <a:cs typeface="Georgia"/>
              </a:rPr>
              <a:t>patterns.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70" dirty="0">
                <a:latin typeface="Georgia"/>
                <a:cs typeface="Georgia"/>
              </a:rPr>
              <a:t>1.Solid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pattern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60" dirty="0">
                <a:latin typeface="Georgia"/>
                <a:cs typeface="Georgia"/>
              </a:rPr>
              <a:t>2.Split </a:t>
            </a:r>
            <a:r>
              <a:rPr sz="2400" spc="-25" dirty="0">
                <a:latin typeface="Georgia"/>
                <a:cs typeface="Georgia"/>
              </a:rPr>
              <a:t>piece</a:t>
            </a:r>
            <a:r>
              <a:rPr sz="2400" spc="-114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pattern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60" dirty="0">
                <a:latin typeface="Georgia"/>
                <a:cs typeface="Georgia"/>
              </a:rPr>
              <a:t>3.Three </a:t>
            </a:r>
            <a:r>
              <a:rPr sz="2400" spc="-20" dirty="0">
                <a:latin typeface="Georgia"/>
                <a:cs typeface="Georgia"/>
              </a:rPr>
              <a:t>piece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pattern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45" dirty="0">
                <a:latin typeface="Georgia"/>
                <a:cs typeface="Georgia"/>
              </a:rPr>
              <a:t>4.Loose </a:t>
            </a:r>
            <a:r>
              <a:rPr sz="2400" spc="-25" dirty="0">
                <a:latin typeface="Georgia"/>
                <a:cs typeface="Georgia"/>
              </a:rPr>
              <a:t>piece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pattern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45" dirty="0">
                <a:latin typeface="Georgia"/>
                <a:cs typeface="Georgia"/>
              </a:rPr>
              <a:t>5.Match </a:t>
            </a:r>
            <a:r>
              <a:rPr sz="2400" spc="-25" dirty="0">
                <a:latin typeface="Georgia"/>
                <a:cs typeface="Georgia"/>
              </a:rPr>
              <a:t>plate</a:t>
            </a:r>
            <a:r>
              <a:rPr sz="2400" spc="-145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pattern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40" dirty="0">
                <a:latin typeface="Georgia"/>
                <a:cs typeface="Georgia"/>
              </a:rPr>
              <a:t>6.Segmental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pattern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60" dirty="0">
                <a:latin typeface="Georgia"/>
                <a:cs typeface="Georgia"/>
              </a:rPr>
              <a:t>7.Sweep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patten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40" dirty="0">
                <a:latin typeface="Georgia"/>
                <a:cs typeface="Georgia"/>
              </a:rPr>
              <a:t>8.skeleton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Pattern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35" dirty="0">
                <a:latin typeface="Georgia"/>
                <a:cs typeface="Georgia"/>
              </a:rPr>
              <a:t>9.shell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Pattern.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D28554-0C51-4210-ADF3-E26E98FC81EB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NIET Gr Noida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50ABF24FB5640BB6014DC1D57DD7A" ma:contentTypeVersion="12" ma:contentTypeDescription="Create a new document." ma:contentTypeScope="" ma:versionID="2f8e71c64e019cebe133b5982f8e21f2">
  <xsd:schema xmlns:xsd="http://www.w3.org/2001/XMLSchema" xmlns:xs="http://www.w3.org/2001/XMLSchema" xmlns:p="http://schemas.microsoft.com/office/2006/metadata/properties" xmlns:ns2="be757fe0-40fc-4dcf-adba-d0d8741a61e5" xmlns:ns3="55a9665e-8431-450e-a549-eedb8a433299" targetNamespace="http://schemas.microsoft.com/office/2006/metadata/properties" ma:root="true" ma:fieldsID="0da895b1e758032c2e5cb11f68ed428b" ns2:_="" ns3:_="">
    <xsd:import namespace="be757fe0-40fc-4dcf-adba-d0d8741a61e5"/>
    <xsd:import namespace="55a9665e-8431-450e-a549-eedb8a4332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57fe0-40fc-4dcf-adba-d0d8741a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9665e-8431-450e-a549-eedb8a43329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11776A-BC14-41DD-961A-F6CBD3B170C1}"/>
</file>

<file path=customXml/itemProps2.xml><?xml version="1.0" encoding="utf-8"?>
<ds:datastoreItem xmlns:ds="http://schemas.openxmlformats.org/officeDocument/2006/customXml" ds:itemID="{254782E9-982B-4B7D-B28F-EB86C54183C7}"/>
</file>

<file path=customXml/itemProps3.xml><?xml version="1.0" encoding="utf-8"?>
<ds:datastoreItem xmlns:ds="http://schemas.openxmlformats.org/officeDocument/2006/customXml" ds:itemID="{63CDFC4A-ABC2-41D7-8266-0A54C0A8642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901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Steps in Sand Casting</vt:lpstr>
      <vt:lpstr>Patterns</vt:lpstr>
      <vt:lpstr>Moulding Sand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10</cp:revision>
  <dcterms:created xsi:type="dcterms:W3CDTF">2018-08-11T07:39:53Z</dcterms:created>
  <dcterms:modified xsi:type="dcterms:W3CDTF">2021-01-19T10:12:43Z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2018-08-11T00:00:00Z</vt:filetime>
  </property>
  <property fmtid="{D5CDD505-2E9C-101B-9397-08002B2CF9AE}" pid="5" name="ContentTypeId">
    <vt:lpwstr>0x01010075E50ABF24FB5640BB6014DC1D57DD7A</vt:lpwstr>
  </property>
</Properties>
</file>