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6.xml" ContentType="application/vnd.openxmlformats-officedocument.drawingml.diagramData+xml"/>
  <Override PartName="/ppt/diagrams/data5.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58.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21.xml" ContentType="application/vnd.openxmlformats-officedocument.presentationml.slide+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8.xml" ContentType="application/vnd.openxmlformats-officedocument.presentationml.notesSlide+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colors2.xml" ContentType="application/vnd.openxmlformats-officedocument.drawingml.diagramColors+xml"/>
  <Override PartName="/ppt/diagrams/quickStyle2.xml" ContentType="application/vnd.openxmlformats-officedocument.drawingml.diagramStyle+xml"/>
  <Override PartName="/ppt/diagrams/layout3.xml" ContentType="application/vnd.openxmlformats-officedocument.drawingml.diagramLayout+xml"/>
  <Override PartName="/ppt/diagrams/layout2.xml" ContentType="application/vnd.openxmlformats-officedocument.drawingml.diagramLayout+xml"/>
  <Override PartName="/ppt/diagrams/quickStyle3.xml" ContentType="application/vnd.openxmlformats-officedocument.drawingml.diagramStyle+xml"/>
  <Override PartName="/ppt/theme/theme2.xml" ContentType="application/vnd.openxmlformats-officedocument.theme+xml"/>
  <Override PartName="/ppt/theme/theme3.xml" ContentType="application/vnd.openxmlformats-officedocument.theme+xml"/>
  <Override PartName="/ppt/diagrams/colors3.xml" ContentType="application/vnd.openxmlformats-officedocument.drawingml.diagramColors+xml"/>
  <Override PartName="/ppt/diagrams/layout6.xml" ContentType="application/vnd.openxmlformats-officedocument.drawingml.diagram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diagrams/colors6.xml" ContentType="application/vnd.openxmlformats-officedocument.drawingml.diagramColors+xml"/>
  <Override PartName="/ppt/diagrams/quickStyle6.xml" ContentType="application/vnd.openxmlformats-officedocument.drawingml.diagramStyle+xml"/>
  <Override PartName="/ppt/diagrams/colors4.xml" ContentType="application/vnd.openxmlformats-officedocument.drawingml.diagramColors+xml"/>
  <Override PartName="/ppt/diagrams/quickStyle4.xml" ContentType="application/vnd.openxmlformats-officedocument.drawingml.diagramStyle+xml"/>
  <Override PartName="/ppt/diagrams/layout4.xml" ContentType="application/vnd.openxmlformats-officedocument.drawingml.diagramLayout+xml"/>
  <Override PartName="/ppt/theme/theme1.xml" ContentType="application/vnd.openxmlformats-officedocument.theme+xml"/>
  <Override PartName="/ppt/diagrams/colors5.xml" ContentType="application/vnd.openxmlformats-officedocument.drawingml.diagramColors+xml"/>
  <Override PartName="/ppt/diagrams/quickStyle5.xml" ContentType="application/vnd.openxmlformats-officedocument.drawingml.diagramStyle+xml"/>
  <Override PartName="/ppt/diagrams/layout5.xml" ContentType="application/vnd.openxmlformats-officedocument.drawingml.diagramLayout+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ppt/diagrams/drawing2.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4.xml" ContentType="application/vnd.ms-office.drawingml.diagramDrawing+xml"/>
  <Override PartName="/ppt/diagrams/drawing3.xml" ContentType="application/vnd.ms-office.drawingml.diagramDrawing+xml"/>
  <Override PartName="/ppt/diagrams/drawing7.xml" ContentType="application/vnd.ms-office.drawingml.diagramDrawing+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56" r:id="rId2"/>
    <p:sldId id="257" r:id="rId3"/>
    <p:sldId id="340" r:id="rId4"/>
    <p:sldId id="341" r:id="rId5"/>
    <p:sldId id="331" r:id="rId6"/>
    <p:sldId id="333" r:id="rId7"/>
    <p:sldId id="310" r:id="rId8"/>
    <p:sldId id="272" r:id="rId9"/>
    <p:sldId id="271" r:id="rId10"/>
    <p:sldId id="343" r:id="rId11"/>
    <p:sldId id="344" r:id="rId12"/>
    <p:sldId id="336" r:id="rId13"/>
    <p:sldId id="337" r:id="rId14"/>
    <p:sldId id="334" r:id="rId15"/>
    <p:sldId id="338" r:id="rId16"/>
    <p:sldId id="311" r:id="rId17"/>
    <p:sldId id="313" r:id="rId18"/>
    <p:sldId id="314" r:id="rId19"/>
    <p:sldId id="339" r:id="rId20"/>
    <p:sldId id="342" r:id="rId21"/>
    <p:sldId id="347" r:id="rId22"/>
    <p:sldId id="348" r:id="rId23"/>
    <p:sldId id="345" r:id="rId24"/>
    <p:sldId id="346" r:id="rId25"/>
    <p:sldId id="312" r:id="rId26"/>
    <p:sldId id="317" r:id="rId27"/>
    <p:sldId id="326" r:id="rId28"/>
    <p:sldId id="327" r:id="rId29"/>
    <p:sldId id="328" r:id="rId30"/>
    <p:sldId id="316" r:id="rId31"/>
    <p:sldId id="282" r:id="rId32"/>
    <p:sldId id="281" r:id="rId33"/>
    <p:sldId id="276" r:id="rId34"/>
    <p:sldId id="280" r:id="rId35"/>
    <p:sldId id="285" r:id="rId36"/>
    <p:sldId id="289" r:id="rId37"/>
    <p:sldId id="286" r:id="rId38"/>
    <p:sldId id="287" r:id="rId39"/>
    <p:sldId id="288" r:id="rId40"/>
    <p:sldId id="290" r:id="rId41"/>
    <p:sldId id="294" r:id="rId42"/>
    <p:sldId id="295" r:id="rId43"/>
    <p:sldId id="296" r:id="rId44"/>
    <p:sldId id="297" r:id="rId45"/>
    <p:sldId id="298" r:id="rId46"/>
    <p:sldId id="299" r:id="rId47"/>
    <p:sldId id="309" r:id="rId48"/>
    <p:sldId id="300" r:id="rId49"/>
    <p:sldId id="301" r:id="rId50"/>
    <p:sldId id="302" r:id="rId51"/>
    <p:sldId id="275" r:id="rId52"/>
    <p:sldId id="270" r:id="rId53"/>
    <p:sldId id="273" r:id="rId54"/>
    <p:sldId id="264" r:id="rId55"/>
    <p:sldId id="307" r:id="rId56"/>
    <p:sldId id="283" r:id="rId57"/>
    <p:sldId id="304" r:id="rId58"/>
    <p:sldId id="306"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10"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68"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E326FB-A62D-47E8-A040-BEA770A4330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F55AD31F-CA2A-49DA-BCCB-201B7DC7290F}">
      <dgm:prSet/>
      <dgm:spPr>
        <a:solidFill>
          <a:schemeClr val="accent3"/>
        </a:solidFill>
      </dgm:spPr>
      <dgm:t>
        <a:bodyPr/>
        <a:lstStyle/>
        <a:p>
          <a:pPr rtl="0"/>
          <a:r>
            <a:rPr kumimoji="0" lang="en-US" b="1" i="0" u="none" strike="noStrike" cap="none" spc="0" normalizeH="0" baseline="0" noProof="0" dirty="0" smtClean="0">
              <a:ln>
                <a:noFill/>
              </a:ln>
              <a:solidFill>
                <a:schemeClr val="dk1"/>
              </a:solidFill>
              <a:effectLst/>
              <a:uLnTx/>
              <a:uFillTx/>
              <a:latin typeface="+mn-lt"/>
              <a:ea typeface="+mn-ea"/>
              <a:cs typeface="+mn-cs"/>
            </a:rPr>
            <a:t>Prerequisite</a:t>
          </a:r>
          <a:endParaRPr lang="en-US" b="1" dirty="0"/>
        </a:p>
      </dgm:t>
    </dgm:pt>
    <dgm:pt modelId="{2755D516-3D4B-4E70-B6A5-27A56BB368B3}" type="parTrans" cxnId="{48B0F469-B91F-4962-A259-011700A7FC11}">
      <dgm:prSet/>
      <dgm:spPr/>
      <dgm:t>
        <a:bodyPr/>
        <a:lstStyle/>
        <a:p>
          <a:endParaRPr lang="en-US"/>
        </a:p>
      </dgm:t>
    </dgm:pt>
    <dgm:pt modelId="{12C6C686-55F1-4DCC-ADE7-59448C9B20C6}" type="sibTrans" cxnId="{48B0F469-B91F-4962-A259-011700A7FC11}">
      <dgm:prSet/>
      <dgm:spPr/>
      <dgm:t>
        <a:bodyPr/>
        <a:lstStyle/>
        <a:p>
          <a:endParaRPr lang="en-US"/>
        </a:p>
      </dgm:t>
    </dgm:pt>
    <dgm:pt modelId="{7B2BFEBC-F7A7-4345-8D6A-C537DC41D5E7}">
      <dgm:prSet/>
      <dgm:spPr/>
      <dgm:t>
        <a:bodyPr/>
        <a:lstStyle/>
        <a:p>
          <a:pPr rtl="0"/>
          <a:r>
            <a:rPr lang="en-US" b="1" dirty="0" smtClean="0">
              <a:solidFill>
                <a:schemeClr val="tx1"/>
              </a:solidFill>
            </a:rPr>
            <a:t>Recap</a:t>
          </a:r>
          <a:endParaRPr lang="en-US" b="1" dirty="0">
            <a:solidFill>
              <a:schemeClr val="tx1"/>
            </a:solidFill>
          </a:endParaRPr>
        </a:p>
      </dgm:t>
    </dgm:pt>
    <dgm:pt modelId="{7FE56796-5A6E-4D84-9909-699712B5BE97}" type="parTrans" cxnId="{B91A8344-33BC-4BD7-A809-C2A9B2025D3E}">
      <dgm:prSet/>
      <dgm:spPr/>
      <dgm:t>
        <a:bodyPr/>
        <a:lstStyle/>
        <a:p>
          <a:endParaRPr lang="en-US"/>
        </a:p>
      </dgm:t>
    </dgm:pt>
    <dgm:pt modelId="{C9CF31D9-6E8B-4B57-833A-F5663E6AF7DE}" type="sibTrans" cxnId="{B91A8344-33BC-4BD7-A809-C2A9B2025D3E}">
      <dgm:prSet/>
      <dgm:spPr/>
      <dgm:t>
        <a:bodyPr/>
        <a:lstStyle/>
        <a:p>
          <a:endParaRPr lang="en-US"/>
        </a:p>
      </dgm:t>
    </dgm:pt>
    <dgm:pt modelId="{54079CC2-0918-42CB-9AC6-67290DB0D32A}">
      <dgm:prSet/>
      <dgm:spPr>
        <a:solidFill>
          <a:schemeClr val="accent1">
            <a:alpha val="90000"/>
          </a:schemeClr>
        </a:solidFill>
      </dgm:spPr>
      <dgm:t>
        <a:bodyPr/>
        <a:lstStyle/>
        <a:p>
          <a:pPr rtl="0"/>
          <a:endParaRPr lang="en-US" dirty="0"/>
        </a:p>
      </dgm:t>
    </dgm:pt>
    <dgm:pt modelId="{88D2F629-888E-4EC0-9089-CC7813B0B524}" type="parTrans" cxnId="{26A1646E-8AB6-4D30-9A3D-9D72276E6C03}">
      <dgm:prSet/>
      <dgm:spPr/>
      <dgm:t>
        <a:bodyPr/>
        <a:lstStyle/>
        <a:p>
          <a:endParaRPr lang="en-US"/>
        </a:p>
      </dgm:t>
    </dgm:pt>
    <dgm:pt modelId="{A95C101C-0260-4068-A8E4-D5B3610FB28B}" type="sibTrans" cxnId="{26A1646E-8AB6-4D30-9A3D-9D72276E6C03}">
      <dgm:prSet/>
      <dgm:spPr/>
      <dgm:t>
        <a:bodyPr/>
        <a:lstStyle/>
        <a:p>
          <a:endParaRPr lang="en-US"/>
        </a:p>
      </dgm:t>
    </dgm:pt>
    <dgm:pt modelId="{F3638D04-8C46-484E-9D30-257D36C6C1B8}">
      <dgm:prSet/>
      <dgm:spPr>
        <a:solidFill>
          <a:schemeClr val="accent1">
            <a:alpha val="90000"/>
          </a:schemeClr>
        </a:solidFill>
      </dgm:spPr>
      <dgm:t>
        <a:bodyPr/>
        <a:lstStyle/>
        <a:p>
          <a:pPr rtl="0"/>
          <a:endParaRPr lang="en-US" dirty="0"/>
        </a:p>
      </dgm:t>
    </dgm:pt>
    <dgm:pt modelId="{88C4E307-1A90-4962-950B-F2AAC16504FD}" type="parTrans" cxnId="{733AA1DB-E29D-40B4-9940-1825C64BCA76}">
      <dgm:prSet/>
      <dgm:spPr/>
      <dgm:t>
        <a:bodyPr/>
        <a:lstStyle/>
        <a:p>
          <a:endParaRPr lang="en-US"/>
        </a:p>
      </dgm:t>
    </dgm:pt>
    <dgm:pt modelId="{393A3160-97CB-4487-ACB3-CADFFF16F5E0}" type="sibTrans" cxnId="{733AA1DB-E29D-40B4-9940-1825C64BCA76}">
      <dgm:prSet/>
      <dgm:spPr/>
      <dgm:t>
        <a:bodyPr/>
        <a:lstStyle/>
        <a:p>
          <a:endParaRPr lang="en-US"/>
        </a:p>
      </dgm:t>
    </dgm:pt>
    <dgm:pt modelId="{774F2F4D-513A-4A60-949E-712C293F9F2E}">
      <dgm:prSet/>
      <dgm:spPr>
        <a:solidFill>
          <a:schemeClr val="accent1">
            <a:alpha val="90000"/>
          </a:schemeClr>
        </a:solidFill>
      </dgm:spPr>
      <dgm:t>
        <a:bodyPr/>
        <a:lstStyle/>
        <a:p>
          <a:pPr rtl="0"/>
          <a:endParaRPr lang="en-US" dirty="0"/>
        </a:p>
      </dgm:t>
    </dgm:pt>
    <dgm:pt modelId="{B4DE3C01-25DD-4F26-9DF1-76EC10B7C054}" type="parTrans" cxnId="{07517B47-5635-4DC9-9A36-1B2C144CB505}">
      <dgm:prSet/>
      <dgm:spPr/>
      <dgm:t>
        <a:bodyPr/>
        <a:lstStyle/>
        <a:p>
          <a:endParaRPr lang="en-US"/>
        </a:p>
      </dgm:t>
    </dgm:pt>
    <dgm:pt modelId="{A2D8F63F-B63D-43CA-8381-A0FD49998F14}" type="sibTrans" cxnId="{07517B47-5635-4DC9-9A36-1B2C144CB505}">
      <dgm:prSet/>
      <dgm:spPr/>
      <dgm:t>
        <a:bodyPr/>
        <a:lstStyle/>
        <a:p>
          <a:endParaRPr lang="en-US"/>
        </a:p>
      </dgm:t>
    </dgm:pt>
    <dgm:pt modelId="{8782B832-3A35-465A-8ECA-2AE0F560FE11}">
      <dgm:prSet/>
      <dgm:spPr>
        <a:solidFill>
          <a:schemeClr val="accent3">
            <a:alpha val="90000"/>
          </a:schemeClr>
        </a:solidFill>
      </dgm:spPr>
      <dgm:t>
        <a:bodyPr/>
        <a:lstStyle/>
        <a:p>
          <a:r>
            <a:rPr lang="en-US" smtClean="0"/>
            <a:t>Students should be 10+2 pass with science.</a:t>
          </a:r>
          <a:endParaRPr lang="en-US" dirty="0"/>
        </a:p>
      </dgm:t>
    </dgm:pt>
    <dgm:pt modelId="{04CDEF35-DF3F-4D66-8752-506A7F944573}" type="parTrans" cxnId="{0498E1AF-93F8-42D6-9359-7243900D3B6A}">
      <dgm:prSet/>
      <dgm:spPr/>
      <dgm:t>
        <a:bodyPr/>
        <a:lstStyle/>
        <a:p>
          <a:endParaRPr lang="en-US"/>
        </a:p>
      </dgm:t>
    </dgm:pt>
    <dgm:pt modelId="{653E8FB2-3A20-4E1C-A347-1A29B4CD1965}" type="sibTrans" cxnId="{0498E1AF-93F8-42D6-9359-7243900D3B6A}">
      <dgm:prSet/>
      <dgm:spPr/>
      <dgm:t>
        <a:bodyPr/>
        <a:lstStyle/>
        <a:p>
          <a:endParaRPr lang="en-US"/>
        </a:p>
      </dgm:t>
    </dgm:pt>
    <dgm:pt modelId="{990BD2A8-CA0A-4E71-BFA7-3066814642C3}">
      <dgm:prSet/>
      <dgm:spPr>
        <a:solidFill>
          <a:schemeClr val="accent1">
            <a:alpha val="90000"/>
          </a:schemeClr>
        </a:solidFill>
      </dgm:spPr>
      <dgm:t>
        <a:bodyPr/>
        <a:lstStyle/>
        <a:p>
          <a:r>
            <a:rPr lang="en-US" dirty="0" smtClean="0"/>
            <a:t>This is the first unit of syllabus.</a:t>
          </a:r>
        </a:p>
      </dgm:t>
    </dgm:pt>
    <dgm:pt modelId="{3DFF5DCD-D854-4716-8F49-9B5A3FC5B0AA}" type="parTrans" cxnId="{A2B1EE45-936D-4AE1-9BAA-C8FB119F93D0}">
      <dgm:prSet/>
      <dgm:spPr/>
      <dgm:t>
        <a:bodyPr/>
        <a:lstStyle/>
        <a:p>
          <a:endParaRPr lang="en-US"/>
        </a:p>
      </dgm:t>
    </dgm:pt>
    <dgm:pt modelId="{A6E2A93B-BE57-4DFB-9278-FEDA5FBCE27B}" type="sibTrans" cxnId="{A2B1EE45-936D-4AE1-9BAA-C8FB119F93D0}">
      <dgm:prSet/>
      <dgm:spPr/>
      <dgm:t>
        <a:bodyPr/>
        <a:lstStyle/>
        <a:p>
          <a:endParaRPr lang="en-US"/>
        </a:p>
      </dgm:t>
    </dgm:pt>
    <dgm:pt modelId="{2CCB22D5-0F1B-47B6-8C5A-D6CE9A22627B}">
      <dgm:prSet/>
      <dgm:spPr/>
      <dgm:t>
        <a:bodyPr/>
        <a:lstStyle/>
        <a:p>
          <a:r>
            <a:rPr lang="en-US" dirty="0" smtClean="0"/>
            <a:t>Student should have a general knowledge about  tools and material properties.</a:t>
          </a:r>
        </a:p>
      </dgm:t>
    </dgm:pt>
    <dgm:pt modelId="{A02942D2-B875-4CC1-B240-37398F87FF79}" type="parTrans" cxnId="{064A7548-F72D-4ECB-8B7C-651A76D633DC}">
      <dgm:prSet/>
      <dgm:spPr/>
      <dgm:t>
        <a:bodyPr/>
        <a:lstStyle/>
        <a:p>
          <a:endParaRPr lang="en-US"/>
        </a:p>
      </dgm:t>
    </dgm:pt>
    <dgm:pt modelId="{DAE545C6-EBC2-485E-B7D3-651E1B094B16}" type="sibTrans" cxnId="{064A7548-F72D-4ECB-8B7C-651A76D633DC}">
      <dgm:prSet/>
      <dgm:spPr/>
      <dgm:t>
        <a:bodyPr/>
        <a:lstStyle/>
        <a:p>
          <a:endParaRPr lang="en-US"/>
        </a:p>
      </dgm:t>
    </dgm:pt>
    <dgm:pt modelId="{C6A70250-2BED-4639-80D1-E1DE279B1C19}">
      <dgm:prSet/>
      <dgm:spPr/>
      <dgm:t>
        <a:bodyPr/>
        <a:lstStyle/>
        <a:p>
          <a:r>
            <a:rPr lang="en-US" dirty="0" smtClean="0"/>
            <a:t>Student should be aware with the basic manufacturing processes going in the surroundings like welding and </a:t>
          </a:r>
          <a:r>
            <a:rPr lang="en-US" dirty="0" err="1" smtClean="0"/>
            <a:t>blacksmithy</a:t>
          </a:r>
          <a:r>
            <a:rPr lang="en-US" dirty="0" smtClean="0"/>
            <a:t>.</a:t>
          </a:r>
        </a:p>
      </dgm:t>
    </dgm:pt>
    <dgm:pt modelId="{870B1A0C-3FBE-4F3F-881A-2D7EBE7F153C}" type="parTrans" cxnId="{32173193-D088-41BF-BFF5-D61D2C99C33A}">
      <dgm:prSet/>
      <dgm:spPr/>
      <dgm:t>
        <a:bodyPr/>
        <a:lstStyle/>
        <a:p>
          <a:endParaRPr lang="en-US"/>
        </a:p>
      </dgm:t>
    </dgm:pt>
    <dgm:pt modelId="{5A4196B6-EFF3-442B-947D-548757F7E4DC}" type="sibTrans" cxnId="{32173193-D088-41BF-BFF5-D61D2C99C33A}">
      <dgm:prSet/>
      <dgm:spPr/>
      <dgm:t>
        <a:bodyPr/>
        <a:lstStyle/>
        <a:p>
          <a:endParaRPr lang="en-US"/>
        </a:p>
      </dgm:t>
    </dgm:pt>
    <dgm:pt modelId="{E11F541F-8A16-459E-9B6A-02434B97248D}" type="pres">
      <dgm:prSet presAssocID="{1FE326FB-A62D-47E8-A040-BEA770A4330C}" presName="linearFlow" presStyleCnt="0">
        <dgm:presLayoutVars>
          <dgm:dir/>
          <dgm:animLvl val="lvl"/>
          <dgm:resizeHandles val="exact"/>
        </dgm:presLayoutVars>
      </dgm:prSet>
      <dgm:spPr/>
      <dgm:t>
        <a:bodyPr/>
        <a:lstStyle/>
        <a:p>
          <a:endParaRPr lang="en-US"/>
        </a:p>
      </dgm:t>
    </dgm:pt>
    <dgm:pt modelId="{4E6820D4-B221-46A5-8109-C50CA7289CD4}" type="pres">
      <dgm:prSet presAssocID="{F55AD31F-CA2A-49DA-BCCB-201B7DC7290F}" presName="composite" presStyleCnt="0"/>
      <dgm:spPr/>
    </dgm:pt>
    <dgm:pt modelId="{FE06C5AC-5BC2-4E0B-A25F-6F63FD93FA72}" type="pres">
      <dgm:prSet presAssocID="{F55AD31F-CA2A-49DA-BCCB-201B7DC7290F}" presName="parentText" presStyleLbl="alignNode1" presStyleIdx="0" presStyleCnt="2" custLinFactNeighborX="0" custLinFactNeighborY="-35">
        <dgm:presLayoutVars>
          <dgm:chMax val="1"/>
          <dgm:bulletEnabled val="1"/>
        </dgm:presLayoutVars>
      </dgm:prSet>
      <dgm:spPr/>
      <dgm:t>
        <a:bodyPr/>
        <a:lstStyle/>
        <a:p>
          <a:endParaRPr lang="en-US"/>
        </a:p>
      </dgm:t>
    </dgm:pt>
    <dgm:pt modelId="{7701E8B7-DFA4-4A63-A716-AEFF11684E0A}" type="pres">
      <dgm:prSet presAssocID="{F55AD31F-CA2A-49DA-BCCB-201B7DC7290F}" presName="descendantText" presStyleLbl="alignAcc1" presStyleIdx="0" presStyleCnt="2">
        <dgm:presLayoutVars>
          <dgm:bulletEnabled val="1"/>
        </dgm:presLayoutVars>
      </dgm:prSet>
      <dgm:spPr/>
      <dgm:t>
        <a:bodyPr/>
        <a:lstStyle/>
        <a:p>
          <a:endParaRPr lang="en-US"/>
        </a:p>
      </dgm:t>
    </dgm:pt>
    <dgm:pt modelId="{D6F10736-CC27-4A2E-8F03-322931AAF1B4}" type="pres">
      <dgm:prSet presAssocID="{12C6C686-55F1-4DCC-ADE7-59448C9B20C6}" presName="sp" presStyleCnt="0"/>
      <dgm:spPr/>
    </dgm:pt>
    <dgm:pt modelId="{B6CA1D7B-FB56-4FC4-9D25-FF6467240D90}" type="pres">
      <dgm:prSet presAssocID="{7B2BFEBC-F7A7-4345-8D6A-C537DC41D5E7}" presName="composite" presStyleCnt="0"/>
      <dgm:spPr/>
    </dgm:pt>
    <dgm:pt modelId="{2468E246-3646-4275-B5A2-5FFA0327A59E}" type="pres">
      <dgm:prSet presAssocID="{7B2BFEBC-F7A7-4345-8D6A-C537DC41D5E7}" presName="parentText" presStyleLbl="alignNode1" presStyleIdx="1" presStyleCnt="2">
        <dgm:presLayoutVars>
          <dgm:chMax val="1"/>
          <dgm:bulletEnabled val="1"/>
        </dgm:presLayoutVars>
      </dgm:prSet>
      <dgm:spPr/>
      <dgm:t>
        <a:bodyPr/>
        <a:lstStyle/>
        <a:p>
          <a:endParaRPr lang="en-US"/>
        </a:p>
      </dgm:t>
    </dgm:pt>
    <dgm:pt modelId="{9156A912-C4AC-414F-8066-A3A4486E9BF3}" type="pres">
      <dgm:prSet presAssocID="{7B2BFEBC-F7A7-4345-8D6A-C537DC41D5E7}" presName="descendantText" presStyleLbl="alignAcc1" presStyleIdx="1" presStyleCnt="2">
        <dgm:presLayoutVars>
          <dgm:bulletEnabled val="1"/>
        </dgm:presLayoutVars>
      </dgm:prSet>
      <dgm:spPr/>
      <dgm:t>
        <a:bodyPr/>
        <a:lstStyle/>
        <a:p>
          <a:endParaRPr lang="en-US"/>
        </a:p>
      </dgm:t>
    </dgm:pt>
  </dgm:ptLst>
  <dgm:cxnLst>
    <dgm:cxn modelId="{20B7E45E-5E54-49A1-A3BD-6DD01508B2EA}" type="presOf" srcId="{7B2BFEBC-F7A7-4345-8D6A-C537DC41D5E7}" destId="{2468E246-3646-4275-B5A2-5FFA0327A59E}" srcOrd="0" destOrd="0" presId="urn:microsoft.com/office/officeart/2005/8/layout/chevron2"/>
    <dgm:cxn modelId="{07517B47-5635-4DC9-9A36-1B2C144CB505}" srcId="{7B2BFEBC-F7A7-4345-8D6A-C537DC41D5E7}" destId="{774F2F4D-513A-4A60-949E-712C293F9F2E}" srcOrd="3" destOrd="0" parTransId="{B4DE3C01-25DD-4F26-9DF1-76EC10B7C054}" sibTransId="{A2D8F63F-B63D-43CA-8381-A0FD49998F14}"/>
    <dgm:cxn modelId="{0498E1AF-93F8-42D6-9359-7243900D3B6A}" srcId="{F55AD31F-CA2A-49DA-BCCB-201B7DC7290F}" destId="{8782B832-3A35-465A-8ECA-2AE0F560FE11}" srcOrd="0" destOrd="0" parTransId="{04CDEF35-DF3F-4D66-8752-506A7F944573}" sibTransId="{653E8FB2-3A20-4E1C-A347-1A29B4CD1965}"/>
    <dgm:cxn modelId="{821504CA-4FA3-474E-B213-563E33E13247}" type="presOf" srcId="{2CCB22D5-0F1B-47B6-8C5A-D6CE9A22627B}" destId="{7701E8B7-DFA4-4A63-A716-AEFF11684E0A}" srcOrd="0" destOrd="1" presId="urn:microsoft.com/office/officeart/2005/8/layout/chevron2"/>
    <dgm:cxn modelId="{9B51BA35-E0C2-4944-9B4A-CBF56286DFD1}" type="presOf" srcId="{C6A70250-2BED-4639-80D1-E1DE279B1C19}" destId="{7701E8B7-DFA4-4A63-A716-AEFF11684E0A}" srcOrd="0" destOrd="2" presId="urn:microsoft.com/office/officeart/2005/8/layout/chevron2"/>
    <dgm:cxn modelId="{733AA1DB-E29D-40B4-9940-1825C64BCA76}" srcId="{7B2BFEBC-F7A7-4345-8D6A-C537DC41D5E7}" destId="{F3638D04-8C46-484E-9D30-257D36C6C1B8}" srcOrd="2" destOrd="0" parTransId="{88C4E307-1A90-4962-950B-F2AAC16504FD}" sibTransId="{393A3160-97CB-4487-ACB3-CADFFF16F5E0}"/>
    <dgm:cxn modelId="{4F3844E0-B831-4172-86D7-C7275794D6B0}" type="presOf" srcId="{8782B832-3A35-465A-8ECA-2AE0F560FE11}" destId="{7701E8B7-DFA4-4A63-A716-AEFF11684E0A}" srcOrd="0" destOrd="0" presId="urn:microsoft.com/office/officeart/2005/8/layout/chevron2"/>
    <dgm:cxn modelId="{5D57517F-9F4D-4502-9016-71E492A898AF}" type="presOf" srcId="{1FE326FB-A62D-47E8-A040-BEA770A4330C}" destId="{E11F541F-8A16-459E-9B6A-02434B97248D}" srcOrd="0" destOrd="0" presId="urn:microsoft.com/office/officeart/2005/8/layout/chevron2"/>
    <dgm:cxn modelId="{B91A8344-33BC-4BD7-A809-C2A9B2025D3E}" srcId="{1FE326FB-A62D-47E8-A040-BEA770A4330C}" destId="{7B2BFEBC-F7A7-4345-8D6A-C537DC41D5E7}" srcOrd="1" destOrd="0" parTransId="{7FE56796-5A6E-4D84-9909-699712B5BE97}" sibTransId="{C9CF31D9-6E8B-4B57-833A-F5663E6AF7DE}"/>
    <dgm:cxn modelId="{3DA6FFF3-3F52-4FBD-A67F-0C6D99DF3C16}" type="presOf" srcId="{F55AD31F-CA2A-49DA-BCCB-201B7DC7290F}" destId="{FE06C5AC-5BC2-4E0B-A25F-6F63FD93FA72}" srcOrd="0" destOrd="0" presId="urn:microsoft.com/office/officeart/2005/8/layout/chevron2"/>
    <dgm:cxn modelId="{064A7548-F72D-4ECB-8B7C-651A76D633DC}" srcId="{F55AD31F-CA2A-49DA-BCCB-201B7DC7290F}" destId="{2CCB22D5-0F1B-47B6-8C5A-D6CE9A22627B}" srcOrd="1" destOrd="0" parTransId="{A02942D2-B875-4CC1-B240-37398F87FF79}" sibTransId="{DAE545C6-EBC2-485E-B7D3-651E1B094B16}"/>
    <dgm:cxn modelId="{26A1646E-8AB6-4D30-9A3D-9D72276E6C03}" srcId="{7B2BFEBC-F7A7-4345-8D6A-C537DC41D5E7}" destId="{54079CC2-0918-42CB-9AC6-67290DB0D32A}" srcOrd="0" destOrd="0" parTransId="{88D2F629-888E-4EC0-9089-CC7813B0B524}" sibTransId="{A95C101C-0260-4068-A8E4-D5B3610FB28B}"/>
    <dgm:cxn modelId="{A2B1EE45-936D-4AE1-9BAA-C8FB119F93D0}" srcId="{7B2BFEBC-F7A7-4345-8D6A-C537DC41D5E7}" destId="{990BD2A8-CA0A-4E71-BFA7-3066814642C3}" srcOrd="1" destOrd="0" parTransId="{3DFF5DCD-D854-4716-8F49-9B5A3FC5B0AA}" sibTransId="{A6E2A93B-BE57-4DFB-9278-FEDA5FBCE27B}"/>
    <dgm:cxn modelId="{32173193-D088-41BF-BFF5-D61D2C99C33A}" srcId="{F55AD31F-CA2A-49DA-BCCB-201B7DC7290F}" destId="{C6A70250-2BED-4639-80D1-E1DE279B1C19}" srcOrd="2" destOrd="0" parTransId="{870B1A0C-3FBE-4F3F-881A-2D7EBE7F153C}" sibTransId="{5A4196B6-EFF3-442B-947D-548757F7E4DC}"/>
    <dgm:cxn modelId="{0E4BDBD3-7789-4D11-ACBA-3348628A5C6C}" type="presOf" srcId="{F3638D04-8C46-484E-9D30-257D36C6C1B8}" destId="{9156A912-C4AC-414F-8066-A3A4486E9BF3}" srcOrd="0" destOrd="2" presId="urn:microsoft.com/office/officeart/2005/8/layout/chevron2"/>
    <dgm:cxn modelId="{C8EB3C76-30D3-4E9B-BD0C-ECABEE05A057}" type="presOf" srcId="{774F2F4D-513A-4A60-949E-712C293F9F2E}" destId="{9156A912-C4AC-414F-8066-A3A4486E9BF3}" srcOrd="0" destOrd="3" presId="urn:microsoft.com/office/officeart/2005/8/layout/chevron2"/>
    <dgm:cxn modelId="{48B0F469-B91F-4962-A259-011700A7FC11}" srcId="{1FE326FB-A62D-47E8-A040-BEA770A4330C}" destId="{F55AD31F-CA2A-49DA-BCCB-201B7DC7290F}" srcOrd="0" destOrd="0" parTransId="{2755D516-3D4B-4E70-B6A5-27A56BB368B3}" sibTransId="{12C6C686-55F1-4DCC-ADE7-59448C9B20C6}"/>
    <dgm:cxn modelId="{D03C724B-FED9-4CA8-B49A-13C40016F864}" type="presOf" srcId="{54079CC2-0918-42CB-9AC6-67290DB0D32A}" destId="{9156A912-C4AC-414F-8066-A3A4486E9BF3}" srcOrd="0" destOrd="0" presId="urn:microsoft.com/office/officeart/2005/8/layout/chevron2"/>
    <dgm:cxn modelId="{74D418F2-ED3E-4826-93DB-9BD934808947}" type="presOf" srcId="{990BD2A8-CA0A-4E71-BFA7-3066814642C3}" destId="{9156A912-C4AC-414F-8066-A3A4486E9BF3}" srcOrd="0" destOrd="1" presId="urn:microsoft.com/office/officeart/2005/8/layout/chevron2"/>
    <dgm:cxn modelId="{26765AD8-1025-44FB-99C0-1A494FAE832A}" type="presParOf" srcId="{E11F541F-8A16-459E-9B6A-02434B97248D}" destId="{4E6820D4-B221-46A5-8109-C50CA7289CD4}" srcOrd="0" destOrd="0" presId="urn:microsoft.com/office/officeart/2005/8/layout/chevron2"/>
    <dgm:cxn modelId="{CBA3577F-FD98-4A20-80B4-A8A98CEEE062}" type="presParOf" srcId="{4E6820D4-B221-46A5-8109-C50CA7289CD4}" destId="{FE06C5AC-5BC2-4E0B-A25F-6F63FD93FA72}" srcOrd="0" destOrd="0" presId="urn:microsoft.com/office/officeart/2005/8/layout/chevron2"/>
    <dgm:cxn modelId="{8AB39C92-38CE-4025-A4BB-130F82C265B6}" type="presParOf" srcId="{4E6820D4-B221-46A5-8109-C50CA7289CD4}" destId="{7701E8B7-DFA4-4A63-A716-AEFF11684E0A}" srcOrd="1" destOrd="0" presId="urn:microsoft.com/office/officeart/2005/8/layout/chevron2"/>
    <dgm:cxn modelId="{CBE101D5-DE46-4384-834E-50D5ED914B4F}" type="presParOf" srcId="{E11F541F-8A16-459E-9B6A-02434B97248D}" destId="{D6F10736-CC27-4A2E-8F03-322931AAF1B4}" srcOrd="1" destOrd="0" presId="urn:microsoft.com/office/officeart/2005/8/layout/chevron2"/>
    <dgm:cxn modelId="{BB088577-6817-4E1E-A6DC-F8BB3B92411B}" type="presParOf" srcId="{E11F541F-8A16-459E-9B6A-02434B97248D}" destId="{B6CA1D7B-FB56-4FC4-9D25-FF6467240D90}" srcOrd="2" destOrd="0" presId="urn:microsoft.com/office/officeart/2005/8/layout/chevron2"/>
    <dgm:cxn modelId="{8BA3BCD8-79BE-4BFF-B725-019ABD5468F1}" type="presParOf" srcId="{B6CA1D7B-FB56-4FC4-9D25-FF6467240D90}" destId="{2468E246-3646-4275-B5A2-5FFA0327A59E}" srcOrd="0" destOrd="0" presId="urn:microsoft.com/office/officeart/2005/8/layout/chevron2"/>
    <dgm:cxn modelId="{EABAA445-F264-4642-AB40-C39A36FB605D}" type="presParOf" srcId="{B6CA1D7B-FB56-4FC4-9D25-FF6467240D90}" destId="{9156A912-C4AC-414F-8066-A3A4486E9BF3}"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86E843-D779-43A1-992C-2D7A797902CA}" type="doc">
      <dgm:prSet loTypeId="urn:microsoft.com/office/officeart/2005/8/layout/vList5" loCatId="list" qsTypeId="urn:microsoft.com/office/officeart/2005/8/quickstyle/3d3" qsCatId="3D" csTypeId="urn:microsoft.com/office/officeart/2005/8/colors/accent1_2" csCatId="accent1" phldr="1"/>
      <dgm:spPr/>
      <dgm:t>
        <a:bodyPr/>
        <a:lstStyle/>
        <a:p>
          <a:endParaRPr lang="en-US"/>
        </a:p>
      </dgm:t>
    </dgm:pt>
    <dgm:pt modelId="{AF83C0FD-0885-4F24-B6E1-51989D79AFF2}">
      <dgm:prSet phldrT="[Text]" custT="1"/>
      <dgm:spPr/>
      <dgm:t>
        <a:bodyPr/>
        <a:lstStyle/>
        <a:p>
          <a:r>
            <a:rPr lang="en-US" sz="3600" b="1" dirty="0"/>
            <a:t>Topic Objective</a:t>
          </a:r>
        </a:p>
      </dgm:t>
    </dgm:pt>
    <dgm:pt modelId="{9CCFE84E-C3B3-4AE3-AFE3-FB56BB98E499}" type="parTrans" cxnId="{114ADB35-FFC1-46BB-B412-EC11029511D4}">
      <dgm:prSet/>
      <dgm:spPr/>
      <dgm:t>
        <a:bodyPr/>
        <a:lstStyle/>
        <a:p>
          <a:endParaRPr lang="en-US" b="1"/>
        </a:p>
      </dgm:t>
    </dgm:pt>
    <dgm:pt modelId="{175365C3-E36D-408B-AD50-C8E687B78BB7}" type="sibTrans" cxnId="{114ADB35-FFC1-46BB-B412-EC11029511D4}">
      <dgm:prSet/>
      <dgm:spPr/>
      <dgm:t>
        <a:bodyPr/>
        <a:lstStyle/>
        <a:p>
          <a:endParaRPr lang="en-US" b="1"/>
        </a:p>
      </dgm:t>
    </dgm:pt>
    <dgm:pt modelId="{B9C3FF7B-00DE-481A-A064-A3F354678388}">
      <dgm:prSet phldrT="[Text]" custT="1"/>
      <dgm:spPr/>
      <dgm:t>
        <a:bodyPr/>
        <a:lstStyle/>
        <a:p>
          <a:r>
            <a:rPr lang="en-US" sz="2400" b="1" dirty="0" smtClean="0"/>
            <a:t>Manufacturing methods</a:t>
          </a:r>
          <a:endParaRPr lang="en-US" sz="2400" b="1" dirty="0"/>
        </a:p>
      </dgm:t>
    </dgm:pt>
    <dgm:pt modelId="{F86F4867-0DEF-483F-944D-16FDF4D18EFC}" type="parTrans" cxnId="{91F7C8A6-533A-4C29-B298-D72C15DB20F2}">
      <dgm:prSet/>
      <dgm:spPr/>
      <dgm:t>
        <a:bodyPr/>
        <a:lstStyle/>
        <a:p>
          <a:endParaRPr lang="en-US" b="1"/>
        </a:p>
      </dgm:t>
    </dgm:pt>
    <dgm:pt modelId="{3505696B-0532-43F5-8797-B26B62A19786}" type="sibTrans" cxnId="{91F7C8A6-533A-4C29-B298-D72C15DB20F2}">
      <dgm:prSet/>
      <dgm:spPr/>
      <dgm:t>
        <a:bodyPr/>
        <a:lstStyle/>
        <a:p>
          <a:endParaRPr lang="en-US" b="1"/>
        </a:p>
      </dgm:t>
    </dgm:pt>
    <dgm:pt modelId="{AF77BEBA-CCC7-4E94-B369-8D8AFED0AFC7}">
      <dgm:prSet phldrT="[Text]" custT="1"/>
      <dgm:spPr/>
      <dgm:t>
        <a:bodyPr/>
        <a:lstStyle/>
        <a:p>
          <a:r>
            <a:rPr lang="en-US" sz="3600" b="1" dirty="0"/>
            <a:t>Prerequisites</a:t>
          </a:r>
        </a:p>
      </dgm:t>
    </dgm:pt>
    <dgm:pt modelId="{EA47B3C1-BA3D-4560-B5FD-4F07B5DF67E0}" type="parTrans" cxnId="{3BB0F439-1C2A-4CA1-8757-5522FFB8A184}">
      <dgm:prSet/>
      <dgm:spPr/>
      <dgm:t>
        <a:bodyPr/>
        <a:lstStyle/>
        <a:p>
          <a:endParaRPr lang="en-US" b="1"/>
        </a:p>
      </dgm:t>
    </dgm:pt>
    <dgm:pt modelId="{39501D94-A074-4D2E-9D9A-9618B00C3DA1}" type="sibTrans" cxnId="{3BB0F439-1C2A-4CA1-8757-5522FFB8A184}">
      <dgm:prSet/>
      <dgm:spPr/>
      <dgm:t>
        <a:bodyPr/>
        <a:lstStyle/>
        <a:p>
          <a:endParaRPr lang="en-US" b="1"/>
        </a:p>
      </dgm:t>
    </dgm:pt>
    <dgm:pt modelId="{9CF0E325-5F17-4825-A28C-15BD61D199AB}">
      <dgm:prSet phldrT="[Text]" custT="1"/>
      <dgm:spPr/>
      <dgm:t>
        <a:bodyPr/>
        <a:lstStyle/>
        <a:p>
          <a:r>
            <a:rPr lang="en-US" sz="2400" b="1" dirty="0" smtClean="0"/>
            <a:t>General idea about tools and materials</a:t>
          </a:r>
          <a:endParaRPr lang="en-US" sz="2400" b="1" dirty="0"/>
        </a:p>
      </dgm:t>
    </dgm:pt>
    <dgm:pt modelId="{734BBD9A-B02E-4570-A218-68BCC41CB5AF}" type="parTrans" cxnId="{6073394C-0309-416E-B6A2-E7E6B15D8D8F}">
      <dgm:prSet/>
      <dgm:spPr/>
      <dgm:t>
        <a:bodyPr/>
        <a:lstStyle/>
        <a:p>
          <a:endParaRPr lang="en-US" b="1"/>
        </a:p>
      </dgm:t>
    </dgm:pt>
    <dgm:pt modelId="{A3D8D719-F0E5-42EF-92D7-3EDF09A6050B}" type="sibTrans" cxnId="{6073394C-0309-416E-B6A2-E7E6B15D8D8F}">
      <dgm:prSet/>
      <dgm:spPr/>
      <dgm:t>
        <a:bodyPr/>
        <a:lstStyle/>
        <a:p>
          <a:endParaRPr lang="en-US" b="1"/>
        </a:p>
      </dgm:t>
    </dgm:pt>
    <dgm:pt modelId="{565DE787-E1DF-4928-8B19-6BB242270644}">
      <dgm:prSet phldrT="[Text]" custT="1"/>
      <dgm:spPr/>
      <dgm:t>
        <a:bodyPr/>
        <a:lstStyle/>
        <a:p>
          <a:r>
            <a:rPr lang="en-US" sz="3600" b="1" dirty="0"/>
            <a:t>Recap</a:t>
          </a:r>
        </a:p>
      </dgm:t>
    </dgm:pt>
    <dgm:pt modelId="{CB517AF2-2EC8-44F8-9072-9744FA00CE8F}" type="parTrans" cxnId="{AB16F63D-FB09-47FA-88E6-787A77438E7E}">
      <dgm:prSet/>
      <dgm:spPr/>
      <dgm:t>
        <a:bodyPr/>
        <a:lstStyle/>
        <a:p>
          <a:endParaRPr lang="en-US" b="1"/>
        </a:p>
      </dgm:t>
    </dgm:pt>
    <dgm:pt modelId="{B3F2FDA6-F5AD-46C7-93E2-3FA78298FF5B}" type="sibTrans" cxnId="{AB16F63D-FB09-47FA-88E6-787A77438E7E}">
      <dgm:prSet/>
      <dgm:spPr/>
      <dgm:t>
        <a:bodyPr/>
        <a:lstStyle/>
        <a:p>
          <a:endParaRPr lang="en-US" b="1"/>
        </a:p>
      </dgm:t>
    </dgm:pt>
    <dgm:pt modelId="{1C01B9CB-675B-4C61-BA22-5967591FD661}">
      <dgm:prSet phldrT="[Text]" custT="1"/>
      <dgm:spPr/>
      <dgm:t>
        <a:bodyPr/>
        <a:lstStyle/>
        <a:p>
          <a:r>
            <a:rPr lang="en-US" sz="2400" b="1" dirty="0" smtClean="0"/>
            <a:t>First unit of the syllabus</a:t>
          </a:r>
          <a:endParaRPr lang="en-US" sz="2400" b="1" dirty="0"/>
        </a:p>
      </dgm:t>
    </dgm:pt>
    <dgm:pt modelId="{E9D9A3A2-0498-4927-8D70-AA46435BB03F}" type="parTrans" cxnId="{608D5C8A-D92E-44E2-92C1-36419B3D7BEC}">
      <dgm:prSet/>
      <dgm:spPr/>
      <dgm:t>
        <a:bodyPr/>
        <a:lstStyle/>
        <a:p>
          <a:endParaRPr lang="en-US" b="1"/>
        </a:p>
      </dgm:t>
    </dgm:pt>
    <dgm:pt modelId="{4FC4B259-1B87-4126-95F5-6CB2C26BD54D}" type="sibTrans" cxnId="{608D5C8A-D92E-44E2-92C1-36419B3D7BEC}">
      <dgm:prSet/>
      <dgm:spPr/>
      <dgm:t>
        <a:bodyPr/>
        <a:lstStyle/>
        <a:p>
          <a:endParaRPr lang="en-US" b="1"/>
        </a:p>
      </dgm:t>
    </dgm:pt>
    <dgm:pt modelId="{74CB8533-4D8C-43BA-822B-6EE68CD8CEAB}" type="pres">
      <dgm:prSet presAssocID="{A586E843-D779-43A1-992C-2D7A797902CA}" presName="Name0" presStyleCnt="0">
        <dgm:presLayoutVars>
          <dgm:dir/>
          <dgm:animLvl val="lvl"/>
          <dgm:resizeHandles val="exact"/>
        </dgm:presLayoutVars>
      </dgm:prSet>
      <dgm:spPr/>
      <dgm:t>
        <a:bodyPr/>
        <a:lstStyle/>
        <a:p>
          <a:endParaRPr lang="en-US"/>
        </a:p>
      </dgm:t>
    </dgm:pt>
    <dgm:pt modelId="{D80DDC37-0E56-4B6A-BF80-8C48FF2673BD}" type="pres">
      <dgm:prSet presAssocID="{AF83C0FD-0885-4F24-B6E1-51989D79AFF2}" presName="linNode" presStyleCnt="0"/>
      <dgm:spPr/>
    </dgm:pt>
    <dgm:pt modelId="{226263F4-D1CE-4F58-B516-0E54DEAF441D}" type="pres">
      <dgm:prSet presAssocID="{AF83C0FD-0885-4F24-B6E1-51989D79AFF2}" presName="parentText" presStyleLbl="node1" presStyleIdx="0" presStyleCnt="3" custLinFactNeighborX="-2243" custLinFactNeighborY="-12817">
        <dgm:presLayoutVars>
          <dgm:chMax val="1"/>
          <dgm:bulletEnabled val="1"/>
        </dgm:presLayoutVars>
      </dgm:prSet>
      <dgm:spPr/>
      <dgm:t>
        <a:bodyPr/>
        <a:lstStyle/>
        <a:p>
          <a:endParaRPr lang="en-US"/>
        </a:p>
      </dgm:t>
    </dgm:pt>
    <dgm:pt modelId="{FE537D97-E73B-4FCB-B8A6-71ADB716E510}" type="pres">
      <dgm:prSet presAssocID="{AF83C0FD-0885-4F24-B6E1-51989D79AFF2}" presName="descendantText" presStyleLbl="alignAccFollowNode1" presStyleIdx="0" presStyleCnt="3">
        <dgm:presLayoutVars>
          <dgm:bulletEnabled val="1"/>
        </dgm:presLayoutVars>
      </dgm:prSet>
      <dgm:spPr/>
      <dgm:t>
        <a:bodyPr/>
        <a:lstStyle/>
        <a:p>
          <a:endParaRPr lang="en-US"/>
        </a:p>
      </dgm:t>
    </dgm:pt>
    <dgm:pt modelId="{B5853668-0E96-43D9-B0B4-51FCDD965435}" type="pres">
      <dgm:prSet presAssocID="{175365C3-E36D-408B-AD50-C8E687B78BB7}" presName="sp" presStyleCnt="0"/>
      <dgm:spPr/>
    </dgm:pt>
    <dgm:pt modelId="{8B14871B-A7F1-4939-B155-D03C5C179842}" type="pres">
      <dgm:prSet presAssocID="{AF77BEBA-CCC7-4E94-B369-8D8AFED0AFC7}" presName="linNode" presStyleCnt="0"/>
      <dgm:spPr/>
    </dgm:pt>
    <dgm:pt modelId="{39C80B47-6BE6-46DD-82B7-43AFEEFAB368}" type="pres">
      <dgm:prSet presAssocID="{AF77BEBA-CCC7-4E94-B369-8D8AFED0AFC7}" presName="parentText" presStyleLbl="node1" presStyleIdx="1" presStyleCnt="3">
        <dgm:presLayoutVars>
          <dgm:chMax val="1"/>
          <dgm:bulletEnabled val="1"/>
        </dgm:presLayoutVars>
      </dgm:prSet>
      <dgm:spPr/>
      <dgm:t>
        <a:bodyPr/>
        <a:lstStyle/>
        <a:p>
          <a:endParaRPr lang="en-US"/>
        </a:p>
      </dgm:t>
    </dgm:pt>
    <dgm:pt modelId="{5B5F0FE5-7A70-4DCE-BDD0-6524C43EF83D}" type="pres">
      <dgm:prSet presAssocID="{AF77BEBA-CCC7-4E94-B369-8D8AFED0AFC7}" presName="descendantText" presStyleLbl="alignAccFollowNode1" presStyleIdx="1" presStyleCnt="3">
        <dgm:presLayoutVars>
          <dgm:bulletEnabled val="1"/>
        </dgm:presLayoutVars>
      </dgm:prSet>
      <dgm:spPr/>
      <dgm:t>
        <a:bodyPr/>
        <a:lstStyle/>
        <a:p>
          <a:endParaRPr lang="en-US"/>
        </a:p>
      </dgm:t>
    </dgm:pt>
    <dgm:pt modelId="{3EE755DD-8AB3-4E9A-94BE-CC92563D12ED}" type="pres">
      <dgm:prSet presAssocID="{39501D94-A074-4D2E-9D9A-9618B00C3DA1}" presName="sp" presStyleCnt="0"/>
      <dgm:spPr/>
    </dgm:pt>
    <dgm:pt modelId="{6CA78E4E-04F5-440A-BAB2-0E1008473CA9}" type="pres">
      <dgm:prSet presAssocID="{565DE787-E1DF-4928-8B19-6BB242270644}" presName="linNode" presStyleCnt="0"/>
      <dgm:spPr/>
    </dgm:pt>
    <dgm:pt modelId="{497869E4-EAAF-4FA8-B107-A942A2F265EE}" type="pres">
      <dgm:prSet presAssocID="{565DE787-E1DF-4928-8B19-6BB242270644}" presName="parentText" presStyleLbl="node1" presStyleIdx="2" presStyleCnt="3">
        <dgm:presLayoutVars>
          <dgm:chMax val="1"/>
          <dgm:bulletEnabled val="1"/>
        </dgm:presLayoutVars>
      </dgm:prSet>
      <dgm:spPr/>
      <dgm:t>
        <a:bodyPr/>
        <a:lstStyle/>
        <a:p>
          <a:endParaRPr lang="en-US"/>
        </a:p>
      </dgm:t>
    </dgm:pt>
    <dgm:pt modelId="{8B134376-306D-4101-A63C-477491B94A23}" type="pres">
      <dgm:prSet presAssocID="{565DE787-E1DF-4928-8B19-6BB242270644}" presName="descendantText" presStyleLbl="alignAccFollowNode1" presStyleIdx="2" presStyleCnt="3" custLinFactNeighborY="5618">
        <dgm:presLayoutVars>
          <dgm:bulletEnabled val="1"/>
        </dgm:presLayoutVars>
      </dgm:prSet>
      <dgm:spPr/>
      <dgm:t>
        <a:bodyPr/>
        <a:lstStyle/>
        <a:p>
          <a:endParaRPr lang="en-US"/>
        </a:p>
      </dgm:t>
    </dgm:pt>
  </dgm:ptLst>
  <dgm:cxnLst>
    <dgm:cxn modelId="{AB16F63D-FB09-47FA-88E6-787A77438E7E}" srcId="{A586E843-D779-43A1-992C-2D7A797902CA}" destId="{565DE787-E1DF-4928-8B19-6BB242270644}" srcOrd="2" destOrd="0" parTransId="{CB517AF2-2EC8-44F8-9072-9744FA00CE8F}" sibTransId="{B3F2FDA6-F5AD-46C7-93E2-3FA78298FF5B}"/>
    <dgm:cxn modelId="{91F7C8A6-533A-4C29-B298-D72C15DB20F2}" srcId="{AF83C0FD-0885-4F24-B6E1-51989D79AFF2}" destId="{B9C3FF7B-00DE-481A-A064-A3F354678388}" srcOrd="0" destOrd="0" parTransId="{F86F4867-0DEF-483F-944D-16FDF4D18EFC}" sibTransId="{3505696B-0532-43F5-8797-B26B62A19786}"/>
    <dgm:cxn modelId="{97F35459-7FA0-433D-9B76-123FE080032E}" type="presOf" srcId="{A586E843-D779-43A1-992C-2D7A797902CA}" destId="{74CB8533-4D8C-43BA-822B-6EE68CD8CEAB}" srcOrd="0" destOrd="0" presId="urn:microsoft.com/office/officeart/2005/8/layout/vList5"/>
    <dgm:cxn modelId="{9C98F0C1-3784-4220-8C07-461E88F1F096}" type="presOf" srcId="{565DE787-E1DF-4928-8B19-6BB242270644}" destId="{497869E4-EAAF-4FA8-B107-A942A2F265EE}" srcOrd="0" destOrd="0" presId="urn:microsoft.com/office/officeart/2005/8/layout/vList5"/>
    <dgm:cxn modelId="{B160D1B3-B6FE-4B3A-B91A-5FF675A89934}" type="presOf" srcId="{1C01B9CB-675B-4C61-BA22-5967591FD661}" destId="{8B134376-306D-4101-A63C-477491B94A23}" srcOrd="0" destOrd="0" presId="urn:microsoft.com/office/officeart/2005/8/layout/vList5"/>
    <dgm:cxn modelId="{6073394C-0309-416E-B6A2-E7E6B15D8D8F}" srcId="{AF77BEBA-CCC7-4E94-B369-8D8AFED0AFC7}" destId="{9CF0E325-5F17-4825-A28C-15BD61D199AB}" srcOrd="0" destOrd="0" parTransId="{734BBD9A-B02E-4570-A218-68BCC41CB5AF}" sibTransId="{A3D8D719-F0E5-42EF-92D7-3EDF09A6050B}"/>
    <dgm:cxn modelId="{3BB0F439-1C2A-4CA1-8757-5522FFB8A184}" srcId="{A586E843-D779-43A1-992C-2D7A797902CA}" destId="{AF77BEBA-CCC7-4E94-B369-8D8AFED0AFC7}" srcOrd="1" destOrd="0" parTransId="{EA47B3C1-BA3D-4560-B5FD-4F07B5DF67E0}" sibTransId="{39501D94-A074-4D2E-9D9A-9618B00C3DA1}"/>
    <dgm:cxn modelId="{A1E2489B-5EB9-45E4-99C3-BDD35AE6EFD8}" type="presOf" srcId="{AF83C0FD-0885-4F24-B6E1-51989D79AFF2}" destId="{226263F4-D1CE-4F58-B516-0E54DEAF441D}" srcOrd="0" destOrd="0" presId="urn:microsoft.com/office/officeart/2005/8/layout/vList5"/>
    <dgm:cxn modelId="{30EAB27F-712A-40BF-A9FB-6317CCFF7A3D}" type="presOf" srcId="{B9C3FF7B-00DE-481A-A064-A3F354678388}" destId="{FE537D97-E73B-4FCB-B8A6-71ADB716E510}" srcOrd="0" destOrd="0" presId="urn:microsoft.com/office/officeart/2005/8/layout/vList5"/>
    <dgm:cxn modelId="{8923F013-3E9F-48BA-B08C-A9C89265804F}" type="presOf" srcId="{9CF0E325-5F17-4825-A28C-15BD61D199AB}" destId="{5B5F0FE5-7A70-4DCE-BDD0-6524C43EF83D}" srcOrd="0" destOrd="0" presId="urn:microsoft.com/office/officeart/2005/8/layout/vList5"/>
    <dgm:cxn modelId="{114ADB35-FFC1-46BB-B412-EC11029511D4}" srcId="{A586E843-D779-43A1-992C-2D7A797902CA}" destId="{AF83C0FD-0885-4F24-B6E1-51989D79AFF2}" srcOrd="0" destOrd="0" parTransId="{9CCFE84E-C3B3-4AE3-AFE3-FB56BB98E499}" sibTransId="{175365C3-E36D-408B-AD50-C8E687B78BB7}"/>
    <dgm:cxn modelId="{608D5C8A-D92E-44E2-92C1-36419B3D7BEC}" srcId="{565DE787-E1DF-4928-8B19-6BB242270644}" destId="{1C01B9CB-675B-4C61-BA22-5967591FD661}" srcOrd="0" destOrd="0" parTransId="{E9D9A3A2-0498-4927-8D70-AA46435BB03F}" sibTransId="{4FC4B259-1B87-4126-95F5-6CB2C26BD54D}"/>
    <dgm:cxn modelId="{780621C1-BFB1-48BB-94D5-3772B5906B28}" type="presOf" srcId="{AF77BEBA-CCC7-4E94-B369-8D8AFED0AFC7}" destId="{39C80B47-6BE6-46DD-82B7-43AFEEFAB368}" srcOrd="0" destOrd="0" presId="urn:microsoft.com/office/officeart/2005/8/layout/vList5"/>
    <dgm:cxn modelId="{63A13D27-07BD-4D2A-9661-64A9DEB9196A}" type="presParOf" srcId="{74CB8533-4D8C-43BA-822B-6EE68CD8CEAB}" destId="{D80DDC37-0E56-4B6A-BF80-8C48FF2673BD}" srcOrd="0" destOrd="0" presId="urn:microsoft.com/office/officeart/2005/8/layout/vList5"/>
    <dgm:cxn modelId="{2844856A-EC34-4DD5-840E-4895CE214D49}" type="presParOf" srcId="{D80DDC37-0E56-4B6A-BF80-8C48FF2673BD}" destId="{226263F4-D1CE-4F58-B516-0E54DEAF441D}" srcOrd="0" destOrd="0" presId="urn:microsoft.com/office/officeart/2005/8/layout/vList5"/>
    <dgm:cxn modelId="{1FD75DCE-2EBA-4C9E-AF55-0DCB59BA9A39}" type="presParOf" srcId="{D80DDC37-0E56-4B6A-BF80-8C48FF2673BD}" destId="{FE537D97-E73B-4FCB-B8A6-71ADB716E510}" srcOrd="1" destOrd="0" presId="urn:microsoft.com/office/officeart/2005/8/layout/vList5"/>
    <dgm:cxn modelId="{753AD219-E070-4076-9A95-40974EE5A776}" type="presParOf" srcId="{74CB8533-4D8C-43BA-822B-6EE68CD8CEAB}" destId="{B5853668-0E96-43D9-B0B4-51FCDD965435}" srcOrd="1" destOrd="0" presId="urn:microsoft.com/office/officeart/2005/8/layout/vList5"/>
    <dgm:cxn modelId="{0AE9DDEE-EA10-457C-8C40-74C2A8817CF8}" type="presParOf" srcId="{74CB8533-4D8C-43BA-822B-6EE68CD8CEAB}" destId="{8B14871B-A7F1-4939-B155-D03C5C179842}" srcOrd="2" destOrd="0" presId="urn:microsoft.com/office/officeart/2005/8/layout/vList5"/>
    <dgm:cxn modelId="{9EBD2F57-3DE9-4A12-A217-ABBC9F4B9C75}" type="presParOf" srcId="{8B14871B-A7F1-4939-B155-D03C5C179842}" destId="{39C80B47-6BE6-46DD-82B7-43AFEEFAB368}" srcOrd="0" destOrd="0" presId="urn:microsoft.com/office/officeart/2005/8/layout/vList5"/>
    <dgm:cxn modelId="{8A2F67A3-C63F-42DA-8BAF-B4060455DA9E}" type="presParOf" srcId="{8B14871B-A7F1-4939-B155-D03C5C179842}" destId="{5B5F0FE5-7A70-4DCE-BDD0-6524C43EF83D}" srcOrd="1" destOrd="0" presId="urn:microsoft.com/office/officeart/2005/8/layout/vList5"/>
    <dgm:cxn modelId="{1D9CFE8D-2ABF-4006-975A-B13DCCDBF5DF}" type="presParOf" srcId="{74CB8533-4D8C-43BA-822B-6EE68CD8CEAB}" destId="{3EE755DD-8AB3-4E9A-94BE-CC92563D12ED}" srcOrd="3" destOrd="0" presId="urn:microsoft.com/office/officeart/2005/8/layout/vList5"/>
    <dgm:cxn modelId="{37D2BBE9-4C65-42D2-A617-264C0C7090F3}" type="presParOf" srcId="{74CB8533-4D8C-43BA-822B-6EE68CD8CEAB}" destId="{6CA78E4E-04F5-440A-BAB2-0E1008473CA9}" srcOrd="4" destOrd="0" presId="urn:microsoft.com/office/officeart/2005/8/layout/vList5"/>
    <dgm:cxn modelId="{6D3D692B-D154-40D0-B622-CA0DBDD311C5}" type="presParOf" srcId="{6CA78E4E-04F5-440A-BAB2-0E1008473CA9}" destId="{497869E4-EAAF-4FA8-B107-A942A2F265EE}" srcOrd="0" destOrd="0" presId="urn:microsoft.com/office/officeart/2005/8/layout/vList5"/>
    <dgm:cxn modelId="{06B8C6FE-2BF1-453A-9F06-792FAC2FF4D7}" type="presParOf" srcId="{6CA78E4E-04F5-440A-BAB2-0E1008473CA9}" destId="{8B134376-306D-4101-A63C-477491B94A23}"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86E843-D779-43A1-992C-2D7A797902CA}" type="doc">
      <dgm:prSet loTypeId="urn:microsoft.com/office/officeart/2005/8/layout/vList5" loCatId="list" qsTypeId="urn:microsoft.com/office/officeart/2005/8/quickstyle/3d3" qsCatId="3D" csTypeId="urn:microsoft.com/office/officeart/2005/8/colors/accent1_2" csCatId="accent1" phldr="1"/>
      <dgm:spPr/>
      <dgm:t>
        <a:bodyPr/>
        <a:lstStyle/>
        <a:p>
          <a:endParaRPr lang="en-US"/>
        </a:p>
      </dgm:t>
    </dgm:pt>
    <dgm:pt modelId="{AF83C0FD-0885-4F24-B6E1-51989D79AFF2}">
      <dgm:prSet phldrT="[Text]" custT="1"/>
      <dgm:spPr/>
      <dgm:t>
        <a:bodyPr/>
        <a:lstStyle/>
        <a:p>
          <a:r>
            <a:rPr lang="en-US" sz="3600" b="1" dirty="0"/>
            <a:t>Topic Objective</a:t>
          </a:r>
        </a:p>
      </dgm:t>
    </dgm:pt>
    <dgm:pt modelId="{9CCFE84E-C3B3-4AE3-AFE3-FB56BB98E499}" type="parTrans" cxnId="{114ADB35-FFC1-46BB-B412-EC11029511D4}">
      <dgm:prSet/>
      <dgm:spPr/>
      <dgm:t>
        <a:bodyPr/>
        <a:lstStyle/>
        <a:p>
          <a:endParaRPr lang="en-US" b="1"/>
        </a:p>
      </dgm:t>
    </dgm:pt>
    <dgm:pt modelId="{175365C3-E36D-408B-AD50-C8E687B78BB7}" type="sibTrans" cxnId="{114ADB35-FFC1-46BB-B412-EC11029511D4}">
      <dgm:prSet/>
      <dgm:spPr/>
      <dgm:t>
        <a:bodyPr/>
        <a:lstStyle/>
        <a:p>
          <a:endParaRPr lang="en-US" b="1"/>
        </a:p>
      </dgm:t>
    </dgm:pt>
    <dgm:pt modelId="{B9C3FF7B-00DE-481A-A064-A3F354678388}">
      <dgm:prSet phldrT="[Text]" custT="1"/>
      <dgm:spPr/>
      <dgm:t>
        <a:bodyPr/>
        <a:lstStyle/>
        <a:p>
          <a:r>
            <a:rPr lang="en-US" sz="2400" b="1" dirty="0" smtClean="0"/>
            <a:t>Engineering Materials</a:t>
          </a:r>
          <a:endParaRPr lang="en-US" sz="2400" b="1" dirty="0"/>
        </a:p>
      </dgm:t>
    </dgm:pt>
    <dgm:pt modelId="{F86F4867-0DEF-483F-944D-16FDF4D18EFC}" type="parTrans" cxnId="{91F7C8A6-533A-4C29-B298-D72C15DB20F2}">
      <dgm:prSet/>
      <dgm:spPr/>
      <dgm:t>
        <a:bodyPr/>
        <a:lstStyle/>
        <a:p>
          <a:endParaRPr lang="en-US" b="1"/>
        </a:p>
      </dgm:t>
    </dgm:pt>
    <dgm:pt modelId="{3505696B-0532-43F5-8797-B26B62A19786}" type="sibTrans" cxnId="{91F7C8A6-533A-4C29-B298-D72C15DB20F2}">
      <dgm:prSet/>
      <dgm:spPr/>
      <dgm:t>
        <a:bodyPr/>
        <a:lstStyle/>
        <a:p>
          <a:endParaRPr lang="en-US" b="1"/>
        </a:p>
      </dgm:t>
    </dgm:pt>
    <dgm:pt modelId="{AF77BEBA-CCC7-4E94-B369-8D8AFED0AFC7}">
      <dgm:prSet phldrT="[Text]" custT="1"/>
      <dgm:spPr/>
      <dgm:t>
        <a:bodyPr/>
        <a:lstStyle/>
        <a:p>
          <a:r>
            <a:rPr lang="en-US" sz="3600" b="1" dirty="0"/>
            <a:t>Prerequisites</a:t>
          </a:r>
        </a:p>
      </dgm:t>
    </dgm:pt>
    <dgm:pt modelId="{EA47B3C1-BA3D-4560-B5FD-4F07B5DF67E0}" type="parTrans" cxnId="{3BB0F439-1C2A-4CA1-8757-5522FFB8A184}">
      <dgm:prSet/>
      <dgm:spPr/>
      <dgm:t>
        <a:bodyPr/>
        <a:lstStyle/>
        <a:p>
          <a:endParaRPr lang="en-US" b="1"/>
        </a:p>
      </dgm:t>
    </dgm:pt>
    <dgm:pt modelId="{39501D94-A074-4D2E-9D9A-9618B00C3DA1}" type="sibTrans" cxnId="{3BB0F439-1C2A-4CA1-8757-5522FFB8A184}">
      <dgm:prSet/>
      <dgm:spPr/>
      <dgm:t>
        <a:bodyPr/>
        <a:lstStyle/>
        <a:p>
          <a:endParaRPr lang="en-US" b="1"/>
        </a:p>
      </dgm:t>
    </dgm:pt>
    <dgm:pt modelId="{9CF0E325-5F17-4825-A28C-15BD61D199AB}">
      <dgm:prSet phldrT="[Text]" custT="1"/>
      <dgm:spPr/>
      <dgm:t>
        <a:bodyPr/>
        <a:lstStyle/>
        <a:p>
          <a:r>
            <a:rPr lang="en-US" sz="2400" b="1" dirty="0" smtClean="0"/>
            <a:t>Definition of material</a:t>
          </a:r>
          <a:endParaRPr lang="en-US" sz="2400" b="1" dirty="0"/>
        </a:p>
      </dgm:t>
    </dgm:pt>
    <dgm:pt modelId="{734BBD9A-B02E-4570-A218-68BCC41CB5AF}" type="parTrans" cxnId="{6073394C-0309-416E-B6A2-E7E6B15D8D8F}">
      <dgm:prSet/>
      <dgm:spPr/>
      <dgm:t>
        <a:bodyPr/>
        <a:lstStyle/>
        <a:p>
          <a:endParaRPr lang="en-US" b="1"/>
        </a:p>
      </dgm:t>
    </dgm:pt>
    <dgm:pt modelId="{A3D8D719-F0E5-42EF-92D7-3EDF09A6050B}" type="sibTrans" cxnId="{6073394C-0309-416E-B6A2-E7E6B15D8D8F}">
      <dgm:prSet/>
      <dgm:spPr/>
      <dgm:t>
        <a:bodyPr/>
        <a:lstStyle/>
        <a:p>
          <a:endParaRPr lang="en-US" b="1"/>
        </a:p>
      </dgm:t>
    </dgm:pt>
    <dgm:pt modelId="{565DE787-E1DF-4928-8B19-6BB242270644}">
      <dgm:prSet phldrT="[Text]" custT="1"/>
      <dgm:spPr/>
      <dgm:t>
        <a:bodyPr/>
        <a:lstStyle/>
        <a:p>
          <a:r>
            <a:rPr lang="en-US" sz="3600" b="1" dirty="0"/>
            <a:t>Recap</a:t>
          </a:r>
        </a:p>
      </dgm:t>
    </dgm:pt>
    <dgm:pt modelId="{CB517AF2-2EC8-44F8-9072-9744FA00CE8F}" type="parTrans" cxnId="{AB16F63D-FB09-47FA-88E6-787A77438E7E}">
      <dgm:prSet/>
      <dgm:spPr/>
      <dgm:t>
        <a:bodyPr/>
        <a:lstStyle/>
        <a:p>
          <a:endParaRPr lang="en-US" b="1"/>
        </a:p>
      </dgm:t>
    </dgm:pt>
    <dgm:pt modelId="{B3F2FDA6-F5AD-46C7-93E2-3FA78298FF5B}" type="sibTrans" cxnId="{AB16F63D-FB09-47FA-88E6-787A77438E7E}">
      <dgm:prSet/>
      <dgm:spPr/>
      <dgm:t>
        <a:bodyPr/>
        <a:lstStyle/>
        <a:p>
          <a:endParaRPr lang="en-US" b="1"/>
        </a:p>
      </dgm:t>
    </dgm:pt>
    <dgm:pt modelId="{1C01B9CB-675B-4C61-BA22-5967591FD661}">
      <dgm:prSet phldrT="[Text]" custT="1"/>
      <dgm:spPr/>
      <dgm:t>
        <a:bodyPr/>
        <a:lstStyle/>
        <a:p>
          <a:r>
            <a:rPr lang="en-US" sz="2400" b="1" dirty="0" smtClean="0"/>
            <a:t>Manufacturing methods</a:t>
          </a:r>
          <a:endParaRPr lang="en-US" sz="2400" b="1" dirty="0"/>
        </a:p>
      </dgm:t>
    </dgm:pt>
    <dgm:pt modelId="{E9D9A3A2-0498-4927-8D70-AA46435BB03F}" type="parTrans" cxnId="{608D5C8A-D92E-44E2-92C1-36419B3D7BEC}">
      <dgm:prSet/>
      <dgm:spPr/>
      <dgm:t>
        <a:bodyPr/>
        <a:lstStyle/>
        <a:p>
          <a:endParaRPr lang="en-US" b="1"/>
        </a:p>
      </dgm:t>
    </dgm:pt>
    <dgm:pt modelId="{4FC4B259-1B87-4126-95F5-6CB2C26BD54D}" type="sibTrans" cxnId="{608D5C8A-D92E-44E2-92C1-36419B3D7BEC}">
      <dgm:prSet/>
      <dgm:spPr/>
      <dgm:t>
        <a:bodyPr/>
        <a:lstStyle/>
        <a:p>
          <a:endParaRPr lang="en-US" b="1"/>
        </a:p>
      </dgm:t>
    </dgm:pt>
    <dgm:pt modelId="{74CB8533-4D8C-43BA-822B-6EE68CD8CEAB}" type="pres">
      <dgm:prSet presAssocID="{A586E843-D779-43A1-992C-2D7A797902CA}" presName="Name0" presStyleCnt="0">
        <dgm:presLayoutVars>
          <dgm:dir/>
          <dgm:animLvl val="lvl"/>
          <dgm:resizeHandles val="exact"/>
        </dgm:presLayoutVars>
      </dgm:prSet>
      <dgm:spPr/>
      <dgm:t>
        <a:bodyPr/>
        <a:lstStyle/>
        <a:p>
          <a:endParaRPr lang="en-US"/>
        </a:p>
      </dgm:t>
    </dgm:pt>
    <dgm:pt modelId="{D80DDC37-0E56-4B6A-BF80-8C48FF2673BD}" type="pres">
      <dgm:prSet presAssocID="{AF83C0FD-0885-4F24-B6E1-51989D79AFF2}" presName="linNode" presStyleCnt="0"/>
      <dgm:spPr/>
    </dgm:pt>
    <dgm:pt modelId="{226263F4-D1CE-4F58-B516-0E54DEAF441D}" type="pres">
      <dgm:prSet presAssocID="{AF83C0FD-0885-4F24-B6E1-51989D79AFF2}" presName="parentText" presStyleLbl="node1" presStyleIdx="0" presStyleCnt="3" custLinFactNeighborX="-2243" custLinFactNeighborY="-12817">
        <dgm:presLayoutVars>
          <dgm:chMax val="1"/>
          <dgm:bulletEnabled val="1"/>
        </dgm:presLayoutVars>
      </dgm:prSet>
      <dgm:spPr/>
      <dgm:t>
        <a:bodyPr/>
        <a:lstStyle/>
        <a:p>
          <a:endParaRPr lang="en-US"/>
        </a:p>
      </dgm:t>
    </dgm:pt>
    <dgm:pt modelId="{FE537D97-E73B-4FCB-B8A6-71ADB716E510}" type="pres">
      <dgm:prSet presAssocID="{AF83C0FD-0885-4F24-B6E1-51989D79AFF2}" presName="descendantText" presStyleLbl="alignAccFollowNode1" presStyleIdx="0" presStyleCnt="3">
        <dgm:presLayoutVars>
          <dgm:bulletEnabled val="1"/>
        </dgm:presLayoutVars>
      </dgm:prSet>
      <dgm:spPr/>
      <dgm:t>
        <a:bodyPr/>
        <a:lstStyle/>
        <a:p>
          <a:endParaRPr lang="en-US"/>
        </a:p>
      </dgm:t>
    </dgm:pt>
    <dgm:pt modelId="{B5853668-0E96-43D9-B0B4-51FCDD965435}" type="pres">
      <dgm:prSet presAssocID="{175365C3-E36D-408B-AD50-C8E687B78BB7}" presName="sp" presStyleCnt="0"/>
      <dgm:spPr/>
    </dgm:pt>
    <dgm:pt modelId="{8B14871B-A7F1-4939-B155-D03C5C179842}" type="pres">
      <dgm:prSet presAssocID="{AF77BEBA-CCC7-4E94-B369-8D8AFED0AFC7}" presName="linNode" presStyleCnt="0"/>
      <dgm:spPr/>
    </dgm:pt>
    <dgm:pt modelId="{39C80B47-6BE6-46DD-82B7-43AFEEFAB368}" type="pres">
      <dgm:prSet presAssocID="{AF77BEBA-CCC7-4E94-B369-8D8AFED0AFC7}" presName="parentText" presStyleLbl="node1" presStyleIdx="1" presStyleCnt="3">
        <dgm:presLayoutVars>
          <dgm:chMax val="1"/>
          <dgm:bulletEnabled val="1"/>
        </dgm:presLayoutVars>
      </dgm:prSet>
      <dgm:spPr/>
      <dgm:t>
        <a:bodyPr/>
        <a:lstStyle/>
        <a:p>
          <a:endParaRPr lang="en-US"/>
        </a:p>
      </dgm:t>
    </dgm:pt>
    <dgm:pt modelId="{5B5F0FE5-7A70-4DCE-BDD0-6524C43EF83D}" type="pres">
      <dgm:prSet presAssocID="{AF77BEBA-CCC7-4E94-B369-8D8AFED0AFC7}" presName="descendantText" presStyleLbl="alignAccFollowNode1" presStyleIdx="1" presStyleCnt="3">
        <dgm:presLayoutVars>
          <dgm:bulletEnabled val="1"/>
        </dgm:presLayoutVars>
      </dgm:prSet>
      <dgm:spPr/>
      <dgm:t>
        <a:bodyPr/>
        <a:lstStyle/>
        <a:p>
          <a:endParaRPr lang="en-US"/>
        </a:p>
      </dgm:t>
    </dgm:pt>
    <dgm:pt modelId="{3EE755DD-8AB3-4E9A-94BE-CC92563D12ED}" type="pres">
      <dgm:prSet presAssocID="{39501D94-A074-4D2E-9D9A-9618B00C3DA1}" presName="sp" presStyleCnt="0"/>
      <dgm:spPr/>
    </dgm:pt>
    <dgm:pt modelId="{6CA78E4E-04F5-440A-BAB2-0E1008473CA9}" type="pres">
      <dgm:prSet presAssocID="{565DE787-E1DF-4928-8B19-6BB242270644}" presName="linNode" presStyleCnt="0"/>
      <dgm:spPr/>
    </dgm:pt>
    <dgm:pt modelId="{497869E4-EAAF-4FA8-B107-A942A2F265EE}" type="pres">
      <dgm:prSet presAssocID="{565DE787-E1DF-4928-8B19-6BB242270644}" presName="parentText" presStyleLbl="node1" presStyleIdx="2" presStyleCnt="3">
        <dgm:presLayoutVars>
          <dgm:chMax val="1"/>
          <dgm:bulletEnabled val="1"/>
        </dgm:presLayoutVars>
      </dgm:prSet>
      <dgm:spPr/>
      <dgm:t>
        <a:bodyPr/>
        <a:lstStyle/>
        <a:p>
          <a:endParaRPr lang="en-US"/>
        </a:p>
      </dgm:t>
    </dgm:pt>
    <dgm:pt modelId="{8B134376-306D-4101-A63C-477491B94A23}" type="pres">
      <dgm:prSet presAssocID="{565DE787-E1DF-4928-8B19-6BB242270644}" presName="descendantText" presStyleLbl="alignAccFollowNode1" presStyleIdx="2" presStyleCnt="3" custLinFactNeighborY="5618">
        <dgm:presLayoutVars>
          <dgm:bulletEnabled val="1"/>
        </dgm:presLayoutVars>
      </dgm:prSet>
      <dgm:spPr/>
      <dgm:t>
        <a:bodyPr/>
        <a:lstStyle/>
        <a:p>
          <a:endParaRPr lang="en-US"/>
        </a:p>
      </dgm:t>
    </dgm:pt>
  </dgm:ptLst>
  <dgm:cxnLst>
    <dgm:cxn modelId="{9353D06F-5A0D-429B-8291-B225898F97A6}" type="presOf" srcId="{B9C3FF7B-00DE-481A-A064-A3F354678388}" destId="{FE537D97-E73B-4FCB-B8A6-71ADB716E510}" srcOrd="0" destOrd="0" presId="urn:microsoft.com/office/officeart/2005/8/layout/vList5"/>
    <dgm:cxn modelId="{7C8C86BD-6DA0-4D4C-A21A-E16C2A9272BE}" type="presOf" srcId="{1C01B9CB-675B-4C61-BA22-5967591FD661}" destId="{8B134376-306D-4101-A63C-477491B94A23}" srcOrd="0" destOrd="0" presId="urn:microsoft.com/office/officeart/2005/8/layout/vList5"/>
    <dgm:cxn modelId="{AB16F63D-FB09-47FA-88E6-787A77438E7E}" srcId="{A586E843-D779-43A1-992C-2D7A797902CA}" destId="{565DE787-E1DF-4928-8B19-6BB242270644}" srcOrd="2" destOrd="0" parTransId="{CB517AF2-2EC8-44F8-9072-9744FA00CE8F}" sibTransId="{B3F2FDA6-F5AD-46C7-93E2-3FA78298FF5B}"/>
    <dgm:cxn modelId="{91F7C8A6-533A-4C29-B298-D72C15DB20F2}" srcId="{AF83C0FD-0885-4F24-B6E1-51989D79AFF2}" destId="{B9C3FF7B-00DE-481A-A064-A3F354678388}" srcOrd="0" destOrd="0" parTransId="{F86F4867-0DEF-483F-944D-16FDF4D18EFC}" sibTransId="{3505696B-0532-43F5-8797-B26B62A19786}"/>
    <dgm:cxn modelId="{6D32F5DF-5CC6-496F-83C9-7BC444063A37}" type="presOf" srcId="{A586E843-D779-43A1-992C-2D7A797902CA}" destId="{74CB8533-4D8C-43BA-822B-6EE68CD8CEAB}" srcOrd="0" destOrd="0" presId="urn:microsoft.com/office/officeart/2005/8/layout/vList5"/>
    <dgm:cxn modelId="{CFA55974-8E3C-4E17-AC8C-4D6D8D389BF2}" type="presOf" srcId="{565DE787-E1DF-4928-8B19-6BB242270644}" destId="{497869E4-EAAF-4FA8-B107-A942A2F265EE}" srcOrd="0" destOrd="0" presId="urn:microsoft.com/office/officeart/2005/8/layout/vList5"/>
    <dgm:cxn modelId="{6073394C-0309-416E-B6A2-E7E6B15D8D8F}" srcId="{AF77BEBA-CCC7-4E94-B369-8D8AFED0AFC7}" destId="{9CF0E325-5F17-4825-A28C-15BD61D199AB}" srcOrd="0" destOrd="0" parTransId="{734BBD9A-B02E-4570-A218-68BCC41CB5AF}" sibTransId="{A3D8D719-F0E5-42EF-92D7-3EDF09A6050B}"/>
    <dgm:cxn modelId="{3BB0F439-1C2A-4CA1-8757-5522FFB8A184}" srcId="{A586E843-D779-43A1-992C-2D7A797902CA}" destId="{AF77BEBA-CCC7-4E94-B369-8D8AFED0AFC7}" srcOrd="1" destOrd="0" parTransId="{EA47B3C1-BA3D-4560-B5FD-4F07B5DF67E0}" sibTransId="{39501D94-A074-4D2E-9D9A-9618B00C3DA1}"/>
    <dgm:cxn modelId="{47147EE2-7558-448C-89D5-3D886B27EE48}" type="presOf" srcId="{9CF0E325-5F17-4825-A28C-15BD61D199AB}" destId="{5B5F0FE5-7A70-4DCE-BDD0-6524C43EF83D}" srcOrd="0" destOrd="0" presId="urn:microsoft.com/office/officeart/2005/8/layout/vList5"/>
    <dgm:cxn modelId="{4CFBF96C-4B18-4B41-8CDC-7298E5095EAF}" type="presOf" srcId="{AF83C0FD-0885-4F24-B6E1-51989D79AFF2}" destId="{226263F4-D1CE-4F58-B516-0E54DEAF441D}" srcOrd="0" destOrd="0" presId="urn:microsoft.com/office/officeart/2005/8/layout/vList5"/>
    <dgm:cxn modelId="{9833AD6C-0F7B-44EB-9F84-2A9A97916480}" type="presOf" srcId="{AF77BEBA-CCC7-4E94-B369-8D8AFED0AFC7}" destId="{39C80B47-6BE6-46DD-82B7-43AFEEFAB368}" srcOrd="0" destOrd="0" presId="urn:microsoft.com/office/officeart/2005/8/layout/vList5"/>
    <dgm:cxn modelId="{114ADB35-FFC1-46BB-B412-EC11029511D4}" srcId="{A586E843-D779-43A1-992C-2D7A797902CA}" destId="{AF83C0FD-0885-4F24-B6E1-51989D79AFF2}" srcOrd="0" destOrd="0" parTransId="{9CCFE84E-C3B3-4AE3-AFE3-FB56BB98E499}" sibTransId="{175365C3-E36D-408B-AD50-C8E687B78BB7}"/>
    <dgm:cxn modelId="{608D5C8A-D92E-44E2-92C1-36419B3D7BEC}" srcId="{565DE787-E1DF-4928-8B19-6BB242270644}" destId="{1C01B9CB-675B-4C61-BA22-5967591FD661}" srcOrd="0" destOrd="0" parTransId="{E9D9A3A2-0498-4927-8D70-AA46435BB03F}" sibTransId="{4FC4B259-1B87-4126-95F5-6CB2C26BD54D}"/>
    <dgm:cxn modelId="{5A8BE7D5-A112-49D1-8CF0-75F9F447E575}" type="presParOf" srcId="{74CB8533-4D8C-43BA-822B-6EE68CD8CEAB}" destId="{D80DDC37-0E56-4B6A-BF80-8C48FF2673BD}" srcOrd="0" destOrd="0" presId="urn:microsoft.com/office/officeart/2005/8/layout/vList5"/>
    <dgm:cxn modelId="{858FE79B-22D8-47D5-B4C0-E8E8923A6511}" type="presParOf" srcId="{D80DDC37-0E56-4B6A-BF80-8C48FF2673BD}" destId="{226263F4-D1CE-4F58-B516-0E54DEAF441D}" srcOrd="0" destOrd="0" presId="urn:microsoft.com/office/officeart/2005/8/layout/vList5"/>
    <dgm:cxn modelId="{E5BD5835-54FB-494F-8B2A-74B5CFE22698}" type="presParOf" srcId="{D80DDC37-0E56-4B6A-BF80-8C48FF2673BD}" destId="{FE537D97-E73B-4FCB-B8A6-71ADB716E510}" srcOrd="1" destOrd="0" presId="urn:microsoft.com/office/officeart/2005/8/layout/vList5"/>
    <dgm:cxn modelId="{86BEDD8D-29FD-42BA-BEE8-429774D14868}" type="presParOf" srcId="{74CB8533-4D8C-43BA-822B-6EE68CD8CEAB}" destId="{B5853668-0E96-43D9-B0B4-51FCDD965435}" srcOrd="1" destOrd="0" presId="urn:microsoft.com/office/officeart/2005/8/layout/vList5"/>
    <dgm:cxn modelId="{D534A786-1309-4FB5-A350-744D58FD5D7B}" type="presParOf" srcId="{74CB8533-4D8C-43BA-822B-6EE68CD8CEAB}" destId="{8B14871B-A7F1-4939-B155-D03C5C179842}" srcOrd="2" destOrd="0" presId="urn:microsoft.com/office/officeart/2005/8/layout/vList5"/>
    <dgm:cxn modelId="{9A33D9BB-385F-4C05-842F-818CE1B27248}" type="presParOf" srcId="{8B14871B-A7F1-4939-B155-D03C5C179842}" destId="{39C80B47-6BE6-46DD-82B7-43AFEEFAB368}" srcOrd="0" destOrd="0" presId="urn:microsoft.com/office/officeart/2005/8/layout/vList5"/>
    <dgm:cxn modelId="{84D99D8E-107E-4B11-BB0D-3AC1B3FA159D}" type="presParOf" srcId="{8B14871B-A7F1-4939-B155-D03C5C179842}" destId="{5B5F0FE5-7A70-4DCE-BDD0-6524C43EF83D}" srcOrd="1" destOrd="0" presId="urn:microsoft.com/office/officeart/2005/8/layout/vList5"/>
    <dgm:cxn modelId="{A3B0B94D-AA43-4E90-9D15-1E4B25F613CC}" type="presParOf" srcId="{74CB8533-4D8C-43BA-822B-6EE68CD8CEAB}" destId="{3EE755DD-8AB3-4E9A-94BE-CC92563D12ED}" srcOrd="3" destOrd="0" presId="urn:microsoft.com/office/officeart/2005/8/layout/vList5"/>
    <dgm:cxn modelId="{D42D7C87-8B1F-4DE1-AF19-5EB142A47C40}" type="presParOf" srcId="{74CB8533-4D8C-43BA-822B-6EE68CD8CEAB}" destId="{6CA78E4E-04F5-440A-BAB2-0E1008473CA9}" srcOrd="4" destOrd="0" presId="urn:microsoft.com/office/officeart/2005/8/layout/vList5"/>
    <dgm:cxn modelId="{1DA34C0B-18E4-4568-8C3E-7C72C56D8A6C}" type="presParOf" srcId="{6CA78E4E-04F5-440A-BAB2-0E1008473CA9}" destId="{497869E4-EAAF-4FA8-B107-A942A2F265EE}" srcOrd="0" destOrd="0" presId="urn:microsoft.com/office/officeart/2005/8/layout/vList5"/>
    <dgm:cxn modelId="{A7BAD436-393D-4A40-BB90-36539DA6CF4F}" type="presParOf" srcId="{6CA78E4E-04F5-440A-BAB2-0E1008473CA9}" destId="{8B134376-306D-4101-A63C-477491B94A23}"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86E843-D779-43A1-992C-2D7A797902CA}" type="doc">
      <dgm:prSet loTypeId="urn:microsoft.com/office/officeart/2005/8/layout/vList5" loCatId="list" qsTypeId="urn:microsoft.com/office/officeart/2005/8/quickstyle/3d3" qsCatId="3D" csTypeId="urn:microsoft.com/office/officeart/2005/8/colors/accent1_2" csCatId="accent1" phldr="1"/>
      <dgm:spPr/>
      <dgm:t>
        <a:bodyPr/>
        <a:lstStyle/>
        <a:p>
          <a:endParaRPr lang="en-US"/>
        </a:p>
      </dgm:t>
    </dgm:pt>
    <dgm:pt modelId="{AF83C0FD-0885-4F24-B6E1-51989D79AFF2}">
      <dgm:prSet phldrT="[Text]" custT="1"/>
      <dgm:spPr/>
      <dgm:t>
        <a:bodyPr/>
        <a:lstStyle/>
        <a:p>
          <a:r>
            <a:rPr lang="en-US" sz="3600" b="1" dirty="0"/>
            <a:t>Topic Objective</a:t>
          </a:r>
        </a:p>
      </dgm:t>
    </dgm:pt>
    <dgm:pt modelId="{9CCFE84E-C3B3-4AE3-AFE3-FB56BB98E499}" type="parTrans" cxnId="{114ADB35-FFC1-46BB-B412-EC11029511D4}">
      <dgm:prSet/>
      <dgm:spPr/>
      <dgm:t>
        <a:bodyPr/>
        <a:lstStyle/>
        <a:p>
          <a:endParaRPr lang="en-US" b="1"/>
        </a:p>
      </dgm:t>
    </dgm:pt>
    <dgm:pt modelId="{175365C3-E36D-408B-AD50-C8E687B78BB7}" type="sibTrans" cxnId="{114ADB35-FFC1-46BB-B412-EC11029511D4}">
      <dgm:prSet/>
      <dgm:spPr/>
      <dgm:t>
        <a:bodyPr/>
        <a:lstStyle/>
        <a:p>
          <a:endParaRPr lang="en-US" b="1"/>
        </a:p>
      </dgm:t>
    </dgm:pt>
    <dgm:pt modelId="{B9C3FF7B-00DE-481A-A064-A3F354678388}">
      <dgm:prSet phldrT="[Text]" custT="1"/>
      <dgm:spPr/>
      <dgm:t>
        <a:bodyPr/>
        <a:lstStyle/>
        <a:p>
          <a:r>
            <a:rPr lang="en-US" sz="2400" b="1" dirty="0" smtClean="0"/>
            <a:t>Mechanical properties of metal</a:t>
          </a:r>
          <a:endParaRPr lang="en-US" sz="2400" b="1" dirty="0"/>
        </a:p>
      </dgm:t>
    </dgm:pt>
    <dgm:pt modelId="{F86F4867-0DEF-483F-944D-16FDF4D18EFC}" type="parTrans" cxnId="{91F7C8A6-533A-4C29-B298-D72C15DB20F2}">
      <dgm:prSet/>
      <dgm:spPr/>
      <dgm:t>
        <a:bodyPr/>
        <a:lstStyle/>
        <a:p>
          <a:endParaRPr lang="en-US" b="1"/>
        </a:p>
      </dgm:t>
    </dgm:pt>
    <dgm:pt modelId="{3505696B-0532-43F5-8797-B26B62A19786}" type="sibTrans" cxnId="{91F7C8A6-533A-4C29-B298-D72C15DB20F2}">
      <dgm:prSet/>
      <dgm:spPr/>
      <dgm:t>
        <a:bodyPr/>
        <a:lstStyle/>
        <a:p>
          <a:endParaRPr lang="en-US" b="1"/>
        </a:p>
      </dgm:t>
    </dgm:pt>
    <dgm:pt modelId="{AF77BEBA-CCC7-4E94-B369-8D8AFED0AFC7}">
      <dgm:prSet phldrT="[Text]" custT="1"/>
      <dgm:spPr/>
      <dgm:t>
        <a:bodyPr/>
        <a:lstStyle/>
        <a:p>
          <a:r>
            <a:rPr lang="en-US" sz="3600" b="1" dirty="0"/>
            <a:t>Prerequisites</a:t>
          </a:r>
        </a:p>
      </dgm:t>
    </dgm:pt>
    <dgm:pt modelId="{EA47B3C1-BA3D-4560-B5FD-4F07B5DF67E0}" type="parTrans" cxnId="{3BB0F439-1C2A-4CA1-8757-5522FFB8A184}">
      <dgm:prSet/>
      <dgm:spPr/>
      <dgm:t>
        <a:bodyPr/>
        <a:lstStyle/>
        <a:p>
          <a:endParaRPr lang="en-US" b="1"/>
        </a:p>
      </dgm:t>
    </dgm:pt>
    <dgm:pt modelId="{39501D94-A074-4D2E-9D9A-9618B00C3DA1}" type="sibTrans" cxnId="{3BB0F439-1C2A-4CA1-8757-5522FFB8A184}">
      <dgm:prSet/>
      <dgm:spPr/>
      <dgm:t>
        <a:bodyPr/>
        <a:lstStyle/>
        <a:p>
          <a:endParaRPr lang="en-US" b="1"/>
        </a:p>
      </dgm:t>
    </dgm:pt>
    <dgm:pt modelId="{9CF0E325-5F17-4825-A28C-15BD61D199AB}">
      <dgm:prSet phldrT="[Text]" custT="1"/>
      <dgm:spPr/>
      <dgm:t>
        <a:bodyPr/>
        <a:lstStyle/>
        <a:p>
          <a:r>
            <a:rPr lang="en-US" sz="2400" b="1" dirty="0" smtClean="0"/>
            <a:t>Properties of metal</a:t>
          </a:r>
          <a:endParaRPr lang="en-US" sz="2400" b="1" dirty="0"/>
        </a:p>
      </dgm:t>
    </dgm:pt>
    <dgm:pt modelId="{734BBD9A-B02E-4570-A218-68BCC41CB5AF}" type="parTrans" cxnId="{6073394C-0309-416E-B6A2-E7E6B15D8D8F}">
      <dgm:prSet/>
      <dgm:spPr/>
      <dgm:t>
        <a:bodyPr/>
        <a:lstStyle/>
        <a:p>
          <a:endParaRPr lang="en-US" b="1"/>
        </a:p>
      </dgm:t>
    </dgm:pt>
    <dgm:pt modelId="{A3D8D719-F0E5-42EF-92D7-3EDF09A6050B}" type="sibTrans" cxnId="{6073394C-0309-416E-B6A2-E7E6B15D8D8F}">
      <dgm:prSet/>
      <dgm:spPr/>
      <dgm:t>
        <a:bodyPr/>
        <a:lstStyle/>
        <a:p>
          <a:endParaRPr lang="en-US" b="1"/>
        </a:p>
      </dgm:t>
    </dgm:pt>
    <dgm:pt modelId="{565DE787-E1DF-4928-8B19-6BB242270644}">
      <dgm:prSet phldrT="[Text]" custT="1"/>
      <dgm:spPr/>
      <dgm:t>
        <a:bodyPr/>
        <a:lstStyle/>
        <a:p>
          <a:r>
            <a:rPr lang="en-US" sz="3600" b="1" dirty="0"/>
            <a:t>Recap</a:t>
          </a:r>
        </a:p>
      </dgm:t>
    </dgm:pt>
    <dgm:pt modelId="{CB517AF2-2EC8-44F8-9072-9744FA00CE8F}" type="parTrans" cxnId="{AB16F63D-FB09-47FA-88E6-787A77438E7E}">
      <dgm:prSet/>
      <dgm:spPr/>
      <dgm:t>
        <a:bodyPr/>
        <a:lstStyle/>
        <a:p>
          <a:endParaRPr lang="en-US" b="1"/>
        </a:p>
      </dgm:t>
    </dgm:pt>
    <dgm:pt modelId="{B3F2FDA6-F5AD-46C7-93E2-3FA78298FF5B}" type="sibTrans" cxnId="{AB16F63D-FB09-47FA-88E6-787A77438E7E}">
      <dgm:prSet/>
      <dgm:spPr/>
      <dgm:t>
        <a:bodyPr/>
        <a:lstStyle/>
        <a:p>
          <a:endParaRPr lang="en-US" b="1"/>
        </a:p>
      </dgm:t>
    </dgm:pt>
    <dgm:pt modelId="{1C01B9CB-675B-4C61-BA22-5967591FD661}">
      <dgm:prSet phldrT="[Text]" custT="1"/>
      <dgm:spPr/>
      <dgm:t>
        <a:bodyPr/>
        <a:lstStyle/>
        <a:p>
          <a:r>
            <a:rPr lang="en-US" sz="2400" b="1" dirty="0" smtClean="0"/>
            <a:t>Engineering material</a:t>
          </a:r>
          <a:endParaRPr lang="en-US" sz="2400" b="1" dirty="0"/>
        </a:p>
      </dgm:t>
    </dgm:pt>
    <dgm:pt modelId="{E9D9A3A2-0498-4927-8D70-AA46435BB03F}" type="parTrans" cxnId="{608D5C8A-D92E-44E2-92C1-36419B3D7BEC}">
      <dgm:prSet/>
      <dgm:spPr/>
      <dgm:t>
        <a:bodyPr/>
        <a:lstStyle/>
        <a:p>
          <a:endParaRPr lang="en-US" b="1"/>
        </a:p>
      </dgm:t>
    </dgm:pt>
    <dgm:pt modelId="{4FC4B259-1B87-4126-95F5-6CB2C26BD54D}" type="sibTrans" cxnId="{608D5C8A-D92E-44E2-92C1-36419B3D7BEC}">
      <dgm:prSet/>
      <dgm:spPr/>
      <dgm:t>
        <a:bodyPr/>
        <a:lstStyle/>
        <a:p>
          <a:endParaRPr lang="en-US" b="1"/>
        </a:p>
      </dgm:t>
    </dgm:pt>
    <dgm:pt modelId="{74CB8533-4D8C-43BA-822B-6EE68CD8CEAB}" type="pres">
      <dgm:prSet presAssocID="{A586E843-D779-43A1-992C-2D7A797902CA}" presName="Name0" presStyleCnt="0">
        <dgm:presLayoutVars>
          <dgm:dir/>
          <dgm:animLvl val="lvl"/>
          <dgm:resizeHandles val="exact"/>
        </dgm:presLayoutVars>
      </dgm:prSet>
      <dgm:spPr/>
      <dgm:t>
        <a:bodyPr/>
        <a:lstStyle/>
        <a:p>
          <a:endParaRPr lang="en-US"/>
        </a:p>
      </dgm:t>
    </dgm:pt>
    <dgm:pt modelId="{D80DDC37-0E56-4B6A-BF80-8C48FF2673BD}" type="pres">
      <dgm:prSet presAssocID="{AF83C0FD-0885-4F24-B6E1-51989D79AFF2}" presName="linNode" presStyleCnt="0"/>
      <dgm:spPr/>
    </dgm:pt>
    <dgm:pt modelId="{226263F4-D1CE-4F58-B516-0E54DEAF441D}" type="pres">
      <dgm:prSet presAssocID="{AF83C0FD-0885-4F24-B6E1-51989D79AFF2}" presName="parentText" presStyleLbl="node1" presStyleIdx="0" presStyleCnt="3" custLinFactNeighborX="-2243" custLinFactNeighborY="-12817">
        <dgm:presLayoutVars>
          <dgm:chMax val="1"/>
          <dgm:bulletEnabled val="1"/>
        </dgm:presLayoutVars>
      </dgm:prSet>
      <dgm:spPr/>
      <dgm:t>
        <a:bodyPr/>
        <a:lstStyle/>
        <a:p>
          <a:endParaRPr lang="en-US"/>
        </a:p>
      </dgm:t>
    </dgm:pt>
    <dgm:pt modelId="{FE537D97-E73B-4FCB-B8A6-71ADB716E510}" type="pres">
      <dgm:prSet presAssocID="{AF83C0FD-0885-4F24-B6E1-51989D79AFF2}" presName="descendantText" presStyleLbl="alignAccFollowNode1" presStyleIdx="0" presStyleCnt="3">
        <dgm:presLayoutVars>
          <dgm:bulletEnabled val="1"/>
        </dgm:presLayoutVars>
      </dgm:prSet>
      <dgm:spPr/>
      <dgm:t>
        <a:bodyPr/>
        <a:lstStyle/>
        <a:p>
          <a:endParaRPr lang="en-US"/>
        </a:p>
      </dgm:t>
    </dgm:pt>
    <dgm:pt modelId="{B5853668-0E96-43D9-B0B4-51FCDD965435}" type="pres">
      <dgm:prSet presAssocID="{175365C3-E36D-408B-AD50-C8E687B78BB7}" presName="sp" presStyleCnt="0"/>
      <dgm:spPr/>
    </dgm:pt>
    <dgm:pt modelId="{8B14871B-A7F1-4939-B155-D03C5C179842}" type="pres">
      <dgm:prSet presAssocID="{AF77BEBA-CCC7-4E94-B369-8D8AFED0AFC7}" presName="linNode" presStyleCnt="0"/>
      <dgm:spPr/>
    </dgm:pt>
    <dgm:pt modelId="{39C80B47-6BE6-46DD-82B7-43AFEEFAB368}" type="pres">
      <dgm:prSet presAssocID="{AF77BEBA-CCC7-4E94-B369-8D8AFED0AFC7}" presName="parentText" presStyleLbl="node1" presStyleIdx="1" presStyleCnt="3">
        <dgm:presLayoutVars>
          <dgm:chMax val="1"/>
          <dgm:bulletEnabled val="1"/>
        </dgm:presLayoutVars>
      </dgm:prSet>
      <dgm:spPr/>
      <dgm:t>
        <a:bodyPr/>
        <a:lstStyle/>
        <a:p>
          <a:endParaRPr lang="en-US"/>
        </a:p>
      </dgm:t>
    </dgm:pt>
    <dgm:pt modelId="{5B5F0FE5-7A70-4DCE-BDD0-6524C43EF83D}" type="pres">
      <dgm:prSet presAssocID="{AF77BEBA-CCC7-4E94-B369-8D8AFED0AFC7}" presName="descendantText" presStyleLbl="alignAccFollowNode1" presStyleIdx="1" presStyleCnt="3">
        <dgm:presLayoutVars>
          <dgm:bulletEnabled val="1"/>
        </dgm:presLayoutVars>
      </dgm:prSet>
      <dgm:spPr/>
      <dgm:t>
        <a:bodyPr/>
        <a:lstStyle/>
        <a:p>
          <a:endParaRPr lang="en-US"/>
        </a:p>
      </dgm:t>
    </dgm:pt>
    <dgm:pt modelId="{3EE755DD-8AB3-4E9A-94BE-CC92563D12ED}" type="pres">
      <dgm:prSet presAssocID="{39501D94-A074-4D2E-9D9A-9618B00C3DA1}" presName="sp" presStyleCnt="0"/>
      <dgm:spPr/>
    </dgm:pt>
    <dgm:pt modelId="{6CA78E4E-04F5-440A-BAB2-0E1008473CA9}" type="pres">
      <dgm:prSet presAssocID="{565DE787-E1DF-4928-8B19-6BB242270644}" presName="linNode" presStyleCnt="0"/>
      <dgm:spPr/>
    </dgm:pt>
    <dgm:pt modelId="{497869E4-EAAF-4FA8-B107-A942A2F265EE}" type="pres">
      <dgm:prSet presAssocID="{565DE787-E1DF-4928-8B19-6BB242270644}" presName="parentText" presStyleLbl="node1" presStyleIdx="2" presStyleCnt="3">
        <dgm:presLayoutVars>
          <dgm:chMax val="1"/>
          <dgm:bulletEnabled val="1"/>
        </dgm:presLayoutVars>
      </dgm:prSet>
      <dgm:spPr/>
      <dgm:t>
        <a:bodyPr/>
        <a:lstStyle/>
        <a:p>
          <a:endParaRPr lang="en-US"/>
        </a:p>
      </dgm:t>
    </dgm:pt>
    <dgm:pt modelId="{8B134376-306D-4101-A63C-477491B94A23}" type="pres">
      <dgm:prSet presAssocID="{565DE787-E1DF-4928-8B19-6BB242270644}" presName="descendantText" presStyleLbl="alignAccFollowNode1" presStyleIdx="2" presStyleCnt="3" custLinFactNeighborY="5618">
        <dgm:presLayoutVars>
          <dgm:bulletEnabled val="1"/>
        </dgm:presLayoutVars>
      </dgm:prSet>
      <dgm:spPr/>
      <dgm:t>
        <a:bodyPr/>
        <a:lstStyle/>
        <a:p>
          <a:endParaRPr lang="en-US"/>
        </a:p>
      </dgm:t>
    </dgm:pt>
  </dgm:ptLst>
  <dgm:cxnLst>
    <dgm:cxn modelId="{EA9B8E8D-DADB-4C7B-942C-BC76483AF1D2}" type="presOf" srcId="{A586E843-D779-43A1-992C-2D7A797902CA}" destId="{74CB8533-4D8C-43BA-822B-6EE68CD8CEAB}" srcOrd="0" destOrd="0" presId="urn:microsoft.com/office/officeart/2005/8/layout/vList5"/>
    <dgm:cxn modelId="{AB16F63D-FB09-47FA-88E6-787A77438E7E}" srcId="{A586E843-D779-43A1-992C-2D7A797902CA}" destId="{565DE787-E1DF-4928-8B19-6BB242270644}" srcOrd="2" destOrd="0" parTransId="{CB517AF2-2EC8-44F8-9072-9744FA00CE8F}" sibTransId="{B3F2FDA6-F5AD-46C7-93E2-3FA78298FF5B}"/>
    <dgm:cxn modelId="{91F7C8A6-533A-4C29-B298-D72C15DB20F2}" srcId="{AF83C0FD-0885-4F24-B6E1-51989D79AFF2}" destId="{B9C3FF7B-00DE-481A-A064-A3F354678388}" srcOrd="0" destOrd="0" parTransId="{F86F4867-0DEF-483F-944D-16FDF4D18EFC}" sibTransId="{3505696B-0532-43F5-8797-B26B62A19786}"/>
    <dgm:cxn modelId="{4889C3C7-F496-4FFD-9B90-0515664EF3D0}" type="presOf" srcId="{1C01B9CB-675B-4C61-BA22-5967591FD661}" destId="{8B134376-306D-4101-A63C-477491B94A23}" srcOrd="0" destOrd="0" presId="urn:microsoft.com/office/officeart/2005/8/layout/vList5"/>
    <dgm:cxn modelId="{ED70EBC6-99E0-4561-A25B-E1F3EB504733}" type="presOf" srcId="{AF83C0FD-0885-4F24-B6E1-51989D79AFF2}" destId="{226263F4-D1CE-4F58-B516-0E54DEAF441D}" srcOrd="0" destOrd="0" presId="urn:microsoft.com/office/officeart/2005/8/layout/vList5"/>
    <dgm:cxn modelId="{97E4168A-40E7-4875-88F7-8A5CDCD5E7A0}" type="presOf" srcId="{565DE787-E1DF-4928-8B19-6BB242270644}" destId="{497869E4-EAAF-4FA8-B107-A942A2F265EE}" srcOrd="0" destOrd="0" presId="urn:microsoft.com/office/officeart/2005/8/layout/vList5"/>
    <dgm:cxn modelId="{6073394C-0309-416E-B6A2-E7E6B15D8D8F}" srcId="{AF77BEBA-CCC7-4E94-B369-8D8AFED0AFC7}" destId="{9CF0E325-5F17-4825-A28C-15BD61D199AB}" srcOrd="0" destOrd="0" parTransId="{734BBD9A-B02E-4570-A218-68BCC41CB5AF}" sibTransId="{A3D8D719-F0E5-42EF-92D7-3EDF09A6050B}"/>
    <dgm:cxn modelId="{3BB0F439-1C2A-4CA1-8757-5522FFB8A184}" srcId="{A586E843-D779-43A1-992C-2D7A797902CA}" destId="{AF77BEBA-CCC7-4E94-B369-8D8AFED0AFC7}" srcOrd="1" destOrd="0" parTransId="{EA47B3C1-BA3D-4560-B5FD-4F07B5DF67E0}" sibTransId="{39501D94-A074-4D2E-9D9A-9618B00C3DA1}"/>
    <dgm:cxn modelId="{0B3DA492-95F2-4849-9D18-83C822AABAFF}" type="presOf" srcId="{B9C3FF7B-00DE-481A-A064-A3F354678388}" destId="{FE537D97-E73B-4FCB-B8A6-71ADB716E510}" srcOrd="0" destOrd="0" presId="urn:microsoft.com/office/officeart/2005/8/layout/vList5"/>
    <dgm:cxn modelId="{C5BF3949-D3A6-4C84-AC37-EBD9048BC2B6}" type="presOf" srcId="{AF77BEBA-CCC7-4E94-B369-8D8AFED0AFC7}" destId="{39C80B47-6BE6-46DD-82B7-43AFEEFAB368}" srcOrd="0" destOrd="0" presId="urn:microsoft.com/office/officeart/2005/8/layout/vList5"/>
    <dgm:cxn modelId="{114ADB35-FFC1-46BB-B412-EC11029511D4}" srcId="{A586E843-D779-43A1-992C-2D7A797902CA}" destId="{AF83C0FD-0885-4F24-B6E1-51989D79AFF2}" srcOrd="0" destOrd="0" parTransId="{9CCFE84E-C3B3-4AE3-AFE3-FB56BB98E499}" sibTransId="{175365C3-E36D-408B-AD50-C8E687B78BB7}"/>
    <dgm:cxn modelId="{F16C8535-138A-42AB-A9B4-BFF5460CA840}" type="presOf" srcId="{9CF0E325-5F17-4825-A28C-15BD61D199AB}" destId="{5B5F0FE5-7A70-4DCE-BDD0-6524C43EF83D}" srcOrd="0" destOrd="0" presId="urn:microsoft.com/office/officeart/2005/8/layout/vList5"/>
    <dgm:cxn modelId="{608D5C8A-D92E-44E2-92C1-36419B3D7BEC}" srcId="{565DE787-E1DF-4928-8B19-6BB242270644}" destId="{1C01B9CB-675B-4C61-BA22-5967591FD661}" srcOrd="0" destOrd="0" parTransId="{E9D9A3A2-0498-4927-8D70-AA46435BB03F}" sibTransId="{4FC4B259-1B87-4126-95F5-6CB2C26BD54D}"/>
    <dgm:cxn modelId="{7DAE4199-29F1-460F-B55A-9192826211DC}" type="presParOf" srcId="{74CB8533-4D8C-43BA-822B-6EE68CD8CEAB}" destId="{D80DDC37-0E56-4B6A-BF80-8C48FF2673BD}" srcOrd="0" destOrd="0" presId="urn:microsoft.com/office/officeart/2005/8/layout/vList5"/>
    <dgm:cxn modelId="{961174D0-FDA7-4F03-95FE-4C4BB57E760D}" type="presParOf" srcId="{D80DDC37-0E56-4B6A-BF80-8C48FF2673BD}" destId="{226263F4-D1CE-4F58-B516-0E54DEAF441D}" srcOrd="0" destOrd="0" presId="urn:microsoft.com/office/officeart/2005/8/layout/vList5"/>
    <dgm:cxn modelId="{2EADA503-42D5-469F-8F6C-9ADBDAC8BF9F}" type="presParOf" srcId="{D80DDC37-0E56-4B6A-BF80-8C48FF2673BD}" destId="{FE537D97-E73B-4FCB-B8A6-71ADB716E510}" srcOrd="1" destOrd="0" presId="urn:microsoft.com/office/officeart/2005/8/layout/vList5"/>
    <dgm:cxn modelId="{0852C7C9-6B97-4A95-AC26-CFDD03EEEB3E}" type="presParOf" srcId="{74CB8533-4D8C-43BA-822B-6EE68CD8CEAB}" destId="{B5853668-0E96-43D9-B0B4-51FCDD965435}" srcOrd="1" destOrd="0" presId="urn:microsoft.com/office/officeart/2005/8/layout/vList5"/>
    <dgm:cxn modelId="{88593EDA-CD0C-487A-9D40-43D35218C026}" type="presParOf" srcId="{74CB8533-4D8C-43BA-822B-6EE68CD8CEAB}" destId="{8B14871B-A7F1-4939-B155-D03C5C179842}" srcOrd="2" destOrd="0" presId="urn:microsoft.com/office/officeart/2005/8/layout/vList5"/>
    <dgm:cxn modelId="{08BD72DC-C4C5-4FCB-9771-6A6CA345ACF7}" type="presParOf" srcId="{8B14871B-A7F1-4939-B155-D03C5C179842}" destId="{39C80B47-6BE6-46DD-82B7-43AFEEFAB368}" srcOrd="0" destOrd="0" presId="urn:microsoft.com/office/officeart/2005/8/layout/vList5"/>
    <dgm:cxn modelId="{CBBA1E9B-792B-482C-BF32-C79543C208E9}" type="presParOf" srcId="{8B14871B-A7F1-4939-B155-D03C5C179842}" destId="{5B5F0FE5-7A70-4DCE-BDD0-6524C43EF83D}" srcOrd="1" destOrd="0" presId="urn:microsoft.com/office/officeart/2005/8/layout/vList5"/>
    <dgm:cxn modelId="{12640F4B-E840-44CC-A400-238D8D6B53D3}" type="presParOf" srcId="{74CB8533-4D8C-43BA-822B-6EE68CD8CEAB}" destId="{3EE755DD-8AB3-4E9A-94BE-CC92563D12ED}" srcOrd="3" destOrd="0" presId="urn:microsoft.com/office/officeart/2005/8/layout/vList5"/>
    <dgm:cxn modelId="{401933FC-0FC7-4262-992F-C3F2CD809D07}" type="presParOf" srcId="{74CB8533-4D8C-43BA-822B-6EE68CD8CEAB}" destId="{6CA78E4E-04F5-440A-BAB2-0E1008473CA9}" srcOrd="4" destOrd="0" presId="urn:microsoft.com/office/officeart/2005/8/layout/vList5"/>
    <dgm:cxn modelId="{B38EE2B1-5341-47A2-A1CA-F4D60D0B7EFC}" type="presParOf" srcId="{6CA78E4E-04F5-440A-BAB2-0E1008473CA9}" destId="{497869E4-EAAF-4FA8-B107-A942A2F265EE}" srcOrd="0" destOrd="0" presId="urn:microsoft.com/office/officeart/2005/8/layout/vList5"/>
    <dgm:cxn modelId="{A5270763-31E1-4699-AD8A-6E2508A5571B}" type="presParOf" srcId="{6CA78E4E-04F5-440A-BAB2-0E1008473CA9}" destId="{8B134376-306D-4101-A63C-477491B94A23}"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586E843-D779-43A1-992C-2D7A797902CA}" type="doc">
      <dgm:prSet loTypeId="urn:microsoft.com/office/officeart/2005/8/layout/vList5" loCatId="list" qsTypeId="urn:microsoft.com/office/officeart/2005/8/quickstyle/3d3" qsCatId="3D" csTypeId="urn:microsoft.com/office/officeart/2005/8/colors/accent1_2" csCatId="accent1" phldr="1"/>
      <dgm:spPr/>
      <dgm:t>
        <a:bodyPr/>
        <a:lstStyle/>
        <a:p>
          <a:endParaRPr lang="en-US"/>
        </a:p>
      </dgm:t>
    </dgm:pt>
    <dgm:pt modelId="{AF83C0FD-0885-4F24-B6E1-51989D79AFF2}">
      <dgm:prSet phldrT="[Text]" custT="1"/>
      <dgm:spPr/>
      <dgm:t>
        <a:bodyPr/>
        <a:lstStyle/>
        <a:p>
          <a:r>
            <a:rPr lang="en-US" sz="3600" b="1" dirty="0"/>
            <a:t>Topic Objective</a:t>
          </a:r>
        </a:p>
      </dgm:t>
    </dgm:pt>
    <dgm:pt modelId="{9CCFE84E-C3B3-4AE3-AFE3-FB56BB98E499}" type="parTrans" cxnId="{114ADB35-FFC1-46BB-B412-EC11029511D4}">
      <dgm:prSet/>
      <dgm:spPr/>
      <dgm:t>
        <a:bodyPr/>
        <a:lstStyle/>
        <a:p>
          <a:endParaRPr lang="en-US" b="1"/>
        </a:p>
      </dgm:t>
    </dgm:pt>
    <dgm:pt modelId="{175365C3-E36D-408B-AD50-C8E687B78BB7}" type="sibTrans" cxnId="{114ADB35-FFC1-46BB-B412-EC11029511D4}">
      <dgm:prSet/>
      <dgm:spPr/>
      <dgm:t>
        <a:bodyPr/>
        <a:lstStyle/>
        <a:p>
          <a:endParaRPr lang="en-US" b="1"/>
        </a:p>
      </dgm:t>
    </dgm:pt>
    <dgm:pt modelId="{B9C3FF7B-00DE-481A-A064-A3F354678388}">
      <dgm:prSet phldrT="[Text]" custT="1"/>
      <dgm:spPr/>
      <dgm:t>
        <a:bodyPr/>
        <a:lstStyle/>
        <a:p>
          <a:r>
            <a:rPr lang="en-US" sz="2400" b="1" dirty="0" smtClean="0"/>
            <a:t>Classification of Manufacturing processes</a:t>
          </a:r>
          <a:endParaRPr lang="en-US" sz="2400" b="1" dirty="0"/>
        </a:p>
      </dgm:t>
    </dgm:pt>
    <dgm:pt modelId="{F86F4867-0DEF-483F-944D-16FDF4D18EFC}" type="parTrans" cxnId="{91F7C8A6-533A-4C29-B298-D72C15DB20F2}">
      <dgm:prSet/>
      <dgm:spPr/>
      <dgm:t>
        <a:bodyPr/>
        <a:lstStyle/>
        <a:p>
          <a:endParaRPr lang="en-US" b="1"/>
        </a:p>
      </dgm:t>
    </dgm:pt>
    <dgm:pt modelId="{3505696B-0532-43F5-8797-B26B62A19786}" type="sibTrans" cxnId="{91F7C8A6-533A-4C29-B298-D72C15DB20F2}">
      <dgm:prSet/>
      <dgm:spPr/>
      <dgm:t>
        <a:bodyPr/>
        <a:lstStyle/>
        <a:p>
          <a:endParaRPr lang="en-US" b="1"/>
        </a:p>
      </dgm:t>
    </dgm:pt>
    <dgm:pt modelId="{AF77BEBA-CCC7-4E94-B369-8D8AFED0AFC7}">
      <dgm:prSet phldrT="[Text]" custT="1"/>
      <dgm:spPr/>
      <dgm:t>
        <a:bodyPr/>
        <a:lstStyle/>
        <a:p>
          <a:r>
            <a:rPr lang="en-US" sz="3600" b="1" dirty="0"/>
            <a:t>Prerequisites</a:t>
          </a:r>
        </a:p>
      </dgm:t>
    </dgm:pt>
    <dgm:pt modelId="{EA47B3C1-BA3D-4560-B5FD-4F07B5DF67E0}" type="parTrans" cxnId="{3BB0F439-1C2A-4CA1-8757-5522FFB8A184}">
      <dgm:prSet/>
      <dgm:spPr/>
      <dgm:t>
        <a:bodyPr/>
        <a:lstStyle/>
        <a:p>
          <a:endParaRPr lang="en-US" b="1"/>
        </a:p>
      </dgm:t>
    </dgm:pt>
    <dgm:pt modelId="{39501D94-A074-4D2E-9D9A-9618B00C3DA1}" type="sibTrans" cxnId="{3BB0F439-1C2A-4CA1-8757-5522FFB8A184}">
      <dgm:prSet/>
      <dgm:spPr/>
      <dgm:t>
        <a:bodyPr/>
        <a:lstStyle/>
        <a:p>
          <a:endParaRPr lang="en-US" b="1"/>
        </a:p>
      </dgm:t>
    </dgm:pt>
    <dgm:pt modelId="{9CF0E325-5F17-4825-A28C-15BD61D199AB}">
      <dgm:prSet phldrT="[Text]" custT="1"/>
      <dgm:spPr/>
      <dgm:t>
        <a:bodyPr/>
        <a:lstStyle/>
        <a:p>
          <a:r>
            <a:rPr lang="en-US" sz="2400" b="1" dirty="0" smtClean="0"/>
            <a:t>Manufacturing process introduction</a:t>
          </a:r>
          <a:endParaRPr lang="en-US" sz="2400" b="1" dirty="0"/>
        </a:p>
      </dgm:t>
    </dgm:pt>
    <dgm:pt modelId="{734BBD9A-B02E-4570-A218-68BCC41CB5AF}" type="parTrans" cxnId="{6073394C-0309-416E-B6A2-E7E6B15D8D8F}">
      <dgm:prSet/>
      <dgm:spPr/>
      <dgm:t>
        <a:bodyPr/>
        <a:lstStyle/>
        <a:p>
          <a:endParaRPr lang="en-US" b="1"/>
        </a:p>
      </dgm:t>
    </dgm:pt>
    <dgm:pt modelId="{A3D8D719-F0E5-42EF-92D7-3EDF09A6050B}" type="sibTrans" cxnId="{6073394C-0309-416E-B6A2-E7E6B15D8D8F}">
      <dgm:prSet/>
      <dgm:spPr/>
      <dgm:t>
        <a:bodyPr/>
        <a:lstStyle/>
        <a:p>
          <a:endParaRPr lang="en-US" b="1"/>
        </a:p>
      </dgm:t>
    </dgm:pt>
    <dgm:pt modelId="{565DE787-E1DF-4928-8B19-6BB242270644}">
      <dgm:prSet phldrT="[Text]" custT="1"/>
      <dgm:spPr/>
      <dgm:t>
        <a:bodyPr/>
        <a:lstStyle/>
        <a:p>
          <a:r>
            <a:rPr lang="en-US" sz="3600" b="1" dirty="0"/>
            <a:t>Recap</a:t>
          </a:r>
        </a:p>
      </dgm:t>
    </dgm:pt>
    <dgm:pt modelId="{CB517AF2-2EC8-44F8-9072-9744FA00CE8F}" type="parTrans" cxnId="{AB16F63D-FB09-47FA-88E6-787A77438E7E}">
      <dgm:prSet/>
      <dgm:spPr/>
      <dgm:t>
        <a:bodyPr/>
        <a:lstStyle/>
        <a:p>
          <a:endParaRPr lang="en-US" b="1"/>
        </a:p>
      </dgm:t>
    </dgm:pt>
    <dgm:pt modelId="{B3F2FDA6-F5AD-46C7-93E2-3FA78298FF5B}" type="sibTrans" cxnId="{AB16F63D-FB09-47FA-88E6-787A77438E7E}">
      <dgm:prSet/>
      <dgm:spPr/>
      <dgm:t>
        <a:bodyPr/>
        <a:lstStyle/>
        <a:p>
          <a:endParaRPr lang="en-US" b="1"/>
        </a:p>
      </dgm:t>
    </dgm:pt>
    <dgm:pt modelId="{1C01B9CB-675B-4C61-BA22-5967591FD661}">
      <dgm:prSet phldrT="[Text]" custT="1"/>
      <dgm:spPr/>
      <dgm:t>
        <a:bodyPr/>
        <a:lstStyle/>
        <a:p>
          <a:r>
            <a:rPr lang="en-US" sz="2400" b="1" dirty="0" smtClean="0"/>
            <a:t>Mechanical properties of metals</a:t>
          </a:r>
          <a:endParaRPr lang="en-US" sz="2400" b="1" dirty="0"/>
        </a:p>
      </dgm:t>
    </dgm:pt>
    <dgm:pt modelId="{E9D9A3A2-0498-4927-8D70-AA46435BB03F}" type="parTrans" cxnId="{608D5C8A-D92E-44E2-92C1-36419B3D7BEC}">
      <dgm:prSet/>
      <dgm:spPr/>
      <dgm:t>
        <a:bodyPr/>
        <a:lstStyle/>
        <a:p>
          <a:endParaRPr lang="en-US" b="1"/>
        </a:p>
      </dgm:t>
    </dgm:pt>
    <dgm:pt modelId="{4FC4B259-1B87-4126-95F5-6CB2C26BD54D}" type="sibTrans" cxnId="{608D5C8A-D92E-44E2-92C1-36419B3D7BEC}">
      <dgm:prSet/>
      <dgm:spPr/>
      <dgm:t>
        <a:bodyPr/>
        <a:lstStyle/>
        <a:p>
          <a:endParaRPr lang="en-US" b="1"/>
        </a:p>
      </dgm:t>
    </dgm:pt>
    <dgm:pt modelId="{74CB8533-4D8C-43BA-822B-6EE68CD8CEAB}" type="pres">
      <dgm:prSet presAssocID="{A586E843-D779-43A1-992C-2D7A797902CA}" presName="Name0" presStyleCnt="0">
        <dgm:presLayoutVars>
          <dgm:dir/>
          <dgm:animLvl val="lvl"/>
          <dgm:resizeHandles val="exact"/>
        </dgm:presLayoutVars>
      </dgm:prSet>
      <dgm:spPr/>
      <dgm:t>
        <a:bodyPr/>
        <a:lstStyle/>
        <a:p>
          <a:endParaRPr lang="en-US"/>
        </a:p>
      </dgm:t>
    </dgm:pt>
    <dgm:pt modelId="{D80DDC37-0E56-4B6A-BF80-8C48FF2673BD}" type="pres">
      <dgm:prSet presAssocID="{AF83C0FD-0885-4F24-B6E1-51989D79AFF2}" presName="linNode" presStyleCnt="0"/>
      <dgm:spPr/>
    </dgm:pt>
    <dgm:pt modelId="{226263F4-D1CE-4F58-B516-0E54DEAF441D}" type="pres">
      <dgm:prSet presAssocID="{AF83C0FD-0885-4F24-B6E1-51989D79AFF2}" presName="parentText" presStyleLbl="node1" presStyleIdx="0" presStyleCnt="3" custLinFactNeighborX="-2243" custLinFactNeighborY="-12817">
        <dgm:presLayoutVars>
          <dgm:chMax val="1"/>
          <dgm:bulletEnabled val="1"/>
        </dgm:presLayoutVars>
      </dgm:prSet>
      <dgm:spPr/>
      <dgm:t>
        <a:bodyPr/>
        <a:lstStyle/>
        <a:p>
          <a:endParaRPr lang="en-US"/>
        </a:p>
      </dgm:t>
    </dgm:pt>
    <dgm:pt modelId="{FE537D97-E73B-4FCB-B8A6-71ADB716E510}" type="pres">
      <dgm:prSet presAssocID="{AF83C0FD-0885-4F24-B6E1-51989D79AFF2}" presName="descendantText" presStyleLbl="alignAccFollowNode1" presStyleIdx="0" presStyleCnt="3">
        <dgm:presLayoutVars>
          <dgm:bulletEnabled val="1"/>
        </dgm:presLayoutVars>
      </dgm:prSet>
      <dgm:spPr/>
      <dgm:t>
        <a:bodyPr/>
        <a:lstStyle/>
        <a:p>
          <a:endParaRPr lang="en-US"/>
        </a:p>
      </dgm:t>
    </dgm:pt>
    <dgm:pt modelId="{B5853668-0E96-43D9-B0B4-51FCDD965435}" type="pres">
      <dgm:prSet presAssocID="{175365C3-E36D-408B-AD50-C8E687B78BB7}" presName="sp" presStyleCnt="0"/>
      <dgm:spPr/>
    </dgm:pt>
    <dgm:pt modelId="{8B14871B-A7F1-4939-B155-D03C5C179842}" type="pres">
      <dgm:prSet presAssocID="{AF77BEBA-CCC7-4E94-B369-8D8AFED0AFC7}" presName="linNode" presStyleCnt="0"/>
      <dgm:spPr/>
    </dgm:pt>
    <dgm:pt modelId="{39C80B47-6BE6-46DD-82B7-43AFEEFAB368}" type="pres">
      <dgm:prSet presAssocID="{AF77BEBA-CCC7-4E94-B369-8D8AFED0AFC7}" presName="parentText" presStyleLbl="node1" presStyleIdx="1" presStyleCnt="3">
        <dgm:presLayoutVars>
          <dgm:chMax val="1"/>
          <dgm:bulletEnabled val="1"/>
        </dgm:presLayoutVars>
      </dgm:prSet>
      <dgm:spPr/>
      <dgm:t>
        <a:bodyPr/>
        <a:lstStyle/>
        <a:p>
          <a:endParaRPr lang="en-US"/>
        </a:p>
      </dgm:t>
    </dgm:pt>
    <dgm:pt modelId="{5B5F0FE5-7A70-4DCE-BDD0-6524C43EF83D}" type="pres">
      <dgm:prSet presAssocID="{AF77BEBA-CCC7-4E94-B369-8D8AFED0AFC7}" presName="descendantText" presStyleLbl="alignAccFollowNode1" presStyleIdx="1" presStyleCnt="3">
        <dgm:presLayoutVars>
          <dgm:bulletEnabled val="1"/>
        </dgm:presLayoutVars>
      </dgm:prSet>
      <dgm:spPr/>
      <dgm:t>
        <a:bodyPr/>
        <a:lstStyle/>
        <a:p>
          <a:endParaRPr lang="en-US"/>
        </a:p>
      </dgm:t>
    </dgm:pt>
    <dgm:pt modelId="{3EE755DD-8AB3-4E9A-94BE-CC92563D12ED}" type="pres">
      <dgm:prSet presAssocID="{39501D94-A074-4D2E-9D9A-9618B00C3DA1}" presName="sp" presStyleCnt="0"/>
      <dgm:spPr/>
    </dgm:pt>
    <dgm:pt modelId="{6CA78E4E-04F5-440A-BAB2-0E1008473CA9}" type="pres">
      <dgm:prSet presAssocID="{565DE787-E1DF-4928-8B19-6BB242270644}" presName="linNode" presStyleCnt="0"/>
      <dgm:spPr/>
    </dgm:pt>
    <dgm:pt modelId="{497869E4-EAAF-4FA8-B107-A942A2F265EE}" type="pres">
      <dgm:prSet presAssocID="{565DE787-E1DF-4928-8B19-6BB242270644}" presName="parentText" presStyleLbl="node1" presStyleIdx="2" presStyleCnt="3">
        <dgm:presLayoutVars>
          <dgm:chMax val="1"/>
          <dgm:bulletEnabled val="1"/>
        </dgm:presLayoutVars>
      </dgm:prSet>
      <dgm:spPr/>
      <dgm:t>
        <a:bodyPr/>
        <a:lstStyle/>
        <a:p>
          <a:endParaRPr lang="en-US"/>
        </a:p>
      </dgm:t>
    </dgm:pt>
    <dgm:pt modelId="{8B134376-306D-4101-A63C-477491B94A23}" type="pres">
      <dgm:prSet presAssocID="{565DE787-E1DF-4928-8B19-6BB242270644}" presName="descendantText" presStyleLbl="alignAccFollowNode1" presStyleIdx="2" presStyleCnt="3" custLinFactNeighborY="5618">
        <dgm:presLayoutVars>
          <dgm:bulletEnabled val="1"/>
        </dgm:presLayoutVars>
      </dgm:prSet>
      <dgm:spPr/>
      <dgm:t>
        <a:bodyPr/>
        <a:lstStyle/>
        <a:p>
          <a:endParaRPr lang="en-US"/>
        </a:p>
      </dgm:t>
    </dgm:pt>
  </dgm:ptLst>
  <dgm:cxnLst>
    <dgm:cxn modelId="{8A4D8CDD-B426-4A0B-8A61-35228A13D551}" type="presOf" srcId="{B9C3FF7B-00DE-481A-A064-A3F354678388}" destId="{FE537D97-E73B-4FCB-B8A6-71ADB716E510}" srcOrd="0" destOrd="0" presId="urn:microsoft.com/office/officeart/2005/8/layout/vList5"/>
    <dgm:cxn modelId="{AB16F63D-FB09-47FA-88E6-787A77438E7E}" srcId="{A586E843-D779-43A1-992C-2D7A797902CA}" destId="{565DE787-E1DF-4928-8B19-6BB242270644}" srcOrd="2" destOrd="0" parTransId="{CB517AF2-2EC8-44F8-9072-9744FA00CE8F}" sibTransId="{B3F2FDA6-F5AD-46C7-93E2-3FA78298FF5B}"/>
    <dgm:cxn modelId="{91F7C8A6-533A-4C29-B298-D72C15DB20F2}" srcId="{AF83C0FD-0885-4F24-B6E1-51989D79AFF2}" destId="{B9C3FF7B-00DE-481A-A064-A3F354678388}" srcOrd="0" destOrd="0" parTransId="{F86F4867-0DEF-483F-944D-16FDF4D18EFC}" sibTransId="{3505696B-0532-43F5-8797-B26B62A19786}"/>
    <dgm:cxn modelId="{D14A7834-066F-4E5F-B963-246303116526}" type="presOf" srcId="{1C01B9CB-675B-4C61-BA22-5967591FD661}" destId="{8B134376-306D-4101-A63C-477491B94A23}" srcOrd="0" destOrd="0" presId="urn:microsoft.com/office/officeart/2005/8/layout/vList5"/>
    <dgm:cxn modelId="{805368B8-AA10-4237-BFA3-7D112D80ACF3}" type="presOf" srcId="{A586E843-D779-43A1-992C-2D7A797902CA}" destId="{74CB8533-4D8C-43BA-822B-6EE68CD8CEAB}" srcOrd="0" destOrd="0" presId="urn:microsoft.com/office/officeart/2005/8/layout/vList5"/>
    <dgm:cxn modelId="{6073394C-0309-416E-B6A2-E7E6B15D8D8F}" srcId="{AF77BEBA-CCC7-4E94-B369-8D8AFED0AFC7}" destId="{9CF0E325-5F17-4825-A28C-15BD61D199AB}" srcOrd="0" destOrd="0" parTransId="{734BBD9A-B02E-4570-A218-68BCC41CB5AF}" sibTransId="{A3D8D719-F0E5-42EF-92D7-3EDF09A6050B}"/>
    <dgm:cxn modelId="{3BB0F439-1C2A-4CA1-8757-5522FFB8A184}" srcId="{A586E843-D779-43A1-992C-2D7A797902CA}" destId="{AF77BEBA-CCC7-4E94-B369-8D8AFED0AFC7}" srcOrd="1" destOrd="0" parTransId="{EA47B3C1-BA3D-4560-B5FD-4F07B5DF67E0}" sibTransId="{39501D94-A074-4D2E-9D9A-9618B00C3DA1}"/>
    <dgm:cxn modelId="{BAC51A83-D855-4798-BD9C-E61A101C0F4B}" type="presOf" srcId="{AF83C0FD-0885-4F24-B6E1-51989D79AFF2}" destId="{226263F4-D1CE-4F58-B516-0E54DEAF441D}" srcOrd="0" destOrd="0" presId="urn:microsoft.com/office/officeart/2005/8/layout/vList5"/>
    <dgm:cxn modelId="{ECB6DB14-9182-4642-85DA-FB3F16213DED}" type="presOf" srcId="{565DE787-E1DF-4928-8B19-6BB242270644}" destId="{497869E4-EAAF-4FA8-B107-A942A2F265EE}" srcOrd="0" destOrd="0" presId="urn:microsoft.com/office/officeart/2005/8/layout/vList5"/>
    <dgm:cxn modelId="{114ADB35-FFC1-46BB-B412-EC11029511D4}" srcId="{A586E843-D779-43A1-992C-2D7A797902CA}" destId="{AF83C0FD-0885-4F24-B6E1-51989D79AFF2}" srcOrd="0" destOrd="0" parTransId="{9CCFE84E-C3B3-4AE3-AFE3-FB56BB98E499}" sibTransId="{175365C3-E36D-408B-AD50-C8E687B78BB7}"/>
    <dgm:cxn modelId="{608D5C8A-D92E-44E2-92C1-36419B3D7BEC}" srcId="{565DE787-E1DF-4928-8B19-6BB242270644}" destId="{1C01B9CB-675B-4C61-BA22-5967591FD661}" srcOrd="0" destOrd="0" parTransId="{E9D9A3A2-0498-4927-8D70-AA46435BB03F}" sibTransId="{4FC4B259-1B87-4126-95F5-6CB2C26BD54D}"/>
    <dgm:cxn modelId="{7C680EB3-9BCF-439D-9F89-530CF1E128E5}" type="presOf" srcId="{AF77BEBA-CCC7-4E94-B369-8D8AFED0AFC7}" destId="{39C80B47-6BE6-46DD-82B7-43AFEEFAB368}" srcOrd="0" destOrd="0" presId="urn:microsoft.com/office/officeart/2005/8/layout/vList5"/>
    <dgm:cxn modelId="{488A3732-9572-437A-8959-EEACD1E9549E}" type="presOf" srcId="{9CF0E325-5F17-4825-A28C-15BD61D199AB}" destId="{5B5F0FE5-7A70-4DCE-BDD0-6524C43EF83D}" srcOrd="0" destOrd="0" presId="urn:microsoft.com/office/officeart/2005/8/layout/vList5"/>
    <dgm:cxn modelId="{9143B749-24E8-4459-BC0E-6B0B4DA3669C}" type="presParOf" srcId="{74CB8533-4D8C-43BA-822B-6EE68CD8CEAB}" destId="{D80DDC37-0E56-4B6A-BF80-8C48FF2673BD}" srcOrd="0" destOrd="0" presId="urn:microsoft.com/office/officeart/2005/8/layout/vList5"/>
    <dgm:cxn modelId="{E00517B1-2008-4EA8-9C2C-D353B77B2C22}" type="presParOf" srcId="{D80DDC37-0E56-4B6A-BF80-8C48FF2673BD}" destId="{226263F4-D1CE-4F58-B516-0E54DEAF441D}" srcOrd="0" destOrd="0" presId="urn:microsoft.com/office/officeart/2005/8/layout/vList5"/>
    <dgm:cxn modelId="{3EADC214-9E75-4E46-BB9D-F53BDCE401B4}" type="presParOf" srcId="{D80DDC37-0E56-4B6A-BF80-8C48FF2673BD}" destId="{FE537D97-E73B-4FCB-B8A6-71ADB716E510}" srcOrd="1" destOrd="0" presId="urn:microsoft.com/office/officeart/2005/8/layout/vList5"/>
    <dgm:cxn modelId="{038E7F7B-6D88-48B6-A0F4-00F6BDFC5258}" type="presParOf" srcId="{74CB8533-4D8C-43BA-822B-6EE68CD8CEAB}" destId="{B5853668-0E96-43D9-B0B4-51FCDD965435}" srcOrd="1" destOrd="0" presId="urn:microsoft.com/office/officeart/2005/8/layout/vList5"/>
    <dgm:cxn modelId="{19C20158-DE0D-4825-9CB1-FB9DE5E62C0D}" type="presParOf" srcId="{74CB8533-4D8C-43BA-822B-6EE68CD8CEAB}" destId="{8B14871B-A7F1-4939-B155-D03C5C179842}" srcOrd="2" destOrd="0" presId="urn:microsoft.com/office/officeart/2005/8/layout/vList5"/>
    <dgm:cxn modelId="{0025CD99-BF50-44FF-A7EB-320DA6CA490C}" type="presParOf" srcId="{8B14871B-A7F1-4939-B155-D03C5C179842}" destId="{39C80B47-6BE6-46DD-82B7-43AFEEFAB368}" srcOrd="0" destOrd="0" presId="urn:microsoft.com/office/officeart/2005/8/layout/vList5"/>
    <dgm:cxn modelId="{739D36E4-A029-4FE4-A1B0-01F39F4D5E08}" type="presParOf" srcId="{8B14871B-A7F1-4939-B155-D03C5C179842}" destId="{5B5F0FE5-7A70-4DCE-BDD0-6524C43EF83D}" srcOrd="1" destOrd="0" presId="urn:microsoft.com/office/officeart/2005/8/layout/vList5"/>
    <dgm:cxn modelId="{2B423EAF-1FB1-4367-BFF1-B093A5A39346}" type="presParOf" srcId="{74CB8533-4D8C-43BA-822B-6EE68CD8CEAB}" destId="{3EE755DD-8AB3-4E9A-94BE-CC92563D12ED}" srcOrd="3" destOrd="0" presId="urn:microsoft.com/office/officeart/2005/8/layout/vList5"/>
    <dgm:cxn modelId="{3B93AA59-AF7E-47A5-801F-040207FEC541}" type="presParOf" srcId="{74CB8533-4D8C-43BA-822B-6EE68CD8CEAB}" destId="{6CA78E4E-04F5-440A-BAB2-0E1008473CA9}" srcOrd="4" destOrd="0" presId="urn:microsoft.com/office/officeart/2005/8/layout/vList5"/>
    <dgm:cxn modelId="{17461A78-2D1C-48E7-B9BE-374C493DB53E}" type="presParOf" srcId="{6CA78E4E-04F5-440A-BAB2-0E1008473CA9}" destId="{497869E4-EAAF-4FA8-B107-A942A2F265EE}" srcOrd="0" destOrd="0" presId="urn:microsoft.com/office/officeart/2005/8/layout/vList5"/>
    <dgm:cxn modelId="{EBEFA26D-4033-4E22-8E4A-9E0E7E92622D}" type="presParOf" srcId="{6CA78E4E-04F5-440A-BAB2-0E1008473CA9}" destId="{8B134376-306D-4101-A63C-477491B94A23}"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86E843-D779-43A1-992C-2D7A797902CA}" type="doc">
      <dgm:prSet loTypeId="urn:microsoft.com/office/officeart/2005/8/layout/vList5" loCatId="list" qsTypeId="urn:microsoft.com/office/officeart/2005/8/quickstyle/3d3" qsCatId="3D" csTypeId="urn:microsoft.com/office/officeart/2005/8/colors/accent1_2" csCatId="accent1" phldr="1"/>
      <dgm:spPr/>
      <dgm:t>
        <a:bodyPr/>
        <a:lstStyle/>
        <a:p>
          <a:endParaRPr lang="en-US"/>
        </a:p>
      </dgm:t>
    </dgm:pt>
    <dgm:pt modelId="{AF83C0FD-0885-4F24-B6E1-51989D79AFF2}">
      <dgm:prSet phldrT="[Text]" custT="1"/>
      <dgm:spPr/>
      <dgm:t>
        <a:bodyPr/>
        <a:lstStyle/>
        <a:p>
          <a:r>
            <a:rPr lang="en-US" sz="3600" b="1" dirty="0"/>
            <a:t>Topic Objective</a:t>
          </a:r>
        </a:p>
      </dgm:t>
    </dgm:pt>
    <dgm:pt modelId="{9CCFE84E-C3B3-4AE3-AFE3-FB56BB98E499}" type="parTrans" cxnId="{114ADB35-FFC1-46BB-B412-EC11029511D4}">
      <dgm:prSet/>
      <dgm:spPr/>
      <dgm:t>
        <a:bodyPr/>
        <a:lstStyle/>
        <a:p>
          <a:endParaRPr lang="en-US" b="1"/>
        </a:p>
      </dgm:t>
    </dgm:pt>
    <dgm:pt modelId="{175365C3-E36D-408B-AD50-C8E687B78BB7}" type="sibTrans" cxnId="{114ADB35-FFC1-46BB-B412-EC11029511D4}">
      <dgm:prSet/>
      <dgm:spPr/>
      <dgm:t>
        <a:bodyPr/>
        <a:lstStyle/>
        <a:p>
          <a:endParaRPr lang="en-US" b="1"/>
        </a:p>
      </dgm:t>
    </dgm:pt>
    <dgm:pt modelId="{B9C3FF7B-00DE-481A-A064-A3F354678388}">
      <dgm:prSet phldrT="[Text]" custT="1"/>
      <dgm:spPr/>
      <dgm:t>
        <a:bodyPr/>
        <a:lstStyle/>
        <a:p>
          <a:r>
            <a:rPr lang="en-US" sz="2400" b="1" dirty="0" smtClean="0"/>
            <a:t>Advance manufacturing methods</a:t>
          </a:r>
          <a:endParaRPr lang="en-US" sz="2400" b="1" dirty="0"/>
        </a:p>
      </dgm:t>
    </dgm:pt>
    <dgm:pt modelId="{F86F4867-0DEF-483F-944D-16FDF4D18EFC}" type="parTrans" cxnId="{91F7C8A6-533A-4C29-B298-D72C15DB20F2}">
      <dgm:prSet/>
      <dgm:spPr/>
      <dgm:t>
        <a:bodyPr/>
        <a:lstStyle/>
        <a:p>
          <a:endParaRPr lang="en-US" b="1"/>
        </a:p>
      </dgm:t>
    </dgm:pt>
    <dgm:pt modelId="{3505696B-0532-43F5-8797-B26B62A19786}" type="sibTrans" cxnId="{91F7C8A6-533A-4C29-B298-D72C15DB20F2}">
      <dgm:prSet/>
      <dgm:spPr/>
      <dgm:t>
        <a:bodyPr/>
        <a:lstStyle/>
        <a:p>
          <a:endParaRPr lang="en-US" b="1"/>
        </a:p>
      </dgm:t>
    </dgm:pt>
    <dgm:pt modelId="{AF77BEBA-CCC7-4E94-B369-8D8AFED0AFC7}">
      <dgm:prSet phldrT="[Text]" custT="1"/>
      <dgm:spPr/>
      <dgm:t>
        <a:bodyPr/>
        <a:lstStyle/>
        <a:p>
          <a:r>
            <a:rPr lang="en-US" sz="3600" b="1" dirty="0"/>
            <a:t>Prerequisites</a:t>
          </a:r>
        </a:p>
      </dgm:t>
    </dgm:pt>
    <dgm:pt modelId="{EA47B3C1-BA3D-4560-B5FD-4F07B5DF67E0}" type="parTrans" cxnId="{3BB0F439-1C2A-4CA1-8757-5522FFB8A184}">
      <dgm:prSet/>
      <dgm:spPr/>
      <dgm:t>
        <a:bodyPr/>
        <a:lstStyle/>
        <a:p>
          <a:endParaRPr lang="en-US" b="1"/>
        </a:p>
      </dgm:t>
    </dgm:pt>
    <dgm:pt modelId="{39501D94-A074-4D2E-9D9A-9618B00C3DA1}" type="sibTrans" cxnId="{3BB0F439-1C2A-4CA1-8757-5522FFB8A184}">
      <dgm:prSet/>
      <dgm:spPr/>
      <dgm:t>
        <a:bodyPr/>
        <a:lstStyle/>
        <a:p>
          <a:endParaRPr lang="en-US" b="1"/>
        </a:p>
      </dgm:t>
    </dgm:pt>
    <dgm:pt modelId="{9CF0E325-5F17-4825-A28C-15BD61D199AB}">
      <dgm:prSet phldrT="[Text]" custT="1"/>
      <dgm:spPr/>
      <dgm:t>
        <a:bodyPr/>
        <a:lstStyle/>
        <a:p>
          <a:r>
            <a:rPr lang="en-US" sz="2400" b="1" dirty="0" smtClean="0"/>
            <a:t>Knowledge of basic manufacturing processes</a:t>
          </a:r>
          <a:endParaRPr lang="en-US" sz="2400" b="1" dirty="0"/>
        </a:p>
      </dgm:t>
    </dgm:pt>
    <dgm:pt modelId="{734BBD9A-B02E-4570-A218-68BCC41CB5AF}" type="parTrans" cxnId="{6073394C-0309-416E-B6A2-E7E6B15D8D8F}">
      <dgm:prSet/>
      <dgm:spPr/>
      <dgm:t>
        <a:bodyPr/>
        <a:lstStyle/>
        <a:p>
          <a:endParaRPr lang="en-US" b="1"/>
        </a:p>
      </dgm:t>
    </dgm:pt>
    <dgm:pt modelId="{A3D8D719-F0E5-42EF-92D7-3EDF09A6050B}" type="sibTrans" cxnId="{6073394C-0309-416E-B6A2-E7E6B15D8D8F}">
      <dgm:prSet/>
      <dgm:spPr/>
      <dgm:t>
        <a:bodyPr/>
        <a:lstStyle/>
        <a:p>
          <a:endParaRPr lang="en-US" b="1"/>
        </a:p>
      </dgm:t>
    </dgm:pt>
    <dgm:pt modelId="{565DE787-E1DF-4928-8B19-6BB242270644}">
      <dgm:prSet phldrT="[Text]" custT="1"/>
      <dgm:spPr/>
      <dgm:t>
        <a:bodyPr/>
        <a:lstStyle/>
        <a:p>
          <a:r>
            <a:rPr lang="en-US" sz="3600" b="1" dirty="0"/>
            <a:t>Recap</a:t>
          </a:r>
        </a:p>
      </dgm:t>
    </dgm:pt>
    <dgm:pt modelId="{CB517AF2-2EC8-44F8-9072-9744FA00CE8F}" type="parTrans" cxnId="{AB16F63D-FB09-47FA-88E6-787A77438E7E}">
      <dgm:prSet/>
      <dgm:spPr/>
      <dgm:t>
        <a:bodyPr/>
        <a:lstStyle/>
        <a:p>
          <a:endParaRPr lang="en-US" b="1"/>
        </a:p>
      </dgm:t>
    </dgm:pt>
    <dgm:pt modelId="{B3F2FDA6-F5AD-46C7-93E2-3FA78298FF5B}" type="sibTrans" cxnId="{AB16F63D-FB09-47FA-88E6-787A77438E7E}">
      <dgm:prSet/>
      <dgm:spPr/>
      <dgm:t>
        <a:bodyPr/>
        <a:lstStyle/>
        <a:p>
          <a:endParaRPr lang="en-US" b="1"/>
        </a:p>
      </dgm:t>
    </dgm:pt>
    <dgm:pt modelId="{1C01B9CB-675B-4C61-BA22-5967591FD661}">
      <dgm:prSet phldrT="[Text]" custT="1"/>
      <dgm:spPr/>
      <dgm:t>
        <a:bodyPr/>
        <a:lstStyle/>
        <a:p>
          <a:r>
            <a:rPr lang="en-US" sz="2400" b="1" dirty="0" smtClean="0"/>
            <a:t>Introduction to manufacturing process</a:t>
          </a:r>
          <a:endParaRPr lang="en-US" sz="2400" b="1" dirty="0"/>
        </a:p>
      </dgm:t>
    </dgm:pt>
    <dgm:pt modelId="{E9D9A3A2-0498-4927-8D70-AA46435BB03F}" type="parTrans" cxnId="{608D5C8A-D92E-44E2-92C1-36419B3D7BEC}">
      <dgm:prSet/>
      <dgm:spPr/>
      <dgm:t>
        <a:bodyPr/>
        <a:lstStyle/>
        <a:p>
          <a:endParaRPr lang="en-US" b="1"/>
        </a:p>
      </dgm:t>
    </dgm:pt>
    <dgm:pt modelId="{4FC4B259-1B87-4126-95F5-6CB2C26BD54D}" type="sibTrans" cxnId="{608D5C8A-D92E-44E2-92C1-36419B3D7BEC}">
      <dgm:prSet/>
      <dgm:spPr/>
      <dgm:t>
        <a:bodyPr/>
        <a:lstStyle/>
        <a:p>
          <a:endParaRPr lang="en-US" b="1"/>
        </a:p>
      </dgm:t>
    </dgm:pt>
    <dgm:pt modelId="{74CB8533-4D8C-43BA-822B-6EE68CD8CEAB}" type="pres">
      <dgm:prSet presAssocID="{A586E843-D779-43A1-992C-2D7A797902CA}" presName="Name0" presStyleCnt="0">
        <dgm:presLayoutVars>
          <dgm:dir/>
          <dgm:animLvl val="lvl"/>
          <dgm:resizeHandles val="exact"/>
        </dgm:presLayoutVars>
      </dgm:prSet>
      <dgm:spPr/>
      <dgm:t>
        <a:bodyPr/>
        <a:lstStyle/>
        <a:p>
          <a:endParaRPr lang="en-US"/>
        </a:p>
      </dgm:t>
    </dgm:pt>
    <dgm:pt modelId="{D80DDC37-0E56-4B6A-BF80-8C48FF2673BD}" type="pres">
      <dgm:prSet presAssocID="{AF83C0FD-0885-4F24-B6E1-51989D79AFF2}" presName="linNode" presStyleCnt="0"/>
      <dgm:spPr/>
    </dgm:pt>
    <dgm:pt modelId="{226263F4-D1CE-4F58-B516-0E54DEAF441D}" type="pres">
      <dgm:prSet presAssocID="{AF83C0FD-0885-4F24-B6E1-51989D79AFF2}" presName="parentText" presStyleLbl="node1" presStyleIdx="0" presStyleCnt="3" custLinFactNeighborX="-2243" custLinFactNeighborY="-12817">
        <dgm:presLayoutVars>
          <dgm:chMax val="1"/>
          <dgm:bulletEnabled val="1"/>
        </dgm:presLayoutVars>
      </dgm:prSet>
      <dgm:spPr/>
      <dgm:t>
        <a:bodyPr/>
        <a:lstStyle/>
        <a:p>
          <a:endParaRPr lang="en-US"/>
        </a:p>
      </dgm:t>
    </dgm:pt>
    <dgm:pt modelId="{FE537D97-E73B-4FCB-B8A6-71ADB716E510}" type="pres">
      <dgm:prSet presAssocID="{AF83C0FD-0885-4F24-B6E1-51989D79AFF2}" presName="descendantText" presStyleLbl="alignAccFollowNode1" presStyleIdx="0" presStyleCnt="3">
        <dgm:presLayoutVars>
          <dgm:bulletEnabled val="1"/>
        </dgm:presLayoutVars>
      </dgm:prSet>
      <dgm:spPr/>
      <dgm:t>
        <a:bodyPr/>
        <a:lstStyle/>
        <a:p>
          <a:endParaRPr lang="en-US"/>
        </a:p>
      </dgm:t>
    </dgm:pt>
    <dgm:pt modelId="{B5853668-0E96-43D9-B0B4-51FCDD965435}" type="pres">
      <dgm:prSet presAssocID="{175365C3-E36D-408B-AD50-C8E687B78BB7}" presName="sp" presStyleCnt="0"/>
      <dgm:spPr/>
    </dgm:pt>
    <dgm:pt modelId="{8B14871B-A7F1-4939-B155-D03C5C179842}" type="pres">
      <dgm:prSet presAssocID="{AF77BEBA-CCC7-4E94-B369-8D8AFED0AFC7}" presName="linNode" presStyleCnt="0"/>
      <dgm:spPr/>
    </dgm:pt>
    <dgm:pt modelId="{39C80B47-6BE6-46DD-82B7-43AFEEFAB368}" type="pres">
      <dgm:prSet presAssocID="{AF77BEBA-CCC7-4E94-B369-8D8AFED0AFC7}" presName="parentText" presStyleLbl="node1" presStyleIdx="1" presStyleCnt="3">
        <dgm:presLayoutVars>
          <dgm:chMax val="1"/>
          <dgm:bulletEnabled val="1"/>
        </dgm:presLayoutVars>
      </dgm:prSet>
      <dgm:spPr/>
      <dgm:t>
        <a:bodyPr/>
        <a:lstStyle/>
        <a:p>
          <a:endParaRPr lang="en-US"/>
        </a:p>
      </dgm:t>
    </dgm:pt>
    <dgm:pt modelId="{5B5F0FE5-7A70-4DCE-BDD0-6524C43EF83D}" type="pres">
      <dgm:prSet presAssocID="{AF77BEBA-CCC7-4E94-B369-8D8AFED0AFC7}" presName="descendantText" presStyleLbl="alignAccFollowNode1" presStyleIdx="1" presStyleCnt="3">
        <dgm:presLayoutVars>
          <dgm:bulletEnabled val="1"/>
        </dgm:presLayoutVars>
      </dgm:prSet>
      <dgm:spPr/>
      <dgm:t>
        <a:bodyPr/>
        <a:lstStyle/>
        <a:p>
          <a:endParaRPr lang="en-US"/>
        </a:p>
      </dgm:t>
    </dgm:pt>
    <dgm:pt modelId="{3EE755DD-8AB3-4E9A-94BE-CC92563D12ED}" type="pres">
      <dgm:prSet presAssocID="{39501D94-A074-4D2E-9D9A-9618B00C3DA1}" presName="sp" presStyleCnt="0"/>
      <dgm:spPr/>
    </dgm:pt>
    <dgm:pt modelId="{6CA78E4E-04F5-440A-BAB2-0E1008473CA9}" type="pres">
      <dgm:prSet presAssocID="{565DE787-E1DF-4928-8B19-6BB242270644}" presName="linNode" presStyleCnt="0"/>
      <dgm:spPr/>
    </dgm:pt>
    <dgm:pt modelId="{497869E4-EAAF-4FA8-B107-A942A2F265EE}" type="pres">
      <dgm:prSet presAssocID="{565DE787-E1DF-4928-8B19-6BB242270644}" presName="parentText" presStyleLbl="node1" presStyleIdx="2" presStyleCnt="3">
        <dgm:presLayoutVars>
          <dgm:chMax val="1"/>
          <dgm:bulletEnabled val="1"/>
        </dgm:presLayoutVars>
      </dgm:prSet>
      <dgm:spPr/>
      <dgm:t>
        <a:bodyPr/>
        <a:lstStyle/>
        <a:p>
          <a:endParaRPr lang="en-US"/>
        </a:p>
      </dgm:t>
    </dgm:pt>
    <dgm:pt modelId="{8B134376-306D-4101-A63C-477491B94A23}" type="pres">
      <dgm:prSet presAssocID="{565DE787-E1DF-4928-8B19-6BB242270644}" presName="descendantText" presStyleLbl="alignAccFollowNode1" presStyleIdx="2" presStyleCnt="3" custLinFactNeighborY="5618">
        <dgm:presLayoutVars>
          <dgm:bulletEnabled val="1"/>
        </dgm:presLayoutVars>
      </dgm:prSet>
      <dgm:spPr/>
      <dgm:t>
        <a:bodyPr/>
        <a:lstStyle/>
        <a:p>
          <a:endParaRPr lang="en-US"/>
        </a:p>
      </dgm:t>
    </dgm:pt>
  </dgm:ptLst>
  <dgm:cxnLst>
    <dgm:cxn modelId="{AB16F63D-FB09-47FA-88E6-787A77438E7E}" srcId="{A586E843-D779-43A1-992C-2D7A797902CA}" destId="{565DE787-E1DF-4928-8B19-6BB242270644}" srcOrd="2" destOrd="0" parTransId="{CB517AF2-2EC8-44F8-9072-9744FA00CE8F}" sibTransId="{B3F2FDA6-F5AD-46C7-93E2-3FA78298FF5B}"/>
    <dgm:cxn modelId="{91F7C8A6-533A-4C29-B298-D72C15DB20F2}" srcId="{AF83C0FD-0885-4F24-B6E1-51989D79AFF2}" destId="{B9C3FF7B-00DE-481A-A064-A3F354678388}" srcOrd="0" destOrd="0" parTransId="{F86F4867-0DEF-483F-944D-16FDF4D18EFC}" sibTransId="{3505696B-0532-43F5-8797-B26B62A19786}"/>
    <dgm:cxn modelId="{F99710F8-FF9D-48AC-8250-108B196374C6}" type="presOf" srcId="{565DE787-E1DF-4928-8B19-6BB242270644}" destId="{497869E4-EAAF-4FA8-B107-A942A2F265EE}" srcOrd="0" destOrd="0" presId="urn:microsoft.com/office/officeart/2005/8/layout/vList5"/>
    <dgm:cxn modelId="{908282D8-E7CB-496C-91A9-08D20F893850}" type="presOf" srcId="{AF83C0FD-0885-4F24-B6E1-51989D79AFF2}" destId="{226263F4-D1CE-4F58-B516-0E54DEAF441D}" srcOrd="0" destOrd="0" presId="urn:microsoft.com/office/officeart/2005/8/layout/vList5"/>
    <dgm:cxn modelId="{E83F8BEB-7A07-43BF-B0A5-774F7E48ACC9}" type="presOf" srcId="{B9C3FF7B-00DE-481A-A064-A3F354678388}" destId="{FE537D97-E73B-4FCB-B8A6-71ADB716E510}" srcOrd="0" destOrd="0" presId="urn:microsoft.com/office/officeart/2005/8/layout/vList5"/>
    <dgm:cxn modelId="{6073394C-0309-416E-B6A2-E7E6B15D8D8F}" srcId="{AF77BEBA-CCC7-4E94-B369-8D8AFED0AFC7}" destId="{9CF0E325-5F17-4825-A28C-15BD61D199AB}" srcOrd="0" destOrd="0" parTransId="{734BBD9A-B02E-4570-A218-68BCC41CB5AF}" sibTransId="{A3D8D719-F0E5-42EF-92D7-3EDF09A6050B}"/>
    <dgm:cxn modelId="{3BB0F439-1C2A-4CA1-8757-5522FFB8A184}" srcId="{A586E843-D779-43A1-992C-2D7A797902CA}" destId="{AF77BEBA-CCC7-4E94-B369-8D8AFED0AFC7}" srcOrd="1" destOrd="0" parTransId="{EA47B3C1-BA3D-4560-B5FD-4F07B5DF67E0}" sibTransId="{39501D94-A074-4D2E-9D9A-9618B00C3DA1}"/>
    <dgm:cxn modelId="{22BAD4D7-BC2E-456F-9790-50023A9420C4}" type="presOf" srcId="{AF77BEBA-CCC7-4E94-B369-8D8AFED0AFC7}" destId="{39C80B47-6BE6-46DD-82B7-43AFEEFAB368}" srcOrd="0" destOrd="0" presId="urn:microsoft.com/office/officeart/2005/8/layout/vList5"/>
    <dgm:cxn modelId="{F1C14A27-7E14-447D-A4ED-C7E5D2642990}" type="presOf" srcId="{9CF0E325-5F17-4825-A28C-15BD61D199AB}" destId="{5B5F0FE5-7A70-4DCE-BDD0-6524C43EF83D}" srcOrd="0" destOrd="0" presId="urn:microsoft.com/office/officeart/2005/8/layout/vList5"/>
    <dgm:cxn modelId="{114ADB35-FFC1-46BB-B412-EC11029511D4}" srcId="{A586E843-D779-43A1-992C-2D7A797902CA}" destId="{AF83C0FD-0885-4F24-B6E1-51989D79AFF2}" srcOrd="0" destOrd="0" parTransId="{9CCFE84E-C3B3-4AE3-AFE3-FB56BB98E499}" sibTransId="{175365C3-E36D-408B-AD50-C8E687B78BB7}"/>
    <dgm:cxn modelId="{608D5C8A-D92E-44E2-92C1-36419B3D7BEC}" srcId="{565DE787-E1DF-4928-8B19-6BB242270644}" destId="{1C01B9CB-675B-4C61-BA22-5967591FD661}" srcOrd="0" destOrd="0" parTransId="{E9D9A3A2-0498-4927-8D70-AA46435BB03F}" sibTransId="{4FC4B259-1B87-4126-95F5-6CB2C26BD54D}"/>
    <dgm:cxn modelId="{4B69E360-D6F9-455E-94CD-09AE9EAF2BFC}" type="presOf" srcId="{A586E843-D779-43A1-992C-2D7A797902CA}" destId="{74CB8533-4D8C-43BA-822B-6EE68CD8CEAB}" srcOrd="0" destOrd="0" presId="urn:microsoft.com/office/officeart/2005/8/layout/vList5"/>
    <dgm:cxn modelId="{DBC49B16-75BB-42D2-9EB8-42BB5D2C4003}" type="presOf" srcId="{1C01B9CB-675B-4C61-BA22-5967591FD661}" destId="{8B134376-306D-4101-A63C-477491B94A23}" srcOrd="0" destOrd="0" presId="urn:microsoft.com/office/officeart/2005/8/layout/vList5"/>
    <dgm:cxn modelId="{A6E12D33-8E35-4703-85D2-C7E30C9CE49D}" type="presParOf" srcId="{74CB8533-4D8C-43BA-822B-6EE68CD8CEAB}" destId="{D80DDC37-0E56-4B6A-BF80-8C48FF2673BD}" srcOrd="0" destOrd="0" presId="urn:microsoft.com/office/officeart/2005/8/layout/vList5"/>
    <dgm:cxn modelId="{CB8CFA50-26CF-4DA1-98D5-05518D42DDB0}" type="presParOf" srcId="{D80DDC37-0E56-4B6A-BF80-8C48FF2673BD}" destId="{226263F4-D1CE-4F58-B516-0E54DEAF441D}" srcOrd="0" destOrd="0" presId="urn:microsoft.com/office/officeart/2005/8/layout/vList5"/>
    <dgm:cxn modelId="{090D5789-7153-427C-AAE6-68EFD832AE51}" type="presParOf" srcId="{D80DDC37-0E56-4B6A-BF80-8C48FF2673BD}" destId="{FE537D97-E73B-4FCB-B8A6-71ADB716E510}" srcOrd="1" destOrd="0" presId="urn:microsoft.com/office/officeart/2005/8/layout/vList5"/>
    <dgm:cxn modelId="{7D940B69-6A4C-4274-9F93-F677719C28E9}" type="presParOf" srcId="{74CB8533-4D8C-43BA-822B-6EE68CD8CEAB}" destId="{B5853668-0E96-43D9-B0B4-51FCDD965435}" srcOrd="1" destOrd="0" presId="urn:microsoft.com/office/officeart/2005/8/layout/vList5"/>
    <dgm:cxn modelId="{C306D6C2-BAEA-4741-815A-AC0633C303BE}" type="presParOf" srcId="{74CB8533-4D8C-43BA-822B-6EE68CD8CEAB}" destId="{8B14871B-A7F1-4939-B155-D03C5C179842}" srcOrd="2" destOrd="0" presId="urn:microsoft.com/office/officeart/2005/8/layout/vList5"/>
    <dgm:cxn modelId="{A1D3FD60-A249-45BC-B7D5-00F3036FE7BB}" type="presParOf" srcId="{8B14871B-A7F1-4939-B155-D03C5C179842}" destId="{39C80B47-6BE6-46DD-82B7-43AFEEFAB368}" srcOrd="0" destOrd="0" presId="urn:microsoft.com/office/officeart/2005/8/layout/vList5"/>
    <dgm:cxn modelId="{9D096FA8-9DD3-4FB4-90D2-6F1737996622}" type="presParOf" srcId="{8B14871B-A7F1-4939-B155-D03C5C179842}" destId="{5B5F0FE5-7A70-4DCE-BDD0-6524C43EF83D}" srcOrd="1" destOrd="0" presId="urn:microsoft.com/office/officeart/2005/8/layout/vList5"/>
    <dgm:cxn modelId="{092C69D1-D83F-4A79-B573-2AFFABFEE621}" type="presParOf" srcId="{74CB8533-4D8C-43BA-822B-6EE68CD8CEAB}" destId="{3EE755DD-8AB3-4E9A-94BE-CC92563D12ED}" srcOrd="3" destOrd="0" presId="urn:microsoft.com/office/officeart/2005/8/layout/vList5"/>
    <dgm:cxn modelId="{003FBF80-22EF-46CD-86B6-96D33290FE4F}" type="presParOf" srcId="{74CB8533-4D8C-43BA-822B-6EE68CD8CEAB}" destId="{6CA78E4E-04F5-440A-BAB2-0E1008473CA9}" srcOrd="4" destOrd="0" presId="urn:microsoft.com/office/officeart/2005/8/layout/vList5"/>
    <dgm:cxn modelId="{3684B220-CA49-4A65-A17C-A4932354EFE2}" type="presParOf" srcId="{6CA78E4E-04F5-440A-BAB2-0E1008473CA9}" destId="{497869E4-EAAF-4FA8-B107-A942A2F265EE}" srcOrd="0" destOrd="0" presId="urn:microsoft.com/office/officeart/2005/8/layout/vList5"/>
    <dgm:cxn modelId="{F1FE7437-C90E-4EB2-970E-5277DDAB7F2B}" type="presParOf" srcId="{6CA78E4E-04F5-440A-BAB2-0E1008473CA9}" destId="{8B134376-306D-4101-A63C-477491B94A23}" srcOrd="1" destOrd="0" presId="urn:microsoft.com/office/officeart/2005/8/layout/vList5"/>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E06C5AC-5BC2-4E0B-A25F-6F63FD93FA72}">
      <dsp:nvSpPr>
        <dsp:cNvPr id="0" name=""/>
        <dsp:cNvSpPr/>
      </dsp:nvSpPr>
      <dsp:spPr>
        <a:xfrm rot="5400000">
          <a:off x="-403845" y="404545"/>
          <a:ext cx="2692300" cy="1884610"/>
        </a:xfrm>
        <a:prstGeom prst="chevron">
          <a:avLst/>
        </a:prstGeom>
        <a:solidFill>
          <a:schemeClr val="accent3"/>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kumimoji="0" lang="en-US" sz="2800" b="1" i="0" u="none" strike="noStrike" kern="1200" cap="none" spc="0" normalizeH="0" baseline="0" noProof="0" dirty="0" smtClean="0">
              <a:ln>
                <a:noFill/>
              </a:ln>
              <a:solidFill>
                <a:schemeClr val="dk1"/>
              </a:solidFill>
              <a:effectLst/>
              <a:uLnTx/>
              <a:uFillTx/>
              <a:latin typeface="+mn-lt"/>
              <a:ea typeface="+mn-ea"/>
              <a:cs typeface="+mn-cs"/>
            </a:rPr>
            <a:t>Prerequisite</a:t>
          </a:r>
          <a:endParaRPr lang="en-US" sz="2800" b="1" kern="1200" dirty="0"/>
        </a:p>
      </dsp:txBody>
      <dsp:txXfrm rot="5400000">
        <a:off x="-403845" y="404545"/>
        <a:ext cx="2692300" cy="1884610"/>
      </dsp:txXfrm>
    </dsp:sp>
    <dsp:sp modelId="{7701E8B7-DFA4-4A63-A716-AEFF11684E0A}">
      <dsp:nvSpPr>
        <dsp:cNvPr id="0" name=""/>
        <dsp:cNvSpPr/>
      </dsp:nvSpPr>
      <dsp:spPr>
        <a:xfrm rot="5400000">
          <a:off x="4258307" y="-2372054"/>
          <a:ext cx="1749995" cy="6497389"/>
        </a:xfrm>
        <a:prstGeom prst="round2SameRect">
          <a:avLst/>
        </a:prstGeom>
        <a:solidFill>
          <a:schemeClr val="accent3">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smtClean="0"/>
            <a:t>Students should be 10+2 pass with science.</a:t>
          </a:r>
          <a:endParaRPr lang="en-US" sz="1800" kern="1200" dirty="0"/>
        </a:p>
        <a:p>
          <a:pPr marL="171450" lvl="1" indent="-171450" algn="l" defTabSz="800100">
            <a:lnSpc>
              <a:spcPct val="90000"/>
            </a:lnSpc>
            <a:spcBef>
              <a:spcPct val="0"/>
            </a:spcBef>
            <a:spcAft>
              <a:spcPct val="15000"/>
            </a:spcAft>
            <a:buChar char="••"/>
          </a:pPr>
          <a:r>
            <a:rPr lang="en-US" sz="1800" kern="1200" dirty="0" smtClean="0"/>
            <a:t>Student should have a general knowledge about  tools and material properties.</a:t>
          </a:r>
        </a:p>
        <a:p>
          <a:pPr marL="171450" lvl="1" indent="-171450" algn="l" defTabSz="800100">
            <a:lnSpc>
              <a:spcPct val="90000"/>
            </a:lnSpc>
            <a:spcBef>
              <a:spcPct val="0"/>
            </a:spcBef>
            <a:spcAft>
              <a:spcPct val="15000"/>
            </a:spcAft>
            <a:buChar char="••"/>
          </a:pPr>
          <a:r>
            <a:rPr lang="en-US" sz="1800" kern="1200" dirty="0" smtClean="0"/>
            <a:t>Student should be aware with the basic manufacturing processes going in the surroundings like welding and </a:t>
          </a:r>
          <a:r>
            <a:rPr lang="en-US" sz="1800" kern="1200" dirty="0" err="1" smtClean="0"/>
            <a:t>blacksmithy</a:t>
          </a:r>
          <a:r>
            <a:rPr lang="en-US" sz="1800" kern="1200" dirty="0" smtClean="0"/>
            <a:t>.</a:t>
          </a:r>
        </a:p>
      </dsp:txBody>
      <dsp:txXfrm rot="5400000">
        <a:off x="4258307" y="-2372054"/>
        <a:ext cx="1749995" cy="6497389"/>
      </dsp:txXfrm>
    </dsp:sp>
    <dsp:sp modelId="{2468E246-3646-4275-B5A2-5FFA0327A59E}">
      <dsp:nvSpPr>
        <dsp:cNvPr id="0" name=""/>
        <dsp:cNvSpPr/>
      </dsp:nvSpPr>
      <dsp:spPr>
        <a:xfrm rot="5400000">
          <a:off x="-403845" y="2815301"/>
          <a:ext cx="2692300" cy="188461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lang="en-US" sz="2800" b="1" kern="1200" dirty="0" smtClean="0">
              <a:solidFill>
                <a:schemeClr val="tx1"/>
              </a:solidFill>
            </a:rPr>
            <a:t>Recap</a:t>
          </a:r>
          <a:endParaRPr lang="en-US" sz="2800" b="1" kern="1200" dirty="0">
            <a:solidFill>
              <a:schemeClr val="tx1"/>
            </a:solidFill>
          </a:endParaRPr>
        </a:p>
      </dsp:txBody>
      <dsp:txXfrm rot="5400000">
        <a:off x="-403845" y="2815301"/>
        <a:ext cx="2692300" cy="1884610"/>
      </dsp:txXfrm>
    </dsp:sp>
    <dsp:sp modelId="{9156A912-C4AC-414F-8066-A3A4486E9BF3}">
      <dsp:nvSpPr>
        <dsp:cNvPr id="0" name=""/>
        <dsp:cNvSpPr/>
      </dsp:nvSpPr>
      <dsp:spPr>
        <a:xfrm rot="5400000">
          <a:off x="4258307" y="37759"/>
          <a:ext cx="1749995" cy="6497389"/>
        </a:xfrm>
        <a:prstGeom prst="round2SameRect">
          <a:avLst/>
        </a:prstGeom>
        <a:solidFill>
          <a:schemeClr val="accent1">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smtClean="0"/>
            <a:t>This is the first unit of syllabus.</a:t>
          </a:r>
        </a:p>
        <a:p>
          <a:pPr marL="171450" lvl="1" indent="-171450" algn="l" defTabSz="800100" rtl="0">
            <a:lnSpc>
              <a:spcPct val="90000"/>
            </a:lnSpc>
            <a:spcBef>
              <a:spcPct val="0"/>
            </a:spcBef>
            <a:spcAft>
              <a:spcPct val="15000"/>
            </a:spcAft>
            <a:buChar char="••"/>
          </a:pPr>
          <a:endParaRPr lang="en-US" sz="1800" kern="1200" dirty="0"/>
        </a:p>
        <a:p>
          <a:pPr marL="171450" lvl="1" indent="-171450" algn="l" defTabSz="800100" rtl="0">
            <a:lnSpc>
              <a:spcPct val="90000"/>
            </a:lnSpc>
            <a:spcBef>
              <a:spcPct val="0"/>
            </a:spcBef>
            <a:spcAft>
              <a:spcPct val="15000"/>
            </a:spcAft>
            <a:buChar char="••"/>
          </a:pPr>
          <a:endParaRPr lang="en-US" sz="1800" kern="1200" dirty="0"/>
        </a:p>
      </dsp:txBody>
      <dsp:txXfrm rot="5400000">
        <a:off x="4258307" y="37759"/>
        <a:ext cx="1749995" cy="649738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4/22/2021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4/22/2021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47</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48</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49</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50</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40</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41</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42</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43</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44</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45</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46</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6F8B3E-AE28-439F-8DB6-09BB7C0F1998}" type="datetime1">
              <a:rPr lang="en-US" smtClean="0"/>
              <a:t>4/22/2021</a:t>
            </a:fld>
            <a:endParaRPr lang="en-US"/>
          </a:p>
        </p:txBody>
      </p:sp>
      <p:sp>
        <p:nvSpPr>
          <p:cNvPr id="5" name="Footer Placeholder 4"/>
          <p:cNvSpPr>
            <a:spLocks noGrp="1"/>
          </p:cNvSpPr>
          <p:nvPr>
            <p:ph type="ftr" sz="quarter" idx="11"/>
          </p:nvPr>
        </p:nvSpPr>
        <p:spPr/>
        <p:txBody>
          <a:bodyPr/>
          <a:lstStyle/>
          <a:p>
            <a:r>
              <a:rPr lang="en-US" smtClean="0"/>
              <a:t>Prachee Srivastava                       AME0151                            Unit-1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40836D-29C9-4BA3-845B-2D756976DAEB}" type="datetime1">
              <a:rPr lang="en-US" smtClean="0"/>
              <a:t>4/22/2021</a:t>
            </a:fld>
            <a:endParaRPr lang="en-US"/>
          </a:p>
        </p:txBody>
      </p:sp>
      <p:sp>
        <p:nvSpPr>
          <p:cNvPr id="5" name="Footer Placeholder 4"/>
          <p:cNvSpPr>
            <a:spLocks noGrp="1"/>
          </p:cNvSpPr>
          <p:nvPr>
            <p:ph type="ftr" sz="quarter" idx="11"/>
          </p:nvPr>
        </p:nvSpPr>
        <p:spPr/>
        <p:txBody>
          <a:bodyPr/>
          <a:lstStyle/>
          <a:p>
            <a:r>
              <a:rPr lang="en-US" smtClean="0"/>
              <a:t>Prachee Srivastava                       AME0151                            Unit-1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5DD077-086B-4362-965A-D28227E79D07}" type="datetime1">
              <a:rPr lang="en-US" smtClean="0"/>
              <a:t>4/22/2021</a:t>
            </a:fld>
            <a:endParaRPr lang="en-US"/>
          </a:p>
        </p:txBody>
      </p:sp>
      <p:sp>
        <p:nvSpPr>
          <p:cNvPr id="5" name="Footer Placeholder 4"/>
          <p:cNvSpPr>
            <a:spLocks noGrp="1"/>
          </p:cNvSpPr>
          <p:nvPr>
            <p:ph type="ftr" sz="quarter" idx="11"/>
          </p:nvPr>
        </p:nvSpPr>
        <p:spPr/>
        <p:txBody>
          <a:bodyPr/>
          <a:lstStyle/>
          <a:p>
            <a:r>
              <a:rPr lang="en-US" smtClean="0"/>
              <a:t>Prachee Srivastava                       AME0151                            Unit-1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883F99-D6DF-4513-8946-966974B5A4A6}" type="datetime1">
              <a:rPr lang="en-US" smtClean="0"/>
              <a:t>4/22/2021</a:t>
            </a:fld>
            <a:endParaRPr lang="en-US"/>
          </a:p>
        </p:txBody>
      </p:sp>
      <p:sp>
        <p:nvSpPr>
          <p:cNvPr id="5" name="Footer Placeholder 4"/>
          <p:cNvSpPr>
            <a:spLocks noGrp="1"/>
          </p:cNvSpPr>
          <p:nvPr>
            <p:ph type="ftr" sz="quarter" idx="11"/>
          </p:nvPr>
        </p:nvSpPr>
        <p:spPr/>
        <p:txBody>
          <a:bodyPr/>
          <a:lstStyle/>
          <a:p>
            <a:r>
              <a:rPr lang="en-US" smtClean="0"/>
              <a:t>Prachee Srivastava                       AME0151                            Unit-1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78110E-2E76-4C81-9D2B-68BFAD4E1398}" type="datetime1">
              <a:rPr lang="en-US" smtClean="0"/>
              <a:t>4/22/2021</a:t>
            </a:fld>
            <a:endParaRPr lang="en-US"/>
          </a:p>
        </p:txBody>
      </p:sp>
      <p:sp>
        <p:nvSpPr>
          <p:cNvPr id="5" name="Footer Placeholder 4"/>
          <p:cNvSpPr>
            <a:spLocks noGrp="1"/>
          </p:cNvSpPr>
          <p:nvPr>
            <p:ph type="ftr" sz="quarter" idx="11"/>
          </p:nvPr>
        </p:nvSpPr>
        <p:spPr/>
        <p:txBody>
          <a:bodyPr/>
          <a:lstStyle/>
          <a:p>
            <a:r>
              <a:rPr lang="en-US" smtClean="0"/>
              <a:t>Prachee Srivastava                       AME0151                            Unit-1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56D546-0969-4B6F-AEB8-2DD4617F2F44}" type="datetime1">
              <a:rPr lang="en-US" smtClean="0"/>
              <a:t>4/22/2021</a:t>
            </a:fld>
            <a:endParaRPr lang="en-US"/>
          </a:p>
        </p:txBody>
      </p:sp>
      <p:sp>
        <p:nvSpPr>
          <p:cNvPr id="6" name="Footer Placeholder 5"/>
          <p:cNvSpPr>
            <a:spLocks noGrp="1"/>
          </p:cNvSpPr>
          <p:nvPr>
            <p:ph type="ftr" sz="quarter" idx="11"/>
          </p:nvPr>
        </p:nvSpPr>
        <p:spPr/>
        <p:txBody>
          <a:bodyPr/>
          <a:lstStyle/>
          <a:p>
            <a:r>
              <a:rPr lang="en-US" smtClean="0"/>
              <a:t>Prachee Srivastava                       AME0151                            Unit-1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788F46-A3E6-45B4-8D96-DEA20A0EF19E}" type="datetime1">
              <a:rPr lang="en-US" smtClean="0"/>
              <a:t>4/22/2021</a:t>
            </a:fld>
            <a:endParaRPr lang="en-US"/>
          </a:p>
        </p:txBody>
      </p:sp>
      <p:sp>
        <p:nvSpPr>
          <p:cNvPr id="8" name="Footer Placeholder 7"/>
          <p:cNvSpPr>
            <a:spLocks noGrp="1"/>
          </p:cNvSpPr>
          <p:nvPr>
            <p:ph type="ftr" sz="quarter" idx="11"/>
          </p:nvPr>
        </p:nvSpPr>
        <p:spPr/>
        <p:txBody>
          <a:bodyPr/>
          <a:lstStyle/>
          <a:p>
            <a:r>
              <a:rPr lang="en-US" smtClean="0"/>
              <a:t>Prachee Srivastava                       AME0151                            Unit-1</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1186FE-BD29-467D-906A-5C3133046F29}" type="datetime1">
              <a:rPr lang="en-US" smtClean="0"/>
              <a:t>4/22/2021</a:t>
            </a:fld>
            <a:endParaRPr lang="en-US"/>
          </a:p>
        </p:txBody>
      </p:sp>
      <p:sp>
        <p:nvSpPr>
          <p:cNvPr id="4" name="Footer Placeholder 3"/>
          <p:cNvSpPr>
            <a:spLocks noGrp="1"/>
          </p:cNvSpPr>
          <p:nvPr>
            <p:ph type="ftr" sz="quarter" idx="11"/>
          </p:nvPr>
        </p:nvSpPr>
        <p:spPr/>
        <p:txBody>
          <a:bodyPr/>
          <a:lstStyle/>
          <a:p>
            <a:r>
              <a:rPr lang="en-US" smtClean="0"/>
              <a:t>Prachee Srivastava                       AME0151                            Unit-1</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39CE49-1554-4490-9FC6-98E5D3A613C4}" type="datetime1">
              <a:rPr lang="en-US" smtClean="0"/>
              <a:t>4/22/2021</a:t>
            </a:fld>
            <a:endParaRPr lang="en-US"/>
          </a:p>
        </p:txBody>
      </p:sp>
      <p:sp>
        <p:nvSpPr>
          <p:cNvPr id="3" name="Footer Placeholder 2"/>
          <p:cNvSpPr>
            <a:spLocks noGrp="1"/>
          </p:cNvSpPr>
          <p:nvPr>
            <p:ph type="ftr" sz="quarter" idx="11"/>
          </p:nvPr>
        </p:nvSpPr>
        <p:spPr/>
        <p:txBody>
          <a:bodyPr/>
          <a:lstStyle/>
          <a:p>
            <a:r>
              <a:rPr lang="en-US" smtClean="0"/>
              <a:t>Prachee Srivastava                       AME0151                            Unit-1</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8C0BC4-B8C1-41FC-A76D-60315001C666}" type="datetime1">
              <a:rPr lang="en-US" smtClean="0"/>
              <a:t>4/22/2021</a:t>
            </a:fld>
            <a:endParaRPr lang="en-US"/>
          </a:p>
        </p:txBody>
      </p:sp>
      <p:sp>
        <p:nvSpPr>
          <p:cNvPr id="6" name="Footer Placeholder 5"/>
          <p:cNvSpPr>
            <a:spLocks noGrp="1"/>
          </p:cNvSpPr>
          <p:nvPr>
            <p:ph type="ftr" sz="quarter" idx="11"/>
          </p:nvPr>
        </p:nvSpPr>
        <p:spPr/>
        <p:txBody>
          <a:bodyPr/>
          <a:lstStyle/>
          <a:p>
            <a:r>
              <a:rPr lang="en-US" smtClean="0"/>
              <a:t>Prachee Srivastava                       AME0151                            Unit-1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6A2054-560D-4AEC-9948-222E9B685905}" type="datetime1">
              <a:rPr lang="en-US" smtClean="0"/>
              <a:t>4/22/2021</a:t>
            </a:fld>
            <a:endParaRPr lang="en-US"/>
          </a:p>
        </p:txBody>
      </p:sp>
      <p:sp>
        <p:nvSpPr>
          <p:cNvPr id="6" name="Footer Placeholder 5"/>
          <p:cNvSpPr>
            <a:spLocks noGrp="1"/>
          </p:cNvSpPr>
          <p:nvPr>
            <p:ph type="ftr" sz="quarter" idx="11"/>
          </p:nvPr>
        </p:nvSpPr>
        <p:spPr/>
        <p:txBody>
          <a:bodyPr/>
          <a:lstStyle/>
          <a:p>
            <a:r>
              <a:rPr lang="en-US" smtClean="0"/>
              <a:t>Prachee Srivastava                       AME0151                            Unit-1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43E5F-F3E9-4886-8F9A-AB2922C457CC}" type="datetime1">
              <a:rPr lang="en-US" smtClean="0"/>
              <a:t>4/22/2021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Prachee Srivastava                       AME0151                            Unit-1</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merriam-webster.com/dictionary/synthetic" TargetMode="External"/><Relationship Id="rId7" Type="http://schemas.openxmlformats.org/officeDocument/2006/relationships/hyperlink" Target="https://www.britannica.com/science/nucleic-acid"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britannica.com/science/cellulose" TargetMode="External"/><Relationship Id="rId5" Type="http://schemas.openxmlformats.org/officeDocument/2006/relationships/hyperlink" Target="https://www.britannica.com/science/protein" TargetMode="External"/><Relationship Id="rId4" Type="http://schemas.openxmlformats.org/officeDocument/2006/relationships/hyperlink" Target="https://www.britannica.com/science/monome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Cutting_tool_material" TargetMode="External"/><Relationship Id="rId2" Type="http://schemas.openxmlformats.org/officeDocument/2006/relationships/hyperlink" Target="https://en.wikipedia.org/wiki/Tool_stee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6.png"/><Relationship Id="rId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png"/><Relationship Id="rId7" Type="http://schemas.openxmlformats.org/officeDocument/2006/relationships/diagramColors" Target="../diagrams/colors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youtu.be/K-Zg1-fR9kU" TargetMode="External"/><Relationship Id="rId2" Type="http://schemas.openxmlformats.org/officeDocument/2006/relationships/hyperlink" Target="https://youtu.be/uMyKr6hZD3I"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smtClean="0"/>
              <a:t>Noida Institute of Engineering and Technology, Greater Noida</a:t>
            </a:r>
            <a:endParaRPr lang="en-US" sz="2800" dirty="0"/>
          </a:p>
        </p:txBody>
      </p:sp>
      <p:sp>
        <p:nvSpPr>
          <p:cNvPr id="3" name="Subtitle 2"/>
          <p:cNvSpPr>
            <a:spLocks noGrp="1"/>
          </p:cNvSpPr>
          <p:nvPr>
            <p:ph type="subTitle" idx="1"/>
          </p:nvPr>
        </p:nvSpPr>
        <p:spPr>
          <a:xfrm>
            <a:off x="1447800" y="914400"/>
            <a:ext cx="6400800" cy="1752600"/>
          </a:xfrm>
        </p:spPr>
        <p:style>
          <a:lnRef idx="2">
            <a:schemeClr val="accent5"/>
          </a:lnRef>
          <a:fillRef idx="1">
            <a:schemeClr val="lt1"/>
          </a:fillRef>
          <a:effectRef idx="0">
            <a:schemeClr val="accent5"/>
          </a:effectRef>
          <a:fontRef idx="minor">
            <a:schemeClr val="dk1"/>
          </a:fontRef>
        </p:style>
        <p:txBody>
          <a:bodyPr>
            <a:normAutofit/>
          </a:bodyPr>
          <a:lstStyle/>
          <a:p>
            <a:r>
              <a:rPr lang="en-US" sz="4500" b="1" dirty="0" smtClean="0">
                <a:solidFill>
                  <a:srgbClr val="00B050"/>
                </a:solidFill>
              </a:rPr>
              <a:t>Basic Manufacturing Processes</a:t>
            </a:r>
            <a:endParaRPr lang="en-US" sz="4500" b="1" dirty="0">
              <a:solidFill>
                <a:srgbClr val="00B050"/>
              </a:solidFill>
            </a:endParaRPr>
          </a:p>
        </p:txBody>
      </p:sp>
      <p:pic>
        <p:nvPicPr>
          <p:cNvPr id="1026"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chemeClr val="tx1"/>
                </a:solidFill>
              </a:rPr>
              <a:t>Prachee Srivastava</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smtClean="0">
                <a:ln>
                  <a:noFill/>
                </a:ln>
                <a:solidFill>
                  <a:schemeClr val="tx1"/>
                </a:solidFill>
                <a:effectLst/>
                <a:uLnTx/>
                <a:uFillTx/>
                <a:latin typeface="+mn-lt"/>
                <a:ea typeface="+mn-ea"/>
                <a:cs typeface="+mn-cs"/>
              </a:rPr>
              <a:t>Assistant Professor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aseline="0" dirty="0" smtClean="0">
                <a:solidFill>
                  <a:schemeClr val="tx1"/>
                </a:solidFill>
              </a:rPr>
              <a:t>Mechanical Engineering Department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004960C4-ABA0-470B-A291-20E644B6E49A}" type="datetime1">
              <a:rPr lang="en-US" smtClean="0"/>
              <a:t>4/22/2021</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smtClean="0">
                <a:ln>
                  <a:noFill/>
                </a:ln>
                <a:solidFill>
                  <a:schemeClr val="tx1"/>
                </a:solidFill>
                <a:effectLst/>
                <a:uLnTx/>
                <a:uFillTx/>
                <a:latin typeface="+mn-lt"/>
                <a:ea typeface="+mn-ea"/>
                <a:cs typeface="+mn-cs"/>
              </a:rPr>
              <a:t>Unit:</a:t>
            </a:r>
            <a:r>
              <a:rPr kumimoji="0" lang="en-US" sz="2500" b="0" i="0" u="none" strike="noStrike" kern="1200" cap="none" spc="0" normalizeH="0" noProof="0" dirty="0" smtClean="0">
                <a:ln>
                  <a:noFill/>
                </a:ln>
                <a:solidFill>
                  <a:schemeClr val="tx1"/>
                </a:solidFill>
                <a:effectLst/>
                <a:uLnTx/>
                <a:uFillTx/>
                <a:latin typeface="+mn-lt"/>
                <a:ea typeface="+mn-ea"/>
                <a:cs typeface="+mn-cs"/>
              </a:rPr>
              <a:t> </a:t>
            </a:r>
            <a:r>
              <a:rPr lang="en-US" sz="2500" dirty="0" smtClean="0">
                <a:solidFill>
                  <a:schemeClr val="tx1"/>
                </a:solidFill>
              </a:rPr>
              <a:t>1</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en-US" smtClean="0"/>
              <a:t>Prachee Srivastava                       AME0151                            Unit-1</a:t>
            </a:r>
            <a:endParaRPr lang="en-US"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dirty="0" smtClean="0">
                <a:ln>
                  <a:noFill/>
                </a:ln>
                <a:solidFill>
                  <a:schemeClr val="tx1"/>
                </a:solidFill>
                <a:effectLst/>
                <a:uLnTx/>
                <a:uFillTx/>
                <a:latin typeface="+mn-lt"/>
                <a:ea typeface="+mn-ea"/>
                <a:cs typeface="+mn-cs"/>
              </a:rPr>
              <a:t>Digital Manufacturing Practices</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dirty="0" smtClean="0">
                <a:ln>
                  <a:noFill/>
                </a:ln>
                <a:solidFill>
                  <a:schemeClr val="tx1"/>
                </a:solidFill>
                <a:effectLst/>
                <a:uLnTx/>
                <a:uFillTx/>
                <a:latin typeface="+mn-lt"/>
                <a:ea typeface="+mn-ea"/>
                <a:cs typeface="+mn-cs"/>
              </a:rPr>
              <a:t>AME0151</a:t>
            </a:r>
            <a:endParaRPr kumimoji="0" lang="en-US" sz="2200" b="1"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noProof="0" dirty="0" smtClean="0">
                <a:ln>
                  <a:noFill/>
                </a:ln>
                <a:solidFill>
                  <a:schemeClr val="tx1"/>
                </a:solidFill>
                <a:effectLst/>
                <a:uLnTx/>
                <a:uFillTx/>
                <a:latin typeface="+mn-lt"/>
                <a:ea typeface="+mn-ea"/>
                <a:cs typeface="+mn-cs"/>
              </a:rPr>
              <a:t> B. Tech</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noProof="0" dirty="0" smtClean="0">
                <a:ln>
                  <a:noFill/>
                </a:ln>
                <a:solidFill>
                  <a:schemeClr val="tx1"/>
                </a:solidFill>
                <a:effectLst/>
                <a:uLnTx/>
                <a:uFillTx/>
                <a:latin typeface="+mn-lt"/>
                <a:ea typeface="+mn-ea"/>
                <a:cs typeface="+mn-cs"/>
              </a:rPr>
              <a:t> 1</a:t>
            </a:r>
            <a:r>
              <a:rPr kumimoji="0" lang="en-US" sz="2200" b="0" i="0" u="none" strike="noStrike" kern="1200" cap="none" spc="0" normalizeH="0" baseline="30000" noProof="0" dirty="0" smtClean="0">
                <a:ln>
                  <a:noFill/>
                </a:ln>
                <a:solidFill>
                  <a:schemeClr val="tx1"/>
                </a:solidFill>
                <a:effectLst/>
                <a:uLnTx/>
                <a:uFillTx/>
                <a:latin typeface="+mn-lt"/>
                <a:ea typeface="+mn-ea"/>
                <a:cs typeface="+mn-cs"/>
              </a:rPr>
              <a:t>st</a:t>
            </a:r>
            <a:r>
              <a:rPr lang="en-US" sz="2200" dirty="0" smtClean="0">
                <a:solidFill>
                  <a:schemeClr val="tx1"/>
                </a:solidFill>
              </a:rPr>
              <a:t>/2</a:t>
            </a:r>
            <a:r>
              <a:rPr lang="en-US" sz="2200" baseline="30000" dirty="0" smtClean="0">
                <a:solidFill>
                  <a:schemeClr val="tx1"/>
                </a:solidFill>
              </a:rPr>
              <a:t>nd</a:t>
            </a:r>
            <a:r>
              <a:rPr lang="en-US" sz="2200" dirty="0" smtClean="0">
                <a:solidFill>
                  <a:schemeClr val="tx1"/>
                </a:solidFill>
              </a:rPr>
              <a:t> </a:t>
            </a:r>
            <a:r>
              <a:rPr kumimoji="0" lang="en-US" sz="2200" b="0" i="0" u="none" strike="noStrike" kern="1200" cap="none" spc="0" normalizeH="0" noProof="0" dirty="0" smtClean="0">
                <a:ln>
                  <a:noFill/>
                </a:ln>
                <a:solidFill>
                  <a:schemeClr val="tx1"/>
                </a:solidFill>
                <a:effectLst/>
                <a:uLnTx/>
                <a:uFillTx/>
                <a:latin typeface="+mn-lt"/>
                <a:ea typeface="+mn-ea"/>
                <a:cs typeface="+mn-cs"/>
              </a:rPr>
              <a:t> Sem</a:t>
            </a: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4830763"/>
          </a:xfrm>
        </p:spPr>
        <p:txBody>
          <a:bodyPr>
            <a:normAutofit/>
          </a:bodyPr>
          <a:lstStyle/>
          <a:p>
            <a:r>
              <a:rPr lang="en-US" sz="2400" i="1" dirty="0" smtClean="0"/>
              <a:t>Workshop </a:t>
            </a:r>
            <a:r>
              <a:rPr lang="en-US" sz="2400" dirty="0" smtClean="0"/>
              <a:t>is a place where raw material gets converted into useful product.</a:t>
            </a:r>
          </a:p>
          <a:p>
            <a:r>
              <a:rPr lang="en-US" sz="2400" i="1" dirty="0" smtClean="0"/>
              <a:t>Workshop layout </a:t>
            </a:r>
            <a:r>
              <a:rPr lang="en-US" sz="2400" dirty="0" smtClean="0"/>
              <a:t>is the optimum arrangement of different  machines, work benches and shops in a work shop.</a:t>
            </a:r>
          </a:p>
          <a:p>
            <a:r>
              <a:rPr lang="en-US" sz="2400" i="1" dirty="0" smtClean="0"/>
              <a:t>Bad layout</a:t>
            </a:r>
            <a:r>
              <a:rPr lang="en-US" sz="2400" dirty="0" smtClean="0"/>
              <a:t> means that the product travels and is handled too much during manufacture, and that people have to walk about too much.</a:t>
            </a:r>
          </a:p>
          <a:p>
            <a:r>
              <a:rPr lang="en-US" sz="2400" dirty="0" smtClean="0"/>
              <a:t> With bad layout, the product goes back and forward between processes. This uses more </a:t>
            </a:r>
            <a:r>
              <a:rPr lang="en-US" sz="2400" dirty="0" err="1" smtClean="0"/>
              <a:t>labour</a:t>
            </a:r>
            <a:r>
              <a:rPr lang="en-US" sz="2400" dirty="0" smtClean="0"/>
              <a:t> and more trucks, leads to delays at machines and makes work in progress difficult to find. </a:t>
            </a:r>
          </a:p>
          <a:p>
            <a:r>
              <a:rPr lang="en-US" sz="2400" dirty="0" smtClean="0"/>
              <a:t>Space is wasted and the workers get in each other's way.</a:t>
            </a:r>
          </a:p>
          <a:p>
            <a:endParaRPr lang="en-US" sz="2200" dirty="0"/>
          </a:p>
        </p:txBody>
      </p:sp>
      <p:sp>
        <p:nvSpPr>
          <p:cNvPr id="4" name="Date Placeholder 3"/>
          <p:cNvSpPr>
            <a:spLocks noGrp="1"/>
          </p:cNvSpPr>
          <p:nvPr>
            <p:ph type="dt" sz="half" idx="10"/>
          </p:nvPr>
        </p:nvSpPr>
        <p:spPr/>
        <p:txBody>
          <a:bodyPr/>
          <a:lstStyle/>
          <a:p>
            <a:fld id="{E6BFE09E-4264-4150-8260-F1449E5F018B}" type="datetime1">
              <a:rPr lang="en-US" smtClean="0"/>
              <a:t>4/22/2021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INTRODUCTION TO WORKSHOP LAYOUT</a:t>
            </a:r>
            <a:endParaRPr lang="en-US" sz="32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BA5C34-FE90-466C-9F62-C96E303BD713}" type="datetime1">
              <a:rPr lang="en-US" smtClean="0"/>
              <a:t>4/22/2021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INTRODUCTION TO WORKSHOP LAYOUT</a:t>
            </a:r>
            <a:endParaRPr lang="en-US" sz="32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p:txBody>
          <a:bodyPr/>
          <a:lstStyle/>
          <a:p>
            <a:endParaRPr lang="en-US"/>
          </a:p>
        </p:txBody>
      </p:sp>
      <p:pic>
        <p:nvPicPr>
          <p:cNvPr id="1026" name="Picture 2" descr="C:\Users\dell\Downloads\WhatsApp Image 2020-12-21 at 10.13.19 AM.jpeg"/>
          <p:cNvPicPr>
            <a:picLocks noChangeAspect="1" noChangeArrowheads="1"/>
          </p:cNvPicPr>
          <p:nvPr/>
        </p:nvPicPr>
        <p:blipFill>
          <a:blip r:embed="rId3"/>
          <a:srcRect/>
          <a:stretch>
            <a:fillRect/>
          </a:stretch>
        </p:blipFill>
        <p:spPr bwMode="auto">
          <a:xfrm>
            <a:off x="381000" y="914400"/>
            <a:ext cx="8534400" cy="565785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rmAutofit lnSpcReduction="10000"/>
          </a:bodyPr>
          <a:lstStyle/>
          <a:p>
            <a:pPr algn="just">
              <a:buNone/>
            </a:pPr>
            <a:r>
              <a:rPr lang="en-US" sz="2200" dirty="0" smtClean="0"/>
              <a:t>Manufacturing has undergone several eras of change-</a:t>
            </a:r>
          </a:p>
          <a:p>
            <a:pPr algn="just"/>
            <a:r>
              <a:rPr lang="en-US" sz="2200" dirty="0" smtClean="0"/>
              <a:t>First industrial revolution (steam power &amp; mechanical production), </a:t>
            </a:r>
          </a:p>
          <a:p>
            <a:pPr algn="just"/>
            <a:endParaRPr lang="en-US" sz="2200" dirty="0" smtClean="0"/>
          </a:p>
          <a:p>
            <a:pPr algn="just"/>
            <a:r>
              <a:rPr lang="en-US" sz="2200" dirty="0" smtClean="0"/>
              <a:t>Second IR. (use of electricity and mass production) </a:t>
            </a:r>
          </a:p>
          <a:p>
            <a:pPr algn="just"/>
            <a:endParaRPr lang="en-US" sz="2200" dirty="0" smtClean="0"/>
          </a:p>
          <a:p>
            <a:pPr algn="just"/>
            <a:r>
              <a:rPr lang="en-US" sz="2200" dirty="0" smtClean="0"/>
              <a:t>Third era defined by increased automation of manufacturing processes due to the use of information technology (IT). </a:t>
            </a:r>
          </a:p>
          <a:p>
            <a:pPr algn="just">
              <a:buNone/>
            </a:pPr>
            <a:endParaRPr lang="en-US" sz="2200" dirty="0" smtClean="0"/>
          </a:p>
          <a:p>
            <a:pPr algn="just"/>
            <a:r>
              <a:rPr lang="en-US" sz="2200" dirty="0" smtClean="0"/>
              <a:t>Fourth era of change – Industry 4.0 – is driven by trends on connectivity, service orientation, advanced materials and processing technology, and collaborative advanced manufacturing networks; networks of advanced manufacturing devices controlled by computers combining them into a physical – digital environment.</a:t>
            </a:r>
            <a:endParaRPr lang="en-US" sz="2200" dirty="0"/>
          </a:p>
        </p:txBody>
      </p:sp>
      <p:sp>
        <p:nvSpPr>
          <p:cNvPr id="4" name="Date Placeholder 3"/>
          <p:cNvSpPr>
            <a:spLocks noGrp="1"/>
          </p:cNvSpPr>
          <p:nvPr>
            <p:ph type="dt" sz="half" idx="10"/>
          </p:nvPr>
        </p:nvSpPr>
        <p:spPr/>
        <p:txBody>
          <a:bodyPr/>
          <a:lstStyle/>
          <a:p>
            <a:fld id="{D2913955-24E2-4FEC-BCBA-8FE9EEE1967F}" type="datetime1">
              <a:rPr lang="en-US" smtClean="0"/>
              <a:t>4/22/2021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Introduction to Industry 4.0  (CO1)</a:t>
            </a:r>
            <a:endParaRPr lang="en-US" sz="32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rmAutofit/>
          </a:bodyPr>
          <a:lstStyle/>
          <a:p>
            <a:pPr algn="just"/>
            <a:r>
              <a:rPr lang="en-US" sz="2200" dirty="0" smtClean="0"/>
              <a:t>Industry 4.0 creates new design principles along which the industry can organize itself, these include: </a:t>
            </a:r>
          </a:p>
          <a:p>
            <a:pPr algn="just"/>
            <a:r>
              <a:rPr lang="en-US" sz="2200" dirty="0" smtClean="0"/>
              <a:t>Increased  interoperability between manufacturing networks through increased connectivity, virtualization of manufacturing processes by linking sensor data (from monitoring physical processes) with virtual plant and simulation models.</a:t>
            </a:r>
          </a:p>
          <a:p>
            <a:pPr algn="just"/>
            <a:endParaRPr lang="en-US" sz="2200" dirty="0" smtClean="0"/>
          </a:p>
          <a:p>
            <a:pPr algn="just"/>
            <a:r>
              <a:rPr lang="en-US" sz="2200" dirty="0" smtClean="0"/>
              <a:t>New materials and processing technologies are making manufacturing more efficient while increasing the ability to customize allowing the industry to quickly become more agile, flexible, and decrease scale requirements</a:t>
            </a:r>
            <a:endParaRPr lang="en-US" sz="2200" dirty="0"/>
          </a:p>
        </p:txBody>
      </p:sp>
      <p:sp>
        <p:nvSpPr>
          <p:cNvPr id="4" name="Date Placeholder 3"/>
          <p:cNvSpPr>
            <a:spLocks noGrp="1"/>
          </p:cNvSpPr>
          <p:nvPr>
            <p:ph type="dt" sz="half" idx="10"/>
          </p:nvPr>
        </p:nvSpPr>
        <p:spPr/>
        <p:txBody>
          <a:bodyPr/>
          <a:lstStyle/>
          <a:p>
            <a:fld id="{E48CFB62-294C-496E-8360-EDC93934F0FE}" type="datetime1">
              <a:rPr lang="en-US" smtClean="0"/>
              <a:t>4/22/2021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Understanding Industry  4.0  (CO1)</a:t>
            </a:r>
            <a:endParaRPr lang="en-US" sz="32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F86149-5379-4BFB-A91F-AB21613A6762}" type="datetime1">
              <a:rPr lang="en-US" smtClean="0"/>
              <a:t>4/22/2021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Understanding Industry  4.0…</a:t>
            </a:r>
            <a:r>
              <a:rPr lang="en-US" sz="3200" dirty="0" err="1" smtClean="0"/>
              <a:t>Contd</a:t>
            </a:r>
            <a:endParaRPr lang="en-US" sz="32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26" name="Picture 2"/>
          <p:cNvPicPr>
            <a:picLocks noGrp="1" noChangeAspect="1" noChangeArrowheads="1"/>
          </p:cNvPicPr>
          <p:nvPr>
            <p:ph idx="1"/>
          </p:nvPr>
        </p:nvPicPr>
        <p:blipFill>
          <a:blip r:embed="rId3" cstate="print"/>
          <a:srcRect/>
          <a:stretch>
            <a:fillRect/>
          </a:stretch>
        </p:blipFill>
        <p:spPr bwMode="auto">
          <a:xfrm>
            <a:off x="457200" y="914400"/>
            <a:ext cx="8305799"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181600"/>
          </a:xfrm>
        </p:spPr>
        <p:txBody>
          <a:bodyPr>
            <a:normAutofit/>
          </a:bodyPr>
          <a:lstStyle/>
          <a:p>
            <a:pPr algn="just"/>
            <a:r>
              <a:rPr lang="en-US" sz="2200" dirty="0" smtClean="0"/>
              <a:t>Integrated networks for product design: national automotive manufacturer and a government agency used </a:t>
            </a:r>
            <a:r>
              <a:rPr lang="en-US" sz="2200" dirty="0" err="1" smtClean="0"/>
              <a:t>crowdsourcing</a:t>
            </a:r>
            <a:r>
              <a:rPr lang="en-US" sz="2200" dirty="0" smtClean="0"/>
              <a:t> to design customized vehicles with minimal investment in a reasonable timeframe.</a:t>
            </a:r>
          </a:p>
          <a:p>
            <a:pPr algn="just"/>
            <a:endParaRPr lang="en-US" sz="2200" dirty="0" smtClean="0"/>
          </a:p>
          <a:p>
            <a:pPr algn="just"/>
            <a:r>
              <a:rPr lang="en-US" sz="2200" dirty="0" smtClean="0"/>
              <a:t>Advanced materials permit new product designs: a global manufacturer designed a continuous, hybridized additive manufacturing process embedding functional elements into in-mold labeling material.</a:t>
            </a:r>
          </a:p>
          <a:p>
            <a:pPr algn="just"/>
            <a:endParaRPr lang="en-US" sz="2200" dirty="0" smtClean="0"/>
          </a:p>
          <a:p>
            <a:pPr algn="just"/>
            <a:r>
              <a:rPr lang="en-US" sz="2200" dirty="0" smtClean="0"/>
              <a:t>High Performance Computing and Simulation: using supercomputing to accelerate the product design process, the company was able to run simulations and test new ideas reducing time-to-market from 5 years to 2 weeks.</a:t>
            </a:r>
            <a:endParaRPr lang="en-US" sz="2200" dirty="0"/>
          </a:p>
        </p:txBody>
      </p:sp>
      <p:sp>
        <p:nvSpPr>
          <p:cNvPr id="4" name="Date Placeholder 3"/>
          <p:cNvSpPr>
            <a:spLocks noGrp="1"/>
          </p:cNvSpPr>
          <p:nvPr>
            <p:ph type="dt" sz="half" idx="10"/>
          </p:nvPr>
        </p:nvSpPr>
        <p:spPr/>
        <p:txBody>
          <a:bodyPr/>
          <a:lstStyle/>
          <a:p>
            <a:fld id="{79F00FE8-95EC-4083-BBB6-5834F3498F92}" type="datetime1">
              <a:rPr lang="en-US" smtClean="0"/>
              <a:t>4/22/2021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Industry  4.0 opportunities (CO1)</a:t>
            </a:r>
            <a:endParaRPr lang="en-US" sz="32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88F173-E25A-45D5-8DA1-6E42C8F88745}" type="datetime1">
              <a:rPr lang="en-US" smtClean="0"/>
              <a:t>4/22/2021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Topic</a:t>
            </a:r>
            <a:r>
              <a:rPr kumimoji="0" lang="en-US" sz="3200" b="0" i="0" u="none" strike="noStrike" kern="1200" cap="none" spc="0" normalizeH="0" noProof="0" dirty="0" smtClean="0">
                <a:ln>
                  <a:noFill/>
                </a:ln>
                <a:solidFill>
                  <a:schemeClr val="dk1"/>
                </a:solidFill>
                <a:effectLst/>
                <a:uLnTx/>
                <a:uFillTx/>
                <a:latin typeface="+mn-lt"/>
                <a:ea typeface="+mn-ea"/>
                <a:cs typeface="+mn-cs"/>
              </a:rPr>
              <a:t> objective, Prerequisite and Recap</a:t>
            </a:r>
            <a:r>
              <a:rPr kumimoji="0" lang="en-US" sz="3200" b="0" i="0" u="none" strike="noStrike" kern="1200" cap="none" spc="0" normalizeH="0" baseline="0" noProof="0" dirty="0" smtClean="0">
                <a:ln>
                  <a:noFill/>
                </a:ln>
                <a:solidFill>
                  <a:schemeClr val="dk1"/>
                </a:solidFill>
                <a:effectLst/>
                <a:uLnTx/>
                <a:uFillTx/>
                <a:latin typeface="+mn-lt"/>
                <a:ea typeface="+mn-ea"/>
                <a:cs typeface="+mn-cs"/>
              </a:rPr>
              <a:t>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graphicFrame>
        <p:nvGraphicFramePr>
          <p:cNvPr id="9" name="Content Placeholder 7">
            <a:extLst>
              <a:ext uri="{FF2B5EF4-FFF2-40B4-BE49-F238E27FC236}">
                <a16:creationId xmlns="" xmlns:a16="http://schemas.microsoft.com/office/drawing/2014/main" id="{9D528436-C306-4CD5-A229-14B59B010EB5}"/>
              </a:ext>
            </a:extLst>
          </p:cNvPr>
          <p:cNvGraphicFramePr>
            <a:graphicFrameLocks/>
          </p:cNvGraphicFramePr>
          <p:nvPr>
            <p:extLst>
              <p:ext uri="{D42A27DB-BD31-4B8C-83A1-F6EECF244321}">
                <p14:modId xmlns="" xmlns:p14="http://schemas.microsoft.com/office/powerpoint/2010/main" val="560680311"/>
              </p:ext>
            </p:extLst>
          </p:nvPr>
        </p:nvGraphicFramePr>
        <p:xfrm>
          <a:off x="304800" y="1828800"/>
          <a:ext cx="8115300"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10000"/>
          </a:bodyPr>
          <a:lstStyle/>
          <a:p>
            <a:pPr marL="12700" marR="110489" algn="just">
              <a:lnSpc>
                <a:spcPct val="100000"/>
              </a:lnSpc>
              <a:spcBef>
                <a:spcPts val="100"/>
              </a:spcBef>
            </a:pPr>
            <a:r>
              <a:rPr lang="en-US" sz="2200" spc="-5" dirty="0" smtClean="0">
                <a:latin typeface="Carlito"/>
                <a:cs typeface="Carlito"/>
              </a:rPr>
              <a:t>The </a:t>
            </a:r>
            <a:r>
              <a:rPr lang="en-US" sz="2200" spc="-10" dirty="0" smtClean="0">
                <a:latin typeface="Carlito"/>
                <a:cs typeface="Carlito"/>
              </a:rPr>
              <a:t>substances </a:t>
            </a:r>
            <a:r>
              <a:rPr lang="en-US" sz="2200" dirty="0" smtClean="0">
                <a:latin typeface="Carlito"/>
                <a:cs typeface="Carlito"/>
              </a:rPr>
              <a:t>which </a:t>
            </a:r>
            <a:r>
              <a:rPr lang="en-US" sz="2200" spc="-15" dirty="0" smtClean="0">
                <a:latin typeface="Carlito"/>
                <a:cs typeface="Carlito"/>
              </a:rPr>
              <a:t>are </a:t>
            </a:r>
            <a:r>
              <a:rPr lang="en-US" sz="2200" spc="-10" dirty="0" smtClean="0">
                <a:latin typeface="Carlito"/>
                <a:cs typeface="Carlito"/>
              </a:rPr>
              <a:t>useful </a:t>
            </a:r>
            <a:r>
              <a:rPr lang="en-US" sz="2200" dirty="0" smtClean="0">
                <a:latin typeface="Carlito"/>
                <a:cs typeface="Carlito"/>
              </a:rPr>
              <a:t>in the </a:t>
            </a:r>
            <a:r>
              <a:rPr lang="en-US" sz="2200" spc="-5" dirty="0" smtClean="0">
                <a:latin typeface="Carlito"/>
                <a:cs typeface="Carlito"/>
              </a:rPr>
              <a:t>field of </a:t>
            </a:r>
            <a:r>
              <a:rPr lang="en-US" sz="2200" dirty="0" smtClean="0">
                <a:latin typeface="Carlito"/>
                <a:cs typeface="Carlito"/>
              </a:rPr>
              <a:t>engineering </a:t>
            </a:r>
            <a:r>
              <a:rPr lang="en-US" sz="2200" spc="-15" dirty="0" smtClean="0">
                <a:latin typeface="Carlito"/>
                <a:cs typeface="Carlito"/>
              </a:rPr>
              <a:t>are </a:t>
            </a:r>
            <a:r>
              <a:rPr lang="en-US" sz="2200" spc="-5" dirty="0" smtClean="0">
                <a:latin typeface="Carlito"/>
                <a:cs typeface="Carlito"/>
              </a:rPr>
              <a:t>called  </a:t>
            </a:r>
            <a:r>
              <a:rPr lang="en-US" sz="2200" spc="-5" dirty="0" smtClean="0">
                <a:solidFill>
                  <a:srgbClr val="FF0000"/>
                </a:solidFill>
                <a:latin typeface="Carlito"/>
                <a:cs typeface="Carlito"/>
              </a:rPr>
              <a:t>Engineering materials</a:t>
            </a:r>
            <a:r>
              <a:rPr lang="en-US" sz="2200" spc="-5" dirty="0" smtClean="0">
                <a:latin typeface="Carlito"/>
                <a:cs typeface="Carlito"/>
              </a:rPr>
              <a:t>. </a:t>
            </a:r>
            <a:r>
              <a:rPr lang="en-US" sz="2200" dirty="0" smtClean="0">
                <a:latin typeface="Carlito"/>
                <a:cs typeface="Carlito"/>
              </a:rPr>
              <a:t>A </a:t>
            </a:r>
            <a:r>
              <a:rPr lang="en-US" sz="2200" spc="-5" dirty="0" smtClean="0">
                <a:latin typeface="Carlito"/>
                <a:cs typeface="Carlito"/>
              </a:rPr>
              <a:t>particular material </a:t>
            </a:r>
            <a:r>
              <a:rPr lang="en-US" sz="2200" dirty="0" smtClean="0">
                <a:latin typeface="Carlito"/>
                <a:cs typeface="Carlito"/>
              </a:rPr>
              <a:t>is </a:t>
            </a:r>
            <a:r>
              <a:rPr lang="en-US" sz="2200" spc="-5" dirty="0" smtClean="0">
                <a:latin typeface="Carlito"/>
                <a:cs typeface="Carlito"/>
              </a:rPr>
              <a:t>selected </a:t>
            </a:r>
            <a:r>
              <a:rPr lang="en-US" sz="2200" dirty="0" smtClean="0">
                <a:latin typeface="Carlito"/>
                <a:cs typeface="Carlito"/>
              </a:rPr>
              <a:t>is </a:t>
            </a:r>
            <a:r>
              <a:rPr lang="en-US" sz="2200" spc="-10" dirty="0" smtClean="0">
                <a:latin typeface="Carlito"/>
                <a:cs typeface="Carlito"/>
              </a:rPr>
              <a:t>on </a:t>
            </a:r>
            <a:r>
              <a:rPr lang="en-US" sz="2200" dirty="0" smtClean="0">
                <a:latin typeface="Carlito"/>
                <a:cs typeface="Carlito"/>
              </a:rPr>
              <a:t>the </a:t>
            </a:r>
            <a:r>
              <a:rPr lang="en-US" sz="2200" spc="-5" dirty="0" smtClean="0">
                <a:latin typeface="Carlito"/>
                <a:cs typeface="Carlito"/>
              </a:rPr>
              <a:t>basis </a:t>
            </a:r>
            <a:r>
              <a:rPr lang="en-US" sz="2200" spc="-10" dirty="0" smtClean="0">
                <a:latin typeface="Carlito"/>
                <a:cs typeface="Carlito"/>
              </a:rPr>
              <a:t>of  following</a:t>
            </a:r>
            <a:r>
              <a:rPr lang="en-US" sz="2200" spc="-30" dirty="0" smtClean="0">
                <a:latin typeface="Carlito"/>
                <a:cs typeface="Carlito"/>
              </a:rPr>
              <a:t> </a:t>
            </a:r>
            <a:r>
              <a:rPr lang="en-US" sz="2200" spc="-10" dirty="0" smtClean="0">
                <a:latin typeface="Carlito"/>
                <a:cs typeface="Carlito"/>
              </a:rPr>
              <a:t>considerations.</a:t>
            </a:r>
          </a:p>
          <a:p>
            <a:pPr marL="12700" marR="110489">
              <a:lnSpc>
                <a:spcPct val="100000"/>
              </a:lnSpc>
              <a:spcBef>
                <a:spcPts val="100"/>
              </a:spcBef>
            </a:pPr>
            <a:endParaRPr lang="en-US" sz="2200" spc="-10" dirty="0" smtClean="0">
              <a:latin typeface="Carlito"/>
              <a:cs typeface="Carlito"/>
            </a:endParaRPr>
          </a:p>
          <a:p>
            <a:pPr marL="12700">
              <a:lnSpc>
                <a:spcPct val="100000"/>
              </a:lnSpc>
              <a:buNone/>
              <a:tabLst>
                <a:tab pos="469265" algn="l"/>
              </a:tabLst>
            </a:pPr>
            <a:r>
              <a:rPr lang="en-US" sz="2200" spc="-10" dirty="0" smtClean="0">
                <a:latin typeface="Carlito"/>
                <a:cs typeface="Carlito"/>
              </a:rPr>
              <a:t>1.Properties </a:t>
            </a:r>
            <a:r>
              <a:rPr lang="en-US" sz="2200" spc="-5" dirty="0" smtClean="0">
                <a:latin typeface="Carlito"/>
                <a:cs typeface="Carlito"/>
              </a:rPr>
              <a:t>of</a:t>
            </a:r>
            <a:r>
              <a:rPr lang="en-US" sz="2200" spc="-30" dirty="0" smtClean="0">
                <a:latin typeface="Carlito"/>
                <a:cs typeface="Carlito"/>
              </a:rPr>
              <a:t> </a:t>
            </a:r>
            <a:r>
              <a:rPr lang="en-US" sz="2200" spc="-5" dirty="0" smtClean="0">
                <a:latin typeface="Carlito"/>
                <a:cs typeface="Carlito"/>
              </a:rPr>
              <a:t>material</a:t>
            </a:r>
            <a:endParaRPr lang="en-US" sz="2200" dirty="0" smtClean="0">
              <a:latin typeface="Carlito"/>
              <a:cs typeface="Carlito"/>
            </a:endParaRPr>
          </a:p>
          <a:p>
            <a:pPr marL="469900" marR="594360">
              <a:lnSpc>
                <a:spcPct val="150000"/>
              </a:lnSpc>
              <a:spcBef>
                <a:spcPts val="575"/>
              </a:spcBef>
            </a:pPr>
            <a:r>
              <a:rPr lang="en-US" sz="2200" spc="-5" dirty="0" smtClean="0">
                <a:latin typeface="Carlito"/>
                <a:cs typeface="Carlito"/>
              </a:rPr>
              <a:t>Mechanical </a:t>
            </a:r>
            <a:r>
              <a:rPr lang="en-US" sz="2200" spc="-10" dirty="0" smtClean="0">
                <a:latin typeface="Carlito"/>
                <a:cs typeface="Carlito"/>
              </a:rPr>
              <a:t>properties </a:t>
            </a:r>
            <a:r>
              <a:rPr lang="en-US" sz="2200" dirty="0" smtClean="0">
                <a:latin typeface="Carlito"/>
                <a:cs typeface="Carlito"/>
              </a:rPr>
              <a:t>- </a:t>
            </a:r>
            <a:r>
              <a:rPr lang="en-US" sz="2200" spc="-15" dirty="0" smtClean="0">
                <a:latin typeface="Carlito"/>
                <a:cs typeface="Carlito"/>
              </a:rPr>
              <a:t>strength, </a:t>
            </a:r>
            <a:r>
              <a:rPr lang="en-US" sz="2200" spc="-20" dirty="0" smtClean="0">
                <a:latin typeface="Carlito"/>
                <a:cs typeface="Carlito"/>
              </a:rPr>
              <a:t>ductility, </a:t>
            </a:r>
            <a:r>
              <a:rPr lang="en-US" sz="2200" spc="-10" dirty="0" smtClean="0">
                <a:latin typeface="Carlito"/>
                <a:cs typeface="Carlito"/>
              </a:rPr>
              <a:t>toughness, hardness,  </a:t>
            </a:r>
            <a:r>
              <a:rPr lang="en-US" sz="2200" spc="-15" dirty="0" smtClean="0">
                <a:latin typeface="Carlito"/>
                <a:cs typeface="Carlito"/>
              </a:rPr>
              <a:t>strength to </a:t>
            </a:r>
            <a:r>
              <a:rPr lang="en-US" sz="2200" spc="-10" dirty="0" smtClean="0">
                <a:latin typeface="Carlito"/>
                <a:cs typeface="Carlito"/>
              </a:rPr>
              <a:t>weight </a:t>
            </a:r>
            <a:r>
              <a:rPr lang="en-US" sz="2200" spc="-15" dirty="0" smtClean="0">
                <a:latin typeface="Carlito"/>
                <a:cs typeface="Carlito"/>
              </a:rPr>
              <a:t>ratio</a:t>
            </a:r>
            <a:r>
              <a:rPr lang="en-US" sz="2200" spc="-40" dirty="0" smtClean="0">
                <a:latin typeface="Carlito"/>
                <a:cs typeface="Carlito"/>
              </a:rPr>
              <a:t> </a:t>
            </a:r>
            <a:r>
              <a:rPr lang="en-US" sz="2200" spc="-10" dirty="0" smtClean="0">
                <a:latin typeface="Carlito"/>
                <a:cs typeface="Carlito"/>
              </a:rPr>
              <a:t>etc.</a:t>
            </a:r>
          </a:p>
          <a:p>
            <a:pPr marL="469900" marR="594360">
              <a:lnSpc>
                <a:spcPct val="150000"/>
              </a:lnSpc>
              <a:spcBef>
                <a:spcPts val="575"/>
              </a:spcBef>
            </a:pPr>
            <a:r>
              <a:rPr lang="en-US" sz="2200" spc="-15" dirty="0" smtClean="0">
                <a:latin typeface="Carlito"/>
                <a:cs typeface="Carlito"/>
              </a:rPr>
              <a:t>Physical </a:t>
            </a:r>
            <a:r>
              <a:rPr lang="en-US" sz="2200" spc="-10" dirty="0" smtClean="0">
                <a:latin typeface="Carlito"/>
                <a:cs typeface="Carlito"/>
              </a:rPr>
              <a:t>properties </a:t>
            </a:r>
            <a:r>
              <a:rPr lang="en-US" sz="2200" dirty="0" smtClean="0">
                <a:latin typeface="Carlito"/>
                <a:cs typeface="Carlito"/>
              </a:rPr>
              <a:t>- </a:t>
            </a:r>
            <a:r>
              <a:rPr lang="en-US" sz="2200" spc="-25" dirty="0" smtClean="0">
                <a:latin typeface="Carlito"/>
                <a:cs typeface="Carlito"/>
              </a:rPr>
              <a:t>density, </a:t>
            </a:r>
            <a:r>
              <a:rPr lang="en-US" sz="2200" spc="-5" dirty="0" smtClean="0">
                <a:latin typeface="Carlito"/>
                <a:cs typeface="Carlito"/>
              </a:rPr>
              <a:t>specific </a:t>
            </a:r>
            <a:r>
              <a:rPr lang="en-US" sz="2200" spc="-10" dirty="0" smtClean="0">
                <a:latin typeface="Carlito"/>
                <a:cs typeface="Carlito"/>
              </a:rPr>
              <a:t>heat, </a:t>
            </a:r>
            <a:r>
              <a:rPr lang="en-US" sz="2200" dirty="0" smtClean="0">
                <a:latin typeface="Carlito"/>
                <a:cs typeface="Carlito"/>
              </a:rPr>
              <a:t>thermal </a:t>
            </a:r>
            <a:r>
              <a:rPr lang="en-US" sz="2200" spc="-10" dirty="0" smtClean="0">
                <a:latin typeface="Carlito"/>
                <a:cs typeface="Carlito"/>
              </a:rPr>
              <a:t>expansion,  conductivity </a:t>
            </a:r>
            <a:r>
              <a:rPr lang="en-US" sz="2200" dirty="0" smtClean="0">
                <a:latin typeface="Carlito"/>
                <a:cs typeface="Carlito"/>
              </a:rPr>
              <a:t>, melting </a:t>
            </a:r>
            <a:r>
              <a:rPr lang="en-US" sz="2200" spc="-10" dirty="0" smtClean="0">
                <a:latin typeface="Carlito"/>
                <a:cs typeface="Carlito"/>
              </a:rPr>
              <a:t>point</a:t>
            </a:r>
            <a:r>
              <a:rPr lang="en-US" sz="2200" spc="-50" dirty="0" smtClean="0">
                <a:latin typeface="Carlito"/>
                <a:cs typeface="Carlito"/>
              </a:rPr>
              <a:t> </a:t>
            </a:r>
            <a:r>
              <a:rPr lang="en-US" sz="2200" spc="-10" dirty="0" smtClean="0">
                <a:latin typeface="Carlito"/>
                <a:cs typeface="Carlito"/>
              </a:rPr>
              <a:t>etc.</a:t>
            </a:r>
            <a:endParaRPr lang="en-US" sz="2200" dirty="0" smtClean="0">
              <a:latin typeface="Carlito"/>
              <a:cs typeface="Carlito"/>
            </a:endParaRPr>
          </a:p>
          <a:p>
            <a:pPr marL="497205" marR="5080">
              <a:lnSpc>
                <a:spcPct val="150000"/>
              </a:lnSpc>
              <a:spcBef>
                <a:spcPts val="204"/>
              </a:spcBef>
            </a:pPr>
            <a:r>
              <a:rPr lang="en-US" sz="2200" spc="-5" dirty="0" smtClean="0">
                <a:latin typeface="Carlito"/>
                <a:cs typeface="Carlito"/>
              </a:rPr>
              <a:t>Chemical </a:t>
            </a:r>
            <a:r>
              <a:rPr lang="en-US" sz="2200" spc="-10" dirty="0" smtClean="0">
                <a:latin typeface="Carlito"/>
                <a:cs typeface="Carlito"/>
              </a:rPr>
              <a:t>properties </a:t>
            </a:r>
            <a:r>
              <a:rPr lang="en-US" sz="2200" dirty="0" smtClean="0">
                <a:latin typeface="Carlito"/>
                <a:cs typeface="Carlito"/>
              </a:rPr>
              <a:t>- </a:t>
            </a:r>
            <a:r>
              <a:rPr lang="en-US" sz="2200" spc="-10" dirty="0" smtClean="0">
                <a:latin typeface="Carlito"/>
                <a:cs typeface="Carlito"/>
              </a:rPr>
              <a:t>oxidation </a:t>
            </a:r>
            <a:r>
              <a:rPr lang="en-US" sz="2200" dirty="0" smtClean="0">
                <a:latin typeface="Carlito"/>
                <a:cs typeface="Carlito"/>
              </a:rPr>
              <a:t>, </a:t>
            </a:r>
            <a:r>
              <a:rPr lang="en-US" sz="2200" spc="-15" dirty="0" smtClean="0">
                <a:latin typeface="Carlito"/>
                <a:cs typeface="Carlito"/>
              </a:rPr>
              <a:t>corrosion, </a:t>
            </a:r>
            <a:r>
              <a:rPr lang="en-US" sz="2200" spc="-20" dirty="0" smtClean="0">
                <a:latin typeface="Carlito"/>
                <a:cs typeface="Carlito"/>
              </a:rPr>
              <a:t>flammability, </a:t>
            </a:r>
            <a:r>
              <a:rPr lang="en-US" sz="2200" spc="-15" dirty="0" smtClean="0">
                <a:latin typeface="Carlito"/>
                <a:cs typeface="Carlito"/>
              </a:rPr>
              <a:t>toxicity </a:t>
            </a:r>
            <a:r>
              <a:rPr lang="en-US" sz="2200" spc="-10" dirty="0" smtClean="0">
                <a:latin typeface="Carlito"/>
                <a:cs typeface="Carlito"/>
              </a:rPr>
              <a:t>etc.  </a:t>
            </a:r>
            <a:r>
              <a:rPr lang="en-US" sz="2200" spc="-5" dirty="0" smtClean="0">
                <a:latin typeface="Carlito"/>
                <a:cs typeface="Carlito"/>
              </a:rPr>
              <a:t>Manufacturing </a:t>
            </a:r>
            <a:r>
              <a:rPr lang="en-US" sz="2200" spc="-10" dirty="0" smtClean="0">
                <a:latin typeface="Carlito"/>
                <a:cs typeface="Carlito"/>
              </a:rPr>
              <a:t>properties </a:t>
            </a:r>
            <a:r>
              <a:rPr lang="en-US" sz="2200" dirty="0" smtClean="0">
                <a:latin typeface="Carlito"/>
                <a:cs typeface="Carlito"/>
              </a:rPr>
              <a:t>- </a:t>
            </a:r>
            <a:r>
              <a:rPr lang="en-US" sz="2200" spc="-15" dirty="0" smtClean="0">
                <a:latin typeface="Carlito"/>
                <a:cs typeface="Carlito"/>
              </a:rPr>
              <a:t>formed, </a:t>
            </a:r>
            <a:r>
              <a:rPr lang="en-US" sz="2200" spc="-5" dirty="0" smtClean="0">
                <a:latin typeface="Carlito"/>
                <a:cs typeface="Carlito"/>
              </a:rPr>
              <a:t>casting, machined,</a:t>
            </a:r>
            <a:r>
              <a:rPr lang="en-US" sz="2200" spc="-20" dirty="0" smtClean="0">
                <a:latin typeface="Carlito"/>
                <a:cs typeface="Carlito"/>
              </a:rPr>
              <a:t> </a:t>
            </a:r>
            <a:r>
              <a:rPr lang="en-US" sz="2200" spc="-5" dirty="0" smtClean="0">
                <a:latin typeface="Carlito"/>
                <a:cs typeface="Carlito"/>
              </a:rPr>
              <a:t>welding</a:t>
            </a:r>
            <a:endParaRPr lang="en-US" sz="2200" dirty="0" smtClean="0">
              <a:latin typeface="Carlito"/>
              <a:cs typeface="Carlito"/>
            </a:endParaRPr>
          </a:p>
          <a:p>
            <a:pPr marL="12700" marR="110489">
              <a:lnSpc>
                <a:spcPct val="100000"/>
              </a:lnSpc>
              <a:spcBef>
                <a:spcPts val="100"/>
              </a:spcBef>
            </a:pPr>
            <a:endParaRPr lang="en-US" sz="2200" dirty="0">
              <a:latin typeface="Carlito"/>
              <a:cs typeface="Carlito"/>
            </a:endParaRPr>
          </a:p>
        </p:txBody>
      </p:sp>
      <p:sp>
        <p:nvSpPr>
          <p:cNvPr id="4" name="Date Placeholder 3"/>
          <p:cNvSpPr>
            <a:spLocks noGrp="1"/>
          </p:cNvSpPr>
          <p:nvPr>
            <p:ph type="dt" sz="half" idx="10"/>
          </p:nvPr>
        </p:nvSpPr>
        <p:spPr/>
        <p:txBody>
          <a:bodyPr/>
          <a:lstStyle/>
          <a:p>
            <a:fld id="{4B54EFA6-F7DF-4F68-B194-2E03ED109D61}" type="datetime1">
              <a:rPr lang="en-US" smtClean="0"/>
              <a:t>4/22/2021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Engineering Materials</a:t>
            </a:r>
            <a:endParaRPr lang="en-US" sz="32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62000" y="914400"/>
            <a:ext cx="7705090" cy="3244478"/>
          </a:xfrm>
          <a:prstGeom prst="rect">
            <a:avLst/>
          </a:prstGeom>
        </p:spPr>
        <p:txBody>
          <a:bodyPr vert="horz" wrap="square" lIns="0" tIns="12700" rIns="0" bIns="0" rtlCol="0">
            <a:spAutoFit/>
          </a:bodyPr>
          <a:lstStyle/>
          <a:p>
            <a:pPr marL="469265" indent="-457200">
              <a:lnSpc>
                <a:spcPct val="100000"/>
              </a:lnSpc>
              <a:spcBef>
                <a:spcPts val="100"/>
              </a:spcBef>
              <a:tabLst>
                <a:tab pos="310515" algn="l"/>
              </a:tabLst>
            </a:pPr>
            <a:r>
              <a:rPr lang="en-US" sz="2400" spc="-10" dirty="0" smtClean="0">
                <a:latin typeface="Carlito"/>
                <a:cs typeface="Carlito"/>
              </a:rPr>
              <a:t>2.	</a:t>
            </a:r>
            <a:r>
              <a:rPr sz="2400" spc="-10" smtClean="0">
                <a:latin typeface="Carlito"/>
                <a:cs typeface="Carlito"/>
              </a:rPr>
              <a:t>Cost </a:t>
            </a:r>
            <a:r>
              <a:rPr sz="2400" spc="-5" dirty="0">
                <a:latin typeface="Carlito"/>
                <a:cs typeface="Carlito"/>
              </a:rPr>
              <a:t>of</a:t>
            </a:r>
            <a:r>
              <a:rPr sz="2400" spc="-30" dirty="0">
                <a:latin typeface="Carlito"/>
                <a:cs typeface="Carlito"/>
              </a:rPr>
              <a:t> </a:t>
            </a:r>
            <a:r>
              <a:rPr sz="2400" spc="-10" dirty="0">
                <a:latin typeface="Carlito"/>
                <a:cs typeface="Carlito"/>
              </a:rPr>
              <a:t>material</a:t>
            </a:r>
            <a:endParaRPr sz="2400" dirty="0">
              <a:latin typeface="Carlito"/>
              <a:cs typeface="Carlito"/>
            </a:endParaRPr>
          </a:p>
          <a:p>
            <a:pPr marL="457200" marR="436880" indent="-457200">
              <a:lnSpc>
                <a:spcPct val="100000"/>
              </a:lnSpc>
              <a:tabLst>
                <a:tab pos="310515" algn="l"/>
              </a:tabLst>
            </a:pPr>
            <a:r>
              <a:rPr lang="en-US" sz="2400" spc="-10" dirty="0" smtClean="0">
                <a:latin typeface="Carlito"/>
                <a:cs typeface="Carlito"/>
              </a:rPr>
              <a:t>3</a:t>
            </a:r>
            <a:r>
              <a:rPr lang="en-US" sz="3300" spc="-10" dirty="0" smtClean="0">
                <a:latin typeface="Carlito"/>
                <a:cs typeface="Carlito"/>
              </a:rPr>
              <a:t>.	</a:t>
            </a:r>
            <a:r>
              <a:rPr sz="2400" spc="-10" smtClean="0">
                <a:latin typeface="Carlito"/>
                <a:cs typeface="Carlito"/>
              </a:rPr>
              <a:t>Availability </a:t>
            </a:r>
            <a:r>
              <a:rPr sz="2400" spc="-5" dirty="0">
                <a:latin typeface="Carlito"/>
                <a:cs typeface="Carlito"/>
              </a:rPr>
              <a:t>of </a:t>
            </a:r>
            <a:r>
              <a:rPr sz="2400" spc="-10" dirty="0">
                <a:latin typeface="Carlito"/>
                <a:cs typeface="Carlito"/>
              </a:rPr>
              <a:t>material (desired </a:t>
            </a:r>
            <a:r>
              <a:rPr sz="2400" spc="-5" dirty="0">
                <a:latin typeface="Carlito"/>
                <a:cs typeface="Carlito"/>
              </a:rPr>
              <a:t>shape </a:t>
            </a:r>
            <a:r>
              <a:rPr sz="2400" dirty="0">
                <a:latin typeface="Carlito"/>
                <a:cs typeface="Carlito"/>
              </a:rPr>
              <a:t>and </a:t>
            </a:r>
            <a:r>
              <a:rPr sz="2400" spc="-20" dirty="0">
                <a:latin typeface="Carlito"/>
                <a:cs typeface="Carlito"/>
              </a:rPr>
              <a:t>size </a:t>
            </a:r>
            <a:r>
              <a:rPr sz="2400" dirty="0">
                <a:latin typeface="Carlito"/>
                <a:cs typeface="Carlito"/>
              </a:rPr>
              <a:t>and </a:t>
            </a:r>
            <a:r>
              <a:rPr sz="2400" spc="-5" dirty="0">
                <a:latin typeface="Carlito"/>
                <a:cs typeface="Carlito"/>
              </a:rPr>
              <a:t>quantity) </a:t>
            </a:r>
            <a:r>
              <a:rPr sz="2400" dirty="0">
                <a:latin typeface="Carlito"/>
                <a:cs typeface="Carlito"/>
              </a:rPr>
              <a:t>&amp;  </a:t>
            </a:r>
            <a:r>
              <a:rPr sz="2400" spc="-5" dirty="0">
                <a:latin typeface="Carlito"/>
                <a:cs typeface="Carlito"/>
              </a:rPr>
              <a:t>reliability </a:t>
            </a:r>
            <a:r>
              <a:rPr sz="2400" spc="-5">
                <a:latin typeface="Carlito"/>
                <a:cs typeface="Carlito"/>
              </a:rPr>
              <a:t>of</a:t>
            </a:r>
            <a:r>
              <a:rPr sz="2400" spc="-45">
                <a:latin typeface="Carlito"/>
                <a:cs typeface="Carlito"/>
              </a:rPr>
              <a:t> </a:t>
            </a:r>
            <a:r>
              <a:rPr sz="2400" spc="-25" smtClean="0">
                <a:latin typeface="Carlito"/>
                <a:cs typeface="Carlito"/>
              </a:rPr>
              <a:t>supply.</a:t>
            </a:r>
            <a:endParaRPr lang="en-US" sz="2400" spc="-25" dirty="0" smtClean="0">
              <a:latin typeface="Carlito"/>
              <a:cs typeface="Carlito"/>
            </a:endParaRPr>
          </a:p>
          <a:p>
            <a:pPr marL="457200" marR="436880" indent="-457200">
              <a:lnSpc>
                <a:spcPct val="100000"/>
              </a:lnSpc>
              <a:buAutoNum type="arabicPeriod" startAt="4"/>
              <a:tabLst>
                <a:tab pos="310515" algn="l"/>
              </a:tabLst>
            </a:pPr>
            <a:r>
              <a:rPr sz="2400" spc="-5" smtClean="0">
                <a:latin typeface="Carlito"/>
                <a:cs typeface="Carlito"/>
              </a:rPr>
              <a:t>Dimensional </a:t>
            </a:r>
            <a:r>
              <a:rPr sz="2400" spc="-10" dirty="0" smtClean="0">
                <a:latin typeface="Carlito"/>
                <a:cs typeface="Carlito"/>
              </a:rPr>
              <a:t>stability </a:t>
            </a:r>
            <a:r>
              <a:rPr sz="2400" spc="-5" dirty="0" smtClean="0">
                <a:latin typeface="Carlito"/>
                <a:cs typeface="Carlito"/>
              </a:rPr>
              <a:t>of </a:t>
            </a:r>
            <a:r>
              <a:rPr sz="2400" spc="-10" dirty="0" smtClean="0">
                <a:latin typeface="Carlito"/>
                <a:cs typeface="Carlito"/>
              </a:rPr>
              <a:t>material </a:t>
            </a:r>
            <a:r>
              <a:rPr sz="2400" spc="-45" dirty="0" smtClean="0">
                <a:latin typeface="Carlito"/>
                <a:cs typeface="Carlito"/>
              </a:rPr>
              <a:t>wear, </a:t>
            </a:r>
            <a:r>
              <a:rPr sz="2400" spc="-15" dirty="0" smtClean="0">
                <a:latin typeface="Carlito"/>
                <a:cs typeface="Carlito"/>
              </a:rPr>
              <a:t>corrosion </a:t>
            </a:r>
            <a:r>
              <a:rPr sz="2400" spc="-10" dirty="0" smtClean="0">
                <a:latin typeface="Carlito"/>
                <a:cs typeface="Carlito"/>
              </a:rPr>
              <a:t>etc., </a:t>
            </a:r>
            <a:r>
              <a:rPr sz="2400" spc="-10" smtClean="0">
                <a:latin typeface="Carlito"/>
                <a:cs typeface="Carlito"/>
              </a:rPr>
              <a:t>shorten</a:t>
            </a:r>
            <a:r>
              <a:rPr sz="2400" spc="30" smtClean="0">
                <a:latin typeface="Carlito"/>
                <a:cs typeface="Carlito"/>
              </a:rPr>
              <a:t> </a:t>
            </a:r>
            <a:r>
              <a:rPr sz="2400" spc="-15" smtClean="0">
                <a:latin typeface="Carlito"/>
                <a:cs typeface="Carlito"/>
              </a:rPr>
              <a:t>life</a:t>
            </a:r>
            <a:r>
              <a:rPr lang="en-US" sz="2400" spc="-15" dirty="0" smtClean="0">
                <a:latin typeface="Carlito"/>
                <a:cs typeface="Carlito"/>
              </a:rPr>
              <a:t>.</a:t>
            </a:r>
            <a:r>
              <a:rPr lang="en-US" sz="2400" spc="-5" dirty="0" smtClean="0">
                <a:latin typeface="Carlito"/>
                <a:cs typeface="Carlito"/>
              </a:rPr>
              <a:t> </a:t>
            </a:r>
          </a:p>
          <a:p>
            <a:pPr marL="457200" marR="436880" indent="-457200">
              <a:lnSpc>
                <a:spcPct val="100000"/>
              </a:lnSpc>
              <a:buAutoNum type="arabicPeriod" startAt="4"/>
              <a:tabLst>
                <a:tab pos="310515" algn="l"/>
              </a:tabLst>
            </a:pPr>
            <a:r>
              <a:rPr lang="en-US" sz="2400" spc="-5" dirty="0" smtClean="0">
                <a:latin typeface="Carlito"/>
                <a:cs typeface="Carlito"/>
              </a:rPr>
              <a:t>Appearance of</a:t>
            </a:r>
            <a:r>
              <a:rPr lang="en-US" sz="2400" spc="-65" dirty="0" smtClean="0">
                <a:latin typeface="Carlito"/>
                <a:cs typeface="Carlito"/>
              </a:rPr>
              <a:t> </a:t>
            </a:r>
            <a:r>
              <a:rPr lang="en-US" sz="2400" spc="-10" dirty="0" smtClean="0">
                <a:latin typeface="Carlito"/>
                <a:cs typeface="Carlito"/>
              </a:rPr>
              <a:t>material  </a:t>
            </a:r>
            <a:r>
              <a:rPr lang="en-US" sz="2400" spc="-5" dirty="0" smtClean="0">
                <a:latin typeface="Carlito"/>
                <a:cs typeface="Carlito"/>
              </a:rPr>
              <a:t>Color, </a:t>
            </a:r>
            <a:r>
              <a:rPr lang="en-US" sz="2400" spc="-10" dirty="0" smtClean="0">
                <a:latin typeface="Carlito"/>
                <a:cs typeface="Carlito"/>
              </a:rPr>
              <a:t>Surface </a:t>
            </a:r>
            <a:r>
              <a:rPr lang="en-US" sz="2400" spc="-15" dirty="0" smtClean="0">
                <a:latin typeface="Carlito"/>
                <a:cs typeface="Carlito"/>
              </a:rPr>
              <a:t>texture</a:t>
            </a:r>
            <a:r>
              <a:rPr lang="en-US" sz="2400" spc="-25" dirty="0" smtClean="0">
                <a:latin typeface="Carlito"/>
                <a:cs typeface="Carlito"/>
              </a:rPr>
              <a:t> </a:t>
            </a:r>
            <a:r>
              <a:rPr lang="en-US" sz="2400" spc="-10" dirty="0" smtClean="0">
                <a:latin typeface="Carlito"/>
                <a:cs typeface="Carlito"/>
              </a:rPr>
              <a:t>etc.</a:t>
            </a:r>
            <a:endParaRPr lang="en-US" sz="2400" dirty="0" smtClean="0">
              <a:latin typeface="Carlito"/>
              <a:cs typeface="Carlito"/>
            </a:endParaRPr>
          </a:p>
          <a:p>
            <a:pPr marL="422275">
              <a:lnSpc>
                <a:spcPct val="100000"/>
              </a:lnSpc>
              <a:spcBef>
                <a:spcPts val="575"/>
              </a:spcBef>
            </a:pPr>
            <a:endParaRPr sz="2400" dirty="0" smtClean="0">
              <a:latin typeface="Carlito"/>
              <a:cs typeface="Carlito"/>
            </a:endParaRPr>
          </a:p>
          <a:p>
            <a:pPr>
              <a:lnSpc>
                <a:spcPct val="100000"/>
              </a:lnSpc>
              <a:spcBef>
                <a:spcPts val="40"/>
              </a:spcBef>
            </a:pPr>
            <a:endParaRPr sz="2800" dirty="0">
              <a:latin typeface="Carlito"/>
              <a:cs typeface="Carlito"/>
            </a:endParaRPr>
          </a:p>
        </p:txBody>
      </p:sp>
      <p:sp>
        <p:nvSpPr>
          <p:cNvPr id="6"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Engineering Materials</a:t>
            </a:r>
            <a:endParaRPr lang="en-US" sz="3200" dirty="0"/>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Date Placeholder 7"/>
          <p:cNvSpPr>
            <a:spLocks noGrp="1"/>
          </p:cNvSpPr>
          <p:nvPr>
            <p:ph type="dt" sz="half" idx="10"/>
          </p:nvPr>
        </p:nvSpPr>
        <p:spPr/>
        <p:txBody>
          <a:bodyPr/>
          <a:lstStyle/>
          <a:p>
            <a:fld id="{C7FE33E9-207D-44C3-B4AB-43BC5C5DF624}" type="datetime1">
              <a:rPr lang="en-US" smtClean="0"/>
              <a:t>4/22/2021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18</a:t>
            </a:fld>
            <a:endParaRPr lang="en-US"/>
          </a:p>
        </p:txBody>
      </p:sp>
      <p:sp>
        <p:nvSpPr>
          <p:cNvPr id="10" name="Footer Placeholder 9"/>
          <p:cNvSpPr>
            <a:spLocks noGrp="1"/>
          </p:cNvSpPr>
          <p:nvPr>
            <p:ph type="ftr" sz="quarter" idx="11"/>
          </p:nvPr>
        </p:nvSpPr>
        <p:spPr>
          <a:xfrm>
            <a:off x="2133600" y="6356350"/>
            <a:ext cx="4724400" cy="365125"/>
          </a:xfrm>
        </p:spPr>
        <p:txBody>
          <a:bodyPr/>
          <a:lstStyle/>
          <a:p>
            <a:r>
              <a:rPr lang="en-US" smtClean="0"/>
              <a:t>Prachee Srivastava                       AME0151                            Unit-1</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500" b="1" spc="-30" dirty="0" smtClean="0"/>
              <a:t>Classification </a:t>
            </a:r>
            <a:r>
              <a:rPr lang="en-US" sz="3500" b="1" spc="-5" dirty="0" smtClean="0"/>
              <a:t>Of </a:t>
            </a:r>
            <a:r>
              <a:rPr lang="en-US" sz="3500" b="1" spc="-10" dirty="0" smtClean="0"/>
              <a:t>Engineering  </a:t>
            </a:r>
            <a:r>
              <a:rPr lang="en-US" sz="3500" b="1" spc="-45" dirty="0" smtClean="0"/>
              <a:t>Materials</a:t>
            </a:r>
            <a:endParaRPr lang="en-US" sz="3500" b="1" dirty="0"/>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object 3"/>
          <p:cNvSpPr/>
          <p:nvPr/>
        </p:nvSpPr>
        <p:spPr>
          <a:xfrm>
            <a:off x="609600" y="990600"/>
            <a:ext cx="7467600" cy="4648200"/>
          </a:xfrm>
          <a:prstGeom prst="rect">
            <a:avLst/>
          </a:prstGeom>
          <a:blipFill>
            <a:blip r:embed="rId3" cstate="print"/>
            <a:stretch>
              <a:fillRect/>
            </a:stretch>
          </a:blipFill>
        </p:spPr>
        <p:txBody>
          <a:bodyPr wrap="square" lIns="0" tIns="0" rIns="0" bIns="0" rtlCol="0"/>
          <a:lstStyle/>
          <a:p>
            <a:endParaRPr/>
          </a:p>
        </p:txBody>
      </p:sp>
      <p:sp>
        <p:nvSpPr>
          <p:cNvPr id="9" name="Date Placeholder 8"/>
          <p:cNvSpPr>
            <a:spLocks noGrp="1"/>
          </p:cNvSpPr>
          <p:nvPr>
            <p:ph type="dt" sz="half" idx="10"/>
          </p:nvPr>
        </p:nvSpPr>
        <p:spPr/>
        <p:txBody>
          <a:bodyPr/>
          <a:lstStyle/>
          <a:p>
            <a:fld id="{759EEEEF-5EFA-44B2-8711-35E3D194FEB8}" type="datetime1">
              <a:rPr lang="en-US" smtClean="0"/>
              <a:t>4/22/2021</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19</a:t>
            </a:fld>
            <a:endParaRPr lang="en-US"/>
          </a:p>
        </p:txBody>
      </p:sp>
      <p:sp>
        <p:nvSpPr>
          <p:cNvPr id="11" name="Footer Placeholder 10"/>
          <p:cNvSpPr>
            <a:spLocks noGrp="1"/>
          </p:cNvSpPr>
          <p:nvPr>
            <p:ph type="ftr" sz="quarter" idx="11"/>
          </p:nvPr>
        </p:nvSpPr>
        <p:spPr>
          <a:xfrm>
            <a:off x="2209800" y="6356350"/>
            <a:ext cx="4876800" cy="365125"/>
          </a:xfrm>
        </p:spPr>
        <p:txBody>
          <a:bodyPr/>
          <a:lstStyle/>
          <a:p>
            <a:r>
              <a:rPr lang="en-US" smtClean="0"/>
              <a:t>Prachee Srivastava                       AME0151                            Unit-1</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153400" cy="5334000"/>
          </a:xfrm>
        </p:spPr>
        <p:txBody>
          <a:bodyPr>
            <a:normAutofit fontScale="92500" lnSpcReduction="10000"/>
          </a:bodyPr>
          <a:lstStyle/>
          <a:p>
            <a:r>
              <a:rPr lang="en-US" sz="2400" dirty="0" smtClean="0"/>
              <a:t>Course objective</a:t>
            </a:r>
          </a:p>
          <a:p>
            <a:r>
              <a:rPr lang="en-US" sz="2400" dirty="0" smtClean="0"/>
              <a:t>Course outcome</a:t>
            </a:r>
          </a:p>
          <a:p>
            <a:r>
              <a:rPr lang="en-US" sz="2400" dirty="0" smtClean="0"/>
              <a:t>Co Po mapping</a:t>
            </a:r>
          </a:p>
          <a:p>
            <a:r>
              <a:rPr lang="en-US" sz="2400" dirty="0" smtClean="0"/>
              <a:t>Prerequisite and recap</a:t>
            </a:r>
          </a:p>
          <a:p>
            <a:r>
              <a:rPr lang="en-US" sz="2400" dirty="0" smtClean="0"/>
              <a:t>Manufacturing methods</a:t>
            </a:r>
          </a:p>
          <a:p>
            <a:r>
              <a:rPr lang="en-US" sz="2400" dirty="0" smtClean="0"/>
              <a:t>Classification of manufacturing methods</a:t>
            </a:r>
          </a:p>
          <a:p>
            <a:r>
              <a:rPr lang="en-US" sz="2400" dirty="0" smtClean="0"/>
              <a:t>Introduction to Industry 4.0</a:t>
            </a:r>
          </a:p>
          <a:p>
            <a:r>
              <a:rPr lang="en-US" sz="2400" dirty="0" smtClean="0"/>
              <a:t>Advance manufacturing methods</a:t>
            </a:r>
          </a:p>
          <a:p>
            <a:r>
              <a:rPr lang="en-US" sz="2400" dirty="0" smtClean="0"/>
              <a:t>Video link</a:t>
            </a:r>
          </a:p>
          <a:p>
            <a:r>
              <a:rPr lang="en-US" sz="2400" dirty="0" smtClean="0"/>
              <a:t>Daily quiz</a:t>
            </a:r>
          </a:p>
          <a:p>
            <a:r>
              <a:rPr lang="en-US" sz="2400" dirty="0" smtClean="0"/>
              <a:t>Assignments</a:t>
            </a:r>
          </a:p>
          <a:p>
            <a:r>
              <a:rPr lang="en-US" sz="2400" dirty="0" smtClean="0"/>
              <a:t>MCQS</a:t>
            </a:r>
          </a:p>
          <a:p>
            <a:r>
              <a:rPr lang="en-US" sz="2400" dirty="0" smtClean="0"/>
              <a:t>References</a:t>
            </a:r>
          </a:p>
          <a:p>
            <a:r>
              <a:rPr lang="en-US" sz="2400" dirty="0" smtClean="0"/>
              <a:t>Summary</a:t>
            </a:r>
          </a:p>
          <a:p>
            <a:endParaRPr lang="en-US" sz="2200" dirty="0" smtClean="0"/>
          </a:p>
          <a:p>
            <a:pPr>
              <a:buNone/>
            </a:pPr>
            <a:endParaRPr lang="en-US" sz="2400" dirty="0" smtClean="0"/>
          </a:p>
        </p:txBody>
      </p:sp>
      <p:sp>
        <p:nvSpPr>
          <p:cNvPr id="6" name="Date Placeholder 5"/>
          <p:cNvSpPr>
            <a:spLocks noGrp="1"/>
          </p:cNvSpPr>
          <p:nvPr>
            <p:ph type="dt" sz="half" idx="10"/>
          </p:nvPr>
        </p:nvSpPr>
        <p:spPr/>
        <p:txBody>
          <a:bodyPr/>
          <a:lstStyle/>
          <a:p>
            <a:fld id="{60CD4727-5F13-4AC8-82B6-779F2B250D72}" type="datetime1">
              <a:rPr lang="en-US" smtClean="0"/>
              <a:t>4/22/2021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smtClean="0">
                <a:ln>
                  <a:noFill/>
                </a:ln>
                <a:solidFill>
                  <a:schemeClr val="dk1"/>
                </a:solidFill>
                <a:effectLst/>
                <a:uLnTx/>
                <a:uFillTx/>
                <a:latin typeface="+mn-lt"/>
                <a:ea typeface="+mn-ea"/>
                <a:cs typeface="+mn-cs"/>
              </a:rPr>
              <a:t>Contents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500" b="1" spc="-30" dirty="0" smtClean="0"/>
              <a:t>Classification </a:t>
            </a:r>
            <a:r>
              <a:rPr lang="en-US" sz="3500" b="1" spc="-5" dirty="0" smtClean="0"/>
              <a:t>Of </a:t>
            </a:r>
            <a:r>
              <a:rPr lang="en-US" sz="3500" b="1" spc="-10" dirty="0" smtClean="0"/>
              <a:t>Engineering  </a:t>
            </a:r>
            <a:r>
              <a:rPr lang="en-US" sz="3500" b="1" spc="-45" dirty="0" smtClean="0"/>
              <a:t>Materials</a:t>
            </a:r>
            <a:endParaRPr lang="en-US" sz="3500" b="1" dirty="0"/>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Date Placeholder 8"/>
          <p:cNvSpPr>
            <a:spLocks noGrp="1"/>
          </p:cNvSpPr>
          <p:nvPr>
            <p:ph type="dt" sz="half" idx="10"/>
          </p:nvPr>
        </p:nvSpPr>
        <p:spPr/>
        <p:txBody>
          <a:bodyPr/>
          <a:lstStyle/>
          <a:p>
            <a:fld id="{DB03FFCF-7BC1-4AB6-8074-CA7939716A6A}" type="datetime1">
              <a:rPr lang="en-US" smtClean="0"/>
              <a:t>4/22/2021</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20</a:t>
            </a:fld>
            <a:endParaRPr lang="en-US"/>
          </a:p>
        </p:txBody>
      </p:sp>
      <p:sp>
        <p:nvSpPr>
          <p:cNvPr id="11" name="Footer Placeholder 10"/>
          <p:cNvSpPr>
            <a:spLocks noGrp="1"/>
          </p:cNvSpPr>
          <p:nvPr>
            <p:ph type="ftr" sz="quarter" idx="11"/>
          </p:nvPr>
        </p:nvSpPr>
        <p:spPr>
          <a:xfrm>
            <a:off x="2209800" y="6356350"/>
            <a:ext cx="4876800" cy="365125"/>
          </a:xfrm>
        </p:spPr>
        <p:txBody>
          <a:bodyPr/>
          <a:lstStyle/>
          <a:p>
            <a:r>
              <a:rPr lang="en-US" smtClean="0"/>
              <a:t>Prachee Srivastava                       AME0151                            Unit-1</a:t>
            </a:r>
            <a:endParaRPr lang="en-US" dirty="0"/>
          </a:p>
        </p:txBody>
      </p:sp>
      <p:sp>
        <p:nvSpPr>
          <p:cNvPr id="12" name="Rectangle 11"/>
          <p:cNvSpPr/>
          <p:nvPr/>
        </p:nvSpPr>
        <p:spPr>
          <a:xfrm>
            <a:off x="457200" y="1143000"/>
            <a:ext cx="8229600" cy="5016758"/>
          </a:xfrm>
          <a:prstGeom prst="rect">
            <a:avLst/>
          </a:prstGeom>
        </p:spPr>
        <p:txBody>
          <a:bodyPr wrap="square">
            <a:spAutoFit/>
          </a:bodyPr>
          <a:lstStyle/>
          <a:p>
            <a:pPr algn="just"/>
            <a:r>
              <a:rPr lang="en-US" sz="2000" b="1" dirty="0" smtClean="0"/>
              <a:t>Polymer</a:t>
            </a:r>
            <a:r>
              <a:rPr lang="en-US" sz="2000" dirty="0" smtClean="0"/>
              <a:t>, any of a class of natural or </a:t>
            </a:r>
            <a:r>
              <a:rPr lang="en-US" sz="2000" dirty="0" smtClean="0">
                <a:hlinkClick r:id="rId3"/>
              </a:rPr>
              <a:t>synthetic</a:t>
            </a:r>
            <a:r>
              <a:rPr lang="en-US" sz="2000" dirty="0" smtClean="0"/>
              <a:t> substances composed of very large molecules, called macromolecules, that are multiples of simpler chemical units called </a:t>
            </a:r>
            <a:r>
              <a:rPr lang="en-US" sz="2000" dirty="0" smtClean="0">
                <a:hlinkClick r:id="rId4"/>
              </a:rPr>
              <a:t>monomers</a:t>
            </a:r>
            <a:r>
              <a:rPr lang="en-US" sz="2000" dirty="0" smtClean="0"/>
              <a:t>. Polymers make up many of the materials in living organisms, including, for example, </a:t>
            </a:r>
            <a:r>
              <a:rPr lang="en-US" sz="2000" dirty="0" smtClean="0">
                <a:hlinkClick r:id="rId5"/>
              </a:rPr>
              <a:t>proteins</a:t>
            </a:r>
            <a:r>
              <a:rPr lang="en-US" sz="2000" dirty="0" smtClean="0"/>
              <a:t>, </a:t>
            </a:r>
            <a:r>
              <a:rPr lang="en-US" sz="2000" dirty="0" smtClean="0">
                <a:hlinkClick r:id="rId6"/>
              </a:rPr>
              <a:t>cellulose</a:t>
            </a:r>
            <a:r>
              <a:rPr lang="en-US" sz="2000" dirty="0" smtClean="0"/>
              <a:t>, and </a:t>
            </a:r>
            <a:r>
              <a:rPr lang="en-US" sz="2000" dirty="0" smtClean="0">
                <a:hlinkClick r:id="rId7"/>
              </a:rPr>
              <a:t>nucleic acids</a:t>
            </a:r>
            <a:endParaRPr lang="en-US" sz="2000" dirty="0" smtClean="0"/>
          </a:p>
          <a:p>
            <a:pPr algn="just"/>
            <a:r>
              <a:rPr lang="en-US" sz="2000" dirty="0" smtClean="0"/>
              <a:t>A polymer is a substance or material consisting of very large molecules, or macromolecules, composed of many repeating subunits. Due to their broad spectrum of properties, both synthetic and natural polymers play essential and ubiquitous roles in everyday life.</a:t>
            </a:r>
          </a:p>
          <a:p>
            <a:pPr algn="just"/>
            <a:endParaRPr lang="en-US" sz="2000" dirty="0" smtClean="0"/>
          </a:p>
          <a:p>
            <a:pPr algn="just"/>
            <a:r>
              <a:rPr lang="en-US" sz="2000" b="1" dirty="0" smtClean="0"/>
              <a:t>Ceramics</a:t>
            </a:r>
            <a:r>
              <a:rPr lang="en-US" sz="2000" dirty="0" smtClean="0"/>
              <a:t> </a:t>
            </a:r>
            <a:r>
              <a:rPr lang="en-US" sz="2000" dirty="0" err="1" smtClean="0"/>
              <a:t>Ceramics</a:t>
            </a:r>
            <a:r>
              <a:rPr lang="en-US" sz="2000" dirty="0" smtClean="0"/>
              <a:t> are solid compounds that may consist of metallic or nonmetallic elements. The primary classifications of ceramics include glasses, cements, clay products, </a:t>
            </a:r>
            <a:r>
              <a:rPr lang="en-US" sz="2000" dirty="0" err="1" smtClean="0"/>
              <a:t>refractories</a:t>
            </a:r>
            <a:r>
              <a:rPr lang="en-US" sz="2000" dirty="0" smtClean="0"/>
              <a:t>, and abrasives.</a:t>
            </a:r>
          </a:p>
          <a:p>
            <a:pPr algn="just"/>
            <a:r>
              <a:rPr lang="en-US" sz="2000" dirty="0" smtClean="0"/>
              <a:t>Ceramics generally have excellent corrosion and wear resistance, high melting temperature, high stiffness, and low electrical and thermal conductivity. Ceramics are also very brittle materials</a:t>
            </a:r>
          </a:p>
          <a:p>
            <a:pPr algn="just"/>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plain carbon steel</a:t>
            </a:r>
            <a:endParaRPr lang="en-US" dirty="0"/>
          </a:p>
        </p:txBody>
      </p:sp>
      <p:sp>
        <p:nvSpPr>
          <p:cNvPr id="3" name="Content Placeholder 2"/>
          <p:cNvSpPr>
            <a:spLocks noGrp="1"/>
          </p:cNvSpPr>
          <p:nvPr>
            <p:ph idx="1"/>
          </p:nvPr>
        </p:nvSpPr>
        <p:spPr/>
        <p:txBody>
          <a:bodyPr/>
          <a:lstStyle/>
          <a:p>
            <a:endParaRPr lang="en-US" dirty="0" smtClean="0"/>
          </a:p>
          <a:p>
            <a:pPr algn="just">
              <a:buNone/>
            </a:pP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a:t>
            </a:r>
            <a:r>
              <a:rPr lang="en-US" smtClean="0">
                <a:latin typeface="Times New Roman" pitchFamily="18" charset="0"/>
                <a:cs typeface="Times New Roman" pitchFamily="18" charset="0"/>
              </a:rPr>
              <a:t>) 0.05-0.15 </a:t>
            </a:r>
            <a:r>
              <a:rPr lang="en-US" dirty="0" smtClean="0">
                <a:latin typeface="Times New Roman" pitchFamily="18" charset="0"/>
                <a:cs typeface="Times New Roman" pitchFamily="18" charset="0"/>
              </a:rPr>
              <a:t>%C -  Dead mild steel </a:t>
            </a:r>
          </a:p>
          <a:p>
            <a:pPr algn="just">
              <a:buNone/>
            </a:pPr>
            <a:r>
              <a:rPr lang="en-US" dirty="0" smtClean="0">
                <a:latin typeface="Times New Roman" pitchFamily="18" charset="0"/>
                <a:cs typeface="Times New Roman" pitchFamily="18" charset="0"/>
              </a:rPr>
              <a:t>(ii)0.15-0.30%C -   Low Carbon Steel</a:t>
            </a:r>
          </a:p>
          <a:p>
            <a:pPr algn="just">
              <a:buNone/>
            </a:pPr>
            <a:r>
              <a:rPr lang="en-US" dirty="0" smtClean="0">
                <a:latin typeface="Times New Roman" pitchFamily="18" charset="0"/>
                <a:cs typeface="Times New Roman" pitchFamily="18" charset="0"/>
              </a:rPr>
              <a:t>(iii)0.30-0.80%C -  Medium Carbon Steel</a:t>
            </a:r>
          </a:p>
          <a:p>
            <a:pPr algn="just">
              <a:buNone/>
            </a:pPr>
            <a:r>
              <a:rPr lang="en-US" dirty="0" smtClean="0">
                <a:latin typeface="Times New Roman" pitchFamily="18" charset="0"/>
                <a:cs typeface="Times New Roman" pitchFamily="18" charset="0"/>
              </a:rPr>
              <a:t>(iv) 0.80-1.5% C -   High Carbon Steel</a:t>
            </a:r>
          </a:p>
          <a:p>
            <a:endParaRPr lang="en-US" dirty="0"/>
          </a:p>
        </p:txBody>
      </p:sp>
      <p:sp>
        <p:nvSpPr>
          <p:cNvPr id="4" name="Date Placeholder 3"/>
          <p:cNvSpPr>
            <a:spLocks noGrp="1"/>
          </p:cNvSpPr>
          <p:nvPr>
            <p:ph type="dt" sz="half" idx="10"/>
          </p:nvPr>
        </p:nvSpPr>
        <p:spPr/>
        <p:txBody>
          <a:bodyPr/>
          <a:lstStyle/>
          <a:p>
            <a:fld id="{C7640A97-B5DE-4F3F-A554-521E56D00FAD}" type="datetime1">
              <a:rPr lang="en-US" smtClean="0"/>
              <a:t>4/22/2021</a:t>
            </a:fld>
            <a:endParaRPr lang="en-US"/>
          </a:p>
        </p:txBody>
      </p:sp>
      <p:sp>
        <p:nvSpPr>
          <p:cNvPr id="5" name="Footer Placeholder 4"/>
          <p:cNvSpPr>
            <a:spLocks noGrp="1"/>
          </p:cNvSpPr>
          <p:nvPr>
            <p:ph type="ftr" sz="quarter" idx="11"/>
          </p:nvPr>
        </p:nvSpPr>
        <p:spPr/>
        <p:txBody>
          <a:bodyPr/>
          <a:lstStyle/>
          <a:p>
            <a:r>
              <a:rPr lang="en-US" smtClean="0"/>
              <a:t>Prachee Srivastava                       AME0151                            Unit-1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ALLOY STEEL</a:t>
            </a:r>
            <a:endParaRPr lang="en-US" dirty="0"/>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Alloy steel is a type of steel alloyed with several elements such as molybdenum, manganese, nickel, chromium, vanadium, silicon, and boron. </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These alloying elements are added to increase strength, hardness, wear resistance, and toughness. </a:t>
            </a:r>
          </a:p>
          <a:p>
            <a:pPr algn="just"/>
            <a:r>
              <a:rPr lang="en-US" sz="2800" b="1" dirty="0" smtClean="0"/>
              <a:t>High-speed steel</a:t>
            </a:r>
            <a:r>
              <a:rPr lang="en-US" sz="2800" dirty="0" smtClean="0"/>
              <a:t> (</a:t>
            </a:r>
            <a:r>
              <a:rPr lang="en-US" sz="2800" b="1" dirty="0" smtClean="0"/>
              <a:t>HSS</a:t>
            </a:r>
            <a:r>
              <a:rPr lang="en-US" sz="2800" dirty="0" smtClean="0"/>
              <a:t> or </a:t>
            </a:r>
            <a:r>
              <a:rPr lang="en-US" sz="2800" b="1" dirty="0" smtClean="0"/>
              <a:t>HS</a:t>
            </a:r>
            <a:r>
              <a:rPr lang="en-US" sz="2800" dirty="0" smtClean="0"/>
              <a:t>) is a subset of </a:t>
            </a:r>
            <a:r>
              <a:rPr lang="en-US" sz="2800" dirty="0" smtClean="0">
                <a:hlinkClick r:id="rId2" tooltip="Tool steel"/>
              </a:rPr>
              <a:t>tool steels</a:t>
            </a:r>
            <a:r>
              <a:rPr lang="en-US" sz="2800" dirty="0" smtClean="0"/>
              <a:t>, commonly used as </a:t>
            </a:r>
            <a:r>
              <a:rPr lang="en-US" sz="2800" dirty="0" smtClean="0">
                <a:hlinkClick r:id="rId3" tooltip="Cutting tool material"/>
              </a:rPr>
              <a:t>cutting tool material</a:t>
            </a:r>
            <a:r>
              <a:rPr lang="en-US" sz="2800" dirty="0" smtClean="0"/>
              <a:t>.</a:t>
            </a: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8BEAFBF-2BD0-44ED-AB47-363222FB1FDB}" type="datetime1">
              <a:rPr lang="en-US" smtClean="0"/>
              <a:t>4/22/2021</a:t>
            </a:fld>
            <a:endParaRPr lang="en-US"/>
          </a:p>
        </p:txBody>
      </p:sp>
      <p:sp>
        <p:nvSpPr>
          <p:cNvPr id="5" name="Footer Placeholder 4"/>
          <p:cNvSpPr>
            <a:spLocks noGrp="1"/>
          </p:cNvSpPr>
          <p:nvPr>
            <p:ph type="ftr" sz="quarter" idx="11"/>
          </p:nvPr>
        </p:nvSpPr>
        <p:spPr/>
        <p:txBody>
          <a:bodyPr/>
          <a:lstStyle/>
          <a:p>
            <a:r>
              <a:rPr lang="en-US" smtClean="0"/>
              <a:t>Prachee Srivastava                       AME0151                            Unit-1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speed </a:t>
            </a:r>
            <a:r>
              <a:rPr lang="en-US" dirty="0" smtClean="0"/>
              <a:t>steel</a:t>
            </a:r>
            <a:endParaRPr lang="en-US" dirty="0"/>
          </a:p>
        </p:txBody>
      </p:sp>
      <p:sp>
        <p:nvSpPr>
          <p:cNvPr id="3" name="Content Placeholder 2"/>
          <p:cNvSpPr>
            <a:spLocks noGrp="1"/>
          </p:cNvSpPr>
          <p:nvPr>
            <p:ph idx="1"/>
          </p:nvPr>
        </p:nvSpPr>
        <p:spPr/>
        <p:txBody>
          <a:bodyPr>
            <a:normAutofit/>
          </a:bodyPr>
          <a:lstStyle/>
          <a:p>
            <a:r>
              <a:rPr lang="en-US" dirty="0" smtClean="0"/>
              <a:t>It is used for cutting tools for machine .</a:t>
            </a:r>
          </a:p>
          <a:p>
            <a:r>
              <a:rPr lang="en-US" dirty="0" smtClean="0"/>
              <a:t>Tungsten H.S.S.</a:t>
            </a:r>
          </a:p>
          <a:p>
            <a:r>
              <a:rPr lang="en-US" dirty="0" smtClean="0"/>
              <a:t>18 % W (it improves Hardness)</a:t>
            </a:r>
          </a:p>
          <a:p>
            <a:r>
              <a:rPr lang="en-US" dirty="0" smtClean="0"/>
              <a:t>4 % Cr  (it improves corrosion resistance)</a:t>
            </a:r>
          </a:p>
          <a:p>
            <a:r>
              <a:rPr lang="en-US" dirty="0" smtClean="0"/>
              <a:t>1% V  (it improves toughness at high temperature)</a:t>
            </a:r>
          </a:p>
          <a:p>
            <a:endParaRPr lang="en-US" dirty="0"/>
          </a:p>
        </p:txBody>
      </p:sp>
      <p:sp>
        <p:nvSpPr>
          <p:cNvPr id="4" name="Date Placeholder 3"/>
          <p:cNvSpPr>
            <a:spLocks noGrp="1"/>
          </p:cNvSpPr>
          <p:nvPr>
            <p:ph type="dt" sz="half" idx="10"/>
          </p:nvPr>
        </p:nvSpPr>
        <p:spPr/>
        <p:txBody>
          <a:bodyPr/>
          <a:lstStyle/>
          <a:p>
            <a:fld id="{0B183A0C-E5AA-47AF-A78F-D5C5269A1378}" type="datetime1">
              <a:rPr lang="en-US" smtClean="0"/>
              <a:t>4/22/2021</a:t>
            </a:fld>
            <a:endParaRPr lang="en-US"/>
          </a:p>
        </p:txBody>
      </p:sp>
      <p:sp>
        <p:nvSpPr>
          <p:cNvPr id="5" name="Footer Placeholder 4"/>
          <p:cNvSpPr>
            <a:spLocks noGrp="1"/>
          </p:cNvSpPr>
          <p:nvPr>
            <p:ph type="ftr" sz="quarter" idx="11"/>
          </p:nvPr>
        </p:nvSpPr>
        <p:spPr/>
        <p:txBody>
          <a:bodyPr/>
          <a:lstStyle/>
          <a:p>
            <a:r>
              <a:rPr lang="en-US" smtClean="0"/>
              <a:t>Prachee Srivastava                       AME0151                            Unit-1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 iron</a:t>
            </a:r>
            <a:endParaRPr lang="en-US" dirty="0"/>
          </a:p>
        </p:txBody>
      </p:sp>
      <p:sp>
        <p:nvSpPr>
          <p:cNvPr id="3" name="Content Placeholder 2"/>
          <p:cNvSpPr>
            <a:spLocks noGrp="1"/>
          </p:cNvSpPr>
          <p:nvPr>
            <p:ph idx="1"/>
          </p:nvPr>
        </p:nvSpPr>
        <p:spPr/>
        <p:txBody>
          <a:bodyPr/>
          <a:lstStyle/>
          <a:p>
            <a:r>
              <a:rPr lang="en-US" dirty="0" smtClean="0"/>
              <a:t>Cast iron  2-4.5 % Carbon</a:t>
            </a:r>
          </a:p>
          <a:p>
            <a:r>
              <a:rPr lang="en-US" dirty="0" smtClean="0"/>
              <a:t>It is a Brittle material</a:t>
            </a:r>
          </a:p>
          <a:p>
            <a:r>
              <a:rPr lang="en-US" dirty="0" smtClean="0"/>
              <a:t>High compressive strength</a:t>
            </a:r>
          </a:p>
          <a:p>
            <a:r>
              <a:rPr lang="en-US" dirty="0" smtClean="0"/>
              <a:t>High hardness.</a:t>
            </a:r>
          </a:p>
          <a:p>
            <a:r>
              <a:rPr lang="en-US" dirty="0" smtClean="0"/>
              <a:t>Used for supporting member of the machines, because it can resist shock and vibration during machining.</a:t>
            </a:r>
          </a:p>
          <a:p>
            <a:endParaRPr lang="en-US" dirty="0"/>
          </a:p>
        </p:txBody>
      </p:sp>
      <p:sp>
        <p:nvSpPr>
          <p:cNvPr id="4" name="Date Placeholder 3"/>
          <p:cNvSpPr>
            <a:spLocks noGrp="1"/>
          </p:cNvSpPr>
          <p:nvPr>
            <p:ph type="dt" sz="half" idx="10"/>
          </p:nvPr>
        </p:nvSpPr>
        <p:spPr/>
        <p:txBody>
          <a:bodyPr/>
          <a:lstStyle/>
          <a:p>
            <a:fld id="{AE1CEA06-838B-4AA4-BA6E-A337E5176686}" type="datetime1">
              <a:rPr lang="en-US" smtClean="0"/>
              <a:t>4/22/2021</a:t>
            </a:fld>
            <a:endParaRPr lang="en-US"/>
          </a:p>
        </p:txBody>
      </p:sp>
      <p:sp>
        <p:nvSpPr>
          <p:cNvPr id="5" name="Footer Placeholder 4"/>
          <p:cNvSpPr>
            <a:spLocks noGrp="1"/>
          </p:cNvSpPr>
          <p:nvPr>
            <p:ph type="ftr" sz="quarter" idx="11"/>
          </p:nvPr>
        </p:nvSpPr>
        <p:spPr/>
        <p:txBody>
          <a:bodyPr/>
          <a:lstStyle/>
          <a:p>
            <a:r>
              <a:rPr lang="en-US" smtClean="0"/>
              <a:t>Prachee Srivastava                       AME0151                            Unit-1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1BA335-AFD6-4C6C-A8F1-DD7C9306DE27}" type="datetime1">
              <a:rPr lang="en-US" smtClean="0"/>
              <a:t>4/22/2021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Topic</a:t>
            </a:r>
            <a:r>
              <a:rPr kumimoji="0" lang="en-US" sz="3200" b="0" i="0" u="none" strike="noStrike" kern="1200" cap="none" spc="0" normalizeH="0" noProof="0" dirty="0" smtClean="0">
                <a:ln>
                  <a:noFill/>
                </a:ln>
                <a:solidFill>
                  <a:schemeClr val="dk1"/>
                </a:solidFill>
                <a:effectLst/>
                <a:uLnTx/>
                <a:uFillTx/>
                <a:latin typeface="+mn-lt"/>
                <a:ea typeface="+mn-ea"/>
                <a:cs typeface="+mn-cs"/>
              </a:rPr>
              <a:t> objective, Prerequisite and Recap</a:t>
            </a:r>
            <a:r>
              <a:rPr kumimoji="0" lang="en-US" sz="3200" b="0" i="0" u="none" strike="noStrike" kern="1200" cap="none" spc="0" normalizeH="0" baseline="0" noProof="0" dirty="0" smtClean="0">
                <a:ln>
                  <a:noFill/>
                </a:ln>
                <a:solidFill>
                  <a:schemeClr val="dk1"/>
                </a:solidFill>
                <a:effectLst/>
                <a:uLnTx/>
                <a:uFillTx/>
                <a:latin typeface="+mn-lt"/>
                <a:ea typeface="+mn-ea"/>
                <a:cs typeface="+mn-cs"/>
              </a:rPr>
              <a:t>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graphicFrame>
        <p:nvGraphicFramePr>
          <p:cNvPr id="9" name="Content Placeholder 7">
            <a:extLst>
              <a:ext uri="{FF2B5EF4-FFF2-40B4-BE49-F238E27FC236}">
                <a16:creationId xmlns="" xmlns:a16="http://schemas.microsoft.com/office/drawing/2014/main" id="{9D528436-C306-4CD5-A229-14B59B010EB5}"/>
              </a:ext>
            </a:extLst>
          </p:cNvPr>
          <p:cNvGraphicFramePr>
            <a:graphicFrameLocks/>
          </p:cNvGraphicFramePr>
          <p:nvPr>
            <p:extLst>
              <p:ext uri="{D42A27DB-BD31-4B8C-83A1-F6EECF244321}">
                <p14:modId xmlns="" xmlns:p14="http://schemas.microsoft.com/office/powerpoint/2010/main" val="560680311"/>
              </p:ext>
            </p:extLst>
          </p:nvPr>
        </p:nvGraphicFramePr>
        <p:xfrm>
          <a:off x="304800" y="1828800"/>
          <a:ext cx="8115300"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914400"/>
            <a:ext cx="7924800" cy="3759234"/>
          </a:xfrm>
          <a:prstGeom prst="rect">
            <a:avLst/>
          </a:prstGeom>
        </p:spPr>
        <p:txBody>
          <a:bodyPr vert="horz" wrap="square" lIns="0" tIns="49530" rIns="0" bIns="0" rtlCol="0">
            <a:spAutoFit/>
          </a:bodyPr>
          <a:lstStyle/>
          <a:p>
            <a:pPr marL="355600" marR="189230" indent="-27940" algn="just">
              <a:lnSpc>
                <a:spcPts val="2380"/>
              </a:lnSpc>
              <a:spcBef>
                <a:spcPts val="390"/>
              </a:spcBef>
            </a:pPr>
            <a:r>
              <a:rPr sz="2200" spc="-10" dirty="0" smtClean="0">
                <a:cs typeface="Carlito"/>
              </a:rPr>
              <a:t>The </a:t>
            </a:r>
            <a:r>
              <a:rPr sz="2200" spc="-10" dirty="0">
                <a:cs typeface="Carlito"/>
              </a:rPr>
              <a:t>characteristics </a:t>
            </a:r>
            <a:r>
              <a:rPr sz="2200" dirty="0">
                <a:cs typeface="Carlito"/>
              </a:rPr>
              <a:t>of </a:t>
            </a:r>
            <a:r>
              <a:rPr sz="2200" spc="-10" dirty="0">
                <a:cs typeface="Carlito"/>
              </a:rPr>
              <a:t>material that </a:t>
            </a:r>
            <a:r>
              <a:rPr sz="2200" spc="-5" dirty="0">
                <a:cs typeface="Carlito"/>
              </a:rPr>
              <a:t>describe the </a:t>
            </a:r>
            <a:r>
              <a:rPr sz="2200" spc="-10" dirty="0">
                <a:cs typeface="Carlito"/>
              </a:rPr>
              <a:t>behavior under </a:t>
            </a:r>
            <a:r>
              <a:rPr sz="2200" spc="-5" dirty="0">
                <a:cs typeface="Carlito"/>
              </a:rPr>
              <a:t>the action  of </a:t>
            </a:r>
            <a:r>
              <a:rPr sz="2200" spc="-10" dirty="0">
                <a:cs typeface="Carlito"/>
              </a:rPr>
              <a:t>external </a:t>
            </a:r>
            <a:r>
              <a:rPr sz="2200" spc="-5" dirty="0">
                <a:cs typeface="Carlito"/>
              </a:rPr>
              <a:t>loads </a:t>
            </a:r>
            <a:r>
              <a:rPr sz="2200" spc="-10" dirty="0">
                <a:cs typeface="Carlito"/>
              </a:rPr>
              <a:t>are </a:t>
            </a:r>
            <a:r>
              <a:rPr sz="2200" spc="-20" dirty="0">
                <a:cs typeface="Carlito"/>
              </a:rPr>
              <a:t>referred </a:t>
            </a:r>
            <a:r>
              <a:rPr sz="2200" dirty="0">
                <a:cs typeface="Carlito"/>
              </a:rPr>
              <a:t>as </a:t>
            </a:r>
            <a:r>
              <a:rPr sz="2200" spc="-5" dirty="0">
                <a:cs typeface="Carlito"/>
              </a:rPr>
              <a:t>its </a:t>
            </a:r>
            <a:r>
              <a:rPr sz="2200" spc="-10" dirty="0">
                <a:cs typeface="Carlito"/>
              </a:rPr>
              <a:t>mechanical properties. The common  mechanical properties are </a:t>
            </a:r>
            <a:r>
              <a:rPr sz="2200" spc="-5" dirty="0">
                <a:cs typeface="Carlito"/>
              </a:rPr>
              <a:t>as</a:t>
            </a:r>
            <a:r>
              <a:rPr sz="2200" spc="15" dirty="0">
                <a:cs typeface="Carlito"/>
              </a:rPr>
              <a:t> </a:t>
            </a:r>
            <a:r>
              <a:rPr sz="2200" spc="-15" dirty="0" smtClean="0">
                <a:cs typeface="Carlito"/>
              </a:rPr>
              <a:t>follows</a:t>
            </a:r>
            <a:endParaRPr lang="en-US" sz="2200" spc="-15" dirty="0" smtClean="0">
              <a:cs typeface="Carlito"/>
            </a:endParaRPr>
          </a:p>
          <a:p>
            <a:pPr marL="355600" marR="189230" indent="-27940" algn="just">
              <a:lnSpc>
                <a:spcPts val="2380"/>
              </a:lnSpc>
              <a:spcBef>
                <a:spcPts val="390"/>
              </a:spcBef>
            </a:pPr>
            <a:endParaRPr sz="2200" dirty="0">
              <a:cs typeface="Carlito"/>
            </a:endParaRPr>
          </a:p>
          <a:p>
            <a:pPr marL="12700" algn="just">
              <a:lnSpc>
                <a:spcPct val="100000"/>
              </a:lnSpc>
              <a:spcBef>
                <a:spcPts val="225"/>
              </a:spcBef>
              <a:buFont typeface="Arial" pitchFamily="34" charset="0"/>
              <a:buChar char="•"/>
            </a:pPr>
            <a:r>
              <a:rPr sz="2200" b="1" spc="-10" dirty="0">
                <a:uFill>
                  <a:solidFill>
                    <a:srgbClr val="000000"/>
                  </a:solidFill>
                </a:uFill>
                <a:latin typeface="+mj-lt"/>
                <a:cs typeface="Carlito"/>
              </a:rPr>
              <a:t>STRENGTH </a:t>
            </a:r>
            <a:r>
              <a:rPr sz="2200" b="1" spc="-5" dirty="0">
                <a:uFill>
                  <a:solidFill>
                    <a:srgbClr val="000000"/>
                  </a:solidFill>
                </a:uFill>
                <a:latin typeface="+mj-lt"/>
                <a:cs typeface="Carlito"/>
              </a:rPr>
              <a:t>:</a:t>
            </a:r>
            <a:endParaRPr sz="2200" dirty="0">
              <a:latin typeface="+mj-lt"/>
              <a:cs typeface="Carlito"/>
            </a:endParaRPr>
          </a:p>
          <a:p>
            <a:pPr marL="391795" algn="just">
              <a:lnSpc>
                <a:spcPct val="100000"/>
              </a:lnSpc>
              <a:spcBef>
                <a:spcPts val="265"/>
              </a:spcBef>
            </a:pPr>
            <a:r>
              <a:rPr sz="2200" spc="-5" dirty="0">
                <a:latin typeface="+mj-lt"/>
                <a:cs typeface="Carlito"/>
              </a:rPr>
              <a:t>It is </a:t>
            </a:r>
            <a:r>
              <a:rPr sz="2200" spc="-15" dirty="0">
                <a:latin typeface="+mj-lt"/>
                <a:cs typeface="Carlito"/>
              </a:rPr>
              <a:t>defined </a:t>
            </a:r>
            <a:r>
              <a:rPr sz="2200" spc="-5" dirty="0">
                <a:latin typeface="+mj-lt"/>
                <a:cs typeface="Carlito"/>
              </a:rPr>
              <a:t>as </a:t>
            </a:r>
            <a:r>
              <a:rPr sz="2200" spc="-10" dirty="0">
                <a:latin typeface="+mj-lt"/>
                <a:cs typeface="Carlito"/>
              </a:rPr>
              <a:t>the </a:t>
            </a:r>
            <a:r>
              <a:rPr sz="2200" spc="-5" dirty="0">
                <a:latin typeface="+mj-lt"/>
                <a:cs typeface="Carlito"/>
              </a:rPr>
              <a:t>ability of a </a:t>
            </a:r>
            <a:r>
              <a:rPr sz="2200" spc="-10" dirty="0">
                <a:latin typeface="+mj-lt"/>
                <a:cs typeface="Carlito"/>
              </a:rPr>
              <a:t>material </a:t>
            </a:r>
            <a:r>
              <a:rPr sz="2200" spc="-20" dirty="0">
                <a:latin typeface="+mj-lt"/>
                <a:cs typeface="Carlito"/>
              </a:rPr>
              <a:t>to </a:t>
            </a:r>
            <a:r>
              <a:rPr sz="2200" spc="-10" dirty="0">
                <a:latin typeface="+mj-lt"/>
                <a:cs typeface="Carlito"/>
              </a:rPr>
              <a:t>resist </a:t>
            </a:r>
            <a:r>
              <a:rPr sz="2200" spc="-5" dirty="0">
                <a:latin typeface="+mj-lt"/>
                <a:cs typeface="Carlito"/>
              </a:rPr>
              <a:t>loads without</a:t>
            </a:r>
            <a:r>
              <a:rPr sz="2200" spc="120" dirty="0">
                <a:latin typeface="+mj-lt"/>
                <a:cs typeface="Carlito"/>
              </a:rPr>
              <a:t> </a:t>
            </a:r>
            <a:r>
              <a:rPr sz="2200" spc="-10" dirty="0">
                <a:latin typeface="+mj-lt"/>
                <a:cs typeface="Carlito"/>
              </a:rPr>
              <a:t>failure.</a:t>
            </a:r>
            <a:endParaRPr sz="2200" dirty="0">
              <a:latin typeface="+mj-lt"/>
              <a:cs typeface="Carlito"/>
            </a:endParaRPr>
          </a:p>
          <a:p>
            <a:pPr marL="355600" marR="5080" indent="36195" algn="just">
              <a:lnSpc>
                <a:spcPct val="90000"/>
              </a:lnSpc>
              <a:spcBef>
                <a:spcPts val="525"/>
              </a:spcBef>
            </a:pPr>
            <a:r>
              <a:rPr sz="2200" spc="-5" dirty="0">
                <a:latin typeface="+mj-lt"/>
                <a:cs typeface="Carlito"/>
              </a:rPr>
              <a:t>It is </a:t>
            </a:r>
            <a:r>
              <a:rPr sz="2200" spc="-10" dirty="0">
                <a:latin typeface="+mj-lt"/>
                <a:cs typeface="Carlito"/>
              </a:rPr>
              <a:t>usually </a:t>
            </a:r>
            <a:r>
              <a:rPr sz="2200" spc="-15" dirty="0">
                <a:latin typeface="+mj-lt"/>
                <a:cs typeface="Carlito"/>
              </a:rPr>
              <a:t>expressed </a:t>
            </a:r>
            <a:r>
              <a:rPr sz="2200" dirty="0">
                <a:latin typeface="+mj-lt"/>
                <a:cs typeface="Carlito"/>
              </a:rPr>
              <a:t>or </a:t>
            </a:r>
            <a:r>
              <a:rPr sz="2200" spc="-10" dirty="0">
                <a:latin typeface="+mj-lt"/>
                <a:cs typeface="Carlito"/>
              </a:rPr>
              <a:t>measured </a:t>
            </a:r>
            <a:r>
              <a:rPr sz="2200" spc="-5" dirty="0">
                <a:latin typeface="+mj-lt"/>
                <a:cs typeface="Carlito"/>
              </a:rPr>
              <a:t>in </a:t>
            </a:r>
            <a:r>
              <a:rPr sz="2200" spc="-10" dirty="0">
                <a:latin typeface="+mj-lt"/>
                <a:cs typeface="Carlito"/>
              </a:rPr>
              <a:t>terms </a:t>
            </a:r>
            <a:r>
              <a:rPr sz="2200" spc="-5" dirty="0">
                <a:latin typeface="+mj-lt"/>
                <a:cs typeface="Carlito"/>
              </a:rPr>
              <a:t>of </a:t>
            </a:r>
            <a:r>
              <a:rPr sz="2200" spc="-10" dirty="0">
                <a:latin typeface="+mj-lt"/>
                <a:cs typeface="Carlito"/>
              </a:rPr>
              <a:t>maximum </a:t>
            </a:r>
            <a:r>
              <a:rPr sz="2200" spc="-5" dirty="0">
                <a:latin typeface="+mj-lt"/>
                <a:cs typeface="Carlito"/>
              </a:rPr>
              <a:t>load </a:t>
            </a:r>
            <a:r>
              <a:rPr sz="2200" spc="-10" dirty="0">
                <a:latin typeface="+mj-lt"/>
                <a:cs typeface="Carlito"/>
              </a:rPr>
              <a:t>per </a:t>
            </a:r>
            <a:r>
              <a:rPr sz="2200" spc="-10">
                <a:latin typeface="+mj-lt"/>
                <a:cs typeface="Carlito"/>
              </a:rPr>
              <a:t>unit  </a:t>
            </a:r>
            <a:r>
              <a:rPr sz="2200" spc="-5" smtClean="0">
                <a:latin typeface="+mj-lt"/>
                <a:cs typeface="Carlito"/>
              </a:rPr>
              <a:t>area</a:t>
            </a:r>
            <a:r>
              <a:rPr lang="en-US" sz="2200" spc="-5" dirty="0" smtClean="0">
                <a:latin typeface="+mj-lt"/>
                <a:cs typeface="Carlito"/>
              </a:rPr>
              <a:t> </a:t>
            </a:r>
            <a:r>
              <a:rPr sz="2200" spc="-5" smtClean="0">
                <a:latin typeface="+mj-lt"/>
                <a:cs typeface="Carlito"/>
              </a:rPr>
              <a:t>(</a:t>
            </a:r>
            <a:r>
              <a:rPr sz="2200" spc="-5" dirty="0">
                <a:latin typeface="+mj-lt"/>
                <a:cs typeface="Carlito"/>
              </a:rPr>
              <a:t>i.e </a:t>
            </a:r>
            <a:r>
              <a:rPr sz="2200" spc="-10" dirty="0">
                <a:latin typeface="+mj-lt"/>
                <a:cs typeface="Carlito"/>
              </a:rPr>
              <a:t>maximum stress </a:t>
            </a:r>
            <a:r>
              <a:rPr sz="2200" spc="-5" dirty="0">
                <a:latin typeface="+mj-lt"/>
                <a:cs typeface="Carlito"/>
              </a:rPr>
              <a:t>or </a:t>
            </a:r>
            <a:r>
              <a:rPr sz="2200" spc="-15" dirty="0">
                <a:latin typeface="+mj-lt"/>
                <a:cs typeface="Carlito"/>
              </a:rPr>
              <a:t>ultimate strength) </a:t>
            </a:r>
            <a:r>
              <a:rPr sz="2200" spc="-10" dirty="0">
                <a:latin typeface="+mj-lt"/>
                <a:cs typeface="Carlito"/>
              </a:rPr>
              <a:t>that </a:t>
            </a:r>
            <a:r>
              <a:rPr sz="2200" spc="-5" dirty="0">
                <a:latin typeface="+mj-lt"/>
                <a:cs typeface="Carlito"/>
              </a:rPr>
              <a:t>a </a:t>
            </a:r>
            <a:r>
              <a:rPr sz="2200" spc="-10" dirty="0">
                <a:latin typeface="+mj-lt"/>
                <a:cs typeface="Carlito"/>
              </a:rPr>
              <a:t>material </a:t>
            </a:r>
            <a:r>
              <a:rPr sz="2200" spc="-15" dirty="0">
                <a:latin typeface="+mj-lt"/>
                <a:cs typeface="Carlito"/>
              </a:rPr>
              <a:t>can </a:t>
            </a:r>
            <a:r>
              <a:rPr sz="2200" spc="-10" dirty="0">
                <a:latin typeface="+mj-lt"/>
                <a:cs typeface="Carlito"/>
              </a:rPr>
              <a:t>withstand  </a:t>
            </a:r>
            <a:r>
              <a:rPr sz="2200" spc="-15" dirty="0">
                <a:latin typeface="+mj-lt"/>
                <a:cs typeface="Carlito"/>
              </a:rPr>
              <a:t>failure </a:t>
            </a:r>
            <a:r>
              <a:rPr sz="2200" spc="-5" dirty="0">
                <a:latin typeface="+mj-lt"/>
                <a:cs typeface="Carlito"/>
              </a:rPr>
              <a:t>and it </a:t>
            </a:r>
            <a:r>
              <a:rPr sz="2200" spc="-10" dirty="0">
                <a:latin typeface="+mj-lt"/>
                <a:cs typeface="Carlito"/>
              </a:rPr>
              <a:t>varies </a:t>
            </a:r>
            <a:r>
              <a:rPr sz="2200" spc="-15" dirty="0">
                <a:latin typeface="+mj-lt"/>
                <a:cs typeface="Carlito"/>
              </a:rPr>
              <a:t>according </a:t>
            </a:r>
            <a:r>
              <a:rPr sz="2200" spc="-20" dirty="0">
                <a:latin typeface="+mj-lt"/>
                <a:cs typeface="Carlito"/>
              </a:rPr>
              <a:t>to </a:t>
            </a:r>
            <a:r>
              <a:rPr sz="2200" spc="-5" dirty="0">
                <a:latin typeface="+mj-lt"/>
                <a:cs typeface="Carlito"/>
              </a:rPr>
              <a:t>the type of </a:t>
            </a:r>
            <a:r>
              <a:rPr sz="2200" spc="-5">
                <a:latin typeface="+mj-lt"/>
                <a:cs typeface="Carlito"/>
              </a:rPr>
              <a:t>loading </a:t>
            </a:r>
            <a:endParaRPr lang="en-US" sz="2200" spc="-10" dirty="0" smtClean="0">
              <a:latin typeface="+mj-lt"/>
              <a:cs typeface="Carlito"/>
            </a:endParaRPr>
          </a:p>
          <a:p>
            <a:pPr marL="355600" marR="5080" indent="36195" algn="just">
              <a:lnSpc>
                <a:spcPct val="90000"/>
              </a:lnSpc>
              <a:spcBef>
                <a:spcPts val="525"/>
              </a:spcBef>
            </a:pPr>
            <a:endParaRPr sz="2200" dirty="0">
              <a:latin typeface="+mj-lt"/>
              <a:cs typeface="Carlito"/>
            </a:endParaRPr>
          </a:p>
        </p:txBody>
      </p:sp>
      <p:sp>
        <p:nvSpPr>
          <p:cNvPr id="6"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Carlito"/>
                <a:cs typeface="Carlito"/>
              </a:rPr>
              <a:t>Mechanical Properties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10C57555-5189-453B-A82E-DB441564008D}" type="datetime1">
              <a:rPr lang="en-US" smtClean="0"/>
              <a:t>4/22/2021</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26</a:t>
            </a:fld>
            <a:endParaRPr lang="en-US"/>
          </a:p>
        </p:txBody>
      </p:sp>
      <p:sp>
        <p:nvSpPr>
          <p:cNvPr id="9" name="Footer Placeholder 8"/>
          <p:cNvSpPr>
            <a:spLocks noGrp="1"/>
          </p:cNvSpPr>
          <p:nvPr>
            <p:ph type="ftr" sz="quarter" idx="11"/>
          </p:nvPr>
        </p:nvSpPr>
        <p:spPr/>
        <p:txBody>
          <a:bodyPr/>
          <a:lstStyle/>
          <a:p>
            <a:r>
              <a:rPr lang="en-US" smtClean="0"/>
              <a:t>Prachee Srivastava                       AME0151                            Unit-1</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8739" y="1049781"/>
            <a:ext cx="8929370" cy="5358133"/>
          </a:xfrm>
          <a:prstGeom prst="rect">
            <a:avLst/>
          </a:prstGeom>
        </p:spPr>
        <p:txBody>
          <a:bodyPr vert="horz" wrap="square" lIns="0" tIns="49530" rIns="0" bIns="0" rtlCol="0">
            <a:spAutoFit/>
          </a:bodyPr>
          <a:lstStyle/>
          <a:p>
            <a:pPr marL="327660" marR="189230" indent="-27940">
              <a:spcBef>
                <a:spcPts val="265"/>
              </a:spcBef>
              <a:buFont typeface="Arial" pitchFamily="34" charset="0"/>
              <a:buChar char="•"/>
            </a:pPr>
            <a:r>
              <a:rPr lang="en-US" sz="2200" b="1" spc="-10" dirty="0" smtClean="0">
                <a:latin typeface="+mj-lt"/>
              </a:rPr>
              <a:t>ELASTICITY</a:t>
            </a:r>
            <a:r>
              <a:rPr lang="en-US" sz="2200" b="1" spc="-70" dirty="0" smtClean="0">
                <a:latin typeface="+mj-lt"/>
              </a:rPr>
              <a:t> :</a:t>
            </a:r>
          </a:p>
          <a:p>
            <a:pPr marL="327660" marR="189230" indent="-27940">
              <a:spcBef>
                <a:spcPts val="265"/>
              </a:spcBef>
            </a:pPr>
            <a:r>
              <a:rPr lang="en-US" sz="2200" spc="-10" dirty="0" smtClean="0">
                <a:latin typeface="+mj-lt"/>
                <a:cs typeface="Carlito"/>
              </a:rPr>
              <a:t>The </a:t>
            </a:r>
            <a:r>
              <a:rPr lang="en-US" sz="2200" spc="-5" dirty="0" smtClean="0">
                <a:latin typeface="+mj-lt"/>
                <a:cs typeface="Carlito"/>
              </a:rPr>
              <a:t>ability of</a:t>
            </a:r>
            <a:r>
              <a:rPr lang="en-US" sz="2200" spc="55" dirty="0" smtClean="0">
                <a:latin typeface="+mj-lt"/>
                <a:cs typeface="Carlito"/>
              </a:rPr>
              <a:t> </a:t>
            </a:r>
            <a:r>
              <a:rPr lang="en-US" sz="2200" spc="-5" dirty="0" smtClean="0">
                <a:latin typeface="+mj-lt"/>
                <a:cs typeface="Carlito"/>
              </a:rPr>
              <a:t>a</a:t>
            </a:r>
            <a:r>
              <a:rPr lang="en-US" sz="2200" spc="10" dirty="0" smtClean="0">
                <a:latin typeface="+mj-lt"/>
                <a:cs typeface="Carlito"/>
              </a:rPr>
              <a:t> </a:t>
            </a:r>
            <a:r>
              <a:rPr lang="en-US" sz="2200" spc="-10" dirty="0" smtClean="0">
                <a:latin typeface="+mj-lt"/>
                <a:cs typeface="Carlito"/>
              </a:rPr>
              <a:t>material </a:t>
            </a:r>
            <a:r>
              <a:rPr lang="en-US" sz="2200" spc="-20" dirty="0" smtClean="0">
                <a:latin typeface="+mj-lt"/>
                <a:cs typeface="Carlito"/>
              </a:rPr>
              <a:t>to deform </a:t>
            </a:r>
            <a:r>
              <a:rPr lang="en-US" sz="2200" spc="-10" dirty="0" smtClean="0">
                <a:latin typeface="+mj-lt"/>
                <a:cs typeface="Carlito"/>
              </a:rPr>
              <a:t>under </a:t>
            </a:r>
            <a:r>
              <a:rPr lang="en-US" sz="2200" spc="-5" dirty="0" smtClean="0">
                <a:latin typeface="+mj-lt"/>
                <a:cs typeface="Carlito"/>
              </a:rPr>
              <a:t>load and </a:t>
            </a:r>
            <a:r>
              <a:rPr lang="en-US" sz="2200" spc="-10" dirty="0" smtClean="0">
                <a:latin typeface="+mj-lt"/>
                <a:cs typeface="Carlito"/>
              </a:rPr>
              <a:t>return </a:t>
            </a:r>
            <a:r>
              <a:rPr lang="en-US" sz="2200" spc="-20" dirty="0" smtClean="0">
                <a:latin typeface="+mj-lt"/>
                <a:cs typeface="Carlito"/>
              </a:rPr>
              <a:t>to </a:t>
            </a:r>
            <a:r>
              <a:rPr lang="en-US" sz="2200" spc="-5" dirty="0" smtClean="0">
                <a:latin typeface="+mj-lt"/>
                <a:cs typeface="Carlito"/>
              </a:rPr>
              <a:t>its original  shape when the load is </a:t>
            </a:r>
            <a:r>
              <a:rPr lang="en-US" sz="2200" spc="-10" dirty="0" smtClean="0">
                <a:latin typeface="+mj-lt"/>
                <a:cs typeface="Carlito"/>
              </a:rPr>
              <a:t>removed </a:t>
            </a:r>
            <a:r>
              <a:rPr lang="en-US" sz="2200" spc="-5" dirty="0" smtClean="0">
                <a:latin typeface="+mj-lt"/>
                <a:cs typeface="Carlito"/>
              </a:rPr>
              <a:t>is </a:t>
            </a:r>
            <a:r>
              <a:rPr lang="en-US" sz="2200" spc="-10" dirty="0" smtClean="0">
                <a:latin typeface="+mj-lt"/>
                <a:cs typeface="Carlito"/>
              </a:rPr>
              <a:t>called</a:t>
            </a:r>
            <a:r>
              <a:rPr lang="en-US" sz="2200" spc="20" dirty="0" smtClean="0">
                <a:latin typeface="+mj-lt"/>
                <a:cs typeface="Carlito"/>
              </a:rPr>
              <a:t> </a:t>
            </a:r>
            <a:r>
              <a:rPr lang="en-US" sz="2200" spc="-20" dirty="0" smtClean="0">
                <a:latin typeface="+mj-lt"/>
                <a:cs typeface="Carlito"/>
              </a:rPr>
              <a:t>elasticity. 	</a:t>
            </a:r>
          </a:p>
          <a:p>
            <a:pPr marL="327660" marR="189230" indent="-27940">
              <a:spcBef>
                <a:spcPts val="265"/>
              </a:spcBef>
            </a:pPr>
            <a:endParaRPr lang="en-US" sz="2200" dirty="0" smtClean="0">
              <a:latin typeface="+mj-lt"/>
              <a:cs typeface="Carlito"/>
            </a:endParaRPr>
          </a:p>
          <a:p>
            <a:pPr marL="12700">
              <a:spcBef>
                <a:spcPts val="5"/>
              </a:spcBef>
              <a:buFont typeface="Arial" pitchFamily="34" charset="0"/>
              <a:buChar char="•"/>
            </a:pPr>
            <a:r>
              <a:rPr lang="en-US" sz="2200" b="1" spc="-5" dirty="0" smtClean="0">
                <a:latin typeface="+mj-lt"/>
                <a:cs typeface="Carlito"/>
              </a:rPr>
              <a:t>    PLASTICTY :</a:t>
            </a:r>
          </a:p>
          <a:p>
            <a:pPr marL="355600" marR="133350" indent="-27940">
              <a:spcBef>
                <a:spcPts val="530"/>
              </a:spcBef>
              <a:tabLst>
                <a:tab pos="1926589" algn="l"/>
              </a:tabLst>
            </a:pPr>
            <a:r>
              <a:rPr lang="en-US" sz="2200" spc="-5" dirty="0" smtClean="0">
                <a:latin typeface="+mj-lt"/>
                <a:cs typeface="Carlito"/>
              </a:rPr>
              <a:t>The ability of	a material to deform under load and retain its new shape  when the load is removed is called plasticity.</a:t>
            </a:r>
          </a:p>
          <a:p>
            <a:pPr>
              <a:spcBef>
                <a:spcPts val="15"/>
              </a:spcBef>
            </a:pPr>
            <a:endParaRPr lang="en-US" sz="2200" spc="-5" dirty="0" smtClean="0">
              <a:latin typeface="+mj-lt"/>
              <a:cs typeface="Carlito"/>
            </a:endParaRPr>
          </a:p>
          <a:p>
            <a:pPr marL="12700">
              <a:buFont typeface="Arial" pitchFamily="34" charset="0"/>
              <a:buChar char="•"/>
            </a:pPr>
            <a:r>
              <a:rPr lang="en-US" sz="2200" b="1" spc="-5" dirty="0" smtClean="0">
                <a:latin typeface="+mj-lt"/>
                <a:cs typeface="Carlito"/>
              </a:rPr>
              <a:t>    DUCTILITY :</a:t>
            </a:r>
          </a:p>
          <a:p>
            <a:pPr marL="355600" marR="5080" indent="-27940">
              <a:spcBef>
                <a:spcPts val="525"/>
              </a:spcBef>
            </a:pPr>
            <a:r>
              <a:rPr lang="en-US" sz="2200" spc="-5" dirty="0" smtClean="0">
                <a:latin typeface="+mj-lt"/>
                <a:cs typeface="Carlito"/>
              </a:rPr>
              <a:t>It is the ability of a material to be deformed plastically without rupture  under tensile load. Due to this property material can drawn out into fine  wire without fracture.</a:t>
            </a:r>
          </a:p>
          <a:p>
            <a:pPr marL="355600" marR="5080" indent="-27940">
              <a:lnSpc>
                <a:spcPct val="80000"/>
              </a:lnSpc>
              <a:spcBef>
                <a:spcPts val="525"/>
              </a:spcBef>
            </a:pPr>
            <a:endParaRPr lang="en-US" sz="2200" spc="-5" dirty="0" smtClean="0">
              <a:latin typeface="+mj-lt"/>
              <a:cs typeface="Carlito"/>
            </a:endParaRPr>
          </a:p>
          <a:p>
            <a:pPr marL="355600">
              <a:lnSpc>
                <a:spcPts val="2510"/>
              </a:lnSpc>
            </a:pPr>
            <a:endParaRPr lang="en-US" sz="2200" dirty="0" smtClean="0">
              <a:latin typeface="+mj-lt"/>
              <a:cs typeface="Carlito"/>
            </a:endParaRPr>
          </a:p>
          <a:p>
            <a:pPr marL="355600" marR="121285" indent="-27940">
              <a:lnSpc>
                <a:spcPts val="2380"/>
              </a:lnSpc>
              <a:spcBef>
                <a:spcPts val="560"/>
              </a:spcBef>
            </a:pPr>
            <a:endParaRPr sz="2200">
              <a:latin typeface="+mj-lt"/>
              <a:cs typeface="Carlito"/>
            </a:endParaRPr>
          </a:p>
        </p:txBody>
      </p:sp>
      <p:sp>
        <p:nvSpPr>
          <p:cNvPr id="6"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Carlito"/>
                <a:cs typeface="Carlito"/>
              </a:rPr>
              <a:t>Mechanical Properties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object 4"/>
          <p:cNvSpPr/>
          <p:nvPr/>
        </p:nvSpPr>
        <p:spPr>
          <a:xfrm>
            <a:off x="4267200" y="4953000"/>
            <a:ext cx="1600200" cy="1524000"/>
          </a:xfrm>
          <a:prstGeom prst="rect">
            <a:avLst/>
          </a:prstGeom>
          <a:blipFill>
            <a:blip r:embed="rId3" cstate="print"/>
            <a:stretch>
              <a:fillRect/>
            </a:stretch>
          </a:blipFill>
        </p:spPr>
        <p:txBody>
          <a:bodyPr wrap="square" lIns="0" tIns="0" rIns="0" bIns="0" rtlCol="0"/>
          <a:lstStyle/>
          <a:p>
            <a:endParaRPr/>
          </a:p>
        </p:txBody>
      </p:sp>
      <p:sp>
        <p:nvSpPr>
          <p:cNvPr id="10" name="object 5"/>
          <p:cNvSpPr txBox="1"/>
          <p:nvPr/>
        </p:nvSpPr>
        <p:spPr>
          <a:xfrm>
            <a:off x="3124200" y="6324600"/>
            <a:ext cx="993852"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rlito"/>
                <a:cs typeface="Carlito"/>
              </a:rPr>
              <a:t>Du</a:t>
            </a:r>
            <a:r>
              <a:rPr sz="1800" spc="-10" dirty="0">
                <a:latin typeface="Carlito"/>
                <a:cs typeface="Carlito"/>
              </a:rPr>
              <a:t>c</a:t>
            </a:r>
            <a:r>
              <a:rPr sz="1800" dirty="0">
                <a:latin typeface="Carlito"/>
                <a:cs typeface="Carlito"/>
              </a:rPr>
              <a:t>t</a:t>
            </a:r>
            <a:r>
              <a:rPr sz="1800" spc="-10" dirty="0">
                <a:latin typeface="Carlito"/>
                <a:cs typeface="Carlito"/>
              </a:rPr>
              <a:t>i</a:t>
            </a:r>
            <a:r>
              <a:rPr sz="1800" spc="-5" dirty="0">
                <a:latin typeface="Carlito"/>
                <a:cs typeface="Carlito"/>
              </a:rPr>
              <a:t>li</a:t>
            </a:r>
            <a:r>
              <a:rPr sz="1800" dirty="0">
                <a:latin typeface="Carlito"/>
                <a:cs typeface="Carlito"/>
              </a:rPr>
              <a:t>ty</a:t>
            </a:r>
            <a:endParaRPr sz="1800">
              <a:latin typeface="Carlito"/>
              <a:cs typeface="Carlito"/>
            </a:endParaRPr>
          </a:p>
        </p:txBody>
      </p:sp>
      <p:sp>
        <p:nvSpPr>
          <p:cNvPr id="8" name="Date Placeholder 7"/>
          <p:cNvSpPr>
            <a:spLocks noGrp="1"/>
          </p:cNvSpPr>
          <p:nvPr>
            <p:ph type="dt" sz="half" idx="10"/>
          </p:nvPr>
        </p:nvSpPr>
        <p:spPr/>
        <p:txBody>
          <a:bodyPr/>
          <a:lstStyle/>
          <a:p>
            <a:fld id="{6DC5BBE3-ABA7-40A5-91B6-2B213C87A9C4}" type="datetime1">
              <a:rPr lang="en-US" smtClean="0"/>
              <a:t>4/22/2021</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27</a:t>
            </a:fld>
            <a:endParaRPr lang="en-US"/>
          </a:p>
        </p:txBody>
      </p:sp>
      <p:sp>
        <p:nvSpPr>
          <p:cNvPr id="12" name="Footer Placeholder 11"/>
          <p:cNvSpPr>
            <a:spLocks noGrp="1"/>
          </p:cNvSpPr>
          <p:nvPr>
            <p:ph type="ftr" sz="quarter" idx="11"/>
          </p:nvPr>
        </p:nvSpPr>
        <p:spPr/>
        <p:txBody>
          <a:bodyPr/>
          <a:lstStyle/>
          <a:p>
            <a:r>
              <a:rPr lang="en-US" smtClean="0"/>
              <a:t>Prachee Srivastava                       AME0151                            Unit-1</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0" y="990600"/>
            <a:ext cx="9144000" cy="5715000"/>
          </a:xfrm>
          <a:prstGeom prst="rect">
            <a:avLst/>
          </a:prstGeom>
        </p:spPr>
        <p:txBody>
          <a:bodyPr vert="horz" wrap="square" lIns="0" tIns="49530" rIns="0" bIns="0" rtlCol="0">
            <a:spAutoFit/>
          </a:bodyPr>
          <a:lstStyle/>
          <a:p>
            <a:pPr marL="327660" marR="189230" indent="-27940">
              <a:spcBef>
                <a:spcPts val="265"/>
              </a:spcBef>
              <a:buFont typeface="Arial" pitchFamily="34" charset="0"/>
              <a:buChar char="•"/>
            </a:pPr>
            <a:r>
              <a:rPr lang="en-US" sz="2200" b="1" spc="-10" dirty="0" smtClean="0">
                <a:latin typeface="+mj-lt"/>
              </a:rPr>
              <a:t>MALLEABILITY</a:t>
            </a:r>
            <a:r>
              <a:rPr lang="en-US" sz="2200" b="1" spc="-70" dirty="0" smtClean="0">
                <a:latin typeface="+mj-lt"/>
              </a:rPr>
              <a:t> :</a:t>
            </a:r>
          </a:p>
          <a:p>
            <a:pPr marL="327660" marR="189230" indent="-27940" algn="just">
              <a:spcBef>
                <a:spcPts val="265"/>
              </a:spcBef>
            </a:pPr>
            <a:r>
              <a:rPr lang="en-US" sz="2200" spc="-5" dirty="0" smtClean="0">
                <a:latin typeface="+mj-lt"/>
                <a:cs typeface="Carlito"/>
              </a:rPr>
              <a:t>It is </a:t>
            </a:r>
            <a:r>
              <a:rPr lang="en-US" sz="2200" spc="-10" dirty="0" smtClean="0">
                <a:latin typeface="+mj-lt"/>
                <a:cs typeface="Carlito"/>
              </a:rPr>
              <a:t>the </a:t>
            </a:r>
            <a:r>
              <a:rPr lang="en-US" sz="2200" spc="-5" dirty="0" smtClean="0">
                <a:latin typeface="+mj-lt"/>
                <a:cs typeface="Carlito"/>
              </a:rPr>
              <a:t>ability of a </a:t>
            </a:r>
            <a:r>
              <a:rPr lang="en-US" sz="2200" spc="-10" dirty="0" smtClean="0">
                <a:latin typeface="+mj-lt"/>
                <a:cs typeface="Carlito"/>
              </a:rPr>
              <a:t>material </a:t>
            </a:r>
            <a:r>
              <a:rPr lang="en-US" sz="2200" spc="-20" dirty="0" smtClean="0">
                <a:latin typeface="+mj-lt"/>
                <a:cs typeface="Carlito"/>
              </a:rPr>
              <a:t>to </a:t>
            </a:r>
            <a:r>
              <a:rPr lang="en-US" sz="2200" spc="-5" dirty="0" smtClean="0">
                <a:latin typeface="+mj-lt"/>
                <a:cs typeface="Carlito"/>
              </a:rPr>
              <a:t>be </a:t>
            </a:r>
            <a:r>
              <a:rPr lang="en-US" sz="2200" spc="-15" dirty="0" smtClean="0">
                <a:latin typeface="+mj-lt"/>
                <a:cs typeface="Carlito"/>
              </a:rPr>
              <a:t>deformed </a:t>
            </a:r>
            <a:r>
              <a:rPr lang="en-US" sz="2200" spc="-10" dirty="0" smtClean="0">
                <a:latin typeface="+mj-lt"/>
                <a:cs typeface="Carlito"/>
              </a:rPr>
              <a:t>plastically </a:t>
            </a:r>
            <a:r>
              <a:rPr lang="en-US" sz="2200" spc="-5" dirty="0" smtClean="0">
                <a:latin typeface="+mj-lt"/>
                <a:cs typeface="Carlito"/>
              </a:rPr>
              <a:t>without </a:t>
            </a:r>
            <a:r>
              <a:rPr lang="en-US" sz="2200" spc="-10" dirty="0" smtClean="0">
                <a:latin typeface="+mj-lt"/>
                <a:cs typeface="Carlito"/>
              </a:rPr>
              <a:t>rupture  under compressive </a:t>
            </a:r>
            <a:r>
              <a:rPr lang="en-US" sz="2200" spc="-5" dirty="0" smtClean="0">
                <a:latin typeface="+mj-lt"/>
                <a:cs typeface="Carlito"/>
              </a:rPr>
              <a:t>load. </a:t>
            </a:r>
            <a:r>
              <a:rPr lang="en-US" sz="2200" spc="-10" dirty="0" smtClean="0">
                <a:latin typeface="+mj-lt"/>
                <a:cs typeface="Carlito"/>
              </a:rPr>
              <a:t>Due </a:t>
            </a:r>
            <a:r>
              <a:rPr lang="en-US" sz="2200" spc="-20" dirty="0" smtClean="0">
                <a:latin typeface="+mj-lt"/>
                <a:cs typeface="Carlito"/>
              </a:rPr>
              <a:t>to </a:t>
            </a:r>
            <a:r>
              <a:rPr lang="en-US" sz="2200" spc="-5" dirty="0" smtClean="0">
                <a:latin typeface="+mj-lt"/>
                <a:cs typeface="Carlito"/>
              </a:rPr>
              <a:t>this </a:t>
            </a:r>
            <a:r>
              <a:rPr lang="en-US" sz="2200" spc="-15" dirty="0" smtClean="0">
                <a:latin typeface="+mj-lt"/>
                <a:cs typeface="Carlito"/>
              </a:rPr>
              <a:t>property </a:t>
            </a:r>
            <a:r>
              <a:rPr lang="en-US" sz="2200" spc="-10" dirty="0" smtClean="0">
                <a:latin typeface="+mj-lt"/>
                <a:cs typeface="Carlito"/>
              </a:rPr>
              <a:t>metals are hammered </a:t>
            </a:r>
            <a:r>
              <a:rPr lang="en-US" sz="2200" spc="-5" dirty="0" smtClean="0">
                <a:latin typeface="+mj-lt"/>
                <a:cs typeface="Carlito"/>
              </a:rPr>
              <a:t>and  </a:t>
            </a:r>
            <a:r>
              <a:rPr lang="en-US" sz="2200" spc="-10" dirty="0" smtClean="0">
                <a:latin typeface="+mj-lt"/>
                <a:cs typeface="Carlito"/>
              </a:rPr>
              <a:t>rolled </a:t>
            </a:r>
            <a:r>
              <a:rPr lang="en-US" sz="2200" spc="-20" dirty="0" smtClean="0">
                <a:latin typeface="+mj-lt"/>
                <a:cs typeface="Carlito"/>
              </a:rPr>
              <a:t>into </a:t>
            </a:r>
            <a:r>
              <a:rPr lang="en-US" sz="2200" spc="-5" dirty="0" smtClean="0">
                <a:latin typeface="+mj-lt"/>
                <a:cs typeface="Carlito"/>
              </a:rPr>
              <a:t>thin</a:t>
            </a:r>
            <a:r>
              <a:rPr lang="en-US" sz="2200" spc="-10" dirty="0" smtClean="0">
                <a:latin typeface="+mj-lt"/>
                <a:cs typeface="Carlito"/>
              </a:rPr>
              <a:t> sheets </a:t>
            </a:r>
            <a:r>
              <a:rPr lang="en-US" sz="2200" spc="-20" dirty="0" smtClean="0">
                <a:latin typeface="+mj-lt"/>
                <a:cs typeface="Carlito"/>
              </a:rPr>
              <a:t>	</a:t>
            </a:r>
          </a:p>
          <a:p>
            <a:pPr marL="327660" marR="189230" indent="-27940">
              <a:spcBef>
                <a:spcPts val="265"/>
              </a:spcBef>
            </a:pPr>
            <a:endParaRPr lang="en-US" sz="2200" dirty="0" smtClean="0">
              <a:latin typeface="+mj-lt"/>
              <a:cs typeface="Carlito"/>
            </a:endParaRPr>
          </a:p>
          <a:p>
            <a:pPr marL="12700">
              <a:lnSpc>
                <a:spcPct val="100000"/>
              </a:lnSpc>
              <a:spcBef>
                <a:spcPts val="95"/>
              </a:spcBef>
              <a:buFont typeface="Arial" pitchFamily="34" charset="0"/>
              <a:buChar char="•"/>
            </a:pPr>
            <a:r>
              <a:rPr lang="en-US" sz="2200" b="1" spc="-5" dirty="0" smtClean="0">
                <a:latin typeface="+mj-lt"/>
                <a:cs typeface="Carlito"/>
              </a:rPr>
              <a:t>    </a:t>
            </a:r>
            <a:r>
              <a:rPr lang="en-US" sz="2200" b="1" spc="-20" dirty="0" smtClean="0">
                <a:latin typeface="+mj-lt"/>
                <a:cs typeface="Carlito"/>
              </a:rPr>
              <a:t>TOUGHNESS </a:t>
            </a:r>
            <a:r>
              <a:rPr lang="en-US" sz="2200" spc="-20" dirty="0" smtClean="0">
                <a:latin typeface="+mj-lt"/>
                <a:cs typeface="Carlito"/>
              </a:rPr>
              <a:t>:</a:t>
            </a:r>
          </a:p>
          <a:p>
            <a:pPr marL="355600" marR="5080" indent="36195" algn="just">
              <a:spcBef>
                <a:spcPts val="515"/>
              </a:spcBef>
            </a:pPr>
            <a:r>
              <a:rPr lang="en-US" sz="2200" spc="-20" dirty="0" smtClean="0">
                <a:latin typeface="+mj-lt"/>
                <a:cs typeface="Carlito"/>
              </a:rPr>
              <a:t>It is defined as the ability of the material to absorb energy up to fracture  during the plastic deformation. Toughness of a metal offers the resistance  to breaking when force is applied.</a:t>
            </a:r>
          </a:p>
          <a:p>
            <a:pPr>
              <a:lnSpc>
                <a:spcPct val="100000"/>
              </a:lnSpc>
              <a:spcBef>
                <a:spcPts val="15"/>
              </a:spcBef>
            </a:pPr>
            <a:endParaRPr lang="en-US" sz="2200" spc="-5" dirty="0" smtClean="0">
              <a:latin typeface="+mj-lt"/>
              <a:cs typeface="Carlito"/>
            </a:endParaRPr>
          </a:p>
          <a:p>
            <a:pPr marL="12700">
              <a:lnSpc>
                <a:spcPct val="100000"/>
              </a:lnSpc>
              <a:spcBef>
                <a:spcPts val="5"/>
              </a:spcBef>
              <a:buFont typeface="Arial" pitchFamily="34" charset="0"/>
              <a:buChar char="•"/>
            </a:pPr>
            <a:r>
              <a:rPr lang="en-US" sz="2200" b="1" spc="-5" dirty="0" smtClean="0">
                <a:latin typeface="+mj-lt"/>
                <a:cs typeface="Carlito"/>
              </a:rPr>
              <a:t>    </a:t>
            </a:r>
            <a:r>
              <a:rPr lang="en-US" sz="2200" b="1" spc="-20" dirty="0" smtClean="0">
                <a:latin typeface="+mj-lt"/>
                <a:cs typeface="Carlito"/>
              </a:rPr>
              <a:t>BRITTLENESS :</a:t>
            </a:r>
          </a:p>
          <a:p>
            <a:pPr marL="355600" marR="718820" indent="36195" algn="just">
              <a:lnSpc>
                <a:spcPct val="80000"/>
              </a:lnSpc>
              <a:spcBef>
                <a:spcPts val="525"/>
              </a:spcBef>
            </a:pPr>
            <a:r>
              <a:rPr lang="en-US" sz="2200" spc="-20" dirty="0" smtClean="0">
                <a:latin typeface="+mj-lt"/>
                <a:cs typeface="Carlito"/>
              </a:rPr>
              <a:t>It is the property of sudden fracture without any visible permanent  deformation.</a:t>
            </a:r>
          </a:p>
          <a:p>
            <a:pPr marL="355600" marR="5080" indent="-27940">
              <a:lnSpc>
                <a:spcPct val="80000"/>
              </a:lnSpc>
              <a:spcBef>
                <a:spcPts val="525"/>
              </a:spcBef>
            </a:pPr>
            <a:endParaRPr lang="en-US" sz="2200" spc="-5" dirty="0" smtClean="0">
              <a:latin typeface="+mj-lt"/>
              <a:cs typeface="Carlito"/>
            </a:endParaRPr>
          </a:p>
          <a:p>
            <a:pPr marL="355600">
              <a:lnSpc>
                <a:spcPts val="2510"/>
              </a:lnSpc>
            </a:pPr>
            <a:endParaRPr lang="en-US" sz="2200" dirty="0" smtClean="0">
              <a:latin typeface="+mj-lt"/>
              <a:cs typeface="Carlito"/>
            </a:endParaRPr>
          </a:p>
          <a:p>
            <a:pPr marL="355600" marR="121285" indent="-27940">
              <a:lnSpc>
                <a:spcPts val="2380"/>
              </a:lnSpc>
              <a:spcBef>
                <a:spcPts val="560"/>
              </a:spcBef>
            </a:pPr>
            <a:endParaRPr sz="2200">
              <a:latin typeface="+mj-lt"/>
              <a:cs typeface="Carlito"/>
            </a:endParaRPr>
          </a:p>
        </p:txBody>
      </p:sp>
      <p:sp>
        <p:nvSpPr>
          <p:cNvPr id="6"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Carlito"/>
                <a:cs typeface="Carlito"/>
              </a:rPr>
              <a:t>Mechanical Properties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object 4"/>
          <p:cNvSpPr/>
          <p:nvPr/>
        </p:nvSpPr>
        <p:spPr>
          <a:xfrm>
            <a:off x="5029200" y="5257800"/>
            <a:ext cx="1981200" cy="1143000"/>
          </a:xfrm>
          <a:prstGeom prst="rect">
            <a:avLst/>
          </a:prstGeom>
          <a:blipFill>
            <a:blip r:embed="rId3" cstate="print"/>
            <a:stretch>
              <a:fillRect/>
            </a:stretch>
          </a:blipFill>
        </p:spPr>
        <p:txBody>
          <a:bodyPr wrap="square" lIns="0" tIns="0" rIns="0" bIns="0" rtlCol="0"/>
          <a:lstStyle/>
          <a:p>
            <a:endParaRPr/>
          </a:p>
        </p:txBody>
      </p:sp>
      <p:sp>
        <p:nvSpPr>
          <p:cNvPr id="11" name="object 5"/>
          <p:cNvSpPr txBox="1"/>
          <p:nvPr/>
        </p:nvSpPr>
        <p:spPr>
          <a:xfrm>
            <a:off x="5334000" y="6568177"/>
            <a:ext cx="1216660"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rlito"/>
                <a:cs typeface="Carlito"/>
              </a:rPr>
              <a:t>Malleability</a:t>
            </a:r>
            <a:endParaRPr sz="1800">
              <a:latin typeface="Carlito"/>
              <a:cs typeface="Carlito"/>
            </a:endParaRPr>
          </a:p>
        </p:txBody>
      </p:sp>
      <p:sp>
        <p:nvSpPr>
          <p:cNvPr id="9" name="Date Placeholder 8"/>
          <p:cNvSpPr>
            <a:spLocks noGrp="1"/>
          </p:cNvSpPr>
          <p:nvPr>
            <p:ph type="dt" sz="half" idx="10"/>
          </p:nvPr>
        </p:nvSpPr>
        <p:spPr/>
        <p:txBody>
          <a:bodyPr/>
          <a:lstStyle/>
          <a:p>
            <a:fld id="{20BA68CC-30B2-4958-8791-92AAA12DD277}" type="datetime1">
              <a:rPr lang="en-US" smtClean="0"/>
              <a:t>4/22/2021</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28</a:t>
            </a:fld>
            <a:endParaRPr lang="en-US"/>
          </a:p>
        </p:txBody>
      </p:sp>
      <p:sp>
        <p:nvSpPr>
          <p:cNvPr id="12" name="Footer Placeholder 11"/>
          <p:cNvSpPr>
            <a:spLocks noGrp="1"/>
          </p:cNvSpPr>
          <p:nvPr>
            <p:ph type="ftr" sz="quarter" idx="11"/>
          </p:nvPr>
        </p:nvSpPr>
        <p:spPr/>
        <p:txBody>
          <a:bodyPr/>
          <a:lstStyle/>
          <a:p>
            <a:r>
              <a:rPr lang="en-US" smtClean="0"/>
              <a:t>Prachee Srivastava                       AME0151                            Unit-1</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0" y="990600"/>
            <a:ext cx="9144000" cy="2170081"/>
          </a:xfrm>
          <a:prstGeom prst="rect">
            <a:avLst/>
          </a:prstGeom>
        </p:spPr>
        <p:txBody>
          <a:bodyPr vert="horz" wrap="square" lIns="0" tIns="49530" rIns="0" bIns="0" rtlCol="0">
            <a:spAutoFit/>
          </a:bodyPr>
          <a:lstStyle/>
          <a:p>
            <a:pPr marL="12700" algn="just">
              <a:lnSpc>
                <a:spcPct val="100000"/>
              </a:lnSpc>
              <a:spcBef>
                <a:spcPts val="625"/>
              </a:spcBef>
              <a:buFont typeface="Arial" pitchFamily="34" charset="0"/>
              <a:buChar char="•"/>
            </a:pPr>
            <a:r>
              <a:rPr lang="en-US" sz="2200" b="1" spc="-10" dirty="0" smtClean="0">
                <a:uFill>
                  <a:solidFill>
                    <a:srgbClr val="000000"/>
                  </a:solidFill>
                </a:uFill>
                <a:latin typeface="+mj-lt"/>
                <a:cs typeface="Carlito"/>
              </a:rPr>
              <a:t>HARDNESS</a:t>
            </a:r>
            <a:r>
              <a:rPr lang="en-US" sz="2200" b="1" u="heavy" spc="10" dirty="0" smtClean="0">
                <a:uFill>
                  <a:solidFill>
                    <a:srgbClr val="000000"/>
                  </a:solidFill>
                </a:uFill>
                <a:latin typeface="+mj-lt"/>
                <a:cs typeface="Carlito"/>
              </a:rPr>
              <a:t> </a:t>
            </a:r>
            <a:endParaRPr lang="en-US" sz="2200" dirty="0" smtClean="0">
              <a:latin typeface="+mj-lt"/>
              <a:cs typeface="Carlito"/>
            </a:endParaRPr>
          </a:p>
          <a:p>
            <a:pPr marL="355600" marR="5080" indent="-27940" algn="just">
              <a:lnSpc>
                <a:spcPct val="100000"/>
              </a:lnSpc>
              <a:spcBef>
                <a:spcPts val="530"/>
              </a:spcBef>
            </a:pPr>
            <a:r>
              <a:rPr lang="en-US" sz="2200" spc="-5" dirty="0" smtClean="0">
                <a:latin typeface="+mj-lt"/>
                <a:cs typeface="Carlito"/>
              </a:rPr>
              <a:t>It is </a:t>
            </a:r>
            <a:r>
              <a:rPr lang="en-US" sz="2200" spc="-15" dirty="0" smtClean="0">
                <a:latin typeface="+mj-lt"/>
                <a:cs typeface="Carlito"/>
              </a:rPr>
              <a:t>defined </a:t>
            </a:r>
            <a:r>
              <a:rPr lang="en-US" sz="2200" spc="-5" dirty="0" smtClean="0">
                <a:latin typeface="+mj-lt"/>
                <a:cs typeface="Carlito"/>
              </a:rPr>
              <a:t>as </a:t>
            </a:r>
            <a:r>
              <a:rPr lang="en-US" sz="2200" spc="-10" dirty="0" smtClean="0">
                <a:latin typeface="+mj-lt"/>
                <a:cs typeface="Carlito"/>
              </a:rPr>
              <a:t>the </a:t>
            </a:r>
            <a:r>
              <a:rPr lang="en-US" sz="2200" spc="-5" dirty="0" smtClean="0">
                <a:latin typeface="+mj-lt"/>
                <a:cs typeface="Carlito"/>
              </a:rPr>
              <a:t>ability of a </a:t>
            </a:r>
            <a:r>
              <a:rPr lang="en-US" sz="2200" spc="-10" dirty="0" smtClean="0">
                <a:latin typeface="+mj-lt"/>
                <a:cs typeface="Carlito"/>
              </a:rPr>
              <a:t>material </a:t>
            </a:r>
            <a:r>
              <a:rPr lang="en-US" sz="2200" spc="-20" dirty="0" smtClean="0">
                <a:latin typeface="+mj-lt"/>
                <a:cs typeface="Carlito"/>
              </a:rPr>
              <a:t>to </a:t>
            </a:r>
            <a:r>
              <a:rPr lang="en-US" sz="2200" spc="-10" dirty="0" smtClean="0">
                <a:latin typeface="+mj-lt"/>
                <a:cs typeface="Carlito"/>
              </a:rPr>
              <a:t>resist </a:t>
            </a:r>
            <a:r>
              <a:rPr lang="en-US" sz="2200" spc="-15" dirty="0" smtClean="0">
                <a:latin typeface="+mj-lt"/>
                <a:cs typeface="Carlito"/>
              </a:rPr>
              <a:t>scratching </a:t>
            </a:r>
            <a:r>
              <a:rPr lang="en-US" sz="2200" spc="-5" dirty="0" smtClean="0">
                <a:latin typeface="+mj-lt"/>
                <a:cs typeface="Carlito"/>
              </a:rPr>
              <a:t>or </a:t>
            </a:r>
            <a:r>
              <a:rPr lang="en-US" sz="2200" spc="-10" dirty="0" smtClean="0">
                <a:latin typeface="+mj-lt"/>
                <a:cs typeface="Carlito"/>
              </a:rPr>
              <a:t>indentation by  </a:t>
            </a:r>
            <a:r>
              <a:rPr lang="en-US" sz="2200" spc="-5" dirty="0" smtClean="0">
                <a:latin typeface="+mj-lt"/>
                <a:cs typeface="Carlito"/>
              </a:rPr>
              <a:t>another </a:t>
            </a:r>
            <a:r>
              <a:rPr lang="en-US" sz="2200" spc="-15" dirty="0" smtClean="0">
                <a:latin typeface="+mj-lt"/>
                <a:cs typeface="Carlito"/>
              </a:rPr>
              <a:t>hard </a:t>
            </a:r>
            <a:r>
              <a:rPr lang="en-US" sz="2200" spc="-35" dirty="0" smtClean="0">
                <a:latin typeface="+mj-lt"/>
                <a:cs typeface="Carlito"/>
              </a:rPr>
              <a:t>body. </a:t>
            </a:r>
            <a:r>
              <a:rPr lang="en-US" sz="2200" spc="-10" dirty="0" smtClean="0">
                <a:latin typeface="+mj-lt"/>
                <a:cs typeface="Carlito"/>
              </a:rPr>
              <a:t>Hardness </a:t>
            </a:r>
            <a:r>
              <a:rPr lang="en-US" sz="2200" spc="-5" dirty="0" smtClean="0">
                <a:latin typeface="+mj-lt"/>
                <a:cs typeface="Carlito"/>
              </a:rPr>
              <a:t>is </a:t>
            </a:r>
            <a:r>
              <a:rPr lang="en-US" sz="2200" spc="-10" dirty="0" smtClean="0">
                <a:latin typeface="+mj-lt"/>
                <a:cs typeface="Carlito"/>
              </a:rPr>
              <a:t>a surface property.</a:t>
            </a:r>
            <a:endParaRPr lang="en-US" sz="2200" dirty="0" smtClean="0">
              <a:latin typeface="+mj-lt"/>
              <a:cs typeface="Carlito"/>
            </a:endParaRPr>
          </a:p>
          <a:p>
            <a:pPr marL="355600" marR="5080" indent="-27940">
              <a:lnSpc>
                <a:spcPct val="80000"/>
              </a:lnSpc>
              <a:spcBef>
                <a:spcPts val="525"/>
              </a:spcBef>
            </a:pPr>
            <a:endParaRPr lang="en-US" sz="2200" spc="-5" dirty="0" smtClean="0">
              <a:latin typeface="+mj-lt"/>
              <a:cs typeface="Carlito"/>
            </a:endParaRPr>
          </a:p>
          <a:p>
            <a:pPr marL="355600">
              <a:lnSpc>
                <a:spcPts val="2510"/>
              </a:lnSpc>
            </a:pPr>
            <a:endParaRPr lang="en-US" sz="2200" dirty="0" smtClean="0">
              <a:latin typeface="+mj-lt"/>
              <a:cs typeface="Carlito"/>
            </a:endParaRPr>
          </a:p>
          <a:p>
            <a:pPr marL="355600" marR="121285" indent="-27940">
              <a:lnSpc>
                <a:spcPts val="2380"/>
              </a:lnSpc>
              <a:spcBef>
                <a:spcPts val="560"/>
              </a:spcBef>
            </a:pPr>
            <a:endParaRPr sz="2200">
              <a:latin typeface="+mj-lt"/>
              <a:cs typeface="Carlito"/>
            </a:endParaRPr>
          </a:p>
        </p:txBody>
      </p:sp>
      <p:sp>
        <p:nvSpPr>
          <p:cNvPr id="6"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Carlito"/>
                <a:cs typeface="Carlito"/>
              </a:rPr>
              <a:t>Mechanical Properties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fld id="{A8EA386D-E236-46F5-9E6B-19047B91EAD3}" type="datetime1">
              <a:rPr lang="en-US" smtClean="0"/>
              <a:t>4/22/2021</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29</a:t>
            </a:fld>
            <a:endParaRPr lang="en-US"/>
          </a:p>
        </p:txBody>
      </p:sp>
      <p:sp>
        <p:nvSpPr>
          <p:cNvPr id="9" name="Footer Placeholder 8"/>
          <p:cNvSpPr>
            <a:spLocks noGrp="1"/>
          </p:cNvSpPr>
          <p:nvPr>
            <p:ph type="ftr" sz="quarter" idx="11"/>
          </p:nvPr>
        </p:nvSpPr>
        <p:spPr/>
        <p:txBody>
          <a:bodyPr/>
          <a:lstStyle/>
          <a:p>
            <a:r>
              <a:rPr lang="en-US" smtClean="0"/>
              <a:t>Prachee Srivastava                       AME0151                            Unit-1</a:t>
            </a:r>
            <a:endParaRPr lang="en-US"/>
          </a:p>
        </p:txBody>
      </p:sp>
      <p:pic>
        <p:nvPicPr>
          <p:cNvPr id="10" name="Picture 2" descr="C:\Users\dell\Desktop\ESC 104\stressstraincurve.png"/>
          <p:cNvPicPr>
            <a:picLocks noChangeAspect="1" noChangeArrowheads="1"/>
          </p:cNvPicPr>
          <p:nvPr/>
        </p:nvPicPr>
        <p:blipFill>
          <a:blip r:embed="rId3"/>
          <a:srcRect/>
          <a:stretch>
            <a:fillRect/>
          </a:stretch>
        </p:blipFill>
        <p:spPr bwMode="auto">
          <a:xfrm>
            <a:off x="1676400" y="2743200"/>
            <a:ext cx="6096000" cy="324802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1073271"/>
            <a:ext cx="8072755" cy="3945311"/>
          </a:xfrm>
          <a:prstGeom prst="rect">
            <a:avLst/>
          </a:prstGeom>
        </p:spPr>
        <p:txBody>
          <a:bodyPr vert="horz" wrap="square" lIns="0" tIns="94615" rIns="0" bIns="0" rtlCol="0">
            <a:spAutoFit/>
          </a:bodyPr>
          <a:lstStyle/>
          <a:p>
            <a:pPr marL="12700">
              <a:lnSpc>
                <a:spcPct val="100000"/>
              </a:lnSpc>
              <a:spcBef>
                <a:spcPts val="745"/>
              </a:spcBef>
            </a:pPr>
            <a:r>
              <a:rPr sz="2600" dirty="0">
                <a:latin typeface="Carlito"/>
                <a:cs typeface="Carlito"/>
              </a:rPr>
              <a:t>Upon </a:t>
            </a:r>
            <a:r>
              <a:rPr sz="2600" spc="-10" dirty="0">
                <a:latin typeface="Carlito"/>
                <a:cs typeface="Carlito"/>
              </a:rPr>
              <a:t>completion </a:t>
            </a:r>
            <a:r>
              <a:rPr sz="2600" spc="-5" dirty="0">
                <a:latin typeface="Carlito"/>
                <a:cs typeface="Carlito"/>
              </a:rPr>
              <a:t>of </a:t>
            </a:r>
            <a:r>
              <a:rPr sz="2600" dirty="0">
                <a:latin typeface="Carlito"/>
                <a:cs typeface="Carlito"/>
              </a:rPr>
              <a:t>this </a:t>
            </a:r>
            <a:r>
              <a:rPr sz="2600" spc="-15" dirty="0">
                <a:latin typeface="Carlito"/>
                <a:cs typeface="Carlito"/>
              </a:rPr>
              <a:t>course:</a:t>
            </a:r>
            <a:endParaRPr sz="2600">
              <a:latin typeface="Carlito"/>
              <a:cs typeface="Carlito"/>
            </a:endParaRPr>
          </a:p>
          <a:p>
            <a:r>
              <a:rPr lang="en-IN" sz="2200" dirty="0" smtClean="0">
                <a:latin typeface="Times New Roman" pitchFamily="18" charset="0"/>
                <a:cs typeface="Times New Roman" pitchFamily="18" charset="0"/>
              </a:rPr>
              <a:t>1.To </a:t>
            </a:r>
            <a:r>
              <a:rPr lang="en-IN" sz="2200" dirty="0">
                <a:latin typeface="Times New Roman" pitchFamily="18" charset="0"/>
                <a:cs typeface="Times New Roman" pitchFamily="18" charset="0"/>
              </a:rPr>
              <a:t>impart knowledge to students about the latest technological developments in manufacturing technology.</a:t>
            </a:r>
            <a:endParaRPr lang="en-US" sz="2200" dirty="0">
              <a:latin typeface="Times New Roman" pitchFamily="18" charset="0"/>
              <a:cs typeface="Times New Roman" pitchFamily="18" charset="0"/>
            </a:endParaRPr>
          </a:p>
          <a:p>
            <a:r>
              <a:rPr lang="en-IN" sz="2200" dirty="0" smtClean="0">
                <a:latin typeface="Times New Roman" pitchFamily="18" charset="0"/>
                <a:cs typeface="Times New Roman" pitchFamily="18" charset="0"/>
              </a:rPr>
              <a:t>2.To </a:t>
            </a:r>
            <a:r>
              <a:rPr lang="en-IN" sz="2200" dirty="0">
                <a:latin typeface="Times New Roman" pitchFamily="18" charset="0"/>
                <a:cs typeface="Times New Roman" pitchFamily="18" charset="0"/>
              </a:rPr>
              <a:t>make the students capable to identify and use primary machine tools for manufacturing of job/product.</a:t>
            </a:r>
            <a:endParaRPr lang="en-US" sz="2200" dirty="0">
              <a:latin typeface="Times New Roman" pitchFamily="18" charset="0"/>
              <a:cs typeface="Times New Roman" pitchFamily="18" charset="0"/>
            </a:endParaRPr>
          </a:p>
          <a:p>
            <a:r>
              <a:rPr lang="en-IN" sz="2200" dirty="0" smtClean="0">
                <a:latin typeface="Times New Roman" pitchFamily="18" charset="0"/>
                <a:cs typeface="Times New Roman" pitchFamily="18" charset="0"/>
              </a:rPr>
              <a:t>3.To </a:t>
            </a:r>
            <a:r>
              <a:rPr lang="en-IN" sz="2200" dirty="0">
                <a:latin typeface="Times New Roman" pitchFamily="18" charset="0"/>
                <a:cs typeface="Times New Roman" pitchFamily="18" charset="0"/>
              </a:rPr>
              <a:t>make the students understand constructional features, principle and coding/ programming of CNC machines.</a:t>
            </a:r>
            <a:endParaRPr lang="en-US" sz="2200" dirty="0">
              <a:latin typeface="Times New Roman" pitchFamily="18" charset="0"/>
              <a:cs typeface="Times New Roman" pitchFamily="18" charset="0"/>
            </a:endParaRPr>
          </a:p>
          <a:p>
            <a:r>
              <a:rPr lang="en-IN" sz="2200" dirty="0" smtClean="0">
                <a:latin typeface="Times New Roman" pitchFamily="18" charset="0"/>
                <a:cs typeface="Times New Roman" pitchFamily="18" charset="0"/>
              </a:rPr>
              <a:t>4.To </a:t>
            </a:r>
            <a:r>
              <a:rPr lang="en-IN" sz="2200" dirty="0">
                <a:latin typeface="Times New Roman" pitchFamily="18" charset="0"/>
                <a:cs typeface="Times New Roman" pitchFamily="18" charset="0"/>
              </a:rPr>
              <a:t>explain current and emerging 3D printing technologies in industries.</a:t>
            </a:r>
            <a:endParaRPr lang="en-US" sz="2200" dirty="0">
              <a:latin typeface="Times New Roman" pitchFamily="18" charset="0"/>
              <a:cs typeface="Times New Roman" pitchFamily="18" charset="0"/>
            </a:endParaRPr>
          </a:p>
          <a:p>
            <a:r>
              <a:rPr lang="en-IN" sz="2200" dirty="0" smtClean="0">
                <a:latin typeface="Times New Roman" pitchFamily="18" charset="0"/>
                <a:cs typeface="Times New Roman" pitchFamily="18" charset="0"/>
              </a:rPr>
              <a:t>5.To </a:t>
            </a:r>
            <a:r>
              <a:rPr lang="en-IN" sz="2200" dirty="0">
                <a:latin typeface="Times New Roman" pitchFamily="18" charset="0"/>
                <a:cs typeface="Times New Roman" pitchFamily="18" charset="0"/>
              </a:rPr>
              <a:t>impart fundamental knowledge of Automation and Robotics.</a:t>
            </a:r>
            <a:endParaRPr lang="en-US" sz="2200" dirty="0">
              <a:latin typeface="Times New Roman" pitchFamily="18" charset="0"/>
              <a:cs typeface="Times New Roman" pitchFamily="18" charset="0"/>
            </a:endParaRPr>
          </a:p>
          <a:p>
            <a:pPr marL="355600" indent="-342900">
              <a:lnSpc>
                <a:spcPct val="100000"/>
              </a:lnSpc>
              <a:spcBef>
                <a:spcPts val="530"/>
              </a:spcBef>
              <a:tabLst>
                <a:tab pos="354965" algn="l"/>
                <a:tab pos="355600" algn="l"/>
              </a:tabLst>
            </a:pPr>
            <a:endParaRPr sz="2200">
              <a:latin typeface="Times New Roman" pitchFamily="18" charset="0"/>
              <a:cs typeface="Times New Roman" pitchFamily="18" charset="0"/>
            </a:endParaRPr>
          </a:p>
        </p:txBody>
      </p:sp>
      <p:grpSp>
        <p:nvGrpSpPr>
          <p:cNvPr id="3" name="object 3"/>
          <p:cNvGrpSpPr/>
          <p:nvPr/>
        </p:nvGrpSpPr>
        <p:grpSpPr>
          <a:xfrm>
            <a:off x="1335024" y="0"/>
            <a:ext cx="7814309" cy="747395"/>
            <a:chOff x="1335024" y="0"/>
            <a:chExt cx="7814309" cy="747395"/>
          </a:xfrm>
        </p:grpSpPr>
        <p:sp>
          <p:nvSpPr>
            <p:cNvPr id="4" name="object 4"/>
            <p:cNvSpPr/>
            <p:nvPr/>
          </p:nvSpPr>
          <p:spPr>
            <a:xfrm>
              <a:off x="1335024" y="0"/>
              <a:ext cx="7808976" cy="74216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371600" y="0"/>
              <a:ext cx="7772400" cy="6858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371600" y="0"/>
              <a:ext cx="7772400" cy="685800"/>
            </a:xfrm>
            <a:custGeom>
              <a:avLst/>
              <a:gdLst/>
              <a:ahLst/>
              <a:cxnLst/>
              <a:rect l="l" t="t" r="r" b="b"/>
              <a:pathLst>
                <a:path w="7772400" h="685800">
                  <a:moveTo>
                    <a:pt x="0" y="685800"/>
                  </a:moveTo>
                  <a:lnTo>
                    <a:pt x="7772400" y="685800"/>
                  </a:lnTo>
                  <a:lnTo>
                    <a:pt x="7772400" y="0"/>
                  </a:lnTo>
                  <a:lnTo>
                    <a:pt x="0" y="0"/>
                  </a:lnTo>
                  <a:lnTo>
                    <a:pt x="0" y="685800"/>
                  </a:lnTo>
                  <a:close/>
                </a:path>
              </a:pathLst>
            </a:custGeom>
            <a:ln w="9525">
              <a:solidFill>
                <a:srgbClr val="46AAC5"/>
              </a:solidFill>
            </a:ln>
          </p:spPr>
          <p:txBody>
            <a:bodyPr wrap="square" lIns="0" tIns="0" rIns="0" bIns="0" rtlCol="0"/>
            <a:lstStyle/>
            <a:p>
              <a:endParaRPr/>
            </a:p>
          </p:txBody>
        </p:sp>
      </p:grpSp>
      <p:sp>
        <p:nvSpPr>
          <p:cNvPr id="7" name="object 7"/>
          <p:cNvSpPr txBox="1">
            <a:spLocks noGrp="1"/>
          </p:cNvSpPr>
          <p:nvPr>
            <p:ph type="title"/>
          </p:nvPr>
        </p:nvSpPr>
        <p:spPr>
          <a:xfrm>
            <a:off x="2133600" y="60451"/>
            <a:ext cx="5867400" cy="689291"/>
          </a:xfrm>
          <a:prstGeom prst="rect">
            <a:avLst/>
          </a:prstGeom>
        </p:spPr>
        <p:txBody>
          <a:bodyPr vert="horz" wrap="square" lIns="0" tIns="12065" rIns="0" bIns="0" rtlCol="0">
            <a:spAutoFit/>
          </a:bodyPr>
          <a:lstStyle/>
          <a:p>
            <a:pPr marL="12700">
              <a:lnSpc>
                <a:spcPct val="100000"/>
              </a:lnSpc>
              <a:spcBef>
                <a:spcPts val="95"/>
              </a:spcBef>
            </a:pPr>
            <a:r>
              <a:rPr spc="-15" dirty="0">
                <a:latin typeface="Carlito"/>
                <a:cs typeface="Carlito"/>
              </a:rPr>
              <a:t>Course</a:t>
            </a:r>
            <a:r>
              <a:rPr spc="-60" dirty="0">
                <a:latin typeface="Carlito"/>
                <a:cs typeface="Carlito"/>
              </a:rPr>
              <a:t> </a:t>
            </a:r>
            <a:r>
              <a:rPr spc="-10" dirty="0">
                <a:latin typeface="Carlito"/>
                <a:cs typeface="Carlito"/>
              </a:rPr>
              <a:t>Objective</a:t>
            </a:r>
          </a:p>
        </p:txBody>
      </p:sp>
      <p:sp>
        <p:nvSpPr>
          <p:cNvPr id="8" name="object 8"/>
          <p:cNvSpPr/>
          <p:nvPr/>
        </p:nvSpPr>
        <p:spPr>
          <a:xfrm>
            <a:off x="0" y="0"/>
            <a:ext cx="1447800" cy="817117"/>
          </a:xfrm>
          <a:prstGeom prst="rect">
            <a:avLst/>
          </a:prstGeom>
          <a:blipFill>
            <a:blip r:embed="rId4" cstate="print"/>
            <a:stretch>
              <a:fillRect/>
            </a:stretch>
          </a:blipFill>
        </p:spPr>
        <p:txBody>
          <a:bodyPr wrap="square" lIns="0" tIns="0" rIns="0" bIns="0" rtlCol="0"/>
          <a:lstStyle/>
          <a:p>
            <a:endParaRPr/>
          </a:p>
        </p:txBody>
      </p:sp>
      <p:sp>
        <p:nvSpPr>
          <p:cNvPr id="9" name="object 9"/>
          <p:cNvSpPr txBox="1">
            <a:spLocks noGrp="1"/>
          </p:cNvSpPr>
          <p:nvPr>
            <p:ph type="ftr" sz="quarter" idx="4294967295"/>
          </p:nvPr>
        </p:nvSpPr>
        <p:spPr>
          <a:xfrm>
            <a:off x="535940" y="6463538"/>
            <a:ext cx="683894" cy="177800"/>
          </a:xfrm>
          <a:prstGeom prst="rect">
            <a:avLst/>
          </a:prstGeom>
        </p:spPr>
        <p:txBody>
          <a:bodyPr vert="horz" wrap="square" lIns="0" tIns="0" rIns="0" bIns="0" rtlCol="0">
            <a:spAutoFit/>
          </a:bodyPr>
          <a:lstStyle/>
          <a:p>
            <a:pPr marL="12700">
              <a:lnSpc>
                <a:spcPts val="1240"/>
              </a:lnSpc>
            </a:pPr>
            <a:r>
              <a:rPr lang="en-US" spc="-5" smtClean="0"/>
              <a:t>Prachee Srivastava                       AME0151                            Unit-1</a:t>
            </a:r>
            <a:endParaRPr spc="-5" dirty="0"/>
          </a:p>
        </p:txBody>
      </p:sp>
      <p:sp>
        <p:nvSpPr>
          <p:cNvPr id="10" name="object 10"/>
          <p:cNvSpPr txBox="1"/>
          <p:nvPr/>
        </p:nvSpPr>
        <p:spPr>
          <a:xfrm>
            <a:off x="3107689" y="6463538"/>
            <a:ext cx="1172845" cy="177800"/>
          </a:xfrm>
          <a:prstGeom prst="rect">
            <a:avLst/>
          </a:prstGeom>
        </p:spPr>
        <p:txBody>
          <a:bodyPr vert="horz" wrap="square" lIns="0" tIns="0" rIns="0" bIns="0" rtlCol="0">
            <a:spAutoFit/>
          </a:bodyPr>
          <a:lstStyle/>
          <a:p>
            <a:pPr marL="12700">
              <a:lnSpc>
                <a:spcPts val="1240"/>
              </a:lnSpc>
            </a:pPr>
            <a:r>
              <a:rPr sz="1200" spc="-5" dirty="0">
                <a:solidFill>
                  <a:srgbClr val="888888"/>
                </a:solidFill>
                <a:latin typeface="Carlito"/>
                <a:cs typeface="Carlito"/>
              </a:rPr>
              <a:t>Prachee</a:t>
            </a:r>
            <a:r>
              <a:rPr sz="1200" spc="-45" dirty="0">
                <a:solidFill>
                  <a:srgbClr val="888888"/>
                </a:solidFill>
                <a:latin typeface="Carlito"/>
                <a:cs typeface="Carlito"/>
              </a:rPr>
              <a:t> </a:t>
            </a:r>
            <a:r>
              <a:rPr sz="1200" spc="-15" dirty="0">
                <a:solidFill>
                  <a:srgbClr val="888888"/>
                </a:solidFill>
                <a:latin typeface="Carlito"/>
                <a:cs typeface="Carlito"/>
              </a:rPr>
              <a:t>Srivastava</a:t>
            </a:r>
            <a:endParaRPr sz="1200">
              <a:latin typeface="Carlito"/>
              <a:cs typeface="Carlito"/>
            </a:endParaRPr>
          </a:p>
        </p:txBody>
      </p:sp>
      <p:sp>
        <p:nvSpPr>
          <p:cNvPr id="11" name="object 11"/>
          <p:cNvSpPr txBox="1">
            <a:spLocks noGrp="1"/>
          </p:cNvSpPr>
          <p:nvPr>
            <p:ph type="dt" sz="half" idx="4294967295"/>
          </p:nvPr>
        </p:nvSpPr>
        <p:spPr>
          <a:xfrm>
            <a:off x="5053180" y="6463538"/>
            <a:ext cx="532129" cy="177800"/>
          </a:xfrm>
          <a:prstGeom prst="rect">
            <a:avLst/>
          </a:prstGeom>
        </p:spPr>
        <p:txBody>
          <a:bodyPr vert="horz" wrap="square" lIns="0" tIns="0" rIns="0" bIns="0" rtlCol="0">
            <a:spAutoFit/>
          </a:bodyPr>
          <a:lstStyle/>
          <a:p>
            <a:pPr marL="12700">
              <a:lnSpc>
                <a:spcPts val="1240"/>
              </a:lnSpc>
            </a:pPr>
            <a:fld id="{076F9906-D82C-4C93-8654-D7F7B993847D}" type="datetime1">
              <a:rPr lang="en-US" smtClean="0"/>
              <a:t>4/22/2021</a:t>
            </a:fld>
            <a:endParaRPr dirty="0"/>
          </a:p>
        </p:txBody>
      </p:sp>
      <p:sp>
        <p:nvSpPr>
          <p:cNvPr id="12" name="object 12"/>
          <p:cNvSpPr txBox="1"/>
          <p:nvPr/>
        </p:nvSpPr>
        <p:spPr>
          <a:xfrm>
            <a:off x="6534987" y="6463538"/>
            <a:ext cx="416559" cy="177800"/>
          </a:xfrm>
          <a:prstGeom prst="rect">
            <a:avLst/>
          </a:prstGeom>
        </p:spPr>
        <p:txBody>
          <a:bodyPr vert="horz" wrap="square" lIns="0" tIns="0" rIns="0" bIns="0" rtlCol="0">
            <a:spAutoFit/>
          </a:bodyPr>
          <a:lstStyle/>
          <a:p>
            <a:pPr marL="12700">
              <a:lnSpc>
                <a:spcPts val="1240"/>
              </a:lnSpc>
            </a:pPr>
            <a:r>
              <a:rPr sz="1200" dirty="0">
                <a:solidFill>
                  <a:srgbClr val="888888"/>
                </a:solidFill>
                <a:latin typeface="Carlito"/>
                <a:cs typeface="Carlito"/>
              </a:rPr>
              <a:t>Uni</a:t>
            </a:r>
            <a:r>
              <a:rPr sz="1200" spc="20" dirty="0">
                <a:solidFill>
                  <a:srgbClr val="888888"/>
                </a:solidFill>
                <a:latin typeface="Carlito"/>
                <a:cs typeface="Carlito"/>
              </a:rPr>
              <a:t>t</a:t>
            </a:r>
            <a:r>
              <a:rPr sz="1200" spc="-5" dirty="0">
                <a:solidFill>
                  <a:srgbClr val="888888"/>
                </a:solidFill>
                <a:latin typeface="Carlito"/>
                <a:cs typeface="Carlito"/>
              </a:rPr>
              <a:t>-</a:t>
            </a:r>
            <a:r>
              <a:rPr sz="1200" dirty="0">
                <a:solidFill>
                  <a:srgbClr val="888888"/>
                </a:solidFill>
                <a:latin typeface="Carlito"/>
                <a:cs typeface="Carlito"/>
              </a:rPr>
              <a:t>1</a:t>
            </a:r>
            <a:endParaRPr sz="1200">
              <a:latin typeface="Carlito"/>
              <a:cs typeface="Carlito"/>
            </a:endParaRPr>
          </a:p>
        </p:txBody>
      </p:sp>
      <p:sp>
        <p:nvSpPr>
          <p:cNvPr id="13" name="object 13"/>
          <p:cNvSpPr txBox="1">
            <a:spLocks noGrp="1"/>
          </p:cNvSpPr>
          <p:nvPr>
            <p:ph type="sldNum" sz="quarter" idx="4294967295"/>
          </p:nvPr>
        </p:nvSpPr>
        <p:spPr>
          <a:xfrm>
            <a:off x="8402319" y="6463538"/>
            <a:ext cx="230504" cy="177800"/>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3</a:t>
            </a:fld>
            <a:endParaRP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F0266BF-8832-4432-B77D-EF342D9DD479}" type="datetime1">
              <a:rPr lang="en-US" smtClean="0"/>
              <a:t>4/22/2021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Topic</a:t>
            </a:r>
            <a:r>
              <a:rPr kumimoji="0" lang="en-US" sz="3200" b="0" i="0" u="none" strike="noStrike" kern="1200" cap="none" spc="0" normalizeH="0" noProof="0" dirty="0" smtClean="0">
                <a:ln>
                  <a:noFill/>
                </a:ln>
                <a:solidFill>
                  <a:schemeClr val="dk1"/>
                </a:solidFill>
                <a:effectLst/>
                <a:uLnTx/>
                <a:uFillTx/>
                <a:latin typeface="+mn-lt"/>
                <a:ea typeface="+mn-ea"/>
                <a:cs typeface="+mn-cs"/>
              </a:rPr>
              <a:t> objective, Prerequisite and Recap</a:t>
            </a:r>
            <a:r>
              <a:rPr kumimoji="0" lang="en-US" sz="3200" b="0" i="0" u="none" strike="noStrike" kern="1200" cap="none" spc="0" normalizeH="0" baseline="0" noProof="0" dirty="0" smtClean="0">
                <a:ln>
                  <a:noFill/>
                </a:ln>
                <a:solidFill>
                  <a:schemeClr val="dk1"/>
                </a:solidFill>
                <a:effectLst/>
                <a:uLnTx/>
                <a:uFillTx/>
                <a:latin typeface="+mn-lt"/>
                <a:ea typeface="+mn-ea"/>
                <a:cs typeface="+mn-cs"/>
              </a:rPr>
              <a:t>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graphicFrame>
        <p:nvGraphicFramePr>
          <p:cNvPr id="9" name="Content Placeholder 7">
            <a:extLst>
              <a:ext uri="{FF2B5EF4-FFF2-40B4-BE49-F238E27FC236}">
                <a16:creationId xmlns="" xmlns:a16="http://schemas.microsoft.com/office/drawing/2014/main" id="{9D528436-C306-4CD5-A229-14B59B010EB5}"/>
              </a:ext>
            </a:extLst>
          </p:cNvPr>
          <p:cNvGraphicFramePr>
            <a:graphicFrameLocks/>
          </p:cNvGraphicFramePr>
          <p:nvPr>
            <p:extLst>
              <p:ext uri="{D42A27DB-BD31-4B8C-83A1-F6EECF244321}">
                <p14:modId xmlns="" xmlns:p14="http://schemas.microsoft.com/office/powerpoint/2010/main" val="560680311"/>
              </p:ext>
            </p:extLst>
          </p:nvPr>
        </p:nvGraphicFramePr>
        <p:xfrm>
          <a:off x="304800" y="1828800"/>
          <a:ext cx="8115300"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20553C-2595-4611-97F1-E0C6549CEEE2}" type="datetime1">
              <a:rPr lang="en-US" smtClean="0"/>
              <a:t>4/22/2021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Classification of Manufacturing processes(CO2)</a:t>
            </a: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3074" name="Picture 2"/>
          <p:cNvPicPr>
            <a:picLocks noGrp="1" noChangeAspect="1" noChangeArrowheads="1"/>
          </p:cNvPicPr>
          <p:nvPr>
            <p:ph idx="1"/>
          </p:nvPr>
        </p:nvPicPr>
        <p:blipFill>
          <a:blip r:embed="rId3" cstate="print"/>
          <a:srcRect/>
          <a:stretch>
            <a:fillRect/>
          </a:stretch>
        </p:blipFill>
        <p:spPr bwMode="auto">
          <a:xfrm>
            <a:off x="445512" y="1143000"/>
            <a:ext cx="8241288"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smtClean="0"/>
              <a:t>Shaping operations </a:t>
            </a:r>
            <a:r>
              <a:rPr lang="en-US" sz="2200" dirty="0" smtClean="0">
                <a:solidFill>
                  <a:srgbClr val="FF0000"/>
                </a:solidFill>
              </a:rPr>
              <a:t>alter</a:t>
            </a:r>
            <a:r>
              <a:rPr lang="en-US" sz="2200" dirty="0" smtClean="0"/>
              <a:t> the geometry of the starting work material by various methods. Common shaping processes include </a:t>
            </a:r>
            <a:r>
              <a:rPr lang="en-US" sz="2200" dirty="0" smtClean="0">
                <a:solidFill>
                  <a:srgbClr val="FF0000"/>
                </a:solidFill>
              </a:rPr>
              <a:t>casting, forging and machining.</a:t>
            </a:r>
          </a:p>
          <a:p>
            <a:pPr algn="just"/>
            <a:r>
              <a:rPr lang="en-US" sz="2200" dirty="0" smtClean="0"/>
              <a:t>Most shape processing operations apply </a:t>
            </a:r>
            <a:r>
              <a:rPr lang="en-US" sz="2200" dirty="0" smtClean="0">
                <a:solidFill>
                  <a:srgbClr val="FF0000"/>
                </a:solidFill>
              </a:rPr>
              <a:t>heat, mechanical force or a combination </a:t>
            </a:r>
            <a:r>
              <a:rPr lang="en-US" sz="2200" dirty="0" smtClean="0"/>
              <a:t>of these to effect a change in geometry of the work material.</a:t>
            </a:r>
          </a:p>
          <a:p>
            <a:pPr algn="just"/>
            <a:endParaRPr lang="en-US" sz="2200" dirty="0"/>
          </a:p>
        </p:txBody>
      </p:sp>
      <p:sp>
        <p:nvSpPr>
          <p:cNvPr id="4" name="Date Placeholder 3"/>
          <p:cNvSpPr>
            <a:spLocks noGrp="1"/>
          </p:cNvSpPr>
          <p:nvPr>
            <p:ph type="dt" sz="half" idx="10"/>
          </p:nvPr>
        </p:nvSpPr>
        <p:spPr/>
        <p:txBody>
          <a:bodyPr/>
          <a:lstStyle/>
          <a:p>
            <a:fld id="{06DD5DF7-C165-490C-B8DB-44DD4CF7ABA0}" type="datetime1">
              <a:rPr lang="en-US" smtClean="0"/>
              <a:t>4/22/2021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Shaping Process(CO2)</a:t>
            </a:r>
            <a:endParaRPr lang="en-US" sz="32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26" name="Picture 2"/>
          <p:cNvPicPr>
            <a:picLocks noChangeAspect="1" noChangeArrowheads="1"/>
          </p:cNvPicPr>
          <p:nvPr/>
        </p:nvPicPr>
        <p:blipFill>
          <a:blip r:embed="rId3" cstate="print"/>
          <a:srcRect/>
          <a:stretch>
            <a:fillRect/>
          </a:stretch>
        </p:blipFill>
        <p:spPr bwMode="auto">
          <a:xfrm>
            <a:off x="2590800" y="2971800"/>
            <a:ext cx="4648200" cy="3467705"/>
          </a:xfrm>
          <a:prstGeom prst="rect">
            <a:avLst/>
          </a:prstGeom>
          <a:noFill/>
          <a:ln w="9525">
            <a:noFill/>
            <a:miter lim="800000"/>
            <a:headEnd/>
            <a:tailEnd/>
          </a:ln>
          <a:effectLst/>
        </p:spPr>
      </p:pic>
      <p:sp>
        <p:nvSpPr>
          <p:cNvPr id="9" name="TextBox 8"/>
          <p:cNvSpPr txBox="1"/>
          <p:nvPr/>
        </p:nvSpPr>
        <p:spPr>
          <a:xfrm>
            <a:off x="7391400" y="5105400"/>
            <a:ext cx="1752600" cy="646331"/>
          </a:xfrm>
          <a:prstGeom prst="rect">
            <a:avLst/>
          </a:prstGeom>
          <a:noFill/>
        </p:spPr>
        <p:txBody>
          <a:bodyPr wrap="square" rtlCol="0">
            <a:spAutoFit/>
          </a:bodyPr>
          <a:lstStyle/>
          <a:p>
            <a:r>
              <a:rPr lang="en-US" dirty="0" smtClean="0"/>
              <a:t>Fig1. casting process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7378BD-9C4D-43D7-A711-8DC9D2079D6F}" type="datetime1">
              <a:rPr lang="en-US" smtClean="0"/>
              <a:t>4/22/2021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Shaping Process(CO2)</a:t>
            </a:r>
            <a:endParaRPr lang="en-US" sz="32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2050" name="Picture 2"/>
          <p:cNvPicPr>
            <a:picLocks noGrp="1" noChangeAspect="1" noChangeArrowheads="1"/>
          </p:cNvPicPr>
          <p:nvPr>
            <p:ph idx="1"/>
          </p:nvPr>
        </p:nvPicPr>
        <p:blipFill>
          <a:blip r:embed="rId3" cstate="print"/>
          <a:srcRect/>
          <a:stretch>
            <a:fillRect/>
          </a:stretch>
        </p:blipFill>
        <p:spPr bwMode="auto">
          <a:xfrm>
            <a:off x="457200" y="914400"/>
            <a:ext cx="4191000" cy="29718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4800600" y="914400"/>
            <a:ext cx="3886200" cy="3048000"/>
          </a:xfrm>
          <a:prstGeom prst="rect">
            <a:avLst/>
          </a:prstGeom>
          <a:noFill/>
          <a:ln w="9525">
            <a:noFill/>
            <a:miter lim="800000"/>
            <a:headEnd/>
            <a:tailEnd/>
          </a:ln>
          <a:effectLst/>
        </p:spPr>
      </p:pic>
      <p:sp>
        <p:nvSpPr>
          <p:cNvPr id="9" name="TextBox 8"/>
          <p:cNvSpPr txBox="1"/>
          <p:nvPr/>
        </p:nvSpPr>
        <p:spPr>
          <a:xfrm>
            <a:off x="457200" y="4114800"/>
            <a:ext cx="8229600" cy="369332"/>
          </a:xfrm>
          <a:prstGeom prst="rect">
            <a:avLst/>
          </a:prstGeom>
          <a:noFill/>
        </p:spPr>
        <p:txBody>
          <a:bodyPr wrap="square" rtlCol="0">
            <a:spAutoFit/>
          </a:bodyPr>
          <a:lstStyle/>
          <a:p>
            <a:r>
              <a:rPr lang="en-US" dirty="0" smtClean="0"/>
              <a:t>Fig . Hand forging				Fig . Machining</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lnSpc>
                <a:spcPct val="150000"/>
              </a:lnSpc>
            </a:pPr>
            <a:r>
              <a:rPr lang="en-US" sz="2200" dirty="0" smtClean="0"/>
              <a:t>In solidification processes, the raw material is heated to liquid state and then it is poured to a mould cavity, after solidification required product is formed.</a:t>
            </a:r>
          </a:p>
          <a:p>
            <a:pPr algn="just">
              <a:lnSpc>
                <a:spcPct val="150000"/>
              </a:lnSpc>
            </a:pPr>
            <a:r>
              <a:rPr lang="en-US" sz="2200" dirty="0" smtClean="0"/>
              <a:t>Nearly all materials can be processed this way if it has relatively low melting point, such as polymers, metals, and glass ceramics. </a:t>
            </a:r>
          </a:p>
          <a:p>
            <a:pPr algn="just">
              <a:lnSpc>
                <a:spcPct val="150000"/>
              </a:lnSpc>
            </a:pPr>
            <a:r>
              <a:rPr lang="en-US" sz="2200" dirty="0" smtClean="0">
                <a:solidFill>
                  <a:srgbClr val="FF0000"/>
                </a:solidFill>
              </a:rPr>
              <a:t>Casting</a:t>
            </a:r>
            <a:r>
              <a:rPr lang="en-US" sz="2200" dirty="0" smtClean="0"/>
              <a:t> is the name used for metals and </a:t>
            </a:r>
            <a:r>
              <a:rPr lang="en-US" sz="2200" dirty="0" smtClean="0">
                <a:solidFill>
                  <a:srgbClr val="FF0000"/>
                </a:solidFill>
              </a:rPr>
              <a:t>molding</a:t>
            </a:r>
            <a:r>
              <a:rPr lang="en-US" sz="2200" dirty="0" smtClean="0"/>
              <a:t> is the common term used for plastic. </a:t>
            </a:r>
            <a:endParaRPr lang="en-US" sz="2200" dirty="0"/>
          </a:p>
        </p:txBody>
      </p:sp>
      <p:sp>
        <p:nvSpPr>
          <p:cNvPr id="4" name="Date Placeholder 3"/>
          <p:cNvSpPr>
            <a:spLocks noGrp="1"/>
          </p:cNvSpPr>
          <p:nvPr>
            <p:ph type="dt" sz="half" idx="10"/>
          </p:nvPr>
        </p:nvSpPr>
        <p:spPr/>
        <p:txBody>
          <a:bodyPr/>
          <a:lstStyle/>
          <a:p>
            <a:fld id="{2DFE3BA8-A1C3-442D-A815-11F372481756}" type="datetime1">
              <a:rPr lang="en-US" smtClean="0"/>
              <a:t>4/22/2021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t>Solidification Process (CO2)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53000"/>
          </a:xfrm>
        </p:spPr>
        <p:txBody>
          <a:bodyPr>
            <a:normAutofit lnSpcReduction="10000"/>
          </a:bodyPr>
          <a:lstStyle/>
          <a:p>
            <a:pPr algn="just">
              <a:lnSpc>
                <a:spcPct val="150000"/>
              </a:lnSpc>
            </a:pPr>
            <a:r>
              <a:rPr lang="en-US" sz="2400" dirty="0" smtClean="0"/>
              <a:t>Casting</a:t>
            </a:r>
          </a:p>
          <a:p>
            <a:pPr algn="just">
              <a:lnSpc>
                <a:spcPct val="150000"/>
              </a:lnSpc>
              <a:buNone/>
            </a:pPr>
            <a:r>
              <a:rPr lang="en-US" sz="2200" spc="-25" dirty="0" smtClean="0">
                <a:cs typeface="Georgia"/>
              </a:rPr>
              <a:t>     Casting </a:t>
            </a:r>
            <a:r>
              <a:rPr lang="en-US" sz="2200" spc="-50" dirty="0" smtClean="0">
                <a:cs typeface="Georgia"/>
              </a:rPr>
              <a:t>is </a:t>
            </a:r>
            <a:r>
              <a:rPr lang="en-US" sz="2200" spc="-5" dirty="0" smtClean="0">
                <a:cs typeface="Georgia"/>
              </a:rPr>
              <a:t>the </a:t>
            </a:r>
            <a:r>
              <a:rPr lang="en-US" sz="2200" spc="-50" dirty="0" smtClean="0">
                <a:cs typeface="Georgia"/>
              </a:rPr>
              <a:t>process </a:t>
            </a:r>
            <a:r>
              <a:rPr lang="en-US" sz="2200" spc="-20" dirty="0" smtClean="0">
                <a:cs typeface="Georgia"/>
              </a:rPr>
              <a:t>of </a:t>
            </a:r>
            <a:r>
              <a:rPr lang="en-US" sz="2200" spc="-25" dirty="0" smtClean="0">
                <a:cs typeface="Georgia"/>
              </a:rPr>
              <a:t>producing metal </a:t>
            </a:r>
            <a:r>
              <a:rPr lang="en-US" sz="2200" spc="-45" dirty="0" smtClean="0">
                <a:cs typeface="Georgia"/>
              </a:rPr>
              <a:t>parts </a:t>
            </a:r>
            <a:r>
              <a:rPr lang="en-US" sz="2200" spc="-30" dirty="0" smtClean="0">
                <a:cs typeface="Georgia"/>
              </a:rPr>
              <a:t>by  pouring </a:t>
            </a:r>
            <a:r>
              <a:rPr lang="en-US" sz="2200" spc="-20" dirty="0" smtClean="0">
                <a:cs typeface="Georgia"/>
              </a:rPr>
              <a:t>molten </a:t>
            </a:r>
            <a:r>
              <a:rPr lang="en-US" sz="2200" spc="-25" dirty="0" smtClean="0">
                <a:cs typeface="Georgia"/>
              </a:rPr>
              <a:t>metal </a:t>
            </a:r>
            <a:r>
              <a:rPr lang="en-US" sz="2200" spc="-20" dirty="0" smtClean="0">
                <a:cs typeface="Georgia"/>
              </a:rPr>
              <a:t>into </a:t>
            </a:r>
            <a:r>
              <a:rPr lang="en-US" sz="2200" spc="-5" dirty="0" smtClean="0">
                <a:cs typeface="Georgia"/>
              </a:rPr>
              <a:t>the </a:t>
            </a:r>
            <a:r>
              <a:rPr lang="en-US" sz="2200" spc="-20" dirty="0" smtClean="0">
                <a:cs typeface="Georgia"/>
              </a:rPr>
              <a:t>mould </a:t>
            </a:r>
            <a:r>
              <a:rPr lang="en-US" sz="2200" spc="-30" dirty="0" smtClean="0">
                <a:cs typeface="Georgia"/>
              </a:rPr>
              <a:t>cavity </a:t>
            </a:r>
            <a:r>
              <a:rPr lang="en-US" sz="2200" spc="-20" dirty="0" smtClean="0">
                <a:cs typeface="Georgia"/>
              </a:rPr>
              <a:t>of </a:t>
            </a:r>
            <a:r>
              <a:rPr lang="en-US" sz="2200" spc="-5" dirty="0" smtClean="0">
                <a:cs typeface="Georgia"/>
              </a:rPr>
              <a:t>the  </a:t>
            </a:r>
            <a:r>
              <a:rPr lang="en-US" sz="2200" spc="-40" dirty="0" smtClean="0">
                <a:cs typeface="Georgia"/>
              </a:rPr>
              <a:t>required </a:t>
            </a:r>
            <a:r>
              <a:rPr lang="en-US" sz="2200" spc="-35" dirty="0" smtClean="0">
                <a:cs typeface="Georgia"/>
              </a:rPr>
              <a:t>shape and </a:t>
            </a:r>
            <a:r>
              <a:rPr lang="en-US" sz="2200" spc="-25" dirty="0" smtClean="0">
                <a:cs typeface="Georgia"/>
              </a:rPr>
              <a:t>allowing </a:t>
            </a:r>
            <a:r>
              <a:rPr lang="en-US" sz="2200" spc="-5" dirty="0" smtClean="0">
                <a:cs typeface="Georgia"/>
              </a:rPr>
              <a:t>the </a:t>
            </a:r>
            <a:r>
              <a:rPr lang="en-US" sz="2200" spc="-25" dirty="0" smtClean="0">
                <a:cs typeface="Georgia"/>
              </a:rPr>
              <a:t>metal </a:t>
            </a:r>
            <a:r>
              <a:rPr lang="en-US" sz="2200" spc="-5" dirty="0" smtClean="0">
                <a:cs typeface="Georgia"/>
              </a:rPr>
              <a:t>to </a:t>
            </a:r>
            <a:r>
              <a:rPr lang="en-US" sz="2200" spc="-50" dirty="0" smtClean="0">
                <a:cs typeface="Georgia"/>
              </a:rPr>
              <a:t>solidify.</a:t>
            </a:r>
            <a:r>
              <a:rPr lang="en-US" sz="2200" spc="-310" dirty="0" smtClean="0">
                <a:cs typeface="Georgia"/>
              </a:rPr>
              <a:t> </a:t>
            </a:r>
            <a:r>
              <a:rPr lang="en-US" sz="2200" spc="-15" dirty="0" smtClean="0">
                <a:cs typeface="Georgia"/>
              </a:rPr>
              <a:t>The  </a:t>
            </a:r>
            <a:r>
              <a:rPr lang="en-US" sz="2200" spc="-25" dirty="0" smtClean="0">
                <a:cs typeface="Georgia"/>
              </a:rPr>
              <a:t>solidified metal piece </a:t>
            </a:r>
            <a:r>
              <a:rPr lang="en-US" sz="2200" spc="-50" dirty="0" smtClean="0">
                <a:cs typeface="Georgia"/>
              </a:rPr>
              <a:t>is </a:t>
            </a:r>
            <a:r>
              <a:rPr lang="en-US" sz="2200" spc="-20" dirty="0" smtClean="0">
                <a:cs typeface="Georgia"/>
              </a:rPr>
              <a:t>called </a:t>
            </a:r>
            <a:r>
              <a:rPr lang="en-US" sz="2200" spc="-65" dirty="0" smtClean="0">
                <a:cs typeface="Georgia"/>
              </a:rPr>
              <a:t>as</a:t>
            </a:r>
            <a:r>
              <a:rPr lang="en-US" sz="2200" spc="-95" dirty="0" smtClean="0">
                <a:cs typeface="Georgia"/>
              </a:rPr>
              <a:t> </a:t>
            </a:r>
            <a:r>
              <a:rPr lang="en-US" sz="2200" spc="-50" dirty="0" smtClean="0">
                <a:cs typeface="Georgia"/>
              </a:rPr>
              <a:t>"casting".</a:t>
            </a:r>
          </a:p>
          <a:p>
            <a:pPr algn="just">
              <a:lnSpc>
                <a:spcPct val="150000"/>
              </a:lnSpc>
              <a:buNone/>
            </a:pPr>
            <a:r>
              <a:rPr lang="en-US" sz="2400" spc="-50" dirty="0" smtClean="0">
                <a:cs typeface="Georgia"/>
              </a:rPr>
              <a:t>Steps in sand casting:</a:t>
            </a:r>
          </a:p>
          <a:p>
            <a:pPr marL="469900" indent="-457200">
              <a:lnSpc>
                <a:spcPct val="150000"/>
              </a:lnSpc>
              <a:spcBef>
                <a:spcPts val="625"/>
              </a:spcBef>
              <a:buSzPct val="94230"/>
              <a:buFont typeface="+mj-lt"/>
              <a:buAutoNum type="arabicPeriod"/>
              <a:tabLst>
                <a:tab pos="287020" algn="l"/>
              </a:tabLst>
            </a:pPr>
            <a:r>
              <a:rPr lang="en-US" sz="2200" spc="-170" dirty="0" smtClean="0">
                <a:cs typeface="Georgia"/>
              </a:rPr>
              <a:t> </a:t>
            </a:r>
            <a:r>
              <a:rPr lang="en-US" sz="2200" spc="-60" dirty="0" smtClean="0">
                <a:cs typeface="Georgia"/>
              </a:rPr>
              <a:t>Pour </a:t>
            </a:r>
            <a:r>
              <a:rPr lang="en-US" sz="2200" spc="-20" dirty="0" smtClean="0">
                <a:cs typeface="Georgia"/>
              </a:rPr>
              <a:t>molten </a:t>
            </a:r>
            <a:r>
              <a:rPr lang="en-US" sz="2200" spc="-25" dirty="0" smtClean="0">
                <a:cs typeface="Georgia"/>
              </a:rPr>
              <a:t>metal </a:t>
            </a:r>
            <a:r>
              <a:rPr lang="en-US" sz="2200" spc="-20" dirty="0" smtClean="0">
                <a:cs typeface="Georgia"/>
              </a:rPr>
              <a:t>into </a:t>
            </a:r>
            <a:r>
              <a:rPr lang="en-US" sz="2200" spc="-45" dirty="0" smtClean="0">
                <a:cs typeface="Georgia"/>
              </a:rPr>
              <a:t>sand</a:t>
            </a:r>
            <a:r>
              <a:rPr lang="en-US" sz="2200" spc="-385" dirty="0" smtClean="0">
                <a:cs typeface="Georgia"/>
              </a:rPr>
              <a:t> </a:t>
            </a:r>
            <a:r>
              <a:rPr lang="en-US" sz="2200" spc="-20" dirty="0" smtClean="0">
                <a:cs typeface="Georgia"/>
              </a:rPr>
              <a:t>mold</a:t>
            </a:r>
            <a:endParaRPr lang="en-US" sz="2200" dirty="0" smtClean="0">
              <a:cs typeface="Georgia"/>
            </a:endParaRPr>
          </a:p>
          <a:p>
            <a:pPr marL="469900" indent="-457200">
              <a:lnSpc>
                <a:spcPct val="150000"/>
              </a:lnSpc>
              <a:spcBef>
                <a:spcPts val="625"/>
              </a:spcBef>
              <a:buSzPct val="94230"/>
              <a:buFont typeface="+mj-lt"/>
              <a:buAutoNum type="arabicPeriod"/>
              <a:tabLst>
                <a:tab pos="287020" algn="l"/>
              </a:tabLst>
            </a:pPr>
            <a:r>
              <a:rPr lang="en-US" sz="2200" spc="-114" dirty="0" smtClean="0">
                <a:cs typeface="Georgia"/>
              </a:rPr>
              <a:t> </a:t>
            </a:r>
            <a:r>
              <a:rPr lang="en-US" sz="2200" spc="-20" dirty="0" smtClean="0">
                <a:cs typeface="Georgia"/>
              </a:rPr>
              <a:t>Allow </a:t>
            </a:r>
            <a:r>
              <a:rPr lang="en-US" sz="2200" spc="-25" dirty="0" smtClean="0">
                <a:cs typeface="Georgia"/>
              </a:rPr>
              <a:t>metal </a:t>
            </a:r>
            <a:r>
              <a:rPr lang="en-US" sz="2200" spc="-5" dirty="0" smtClean="0">
                <a:cs typeface="Georgia"/>
              </a:rPr>
              <a:t>to</a:t>
            </a:r>
            <a:r>
              <a:rPr lang="en-US" sz="2200" spc="-75" dirty="0" smtClean="0">
                <a:cs typeface="Georgia"/>
              </a:rPr>
              <a:t> </a:t>
            </a:r>
            <a:r>
              <a:rPr lang="en-US" sz="2200" spc="-20" dirty="0" smtClean="0">
                <a:cs typeface="Georgia"/>
              </a:rPr>
              <a:t>solidify</a:t>
            </a:r>
            <a:endParaRPr lang="en-US" sz="2200" dirty="0" smtClean="0">
              <a:cs typeface="Georgia"/>
            </a:endParaRPr>
          </a:p>
          <a:p>
            <a:pPr marL="469900" indent="-457200">
              <a:lnSpc>
                <a:spcPct val="150000"/>
              </a:lnSpc>
              <a:spcBef>
                <a:spcPts val="625"/>
              </a:spcBef>
              <a:buSzPct val="94230"/>
              <a:buFont typeface="+mj-lt"/>
              <a:buAutoNum type="arabicPeriod"/>
              <a:tabLst>
                <a:tab pos="287020" algn="l"/>
              </a:tabLst>
            </a:pPr>
            <a:r>
              <a:rPr lang="en-US" sz="2200" spc="-145" dirty="0" smtClean="0">
                <a:cs typeface="Georgia"/>
              </a:rPr>
              <a:t> </a:t>
            </a:r>
            <a:r>
              <a:rPr lang="en-US" sz="2200" spc="-65" dirty="0" smtClean="0">
                <a:cs typeface="Georgia"/>
              </a:rPr>
              <a:t>Break </a:t>
            </a:r>
            <a:r>
              <a:rPr lang="en-US" sz="2200" spc="-25" dirty="0" smtClean="0">
                <a:cs typeface="Georgia"/>
              </a:rPr>
              <a:t>up </a:t>
            </a:r>
            <a:r>
              <a:rPr lang="en-US" sz="2200" spc="-5" dirty="0" smtClean="0">
                <a:cs typeface="Georgia"/>
              </a:rPr>
              <a:t>the </a:t>
            </a:r>
            <a:r>
              <a:rPr lang="en-US" sz="2200" spc="-20" dirty="0" smtClean="0">
                <a:cs typeface="Georgia"/>
              </a:rPr>
              <a:t>mold </a:t>
            </a:r>
            <a:r>
              <a:rPr lang="en-US" sz="2200" spc="-5" dirty="0" smtClean="0">
                <a:cs typeface="Georgia"/>
              </a:rPr>
              <a:t>to </a:t>
            </a:r>
            <a:r>
              <a:rPr lang="en-US" sz="2200" spc="-50" dirty="0" smtClean="0">
                <a:cs typeface="Georgia"/>
              </a:rPr>
              <a:t>remove</a:t>
            </a:r>
            <a:r>
              <a:rPr lang="en-US" sz="2200" spc="-160" dirty="0" smtClean="0">
                <a:cs typeface="Georgia"/>
              </a:rPr>
              <a:t> </a:t>
            </a:r>
            <a:r>
              <a:rPr lang="en-US" sz="2200" spc="-25" dirty="0" smtClean="0">
                <a:cs typeface="Georgia"/>
              </a:rPr>
              <a:t>casting</a:t>
            </a:r>
            <a:endParaRPr lang="en-US" sz="2200" dirty="0" smtClean="0">
              <a:cs typeface="Georgia"/>
            </a:endParaRPr>
          </a:p>
          <a:p>
            <a:pPr marL="469900" indent="-457200">
              <a:lnSpc>
                <a:spcPct val="150000"/>
              </a:lnSpc>
              <a:spcBef>
                <a:spcPts val="625"/>
              </a:spcBef>
              <a:buSzPct val="94230"/>
              <a:buFont typeface="+mj-lt"/>
              <a:buAutoNum type="arabicPeriod"/>
              <a:tabLst>
                <a:tab pos="287020" algn="l"/>
              </a:tabLst>
            </a:pPr>
            <a:r>
              <a:rPr lang="en-US" sz="2200" spc="-65" dirty="0" smtClean="0">
                <a:cs typeface="Georgia"/>
              </a:rPr>
              <a:t> </a:t>
            </a:r>
            <a:r>
              <a:rPr lang="en-US" sz="2200" spc="-20" dirty="0" smtClean="0">
                <a:cs typeface="Georgia"/>
              </a:rPr>
              <a:t>Clean </a:t>
            </a:r>
            <a:r>
              <a:rPr lang="en-US" sz="2200" spc="-35" dirty="0" smtClean="0">
                <a:cs typeface="Georgia"/>
              </a:rPr>
              <a:t>and </a:t>
            </a:r>
            <a:r>
              <a:rPr lang="en-US" sz="2200" spc="-20" dirty="0" smtClean="0">
                <a:cs typeface="Georgia"/>
              </a:rPr>
              <a:t>inspect</a:t>
            </a:r>
            <a:r>
              <a:rPr lang="en-US" sz="2200" spc="-70" dirty="0" smtClean="0">
                <a:cs typeface="Georgia"/>
              </a:rPr>
              <a:t> </a:t>
            </a:r>
            <a:r>
              <a:rPr lang="en-US" sz="2200" spc="-25" dirty="0" smtClean="0">
                <a:cs typeface="Georgia"/>
              </a:rPr>
              <a:t>casting</a:t>
            </a:r>
            <a:endParaRPr lang="en-US" sz="2200" dirty="0" smtClean="0">
              <a:cs typeface="Georgia"/>
            </a:endParaRPr>
          </a:p>
          <a:p>
            <a:pPr algn="just">
              <a:lnSpc>
                <a:spcPct val="150000"/>
              </a:lnSpc>
              <a:buNone/>
            </a:pPr>
            <a:endParaRPr lang="en-US" sz="2200" dirty="0" smtClean="0">
              <a:cs typeface="Georgia"/>
            </a:endParaRPr>
          </a:p>
          <a:p>
            <a:pPr algn="just">
              <a:lnSpc>
                <a:spcPct val="150000"/>
              </a:lnSpc>
            </a:pPr>
            <a:endParaRPr lang="en-US" sz="2200" dirty="0"/>
          </a:p>
        </p:txBody>
      </p:sp>
      <p:sp>
        <p:nvSpPr>
          <p:cNvPr id="4" name="Date Placeholder 3"/>
          <p:cNvSpPr>
            <a:spLocks noGrp="1"/>
          </p:cNvSpPr>
          <p:nvPr>
            <p:ph type="dt" sz="half" idx="10"/>
          </p:nvPr>
        </p:nvSpPr>
        <p:spPr/>
        <p:txBody>
          <a:bodyPr/>
          <a:lstStyle/>
          <a:p>
            <a:fld id="{5895F8A2-E4AE-407E-B338-94FEB1D32290}" type="datetime1">
              <a:rPr lang="en-US" smtClean="0"/>
              <a:t>4/22/2021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t>Solidification Process(CO2)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53000"/>
          </a:xfrm>
        </p:spPr>
        <p:txBody>
          <a:bodyPr>
            <a:normAutofit/>
          </a:bodyPr>
          <a:lstStyle/>
          <a:p>
            <a:pPr fontAlgn="base">
              <a:buNone/>
            </a:pPr>
            <a:r>
              <a:rPr lang="en-US" sz="2400" b="1" dirty="0" smtClean="0"/>
              <a:t>    </a:t>
            </a:r>
            <a:r>
              <a:rPr lang="en-US" sz="2400" dirty="0" smtClean="0"/>
              <a:t>Advantages of casting process</a:t>
            </a:r>
          </a:p>
          <a:p>
            <a:pPr fontAlgn="base"/>
            <a:r>
              <a:rPr lang="en-US" sz="2200" dirty="0" smtClean="0"/>
              <a:t>Any intricate shape may be internal or external can be made.</a:t>
            </a:r>
          </a:p>
          <a:p>
            <a:pPr fontAlgn="base"/>
            <a:r>
              <a:rPr lang="en-US" sz="2200" dirty="0" smtClean="0"/>
              <a:t>It is practically possible to cast any material.</a:t>
            </a:r>
          </a:p>
          <a:p>
            <a:pPr fontAlgn="base"/>
            <a:r>
              <a:rPr lang="en-US" sz="2200" dirty="0" smtClean="0"/>
              <a:t>Tools required for casting processes are generally inexpensive.</a:t>
            </a:r>
          </a:p>
          <a:p>
            <a:pPr fontAlgn="base"/>
            <a:r>
              <a:rPr lang="en-US" sz="2200" dirty="0" smtClean="0"/>
              <a:t>It is practically possible to make casting of any size, even up to 200 tons.</a:t>
            </a:r>
          </a:p>
          <a:p>
            <a:pPr algn="just">
              <a:lnSpc>
                <a:spcPct val="150000"/>
              </a:lnSpc>
              <a:buNone/>
            </a:pPr>
            <a:r>
              <a:rPr lang="en-US" sz="2400" dirty="0" smtClean="0"/>
              <a:t>    Disadvantages</a:t>
            </a:r>
            <a:r>
              <a:rPr lang="en-US" sz="2200" dirty="0" smtClean="0"/>
              <a:t>: Some finishing required; relatively coarse surface finish; Wide tolerances </a:t>
            </a:r>
          </a:p>
          <a:p>
            <a:pPr fontAlgn="base"/>
            <a:endParaRPr lang="en-US" sz="2200" dirty="0" smtClean="0"/>
          </a:p>
          <a:p>
            <a:pPr algn="just">
              <a:lnSpc>
                <a:spcPct val="150000"/>
              </a:lnSpc>
              <a:buNone/>
            </a:pPr>
            <a:endParaRPr lang="en-US" sz="2200" dirty="0" smtClean="0">
              <a:cs typeface="Georgia"/>
            </a:endParaRPr>
          </a:p>
          <a:p>
            <a:pPr algn="just">
              <a:lnSpc>
                <a:spcPct val="150000"/>
              </a:lnSpc>
            </a:pPr>
            <a:endParaRPr lang="en-US" sz="2200" dirty="0"/>
          </a:p>
        </p:txBody>
      </p:sp>
      <p:sp>
        <p:nvSpPr>
          <p:cNvPr id="4" name="Date Placeholder 3"/>
          <p:cNvSpPr>
            <a:spLocks noGrp="1"/>
          </p:cNvSpPr>
          <p:nvPr>
            <p:ph type="dt" sz="half" idx="10"/>
          </p:nvPr>
        </p:nvSpPr>
        <p:spPr/>
        <p:txBody>
          <a:bodyPr/>
          <a:lstStyle/>
          <a:p>
            <a:fld id="{22F6B5D0-0F8C-44CB-BC7E-D876A16FD2BD}" type="datetime1">
              <a:rPr lang="en-US" smtClean="0"/>
              <a:t>4/22/2021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t>Solidification Process(CO2)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53000"/>
          </a:xfrm>
        </p:spPr>
        <p:txBody>
          <a:bodyPr>
            <a:normAutofit/>
          </a:bodyPr>
          <a:lstStyle/>
          <a:p>
            <a:pPr algn="just">
              <a:lnSpc>
                <a:spcPct val="150000"/>
              </a:lnSpc>
              <a:buNone/>
            </a:pPr>
            <a:endParaRPr lang="en-US" sz="2400" dirty="0" smtClean="0"/>
          </a:p>
          <a:p>
            <a:pPr algn="just">
              <a:lnSpc>
                <a:spcPct val="150000"/>
              </a:lnSpc>
              <a:buNone/>
            </a:pPr>
            <a:endParaRPr lang="en-US" sz="2200" dirty="0" smtClean="0">
              <a:cs typeface="Georgia"/>
            </a:endParaRPr>
          </a:p>
          <a:p>
            <a:pPr algn="just">
              <a:lnSpc>
                <a:spcPct val="150000"/>
              </a:lnSpc>
            </a:pPr>
            <a:endParaRPr lang="en-US" sz="2200" dirty="0"/>
          </a:p>
        </p:txBody>
      </p:sp>
      <p:sp>
        <p:nvSpPr>
          <p:cNvPr id="4" name="Date Placeholder 3"/>
          <p:cNvSpPr>
            <a:spLocks noGrp="1"/>
          </p:cNvSpPr>
          <p:nvPr>
            <p:ph type="dt" sz="half" idx="10"/>
          </p:nvPr>
        </p:nvSpPr>
        <p:spPr/>
        <p:txBody>
          <a:bodyPr/>
          <a:lstStyle/>
          <a:p>
            <a:fld id="{0B5BA2AF-54FF-462F-852A-F92C3DEF98DE}" type="datetime1">
              <a:rPr lang="en-US" smtClean="0"/>
              <a:t>4/22/2021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t>Casting Process(CO2)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26" name="AutoShape 2" descr="C:\Users\dell\Desktop\old wp\Sand Casting Diagra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C:\Users\dell\Desktop\old wp\Sand Casting Diagra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3" cstate="print"/>
          <a:srcRect l="1696" r="1696"/>
          <a:stretch>
            <a:fillRect/>
          </a:stretch>
        </p:blipFill>
        <p:spPr bwMode="auto">
          <a:xfrm>
            <a:off x="1371600" y="1219200"/>
            <a:ext cx="5962826" cy="3969401"/>
          </a:xfrm>
          <a:prstGeom prst="rect">
            <a:avLst/>
          </a:prstGeom>
          <a:noFill/>
          <a:ln w="9525">
            <a:noFill/>
            <a:miter lim="800000"/>
            <a:headEnd/>
            <a:tailEnd/>
          </a:ln>
          <a:effectLst/>
        </p:spPr>
      </p:pic>
      <p:sp>
        <p:nvSpPr>
          <p:cNvPr id="11" name="TextBox 10"/>
          <p:cNvSpPr txBox="1"/>
          <p:nvPr/>
        </p:nvSpPr>
        <p:spPr>
          <a:xfrm>
            <a:off x="2362200" y="5334000"/>
            <a:ext cx="5638800" cy="369332"/>
          </a:xfrm>
          <a:prstGeom prst="rect">
            <a:avLst/>
          </a:prstGeom>
          <a:noFill/>
        </p:spPr>
        <p:txBody>
          <a:bodyPr wrap="square" rtlCol="0">
            <a:spAutoFit/>
          </a:bodyPr>
          <a:lstStyle/>
          <a:p>
            <a:r>
              <a:rPr lang="en-US" dirty="0" smtClean="0"/>
              <a:t>Fig: step by step casting process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53000"/>
          </a:xfrm>
        </p:spPr>
        <p:txBody>
          <a:bodyPr>
            <a:normAutofit/>
          </a:bodyPr>
          <a:lstStyle/>
          <a:p>
            <a:pPr algn="just">
              <a:lnSpc>
                <a:spcPct val="150000"/>
              </a:lnSpc>
              <a:buNone/>
            </a:pPr>
            <a:r>
              <a:rPr lang="en-US" sz="2400" dirty="0" smtClean="0"/>
              <a:t> Casting</a:t>
            </a:r>
          </a:p>
          <a:p>
            <a:pPr marL="457200" indent="-457200">
              <a:buFont typeface="+mj-lt"/>
              <a:buAutoNum type="alphaUcPeriod"/>
            </a:pPr>
            <a:r>
              <a:rPr lang="en-US" sz="2200" dirty="0" smtClean="0"/>
              <a:t>Producing the Pattern – Desired product</a:t>
            </a:r>
          </a:p>
          <a:p>
            <a:pPr marL="457200" indent="-457200">
              <a:buFont typeface="+mj-lt"/>
              <a:buAutoNum type="alphaUcPeriod"/>
            </a:pPr>
            <a:r>
              <a:rPr lang="en-US" sz="2200" dirty="0" smtClean="0"/>
              <a:t>Producing the Pattern – Gates and risers: The gating system</a:t>
            </a:r>
          </a:p>
          <a:p>
            <a:pPr marL="457200" indent="-457200">
              <a:buFont typeface="+mj-lt"/>
              <a:buAutoNum type="alphaUcPeriod"/>
            </a:pPr>
            <a:r>
              <a:rPr lang="en-US" sz="2200" dirty="0" smtClean="0"/>
              <a:t>Creating the mould cavity</a:t>
            </a:r>
          </a:p>
          <a:p>
            <a:pPr marL="457200" indent="-457200">
              <a:buFont typeface="+mj-lt"/>
              <a:buAutoNum type="alphaUcPeriod"/>
            </a:pPr>
            <a:r>
              <a:rPr lang="en-US" sz="2200" dirty="0" smtClean="0"/>
              <a:t>Pouring the liquid metal into the mold</a:t>
            </a:r>
          </a:p>
          <a:p>
            <a:pPr marL="457200" indent="-457200">
              <a:buFont typeface="+mj-lt"/>
              <a:buAutoNum type="alphaUcPeriod"/>
            </a:pPr>
            <a:r>
              <a:rPr lang="en-US" sz="2200" dirty="0" smtClean="0"/>
              <a:t>Removing the solidified metal</a:t>
            </a:r>
          </a:p>
          <a:p>
            <a:pPr marL="457200" indent="-457200">
              <a:buFont typeface="+mj-lt"/>
              <a:buAutoNum type="alphaUcPeriod"/>
            </a:pPr>
            <a:r>
              <a:rPr lang="en-US" sz="2200" dirty="0" smtClean="0"/>
              <a:t>Final operations</a:t>
            </a:r>
            <a:endParaRPr lang="en-US" sz="2200" dirty="0" smtClean="0">
              <a:cs typeface="Georgia"/>
            </a:endParaRPr>
          </a:p>
          <a:p>
            <a:pPr algn="just">
              <a:lnSpc>
                <a:spcPct val="150000"/>
              </a:lnSpc>
            </a:pPr>
            <a:endParaRPr lang="en-US" sz="2200" dirty="0"/>
          </a:p>
        </p:txBody>
      </p:sp>
      <p:sp>
        <p:nvSpPr>
          <p:cNvPr id="4" name="Date Placeholder 3"/>
          <p:cNvSpPr>
            <a:spLocks noGrp="1"/>
          </p:cNvSpPr>
          <p:nvPr>
            <p:ph type="dt" sz="half" idx="10"/>
          </p:nvPr>
        </p:nvSpPr>
        <p:spPr/>
        <p:txBody>
          <a:bodyPr/>
          <a:lstStyle/>
          <a:p>
            <a:fld id="{39FA7D4B-390B-417D-932F-E9C20CC729FD}" type="datetime1">
              <a:rPr lang="en-US" smtClean="0"/>
              <a:t>4/22/2021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t>Casting Process(C02)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26" name="AutoShape 2" descr="C:\Users\dell\Desktop\old wp\Sand Casting Diagra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C:\Users\dell\Desktop\old wp\Sand Casting Diagra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lnSpc>
                <a:spcPct val="150000"/>
              </a:lnSpc>
            </a:pPr>
            <a:r>
              <a:rPr lang="en-US" sz="2200" dirty="0" smtClean="0"/>
              <a:t>Deformation processes, in which the starting material is a ductile solid (commonly metal) that is deformed to shape the part.</a:t>
            </a:r>
          </a:p>
          <a:p>
            <a:pPr algn="just">
              <a:lnSpc>
                <a:spcPct val="150000"/>
              </a:lnSpc>
            </a:pPr>
            <a:r>
              <a:rPr lang="en-US" sz="2200" dirty="0" smtClean="0"/>
              <a:t>The size and shape of a part is obtained by </a:t>
            </a:r>
            <a:r>
              <a:rPr lang="en-US" sz="2200" dirty="0" smtClean="0">
                <a:solidFill>
                  <a:srgbClr val="FF0000"/>
                </a:solidFill>
              </a:rPr>
              <a:t>plastic deformation </a:t>
            </a:r>
            <a:r>
              <a:rPr lang="en-US" sz="2200" dirty="0" smtClean="0"/>
              <a:t>under the action of large action forces.</a:t>
            </a:r>
          </a:p>
          <a:p>
            <a:pPr algn="just">
              <a:lnSpc>
                <a:spcPct val="150000"/>
              </a:lnSpc>
            </a:pPr>
            <a:r>
              <a:rPr lang="en-US" sz="2200" dirty="0" smtClean="0"/>
              <a:t>Material wastage is zero here.</a:t>
            </a:r>
          </a:p>
          <a:p>
            <a:pPr algn="just">
              <a:lnSpc>
                <a:spcPct val="150000"/>
              </a:lnSpc>
            </a:pPr>
            <a:r>
              <a:rPr lang="en-US" sz="2200" dirty="0" smtClean="0"/>
              <a:t>To increase ductility , the work material is often heated before forming to a temperature below the melting point. </a:t>
            </a:r>
          </a:p>
          <a:p>
            <a:pPr algn="just">
              <a:lnSpc>
                <a:spcPct val="150000"/>
              </a:lnSpc>
            </a:pPr>
            <a:r>
              <a:rPr lang="en-US" sz="2200" dirty="0" smtClean="0"/>
              <a:t>Performed as cold and hot working operations.</a:t>
            </a:r>
            <a:endParaRPr lang="en-US" sz="2200" dirty="0"/>
          </a:p>
        </p:txBody>
      </p:sp>
      <p:sp>
        <p:nvSpPr>
          <p:cNvPr id="4" name="Date Placeholder 3"/>
          <p:cNvSpPr>
            <a:spLocks noGrp="1"/>
          </p:cNvSpPr>
          <p:nvPr>
            <p:ph type="dt" sz="half" idx="10"/>
          </p:nvPr>
        </p:nvSpPr>
        <p:spPr/>
        <p:txBody>
          <a:bodyPr/>
          <a:lstStyle/>
          <a:p>
            <a:fld id="{B5121DC2-CFFF-41BC-8895-5D5D0A3F4468}" type="datetime1">
              <a:rPr lang="en-US" smtClean="0"/>
              <a:t>4/22/2021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t>Deformation Process(CO2)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49936" y="1967451"/>
            <a:ext cx="933450" cy="1246505"/>
            <a:chOff x="249936" y="1967451"/>
            <a:chExt cx="933450" cy="1246505"/>
          </a:xfrm>
        </p:grpSpPr>
        <p:sp>
          <p:nvSpPr>
            <p:cNvPr id="3" name="object 3"/>
            <p:cNvSpPr/>
            <p:nvPr/>
          </p:nvSpPr>
          <p:spPr>
            <a:xfrm>
              <a:off x="268239" y="1967451"/>
              <a:ext cx="897605" cy="124592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49936" y="2263902"/>
              <a:ext cx="933450" cy="5280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04800" y="1981962"/>
              <a:ext cx="824230" cy="1177290"/>
            </a:xfrm>
            <a:custGeom>
              <a:avLst/>
              <a:gdLst/>
              <a:ahLst/>
              <a:cxnLst/>
              <a:rect l="l" t="t" r="r" b="b"/>
              <a:pathLst>
                <a:path w="824230" h="1177289">
                  <a:moveTo>
                    <a:pt x="824064" y="0"/>
                  </a:moveTo>
                  <a:lnTo>
                    <a:pt x="412026" y="412114"/>
                  </a:lnTo>
                  <a:lnTo>
                    <a:pt x="0" y="0"/>
                  </a:lnTo>
                  <a:lnTo>
                    <a:pt x="0" y="765301"/>
                  </a:lnTo>
                  <a:lnTo>
                    <a:pt x="412026" y="1177289"/>
                  </a:lnTo>
                  <a:lnTo>
                    <a:pt x="824064" y="765301"/>
                  </a:lnTo>
                  <a:lnTo>
                    <a:pt x="824064" y="0"/>
                  </a:lnTo>
                  <a:close/>
                </a:path>
              </a:pathLst>
            </a:custGeom>
            <a:solidFill>
              <a:srgbClr val="FFFF00"/>
            </a:solidFill>
          </p:spPr>
          <p:txBody>
            <a:bodyPr wrap="square" lIns="0" tIns="0" rIns="0" bIns="0" rtlCol="0"/>
            <a:lstStyle/>
            <a:p>
              <a:endParaRPr/>
            </a:p>
          </p:txBody>
        </p:sp>
        <p:sp>
          <p:nvSpPr>
            <p:cNvPr id="6" name="object 6"/>
            <p:cNvSpPr/>
            <p:nvPr/>
          </p:nvSpPr>
          <p:spPr>
            <a:xfrm>
              <a:off x="304800" y="1981962"/>
              <a:ext cx="824230" cy="1177290"/>
            </a:xfrm>
            <a:custGeom>
              <a:avLst/>
              <a:gdLst/>
              <a:ahLst/>
              <a:cxnLst/>
              <a:rect l="l" t="t" r="r" b="b"/>
              <a:pathLst>
                <a:path w="824230" h="1177289">
                  <a:moveTo>
                    <a:pt x="824064" y="0"/>
                  </a:moveTo>
                  <a:lnTo>
                    <a:pt x="824064" y="765301"/>
                  </a:lnTo>
                  <a:lnTo>
                    <a:pt x="412026" y="1177289"/>
                  </a:lnTo>
                  <a:lnTo>
                    <a:pt x="0" y="765301"/>
                  </a:lnTo>
                  <a:lnTo>
                    <a:pt x="0" y="0"/>
                  </a:lnTo>
                  <a:lnTo>
                    <a:pt x="412026" y="412114"/>
                  </a:lnTo>
                  <a:lnTo>
                    <a:pt x="824064" y="0"/>
                  </a:lnTo>
                  <a:close/>
                </a:path>
              </a:pathLst>
            </a:custGeom>
            <a:ln w="9525">
              <a:solidFill>
                <a:srgbClr val="4F81BC"/>
              </a:solidFill>
            </a:ln>
          </p:spPr>
          <p:txBody>
            <a:bodyPr wrap="square" lIns="0" tIns="0" rIns="0" bIns="0" rtlCol="0"/>
            <a:lstStyle/>
            <a:p>
              <a:endParaRPr/>
            </a:p>
          </p:txBody>
        </p:sp>
      </p:grpSp>
      <p:sp>
        <p:nvSpPr>
          <p:cNvPr id="7" name="object 7"/>
          <p:cNvSpPr txBox="1"/>
          <p:nvPr/>
        </p:nvSpPr>
        <p:spPr>
          <a:xfrm>
            <a:off x="456691" y="2348230"/>
            <a:ext cx="686309" cy="375920"/>
          </a:xfrm>
          <a:prstGeom prst="rect">
            <a:avLst/>
          </a:prstGeom>
        </p:spPr>
        <p:txBody>
          <a:bodyPr vert="horz" wrap="square" lIns="0" tIns="12065" rIns="0" bIns="0" rtlCol="0">
            <a:spAutoFit/>
          </a:bodyPr>
          <a:lstStyle/>
          <a:p>
            <a:pPr marL="12700">
              <a:lnSpc>
                <a:spcPct val="100000"/>
              </a:lnSpc>
              <a:spcBef>
                <a:spcPts val="95"/>
              </a:spcBef>
            </a:pPr>
            <a:r>
              <a:rPr sz="2300" spc="-25" dirty="0">
                <a:latin typeface="Carlito"/>
                <a:cs typeface="Carlito"/>
              </a:rPr>
              <a:t>C</a:t>
            </a:r>
            <a:r>
              <a:rPr sz="2300" spc="-10" dirty="0">
                <a:latin typeface="Carlito"/>
                <a:cs typeface="Carlito"/>
              </a:rPr>
              <a:t>O1</a:t>
            </a:r>
            <a:endParaRPr sz="2300">
              <a:latin typeface="Carlito"/>
              <a:cs typeface="Carlito"/>
            </a:endParaRPr>
          </a:p>
        </p:txBody>
      </p:sp>
      <p:grpSp>
        <p:nvGrpSpPr>
          <p:cNvPr id="8" name="object 8"/>
          <p:cNvGrpSpPr/>
          <p:nvPr/>
        </p:nvGrpSpPr>
        <p:grpSpPr>
          <a:xfrm>
            <a:off x="1124102" y="1977199"/>
            <a:ext cx="7644130" cy="775335"/>
            <a:chOff x="1124102" y="1977199"/>
            <a:chExt cx="7644130" cy="775335"/>
          </a:xfrm>
        </p:grpSpPr>
        <p:sp>
          <p:nvSpPr>
            <p:cNvPr id="9" name="object 9"/>
            <p:cNvSpPr/>
            <p:nvPr/>
          </p:nvSpPr>
          <p:spPr>
            <a:xfrm>
              <a:off x="1128864" y="1981961"/>
              <a:ext cx="7634605" cy="765810"/>
            </a:xfrm>
            <a:custGeom>
              <a:avLst/>
              <a:gdLst/>
              <a:ahLst/>
              <a:cxnLst/>
              <a:rect l="l" t="t" r="r" b="b"/>
              <a:pathLst>
                <a:path w="7634605" h="765810">
                  <a:moveTo>
                    <a:pt x="7506627" y="0"/>
                  </a:moveTo>
                  <a:lnTo>
                    <a:pt x="0" y="0"/>
                  </a:lnTo>
                  <a:lnTo>
                    <a:pt x="0" y="765301"/>
                  </a:lnTo>
                  <a:lnTo>
                    <a:pt x="7506627" y="765301"/>
                  </a:lnTo>
                  <a:lnTo>
                    <a:pt x="7556232" y="755270"/>
                  </a:lnTo>
                  <a:lnTo>
                    <a:pt x="7596765" y="727916"/>
                  </a:lnTo>
                  <a:lnTo>
                    <a:pt x="7624106" y="687345"/>
                  </a:lnTo>
                  <a:lnTo>
                    <a:pt x="7634135" y="637666"/>
                  </a:lnTo>
                  <a:lnTo>
                    <a:pt x="7634135" y="127635"/>
                  </a:lnTo>
                  <a:lnTo>
                    <a:pt x="7624106" y="77956"/>
                  </a:lnTo>
                  <a:lnTo>
                    <a:pt x="7596765" y="37385"/>
                  </a:lnTo>
                  <a:lnTo>
                    <a:pt x="7556232" y="10031"/>
                  </a:lnTo>
                  <a:lnTo>
                    <a:pt x="7506627" y="0"/>
                  </a:lnTo>
                  <a:close/>
                </a:path>
              </a:pathLst>
            </a:custGeom>
            <a:solidFill>
              <a:srgbClr val="FFFF00">
                <a:alpha val="90194"/>
              </a:srgbClr>
            </a:solidFill>
          </p:spPr>
          <p:txBody>
            <a:bodyPr wrap="square" lIns="0" tIns="0" rIns="0" bIns="0" rtlCol="0"/>
            <a:lstStyle/>
            <a:p>
              <a:endParaRPr/>
            </a:p>
          </p:txBody>
        </p:sp>
        <p:sp>
          <p:nvSpPr>
            <p:cNvPr id="10" name="object 10"/>
            <p:cNvSpPr/>
            <p:nvPr/>
          </p:nvSpPr>
          <p:spPr>
            <a:xfrm>
              <a:off x="1128864" y="1981961"/>
              <a:ext cx="7634605" cy="765810"/>
            </a:xfrm>
            <a:custGeom>
              <a:avLst/>
              <a:gdLst/>
              <a:ahLst/>
              <a:cxnLst/>
              <a:rect l="l" t="t" r="r" b="b"/>
              <a:pathLst>
                <a:path w="7634605" h="765810">
                  <a:moveTo>
                    <a:pt x="7634135" y="127635"/>
                  </a:moveTo>
                  <a:lnTo>
                    <a:pt x="7634135" y="637666"/>
                  </a:lnTo>
                  <a:lnTo>
                    <a:pt x="7624106" y="687345"/>
                  </a:lnTo>
                  <a:lnTo>
                    <a:pt x="7596765" y="727916"/>
                  </a:lnTo>
                  <a:lnTo>
                    <a:pt x="7556232" y="755270"/>
                  </a:lnTo>
                  <a:lnTo>
                    <a:pt x="7506627" y="765301"/>
                  </a:lnTo>
                  <a:lnTo>
                    <a:pt x="0" y="765301"/>
                  </a:lnTo>
                  <a:lnTo>
                    <a:pt x="0" y="0"/>
                  </a:lnTo>
                  <a:lnTo>
                    <a:pt x="7506627" y="0"/>
                  </a:lnTo>
                  <a:lnTo>
                    <a:pt x="7556232" y="10031"/>
                  </a:lnTo>
                  <a:lnTo>
                    <a:pt x="7596765" y="37385"/>
                  </a:lnTo>
                  <a:lnTo>
                    <a:pt x="7624106" y="77956"/>
                  </a:lnTo>
                  <a:lnTo>
                    <a:pt x="7634135" y="127635"/>
                  </a:lnTo>
                  <a:close/>
                </a:path>
              </a:pathLst>
            </a:custGeom>
            <a:ln w="9524">
              <a:solidFill>
                <a:srgbClr val="4F81BC"/>
              </a:solidFill>
            </a:ln>
          </p:spPr>
          <p:txBody>
            <a:bodyPr wrap="square" lIns="0" tIns="0" rIns="0" bIns="0" rtlCol="0"/>
            <a:lstStyle/>
            <a:p>
              <a:endParaRPr/>
            </a:p>
          </p:txBody>
        </p:sp>
      </p:grpSp>
      <p:sp>
        <p:nvSpPr>
          <p:cNvPr id="11" name="object 11"/>
          <p:cNvSpPr txBox="1"/>
          <p:nvPr/>
        </p:nvSpPr>
        <p:spPr>
          <a:xfrm>
            <a:off x="1279905" y="1981707"/>
            <a:ext cx="7384415" cy="689291"/>
          </a:xfrm>
          <a:prstGeom prst="rect">
            <a:avLst/>
          </a:prstGeom>
        </p:spPr>
        <p:txBody>
          <a:bodyPr vert="horz" wrap="square" lIns="0" tIns="47625" rIns="0" bIns="0" rtlCol="0">
            <a:spAutoFit/>
          </a:bodyPr>
          <a:lstStyle/>
          <a:p>
            <a:pPr marL="241300" marR="5080" indent="-228600">
              <a:lnSpc>
                <a:spcPts val="2530"/>
              </a:lnSpc>
              <a:spcBef>
                <a:spcPts val="375"/>
              </a:spcBef>
              <a:buFont typeface="Arial"/>
              <a:buChar char="•"/>
              <a:tabLst>
                <a:tab pos="241300" algn="l"/>
              </a:tabLst>
            </a:pPr>
            <a:r>
              <a:rPr lang="en-IN" sz="2400" dirty="0"/>
              <a:t>Understand various manufacturing process which are applied in the industry.</a:t>
            </a:r>
            <a:endParaRPr sz="2300">
              <a:latin typeface="Carlito"/>
              <a:cs typeface="Carlito"/>
            </a:endParaRPr>
          </a:p>
        </p:txBody>
      </p:sp>
      <p:grpSp>
        <p:nvGrpSpPr>
          <p:cNvPr id="12" name="object 12"/>
          <p:cNvGrpSpPr/>
          <p:nvPr/>
        </p:nvGrpSpPr>
        <p:grpSpPr>
          <a:xfrm>
            <a:off x="249936" y="2978657"/>
            <a:ext cx="933450" cy="1278255"/>
            <a:chOff x="249936" y="2978657"/>
            <a:chExt cx="933450" cy="1278255"/>
          </a:xfrm>
        </p:grpSpPr>
        <p:sp>
          <p:nvSpPr>
            <p:cNvPr id="13" name="object 13"/>
            <p:cNvSpPr/>
            <p:nvPr/>
          </p:nvSpPr>
          <p:spPr>
            <a:xfrm>
              <a:off x="259080" y="2978657"/>
              <a:ext cx="915924" cy="1277874"/>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249936" y="3293363"/>
              <a:ext cx="933450" cy="528066"/>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304800" y="3011423"/>
              <a:ext cx="824230" cy="1177290"/>
            </a:xfrm>
            <a:custGeom>
              <a:avLst/>
              <a:gdLst/>
              <a:ahLst/>
              <a:cxnLst/>
              <a:rect l="l" t="t" r="r" b="b"/>
              <a:pathLst>
                <a:path w="824230" h="1177289">
                  <a:moveTo>
                    <a:pt x="824064" y="0"/>
                  </a:moveTo>
                  <a:lnTo>
                    <a:pt x="412026" y="412114"/>
                  </a:lnTo>
                  <a:lnTo>
                    <a:pt x="0" y="0"/>
                  </a:lnTo>
                  <a:lnTo>
                    <a:pt x="0" y="765175"/>
                  </a:lnTo>
                  <a:lnTo>
                    <a:pt x="412026" y="1177289"/>
                  </a:lnTo>
                  <a:lnTo>
                    <a:pt x="824064" y="765175"/>
                  </a:lnTo>
                  <a:lnTo>
                    <a:pt x="824064" y="0"/>
                  </a:lnTo>
                  <a:close/>
                </a:path>
              </a:pathLst>
            </a:custGeom>
            <a:solidFill>
              <a:srgbClr val="FFFF00"/>
            </a:solidFill>
          </p:spPr>
          <p:txBody>
            <a:bodyPr wrap="square" lIns="0" tIns="0" rIns="0" bIns="0" rtlCol="0"/>
            <a:lstStyle/>
            <a:p>
              <a:endParaRPr/>
            </a:p>
          </p:txBody>
        </p:sp>
        <p:sp>
          <p:nvSpPr>
            <p:cNvPr id="16" name="object 16"/>
            <p:cNvSpPr/>
            <p:nvPr/>
          </p:nvSpPr>
          <p:spPr>
            <a:xfrm>
              <a:off x="304800" y="3011423"/>
              <a:ext cx="824230" cy="1177290"/>
            </a:xfrm>
            <a:custGeom>
              <a:avLst/>
              <a:gdLst/>
              <a:ahLst/>
              <a:cxnLst/>
              <a:rect l="l" t="t" r="r" b="b"/>
              <a:pathLst>
                <a:path w="824230" h="1177289">
                  <a:moveTo>
                    <a:pt x="824064" y="0"/>
                  </a:moveTo>
                  <a:lnTo>
                    <a:pt x="824064" y="765175"/>
                  </a:lnTo>
                  <a:lnTo>
                    <a:pt x="412026" y="1177289"/>
                  </a:lnTo>
                  <a:lnTo>
                    <a:pt x="0" y="765175"/>
                  </a:lnTo>
                  <a:lnTo>
                    <a:pt x="0" y="0"/>
                  </a:lnTo>
                  <a:lnTo>
                    <a:pt x="412026" y="412114"/>
                  </a:lnTo>
                  <a:lnTo>
                    <a:pt x="824064" y="0"/>
                  </a:lnTo>
                  <a:close/>
                </a:path>
              </a:pathLst>
            </a:custGeom>
            <a:ln w="9525">
              <a:solidFill>
                <a:srgbClr val="4F81BC"/>
              </a:solidFill>
            </a:ln>
          </p:spPr>
          <p:txBody>
            <a:bodyPr wrap="square" lIns="0" tIns="0" rIns="0" bIns="0" rtlCol="0"/>
            <a:lstStyle/>
            <a:p>
              <a:endParaRPr/>
            </a:p>
          </p:txBody>
        </p:sp>
      </p:grpSp>
      <p:sp>
        <p:nvSpPr>
          <p:cNvPr id="17" name="object 17"/>
          <p:cNvSpPr txBox="1"/>
          <p:nvPr/>
        </p:nvSpPr>
        <p:spPr>
          <a:xfrm>
            <a:off x="456691" y="3377691"/>
            <a:ext cx="610109" cy="375920"/>
          </a:xfrm>
          <a:prstGeom prst="rect">
            <a:avLst/>
          </a:prstGeom>
        </p:spPr>
        <p:txBody>
          <a:bodyPr vert="horz" wrap="square" lIns="0" tIns="12065" rIns="0" bIns="0" rtlCol="0">
            <a:spAutoFit/>
          </a:bodyPr>
          <a:lstStyle/>
          <a:p>
            <a:pPr marL="12700">
              <a:lnSpc>
                <a:spcPct val="100000"/>
              </a:lnSpc>
              <a:spcBef>
                <a:spcPts val="95"/>
              </a:spcBef>
            </a:pPr>
            <a:r>
              <a:rPr sz="2300" spc="-25" dirty="0">
                <a:latin typeface="Carlito"/>
                <a:cs typeface="Carlito"/>
              </a:rPr>
              <a:t>C</a:t>
            </a:r>
            <a:r>
              <a:rPr sz="2300" spc="-10" dirty="0">
                <a:latin typeface="Carlito"/>
                <a:cs typeface="Carlito"/>
              </a:rPr>
              <a:t>O2</a:t>
            </a:r>
            <a:endParaRPr sz="2300">
              <a:latin typeface="Carlito"/>
              <a:cs typeface="Carlito"/>
            </a:endParaRPr>
          </a:p>
        </p:txBody>
      </p:sp>
      <p:grpSp>
        <p:nvGrpSpPr>
          <p:cNvPr id="18" name="object 18"/>
          <p:cNvGrpSpPr/>
          <p:nvPr/>
        </p:nvGrpSpPr>
        <p:grpSpPr>
          <a:xfrm>
            <a:off x="1124102" y="3006661"/>
            <a:ext cx="7644130" cy="774700"/>
            <a:chOff x="1124102" y="3006661"/>
            <a:chExt cx="7644130" cy="774700"/>
          </a:xfrm>
        </p:grpSpPr>
        <p:sp>
          <p:nvSpPr>
            <p:cNvPr id="19" name="object 19"/>
            <p:cNvSpPr/>
            <p:nvPr/>
          </p:nvSpPr>
          <p:spPr>
            <a:xfrm>
              <a:off x="1128864" y="3011423"/>
              <a:ext cx="7634605" cy="765175"/>
            </a:xfrm>
            <a:custGeom>
              <a:avLst/>
              <a:gdLst/>
              <a:ahLst/>
              <a:cxnLst/>
              <a:rect l="l" t="t" r="r" b="b"/>
              <a:pathLst>
                <a:path w="7634605" h="765175">
                  <a:moveTo>
                    <a:pt x="7506627" y="0"/>
                  </a:moveTo>
                  <a:lnTo>
                    <a:pt x="0" y="0"/>
                  </a:lnTo>
                  <a:lnTo>
                    <a:pt x="0" y="765175"/>
                  </a:lnTo>
                  <a:lnTo>
                    <a:pt x="7506627" y="765175"/>
                  </a:lnTo>
                  <a:lnTo>
                    <a:pt x="7556232" y="755163"/>
                  </a:lnTo>
                  <a:lnTo>
                    <a:pt x="7596765" y="727852"/>
                  </a:lnTo>
                  <a:lnTo>
                    <a:pt x="7624106" y="687325"/>
                  </a:lnTo>
                  <a:lnTo>
                    <a:pt x="7634135" y="637667"/>
                  </a:lnTo>
                  <a:lnTo>
                    <a:pt x="7634135" y="127635"/>
                  </a:lnTo>
                  <a:lnTo>
                    <a:pt x="7624106" y="77956"/>
                  </a:lnTo>
                  <a:lnTo>
                    <a:pt x="7596765" y="37385"/>
                  </a:lnTo>
                  <a:lnTo>
                    <a:pt x="7556232" y="10031"/>
                  </a:lnTo>
                  <a:lnTo>
                    <a:pt x="7506627" y="0"/>
                  </a:lnTo>
                  <a:close/>
                </a:path>
              </a:pathLst>
            </a:custGeom>
            <a:solidFill>
              <a:srgbClr val="FFFF00">
                <a:alpha val="90194"/>
              </a:srgbClr>
            </a:solidFill>
          </p:spPr>
          <p:txBody>
            <a:bodyPr wrap="square" lIns="0" tIns="0" rIns="0" bIns="0" rtlCol="0"/>
            <a:lstStyle/>
            <a:p>
              <a:endParaRPr/>
            </a:p>
          </p:txBody>
        </p:sp>
        <p:sp>
          <p:nvSpPr>
            <p:cNvPr id="20" name="object 20"/>
            <p:cNvSpPr/>
            <p:nvPr/>
          </p:nvSpPr>
          <p:spPr>
            <a:xfrm>
              <a:off x="1128864" y="3011423"/>
              <a:ext cx="7634605" cy="765175"/>
            </a:xfrm>
            <a:custGeom>
              <a:avLst/>
              <a:gdLst/>
              <a:ahLst/>
              <a:cxnLst/>
              <a:rect l="l" t="t" r="r" b="b"/>
              <a:pathLst>
                <a:path w="7634605" h="765175">
                  <a:moveTo>
                    <a:pt x="7634135" y="127635"/>
                  </a:moveTo>
                  <a:lnTo>
                    <a:pt x="7634135" y="637667"/>
                  </a:lnTo>
                  <a:lnTo>
                    <a:pt x="7624106" y="687325"/>
                  </a:lnTo>
                  <a:lnTo>
                    <a:pt x="7596765" y="727852"/>
                  </a:lnTo>
                  <a:lnTo>
                    <a:pt x="7556232" y="755163"/>
                  </a:lnTo>
                  <a:lnTo>
                    <a:pt x="7506627" y="765175"/>
                  </a:lnTo>
                  <a:lnTo>
                    <a:pt x="0" y="765175"/>
                  </a:lnTo>
                  <a:lnTo>
                    <a:pt x="0" y="0"/>
                  </a:lnTo>
                  <a:lnTo>
                    <a:pt x="7506627" y="0"/>
                  </a:lnTo>
                  <a:lnTo>
                    <a:pt x="7556232" y="10031"/>
                  </a:lnTo>
                  <a:lnTo>
                    <a:pt x="7596765" y="37385"/>
                  </a:lnTo>
                  <a:lnTo>
                    <a:pt x="7624106" y="77956"/>
                  </a:lnTo>
                  <a:lnTo>
                    <a:pt x="7634135" y="127635"/>
                  </a:lnTo>
                  <a:close/>
                </a:path>
              </a:pathLst>
            </a:custGeom>
            <a:ln w="9525">
              <a:solidFill>
                <a:srgbClr val="4F81BC"/>
              </a:solidFill>
            </a:ln>
          </p:spPr>
          <p:txBody>
            <a:bodyPr wrap="square" lIns="0" tIns="0" rIns="0" bIns="0" rtlCol="0"/>
            <a:lstStyle/>
            <a:p>
              <a:endParaRPr/>
            </a:p>
          </p:txBody>
        </p:sp>
      </p:grpSp>
      <p:sp>
        <p:nvSpPr>
          <p:cNvPr id="21" name="object 21"/>
          <p:cNvSpPr txBox="1"/>
          <p:nvPr/>
        </p:nvSpPr>
        <p:spPr>
          <a:xfrm>
            <a:off x="1279904" y="3011168"/>
            <a:ext cx="7559295" cy="689291"/>
          </a:xfrm>
          <a:prstGeom prst="rect">
            <a:avLst/>
          </a:prstGeom>
        </p:spPr>
        <p:txBody>
          <a:bodyPr vert="horz" wrap="square" lIns="0" tIns="47625" rIns="0" bIns="0" rtlCol="0">
            <a:spAutoFit/>
          </a:bodyPr>
          <a:lstStyle/>
          <a:p>
            <a:pPr marL="241300" marR="5080" indent="-228600">
              <a:lnSpc>
                <a:spcPts val="2530"/>
              </a:lnSpc>
              <a:spcBef>
                <a:spcPts val="375"/>
              </a:spcBef>
              <a:buFont typeface="Arial"/>
              <a:buChar char="•"/>
              <a:tabLst>
                <a:tab pos="241300" algn="l"/>
                <a:tab pos="1245235" algn="l"/>
                <a:tab pos="2962275" algn="l"/>
                <a:tab pos="4109085" algn="l"/>
                <a:tab pos="4710430" algn="l"/>
                <a:tab pos="6176645" algn="l"/>
                <a:tab pos="6574155" algn="l"/>
              </a:tabLst>
            </a:pPr>
            <a:r>
              <a:rPr lang="en-US" sz="2400" dirty="0"/>
              <a:t>Demonstrate the construction and working of conventional machine tools and computer controlled machine tools</a:t>
            </a:r>
            <a:r>
              <a:rPr lang="en-US" sz="2400" dirty="0" smtClean="0"/>
              <a:t>.</a:t>
            </a:r>
            <a:endParaRPr sz="2300">
              <a:latin typeface="Carlito"/>
              <a:cs typeface="Carlito"/>
            </a:endParaRPr>
          </a:p>
        </p:txBody>
      </p:sp>
      <p:grpSp>
        <p:nvGrpSpPr>
          <p:cNvPr id="22" name="object 22"/>
          <p:cNvGrpSpPr/>
          <p:nvPr/>
        </p:nvGrpSpPr>
        <p:grpSpPr>
          <a:xfrm>
            <a:off x="249936" y="4008120"/>
            <a:ext cx="933450" cy="1278255"/>
            <a:chOff x="249936" y="4008120"/>
            <a:chExt cx="933450" cy="1278255"/>
          </a:xfrm>
        </p:grpSpPr>
        <p:sp>
          <p:nvSpPr>
            <p:cNvPr id="23" name="object 23"/>
            <p:cNvSpPr/>
            <p:nvPr/>
          </p:nvSpPr>
          <p:spPr>
            <a:xfrm>
              <a:off x="259080" y="4008120"/>
              <a:ext cx="915924" cy="1277874"/>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249936" y="4322826"/>
              <a:ext cx="933450" cy="528066"/>
            </a:xfrm>
            <a:prstGeom prst="rect">
              <a:avLst/>
            </a:prstGeom>
            <a:blipFill>
              <a:blip r:embed="rId6" cstate="print"/>
              <a:stretch>
                <a:fillRect/>
              </a:stretch>
            </a:blipFill>
          </p:spPr>
          <p:txBody>
            <a:bodyPr wrap="square" lIns="0" tIns="0" rIns="0" bIns="0" rtlCol="0"/>
            <a:lstStyle/>
            <a:p>
              <a:endParaRPr/>
            </a:p>
          </p:txBody>
        </p:sp>
        <p:sp>
          <p:nvSpPr>
            <p:cNvPr id="25" name="object 25"/>
            <p:cNvSpPr/>
            <p:nvPr/>
          </p:nvSpPr>
          <p:spPr>
            <a:xfrm>
              <a:off x="304800" y="4040886"/>
              <a:ext cx="824230" cy="1177290"/>
            </a:xfrm>
            <a:custGeom>
              <a:avLst/>
              <a:gdLst/>
              <a:ahLst/>
              <a:cxnLst/>
              <a:rect l="l" t="t" r="r" b="b"/>
              <a:pathLst>
                <a:path w="824230" h="1177289">
                  <a:moveTo>
                    <a:pt x="824064" y="0"/>
                  </a:moveTo>
                  <a:lnTo>
                    <a:pt x="412026" y="412114"/>
                  </a:lnTo>
                  <a:lnTo>
                    <a:pt x="0" y="0"/>
                  </a:lnTo>
                  <a:lnTo>
                    <a:pt x="0" y="765175"/>
                  </a:lnTo>
                  <a:lnTo>
                    <a:pt x="412026" y="1177289"/>
                  </a:lnTo>
                  <a:lnTo>
                    <a:pt x="824064" y="765175"/>
                  </a:lnTo>
                  <a:lnTo>
                    <a:pt x="824064" y="0"/>
                  </a:lnTo>
                  <a:close/>
                </a:path>
              </a:pathLst>
            </a:custGeom>
            <a:solidFill>
              <a:srgbClr val="C5D9F0"/>
            </a:solidFill>
          </p:spPr>
          <p:txBody>
            <a:bodyPr wrap="square" lIns="0" tIns="0" rIns="0" bIns="0" rtlCol="0"/>
            <a:lstStyle/>
            <a:p>
              <a:endParaRPr/>
            </a:p>
          </p:txBody>
        </p:sp>
        <p:sp>
          <p:nvSpPr>
            <p:cNvPr id="26" name="object 26"/>
            <p:cNvSpPr/>
            <p:nvPr/>
          </p:nvSpPr>
          <p:spPr>
            <a:xfrm>
              <a:off x="304800" y="4040886"/>
              <a:ext cx="824230" cy="1177290"/>
            </a:xfrm>
            <a:custGeom>
              <a:avLst/>
              <a:gdLst/>
              <a:ahLst/>
              <a:cxnLst/>
              <a:rect l="l" t="t" r="r" b="b"/>
              <a:pathLst>
                <a:path w="824230" h="1177289">
                  <a:moveTo>
                    <a:pt x="824064" y="0"/>
                  </a:moveTo>
                  <a:lnTo>
                    <a:pt x="824064" y="765175"/>
                  </a:lnTo>
                  <a:lnTo>
                    <a:pt x="412026" y="1177289"/>
                  </a:lnTo>
                  <a:lnTo>
                    <a:pt x="0" y="765175"/>
                  </a:lnTo>
                  <a:lnTo>
                    <a:pt x="0" y="0"/>
                  </a:lnTo>
                  <a:lnTo>
                    <a:pt x="412026" y="412114"/>
                  </a:lnTo>
                  <a:lnTo>
                    <a:pt x="824064" y="0"/>
                  </a:lnTo>
                  <a:close/>
                </a:path>
              </a:pathLst>
            </a:custGeom>
            <a:ln w="9525">
              <a:solidFill>
                <a:srgbClr val="4F81BC"/>
              </a:solidFill>
            </a:ln>
          </p:spPr>
          <p:txBody>
            <a:bodyPr wrap="square" lIns="0" tIns="0" rIns="0" bIns="0" rtlCol="0"/>
            <a:lstStyle/>
            <a:p>
              <a:endParaRPr/>
            </a:p>
          </p:txBody>
        </p:sp>
      </p:grpSp>
      <p:sp>
        <p:nvSpPr>
          <p:cNvPr id="27" name="object 27"/>
          <p:cNvSpPr txBox="1"/>
          <p:nvPr/>
        </p:nvSpPr>
        <p:spPr>
          <a:xfrm>
            <a:off x="456691" y="4407153"/>
            <a:ext cx="762509" cy="375920"/>
          </a:xfrm>
          <a:prstGeom prst="rect">
            <a:avLst/>
          </a:prstGeom>
        </p:spPr>
        <p:txBody>
          <a:bodyPr vert="horz" wrap="square" lIns="0" tIns="12065" rIns="0" bIns="0" rtlCol="0">
            <a:spAutoFit/>
          </a:bodyPr>
          <a:lstStyle/>
          <a:p>
            <a:pPr marL="12700">
              <a:lnSpc>
                <a:spcPct val="100000"/>
              </a:lnSpc>
              <a:spcBef>
                <a:spcPts val="95"/>
              </a:spcBef>
            </a:pPr>
            <a:r>
              <a:rPr sz="2300" spc="-25" dirty="0">
                <a:latin typeface="Carlito"/>
                <a:cs typeface="Carlito"/>
              </a:rPr>
              <a:t>C</a:t>
            </a:r>
            <a:r>
              <a:rPr sz="2300" spc="-10" dirty="0">
                <a:latin typeface="Carlito"/>
                <a:cs typeface="Carlito"/>
              </a:rPr>
              <a:t>O3</a:t>
            </a:r>
            <a:endParaRPr sz="2300">
              <a:latin typeface="Carlito"/>
              <a:cs typeface="Carlito"/>
            </a:endParaRPr>
          </a:p>
        </p:txBody>
      </p:sp>
      <p:grpSp>
        <p:nvGrpSpPr>
          <p:cNvPr id="28" name="object 28"/>
          <p:cNvGrpSpPr/>
          <p:nvPr/>
        </p:nvGrpSpPr>
        <p:grpSpPr>
          <a:xfrm>
            <a:off x="249936" y="4036123"/>
            <a:ext cx="8517890" cy="2279650"/>
            <a:chOff x="249936" y="4036123"/>
            <a:chExt cx="8517890" cy="2279650"/>
          </a:xfrm>
        </p:grpSpPr>
        <p:sp>
          <p:nvSpPr>
            <p:cNvPr id="29" name="object 29"/>
            <p:cNvSpPr/>
            <p:nvPr/>
          </p:nvSpPr>
          <p:spPr>
            <a:xfrm>
              <a:off x="1128864" y="4040885"/>
              <a:ext cx="7634605" cy="765175"/>
            </a:xfrm>
            <a:custGeom>
              <a:avLst/>
              <a:gdLst/>
              <a:ahLst/>
              <a:cxnLst/>
              <a:rect l="l" t="t" r="r" b="b"/>
              <a:pathLst>
                <a:path w="7634605" h="765175">
                  <a:moveTo>
                    <a:pt x="7506627" y="0"/>
                  </a:moveTo>
                  <a:lnTo>
                    <a:pt x="0" y="0"/>
                  </a:lnTo>
                  <a:lnTo>
                    <a:pt x="0" y="765175"/>
                  </a:lnTo>
                  <a:lnTo>
                    <a:pt x="7506627" y="765175"/>
                  </a:lnTo>
                  <a:lnTo>
                    <a:pt x="7556232" y="755163"/>
                  </a:lnTo>
                  <a:lnTo>
                    <a:pt x="7596765" y="727852"/>
                  </a:lnTo>
                  <a:lnTo>
                    <a:pt x="7624106" y="687325"/>
                  </a:lnTo>
                  <a:lnTo>
                    <a:pt x="7634135" y="637666"/>
                  </a:lnTo>
                  <a:lnTo>
                    <a:pt x="7634135" y="127507"/>
                  </a:lnTo>
                  <a:lnTo>
                    <a:pt x="7624106" y="77902"/>
                  </a:lnTo>
                  <a:lnTo>
                    <a:pt x="7596765" y="37369"/>
                  </a:lnTo>
                  <a:lnTo>
                    <a:pt x="7556232" y="10029"/>
                  </a:lnTo>
                  <a:lnTo>
                    <a:pt x="7506627" y="0"/>
                  </a:lnTo>
                  <a:close/>
                </a:path>
              </a:pathLst>
            </a:custGeom>
            <a:solidFill>
              <a:srgbClr val="FFFFFF">
                <a:alpha val="90194"/>
              </a:srgbClr>
            </a:solidFill>
          </p:spPr>
          <p:txBody>
            <a:bodyPr wrap="square" lIns="0" tIns="0" rIns="0" bIns="0" rtlCol="0"/>
            <a:lstStyle/>
            <a:p>
              <a:endParaRPr/>
            </a:p>
          </p:txBody>
        </p:sp>
        <p:sp>
          <p:nvSpPr>
            <p:cNvPr id="30" name="object 30"/>
            <p:cNvSpPr/>
            <p:nvPr/>
          </p:nvSpPr>
          <p:spPr>
            <a:xfrm>
              <a:off x="1128864" y="4040885"/>
              <a:ext cx="7634605" cy="765175"/>
            </a:xfrm>
            <a:custGeom>
              <a:avLst/>
              <a:gdLst/>
              <a:ahLst/>
              <a:cxnLst/>
              <a:rect l="l" t="t" r="r" b="b"/>
              <a:pathLst>
                <a:path w="7634605" h="765175">
                  <a:moveTo>
                    <a:pt x="7634135" y="127507"/>
                  </a:moveTo>
                  <a:lnTo>
                    <a:pt x="7634135" y="637666"/>
                  </a:lnTo>
                  <a:lnTo>
                    <a:pt x="7624106" y="687325"/>
                  </a:lnTo>
                  <a:lnTo>
                    <a:pt x="7596765" y="727852"/>
                  </a:lnTo>
                  <a:lnTo>
                    <a:pt x="7556232" y="755163"/>
                  </a:lnTo>
                  <a:lnTo>
                    <a:pt x="7506627" y="765175"/>
                  </a:lnTo>
                  <a:lnTo>
                    <a:pt x="0" y="765175"/>
                  </a:lnTo>
                  <a:lnTo>
                    <a:pt x="0" y="0"/>
                  </a:lnTo>
                  <a:lnTo>
                    <a:pt x="7506627" y="0"/>
                  </a:lnTo>
                  <a:lnTo>
                    <a:pt x="7556232" y="10029"/>
                  </a:lnTo>
                  <a:lnTo>
                    <a:pt x="7596765" y="37369"/>
                  </a:lnTo>
                  <a:lnTo>
                    <a:pt x="7624106" y="77902"/>
                  </a:lnTo>
                  <a:lnTo>
                    <a:pt x="7634135" y="127507"/>
                  </a:lnTo>
                  <a:close/>
                </a:path>
              </a:pathLst>
            </a:custGeom>
            <a:ln w="9525">
              <a:solidFill>
                <a:srgbClr val="4F81BC"/>
              </a:solidFill>
            </a:ln>
          </p:spPr>
          <p:txBody>
            <a:bodyPr wrap="square" lIns="0" tIns="0" rIns="0" bIns="0" rtlCol="0"/>
            <a:lstStyle/>
            <a:p>
              <a:endParaRPr/>
            </a:p>
          </p:txBody>
        </p:sp>
        <p:sp>
          <p:nvSpPr>
            <p:cNvPr id="31" name="object 31"/>
            <p:cNvSpPr/>
            <p:nvPr/>
          </p:nvSpPr>
          <p:spPr>
            <a:xfrm>
              <a:off x="259080" y="5037581"/>
              <a:ext cx="915924" cy="1277874"/>
            </a:xfrm>
            <a:prstGeom prst="rect">
              <a:avLst/>
            </a:prstGeom>
            <a:blipFill>
              <a:blip r:embed="rId7" cstate="print"/>
              <a:stretch>
                <a:fillRect/>
              </a:stretch>
            </a:blipFill>
          </p:spPr>
          <p:txBody>
            <a:bodyPr wrap="square" lIns="0" tIns="0" rIns="0" bIns="0" rtlCol="0"/>
            <a:lstStyle/>
            <a:p>
              <a:endParaRPr/>
            </a:p>
          </p:txBody>
        </p:sp>
        <p:sp>
          <p:nvSpPr>
            <p:cNvPr id="32" name="object 32"/>
            <p:cNvSpPr/>
            <p:nvPr/>
          </p:nvSpPr>
          <p:spPr>
            <a:xfrm>
              <a:off x="249936" y="5352287"/>
              <a:ext cx="933450" cy="528066"/>
            </a:xfrm>
            <a:prstGeom prst="rect">
              <a:avLst/>
            </a:prstGeom>
            <a:blipFill>
              <a:blip r:embed="rId8" cstate="print"/>
              <a:stretch>
                <a:fillRect/>
              </a:stretch>
            </a:blipFill>
          </p:spPr>
          <p:txBody>
            <a:bodyPr wrap="square" lIns="0" tIns="0" rIns="0" bIns="0" rtlCol="0"/>
            <a:lstStyle/>
            <a:p>
              <a:endParaRPr/>
            </a:p>
          </p:txBody>
        </p:sp>
        <p:sp>
          <p:nvSpPr>
            <p:cNvPr id="33" name="object 33"/>
            <p:cNvSpPr/>
            <p:nvPr/>
          </p:nvSpPr>
          <p:spPr>
            <a:xfrm>
              <a:off x="304800" y="5070347"/>
              <a:ext cx="824230" cy="1177290"/>
            </a:xfrm>
            <a:custGeom>
              <a:avLst/>
              <a:gdLst/>
              <a:ahLst/>
              <a:cxnLst/>
              <a:rect l="l" t="t" r="r" b="b"/>
              <a:pathLst>
                <a:path w="824230" h="1177289">
                  <a:moveTo>
                    <a:pt x="824064" y="0"/>
                  </a:moveTo>
                  <a:lnTo>
                    <a:pt x="412026" y="411988"/>
                  </a:lnTo>
                  <a:lnTo>
                    <a:pt x="0" y="0"/>
                  </a:lnTo>
                  <a:lnTo>
                    <a:pt x="0" y="765213"/>
                  </a:lnTo>
                  <a:lnTo>
                    <a:pt x="412026" y="1177239"/>
                  </a:lnTo>
                  <a:lnTo>
                    <a:pt x="824064" y="765213"/>
                  </a:lnTo>
                  <a:lnTo>
                    <a:pt x="824064" y="0"/>
                  </a:lnTo>
                  <a:close/>
                </a:path>
              </a:pathLst>
            </a:custGeom>
            <a:solidFill>
              <a:srgbClr val="C5D9F0"/>
            </a:solidFill>
          </p:spPr>
          <p:txBody>
            <a:bodyPr wrap="square" lIns="0" tIns="0" rIns="0" bIns="0" rtlCol="0"/>
            <a:lstStyle/>
            <a:p>
              <a:endParaRPr/>
            </a:p>
          </p:txBody>
        </p:sp>
        <p:sp>
          <p:nvSpPr>
            <p:cNvPr id="34" name="object 34"/>
            <p:cNvSpPr/>
            <p:nvPr/>
          </p:nvSpPr>
          <p:spPr>
            <a:xfrm>
              <a:off x="304800" y="5070347"/>
              <a:ext cx="824230" cy="1177290"/>
            </a:xfrm>
            <a:custGeom>
              <a:avLst/>
              <a:gdLst/>
              <a:ahLst/>
              <a:cxnLst/>
              <a:rect l="l" t="t" r="r" b="b"/>
              <a:pathLst>
                <a:path w="824230" h="1177289">
                  <a:moveTo>
                    <a:pt x="824064" y="0"/>
                  </a:moveTo>
                  <a:lnTo>
                    <a:pt x="824064" y="765213"/>
                  </a:lnTo>
                  <a:lnTo>
                    <a:pt x="412026" y="1177239"/>
                  </a:lnTo>
                  <a:lnTo>
                    <a:pt x="0" y="765213"/>
                  </a:lnTo>
                  <a:lnTo>
                    <a:pt x="0" y="0"/>
                  </a:lnTo>
                  <a:lnTo>
                    <a:pt x="412026" y="411988"/>
                  </a:lnTo>
                  <a:lnTo>
                    <a:pt x="824064" y="0"/>
                  </a:lnTo>
                  <a:close/>
                </a:path>
              </a:pathLst>
            </a:custGeom>
            <a:ln w="9525">
              <a:solidFill>
                <a:srgbClr val="4F81BC"/>
              </a:solidFill>
            </a:ln>
          </p:spPr>
          <p:txBody>
            <a:bodyPr wrap="square" lIns="0" tIns="0" rIns="0" bIns="0" rtlCol="0"/>
            <a:lstStyle/>
            <a:p>
              <a:endParaRPr/>
            </a:p>
          </p:txBody>
        </p:sp>
      </p:grpSp>
      <p:sp>
        <p:nvSpPr>
          <p:cNvPr id="35" name="object 35"/>
          <p:cNvSpPr txBox="1"/>
          <p:nvPr/>
        </p:nvSpPr>
        <p:spPr>
          <a:xfrm>
            <a:off x="456691" y="5436870"/>
            <a:ext cx="686309" cy="375920"/>
          </a:xfrm>
          <a:prstGeom prst="rect">
            <a:avLst/>
          </a:prstGeom>
        </p:spPr>
        <p:txBody>
          <a:bodyPr vert="horz" wrap="square" lIns="0" tIns="12065" rIns="0" bIns="0" rtlCol="0">
            <a:spAutoFit/>
          </a:bodyPr>
          <a:lstStyle/>
          <a:p>
            <a:pPr marL="12700">
              <a:lnSpc>
                <a:spcPct val="100000"/>
              </a:lnSpc>
              <a:spcBef>
                <a:spcPts val="95"/>
              </a:spcBef>
            </a:pPr>
            <a:r>
              <a:rPr sz="2300" spc="-25" dirty="0">
                <a:latin typeface="Carlito"/>
                <a:cs typeface="Carlito"/>
              </a:rPr>
              <a:t>C</a:t>
            </a:r>
            <a:r>
              <a:rPr sz="2300" spc="-10" dirty="0">
                <a:latin typeface="Carlito"/>
                <a:cs typeface="Carlito"/>
              </a:rPr>
              <a:t>O4</a:t>
            </a:r>
            <a:endParaRPr sz="2300">
              <a:latin typeface="Carlito"/>
              <a:cs typeface="Carlito"/>
            </a:endParaRPr>
          </a:p>
        </p:txBody>
      </p:sp>
      <p:grpSp>
        <p:nvGrpSpPr>
          <p:cNvPr id="36" name="object 36"/>
          <p:cNvGrpSpPr/>
          <p:nvPr/>
        </p:nvGrpSpPr>
        <p:grpSpPr>
          <a:xfrm>
            <a:off x="1124102" y="5065585"/>
            <a:ext cx="7644130" cy="775335"/>
            <a:chOff x="1124102" y="5065585"/>
            <a:chExt cx="7644130" cy="775335"/>
          </a:xfrm>
        </p:grpSpPr>
        <p:sp>
          <p:nvSpPr>
            <p:cNvPr id="37" name="object 37"/>
            <p:cNvSpPr/>
            <p:nvPr/>
          </p:nvSpPr>
          <p:spPr>
            <a:xfrm>
              <a:off x="1128864" y="5070347"/>
              <a:ext cx="7634605" cy="765810"/>
            </a:xfrm>
            <a:custGeom>
              <a:avLst/>
              <a:gdLst/>
              <a:ahLst/>
              <a:cxnLst/>
              <a:rect l="l" t="t" r="r" b="b"/>
              <a:pathLst>
                <a:path w="7634605" h="765810">
                  <a:moveTo>
                    <a:pt x="7506627" y="0"/>
                  </a:moveTo>
                  <a:lnTo>
                    <a:pt x="0" y="0"/>
                  </a:lnTo>
                  <a:lnTo>
                    <a:pt x="0" y="765213"/>
                  </a:lnTo>
                  <a:lnTo>
                    <a:pt x="7506627" y="765213"/>
                  </a:lnTo>
                  <a:lnTo>
                    <a:pt x="7556232" y="755183"/>
                  </a:lnTo>
                  <a:lnTo>
                    <a:pt x="7596765" y="727851"/>
                  </a:lnTo>
                  <a:lnTo>
                    <a:pt x="7624106" y="687310"/>
                  </a:lnTo>
                  <a:lnTo>
                    <a:pt x="7634135" y="637666"/>
                  </a:lnTo>
                  <a:lnTo>
                    <a:pt x="7634135" y="127507"/>
                  </a:lnTo>
                  <a:lnTo>
                    <a:pt x="7624106" y="77902"/>
                  </a:lnTo>
                  <a:lnTo>
                    <a:pt x="7596765" y="37369"/>
                  </a:lnTo>
                  <a:lnTo>
                    <a:pt x="7556232" y="10029"/>
                  </a:lnTo>
                  <a:lnTo>
                    <a:pt x="7506627" y="0"/>
                  </a:lnTo>
                  <a:close/>
                </a:path>
              </a:pathLst>
            </a:custGeom>
            <a:solidFill>
              <a:srgbClr val="FFFFFF">
                <a:alpha val="90194"/>
              </a:srgbClr>
            </a:solidFill>
          </p:spPr>
          <p:txBody>
            <a:bodyPr wrap="square" lIns="0" tIns="0" rIns="0" bIns="0" rtlCol="0"/>
            <a:lstStyle/>
            <a:p>
              <a:endParaRPr/>
            </a:p>
          </p:txBody>
        </p:sp>
        <p:sp>
          <p:nvSpPr>
            <p:cNvPr id="38" name="object 38"/>
            <p:cNvSpPr/>
            <p:nvPr/>
          </p:nvSpPr>
          <p:spPr>
            <a:xfrm>
              <a:off x="1128864" y="5070347"/>
              <a:ext cx="7634605" cy="765810"/>
            </a:xfrm>
            <a:custGeom>
              <a:avLst/>
              <a:gdLst/>
              <a:ahLst/>
              <a:cxnLst/>
              <a:rect l="l" t="t" r="r" b="b"/>
              <a:pathLst>
                <a:path w="7634605" h="765810">
                  <a:moveTo>
                    <a:pt x="7634135" y="127507"/>
                  </a:moveTo>
                  <a:lnTo>
                    <a:pt x="7634135" y="637666"/>
                  </a:lnTo>
                  <a:lnTo>
                    <a:pt x="7624106" y="687310"/>
                  </a:lnTo>
                  <a:lnTo>
                    <a:pt x="7596765" y="727851"/>
                  </a:lnTo>
                  <a:lnTo>
                    <a:pt x="7556232" y="755183"/>
                  </a:lnTo>
                  <a:lnTo>
                    <a:pt x="7506627" y="765200"/>
                  </a:lnTo>
                  <a:lnTo>
                    <a:pt x="0" y="765213"/>
                  </a:lnTo>
                  <a:lnTo>
                    <a:pt x="0" y="0"/>
                  </a:lnTo>
                  <a:lnTo>
                    <a:pt x="7506627" y="0"/>
                  </a:lnTo>
                  <a:lnTo>
                    <a:pt x="7556232" y="10029"/>
                  </a:lnTo>
                  <a:lnTo>
                    <a:pt x="7596765" y="37369"/>
                  </a:lnTo>
                  <a:lnTo>
                    <a:pt x="7624106" y="77902"/>
                  </a:lnTo>
                  <a:lnTo>
                    <a:pt x="7634135" y="127507"/>
                  </a:lnTo>
                  <a:close/>
                </a:path>
              </a:pathLst>
            </a:custGeom>
            <a:ln w="9524">
              <a:solidFill>
                <a:srgbClr val="4F81BC"/>
              </a:solidFill>
            </a:ln>
          </p:spPr>
          <p:txBody>
            <a:bodyPr wrap="square" lIns="0" tIns="0" rIns="0" bIns="0" rtlCol="0"/>
            <a:lstStyle/>
            <a:p>
              <a:endParaRPr/>
            </a:p>
          </p:txBody>
        </p:sp>
      </p:grpSp>
      <p:sp>
        <p:nvSpPr>
          <p:cNvPr id="39" name="object 39"/>
          <p:cNvSpPr txBox="1"/>
          <p:nvPr/>
        </p:nvSpPr>
        <p:spPr>
          <a:xfrm>
            <a:off x="1143000" y="4040632"/>
            <a:ext cx="7580375" cy="688650"/>
          </a:xfrm>
          <a:prstGeom prst="rect">
            <a:avLst/>
          </a:prstGeom>
          <a:solidFill>
            <a:srgbClr val="FFFF00"/>
          </a:solidFill>
        </p:spPr>
        <p:txBody>
          <a:bodyPr vert="horz" wrap="square" lIns="0" tIns="46990" rIns="0" bIns="0" rtlCol="0">
            <a:spAutoFit/>
          </a:bodyPr>
          <a:lstStyle/>
          <a:p>
            <a:pPr marL="241300" marR="201930" indent="-228600">
              <a:lnSpc>
                <a:spcPts val="2530"/>
              </a:lnSpc>
              <a:spcBef>
                <a:spcPts val="370"/>
              </a:spcBef>
              <a:buFont typeface="Arial"/>
              <a:buChar char="•"/>
              <a:tabLst>
                <a:tab pos="241300" algn="l"/>
                <a:tab pos="1761489" algn="l"/>
              </a:tabLst>
            </a:pPr>
            <a:r>
              <a:rPr lang="en-IN" sz="2400" dirty="0"/>
              <a:t>Understand the programming techniques of CNC machines and Robotic arms</a:t>
            </a:r>
            <a:r>
              <a:rPr lang="en-IN" sz="2400" dirty="0" smtClean="0"/>
              <a:t>.</a:t>
            </a:r>
            <a:endParaRPr sz="2500">
              <a:latin typeface="Carlito"/>
              <a:cs typeface="Carlito"/>
            </a:endParaRPr>
          </a:p>
        </p:txBody>
      </p:sp>
      <p:grpSp>
        <p:nvGrpSpPr>
          <p:cNvPr id="40" name="object 40"/>
          <p:cNvGrpSpPr/>
          <p:nvPr/>
        </p:nvGrpSpPr>
        <p:grpSpPr>
          <a:xfrm>
            <a:off x="1335024" y="0"/>
            <a:ext cx="7814309" cy="747395"/>
            <a:chOff x="1335024" y="0"/>
            <a:chExt cx="7814309" cy="747395"/>
          </a:xfrm>
        </p:grpSpPr>
        <p:sp>
          <p:nvSpPr>
            <p:cNvPr id="41" name="object 41"/>
            <p:cNvSpPr/>
            <p:nvPr/>
          </p:nvSpPr>
          <p:spPr>
            <a:xfrm>
              <a:off x="1335024" y="0"/>
              <a:ext cx="7808976" cy="742169"/>
            </a:xfrm>
            <a:prstGeom prst="rect">
              <a:avLst/>
            </a:prstGeom>
            <a:blipFill>
              <a:blip r:embed="rId9" cstate="print"/>
              <a:stretch>
                <a:fillRect/>
              </a:stretch>
            </a:blipFill>
          </p:spPr>
          <p:txBody>
            <a:bodyPr wrap="square" lIns="0" tIns="0" rIns="0" bIns="0" rtlCol="0"/>
            <a:lstStyle/>
            <a:p>
              <a:endParaRPr/>
            </a:p>
          </p:txBody>
        </p:sp>
        <p:sp>
          <p:nvSpPr>
            <p:cNvPr id="42" name="object 42"/>
            <p:cNvSpPr/>
            <p:nvPr/>
          </p:nvSpPr>
          <p:spPr>
            <a:xfrm>
              <a:off x="1371600" y="0"/>
              <a:ext cx="7772400" cy="685800"/>
            </a:xfrm>
            <a:prstGeom prst="rect">
              <a:avLst/>
            </a:prstGeom>
            <a:blipFill>
              <a:blip r:embed="rId10" cstate="print"/>
              <a:stretch>
                <a:fillRect/>
              </a:stretch>
            </a:blipFill>
          </p:spPr>
          <p:txBody>
            <a:bodyPr wrap="square" lIns="0" tIns="0" rIns="0" bIns="0" rtlCol="0"/>
            <a:lstStyle/>
            <a:p>
              <a:endParaRPr/>
            </a:p>
          </p:txBody>
        </p:sp>
        <p:sp>
          <p:nvSpPr>
            <p:cNvPr id="43" name="object 43"/>
            <p:cNvSpPr/>
            <p:nvPr/>
          </p:nvSpPr>
          <p:spPr>
            <a:xfrm>
              <a:off x="1371600" y="0"/>
              <a:ext cx="7772400" cy="685800"/>
            </a:xfrm>
            <a:custGeom>
              <a:avLst/>
              <a:gdLst/>
              <a:ahLst/>
              <a:cxnLst/>
              <a:rect l="l" t="t" r="r" b="b"/>
              <a:pathLst>
                <a:path w="7772400" h="685800">
                  <a:moveTo>
                    <a:pt x="0" y="685800"/>
                  </a:moveTo>
                  <a:lnTo>
                    <a:pt x="7772400" y="685800"/>
                  </a:lnTo>
                  <a:lnTo>
                    <a:pt x="7772400" y="0"/>
                  </a:lnTo>
                  <a:lnTo>
                    <a:pt x="0" y="0"/>
                  </a:lnTo>
                  <a:lnTo>
                    <a:pt x="0" y="685800"/>
                  </a:lnTo>
                  <a:close/>
                </a:path>
              </a:pathLst>
            </a:custGeom>
            <a:ln w="9525">
              <a:solidFill>
                <a:srgbClr val="46AAC5"/>
              </a:solidFill>
            </a:ln>
          </p:spPr>
          <p:txBody>
            <a:bodyPr wrap="square" lIns="0" tIns="0" rIns="0" bIns="0" rtlCol="0"/>
            <a:lstStyle/>
            <a:p>
              <a:endParaRPr/>
            </a:p>
          </p:txBody>
        </p:sp>
      </p:grpSp>
      <p:sp>
        <p:nvSpPr>
          <p:cNvPr id="44" name="object 44"/>
          <p:cNvSpPr txBox="1">
            <a:spLocks noGrp="1"/>
          </p:cNvSpPr>
          <p:nvPr>
            <p:ph type="title"/>
          </p:nvPr>
        </p:nvSpPr>
        <p:spPr>
          <a:xfrm>
            <a:off x="2590800" y="60451"/>
            <a:ext cx="5334000" cy="689291"/>
          </a:xfrm>
          <a:prstGeom prst="rect">
            <a:avLst/>
          </a:prstGeom>
        </p:spPr>
        <p:txBody>
          <a:bodyPr vert="horz" wrap="square" lIns="0" tIns="12065" rIns="0" bIns="0" rtlCol="0">
            <a:spAutoFit/>
          </a:bodyPr>
          <a:lstStyle/>
          <a:p>
            <a:pPr marL="12700">
              <a:lnSpc>
                <a:spcPct val="100000"/>
              </a:lnSpc>
              <a:spcBef>
                <a:spcPts val="95"/>
              </a:spcBef>
            </a:pPr>
            <a:r>
              <a:rPr b="1" spc="-15" dirty="0">
                <a:solidFill>
                  <a:srgbClr val="C00000"/>
                </a:solidFill>
                <a:latin typeface="Carlito"/>
                <a:cs typeface="Carlito"/>
              </a:rPr>
              <a:t>Course</a:t>
            </a:r>
            <a:r>
              <a:rPr b="1" spc="-40" dirty="0">
                <a:solidFill>
                  <a:srgbClr val="C00000"/>
                </a:solidFill>
                <a:latin typeface="Carlito"/>
                <a:cs typeface="Carlito"/>
              </a:rPr>
              <a:t> </a:t>
            </a:r>
            <a:r>
              <a:rPr b="1" spc="-15" dirty="0">
                <a:solidFill>
                  <a:srgbClr val="C00000"/>
                </a:solidFill>
                <a:latin typeface="Carlito"/>
                <a:cs typeface="Carlito"/>
              </a:rPr>
              <a:t>Outcome</a:t>
            </a:r>
          </a:p>
        </p:txBody>
      </p:sp>
      <p:sp>
        <p:nvSpPr>
          <p:cNvPr id="45" name="object 45"/>
          <p:cNvSpPr/>
          <p:nvPr/>
        </p:nvSpPr>
        <p:spPr>
          <a:xfrm>
            <a:off x="0" y="0"/>
            <a:ext cx="1447800" cy="817117"/>
          </a:xfrm>
          <a:prstGeom prst="rect">
            <a:avLst/>
          </a:prstGeom>
          <a:blipFill>
            <a:blip r:embed="rId11" cstate="print"/>
            <a:stretch>
              <a:fillRect/>
            </a:stretch>
          </a:blipFill>
        </p:spPr>
        <p:txBody>
          <a:bodyPr wrap="square" lIns="0" tIns="0" rIns="0" bIns="0" rtlCol="0"/>
          <a:lstStyle/>
          <a:p>
            <a:endParaRPr/>
          </a:p>
        </p:txBody>
      </p:sp>
      <p:sp>
        <p:nvSpPr>
          <p:cNvPr id="46" name="object 46"/>
          <p:cNvSpPr txBox="1"/>
          <p:nvPr/>
        </p:nvSpPr>
        <p:spPr>
          <a:xfrm>
            <a:off x="1081532" y="955039"/>
            <a:ext cx="7406005" cy="641985"/>
          </a:xfrm>
          <a:prstGeom prst="rect">
            <a:avLst/>
          </a:prstGeom>
        </p:spPr>
        <p:txBody>
          <a:bodyPr vert="horz" wrap="square" lIns="0" tIns="5080" rIns="0" bIns="0" rtlCol="0">
            <a:spAutoFit/>
          </a:bodyPr>
          <a:lstStyle/>
          <a:p>
            <a:pPr marL="37465" marR="5080" indent="-25400">
              <a:lnSpc>
                <a:spcPct val="102299"/>
              </a:lnSpc>
              <a:spcBef>
                <a:spcPts val="40"/>
              </a:spcBef>
            </a:pPr>
            <a:r>
              <a:rPr sz="2000" spc="-5" dirty="0">
                <a:latin typeface="Carlito"/>
                <a:cs typeface="Carlito"/>
              </a:rPr>
              <a:t>Once the </a:t>
            </a:r>
            <a:r>
              <a:rPr sz="2000" spc="-10" dirty="0">
                <a:latin typeface="Carlito"/>
                <a:cs typeface="Carlito"/>
              </a:rPr>
              <a:t>student </a:t>
            </a:r>
            <a:r>
              <a:rPr sz="2000" spc="-5" dirty="0">
                <a:latin typeface="Carlito"/>
                <a:cs typeface="Carlito"/>
              </a:rPr>
              <a:t>has successfully </a:t>
            </a:r>
            <a:r>
              <a:rPr sz="2000" spc="-10" dirty="0">
                <a:latin typeface="Carlito"/>
                <a:cs typeface="Carlito"/>
              </a:rPr>
              <a:t>completed </a:t>
            </a:r>
            <a:r>
              <a:rPr sz="2000" spc="-5" dirty="0">
                <a:latin typeface="Carlito"/>
                <a:cs typeface="Carlito"/>
              </a:rPr>
              <a:t>this </a:t>
            </a:r>
            <a:r>
              <a:rPr sz="2000" spc="-15" dirty="0">
                <a:latin typeface="Carlito"/>
                <a:cs typeface="Carlito"/>
              </a:rPr>
              <a:t>course, he/she </a:t>
            </a:r>
            <a:r>
              <a:rPr sz="2000" spc="-5" dirty="0">
                <a:latin typeface="Carlito"/>
                <a:cs typeface="Carlito"/>
              </a:rPr>
              <a:t>will be  </a:t>
            </a:r>
            <a:r>
              <a:rPr sz="2000" dirty="0">
                <a:latin typeface="Carlito"/>
                <a:cs typeface="Carlito"/>
              </a:rPr>
              <a:t>able </a:t>
            </a:r>
            <a:r>
              <a:rPr sz="2000" spc="-10" dirty="0">
                <a:latin typeface="Carlito"/>
                <a:cs typeface="Carlito"/>
              </a:rPr>
              <a:t>to:</a:t>
            </a:r>
            <a:endParaRPr sz="2000">
              <a:latin typeface="Carlito"/>
              <a:cs typeface="Carlito"/>
            </a:endParaRPr>
          </a:p>
        </p:txBody>
      </p:sp>
      <p:sp>
        <p:nvSpPr>
          <p:cNvPr id="47" name="object 47"/>
          <p:cNvSpPr txBox="1">
            <a:spLocks noGrp="1"/>
          </p:cNvSpPr>
          <p:nvPr>
            <p:ph type="ftr" sz="quarter" idx="4294967295"/>
          </p:nvPr>
        </p:nvSpPr>
        <p:spPr>
          <a:xfrm>
            <a:off x="535940" y="6463538"/>
            <a:ext cx="683894" cy="177800"/>
          </a:xfrm>
          <a:prstGeom prst="rect">
            <a:avLst/>
          </a:prstGeom>
        </p:spPr>
        <p:txBody>
          <a:bodyPr vert="horz" wrap="square" lIns="0" tIns="0" rIns="0" bIns="0" rtlCol="0">
            <a:spAutoFit/>
          </a:bodyPr>
          <a:lstStyle/>
          <a:p>
            <a:pPr marL="12700">
              <a:lnSpc>
                <a:spcPts val="1240"/>
              </a:lnSpc>
            </a:pPr>
            <a:r>
              <a:rPr lang="en-US" spc="-5" smtClean="0"/>
              <a:t>Prachee Srivastava                       AME0151                            Unit-1</a:t>
            </a:r>
            <a:endParaRPr spc="-5" dirty="0"/>
          </a:p>
        </p:txBody>
      </p:sp>
      <p:sp>
        <p:nvSpPr>
          <p:cNvPr id="48" name="object 48"/>
          <p:cNvSpPr txBox="1"/>
          <p:nvPr/>
        </p:nvSpPr>
        <p:spPr>
          <a:xfrm>
            <a:off x="3107689" y="6463538"/>
            <a:ext cx="1172845" cy="177800"/>
          </a:xfrm>
          <a:prstGeom prst="rect">
            <a:avLst/>
          </a:prstGeom>
        </p:spPr>
        <p:txBody>
          <a:bodyPr vert="horz" wrap="square" lIns="0" tIns="0" rIns="0" bIns="0" rtlCol="0">
            <a:spAutoFit/>
          </a:bodyPr>
          <a:lstStyle/>
          <a:p>
            <a:pPr marL="12700">
              <a:lnSpc>
                <a:spcPts val="1240"/>
              </a:lnSpc>
            </a:pPr>
            <a:r>
              <a:rPr sz="1200" spc="-5" dirty="0">
                <a:solidFill>
                  <a:srgbClr val="888888"/>
                </a:solidFill>
                <a:latin typeface="Carlito"/>
                <a:cs typeface="Carlito"/>
              </a:rPr>
              <a:t>Prachee</a:t>
            </a:r>
            <a:r>
              <a:rPr sz="1200" spc="-45" dirty="0">
                <a:solidFill>
                  <a:srgbClr val="888888"/>
                </a:solidFill>
                <a:latin typeface="Carlito"/>
                <a:cs typeface="Carlito"/>
              </a:rPr>
              <a:t> </a:t>
            </a:r>
            <a:r>
              <a:rPr sz="1200" spc="-15" dirty="0">
                <a:solidFill>
                  <a:srgbClr val="888888"/>
                </a:solidFill>
                <a:latin typeface="Carlito"/>
                <a:cs typeface="Carlito"/>
              </a:rPr>
              <a:t>Srivastava</a:t>
            </a:r>
            <a:endParaRPr sz="1200">
              <a:latin typeface="Carlito"/>
              <a:cs typeface="Carlito"/>
            </a:endParaRPr>
          </a:p>
        </p:txBody>
      </p:sp>
      <p:sp>
        <p:nvSpPr>
          <p:cNvPr id="49" name="object 49"/>
          <p:cNvSpPr txBox="1">
            <a:spLocks noGrp="1"/>
          </p:cNvSpPr>
          <p:nvPr>
            <p:ph type="dt" sz="half" idx="4294967295"/>
          </p:nvPr>
        </p:nvSpPr>
        <p:spPr>
          <a:xfrm>
            <a:off x="5053180" y="6463538"/>
            <a:ext cx="532129" cy="177800"/>
          </a:xfrm>
          <a:prstGeom prst="rect">
            <a:avLst/>
          </a:prstGeom>
        </p:spPr>
        <p:txBody>
          <a:bodyPr vert="horz" wrap="square" lIns="0" tIns="0" rIns="0" bIns="0" rtlCol="0">
            <a:spAutoFit/>
          </a:bodyPr>
          <a:lstStyle/>
          <a:p>
            <a:pPr marL="12700">
              <a:lnSpc>
                <a:spcPts val="1240"/>
              </a:lnSpc>
            </a:pPr>
            <a:fld id="{60F019C6-EA6E-4E26-B255-2668D1173AC9}" type="datetime1">
              <a:rPr lang="en-US" smtClean="0"/>
              <a:t>4/22/2021</a:t>
            </a:fld>
            <a:endParaRPr dirty="0"/>
          </a:p>
        </p:txBody>
      </p:sp>
      <p:sp>
        <p:nvSpPr>
          <p:cNvPr id="50" name="object 50"/>
          <p:cNvSpPr txBox="1"/>
          <p:nvPr/>
        </p:nvSpPr>
        <p:spPr>
          <a:xfrm>
            <a:off x="6534987" y="6463538"/>
            <a:ext cx="416559" cy="177800"/>
          </a:xfrm>
          <a:prstGeom prst="rect">
            <a:avLst/>
          </a:prstGeom>
        </p:spPr>
        <p:txBody>
          <a:bodyPr vert="horz" wrap="square" lIns="0" tIns="0" rIns="0" bIns="0" rtlCol="0">
            <a:spAutoFit/>
          </a:bodyPr>
          <a:lstStyle/>
          <a:p>
            <a:pPr marL="12700">
              <a:lnSpc>
                <a:spcPts val="1240"/>
              </a:lnSpc>
            </a:pPr>
            <a:r>
              <a:rPr sz="1200" dirty="0">
                <a:solidFill>
                  <a:srgbClr val="888888"/>
                </a:solidFill>
                <a:latin typeface="Carlito"/>
                <a:cs typeface="Carlito"/>
              </a:rPr>
              <a:t>Uni</a:t>
            </a:r>
            <a:r>
              <a:rPr sz="1200" spc="20" dirty="0">
                <a:solidFill>
                  <a:srgbClr val="888888"/>
                </a:solidFill>
                <a:latin typeface="Carlito"/>
                <a:cs typeface="Carlito"/>
              </a:rPr>
              <a:t>t</a:t>
            </a:r>
            <a:r>
              <a:rPr sz="1200" spc="-5" dirty="0">
                <a:solidFill>
                  <a:srgbClr val="888888"/>
                </a:solidFill>
                <a:latin typeface="Carlito"/>
                <a:cs typeface="Carlito"/>
              </a:rPr>
              <a:t>-</a:t>
            </a:r>
            <a:r>
              <a:rPr sz="1200" dirty="0">
                <a:solidFill>
                  <a:srgbClr val="888888"/>
                </a:solidFill>
                <a:latin typeface="Carlito"/>
                <a:cs typeface="Carlito"/>
              </a:rPr>
              <a:t>1</a:t>
            </a:r>
            <a:endParaRPr sz="1200">
              <a:latin typeface="Carlito"/>
              <a:cs typeface="Carlito"/>
            </a:endParaRPr>
          </a:p>
        </p:txBody>
      </p:sp>
      <p:sp>
        <p:nvSpPr>
          <p:cNvPr id="51" name="object 51"/>
          <p:cNvSpPr txBox="1">
            <a:spLocks noGrp="1"/>
          </p:cNvSpPr>
          <p:nvPr>
            <p:ph type="sldNum" sz="quarter" idx="4294967295"/>
          </p:nvPr>
        </p:nvSpPr>
        <p:spPr>
          <a:xfrm>
            <a:off x="8402319" y="6463538"/>
            <a:ext cx="230504" cy="177800"/>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4</a:t>
            </a:fld>
            <a:endParaRPr dirty="0"/>
          </a:p>
        </p:txBody>
      </p:sp>
      <p:sp>
        <p:nvSpPr>
          <p:cNvPr id="52" name="Rectangle 51"/>
          <p:cNvSpPr/>
          <p:nvPr/>
        </p:nvSpPr>
        <p:spPr>
          <a:xfrm>
            <a:off x="1143000" y="5029200"/>
            <a:ext cx="7543800" cy="733534"/>
          </a:xfrm>
          <a:prstGeom prst="rect">
            <a:avLst/>
          </a:prstGeom>
          <a:solidFill>
            <a:srgbClr val="FFFF00"/>
          </a:solidFill>
        </p:spPr>
        <p:txBody>
          <a:bodyPr wrap="square">
            <a:spAutoFit/>
          </a:bodyPr>
          <a:lstStyle/>
          <a:p>
            <a:pPr marL="241300" marR="5080" indent="-228600">
              <a:lnSpc>
                <a:spcPts val="2530"/>
              </a:lnSpc>
              <a:buFont typeface="Arial"/>
              <a:buChar char="•"/>
              <a:tabLst>
                <a:tab pos="241300" algn="l"/>
                <a:tab pos="1373505" algn="l"/>
                <a:tab pos="2052320" algn="l"/>
                <a:tab pos="2931795" algn="l"/>
                <a:tab pos="3457575" algn="l"/>
                <a:tab pos="5125085" algn="l"/>
                <a:tab pos="5852795" algn="l"/>
                <a:tab pos="7209790" algn="l"/>
              </a:tabLst>
            </a:pPr>
            <a:r>
              <a:rPr lang="en-US" sz="2400" dirty="0"/>
              <a:t>Use the different 3D printing techniques</a:t>
            </a:r>
            <a:r>
              <a:rPr lang="en-US" sz="2400" dirty="0" smtClean="0"/>
              <a:t>.</a:t>
            </a:r>
            <a:endParaRPr lang="en-US" sz="2400" dirty="0"/>
          </a:p>
          <a:p>
            <a:pPr marL="241300" marR="5080" indent="-228600">
              <a:lnSpc>
                <a:spcPts val="2530"/>
              </a:lnSpc>
              <a:buFont typeface="Arial"/>
              <a:buChar char="•"/>
              <a:tabLst>
                <a:tab pos="241300" algn="l"/>
                <a:tab pos="1373505" algn="l"/>
                <a:tab pos="2052320" algn="l"/>
                <a:tab pos="2931795" algn="l"/>
                <a:tab pos="3457575" algn="l"/>
                <a:tab pos="5125085" algn="l"/>
                <a:tab pos="5852795" algn="l"/>
                <a:tab pos="7209790" algn="l"/>
              </a:tabLst>
            </a:pPr>
            <a:endParaRPr 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lnSpc>
                <a:spcPct val="150000"/>
              </a:lnSpc>
            </a:pPr>
            <a:r>
              <a:rPr lang="en-US" sz="2400" dirty="0" smtClean="0"/>
              <a:t>Bulk deformation process</a:t>
            </a:r>
          </a:p>
          <a:p>
            <a:pPr algn="just">
              <a:buFont typeface="Wingdings" pitchFamily="2" charset="2"/>
              <a:buChar char="ü"/>
            </a:pPr>
            <a:r>
              <a:rPr lang="en-US" sz="2200" dirty="0" smtClean="0"/>
              <a:t>Rolling</a:t>
            </a:r>
          </a:p>
          <a:p>
            <a:pPr algn="just">
              <a:buFont typeface="Wingdings" pitchFamily="2" charset="2"/>
              <a:buChar char="ü"/>
            </a:pPr>
            <a:r>
              <a:rPr lang="en-US" sz="2200" dirty="0" smtClean="0"/>
              <a:t>Forging</a:t>
            </a:r>
          </a:p>
          <a:p>
            <a:pPr algn="just">
              <a:buFont typeface="Wingdings" pitchFamily="2" charset="2"/>
              <a:buChar char="ü"/>
            </a:pPr>
            <a:r>
              <a:rPr lang="en-US" sz="2200" dirty="0" smtClean="0"/>
              <a:t>Extrusion</a:t>
            </a:r>
          </a:p>
          <a:p>
            <a:pPr algn="just">
              <a:buFont typeface="Wingdings" pitchFamily="2" charset="2"/>
              <a:buChar char="ü"/>
            </a:pPr>
            <a:r>
              <a:rPr lang="en-US" sz="2200" dirty="0" smtClean="0"/>
              <a:t>Wire drawing</a:t>
            </a:r>
          </a:p>
          <a:p>
            <a:pPr algn="just">
              <a:buFont typeface="Wingdings" pitchFamily="2" charset="2"/>
              <a:buChar char="ü"/>
            </a:pPr>
            <a:endParaRPr lang="en-US" sz="2200" dirty="0" smtClean="0"/>
          </a:p>
          <a:p>
            <a:pPr algn="just"/>
            <a:r>
              <a:rPr lang="en-US" sz="2400" dirty="0" smtClean="0"/>
              <a:t>Sheet metal process</a:t>
            </a:r>
          </a:p>
          <a:p>
            <a:pPr algn="just">
              <a:buFont typeface="Wingdings" pitchFamily="2" charset="2"/>
              <a:buChar char="ü"/>
            </a:pPr>
            <a:r>
              <a:rPr lang="en-US" sz="2200" dirty="0" smtClean="0"/>
              <a:t>Bending operations</a:t>
            </a:r>
          </a:p>
          <a:p>
            <a:pPr algn="just">
              <a:buFont typeface="Wingdings" pitchFamily="2" charset="2"/>
              <a:buChar char="ü"/>
            </a:pPr>
            <a:r>
              <a:rPr lang="en-US" sz="2200" dirty="0" smtClean="0"/>
              <a:t>Deep drawing</a:t>
            </a:r>
          </a:p>
          <a:p>
            <a:pPr algn="just">
              <a:buFont typeface="Wingdings" pitchFamily="2" charset="2"/>
              <a:buChar char="ü"/>
            </a:pPr>
            <a:r>
              <a:rPr lang="en-US" sz="2200" dirty="0" smtClean="0"/>
              <a:t>Shearing process</a:t>
            </a:r>
            <a:endParaRPr lang="en-US" sz="2200" dirty="0"/>
          </a:p>
        </p:txBody>
      </p:sp>
      <p:sp>
        <p:nvSpPr>
          <p:cNvPr id="4" name="Date Placeholder 3"/>
          <p:cNvSpPr>
            <a:spLocks noGrp="1"/>
          </p:cNvSpPr>
          <p:nvPr>
            <p:ph type="dt" sz="half" idx="10"/>
          </p:nvPr>
        </p:nvSpPr>
        <p:spPr/>
        <p:txBody>
          <a:bodyPr/>
          <a:lstStyle/>
          <a:p>
            <a:fld id="{59C0521D-48D2-49B9-A844-476623D4310C}" type="datetime1">
              <a:rPr lang="en-US" smtClean="0"/>
              <a:t>4/22/2021</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t>Deformation Process(CO2)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10241" name="Picture 1" descr="C:\Users\dell\Downloads\download (1).png"/>
          <p:cNvPicPr>
            <a:picLocks noChangeAspect="1" noChangeArrowheads="1"/>
          </p:cNvPicPr>
          <p:nvPr/>
        </p:nvPicPr>
        <p:blipFill>
          <a:blip r:embed="rId4" cstate="print"/>
          <a:srcRect/>
          <a:stretch>
            <a:fillRect/>
          </a:stretch>
        </p:blipFill>
        <p:spPr bwMode="auto">
          <a:xfrm>
            <a:off x="4191000" y="1143000"/>
            <a:ext cx="4343400" cy="4495800"/>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105400"/>
          </a:xfrm>
        </p:spPr>
        <p:txBody>
          <a:bodyPr>
            <a:normAutofit fontScale="92500" lnSpcReduction="20000"/>
          </a:bodyPr>
          <a:lstStyle/>
          <a:p>
            <a:pPr algn="just">
              <a:lnSpc>
                <a:spcPct val="150000"/>
              </a:lnSpc>
            </a:pPr>
            <a:r>
              <a:rPr lang="en-US" sz="2600" dirty="0" smtClean="0"/>
              <a:t>Advantages of metal forming </a:t>
            </a:r>
          </a:p>
          <a:p>
            <a:pPr algn="just">
              <a:lnSpc>
                <a:spcPct val="150000"/>
              </a:lnSpc>
            </a:pPr>
            <a:r>
              <a:rPr lang="en-US" sz="2400" dirty="0" smtClean="0"/>
              <a:t>Higher productivity – Rolling &amp; Forging units fabricate hundreds of tones of end product. </a:t>
            </a:r>
          </a:p>
          <a:p>
            <a:pPr algn="just">
              <a:lnSpc>
                <a:spcPct val="150000"/>
              </a:lnSpc>
            </a:pPr>
            <a:r>
              <a:rPr lang="en-US" sz="2400" dirty="0" smtClean="0"/>
              <a:t>High-Standard Quality Products – Required physical, Mechanical &amp; structure can be achieved </a:t>
            </a:r>
          </a:p>
          <a:p>
            <a:pPr algn="just">
              <a:lnSpc>
                <a:spcPct val="150000"/>
              </a:lnSpc>
            </a:pPr>
            <a:r>
              <a:rPr lang="en-US" sz="2400" dirty="0" smtClean="0"/>
              <a:t> High strength, Corrosion &amp; Wear resistance </a:t>
            </a:r>
          </a:p>
          <a:p>
            <a:pPr algn="just">
              <a:lnSpc>
                <a:spcPct val="150000"/>
              </a:lnSpc>
            </a:pPr>
            <a:r>
              <a:rPr lang="en-US" sz="2400" dirty="0" smtClean="0"/>
              <a:t> High dimensional accuracy &amp; Surface finish </a:t>
            </a:r>
          </a:p>
          <a:p>
            <a:pPr algn="just">
              <a:lnSpc>
                <a:spcPct val="150000"/>
              </a:lnSpc>
            </a:pPr>
            <a:r>
              <a:rPr lang="en-US" sz="2400" dirty="0" smtClean="0"/>
              <a:t> Extra thin Foil, Wire, Sheet steel can be made. Other processes can’t able     to produce</a:t>
            </a:r>
          </a:p>
          <a:p>
            <a:pPr algn="just">
              <a:lnSpc>
                <a:spcPct val="150000"/>
              </a:lnSpc>
            </a:pPr>
            <a:r>
              <a:rPr lang="en-US" sz="2400" dirty="0" smtClean="0"/>
              <a:t> Minimum waste of metal – No chip formation </a:t>
            </a:r>
          </a:p>
        </p:txBody>
      </p:sp>
      <p:sp>
        <p:nvSpPr>
          <p:cNvPr id="4" name="Date Placeholder 3"/>
          <p:cNvSpPr>
            <a:spLocks noGrp="1"/>
          </p:cNvSpPr>
          <p:nvPr>
            <p:ph type="dt" sz="half" idx="10"/>
          </p:nvPr>
        </p:nvSpPr>
        <p:spPr/>
        <p:txBody>
          <a:bodyPr/>
          <a:lstStyle/>
          <a:p>
            <a:fld id="{9DEFD264-CACA-415A-9E19-65A2DFAE48DB}" type="datetime1">
              <a:rPr lang="en-US" smtClean="0"/>
              <a:t>4/22/2021</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t>Deformation Process (CO2)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05400"/>
          </a:xfrm>
        </p:spPr>
        <p:txBody>
          <a:bodyPr>
            <a:normAutofit/>
          </a:bodyPr>
          <a:lstStyle/>
          <a:p>
            <a:pPr algn="just">
              <a:lnSpc>
                <a:spcPct val="150000"/>
              </a:lnSpc>
            </a:pPr>
            <a:r>
              <a:rPr lang="en-US" sz="2200" dirty="0" smtClean="0"/>
              <a:t>The metal removal process is known as machining process.</a:t>
            </a:r>
          </a:p>
          <a:p>
            <a:pPr algn="just">
              <a:lnSpc>
                <a:spcPct val="150000"/>
              </a:lnSpc>
            </a:pPr>
            <a:r>
              <a:rPr lang="en-US" sz="2200" dirty="0" smtClean="0"/>
              <a:t>Machining is a manufacturing process in which a sharp cutting tool is used to cut away material to leave the desired part shape.</a:t>
            </a:r>
          </a:p>
          <a:p>
            <a:pPr algn="just">
              <a:lnSpc>
                <a:spcPct val="150000"/>
              </a:lnSpc>
            </a:pPr>
            <a:r>
              <a:rPr lang="en-US" sz="2200" dirty="0" smtClean="0"/>
              <a:t>Machining is most frequently applied to shape metals.</a:t>
            </a:r>
          </a:p>
          <a:p>
            <a:pPr algn="just">
              <a:lnSpc>
                <a:spcPct val="150000"/>
              </a:lnSpc>
            </a:pPr>
            <a:r>
              <a:rPr lang="en-US" sz="2200" dirty="0" smtClean="0"/>
              <a:t>Machining operations form chip; as the chip is removed, a new surface is exposed.</a:t>
            </a:r>
          </a:p>
          <a:p>
            <a:pPr algn="just">
              <a:lnSpc>
                <a:spcPct val="150000"/>
              </a:lnSpc>
            </a:pPr>
            <a:endParaRPr lang="en-US" sz="2200" dirty="0" smtClean="0"/>
          </a:p>
        </p:txBody>
      </p:sp>
      <p:sp>
        <p:nvSpPr>
          <p:cNvPr id="4" name="Date Placeholder 3"/>
          <p:cNvSpPr>
            <a:spLocks noGrp="1"/>
          </p:cNvSpPr>
          <p:nvPr>
            <p:ph type="dt" sz="half" idx="10"/>
          </p:nvPr>
        </p:nvSpPr>
        <p:spPr/>
        <p:txBody>
          <a:bodyPr/>
          <a:lstStyle/>
          <a:p>
            <a:fld id="{3420BDD3-6B07-48F1-A907-FB1C727A41D9}" type="datetime1">
              <a:rPr lang="en-US" smtClean="0"/>
              <a:t>4/22/2021</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t>Machining Process(CO3)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EEDAB3-2B78-4061-8F37-49A0C95EDD88}" type="datetime1">
              <a:rPr lang="en-US" smtClean="0"/>
              <a:t>4/22/2021</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t>Machine tools used (CO3)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1026" name="Picture 2" descr="C:\Users\dell\Desktop\old wp\big-bore-lathe-machine-500x500.png"/>
          <p:cNvPicPr>
            <a:picLocks noChangeAspect="1" noChangeArrowheads="1"/>
          </p:cNvPicPr>
          <p:nvPr/>
        </p:nvPicPr>
        <p:blipFill>
          <a:blip r:embed="rId4" cstate="print"/>
          <a:srcRect/>
          <a:stretch>
            <a:fillRect/>
          </a:stretch>
        </p:blipFill>
        <p:spPr bwMode="auto">
          <a:xfrm>
            <a:off x="457200" y="838200"/>
            <a:ext cx="4648200" cy="4762500"/>
          </a:xfrm>
          <a:prstGeom prst="rect">
            <a:avLst/>
          </a:prstGeom>
          <a:noFill/>
        </p:spPr>
      </p:pic>
      <p:pic>
        <p:nvPicPr>
          <p:cNvPr id="1027" name="Picture 3"/>
          <p:cNvPicPr>
            <a:picLocks noGrp="1" noChangeAspect="1" noChangeArrowheads="1"/>
          </p:cNvPicPr>
          <p:nvPr>
            <p:ph idx="1"/>
          </p:nvPr>
        </p:nvPicPr>
        <p:blipFill>
          <a:blip r:embed="rId5" cstate="print"/>
          <a:srcRect/>
          <a:stretch>
            <a:fillRect/>
          </a:stretch>
        </p:blipFill>
        <p:spPr bwMode="auto">
          <a:xfrm>
            <a:off x="5029200" y="838200"/>
            <a:ext cx="4114800" cy="4724400"/>
          </a:xfrm>
          <a:prstGeom prst="rect">
            <a:avLst/>
          </a:prstGeom>
          <a:noFill/>
          <a:ln w="9525">
            <a:noFill/>
            <a:miter lim="800000"/>
            <a:headEnd/>
            <a:tailEnd/>
          </a:ln>
          <a:effectLst/>
        </p:spPr>
      </p:pic>
      <p:sp>
        <p:nvSpPr>
          <p:cNvPr id="10" name="TextBox 9"/>
          <p:cNvSpPr txBox="1"/>
          <p:nvPr/>
        </p:nvSpPr>
        <p:spPr>
          <a:xfrm>
            <a:off x="914400" y="5029200"/>
            <a:ext cx="6934200" cy="369332"/>
          </a:xfrm>
          <a:prstGeom prst="rect">
            <a:avLst/>
          </a:prstGeom>
          <a:noFill/>
        </p:spPr>
        <p:txBody>
          <a:bodyPr wrap="square" rtlCol="0">
            <a:spAutoFit/>
          </a:bodyPr>
          <a:lstStyle/>
          <a:p>
            <a:r>
              <a:rPr lang="en-US" dirty="0" smtClean="0"/>
              <a:t>Fig: Lathe machine				Fig: Shaper machine</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05400"/>
          </a:xfrm>
        </p:spPr>
        <p:txBody>
          <a:bodyPr>
            <a:normAutofit/>
          </a:bodyPr>
          <a:lstStyle/>
          <a:p>
            <a:pPr algn="just">
              <a:lnSpc>
                <a:spcPct val="150000"/>
              </a:lnSpc>
            </a:pPr>
            <a:r>
              <a:rPr lang="en-US" sz="2200" dirty="0" smtClean="0"/>
              <a:t>Parts produced by any of the manufacturing process can be made into larger,  more complex bodies via joining process.</a:t>
            </a:r>
          </a:p>
          <a:p>
            <a:pPr algn="just">
              <a:lnSpc>
                <a:spcPct val="150000"/>
              </a:lnSpc>
            </a:pPr>
            <a:r>
              <a:rPr lang="en-US" sz="2200" dirty="0" smtClean="0"/>
              <a:t>Joining includes welding, brazing, soldering, adhesive bonding of materials.</a:t>
            </a:r>
          </a:p>
          <a:p>
            <a:pPr algn="just">
              <a:lnSpc>
                <a:spcPct val="150000"/>
              </a:lnSpc>
            </a:pPr>
            <a:r>
              <a:rPr lang="en-US" sz="2200" dirty="0" smtClean="0"/>
              <a:t> They produce permanent joint between the parts to be assembled. </a:t>
            </a:r>
          </a:p>
          <a:p>
            <a:pPr algn="just">
              <a:lnSpc>
                <a:spcPct val="150000"/>
              </a:lnSpc>
            </a:pPr>
            <a:r>
              <a:rPr lang="en-US" sz="2200" dirty="0" smtClean="0"/>
              <a:t>They cannot be separated easily by application of forces.</a:t>
            </a:r>
          </a:p>
          <a:p>
            <a:pPr algn="just">
              <a:lnSpc>
                <a:spcPct val="150000"/>
              </a:lnSpc>
            </a:pPr>
            <a:r>
              <a:rPr lang="en-US" sz="2200" dirty="0" smtClean="0"/>
              <a:t> They are mainly used to assemble many parts to make a system.</a:t>
            </a:r>
          </a:p>
        </p:txBody>
      </p:sp>
      <p:sp>
        <p:nvSpPr>
          <p:cNvPr id="4" name="Date Placeholder 3"/>
          <p:cNvSpPr>
            <a:spLocks noGrp="1"/>
          </p:cNvSpPr>
          <p:nvPr>
            <p:ph type="dt" sz="half" idx="10"/>
          </p:nvPr>
        </p:nvSpPr>
        <p:spPr/>
        <p:txBody>
          <a:bodyPr/>
          <a:lstStyle/>
          <a:p>
            <a:fld id="{166D4B64-77E2-448B-8F9A-0D33CE3E0C2E}" type="datetime1">
              <a:rPr lang="en-US" smtClean="0"/>
              <a:t>4/22/2021</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t>Joining Process (CO4)</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05400"/>
          </a:xfrm>
        </p:spPr>
        <p:txBody>
          <a:bodyPr>
            <a:normAutofit/>
          </a:bodyPr>
          <a:lstStyle/>
          <a:p>
            <a:pPr algn="just">
              <a:lnSpc>
                <a:spcPct val="150000"/>
              </a:lnSpc>
            </a:pPr>
            <a:endParaRPr lang="en-US" sz="2200" dirty="0" smtClean="0"/>
          </a:p>
        </p:txBody>
      </p:sp>
      <p:sp>
        <p:nvSpPr>
          <p:cNvPr id="4" name="Date Placeholder 3"/>
          <p:cNvSpPr>
            <a:spLocks noGrp="1"/>
          </p:cNvSpPr>
          <p:nvPr>
            <p:ph type="dt" sz="half" idx="10"/>
          </p:nvPr>
        </p:nvSpPr>
        <p:spPr/>
        <p:txBody>
          <a:bodyPr/>
          <a:lstStyle/>
          <a:p>
            <a:fld id="{257351CB-5793-4619-92B2-D17A96C90ACF}" type="datetime1">
              <a:rPr lang="en-US" smtClean="0"/>
              <a:t>4/22/2021</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t>Joining Process (CO4)</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2050" name="Picture 2" descr="C:\Users\dell\Desktop\old wp\main-qimg-defacc086dc074346faa6c80d96f65c3.png"/>
          <p:cNvPicPr>
            <a:picLocks noChangeAspect="1" noChangeArrowheads="1"/>
          </p:cNvPicPr>
          <p:nvPr/>
        </p:nvPicPr>
        <p:blipFill>
          <a:blip r:embed="rId4" cstate="print"/>
          <a:srcRect/>
          <a:stretch>
            <a:fillRect/>
          </a:stretch>
        </p:blipFill>
        <p:spPr bwMode="auto">
          <a:xfrm>
            <a:off x="457200" y="1143000"/>
            <a:ext cx="8366664" cy="4953000"/>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B41DE3-A786-416F-9314-B2D4D8A041A7}" type="datetime1">
              <a:rPr lang="en-US" smtClean="0"/>
              <a:t>4/22/2021</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t>Joining Process (CO4)</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3074" name="Picture 2" descr="C:\Users\dell\Desktop\old wp\1_g8w9xH6zmqmfG6JG35-HUQ.png"/>
          <p:cNvPicPr>
            <a:picLocks noChangeAspect="1" noChangeArrowheads="1"/>
          </p:cNvPicPr>
          <p:nvPr/>
        </p:nvPicPr>
        <p:blipFill>
          <a:blip r:embed="rId4" cstate="print"/>
          <a:srcRect/>
          <a:stretch>
            <a:fillRect/>
          </a:stretch>
        </p:blipFill>
        <p:spPr bwMode="auto">
          <a:xfrm>
            <a:off x="381000" y="1295400"/>
            <a:ext cx="3810000" cy="36621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075" name="Picture 3"/>
          <p:cNvPicPr>
            <a:picLocks noGrp="1" noChangeAspect="1" noChangeArrowheads="1"/>
          </p:cNvPicPr>
          <p:nvPr>
            <p:ph idx="1"/>
          </p:nvPr>
        </p:nvPicPr>
        <p:blipFill>
          <a:blip r:embed="rId5" cstate="print"/>
          <a:srcRect/>
          <a:stretch>
            <a:fillRect/>
          </a:stretch>
        </p:blipFill>
        <p:spPr bwMode="auto">
          <a:xfrm>
            <a:off x="4953000" y="1295400"/>
            <a:ext cx="3352800" cy="3581400"/>
          </a:xfrm>
          <a:prstGeom prst="rect">
            <a:avLst/>
          </a:prstGeom>
          <a:noFill/>
          <a:ln w="9525">
            <a:noFill/>
            <a:miter lim="800000"/>
            <a:headEnd/>
            <a:tailEnd/>
          </a:ln>
          <a:effectLst/>
        </p:spPr>
      </p:pic>
      <p:sp>
        <p:nvSpPr>
          <p:cNvPr id="11" name="TextBox 10"/>
          <p:cNvSpPr txBox="1"/>
          <p:nvPr/>
        </p:nvSpPr>
        <p:spPr>
          <a:xfrm>
            <a:off x="381000" y="5257800"/>
            <a:ext cx="8534400" cy="369332"/>
          </a:xfrm>
          <a:prstGeom prst="rect">
            <a:avLst/>
          </a:prstGeom>
          <a:noFill/>
        </p:spPr>
        <p:txBody>
          <a:bodyPr wrap="square" rtlCol="0">
            <a:spAutoFit/>
          </a:bodyPr>
          <a:lstStyle/>
          <a:p>
            <a:r>
              <a:rPr lang="en-US" dirty="0" smtClean="0"/>
              <a:t>Fig: Soldering				Fig: Electric arc welding</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C8F7CE-9297-4945-B75A-CBF6C5E92238}" type="datetime1">
              <a:rPr lang="en-US" smtClean="0"/>
              <a:t>4/22/2021</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t>Topic objective, prerequisite ,recap</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graphicFrame>
        <p:nvGraphicFramePr>
          <p:cNvPr id="15" name="Content Placeholder 7">
            <a:extLst>
              <a:ext uri="{FF2B5EF4-FFF2-40B4-BE49-F238E27FC236}">
                <a16:creationId xmlns="" xmlns:a16="http://schemas.microsoft.com/office/drawing/2014/main" id="{9D528436-C306-4CD5-A229-14B59B010EB5}"/>
              </a:ext>
            </a:extLst>
          </p:cNvPr>
          <p:cNvGraphicFramePr>
            <a:graphicFrameLocks noGrp="1"/>
          </p:cNvGraphicFramePr>
          <p:nvPr>
            <p:ph idx="1"/>
            <p:extLst>
              <p:ext uri="{D42A27DB-BD31-4B8C-83A1-F6EECF244321}">
                <p14:modId xmlns="" xmlns:p14="http://schemas.microsoft.com/office/powerpoint/2010/main" val="560680311"/>
              </p:ext>
            </p:extLst>
          </p:nvPr>
        </p:nvGraphicFramePr>
        <p:xfrm>
          <a:off x="304800" y="1447800"/>
          <a:ext cx="8115300" cy="3733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05400"/>
          </a:xfrm>
        </p:spPr>
        <p:txBody>
          <a:bodyPr>
            <a:normAutofit/>
          </a:bodyPr>
          <a:lstStyle/>
          <a:p>
            <a:pPr algn="just">
              <a:lnSpc>
                <a:spcPct val="150000"/>
              </a:lnSpc>
            </a:pPr>
            <a:r>
              <a:rPr lang="en-US" sz="2200" dirty="0" smtClean="0"/>
              <a:t>Moving into the domain of manufacturing methods, lets see formal definition of advanced manufacturing.</a:t>
            </a:r>
          </a:p>
          <a:p>
            <a:pPr algn="just">
              <a:lnSpc>
                <a:spcPct val="150000"/>
              </a:lnSpc>
            </a:pPr>
            <a:r>
              <a:rPr lang="en-US" sz="2200" dirty="0" smtClean="0"/>
              <a:t>It is defined as “The </a:t>
            </a:r>
            <a:r>
              <a:rPr lang="en-US" sz="2200" dirty="0" err="1" smtClean="0"/>
              <a:t>utilisation</a:t>
            </a:r>
            <a:r>
              <a:rPr lang="en-US" sz="2200" dirty="0" smtClean="0"/>
              <a:t> of enabling technologies, incorporating design and business process innovation to deliver high value added process and products in ways that are novel and competitive.”</a:t>
            </a:r>
          </a:p>
          <a:p>
            <a:pPr algn="just">
              <a:lnSpc>
                <a:spcPct val="150000"/>
              </a:lnSpc>
            </a:pPr>
            <a:r>
              <a:rPr lang="en-US" sz="2200" dirty="0" smtClean="0"/>
              <a:t>Advanced manufacturing is the use of innovative technologies and methodologies for improved competitiveness in the manufacturing sectors.</a:t>
            </a:r>
          </a:p>
        </p:txBody>
      </p:sp>
      <p:sp>
        <p:nvSpPr>
          <p:cNvPr id="4" name="Date Placeholder 3"/>
          <p:cNvSpPr>
            <a:spLocks noGrp="1"/>
          </p:cNvSpPr>
          <p:nvPr>
            <p:ph type="dt" sz="half" idx="10"/>
          </p:nvPr>
        </p:nvSpPr>
        <p:spPr/>
        <p:txBody>
          <a:bodyPr/>
          <a:lstStyle/>
          <a:p>
            <a:fld id="{916F283A-0EA9-454A-BC88-022BC97E5ECC}" type="datetime1">
              <a:rPr lang="en-US" smtClean="0"/>
              <a:t>4/22/2021</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t>Advanced manufacturing Process(CO1)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05400"/>
          </a:xfrm>
        </p:spPr>
        <p:txBody>
          <a:bodyPr>
            <a:normAutofit/>
          </a:bodyPr>
          <a:lstStyle/>
          <a:p>
            <a:pPr algn="just">
              <a:lnSpc>
                <a:spcPct val="150000"/>
              </a:lnSpc>
              <a:buNone/>
            </a:pPr>
            <a:r>
              <a:rPr lang="en-US" sz="2400" dirty="0" smtClean="0"/>
              <a:t>Need for advanced manufacturing process:</a:t>
            </a:r>
          </a:p>
          <a:p>
            <a:pPr algn="just">
              <a:lnSpc>
                <a:spcPct val="150000"/>
              </a:lnSpc>
            </a:pPr>
            <a:r>
              <a:rPr lang="en-US" sz="2200" dirty="0" smtClean="0"/>
              <a:t>Limitations in conventional methods.</a:t>
            </a:r>
          </a:p>
          <a:p>
            <a:pPr algn="just">
              <a:lnSpc>
                <a:spcPct val="150000"/>
              </a:lnSpc>
            </a:pPr>
            <a:r>
              <a:rPr lang="en-US" sz="2200" dirty="0" smtClean="0"/>
              <a:t>Rapid improvement in material  properties.</a:t>
            </a:r>
          </a:p>
          <a:p>
            <a:pPr algn="just">
              <a:lnSpc>
                <a:spcPct val="150000"/>
              </a:lnSpc>
            </a:pPr>
            <a:r>
              <a:rPr lang="en-US" sz="2200" dirty="0" smtClean="0"/>
              <a:t>High tolerance requirements.</a:t>
            </a:r>
          </a:p>
          <a:p>
            <a:pPr algn="just">
              <a:lnSpc>
                <a:spcPct val="150000"/>
              </a:lnSpc>
            </a:pPr>
            <a:r>
              <a:rPr lang="en-US" sz="2200" dirty="0" smtClean="0"/>
              <a:t>Product requirements.</a:t>
            </a:r>
          </a:p>
          <a:p>
            <a:pPr algn="just">
              <a:lnSpc>
                <a:spcPct val="150000"/>
              </a:lnSpc>
            </a:pPr>
            <a:r>
              <a:rPr lang="en-US" sz="2200" dirty="0" smtClean="0"/>
              <a:t>High production with low cost.</a:t>
            </a:r>
          </a:p>
        </p:txBody>
      </p:sp>
      <p:sp>
        <p:nvSpPr>
          <p:cNvPr id="4" name="Date Placeholder 3"/>
          <p:cNvSpPr>
            <a:spLocks noGrp="1"/>
          </p:cNvSpPr>
          <p:nvPr>
            <p:ph type="dt" sz="half" idx="10"/>
          </p:nvPr>
        </p:nvSpPr>
        <p:spPr/>
        <p:txBody>
          <a:bodyPr/>
          <a:lstStyle/>
          <a:p>
            <a:fld id="{3FEA7B39-2A76-46F0-BDCB-BF8689003598}" type="datetime1">
              <a:rPr lang="en-US" smtClean="0"/>
              <a:t>4/22/2021</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t>Advanced manufacturing Process(C01)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 xmlns:p14="http://schemas.microsoft.com/office/powerpoint/2010/main" val="1486721663"/>
              </p:ext>
            </p:extLst>
          </p:nvPr>
        </p:nvGraphicFramePr>
        <p:xfrm>
          <a:off x="381001" y="1295400"/>
          <a:ext cx="8458200" cy="4191000"/>
        </p:xfrm>
        <a:graphic>
          <a:graphicData uri="http://schemas.openxmlformats.org/drawingml/2006/table">
            <a:tbl>
              <a:tblPr firstRow="1" bandRow="1">
                <a:tableStyleId>{5C22544A-7EE6-4342-B048-85BDC9FD1C3A}</a:tableStyleId>
              </a:tblPr>
              <a:tblGrid>
                <a:gridCol w="609600"/>
                <a:gridCol w="656493"/>
                <a:gridCol w="633046"/>
                <a:gridCol w="633046"/>
                <a:gridCol w="633046"/>
                <a:gridCol w="633046"/>
                <a:gridCol w="633046"/>
                <a:gridCol w="597877"/>
                <a:gridCol w="609602"/>
                <a:gridCol w="609600"/>
                <a:gridCol w="715106"/>
                <a:gridCol w="732693"/>
                <a:gridCol w="761999"/>
              </a:tblGrid>
              <a:tr h="838200">
                <a:tc>
                  <a:txBody>
                    <a:bodyPr/>
                    <a:lstStyle/>
                    <a:p>
                      <a:endParaRPr lang="en-US" sz="1800" b="1" dirty="0">
                        <a:solidFill>
                          <a:schemeClr val="tx1"/>
                        </a:solidFill>
                        <a:latin typeface="+mn-lt"/>
                      </a:endParaRPr>
                    </a:p>
                  </a:txBody>
                  <a:tcPr>
                    <a:solidFill>
                      <a:srgbClr val="92D050"/>
                    </a:solidFill>
                  </a:tcPr>
                </a:tc>
                <a:tc>
                  <a:txBody>
                    <a:bodyPr/>
                    <a:lstStyle/>
                    <a:p>
                      <a:r>
                        <a:rPr lang="en-US" sz="1800" b="1" dirty="0" smtClean="0">
                          <a:solidFill>
                            <a:schemeClr val="tx1"/>
                          </a:solidFill>
                          <a:latin typeface="+mn-lt"/>
                        </a:rPr>
                        <a:t>PO1</a:t>
                      </a:r>
                      <a:endParaRPr lang="en-US" sz="1800" b="1" dirty="0">
                        <a:solidFill>
                          <a:schemeClr val="tx1"/>
                        </a:solidFill>
                        <a:latin typeface="+mn-lt"/>
                      </a:endParaRPr>
                    </a:p>
                  </a:txBody>
                  <a:tcPr>
                    <a:solidFill>
                      <a:srgbClr val="92D050"/>
                    </a:solidFill>
                  </a:tcPr>
                </a:tc>
                <a:tc>
                  <a:txBody>
                    <a:bodyPr/>
                    <a:lstStyle/>
                    <a:p>
                      <a:r>
                        <a:rPr lang="en-US" sz="1800" b="1" dirty="0" smtClean="0">
                          <a:solidFill>
                            <a:schemeClr val="tx1"/>
                          </a:solidFill>
                          <a:latin typeface="+mn-lt"/>
                        </a:rPr>
                        <a:t>PO2</a:t>
                      </a:r>
                      <a:endParaRPr lang="en-US" sz="1800" b="1" dirty="0">
                        <a:solidFill>
                          <a:schemeClr val="tx1"/>
                        </a:solidFill>
                        <a:latin typeface="+mn-lt"/>
                      </a:endParaRPr>
                    </a:p>
                  </a:txBody>
                  <a:tcPr>
                    <a:solidFill>
                      <a:srgbClr val="92D050"/>
                    </a:solidFill>
                  </a:tcPr>
                </a:tc>
                <a:tc>
                  <a:txBody>
                    <a:bodyPr/>
                    <a:lstStyle/>
                    <a:p>
                      <a:r>
                        <a:rPr lang="en-US" sz="1800" b="1" dirty="0" smtClean="0">
                          <a:solidFill>
                            <a:schemeClr val="tx1"/>
                          </a:solidFill>
                          <a:latin typeface="+mn-lt"/>
                        </a:rPr>
                        <a:t>PO3</a:t>
                      </a:r>
                      <a:endParaRPr lang="en-US" sz="1800" b="1" dirty="0">
                        <a:solidFill>
                          <a:schemeClr val="tx1"/>
                        </a:solidFill>
                        <a:latin typeface="+mn-lt"/>
                      </a:endParaRPr>
                    </a:p>
                  </a:txBody>
                  <a:tcPr>
                    <a:solidFill>
                      <a:srgbClr val="92D050"/>
                    </a:solidFill>
                  </a:tcPr>
                </a:tc>
                <a:tc>
                  <a:txBody>
                    <a:bodyPr/>
                    <a:lstStyle/>
                    <a:p>
                      <a:r>
                        <a:rPr lang="en-US" sz="1800" b="1" dirty="0" smtClean="0">
                          <a:solidFill>
                            <a:schemeClr val="tx1"/>
                          </a:solidFill>
                          <a:latin typeface="+mn-lt"/>
                        </a:rPr>
                        <a:t>PO4</a:t>
                      </a:r>
                      <a:endParaRPr lang="en-US" sz="1800" b="1" dirty="0">
                        <a:solidFill>
                          <a:schemeClr val="tx1"/>
                        </a:solidFill>
                        <a:latin typeface="+mn-lt"/>
                      </a:endParaRPr>
                    </a:p>
                  </a:txBody>
                  <a:tcPr>
                    <a:solidFill>
                      <a:srgbClr val="92D050"/>
                    </a:solidFill>
                  </a:tcPr>
                </a:tc>
                <a:tc>
                  <a:txBody>
                    <a:bodyPr/>
                    <a:lstStyle/>
                    <a:p>
                      <a:r>
                        <a:rPr lang="en-US" sz="1800" b="1" dirty="0" smtClean="0">
                          <a:solidFill>
                            <a:schemeClr val="tx1"/>
                          </a:solidFill>
                          <a:latin typeface="+mn-lt"/>
                        </a:rPr>
                        <a:t>PO5</a:t>
                      </a:r>
                      <a:endParaRPr lang="en-US" sz="1800" b="1" dirty="0">
                        <a:solidFill>
                          <a:schemeClr val="tx1"/>
                        </a:solidFill>
                        <a:latin typeface="+mn-lt"/>
                      </a:endParaRPr>
                    </a:p>
                  </a:txBody>
                  <a:tcPr>
                    <a:solidFill>
                      <a:srgbClr val="92D050"/>
                    </a:solidFill>
                  </a:tcPr>
                </a:tc>
                <a:tc>
                  <a:txBody>
                    <a:bodyPr/>
                    <a:lstStyle/>
                    <a:p>
                      <a:r>
                        <a:rPr lang="en-US" sz="1800" b="1" dirty="0" smtClean="0">
                          <a:solidFill>
                            <a:schemeClr val="tx1"/>
                          </a:solidFill>
                          <a:latin typeface="+mn-lt"/>
                        </a:rPr>
                        <a:t>PO6</a:t>
                      </a:r>
                      <a:endParaRPr lang="en-US" sz="1800" b="1" dirty="0">
                        <a:solidFill>
                          <a:schemeClr val="tx1"/>
                        </a:solidFill>
                        <a:latin typeface="+mn-lt"/>
                      </a:endParaRPr>
                    </a:p>
                  </a:txBody>
                  <a:tcPr>
                    <a:solidFill>
                      <a:srgbClr val="92D050"/>
                    </a:solidFill>
                  </a:tcPr>
                </a:tc>
                <a:tc>
                  <a:txBody>
                    <a:bodyPr/>
                    <a:lstStyle/>
                    <a:p>
                      <a:r>
                        <a:rPr lang="en-US" sz="1800" b="1" dirty="0" smtClean="0">
                          <a:solidFill>
                            <a:schemeClr val="tx1"/>
                          </a:solidFill>
                          <a:latin typeface="+mn-lt"/>
                        </a:rPr>
                        <a:t>PO7</a:t>
                      </a:r>
                      <a:endParaRPr lang="en-US" sz="1800" b="1" dirty="0">
                        <a:solidFill>
                          <a:schemeClr val="tx1"/>
                        </a:solidFill>
                        <a:latin typeface="+mn-lt"/>
                      </a:endParaRPr>
                    </a:p>
                  </a:txBody>
                  <a:tcPr>
                    <a:solidFill>
                      <a:srgbClr val="92D050"/>
                    </a:solidFill>
                  </a:tcPr>
                </a:tc>
                <a:tc>
                  <a:txBody>
                    <a:bodyPr/>
                    <a:lstStyle/>
                    <a:p>
                      <a:r>
                        <a:rPr lang="en-US" sz="1800" b="1" dirty="0" smtClean="0">
                          <a:solidFill>
                            <a:schemeClr val="tx1"/>
                          </a:solidFill>
                          <a:latin typeface="+mn-lt"/>
                        </a:rPr>
                        <a:t>PO8</a:t>
                      </a:r>
                      <a:endParaRPr lang="en-US" sz="1800" b="1" dirty="0">
                        <a:solidFill>
                          <a:schemeClr val="tx1"/>
                        </a:solidFill>
                        <a:latin typeface="+mn-lt"/>
                      </a:endParaRPr>
                    </a:p>
                  </a:txBody>
                  <a:tcPr>
                    <a:solidFill>
                      <a:srgbClr val="92D050"/>
                    </a:solidFill>
                  </a:tcPr>
                </a:tc>
                <a:tc>
                  <a:txBody>
                    <a:bodyPr/>
                    <a:lstStyle/>
                    <a:p>
                      <a:r>
                        <a:rPr lang="en-US" sz="1800" b="1" dirty="0" smtClean="0">
                          <a:solidFill>
                            <a:schemeClr val="tx1"/>
                          </a:solidFill>
                          <a:latin typeface="+mn-lt"/>
                        </a:rPr>
                        <a:t>PO9</a:t>
                      </a:r>
                      <a:endParaRPr lang="en-US" sz="1800" b="1" dirty="0">
                        <a:solidFill>
                          <a:schemeClr val="tx1"/>
                        </a:solidFill>
                        <a:latin typeface="+mn-lt"/>
                      </a:endParaRPr>
                    </a:p>
                  </a:txBody>
                  <a:tcPr>
                    <a:solidFill>
                      <a:srgbClr val="92D050"/>
                    </a:solidFill>
                  </a:tcPr>
                </a:tc>
                <a:tc>
                  <a:txBody>
                    <a:bodyPr/>
                    <a:lstStyle/>
                    <a:p>
                      <a:r>
                        <a:rPr lang="en-US" sz="1800" b="1" dirty="0" smtClean="0">
                          <a:solidFill>
                            <a:schemeClr val="tx1"/>
                          </a:solidFill>
                          <a:latin typeface="+mn-lt"/>
                        </a:rPr>
                        <a:t>PO10</a:t>
                      </a:r>
                      <a:endParaRPr lang="en-US" sz="1800" b="1" dirty="0">
                        <a:solidFill>
                          <a:schemeClr val="tx1"/>
                        </a:solidFill>
                        <a:latin typeface="+mn-lt"/>
                      </a:endParaRPr>
                    </a:p>
                  </a:txBody>
                  <a:tcPr>
                    <a:solidFill>
                      <a:srgbClr val="92D050"/>
                    </a:solidFill>
                  </a:tcPr>
                </a:tc>
                <a:tc>
                  <a:txBody>
                    <a:bodyPr/>
                    <a:lstStyle/>
                    <a:p>
                      <a:r>
                        <a:rPr lang="en-US" sz="1800" b="1" dirty="0" smtClean="0">
                          <a:solidFill>
                            <a:schemeClr val="tx1"/>
                          </a:solidFill>
                          <a:latin typeface="+mn-lt"/>
                        </a:rPr>
                        <a:t>PO11</a:t>
                      </a:r>
                      <a:endParaRPr lang="en-US" sz="1800" b="1" dirty="0">
                        <a:solidFill>
                          <a:schemeClr val="tx1"/>
                        </a:solidFill>
                        <a:latin typeface="+mn-lt"/>
                      </a:endParaRPr>
                    </a:p>
                  </a:txBody>
                  <a:tcPr>
                    <a:solidFill>
                      <a:srgbClr val="92D050"/>
                    </a:solidFill>
                  </a:tcPr>
                </a:tc>
                <a:tc>
                  <a:txBody>
                    <a:bodyPr/>
                    <a:lstStyle/>
                    <a:p>
                      <a:r>
                        <a:rPr lang="en-US" sz="1800" b="1" dirty="0" smtClean="0">
                          <a:solidFill>
                            <a:schemeClr val="tx1"/>
                          </a:solidFill>
                          <a:latin typeface="+mn-lt"/>
                        </a:rPr>
                        <a:t>PO12</a:t>
                      </a:r>
                      <a:endParaRPr lang="en-US" sz="1800" b="1" dirty="0">
                        <a:solidFill>
                          <a:schemeClr val="tx1"/>
                        </a:solidFill>
                        <a:latin typeface="+mn-lt"/>
                      </a:endParaRPr>
                    </a:p>
                  </a:txBody>
                  <a:tcPr>
                    <a:solidFill>
                      <a:srgbClr val="92D050"/>
                    </a:solidFill>
                  </a:tcPr>
                </a:tc>
              </a:tr>
              <a:tr h="838200">
                <a:tc>
                  <a:txBody>
                    <a:bodyPr/>
                    <a:lstStyle/>
                    <a:p>
                      <a:r>
                        <a:rPr lang="en-US" sz="1900" b="1" dirty="0" smtClean="0">
                          <a:solidFill>
                            <a:schemeClr val="tx1"/>
                          </a:solidFill>
                          <a:latin typeface="+mn-lt"/>
                        </a:rPr>
                        <a:t>CO1</a:t>
                      </a:r>
                      <a:endParaRPr lang="en-US" sz="1900" b="1" dirty="0">
                        <a:solidFill>
                          <a:schemeClr val="tx1"/>
                        </a:solidFill>
                        <a:latin typeface="+mn-lt"/>
                      </a:endParaRPr>
                    </a:p>
                  </a:txBody>
                  <a:tcPr>
                    <a:solidFill>
                      <a:srgbClr val="00B050"/>
                    </a:solidFill>
                  </a:tcPr>
                </a:tc>
                <a:tc>
                  <a:txBody>
                    <a:bodyPr/>
                    <a:lstStyle/>
                    <a:p>
                      <a:pPr marL="0" marR="0">
                        <a:lnSpc>
                          <a:spcPct val="115000"/>
                        </a:lnSpc>
                        <a:spcBef>
                          <a:spcPts val="0"/>
                        </a:spcBef>
                        <a:spcAft>
                          <a:spcPts val="0"/>
                        </a:spcAft>
                        <a:tabLst>
                          <a:tab pos="1905000" algn="l"/>
                        </a:tabLst>
                      </a:pPr>
                      <a:r>
                        <a:rPr lang="en-US" sz="1900" b="1" dirty="0">
                          <a:solidFill>
                            <a:schemeClr val="tx1"/>
                          </a:solidFill>
                          <a:effectLst/>
                          <a:latin typeface="+mn-lt"/>
                          <a:ea typeface="Calibri"/>
                          <a:cs typeface="Times New Roman"/>
                        </a:rPr>
                        <a:t>3</a:t>
                      </a:r>
                    </a:p>
                  </a:txBody>
                  <a:tcPr marL="68580" marR="68580" marT="0" marB="0">
                    <a:solidFill>
                      <a:srgbClr val="00B050"/>
                    </a:solidFill>
                  </a:tcPr>
                </a:tc>
                <a:tc>
                  <a:txBody>
                    <a:bodyPr/>
                    <a:lstStyle/>
                    <a:p>
                      <a:pPr marL="0" marR="0">
                        <a:lnSpc>
                          <a:spcPct val="115000"/>
                        </a:lnSpc>
                        <a:spcBef>
                          <a:spcPts val="0"/>
                        </a:spcBef>
                        <a:spcAft>
                          <a:spcPts val="0"/>
                        </a:spcAft>
                        <a:tabLst>
                          <a:tab pos="1905000" algn="l"/>
                        </a:tabLst>
                      </a:pPr>
                      <a:r>
                        <a:rPr lang="en-US" sz="1900" b="1" dirty="0">
                          <a:solidFill>
                            <a:schemeClr val="tx1"/>
                          </a:solidFill>
                          <a:effectLst/>
                          <a:latin typeface="+mn-lt"/>
                          <a:ea typeface="Calibri"/>
                          <a:cs typeface="Times New Roman"/>
                        </a:rPr>
                        <a:t>1</a:t>
                      </a:r>
                    </a:p>
                  </a:txBody>
                  <a:tcPr marL="68580" marR="68580" marT="0" marB="0">
                    <a:solidFill>
                      <a:srgbClr val="00B050"/>
                    </a:solidFill>
                  </a:tcPr>
                </a:tc>
                <a:tc>
                  <a:txBody>
                    <a:bodyPr/>
                    <a:lstStyle/>
                    <a:p>
                      <a:pPr marL="0" marR="0">
                        <a:lnSpc>
                          <a:spcPct val="115000"/>
                        </a:lnSpc>
                        <a:spcBef>
                          <a:spcPts val="0"/>
                        </a:spcBef>
                        <a:spcAft>
                          <a:spcPts val="0"/>
                        </a:spcAft>
                        <a:tabLst>
                          <a:tab pos="1905000" algn="l"/>
                        </a:tabLst>
                      </a:pPr>
                      <a:r>
                        <a:rPr lang="en-US" sz="1900" b="1" dirty="0">
                          <a:solidFill>
                            <a:schemeClr val="tx1"/>
                          </a:solidFill>
                          <a:effectLst/>
                          <a:latin typeface="+mn-lt"/>
                          <a:ea typeface="Calibri"/>
                          <a:cs typeface="Times New Roman"/>
                        </a:rPr>
                        <a:t>1</a:t>
                      </a:r>
                    </a:p>
                  </a:txBody>
                  <a:tcPr marL="68580" marR="68580" marT="0" marB="0">
                    <a:solidFill>
                      <a:srgbClr val="00B050"/>
                    </a:solidFill>
                  </a:tcPr>
                </a:tc>
                <a:tc>
                  <a:txBody>
                    <a:bodyPr/>
                    <a:lstStyle/>
                    <a:p>
                      <a:pPr marL="0" marR="0">
                        <a:lnSpc>
                          <a:spcPct val="115000"/>
                        </a:lnSpc>
                        <a:spcBef>
                          <a:spcPts val="0"/>
                        </a:spcBef>
                        <a:spcAft>
                          <a:spcPts val="0"/>
                        </a:spcAft>
                        <a:tabLst>
                          <a:tab pos="1905000" algn="l"/>
                        </a:tabLst>
                      </a:pPr>
                      <a:r>
                        <a:rPr lang="en-US" sz="1900" b="1" dirty="0">
                          <a:solidFill>
                            <a:schemeClr val="tx1"/>
                          </a:solidFill>
                          <a:effectLst/>
                          <a:latin typeface="+mn-lt"/>
                          <a:ea typeface="Calibri"/>
                          <a:cs typeface="Times New Roman"/>
                        </a:rPr>
                        <a:t>2</a:t>
                      </a:r>
                    </a:p>
                  </a:txBody>
                  <a:tcPr marL="68580" marR="68580" marT="0" marB="0">
                    <a:solidFill>
                      <a:srgbClr val="00B050"/>
                    </a:solidFill>
                  </a:tcPr>
                </a:tc>
                <a:tc>
                  <a:txBody>
                    <a:bodyPr/>
                    <a:lstStyle/>
                    <a:p>
                      <a:pPr marL="0" marR="0">
                        <a:lnSpc>
                          <a:spcPct val="115000"/>
                        </a:lnSpc>
                        <a:spcBef>
                          <a:spcPts val="0"/>
                        </a:spcBef>
                        <a:spcAft>
                          <a:spcPts val="0"/>
                        </a:spcAft>
                        <a:tabLst>
                          <a:tab pos="1905000" algn="l"/>
                        </a:tabLst>
                      </a:pPr>
                      <a:r>
                        <a:rPr lang="en-US" sz="1900" b="1" dirty="0">
                          <a:solidFill>
                            <a:schemeClr val="tx1"/>
                          </a:solidFill>
                          <a:effectLst/>
                          <a:latin typeface="+mn-lt"/>
                          <a:ea typeface="Calibri"/>
                          <a:cs typeface="Times New Roman"/>
                        </a:rPr>
                        <a:t>2</a:t>
                      </a:r>
                    </a:p>
                  </a:txBody>
                  <a:tcPr marL="68580" marR="68580" marT="0" marB="0">
                    <a:solidFill>
                      <a:srgbClr val="00B050"/>
                    </a:solidFill>
                  </a:tcPr>
                </a:tc>
                <a:tc>
                  <a:txBody>
                    <a:bodyPr/>
                    <a:lstStyle/>
                    <a:p>
                      <a:pPr marL="0" marR="0">
                        <a:lnSpc>
                          <a:spcPct val="115000"/>
                        </a:lnSpc>
                        <a:spcBef>
                          <a:spcPts val="0"/>
                        </a:spcBef>
                        <a:spcAft>
                          <a:spcPts val="0"/>
                        </a:spcAft>
                        <a:tabLst>
                          <a:tab pos="1905000" algn="l"/>
                        </a:tabLst>
                      </a:pPr>
                      <a:r>
                        <a:rPr lang="en-US" sz="1900" b="1" dirty="0">
                          <a:solidFill>
                            <a:schemeClr val="tx1"/>
                          </a:solidFill>
                          <a:effectLst/>
                          <a:latin typeface="+mn-lt"/>
                          <a:ea typeface="Calibri"/>
                          <a:cs typeface="Times New Roman"/>
                        </a:rPr>
                        <a:t>2</a:t>
                      </a:r>
                    </a:p>
                  </a:txBody>
                  <a:tcPr marL="68580" marR="68580" marT="0" marB="0">
                    <a:solidFill>
                      <a:srgbClr val="00B050"/>
                    </a:solidFill>
                  </a:tcPr>
                </a:tc>
                <a:tc>
                  <a:txBody>
                    <a:bodyPr/>
                    <a:lstStyle/>
                    <a:p>
                      <a:pPr marL="0" marR="0">
                        <a:lnSpc>
                          <a:spcPct val="115000"/>
                        </a:lnSpc>
                        <a:spcBef>
                          <a:spcPts val="0"/>
                        </a:spcBef>
                        <a:spcAft>
                          <a:spcPts val="0"/>
                        </a:spcAft>
                        <a:tabLst>
                          <a:tab pos="1905000" algn="l"/>
                        </a:tabLst>
                      </a:pPr>
                      <a:r>
                        <a:rPr lang="en-US" sz="1900" b="1" dirty="0">
                          <a:solidFill>
                            <a:schemeClr val="tx1"/>
                          </a:solidFill>
                          <a:effectLst/>
                          <a:latin typeface="+mn-lt"/>
                          <a:ea typeface="Calibri"/>
                          <a:cs typeface="Times New Roman"/>
                        </a:rPr>
                        <a:t>1</a:t>
                      </a:r>
                    </a:p>
                  </a:txBody>
                  <a:tcPr marL="68580" marR="68580" marT="0" marB="0">
                    <a:solidFill>
                      <a:srgbClr val="00B050"/>
                    </a:solidFill>
                  </a:tcPr>
                </a:tc>
                <a:tc>
                  <a:txBody>
                    <a:bodyPr/>
                    <a:lstStyle/>
                    <a:p>
                      <a:pPr marL="0" marR="0">
                        <a:lnSpc>
                          <a:spcPct val="115000"/>
                        </a:lnSpc>
                        <a:spcBef>
                          <a:spcPts val="0"/>
                        </a:spcBef>
                        <a:spcAft>
                          <a:spcPts val="0"/>
                        </a:spcAft>
                        <a:tabLst>
                          <a:tab pos="1905000" algn="l"/>
                        </a:tabLst>
                      </a:pPr>
                      <a:r>
                        <a:rPr lang="en-US" sz="1900" b="1" dirty="0">
                          <a:solidFill>
                            <a:schemeClr val="tx1"/>
                          </a:solidFill>
                          <a:effectLst/>
                          <a:latin typeface="+mn-lt"/>
                          <a:ea typeface="Calibri"/>
                          <a:cs typeface="Times New Roman"/>
                        </a:rPr>
                        <a:t>1</a:t>
                      </a:r>
                    </a:p>
                  </a:txBody>
                  <a:tcPr marL="68580" marR="68580" marT="0" marB="0">
                    <a:solidFill>
                      <a:srgbClr val="00B050"/>
                    </a:solidFill>
                  </a:tcPr>
                </a:tc>
                <a:tc>
                  <a:txBody>
                    <a:bodyPr/>
                    <a:lstStyle/>
                    <a:p>
                      <a:pPr marL="0" marR="0">
                        <a:lnSpc>
                          <a:spcPct val="115000"/>
                        </a:lnSpc>
                        <a:spcBef>
                          <a:spcPts val="0"/>
                        </a:spcBef>
                        <a:spcAft>
                          <a:spcPts val="0"/>
                        </a:spcAft>
                        <a:tabLst>
                          <a:tab pos="1905000" algn="l"/>
                        </a:tabLst>
                      </a:pPr>
                      <a:r>
                        <a:rPr lang="en-US" sz="1900" b="1" dirty="0">
                          <a:solidFill>
                            <a:schemeClr val="tx1"/>
                          </a:solidFill>
                          <a:effectLst/>
                          <a:latin typeface="+mn-lt"/>
                          <a:ea typeface="Calibri"/>
                          <a:cs typeface="Times New Roman"/>
                        </a:rPr>
                        <a:t>3</a:t>
                      </a:r>
                    </a:p>
                  </a:txBody>
                  <a:tcPr marL="68580" marR="68580" marT="0" marB="0">
                    <a:solidFill>
                      <a:srgbClr val="00B050"/>
                    </a:solidFill>
                  </a:tcPr>
                </a:tc>
                <a:tc>
                  <a:txBody>
                    <a:bodyPr/>
                    <a:lstStyle/>
                    <a:p>
                      <a:pPr marL="0" marR="0">
                        <a:lnSpc>
                          <a:spcPct val="115000"/>
                        </a:lnSpc>
                        <a:spcBef>
                          <a:spcPts val="0"/>
                        </a:spcBef>
                        <a:spcAft>
                          <a:spcPts val="0"/>
                        </a:spcAft>
                        <a:tabLst>
                          <a:tab pos="1905000" algn="l"/>
                        </a:tabLst>
                      </a:pPr>
                      <a:r>
                        <a:rPr lang="en-US" sz="1900" b="1" dirty="0">
                          <a:solidFill>
                            <a:schemeClr val="tx1"/>
                          </a:solidFill>
                          <a:effectLst/>
                          <a:latin typeface="+mn-lt"/>
                          <a:ea typeface="Calibri"/>
                          <a:cs typeface="Times New Roman"/>
                        </a:rPr>
                        <a:t>2</a:t>
                      </a:r>
                    </a:p>
                  </a:txBody>
                  <a:tcPr marL="68580" marR="68580" marT="0" marB="0">
                    <a:solidFill>
                      <a:srgbClr val="00B050"/>
                    </a:solidFill>
                  </a:tcPr>
                </a:tc>
                <a:tc>
                  <a:txBody>
                    <a:bodyPr/>
                    <a:lstStyle/>
                    <a:p>
                      <a:pPr marL="0" marR="0">
                        <a:lnSpc>
                          <a:spcPct val="115000"/>
                        </a:lnSpc>
                        <a:spcBef>
                          <a:spcPts val="0"/>
                        </a:spcBef>
                        <a:spcAft>
                          <a:spcPts val="0"/>
                        </a:spcAft>
                        <a:tabLst>
                          <a:tab pos="1905000" algn="l"/>
                        </a:tabLst>
                      </a:pPr>
                      <a:r>
                        <a:rPr lang="en-US" sz="1900" b="1" dirty="0">
                          <a:solidFill>
                            <a:schemeClr val="tx1"/>
                          </a:solidFill>
                          <a:effectLst/>
                          <a:latin typeface="+mn-lt"/>
                          <a:ea typeface="Calibri"/>
                          <a:cs typeface="Times New Roman"/>
                        </a:rPr>
                        <a:t>1</a:t>
                      </a:r>
                    </a:p>
                  </a:txBody>
                  <a:tcPr marL="68580" marR="68580" marT="0" marB="0">
                    <a:solidFill>
                      <a:srgbClr val="00B050"/>
                    </a:solidFill>
                  </a:tcPr>
                </a:tc>
                <a:tc>
                  <a:txBody>
                    <a:bodyPr/>
                    <a:lstStyle/>
                    <a:p>
                      <a:pPr marL="0" marR="0">
                        <a:lnSpc>
                          <a:spcPct val="115000"/>
                        </a:lnSpc>
                        <a:spcBef>
                          <a:spcPts val="0"/>
                        </a:spcBef>
                        <a:spcAft>
                          <a:spcPts val="0"/>
                        </a:spcAft>
                        <a:tabLst>
                          <a:tab pos="1905000" algn="l"/>
                        </a:tabLst>
                      </a:pPr>
                      <a:r>
                        <a:rPr lang="en-US" sz="1900" b="1" dirty="0">
                          <a:solidFill>
                            <a:schemeClr val="tx1"/>
                          </a:solidFill>
                          <a:effectLst/>
                          <a:latin typeface="+mn-lt"/>
                          <a:ea typeface="Calibri"/>
                          <a:cs typeface="Times New Roman"/>
                        </a:rPr>
                        <a:t>2</a:t>
                      </a:r>
                    </a:p>
                  </a:txBody>
                  <a:tcPr marL="68580" marR="68580" marT="0" marB="0">
                    <a:solidFill>
                      <a:srgbClr val="00B050"/>
                    </a:solidFill>
                  </a:tcPr>
                </a:tc>
              </a:tr>
              <a:tr h="838200">
                <a:tc>
                  <a:txBody>
                    <a:bodyPr/>
                    <a:lstStyle/>
                    <a:p>
                      <a:r>
                        <a:rPr lang="en-US" sz="1900" b="1" dirty="0" smtClean="0">
                          <a:latin typeface="+mn-lt"/>
                        </a:rPr>
                        <a:t>CO2</a:t>
                      </a:r>
                      <a:endParaRPr lang="en-US" sz="1900" b="1" dirty="0">
                        <a:latin typeface="+mn-lt"/>
                      </a:endParaRPr>
                    </a:p>
                  </a:txBody>
                  <a:tcPr>
                    <a:solidFill>
                      <a:srgbClr val="00B050"/>
                    </a:solidFill>
                  </a:tcPr>
                </a:tc>
                <a:tc>
                  <a:txBody>
                    <a:bodyPr/>
                    <a:lstStyle/>
                    <a:p>
                      <a:pPr marL="0" marR="0">
                        <a:lnSpc>
                          <a:spcPct val="115000"/>
                        </a:lnSpc>
                        <a:spcBef>
                          <a:spcPts val="0"/>
                        </a:spcBef>
                        <a:spcAft>
                          <a:spcPts val="0"/>
                        </a:spcAft>
                        <a:tabLst>
                          <a:tab pos="1905000" algn="l"/>
                        </a:tabLst>
                      </a:pPr>
                      <a:r>
                        <a:rPr lang="en-US" sz="1900" b="0">
                          <a:effectLst/>
                          <a:latin typeface="+mn-lt"/>
                          <a:ea typeface="Calibri"/>
                          <a:cs typeface="Times New Roman"/>
                        </a:rPr>
                        <a:t>3</a:t>
                      </a:r>
                    </a:p>
                  </a:txBody>
                  <a:tcPr marL="68580" marR="68580" marT="0" marB="0">
                    <a:solidFill>
                      <a:srgbClr val="00B050"/>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1</a:t>
                      </a:r>
                    </a:p>
                  </a:txBody>
                  <a:tcPr marL="68580" marR="68580" marT="0" marB="0">
                    <a:solidFill>
                      <a:srgbClr val="00B050"/>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1</a:t>
                      </a:r>
                    </a:p>
                  </a:txBody>
                  <a:tcPr marL="68580" marR="68580" marT="0" marB="0">
                    <a:solidFill>
                      <a:srgbClr val="00B050"/>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1</a:t>
                      </a:r>
                    </a:p>
                  </a:txBody>
                  <a:tcPr marL="68580" marR="68580" marT="0" marB="0">
                    <a:solidFill>
                      <a:srgbClr val="00B050"/>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1</a:t>
                      </a:r>
                    </a:p>
                  </a:txBody>
                  <a:tcPr marL="68580" marR="68580" marT="0" marB="0">
                    <a:solidFill>
                      <a:srgbClr val="00B050"/>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2</a:t>
                      </a:r>
                    </a:p>
                  </a:txBody>
                  <a:tcPr marL="68580" marR="68580" marT="0" marB="0">
                    <a:solidFill>
                      <a:srgbClr val="00B050"/>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1</a:t>
                      </a:r>
                    </a:p>
                  </a:txBody>
                  <a:tcPr marL="68580" marR="68580" marT="0" marB="0">
                    <a:solidFill>
                      <a:srgbClr val="00B050"/>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1</a:t>
                      </a:r>
                    </a:p>
                  </a:txBody>
                  <a:tcPr marL="68580" marR="68580" marT="0" marB="0">
                    <a:solidFill>
                      <a:srgbClr val="00B050"/>
                    </a:solidFill>
                  </a:tcPr>
                </a:tc>
                <a:tc>
                  <a:txBody>
                    <a:bodyPr/>
                    <a:lstStyle/>
                    <a:p>
                      <a:pPr marL="0" marR="0">
                        <a:lnSpc>
                          <a:spcPct val="115000"/>
                        </a:lnSpc>
                        <a:spcBef>
                          <a:spcPts val="0"/>
                        </a:spcBef>
                        <a:spcAft>
                          <a:spcPts val="0"/>
                        </a:spcAft>
                        <a:tabLst>
                          <a:tab pos="1905000" algn="l"/>
                        </a:tabLst>
                      </a:pPr>
                      <a:r>
                        <a:rPr lang="en-US" sz="1900" b="0">
                          <a:effectLst/>
                          <a:latin typeface="+mn-lt"/>
                          <a:ea typeface="Calibri"/>
                          <a:cs typeface="Times New Roman"/>
                        </a:rPr>
                        <a:t>2</a:t>
                      </a:r>
                    </a:p>
                  </a:txBody>
                  <a:tcPr marL="68580" marR="68580" marT="0" marB="0">
                    <a:solidFill>
                      <a:srgbClr val="00B050"/>
                    </a:solidFill>
                  </a:tcPr>
                </a:tc>
                <a:tc>
                  <a:txBody>
                    <a:bodyPr/>
                    <a:lstStyle/>
                    <a:p>
                      <a:pPr marL="0" marR="0">
                        <a:lnSpc>
                          <a:spcPct val="115000"/>
                        </a:lnSpc>
                        <a:spcBef>
                          <a:spcPts val="0"/>
                        </a:spcBef>
                        <a:spcAft>
                          <a:spcPts val="0"/>
                        </a:spcAft>
                        <a:tabLst>
                          <a:tab pos="1905000" algn="l"/>
                        </a:tabLst>
                      </a:pPr>
                      <a:r>
                        <a:rPr lang="en-US" sz="1900" b="0">
                          <a:effectLst/>
                          <a:latin typeface="+mn-lt"/>
                          <a:ea typeface="Calibri"/>
                          <a:cs typeface="Times New Roman"/>
                        </a:rPr>
                        <a:t>1</a:t>
                      </a:r>
                    </a:p>
                  </a:txBody>
                  <a:tcPr marL="68580" marR="68580" marT="0" marB="0">
                    <a:solidFill>
                      <a:srgbClr val="00B050"/>
                    </a:solidFill>
                  </a:tcPr>
                </a:tc>
                <a:tc>
                  <a:txBody>
                    <a:bodyPr/>
                    <a:lstStyle/>
                    <a:p>
                      <a:pPr marL="0" marR="0">
                        <a:lnSpc>
                          <a:spcPct val="115000"/>
                        </a:lnSpc>
                        <a:spcBef>
                          <a:spcPts val="0"/>
                        </a:spcBef>
                        <a:spcAft>
                          <a:spcPts val="0"/>
                        </a:spcAft>
                        <a:tabLst>
                          <a:tab pos="1905000" algn="l"/>
                        </a:tabLst>
                      </a:pPr>
                      <a:r>
                        <a:rPr lang="en-US" sz="1900" b="0">
                          <a:effectLst/>
                          <a:latin typeface="+mn-lt"/>
                          <a:ea typeface="Calibri"/>
                          <a:cs typeface="Times New Roman"/>
                        </a:rPr>
                        <a:t>1</a:t>
                      </a:r>
                    </a:p>
                  </a:txBody>
                  <a:tcPr marL="68580" marR="68580" marT="0" marB="0">
                    <a:solidFill>
                      <a:srgbClr val="00B050"/>
                    </a:solidFill>
                  </a:tcPr>
                </a:tc>
                <a:tc>
                  <a:txBody>
                    <a:bodyPr/>
                    <a:lstStyle/>
                    <a:p>
                      <a:pPr marL="0" marR="0">
                        <a:lnSpc>
                          <a:spcPct val="115000"/>
                        </a:lnSpc>
                        <a:spcBef>
                          <a:spcPts val="0"/>
                        </a:spcBef>
                        <a:spcAft>
                          <a:spcPts val="0"/>
                        </a:spcAft>
                        <a:tabLst>
                          <a:tab pos="1905000" algn="l"/>
                        </a:tabLst>
                      </a:pPr>
                      <a:r>
                        <a:rPr lang="en-US" sz="1900" b="0">
                          <a:effectLst/>
                          <a:latin typeface="+mn-lt"/>
                          <a:ea typeface="Calibri"/>
                          <a:cs typeface="Times New Roman"/>
                        </a:rPr>
                        <a:t>3</a:t>
                      </a:r>
                    </a:p>
                  </a:txBody>
                  <a:tcPr marL="68580" marR="68580" marT="0" marB="0">
                    <a:solidFill>
                      <a:srgbClr val="00B050"/>
                    </a:solidFill>
                  </a:tcPr>
                </a:tc>
              </a:tr>
              <a:tr h="838200">
                <a:tc>
                  <a:txBody>
                    <a:bodyPr/>
                    <a:lstStyle/>
                    <a:p>
                      <a:r>
                        <a:rPr lang="en-US" sz="1900" b="1" dirty="0" smtClean="0">
                          <a:latin typeface="+mn-lt"/>
                        </a:rPr>
                        <a:t>CO3</a:t>
                      </a:r>
                      <a:endParaRPr lang="en-US" sz="1900" b="1" dirty="0">
                        <a:latin typeface="+mn-lt"/>
                      </a:endParaRPr>
                    </a:p>
                  </a:txBody>
                  <a:tcPr>
                    <a:solidFill>
                      <a:schemeClr val="accent1">
                        <a:lumMod val="20000"/>
                        <a:lumOff val="80000"/>
                      </a:schemeClr>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3</a:t>
                      </a: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1</a:t>
                      </a: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1</a:t>
                      </a: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1</a:t>
                      </a: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2</a:t>
                      </a: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2</a:t>
                      </a: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1</a:t>
                      </a: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1</a:t>
                      </a: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2</a:t>
                      </a: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1</a:t>
                      </a: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1</a:t>
                      </a: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2</a:t>
                      </a:r>
                    </a:p>
                  </a:txBody>
                  <a:tcPr marL="68580" marR="68580" marT="0" marB="0">
                    <a:solidFill>
                      <a:schemeClr val="accent1">
                        <a:lumMod val="20000"/>
                        <a:lumOff val="80000"/>
                      </a:schemeClr>
                    </a:solidFill>
                  </a:tcPr>
                </a:tc>
              </a:tr>
              <a:tr h="838200">
                <a:tc>
                  <a:txBody>
                    <a:bodyPr/>
                    <a:lstStyle/>
                    <a:p>
                      <a:r>
                        <a:rPr lang="en-US" sz="1900" b="1" dirty="0" smtClean="0">
                          <a:latin typeface="+mn-lt"/>
                        </a:rPr>
                        <a:t>CO4</a:t>
                      </a:r>
                      <a:endParaRPr lang="en-US" sz="1900" b="1" dirty="0">
                        <a:latin typeface="+mn-lt"/>
                      </a:endParaRPr>
                    </a:p>
                  </a:txBody>
                  <a:tcPr>
                    <a:solidFill>
                      <a:schemeClr val="accent1">
                        <a:lumMod val="20000"/>
                        <a:lumOff val="80000"/>
                      </a:schemeClr>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3</a:t>
                      </a: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1</a:t>
                      </a: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1</a:t>
                      </a: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2</a:t>
                      </a: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1</a:t>
                      </a: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2</a:t>
                      </a: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1</a:t>
                      </a: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1</a:t>
                      </a: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2</a:t>
                      </a: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1</a:t>
                      </a: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1</a:t>
                      </a: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tabLst>
                          <a:tab pos="1905000" algn="l"/>
                        </a:tabLst>
                      </a:pPr>
                      <a:r>
                        <a:rPr lang="en-US" sz="1900" b="0" dirty="0">
                          <a:effectLst/>
                          <a:latin typeface="+mn-lt"/>
                          <a:ea typeface="Calibri"/>
                          <a:cs typeface="Times New Roman"/>
                        </a:rPr>
                        <a:t>2</a:t>
                      </a:r>
                    </a:p>
                  </a:txBody>
                  <a:tcPr marL="68580" marR="68580" marT="0" marB="0">
                    <a:solidFill>
                      <a:schemeClr val="accent1">
                        <a:lumMod val="20000"/>
                        <a:lumOff val="80000"/>
                      </a:schemeClr>
                    </a:solidFill>
                  </a:tcPr>
                </a:tc>
              </a:tr>
            </a:tbl>
          </a:graphicData>
        </a:graphic>
      </p:graphicFrame>
      <p:sp>
        <p:nvSpPr>
          <p:cNvPr id="4" name="Date Placeholder 3"/>
          <p:cNvSpPr>
            <a:spLocks noGrp="1"/>
          </p:cNvSpPr>
          <p:nvPr>
            <p:ph type="dt" sz="half" idx="10"/>
          </p:nvPr>
        </p:nvSpPr>
        <p:spPr/>
        <p:txBody>
          <a:bodyPr/>
          <a:lstStyle/>
          <a:p>
            <a:fld id="{9867ACBA-95CB-4277-9359-F876387473DB}" type="datetime1">
              <a:rPr lang="en-US" smtClean="0"/>
              <a:t>4/22/2021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mn-lt"/>
                <a:ea typeface="+mn-ea"/>
                <a:cs typeface="+mn-cs"/>
              </a:rPr>
              <a:t>CO-PO Mapping</a:t>
            </a:r>
            <a:endParaRPr kumimoji="0" lang="en-US" sz="3200" b="1" i="0" u="none" strike="noStrike" kern="1200" cap="none" spc="0" normalizeH="0" baseline="0" noProof="0" dirty="0">
              <a:ln>
                <a:noFill/>
              </a:ln>
              <a:solidFill>
                <a:srgbClr val="C00000"/>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05400"/>
          </a:xfrm>
        </p:spPr>
        <p:txBody>
          <a:bodyPr>
            <a:normAutofit/>
          </a:bodyPr>
          <a:lstStyle/>
          <a:p>
            <a:pPr algn="just">
              <a:lnSpc>
                <a:spcPct val="150000"/>
              </a:lnSpc>
              <a:buNone/>
            </a:pPr>
            <a:r>
              <a:rPr lang="en-US" sz="2400" dirty="0" smtClean="0"/>
              <a:t>Advanced metal casting processes-</a:t>
            </a:r>
          </a:p>
          <a:p>
            <a:pPr algn="just"/>
            <a:r>
              <a:rPr lang="en-US" sz="2200" dirty="0" smtClean="0"/>
              <a:t>Shell molding process</a:t>
            </a:r>
          </a:p>
          <a:p>
            <a:pPr algn="just"/>
            <a:r>
              <a:rPr lang="en-US" sz="2200" dirty="0" smtClean="0"/>
              <a:t>Permanent mold casting</a:t>
            </a:r>
          </a:p>
          <a:p>
            <a:pPr algn="just"/>
            <a:r>
              <a:rPr lang="en-US" sz="2200" dirty="0" smtClean="0"/>
              <a:t>Centrifugal casting</a:t>
            </a:r>
          </a:p>
          <a:p>
            <a:pPr algn="just"/>
            <a:r>
              <a:rPr lang="en-US" sz="2200" dirty="0" smtClean="0"/>
              <a:t>Pressure die casting</a:t>
            </a:r>
          </a:p>
          <a:p>
            <a:pPr algn="just">
              <a:lnSpc>
                <a:spcPct val="150000"/>
              </a:lnSpc>
              <a:buNone/>
            </a:pPr>
            <a:r>
              <a:rPr lang="en-US" sz="2400" dirty="0" smtClean="0"/>
              <a:t>Advanced machining processes-</a:t>
            </a:r>
          </a:p>
          <a:p>
            <a:pPr algn="just"/>
            <a:r>
              <a:rPr lang="en-US" sz="2200" dirty="0" smtClean="0"/>
              <a:t>Laser beam machining</a:t>
            </a:r>
          </a:p>
          <a:p>
            <a:pPr algn="just"/>
            <a:r>
              <a:rPr lang="en-US" sz="2200" dirty="0" smtClean="0"/>
              <a:t>Electron beam machining</a:t>
            </a:r>
          </a:p>
          <a:p>
            <a:pPr algn="just"/>
            <a:r>
              <a:rPr lang="en-US" sz="2200" dirty="0" smtClean="0"/>
              <a:t>Abrasive jet machining</a:t>
            </a:r>
          </a:p>
          <a:p>
            <a:pPr algn="just"/>
            <a:r>
              <a:rPr lang="en-US" sz="2200" dirty="0" smtClean="0"/>
              <a:t>Electric </a:t>
            </a:r>
            <a:r>
              <a:rPr lang="en-US" sz="2200" dirty="0" err="1" smtClean="0"/>
              <a:t>discgarge</a:t>
            </a:r>
            <a:r>
              <a:rPr lang="en-US" sz="2200" dirty="0" smtClean="0"/>
              <a:t> machining</a:t>
            </a:r>
          </a:p>
        </p:txBody>
      </p:sp>
      <p:sp>
        <p:nvSpPr>
          <p:cNvPr id="4" name="Date Placeholder 3"/>
          <p:cNvSpPr>
            <a:spLocks noGrp="1"/>
          </p:cNvSpPr>
          <p:nvPr>
            <p:ph type="dt" sz="half" idx="10"/>
          </p:nvPr>
        </p:nvSpPr>
        <p:spPr/>
        <p:txBody>
          <a:bodyPr/>
          <a:lstStyle/>
          <a:p>
            <a:fld id="{B63B990A-73D9-4298-93A4-039F02BB142D}" type="datetime1">
              <a:rPr lang="en-US" smtClean="0"/>
              <a:t>4/22/2021</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t>Advanced manufacturing Process(C01)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TextBox 8"/>
          <p:cNvSpPr txBox="1"/>
          <p:nvPr/>
        </p:nvSpPr>
        <p:spPr>
          <a:xfrm>
            <a:off x="4953000" y="2286000"/>
            <a:ext cx="3962400" cy="1938992"/>
          </a:xfrm>
          <a:prstGeom prst="rect">
            <a:avLst/>
          </a:prstGeom>
          <a:noFill/>
        </p:spPr>
        <p:txBody>
          <a:bodyPr wrap="square" rtlCol="0">
            <a:spAutoFit/>
          </a:bodyPr>
          <a:lstStyle/>
          <a:p>
            <a:pPr>
              <a:lnSpc>
                <a:spcPct val="150000"/>
              </a:lnSpc>
            </a:pPr>
            <a:r>
              <a:rPr lang="en-US" sz="2400" dirty="0" smtClean="0"/>
              <a:t>Advanced welding processes-</a:t>
            </a:r>
          </a:p>
          <a:p>
            <a:pPr>
              <a:buFont typeface="Arial" pitchFamily="34" charset="0"/>
              <a:buChar char="•"/>
            </a:pPr>
            <a:r>
              <a:rPr lang="en-US" sz="2200" dirty="0" smtClean="0"/>
              <a:t>Plasma beam welding</a:t>
            </a:r>
          </a:p>
          <a:p>
            <a:pPr>
              <a:buFont typeface="Arial" pitchFamily="34" charset="0"/>
              <a:buChar char="•"/>
            </a:pPr>
            <a:r>
              <a:rPr lang="en-US" sz="2200" dirty="0" smtClean="0"/>
              <a:t>Laser beam welding</a:t>
            </a:r>
          </a:p>
          <a:p>
            <a:pPr>
              <a:buFont typeface="Arial" pitchFamily="34" charset="0"/>
              <a:buChar char="•"/>
            </a:pPr>
            <a:r>
              <a:rPr lang="en-US" sz="2200" dirty="0" smtClean="0"/>
              <a:t>Electron beam welding</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r>
              <a:rPr lang="en-US" sz="2200" b="1" dirty="0" smtClean="0"/>
              <a:t>   Self Made Video Link:</a:t>
            </a:r>
          </a:p>
          <a:p>
            <a:endParaRPr lang="en-US" sz="2200" dirty="0" smtClean="0"/>
          </a:p>
          <a:p>
            <a:endParaRPr lang="en-US" sz="2200" dirty="0" smtClean="0"/>
          </a:p>
          <a:p>
            <a:endParaRPr lang="en-US" sz="2200" dirty="0" smtClean="0"/>
          </a:p>
          <a:p>
            <a:endParaRPr lang="en-US" sz="2200" dirty="0" smtClean="0"/>
          </a:p>
          <a:p>
            <a:endParaRPr lang="en-US" sz="2200" dirty="0" smtClean="0"/>
          </a:p>
          <a:p>
            <a:pPr>
              <a:buNone/>
            </a:pPr>
            <a:r>
              <a:rPr lang="en-US" sz="2200" b="1" dirty="0" smtClean="0"/>
              <a:t>  YouTube/other  Video Links</a:t>
            </a:r>
          </a:p>
          <a:p>
            <a:r>
              <a:rPr lang="en-US" sz="2200" dirty="0" smtClean="0"/>
              <a:t>Sand casting animation video- </a:t>
            </a:r>
            <a:r>
              <a:rPr lang="en-US" sz="2200" dirty="0" smtClean="0">
                <a:hlinkClick r:id="rId2"/>
              </a:rPr>
              <a:t>https://youtu.be/uMyKr6hZD3I</a:t>
            </a:r>
            <a:r>
              <a:rPr lang="en-US" sz="2200" dirty="0" smtClean="0"/>
              <a:t> </a:t>
            </a:r>
          </a:p>
          <a:p>
            <a:r>
              <a:rPr lang="en-US" sz="2200" dirty="0" smtClean="0"/>
              <a:t>making a bottle opener through forging- </a:t>
            </a:r>
            <a:r>
              <a:rPr lang="en-US" sz="2200" dirty="0" smtClean="0">
                <a:hlinkClick r:id="rId3"/>
              </a:rPr>
              <a:t>https://youtu.be/K-Zg1-fR9kU</a:t>
            </a:r>
            <a:r>
              <a:rPr lang="en-US" sz="2200" dirty="0" smtClean="0"/>
              <a:t> </a:t>
            </a:r>
            <a:endParaRPr lang="en-US" sz="2200" dirty="0"/>
          </a:p>
        </p:txBody>
      </p:sp>
      <p:sp>
        <p:nvSpPr>
          <p:cNvPr id="4" name="Date Placeholder 3"/>
          <p:cNvSpPr>
            <a:spLocks noGrp="1"/>
          </p:cNvSpPr>
          <p:nvPr>
            <p:ph type="dt" sz="half" idx="10"/>
          </p:nvPr>
        </p:nvSpPr>
        <p:spPr/>
        <p:txBody>
          <a:bodyPr/>
          <a:lstStyle/>
          <a:p>
            <a:fld id="{1ABD3FE6-2065-47ED-ACAD-DF6C6F800407}" type="datetime1">
              <a:rPr lang="en-US" smtClean="0"/>
              <a:t>4/22/2021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dk1"/>
                </a:solidFill>
                <a:effectLst/>
                <a:uLnTx/>
                <a:uFillTx/>
                <a:latin typeface="+mn-lt"/>
                <a:ea typeface="+mn-ea"/>
                <a:cs typeface="+mn-cs"/>
              </a:rPr>
              <a:t>Faculty Video</a:t>
            </a:r>
            <a:r>
              <a:rPr kumimoji="0" lang="en-US" sz="2400" b="0" i="0" u="none" strike="noStrike" kern="1200" cap="none" spc="0" normalizeH="0" noProof="0" dirty="0" smtClean="0">
                <a:ln>
                  <a:noFill/>
                </a:ln>
                <a:solidFill>
                  <a:schemeClr val="dk1"/>
                </a:solidFill>
                <a:effectLst/>
                <a:uLnTx/>
                <a:uFillTx/>
                <a:latin typeface="+mn-lt"/>
                <a:ea typeface="+mn-ea"/>
                <a:cs typeface="+mn-cs"/>
              </a:rPr>
              <a:t> Links, </a:t>
            </a:r>
            <a:r>
              <a:rPr kumimoji="0" lang="en-US" sz="2400" b="0" i="0" u="none" strike="noStrike" kern="1200" cap="none" spc="0" normalizeH="0" noProof="0" dirty="0" err="1" smtClean="0">
                <a:ln>
                  <a:noFill/>
                </a:ln>
                <a:solidFill>
                  <a:schemeClr val="dk1"/>
                </a:solidFill>
                <a:effectLst/>
                <a:uLnTx/>
                <a:uFillTx/>
                <a:latin typeface="+mn-lt"/>
                <a:ea typeface="+mn-ea"/>
                <a:cs typeface="+mn-cs"/>
              </a:rPr>
              <a:t>Youtube</a:t>
            </a:r>
            <a:r>
              <a:rPr kumimoji="0" lang="en-US" sz="2400" b="0" i="0" u="none" strike="noStrike" kern="1200" cap="none" spc="0" normalizeH="0" noProof="0" dirty="0" smtClean="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514350" indent="-514350">
              <a:buFont typeface="+mj-lt"/>
              <a:buAutoNum type="arabicPeriod"/>
            </a:pPr>
            <a:r>
              <a:rPr lang="en-US" sz="2200" dirty="0" smtClean="0"/>
              <a:t>What is metal removal process?</a:t>
            </a:r>
          </a:p>
          <a:p>
            <a:pPr marL="514350" indent="-514350">
              <a:buFont typeface="+mj-lt"/>
              <a:buAutoNum type="arabicPeriod"/>
            </a:pPr>
            <a:r>
              <a:rPr lang="en-US" sz="2200" dirty="0" smtClean="0"/>
              <a:t>Define manufacturing process</a:t>
            </a:r>
          </a:p>
          <a:p>
            <a:pPr marL="514350" indent="-514350">
              <a:buFont typeface="+mj-lt"/>
              <a:buAutoNum type="arabicPeriod"/>
            </a:pPr>
            <a:r>
              <a:rPr lang="en-US" sz="2200" dirty="0" smtClean="0"/>
              <a:t>Classify manufacturing process.</a:t>
            </a:r>
          </a:p>
          <a:p>
            <a:pPr marL="514350" indent="-514350">
              <a:buFont typeface="+mj-lt"/>
              <a:buAutoNum type="arabicPeriod"/>
            </a:pPr>
            <a:r>
              <a:rPr lang="en-US" sz="2200" dirty="0" smtClean="0"/>
              <a:t>What do you mean by solidification process?</a:t>
            </a:r>
          </a:p>
          <a:p>
            <a:pPr marL="514350" indent="-514350">
              <a:buFont typeface="+mj-lt"/>
              <a:buAutoNum type="arabicPeriod"/>
            </a:pPr>
            <a:r>
              <a:rPr lang="en-US" sz="2200" dirty="0" smtClean="0"/>
              <a:t>Write any four deformation process.</a:t>
            </a:r>
          </a:p>
          <a:p>
            <a:endParaRPr lang="en-US" dirty="0"/>
          </a:p>
        </p:txBody>
      </p:sp>
      <p:sp>
        <p:nvSpPr>
          <p:cNvPr id="4" name="Date Placeholder 3"/>
          <p:cNvSpPr>
            <a:spLocks noGrp="1"/>
          </p:cNvSpPr>
          <p:nvPr>
            <p:ph type="dt" sz="half" idx="10"/>
          </p:nvPr>
        </p:nvSpPr>
        <p:spPr/>
        <p:txBody>
          <a:bodyPr/>
          <a:lstStyle/>
          <a:p>
            <a:fld id="{0C20EF35-C1DE-4055-AFC0-FB247E34E08B}" type="datetime1">
              <a:rPr lang="en-US" smtClean="0"/>
              <a:t>4/22/2021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t>Daily Quiz</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514350" indent="-514350">
              <a:buFont typeface="+mj-lt"/>
              <a:buAutoNum type="arabicPeriod"/>
            </a:pPr>
            <a:r>
              <a:rPr lang="en-US" sz="2200" dirty="0" smtClean="0"/>
              <a:t>What is the need of advance manufacturing process?</a:t>
            </a:r>
          </a:p>
          <a:p>
            <a:pPr marL="514350" indent="-514350">
              <a:buFont typeface="+mj-lt"/>
              <a:buAutoNum type="arabicPeriod"/>
            </a:pPr>
            <a:r>
              <a:rPr lang="en-US" sz="2200" dirty="0" smtClean="0"/>
              <a:t>Name any five advance manufacturing process.</a:t>
            </a:r>
          </a:p>
          <a:p>
            <a:pPr marL="514350" indent="-514350">
              <a:buFont typeface="+mj-lt"/>
              <a:buAutoNum type="arabicPeriod"/>
            </a:pPr>
            <a:r>
              <a:rPr lang="en-US" sz="2200" dirty="0" smtClean="0"/>
              <a:t>Differentiate between welding soldering and brazing.</a:t>
            </a:r>
          </a:p>
          <a:p>
            <a:pPr marL="514350" indent="-514350">
              <a:buFont typeface="+mj-lt"/>
              <a:buAutoNum type="arabicPeriod"/>
            </a:pPr>
            <a:r>
              <a:rPr lang="en-US" sz="2200" dirty="0" smtClean="0"/>
              <a:t>What are the applications of soldering?</a:t>
            </a:r>
          </a:p>
          <a:p>
            <a:pPr marL="514350" indent="-514350">
              <a:buFont typeface="+mj-lt"/>
              <a:buAutoNum type="arabicPeriod"/>
            </a:pPr>
            <a:r>
              <a:rPr lang="en-US" sz="2200" dirty="0" smtClean="0"/>
              <a:t>Differentiate between bulk deformation and sheet deformation.</a:t>
            </a:r>
          </a:p>
          <a:p>
            <a:endParaRPr lang="en-US" dirty="0"/>
          </a:p>
        </p:txBody>
      </p:sp>
      <p:sp>
        <p:nvSpPr>
          <p:cNvPr id="4" name="Date Placeholder 3"/>
          <p:cNvSpPr>
            <a:spLocks noGrp="1"/>
          </p:cNvSpPr>
          <p:nvPr>
            <p:ph type="dt" sz="half" idx="10"/>
          </p:nvPr>
        </p:nvSpPr>
        <p:spPr/>
        <p:txBody>
          <a:bodyPr/>
          <a:lstStyle/>
          <a:p>
            <a:fld id="{72066605-7124-4B18-8860-7E79B18FF3CD}" type="datetime1">
              <a:rPr lang="en-US" smtClean="0"/>
              <a:t>4/22/2021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Weekly</a:t>
            </a:r>
            <a:r>
              <a:rPr kumimoji="0" lang="en-US" sz="3200" b="0" i="0" u="none" strike="noStrike" kern="1200" cap="none" spc="0" normalizeH="0" noProof="0" dirty="0" smtClean="0">
                <a:ln>
                  <a:noFill/>
                </a:ln>
                <a:solidFill>
                  <a:schemeClr val="dk1"/>
                </a:solidFill>
                <a:effectLst/>
                <a:uLnTx/>
                <a:uFillTx/>
                <a:latin typeface="+mn-lt"/>
                <a:ea typeface="+mn-ea"/>
                <a:cs typeface="+mn-cs"/>
              </a:rPr>
              <a:t> Assignment</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25963"/>
          </a:xfrm>
        </p:spPr>
        <p:txBody>
          <a:bodyPr>
            <a:noAutofit/>
          </a:bodyPr>
          <a:lstStyle/>
          <a:p>
            <a:pPr marL="457200" indent="-457200">
              <a:spcBef>
                <a:spcPts val="0"/>
              </a:spcBef>
              <a:buFont typeface="+mj-lt"/>
              <a:buAutoNum type="arabicPeriod"/>
            </a:pPr>
            <a:r>
              <a:rPr lang="en-US" sz="2200" dirty="0" smtClean="0"/>
              <a:t> Strength of the welded joint is_____ than soldered joint.</a:t>
            </a:r>
          </a:p>
          <a:p>
            <a:pPr marL="514350" indent="-514350">
              <a:spcBef>
                <a:spcPts val="0"/>
              </a:spcBef>
              <a:buFont typeface="Arial" pitchFamily="34" charset="0"/>
              <a:buAutoNum type="alphaLcParenR"/>
            </a:pPr>
            <a:r>
              <a:rPr lang="en-US" sz="2200" dirty="0" smtClean="0"/>
              <a:t>Less    			b)    more</a:t>
            </a:r>
          </a:p>
          <a:p>
            <a:pPr marL="514350" indent="-514350">
              <a:spcBef>
                <a:spcPts val="0"/>
              </a:spcBef>
              <a:buAutoNum type="alphaLcParenR"/>
            </a:pPr>
            <a:endParaRPr lang="en-US" sz="2200" dirty="0" smtClean="0"/>
          </a:p>
          <a:p>
            <a:pPr marL="514350" indent="-514350">
              <a:spcBef>
                <a:spcPts val="0"/>
              </a:spcBef>
              <a:buNone/>
            </a:pPr>
            <a:r>
              <a:rPr lang="en-US" sz="2200" dirty="0" smtClean="0"/>
              <a:t>2.     Welding process create which type of joints?</a:t>
            </a:r>
          </a:p>
          <a:p>
            <a:pPr marL="514350" indent="-514350">
              <a:spcBef>
                <a:spcPts val="0"/>
              </a:spcBef>
              <a:buFont typeface="+mj-lt"/>
              <a:buAutoNum type="alphaLcParenR"/>
            </a:pPr>
            <a:r>
              <a:rPr lang="en-US" sz="2200" dirty="0" smtClean="0"/>
              <a:t>Temporary 		b) Permanent		c) Both </a:t>
            </a:r>
          </a:p>
          <a:p>
            <a:pPr marL="514350" indent="-514350">
              <a:spcBef>
                <a:spcPts val="0"/>
              </a:spcBef>
              <a:buFont typeface="+mj-lt"/>
              <a:buAutoNum type="alphaLcParenR"/>
            </a:pPr>
            <a:endParaRPr lang="en-US" sz="2200" dirty="0" smtClean="0"/>
          </a:p>
          <a:p>
            <a:pPr marL="514350" indent="-514350">
              <a:spcBef>
                <a:spcPts val="0"/>
              </a:spcBef>
              <a:buAutoNum type="arabicPeriod" startAt="3"/>
            </a:pPr>
            <a:r>
              <a:rPr lang="en-US" sz="2200" dirty="0" smtClean="0"/>
              <a:t>Which of the following is deformation process.</a:t>
            </a:r>
          </a:p>
          <a:p>
            <a:pPr marL="514350" indent="-514350">
              <a:spcBef>
                <a:spcPts val="0"/>
              </a:spcBef>
              <a:buAutoNum type="alphaLcParenR"/>
            </a:pPr>
            <a:r>
              <a:rPr lang="en-US" sz="2200" dirty="0" smtClean="0"/>
              <a:t>Turning		b) forging		c) casting</a:t>
            </a:r>
          </a:p>
          <a:p>
            <a:pPr marL="514350" indent="-514350">
              <a:spcBef>
                <a:spcPts val="0"/>
              </a:spcBef>
              <a:buAutoNum type="alphaLcParenR"/>
            </a:pPr>
            <a:endParaRPr lang="en-US" sz="2200" dirty="0" smtClean="0"/>
          </a:p>
          <a:p>
            <a:pPr marL="514350" indent="-514350">
              <a:spcBef>
                <a:spcPts val="0"/>
              </a:spcBef>
              <a:buAutoNum type="arabicPeriod" startAt="4"/>
            </a:pPr>
            <a:r>
              <a:rPr lang="en-US" sz="2200" dirty="0" smtClean="0"/>
              <a:t>________ materials can be easily deformed.</a:t>
            </a:r>
          </a:p>
          <a:p>
            <a:pPr marL="514350" indent="-514350">
              <a:spcBef>
                <a:spcPts val="0"/>
              </a:spcBef>
              <a:buAutoNum type="alphaLcParenR"/>
            </a:pPr>
            <a:r>
              <a:rPr lang="en-US" sz="2200" dirty="0" smtClean="0"/>
              <a:t>Ductile		b) brittle</a:t>
            </a:r>
          </a:p>
          <a:p>
            <a:pPr marL="514350" indent="-514350">
              <a:spcBef>
                <a:spcPts val="0"/>
              </a:spcBef>
              <a:buAutoNum type="alphaLcParenR"/>
            </a:pPr>
            <a:endParaRPr lang="en-US" sz="2200" dirty="0" smtClean="0"/>
          </a:p>
          <a:p>
            <a:pPr marL="514350" indent="-514350">
              <a:spcBef>
                <a:spcPts val="0"/>
              </a:spcBef>
              <a:buNone/>
            </a:pPr>
            <a:r>
              <a:rPr lang="en-US" sz="2200" dirty="0" smtClean="0"/>
              <a:t>5.     Which of the following is advance manufacturing methods?</a:t>
            </a:r>
          </a:p>
          <a:p>
            <a:pPr marL="514350" indent="-514350">
              <a:spcBef>
                <a:spcPts val="0"/>
              </a:spcBef>
              <a:buNone/>
            </a:pPr>
            <a:r>
              <a:rPr lang="en-US" sz="2200" dirty="0" smtClean="0"/>
              <a:t>a)      Plasma arc welding	b) brazing		c) deep drawing</a:t>
            </a:r>
            <a:endParaRPr lang="en-US" sz="2200" dirty="0"/>
          </a:p>
        </p:txBody>
      </p:sp>
      <p:sp>
        <p:nvSpPr>
          <p:cNvPr id="4" name="Date Placeholder 3"/>
          <p:cNvSpPr>
            <a:spLocks noGrp="1"/>
          </p:cNvSpPr>
          <p:nvPr>
            <p:ph type="dt" sz="half" idx="10"/>
          </p:nvPr>
        </p:nvSpPr>
        <p:spPr/>
        <p:txBody>
          <a:bodyPr/>
          <a:lstStyle/>
          <a:p>
            <a:fld id="{29CD1B3E-C6DA-419B-8E82-03E74CE4CB7E}" type="datetime1">
              <a:rPr lang="en-US" smtClean="0"/>
              <a:t>4/22/2021</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MCQ</a:t>
            </a:r>
            <a:r>
              <a:rPr lang="en-US" sz="3200" baseline="0" dirty="0" smtClean="0"/>
              <a:t>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25963"/>
          </a:xfrm>
        </p:spPr>
        <p:txBody>
          <a:bodyPr>
            <a:noAutofit/>
          </a:bodyPr>
          <a:lstStyle/>
          <a:p>
            <a:pPr marL="457200" indent="-457200">
              <a:spcBef>
                <a:spcPts val="0"/>
              </a:spcBef>
              <a:buNone/>
            </a:pPr>
            <a:endParaRPr lang="en-US" sz="2200" dirty="0" smtClean="0"/>
          </a:p>
          <a:p>
            <a:pPr marL="457200" indent="-457200">
              <a:spcBef>
                <a:spcPts val="0"/>
              </a:spcBef>
              <a:buNone/>
            </a:pPr>
            <a:endParaRPr lang="en-US" sz="2200" dirty="0" smtClean="0"/>
          </a:p>
          <a:p>
            <a:pPr marL="457200" indent="-457200" algn="just">
              <a:spcBef>
                <a:spcPts val="0"/>
              </a:spcBef>
              <a:buFont typeface="+mj-lt"/>
              <a:buAutoNum type="arabicPeriod"/>
            </a:pPr>
            <a:r>
              <a:rPr lang="en-US" sz="2200" dirty="0" smtClean="0"/>
              <a:t>Define manufacturing process with its classification.</a:t>
            </a:r>
          </a:p>
          <a:p>
            <a:pPr marL="457200" indent="-457200" algn="just">
              <a:spcBef>
                <a:spcPts val="0"/>
              </a:spcBef>
              <a:buFont typeface="+mj-lt"/>
              <a:buAutoNum type="arabicPeriod"/>
            </a:pPr>
            <a:r>
              <a:rPr lang="en-US" sz="2200" dirty="0" smtClean="0"/>
              <a:t>Define welding process. Give example.</a:t>
            </a:r>
          </a:p>
          <a:p>
            <a:pPr marL="457200" indent="-457200" algn="just">
              <a:spcBef>
                <a:spcPts val="0"/>
              </a:spcBef>
              <a:buFont typeface="+mj-lt"/>
              <a:buAutoNum type="arabicPeriod"/>
            </a:pPr>
            <a:r>
              <a:rPr lang="en-US" sz="2200" dirty="0" smtClean="0"/>
              <a:t>Explain sheet metal process.</a:t>
            </a:r>
          </a:p>
          <a:p>
            <a:pPr marL="457200" indent="-457200" algn="just">
              <a:spcBef>
                <a:spcPts val="0"/>
              </a:spcBef>
              <a:buFont typeface="+mj-lt"/>
              <a:buAutoNum type="arabicPeriod"/>
            </a:pPr>
            <a:r>
              <a:rPr lang="en-US" sz="2200" dirty="0" smtClean="0"/>
              <a:t>What are the properties of material required for metal forming process?</a:t>
            </a:r>
          </a:p>
          <a:p>
            <a:pPr marL="457200" indent="-457200" algn="just">
              <a:spcBef>
                <a:spcPts val="0"/>
              </a:spcBef>
              <a:buFont typeface="+mj-lt"/>
              <a:buAutoNum type="arabicPeriod"/>
            </a:pPr>
            <a:r>
              <a:rPr lang="en-US" sz="2200" dirty="0" smtClean="0"/>
              <a:t>Explain machining process.</a:t>
            </a:r>
          </a:p>
          <a:p>
            <a:pPr marL="457200" indent="-457200" algn="just">
              <a:spcBef>
                <a:spcPts val="0"/>
              </a:spcBef>
              <a:buFont typeface="+mj-lt"/>
              <a:buAutoNum type="arabicPeriod"/>
            </a:pPr>
            <a:endParaRPr lang="en-US" sz="2200" dirty="0" smtClean="0"/>
          </a:p>
          <a:p>
            <a:pPr marL="457200" indent="-457200" algn="just">
              <a:spcBef>
                <a:spcPts val="0"/>
              </a:spcBef>
              <a:buNone/>
            </a:pPr>
            <a:endParaRPr lang="en-US" sz="1800" dirty="0" smtClean="0"/>
          </a:p>
          <a:p>
            <a:pPr marL="457200" indent="-457200" algn="just">
              <a:spcBef>
                <a:spcPts val="0"/>
              </a:spcBef>
              <a:buNone/>
            </a:pPr>
            <a:r>
              <a:rPr lang="en-US" sz="1800" dirty="0" smtClean="0"/>
              <a:t>* This is a practical subject, so no university examination is conducted. Only internal and external viva exam is conducted.</a:t>
            </a:r>
          </a:p>
          <a:p>
            <a:pPr marL="457200" indent="-457200" algn="just">
              <a:spcBef>
                <a:spcPts val="0"/>
              </a:spcBef>
              <a:buNone/>
            </a:pPr>
            <a:endParaRPr lang="en-US" sz="2200" dirty="0" smtClean="0"/>
          </a:p>
          <a:p>
            <a:pPr marL="457200" indent="-457200" algn="just">
              <a:spcBef>
                <a:spcPts val="0"/>
              </a:spcBef>
              <a:buNone/>
            </a:pPr>
            <a:endParaRPr lang="en-US" sz="2200" dirty="0" smtClean="0"/>
          </a:p>
        </p:txBody>
      </p:sp>
      <p:sp>
        <p:nvSpPr>
          <p:cNvPr id="4" name="Date Placeholder 3"/>
          <p:cNvSpPr>
            <a:spLocks noGrp="1"/>
          </p:cNvSpPr>
          <p:nvPr>
            <p:ph type="dt" sz="half" idx="10"/>
          </p:nvPr>
        </p:nvSpPr>
        <p:spPr/>
        <p:txBody>
          <a:bodyPr/>
          <a:lstStyle/>
          <a:p>
            <a:fld id="{E5A4C40B-5679-4EA8-9AA5-5289C92819AD}" type="datetime1">
              <a:rPr lang="en-US" smtClean="0"/>
              <a:t>4/22/2021</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Expected Questions for University Exam </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9A37E7-282A-4010-BCFE-A0D20CB77032}" type="datetime1">
              <a:rPr lang="en-US" smtClean="0"/>
              <a:t>4/22/2021</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References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33400" y="1143000"/>
            <a:ext cx="8077200" cy="430887"/>
          </a:xfrm>
          <a:prstGeom prst="rect">
            <a:avLst/>
          </a:prstGeom>
          <a:noFill/>
        </p:spPr>
        <p:txBody>
          <a:bodyPr wrap="square" lIns="91440" tIns="45720" rIns="91440" bIns="45720">
            <a:spAutoFit/>
          </a:bodyPr>
          <a:lstStyle/>
          <a:p>
            <a:pPr algn="ctr">
              <a:buNone/>
            </a:pPr>
            <a:r>
              <a:rPr lang="en-US" sz="2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endParaRPr lang="en-US"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 name="TextBox 9"/>
          <p:cNvSpPr txBox="1"/>
          <p:nvPr/>
        </p:nvSpPr>
        <p:spPr>
          <a:xfrm>
            <a:off x="457200" y="1371600"/>
            <a:ext cx="8077200" cy="4093428"/>
          </a:xfrm>
          <a:prstGeom prst="rect">
            <a:avLst/>
          </a:prstGeom>
          <a:noFill/>
        </p:spPr>
        <p:txBody>
          <a:bodyPr wrap="square" rtlCol="0">
            <a:spAutoFit/>
          </a:bodyPr>
          <a:lstStyle/>
          <a:p>
            <a:pPr lvl="0" algn="just">
              <a:buFont typeface="Arial" pitchFamily="34" charset="0"/>
              <a:buChar char="•"/>
            </a:pPr>
            <a:r>
              <a:rPr lang="en-US" sz="2200" dirty="0" err="1" smtClean="0"/>
              <a:t>Hajra</a:t>
            </a:r>
            <a:r>
              <a:rPr lang="en-US" sz="2200" dirty="0" smtClean="0"/>
              <a:t> </a:t>
            </a:r>
            <a:r>
              <a:rPr lang="en-US" sz="2200" dirty="0" err="1" smtClean="0"/>
              <a:t>Choudhury</a:t>
            </a:r>
            <a:r>
              <a:rPr lang="en-US" sz="2200" dirty="0" smtClean="0"/>
              <a:t> S.K., </a:t>
            </a:r>
            <a:r>
              <a:rPr lang="en-US" sz="2200" dirty="0" err="1" smtClean="0"/>
              <a:t>Hajra</a:t>
            </a:r>
            <a:r>
              <a:rPr lang="en-US" sz="2200" dirty="0" smtClean="0"/>
              <a:t> </a:t>
            </a:r>
            <a:r>
              <a:rPr lang="en-US" sz="2200" dirty="0" err="1" smtClean="0"/>
              <a:t>Choudhury</a:t>
            </a:r>
            <a:r>
              <a:rPr lang="en-US" sz="2200" dirty="0" smtClean="0"/>
              <a:t> A.K. and </a:t>
            </a:r>
            <a:r>
              <a:rPr lang="en-US" sz="2200" dirty="0" err="1" smtClean="0"/>
              <a:t>Nirjhar</a:t>
            </a:r>
            <a:r>
              <a:rPr lang="en-US" sz="2200" dirty="0" smtClean="0"/>
              <a:t> Roy S.K., “Elements of Workshop Technology”, Vol. I 2008 and Vol. II 2010, Media promoters and publishers private limited, Mumbai.</a:t>
            </a:r>
          </a:p>
          <a:p>
            <a:pPr lvl="0" algn="just">
              <a:buFont typeface="Arial" pitchFamily="34" charset="0"/>
              <a:buChar char="•"/>
            </a:pPr>
            <a:r>
              <a:rPr lang="en-US" sz="2200" dirty="0" err="1" smtClean="0"/>
              <a:t>Kalpakjian</a:t>
            </a:r>
            <a:r>
              <a:rPr lang="en-US" sz="2200" dirty="0" smtClean="0"/>
              <a:t> S. And Steven S. </a:t>
            </a:r>
            <a:r>
              <a:rPr lang="en-US" sz="2200" dirty="0" err="1" smtClean="0"/>
              <a:t>Schmid</a:t>
            </a:r>
            <a:r>
              <a:rPr lang="en-US" sz="2200" dirty="0" smtClean="0"/>
              <a:t>, “Manufacturing Engineering and Technology”, 4</a:t>
            </a:r>
            <a:r>
              <a:rPr lang="en-US" sz="2200" baseline="30000" dirty="0" smtClean="0"/>
              <a:t>th</a:t>
            </a:r>
            <a:r>
              <a:rPr lang="en-US" sz="2200" dirty="0" smtClean="0"/>
              <a:t> edition, Pearson Education India Edition, 2002.</a:t>
            </a:r>
          </a:p>
          <a:p>
            <a:pPr lvl="0" algn="just">
              <a:buFont typeface="Arial" pitchFamily="34" charset="0"/>
              <a:buChar char="•"/>
            </a:pPr>
            <a:r>
              <a:rPr lang="en-US" sz="2200" dirty="0" err="1" smtClean="0"/>
              <a:t>Gowri</a:t>
            </a:r>
            <a:r>
              <a:rPr lang="en-US" sz="2200" dirty="0" smtClean="0"/>
              <a:t> P. </a:t>
            </a:r>
            <a:r>
              <a:rPr lang="en-US" sz="2200" dirty="0" err="1" smtClean="0"/>
              <a:t>Hariharan</a:t>
            </a:r>
            <a:r>
              <a:rPr lang="en-US" sz="2200" dirty="0" smtClean="0"/>
              <a:t> and A. Suresh </a:t>
            </a:r>
            <a:r>
              <a:rPr lang="en-US" sz="2200" dirty="0" err="1" smtClean="0"/>
              <a:t>Babu,”Manufacturing</a:t>
            </a:r>
            <a:r>
              <a:rPr lang="en-US" sz="2200" dirty="0" smtClean="0"/>
              <a:t> Technology – I” Pearson Education, 2008.</a:t>
            </a:r>
          </a:p>
          <a:p>
            <a:pPr lvl="0" algn="just">
              <a:buFont typeface="Arial" pitchFamily="34" charset="0"/>
              <a:buChar char="•"/>
            </a:pPr>
            <a:r>
              <a:rPr lang="en-US" sz="2200" dirty="0" smtClean="0"/>
              <a:t>Roy A. Lindberg, “Processes and Materials of Manufacture”, 4</a:t>
            </a:r>
            <a:r>
              <a:rPr lang="en-US" sz="2200" baseline="30000" dirty="0" smtClean="0"/>
              <a:t>th</a:t>
            </a:r>
            <a:r>
              <a:rPr lang="en-US" sz="2200" dirty="0" smtClean="0"/>
              <a:t> edition, Prentice Hall India, 1998.</a:t>
            </a:r>
          </a:p>
          <a:p>
            <a:pPr lvl="0" algn="just">
              <a:buFont typeface="Arial" pitchFamily="34" charset="0"/>
              <a:buChar char="•"/>
            </a:pPr>
            <a:r>
              <a:rPr lang="en-US" sz="2200" dirty="0" err="1" smtClean="0"/>
              <a:t>Rao</a:t>
            </a:r>
            <a:r>
              <a:rPr lang="en-US" sz="2200" dirty="0" smtClean="0"/>
              <a:t> P.N., “Manufacturing Technology”, Vol. I and Vol. II, Tata </a:t>
            </a:r>
            <a:r>
              <a:rPr lang="en-US" sz="2200" dirty="0" err="1" smtClean="0"/>
              <a:t>McGrawHill</a:t>
            </a:r>
            <a:r>
              <a:rPr lang="en-US" sz="2200" dirty="0" smtClean="0"/>
              <a:t> House, 2017.</a:t>
            </a:r>
          </a:p>
          <a:p>
            <a:endParaRPr lang="en-US" dirty="0"/>
          </a:p>
        </p:txBody>
      </p:sp>
    </p:spTree>
    <p:extLst>
      <p:ext uri="{BB962C8B-B14F-4D97-AF65-F5344CB8AC3E}">
        <p14:creationId xmlns="" xmlns:p14="http://schemas.microsoft.com/office/powerpoint/2010/main" val="25552202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53000"/>
          </a:xfrm>
        </p:spPr>
        <p:txBody>
          <a:bodyPr>
            <a:normAutofit lnSpcReduction="10000"/>
          </a:bodyPr>
          <a:lstStyle/>
          <a:p>
            <a:pPr marL="457200" indent="-457200" algn="just"/>
            <a:r>
              <a:rPr lang="en-US" sz="2200" dirty="0" smtClean="0"/>
              <a:t>Manufacturing is the process of converting raw material into finished product.</a:t>
            </a:r>
          </a:p>
          <a:p>
            <a:pPr algn="just"/>
            <a:r>
              <a:rPr lang="en-US" sz="2200" dirty="0" smtClean="0"/>
              <a:t>Manufacturing process is categorized into primary processing operations and secondary assembly operations.</a:t>
            </a:r>
          </a:p>
          <a:p>
            <a:pPr algn="just"/>
            <a:r>
              <a:rPr lang="en-US" sz="2200" b="1" dirty="0" smtClean="0"/>
              <a:t>Casting</a:t>
            </a:r>
            <a:r>
              <a:rPr lang="en-US" sz="2200" dirty="0" smtClean="0"/>
              <a:t> :</a:t>
            </a:r>
            <a:r>
              <a:rPr lang="en-US" sz="2200" spc="-25" dirty="0" smtClean="0">
                <a:cs typeface="Georgia"/>
              </a:rPr>
              <a:t> Casting </a:t>
            </a:r>
            <a:r>
              <a:rPr lang="en-US" sz="2200" spc="-50" dirty="0" smtClean="0">
                <a:cs typeface="Georgia"/>
              </a:rPr>
              <a:t>is </a:t>
            </a:r>
            <a:r>
              <a:rPr lang="en-US" sz="2200" spc="-5" dirty="0" smtClean="0">
                <a:cs typeface="Georgia"/>
              </a:rPr>
              <a:t>the </a:t>
            </a:r>
            <a:r>
              <a:rPr lang="en-US" sz="2200" spc="-50" dirty="0" smtClean="0">
                <a:cs typeface="Georgia"/>
              </a:rPr>
              <a:t>process </a:t>
            </a:r>
            <a:r>
              <a:rPr lang="en-US" sz="2200" spc="-20" dirty="0" smtClean="0">
                <a:cs typeface="Georgia"/>
              </a:rPr>
              <a:t>of </a:t>
            </a:r>
            <a:r>
              <a:rPr lang="en-US" sz="2200" spc="-25" dirty="0" smtClean="0">
                <a:cs typeface="Georgia"/>
              </a:rPr>
              <a:t>producing metal </a:t>
            </a:r>
            <a:r>
              <a:rPr lang="en-US" sz="2200" spc="-45" dirty="0" smtClean="0">
                <a:cs typeface="Georgia"/>
              </a:rPr>
              <a:t>parts </a:t>
            </a:r>
            <a:r>
              <a:rPr lang="en-US" sz="2200" spc="-30" dirty="0" smtClean="0">
                <a:cs typeface="Georgia"/>
              </a:rPr>
              <a:t>by  pouring </a:t>
            </a:r>
            <a:r>
              <a:rPr lang="en-US" sz="2200" spc="-20" dirty="0" smtClean="0">
                <a:cs typeface="Georgia"/>
              </a:rPr>
              <a:t>molten </a:t>
            </a:r>
            <a:r>
              <a:rPr lang="en-US" sz="2200" spc="-25" dirty="0" smtClean="0">
                <a:cs typeface="Georgia"/>
              </a:rPr>
              <a:t>metal </a:t>
            </a:r>
            <a:r>
              <a:rPr lang="en-US" sz="2200" spc="-20" dirty="0" smtClean="0">
                <a:cs typeface="Georgia"/>
              </a:rPr>
              <a:t>into </a:t>
            </a:r>
            <a:r>
              <a:rPr lang="en-US" sz="2200" spc="-5" dirty="0" smtClean="0">
                <a:cs typeface="Georgia"/>
              </a:rPr>
              <a:t>the </a:t>
            </a:r>
            <a:r>
              <a:rPr lang="en-US" sz="2200" spc="-20" dirty="0" smtClean="0">
                <a:cs typeface="Georgia"/>
              </a:rPr>
              <a:t>mould </a:t>
            </a:r>
            <a:r>
              <a:rPr lang="en-US" sz="2200" spc="-30" dirty="0" smtClean="0">
                <a:cs typeface="Georgia"/>
              </a:rPr>
              <a:t>cavity </a:t>
            </a:r>
            <a:r>
              <a:rPr lang="en-US" sz="2200" spc="-20" dirty="0" smtClean="0">
                <a:cs typeface="Georgia"/>
              </a:rPr>
              <a:t>of </a:t>
            </a:r>
            <a:r>
              <a:rPr lang="en-US" sz="2200" spc="-5" dirty="0" smtClean="0">
                <a:cs typeface="Georgia"/>
              </a:rPr>
              <a:t>the  </a:t>
            </a:r>
            <a:r>
              <a:rPr lang="en-US" sz="2200" spc="-40" dirty="0" smtClean="0">
                <a:cs typeface="Georgia"/>
              </a:rPr>
              <a:t>required </a:t>
            </a:r>
            <a:r>
              <a:rPr lang="en-US" sz="2200" spc="-35" dirty="0" smtClean="0">
                <a:cs typeface="Georgia"/>
              </a:rPr>
              <a:t>shape.</a:t>
            </a:r>
            <a:endParaRPr lang="en-US" sz="2200" spc="-50" dirty="0" smtClean="0">
              <a:cs typeface="Georgia"/>
            </a:endParaRPr>
          </a:p>
          <a:p>
            <a:pPr algn="just"/>
            <a:r>
              <a:rPr lang="en-US" sz="2200" b="1" spc="-50" dirty="0" smtClean="0"/>
              <a:t>Deformation process</a:t>
            </a:r>
            <a:r>
              <a:rPr lang="en-US" sz="2200" spc="-50" dirty="0" smtClean="0"/>
              <a:t>: </a:t>
            </a:r>
            <a:r>
              <a:rPr lang="en-US" sz="2200" dirty="0" smtClean="0"/>
              <a:t>The size and shape of a part is obtained by plastic deformation under the action of large action forces. </a:t>
            </a:r>
          </a:p>
          <a:p>
            <a:pPr algn="just"/>
            <a:r>
              <a:rPr lang="en-US" sz="2200" b="1" dirty="0" smtClean="0"/>
              <a:t>Machining process</a:t>
            </a:r>
            <a:r>
              <a:rPr lang="en-US" sz="2200" dirty="0" smtClean="0"/>
              <a:t>: Machining is  a metal removal process.</a:t>
            </a:r>
          </a:p>
          <a:p>
            <a:pPr algn="just"/>
            <a:r>
              <a:rPr lang="en-US" sz="2200" b="1" dirty="0" smtClean="0"/>
              <a:t>Welding</a:t>
            </a:r>
            <a:r>
              <a:rPr lang="en-US" sz="2200" dirty="0" smtClean="0"/>
              <a:t>: The processes of joining two or more similar or dissimilar metals with the help of heat is known as welding. Pressure may or may not be applied.</a:t>
            </a:r>
          </a:p>
          <a:p>
            <a:pPr algn="just"/>
            <a:r>
              <a:rPr lang="en-US" sz="2200" dirty="0" smtClean="0"/>
              <a:t>Limitations in the conventional methods led to the emergence of </a:t>
            </a:r>
            <a:r>
              <a:rPr lang="en-US" sz="2200" b="1" dirty="0" smtClean="0"/>
              <a:t>advance manufacturing methods.</a:t>
            </a:r>
          </a:p>
          <a:p>
            <a:pPr algn="just"/>
            <a:endParaRPr lang="en-US" sz="2200" dirty="0" smtClean="0"/>
          </a:p>
          <a:p>
            <a:pPr marL="457200" indent="-457200"/>
            <a:endParaRPr lang="en-US" sz="2200" dirty="0" smtClean="0"/>
          </a:p>
          <a:p>
            <a:pPr marL="457200" indent="-457200"/>
            <a:endParaRPr lang="en-US" sz="2200" dirty="0"/>
          </a:p>
        </p:txBody>
      </p:sp>
      <p:sp>
        <p:nvSpPr>
          <p:cNvPr id="4" name="Date Placeholder 3"/>
          <p:cNvSpPr>
            <a:spLocks noGrp="1"/>
          </p:cNvSpPr>
          <p:nvPr>
            <p:ph type="dt" sz="half" idx="10"/>
          </p:nvPr>
        </p:nvSpPr>
        <p:spPr/>
        <p:txBody>
          <a:bodyPr/>
          <a:lstStyle/>
          <a:p>
            <a:fld id="{01618A27-DB95-40B0-8DD7-E84A7F49563D}" type="datetime1">
              <a:rPr lang="en-US" smtClean="0"/>
              <a:t>4/22/2021</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t>Summary</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FB2C77-9BEE-450E-B203-3DBF91DA32E1}" type="datetime1">
              <a:rPr lang="en-US" smtClean="0"/>
              <a:t>4/22/2021</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33400" y="1143000"/>
            <a:ext cx="8077200" cy="430887"/>
          </a:xfrm>
          <a:prstGeom prst="rect">
            <a:avLst/>
          </a:prstGeom>
          <a:noFill/>
        </p:spPr>
        <p:txBody>
          <a:bodyPr wrap="square" lIns="91440" tIns="45720" rIns="91440" bIns="45720">
            <a:spAutoFit/>
          </a:bodyPr>
          <a:lstStyle/>
          <a:p>
            <a:pPr algn="ctr">
              <a:buNone/>
            </a:pPr>
            <a:r>
              <a:rPr lang="en-US" sz="2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endParaRPr lang="en-US"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 name="TextBox 9"/>
          <p:cNvSpPr txBox="1"/>
          <p:nvPr/>
        </p:nvSpPr>
        <p:spPr>
          <a:xfrm>
            <a:off x="457200" y="1371600"/>
            <a:ext cx="8077200" cy="2769989"/>
          </a:xfrm>
          <a:prstGeom prst="rect">
            <a:avLst/>
          </a:prstGeom>
          <a:noFill/>
        </p:spPr>
        <p:txBody>
          <a:bodyPr wrap="square" rtlCol="0">
            <a:spAutoFit/>
          </a:bodyPr>
          <a:lstStyle/>
          <a:p>
            <a:pPr lvl="0" algn="ctr"/>
            <a:endParaRPr lang="en-US" sz="7800" dirty="0" smtClean="0"/>
          </a:p>
          <a:p>
            <a:pPr lvl="0" algn="ctr"/>
            <a:r>
              <a:rPr lang="en-US" sz="7800" dirty="0" smtClean="0"/>
              <a:t>Thanks</a:t>
            </a:r>
          </a:p>
          <a:p>
            <a:endParaRPr lang="en-US" dirty="0"/>
          </a:p>
        </p:txBody>
      </p:sp>
      <p:pic>
        <p:nvPicPr>
          <p:cNvPr id="1026" name="Picture 2" descr="C:\Users\dell\Desktop\ESC 104\stressstraincurve.png"/>
          <p:cNvPicPr>
            <a:picLocks noChangeAspect="1" noChangeArrowheads="1"/>
          </p:cNvPicPr>
          <p:nvPr/>
        </p:nvPicPr>
        <p:blipFill>
          <a:blip r:embed="rId3"/>
          <a:srcRect/>
          <a:stretch>
            <a:fillRect/>
          </a:stretch>
        </p:blipFill>
        <p:spPr bwMode="auto">
          <a:xfrm>
            <a:off x="1524000" y="1804987"/>
            <a:ext cx="6096000" cy="3248025"/>
          </a:xfrm>
          <a:prstGeom prst="rect">
            <a:avLst/>
          </a:prstGeom>
          <a:noFill/>
        </p:spPr>
      </p:pic>
    </p:spTree>
    <p:extLst>
      <p:ext uri="{BB962C8B-B14F-4D97-AF65-F5344CB8AC3E}">
        <p14:creationId xmlns="" xmlns:p14="http://schemas.microsoft.com/office/powerpoint/2010/main" val="2555220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381000" y="990600"/>
          <a:ext cx="83820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84128FD8-068A-4FA3-AE8F-38F0DEBBDB6F}" type="datetime1">
              <a:rPr lang="en-US" smtClean="0"/>
              <a:t>4/22/2021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mn-lt"/>
                <a:ea typeface="+mn-ea"/>
                <a:cs typeface="+mn-cs"/>
              </a:rPr>
              <a:t>Prerequisite and Recap</a:t>
            </a:r>
            <a:endParaRPr kumimoji="0" lang="en-US" sz="3200" b="1" i="0" u="none" strike="noStrike" kern="1200" cap="none" spc="0" normalizeH="0" baseline="0" noProof="0" dirty="0">
              <a:ln>
                <a:noFill/>
              </a:ln>
              <a:solidFill>
                <a:srgbClr val="C00000"/>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6" cstate="print"/>
          <a:srcRect/>
          <a:stretch>
            <a:fillRect/>
          </a:stretch>
        </p:blipFill>
        <p:spPr bwMode="auto">
          <a:xfrm>
            <a:off x="0" y="0"/>
            <a:ext cx="1447800" cy="817163"/>
          </a:xfrm>
          <a:prstGeom prst="rect">
            <a:avLst/>
          </a:prstGeom>
          <a:noFill/>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C18EAD-4D9A-4BB1-A4FD-C01FF0EDD7EB}" type="datetime1">
              <a:rPr lang="en-US" smtClean="0"/>
              <a:t>4/22/2021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Topic</a:t>
            </a:r>
            <a:r>
              <a:rPr kumimoji="0" lang="en-US" sz="3200" b="0" i="0" u="none" strike="noStrike" kern="1200" cap="none" spc="0" normalizeH="0" noProof="0" dirty="0" smtClean="0">
                <a:ln>
                  <a:noFill/>
                </a:ln>
                <a:solidFill>
                  <a:schemeClr val="dk1"/>
                </a:solidFill>
                <a:effectLst/>
                <a:uLnTx/>
                <a:uFillTx/>
                <a:latin typeface="+mn-lt"/>
                <a:ea typeface="+mn-ea"/>
                <a:cs typeface="+mn-cs"/>
              </a:rPr>
              <a:t> objective, Prerequisite and Recap</a:t>
            </a:r>
            <a:r>
              <a:rPr kumimoji="0" lang="en-US" sz="3200" b="0" i="0" u="none" strike="noStrike" kern="1200" cap="none" spc="0" normalizeH="0" baseline="0" noProof="0" dirty="0" smtClean="0">
                <a:ln>
                  <a:noFill/>
                </a:ln>
                <a:solidFill>
                  <a:schemeClr val="dk1"/>
                </a:solidFill>
                <a:effectLst/>
                <a:uLnTx/>
                <a:uFillTx/>
                <a:latin typeface="+mn-lt"/>
                <a:ea typeface="+mn-ea"/>
                <a:cs typeface="+mn-cs"/>
              </a:rPr>
              <a:t>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graphicFrame>
        <p:nvGraphicFramePr>
          <p:cNvPr id="9" name="Content Placeholder 7">
            <a:extLst>
              <a:ext uri="{FF2B5EF4-FFF2-40B4-BE49-F238E27FC236}">
                <a16:creationId xmlns="" xmlns:a16="http://schemas.microsoft.com/office/drawing/2014/main" id="{9D528436-C306-4CD5-A229-14B59B010EB5}"/>
              </a:ext>
            </a:extLst>
          </p:cNvPr>
          <p:cNvGraphicFramePr>
            <a:graphicFrameLocks/>
          </p:cNvGraphicFramePr>
          <p:nvPr>
            <p:extLst>
              <p:ext uri="{D42A27DB-BD31-4B8C-83A1-F6EECF244321}">
                <p14:modId xmlns="" xmlns:p14="http://schemas.microsoft.com/office/powerpoint/2010/main" val="560680311"/>
              </p:ext>
            </p:extLst>
          </p:nvPr>
        </p:nvGraphicFramePr>
        <p:xfrm>
          <a:off x="304800" y="1828800"/>
          <a:ext cx="8115300"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300" dirty="0" smtClean="0"/>
              <a:t>Manufacturing </a:t>
            </a:r>
            <a:r>
              <a:rPr lang="en-US" sz="2300" dirty="0" smtClean="0"/>
              <a:t>is the conversion of raw materials into useful product by the application of machines and tools</a:t>
            </a:r>
            <a:r>
              <a:rPr lang="en-US" sz="2300" dirty="0" smtClean="0"/>
              <a:t>.</a:t>
            </a:r>
          </a:p>
          <a:p>
            <a:pPr algn="just"/>
            <a:endParaRPr lang="en-US" sz="2300" dirty="0" smtClean="0"/>
          </a:p>
          <a:p>
            <a:pPr algn="just"/>
            <a:r>
              <a:rPr lang="en-US" sz="2300" b="1" dirty="0" smtClean="0"/>
              <a:t>Technologically</a:t>
            </a:r>
            <a:r>
              <a:rPr lang="en-US" sz="2300" dirty="0" smtClean="0"/>
              <a:t>: Physical and chemical processes to alter size, shape and properties of material suitable for service use</a:t>
            </a:r>
          </a:p>
          <a:p>
            <a:pPr algn="just"/>
            <a:endParaRPr lang="en-US" sz="1800" dirty="0" smtClean="0">
              <a:solidFill>
                <a:srgbClr val="FF0000"/>
              </a:solidFill>
            </a:endParaRPr>
          </a:p>
          <a:p>
            <a:pPr algn="just"/>
            <a:endParaRPr lang="en-US" sz="1800" dirty="0">
              <a:solidFill>
                <a:srgbClr val="FF0000"/>
              </a:solidFill>
            </a:endParaRPr>
          </a:p>
        </p:txBody>
      </p:sp>
      <p:sp>
        <p:nvSpPr>
          <p:cNvPr id="4" name="Date Placeholder 3"/>
          <p:cNvSpPr>
            <a:spLocks noGrp="1"/>
          </p:cNvSpPr>
          <p:nvPr>
            <p:ph type="dt" sz="half" idx="10"/>
          </p:nvPr>
        </p:nvSpPr>
        <p:spPr/>
        <p:txBody>
          <a:bodyPr/>
          <a:lstStyle/>
          <a:p>
            <a:fld id="{3C227232-2718-4B0A-BE7D-0809596242E9}" type="datetime1">
              <a:rPr lang="en-US" smtClean="0"/>
              <a:t>4/22/2021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t>Introduction to Manufacturing Methods</a:t>
            </a:r>
            <a:r>
              <a:rPr kumimoji="0" lang="en-US" sz="3200" b="0" i="0" u="none" strike="noStrike" kern="1200" cap="none" spc="0" normalizeH="0" baseline="0" noProof="0" dirty="0" smtClean="0">
                <a:ln>
                  <a:noFill/>
                </a:ln>
                <a:solidFill>
                  <a:schemeClr val="dk1"/>
                </a:solidFill>
                <a:effectLst/>
                <a:uLnTx/>
                <a:uFillTx/>
                <a:latin typeface="+mn-lt"/>
                <a:ea typeface="+mn-ea"/>
                <a:cs typeface="+mn-cs"/>
              </a:rPr>
              <a:t>(CO2</a:t>
            </a:r>
            <a:r>
              <a:rPr lang="en-US" sz="3200" dirty="0" smtClean="0"/>
              <a:t>)</a:t>
            </a:r>
            <a:endParaRPr kumimoji="0" lang="en-US"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26" name="Picture 2"/>
          <p:cNvPicPr>
            <a:picLocks noChangeAspect="1" noChangeArrowheads="1"/>
          </p:cNvPicPr>
          <p:nvPr/>
        </p:nvPicPr>
        <p:blipFill>
          <a:blip r:embed="rId3" cstate="print"/>
          <a:srcRect/>
          <a:stretch>
            <a:fillRect/>
          </a:stretch>
        </p:blipFill>
        <p:spPr bwMode="auto">
          <a:xfrm>
            <a:off x="1066800" y="3276600"/>
            <a:ext cx="6934200" cy="236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b="1" dirty="0" smtClean="0"/>
              <a:t>Economically</a:t>
            </a:r>
            <a:r>
              <a:rPr lang="en-US" sz="2200" dirty="0" smtClean="0"/>
              <a:t>: (value addition) A step to convert raw material into useful product of high value.</a:t>
            </a:r>
            <a:endParaRPr lang="en-US" sz="2200" dirty="0"/>
          </a:p>
        </p:txBody>
      </p:sp>
      <p:sp>
        <p:nvSpPr>
          <p:cNvPr id="4" name="Date Placeholder 3"/>
          <p:cNvSpPr>
            <a:spLocks noGrp="1"/>
          </p:cNvSpPr>
          <p:nvPr>
            <p:ph type="dt" sz="half" idx="10"/>
          </p:nvPr>
        </p:nvSpPr>
        <p:spPr/>
        <p:txBody>
          <a:bodyPr/>
          <a:lstStyle/>
          <a:p>
            <a:fld id="{FBDF3E52-4C0D-45BA-8CE4-9F9B3498D2A2}" type="datetime1">
              <a:rPr lang="en-US" smtClean="0"/>
              <a:t>4/22/2021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Prachee Srivastava                       AME0151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Manufacturing Methods(CO2)</a:t>
            </a:r>
            <a:endParaRPr lang="en-US" sz="32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2050" name="Picture 2"/>
          <p:cNvPicPr>
            <a:picLocks noChangeAspect="1" noChangeArrowheads="1"/>
          </p:cNvPicPr>
          <p:nvPr/>
        </p:nvPicPr>
        <p:blipFill>
          <a:blip r:embed="rId3" cstate="print"/>
          <a:srcRect/>
          <a:stretch>
            <a:fillRect/>
          </a:stretch>
        </p:blipFill>
        <p:spPr bwMode="auto">
          <a:xfrm>
            <a:off x="1676400" y="2057400"/>
            <a:ext cx="6350750"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E50ABF24FB5640BB6014DC1D57DD7A" ma:contentTypeVersion="3" ma:contentTypeDescription="Create a new document." ma:contentTypeScope="" ma:versionID="b4b1b7f4c0d017fc679afc8251e13bab">
  <xsd:schema xmlns:xsd="http://www.w3.org/2001/XMLSchema" xmlns:xs="http://www.w3.org/2001/XMLSchema" xmlns:p="http://schemas.microsoft.com/office/2006/metadata/properties" xmlns:ns2="be757fe0-40fc-4dcf-adba-d0d8741a61e5" targetNamespace="http://schemas.microsoft.com/office/2006/metadata/properties" ma:root="true" ma:fieldsID="e3a7e02e1531b6e28fcc6150c89ab33d" ns2:_="">
    <xsd:import namespace="be757fe0-40fc-4dcf-adba-d0d8741a61e5"/>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757fe0-40fc-4dcf-adba-d0d8741a61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86B7C2-39F3-432A-93A0-51434F6C5ABC}"/>
</file>

<file path=customXml/itemProps2.xml><?xml version="1.0" encoding="utf-8"?>
<ds:datastoreItem xmlns:ds="http://schemas.openxmlformats.org/officeDocument/2006/customXml" ds:itemID="{5B4471A6-97F9-4F3C-8FB0-56889EEA62B9}"/>
</file>

<file path=customXml/itemProps3.xml><?xml version="1.0" encoding="utf-8"?>
<ds:datastoreItem xmlns:ds="http://schemas.openxmlformats.org/officeDocument/2006/customXml" ds:itemID="{0543A38D-A83F-4C75-A895-D9DDE5406D77}"/>
</file>

<file path=docProps/app.xml><?xml version="1.0" encoding="utf-8"?>
<Properties xmlns="http://schemas.openxmlformats.org/officeDocument/2006/extended-properties" xmlns:vt="http://schemas.openxmlformats.org/officeDocument/2006/docPropsVTypes">
  <TotalTime>1490</TotalTime>
  <Words>2824</Words>
  <Application>Microsoft Office PowerPoint</Application>
  <PresentationFormat>On-screen Show (4:3)</PresentationFormat>
  <Paragraphs>620</Paragraphs>
  <Slides>58</Slides>
  <Notes>13</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Noida Institute of Engineering and Technology, Greater Noida</vt:lpstr>
      <vt:lpstr>Slide 2</vt:lpstr>
      <vt:lpstr>Course Objective</vt:lpstr>
      <vt:lpstr>Course Outcome</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Types of plain carbon steel</vt:lpstr>
      <vt:lpstr>ALLOY STEEL</vt:lpstr>
      <vt:lpstr>High speed steel</vt:lpstr>
      <vt:lpstr>Cast iron</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dell</cp:lastModifiedBy>
  <cp:revision>98</cp:revision>
  <dcterms:created xsi:type="dcterms:W3CDTF">2006-08-16T00:00:00Z</dcterms:created>
  <dcterms:modified xsi:type="dcterms:W3CDTF">2021-04-22T09:54:50Z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0x01010075E50ABF24FB5640BB6014DC1D57DD7A</vt:lpwstr>
  </property>
</Properties>
</file>