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4"/>
  </p:notesMasterIdLst>
  <p:handoutMasterIdLst>
    <p:handoutMasterId r:id="rId95"/>
  </p:handoutMasterIdLst>
  <p:sldIdLst>
    <p:sldId id="256" r:id="rId5"/>
    <p:sldId id="257" r:id="rId6"/>
    <p:sldId id="269" r:id="rId7"/>
    <p:sldId id="361" r:id="rId8"/>
    <p:sldId id="333" r:id="rId9"/>
    <p:sldId id="334" r:id="rId10"/>
    <p:sldId id="327" r:id="rId11"/>
    <p:sldId id="272" r:id="rId12"/>
    <p:sldId id="354" r:id="rId13"/>
    <p:sldId id="271" r:id="rId14"/>
    <p:sldId id="326" r:id="rId15"/>
    <p:sldId id="282" r:id="rId16"/>
    <p:sldId id="355" r:id="rId17"/>
    <p:sldId id="281" r:id="rId18"/>
    <p:sldId id="276" r:id="rId19"/>
    <p:sldId id="280" r:id="rId20"/>
    <p:sldId id="275" r:id="rId21"/>
    <p:sldId id="270" r:id="rId22"/>
    <p:sldId id="273" r:id="rId23"/>
    <p:sldId id="285" r:id="rId24"/>
    <p:sldId id="324" r:id="rId25"/>
    <p:sldId id="325" r:id="rId26"/>
    <p:sldId id="337" r:id="rId27"/>
    <p:sldId id="338" r:id="rId28"/>
    <p:sldId id="339" r:id="rId29"/>
    <p:sldId id="340" r:id="rId30"/>
    <p:sldId id="286" r:id="rId31"/>
    <p:sldId id="356" r:id="rId32"/>
    <p:sldId id="264" r:id="rId33"/>
    <p:sldId id="287" r:id="rId34"/>
    <p:sldId id="288" r:id="rId35"/>
    <p:sldId id="289" r:id="rId36"/>
    <p:sldId id="357" r:id="rId37"/>
    <p:sldId id="290" r:id="rId38"/>
    <p:sldId id="291" r:id="rId39"/>
    <p:sldId id="292" r:id="rId40"/>
    <p:sldId id="322" r:id="rId41"/>
    <p:sldId id="323" r:id="rId42"/>
    <p:sldId id="341" r:id="rId43"/>
    <p:sldId id="342" r:id="rId44"/>
    <p:sldId id="343" r:id="rId45"/>
    <p:sldId id="344" r:id="rId46"/>
    <p:sldId id="293" r:id="rId47"/>
    <p:sldId id="294" r:id="rId48"/>
    <p:sldId id="358" r:id="rId49"/>
    <p:sldId id="320" r:id="rId50"/>
    <p:sldId id="321" r:id="rId51"/>
    <p:sldId id="345" r:id="rId52"/>
    <p:sldId id="346" r:id="rId53"/>
    <p:sldId id="347" r:id="rId54"/>
    <p:sldId id="274" r:id="rId55"/>
    <p:sldId id="295" r:id="rId56"/>
    <p:sldId id="359" r:id="rId57"/>
    <p:sldId id="296" r:id="rId58"/>
    <p:sldId id="297" r:id="rId59"/>
    <p:sldId id="298" r:id="rId60"/>
    <p:sldId id="299" r:id="rId61"/>
    <p:sldId id="300" r:id="rId62"/>
    <p:sldId id="301" r:id="rId63"/>
    <p:sldId id="302" r:id="rId64"/>
    <p:sldId id="303" r:id="rId65"/>
    <p:sldId id="304" r:id="rId66"/>
    <p:sldId id="305" r:id="rId67"/>
    <p:sldId id="306" r:id="rId68"/>
    <p:sldId id="318" r:id="rId69"/>
    <p:sldId id="319" r:id="rId70"/>
    <p:sldId id="348" r:id="rId71"/>
    <p:sldId id="353" r:id="rId72"/>
    <p:sldId id="349" r:id="rId73"/>
    <p:sldId id="307" r:id="rId74"/>
    <p:sldId id="360" r:id="rId75"/>
    <p:sldId id="308" r:id="rId76"/>
    <p:sldId id="309" r:id="rId77"/>
    <p:sldId id="310" r:id="rId78"/>
    <p:sldId id="311" r:id="rId79"/>
    <p:sldId id="312" r:id="rId80"/>
    <p:sldId id="313" r:id="rId81"/>
    <p:sldId id="314" r:id="rId82"/>
    <p:sldId id="315" r:id="rId83"/>
    <p:sldId id="316" r:id="rId84"/>
    <p:sldId id="317" r:id="rId85"/>
    <p:sldId id="350" r:id="rId86"/>
    <p:sldId id="351" r:id="rId87"/>
    <p:sldId id="352" r:id="rId88"/>
    <p:sldId id="267" r:id="rId89"/>
    <p:sldId id="336" r:id="rId90"/>
    <p:sldId id="335" r:id="rId91"/>
    <p:sldId id="265" r:id="rId92"/>
    <p:sldId id="284"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slide" Target="slides/slide51.xml" /><Relationship Id="rId63" Type="http://schemas.openxmlformats.org/officeDocument/2006/relationships/slide" Target="slides/slide59.xml" /><Relationship Id="rId68" Type="http://schemas.openxmlformats.org/officeDocument/2006/relationships/slide" Target="slides/slide64.xml" /><Relationship Id="rId76" Type="http://schemas.openxmlformats.org/officeDocument/2006/relationships/slide" Target="slides/slide72.xml" /><Relationship Id="rId84" Type="http://schemas.openxmlformats.org/officeDocument/2006/relationships/slide" Target="slides/slide80.xml" /><Relationship Id="rId89" Type="http://schemas.openxmlformats.org/officeDocument/2006/relationships/slide" Target="slides/slide85.xml" /><Relationship Id="rId97" Type="http://schemas.openxmlformats.org/officeDocument/2006/relationships/viewProps" Target="viewProps.xml" /><Relationship Id="rId7" Type="http://schemas.openxmlformats.org/officeDocument/2006/relationships/slide" Target="slides/slide3.xml" /><Relationship Id="rId71" Type="http://schemas.openxmlformats.org/officeDocument/2006/relationships/slide" Target="slides/slide67.xml" /><Relationship Id="rId92" Type="http://schemas.openxmlformats.org/officeDocument/2006/relationships/slide" Target="slides/slide88.xml" /><Relationship Id="rId2" Type="http://schemas.openxmlformats.org/officeDocument/2006/relationships/customXml" Target="../customXml/item2.xml" /><Relationship Id="rId16" Type="http://schemas.openxmlformats.org/officeDocument/2006/relationships/slide" Target="slides/slide12.xml" /><Relationship Id="rId29" Type="http://schemas.openxmlformats.org/officeDocument/2006/relationships/slide" Target="slides/slide25.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slide" Target="slides/slide54.xml" /><Relationship Id="rId66" Type="http://schemas.openxmlformats.org/officeDocument/2006/relationships/slide" Target="slides/slide62.xml" /><Relationship Id="rId74" Type="http://schemas.openxmlformats.org/officeDocument/2006/relationships/slide" Target="slides/slide70.xml" /><Relationship Id="rId79" Type="http://schemas.openxmlformats.org/officeDocument/2006/relationships/slide" Target="slides/slide75.xml" /><Relationship Id="rId87" Type="http://schemas.openxmlformats.org/officeDocument/2006/relationships/slide" Target="slides/slide83.xml" /><Relationship Id="rId5" Type="http://schemas.openxmlformats.org/officeDocument/2006/relationships/slide" Target="slides/slide1.xml" /><Relationship Id="rId61" Type="http://schemas.openxmlformats.org/officeDocument/2006/relationships/slide" Target="slides/slide57.xml" /><Relationship Id="rId82" Type="http://schemas.openxmlformats.org/officeDocument/2006/relationships/slide" Target="slides/slide78.xml" /><Relationship Id="rId90" Type="http://schemas.openxmlformats.org/officeDocument/2006/relationships/slide" Target="slides/slide86.xml" /><Relationship Id="rId95" Type="http://schemas.openxmlformats.org/officeDocument/2006/relationships/handoutMaster" Target="handoutMasters/handoutMaster1.xml" /><Relationship Id="rId19" Type="http://schemas.openxmlformats.org/officeDocument/2006/relationships/slide" Target="slides/slide1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slide" Target="slides/slide60.xml" /><Relationship Id="rId69" Type="http://schemas.openxmlformats.org/officeDocument/2006/relationships/slide" Target="slides/slide65.xml" /><Relationship Id="rId77" Type="http://schemas.openxmlformats.org/officeDocument/2006/relationships/slide" Target="slides/slide73.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slide" Target="slides/slide68.xml" /><Relationship Id="rId80" Type="http://schemas.openxmlformats.org/officeDocument/2006/relationships/slide" Target="slides/slide76.xml" /><Relationship Id="rId85" Type="http://schemas.openxmlformats.org/officeDocument/2006/relationships/slide" Target="slides/slide81.xml" /><Relationship Id="rId93" Type="http://schemas.openxmlformats.org/officeDocument/2006/relationships/slide" Target="slides/slide89.xml" /><Relationship Id="rId98" Type="http://schemas.openxmlformats.org/officeDocument/2006/relationships/theme" Target="theme/theme1.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slide" Target="slides/slide63.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 Id="rId70" Type="http://schemas.openxmlformats.org/officeDocument/2006/relationships/slide" Target="slides/slide66.xml" /><Relationship Id="rId75" Type="http://schemas.openxmlformats.org/officeDocument/2006/relationships/slide" Target="slides/slide71.xml" /><Relationship Id="rId83" Type="http://schemas.openxmlformats.org/officeDocument/2006/relationships/slide" Target="slides/slide79.xml" /><Relationship Id="rId88" Type="http://schemas.openxmlformats.org/officeDocument/2006/relationships/slide" Target="slides/slide84.xml" /><Relationship Id="rId91" Type="http://schemas.openxmlformats.org/officeDocument/2006/relationships/slide" Target="slides/slide87.xml" /><Relationship Id="rId9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10" Type="http://schemas.openxmlformats.org/officeDocument/2006/relationships/slide" Target="slides/slide6.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slide" Target="slides/slide69.xml" /><Relationship Id="rId78" Type="http://schemas.openxmlformats.org/officeDocument/2006/relationships/slide" Target="slides/slide74.xml" /><Relationship Id="rId81" Type="http://schemas.openxmlformats.org/officeDocument/2006/relationships/slide" Target="slides/slide77.xml" /><Relationship Id="rId86" Type="http://schemas.openxmlformats.org/officeDocument/2006/relationships/slide" Target="slides/slide82.xml" /><Relationship Id="rId94" Type="http://schemas.openxmlformats.org/officeDocument/2006/relationships/notesMaster" Target="notesMasters/notesMaster1.xml" /><Relationship Id="rId9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3" Type="http://schemas.openxmlformats.org/officeDocument/2006/relationships/slide" Target="slides/slide9.xml" /><Relationship Id="rId18" Type="http://schemas.openxmlformats.org/officeDocument/2006/relationships/slide" Target="slides/slide14.xml" /><Relationship Id="rId39" Type="http://schemas.openxmlformats.org/officeDocument/2006/relationships/slide" Target="slides/slide35.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2/19/2021</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2/19/2021</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2/19/2021</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2/19/2021</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2/19/2021</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2/19/2021</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2/19/2021</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2/19/2021</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2/19/2021</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2/19/2021</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2/19/2021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Subject code and abbreviation                Unit Number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5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6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6.png" /></Relationships>
</file>

<file path=ppt/slides/_rels/slide6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governmentadda.com/"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9905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a:latin typeface="Times New Roman" pitchFamily="18" charset="0"/>
                <a:cs typeface="Times New Roman" pitchFamily="18" charset="0"/>
              </a:rPr>
              <a:t>Noida</a:t>
            </a:r>
            <a:r>
              <a:rPr lang="en-US" sz="3200" b="1" dirty="0">
                <a:latin typeface="Times New Roman" pitchFamily="18" charset="0"/>
                <a:cs typeface="Times New Roman" pitchFamily="18" charset="0"/>
              </a:rPr>
              <a:t> Institute of Engineering and Technology, Greater </a:t>
            </a:r>
            <a:r>
              <a:rPr lang="en-US" sz="3200" b="1" dirty="0" err="1">
                <a:latin typeface="Times New Roman" pitchFamily="18" charset="0"/>
                <a:cs typeface="Times New Roman" pitchFamily="18" charset="0"/>
              </a:rPr>
              <a:t>Noida</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295400"/>
            <a:ext cx="6400800" cy="914400"/>
          </a:xfrm>
        </p:spPr>
        <p:style>
          <a:lnRef idx="2">
            <a:schemeClr val="accent5"/>
          </a:lnRef>
          <a:fillRef idx="1">
            <a:schemeClr val="lt1"/>
          </a:fillRef>
          <a:effectRef idx="0">
            <a:schemeClr val="accent5"/>
          </a:effectRef>
          <a:fontRef idx="minor">
            <a:schemeClr val="dk1"/>
          </a:fontRef>
        </p:style>
        <p:txBody>
          <a:bodyPr>
            <a:normAutofit/>
          </a:bodyPr>
          <a:lstStyle/>
          <a:p>
            <a:r>
              <a:rPr lang="en-US" sz="2600" b="1" dirty="0">
                <a:solidFill>
                  <a:schemeClr val="tx1"/>
                </a:solidFill>
                <a:latin typeface="Times New Roman" pitchFamily="18" charset="0"/>
                <a:cs typeface="Times New Roman" pitchFamily="18" charset="0"/>
              </a:rPr>
              <a:t>Aptitude 1</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905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600" b="1" dirty="0">
                <a:solidFill>
                  <a:schemeClr val="tx1"/>
                </a:solidFill>
                <a:latin typeface="Times New Roman" pitchFamily="18" charset="0"/>
                <a:cs typeface="Times New Roman" pitchFamily="18" charset="0"/>
              </a:rPr>
              <a:t>Faculty Name</a:t>
            </a:r>
          </a:p>
          <a:p>
            <a:pPr lvl="0" algn="ctr">
              <a:spcBef>
                <a:spcPct val="20000"/>
              </a:spcBef>
              <a:defRPr/>
            </a:pPr>
            <a:r>
              <a:rPr lang="en-US" sz="2600" b="1" dirty="0">
                <a:solidFill>
                  <a:schemeClr val="tx1"/>
                </a:solidFill>
                <a:latin typeface="Times New Roman" pitchFamily="18" charset="0"/>
                <a:cs typeface="Times New Roman" pitchFamily="18" charset="0"/>
              </a:rPr>
              <a:t>Mr. Sudhir Singh </a:t>
            </a:r>
          </a:p>
          <a:p>
            <a:pPr lvl="0" algn="ctr">
              <a:spcBef>
                <a:spcPct val="20000"/>
              </a:spcBef>
              <a:defRPr/>
            </a:pPr>
            <a:r>
              <a:rPr lang="en-US" sz="2600" b="1" dirty="0">
                <a:solidFill>
                  <a:schemeClr val="tx1"/>
                </a:solidFill>
                <a:latin typeface="Times New Roman" pitchFamily="18" charset="0"/>
                <a:cs typeface="Times New Roman" pitchFamily="18" charset="0"/>
              </a:rPr>
              <a:t>Department</a:t>
            </a:r>
          </a:p>
          <a:p>
            <a:pPr lvl="0" algn="ctr">
              <a:spcBef>
                <a:spcPct val="20000"/>
              </a:spcBef>
              <a:defRPr/>
            </a:pPr>
            <a:r>
              <a:rPr lang="en-US" sz="2600" b="1" dirty="0">
                <a:solidFill>
                  <a:schemeClr val="tx1"/>
                </a:solidFill>
                <a:latin typeface="Times New Roman" pitchFamily="18" charset="0"/>
                <a:cs typeface="Times New Roman" pitchFamily="18" charset="0"/>
              </a:rPr>
              <a:t>Mathematics</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pPr/>
              <a:t>2/19/2021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Unit:</a:t>
            </a:r>
            <a:r>
              <a:rPr kumimoji="0" lang="en-US" sz="2600" b="1"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lang="en-US" sz="2600" b="1" noProof="0" dirty="0">
                <a:solidFill>
                  <a:schemeClr val="tx1"/>
                </a:solidFill>
                <a:latin typeface="Times New Roman" pitchFamily="18" charset="0"/>
                <a:cs typeface="Times New Roman" pitchFamily="18" charset="0"/>
              </a:rPr>
              <a:t>Ⅴ</a:t>
            </a:r>
            <a:endParaRPr kumimoji="0" lang="en-US" sz="2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14" name="Subtitle 2"/>
          <p:cNvSpPr txBox="1">
            <a:spLocks/>
          </p:cNvSpPr>
          <p:nvPr/>
        </p:nvSpPr>
        <p:spPr>
          <a:xfrm>
            <a:off x="228600" y="3657600"/>
            <a:ext cx="41910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Subject</a:t>
            </a:r>
            <a:r>
              <a:rPr kumimoji="0" lang="en-US" sz="2600" b="1" i="0" u="none" strike="noStrike" kern="1200" cap="none" spc="0" normalizeH="0" noProof="0" dirty="0">
                <a:ln>
                  <a:noFill/>
                </a:ln>
                <a:solidFill>
                  <a:schemeClr val="tx1"/>
                </a:solidFill>
                <a:effectLst/>
                <a:uLnTx/>
                <a:uFillTx/>
                <a:latin typeface="Times New Roman" pitchFamily="18" charset="0"/>
                <a:cs typeface="Times New Roman" pitchFamily="18" charset="0"/>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latin typeface="Times New Roman" pitchFamily="18" charset="0"/>
                <a:cs typeface="Times New Roman" pitchFamily="18" charset="0"/>
              </a:rPr>
              <a:t> Mathematics I </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600" b="1" dirty="0">
                <a:solidFill>
                  <a:schemeClr val="tx1"/>
                </a:solidFill>
                <a:latin typeface="Times New Roman" pitchFamily="18" charset="0"/>
                <a:cs typeface="Times New Roman" pitchFamily="18" charset="0"/>
              </a:rPr>
              <a:t>Course Details</a:t>
            </a:r>
            <a:br>
              <a:rPr lang="en-US" sz="2600" b="1" dirty="0">
                <a:solidFill>
                  <a:schemeClr val="tx1"/>
                </a:solidFill>
                <a:latin typeface="Times New Roman" pitchFamily="18" charset="0"/>
                <a:cs typeface="Times New Roman" pitchFamily="18" charset="0"/>
              </a:rPr>
            </a:br>
            <a:r>
              <a:rPr lang="en-US" sz="2600" b="1" dirty="0">
                <a:solidFill>
                  <a:schemeClr val="tx1"/>
                </a:solidFill>
                <a:latin typeface="Times New Roman" pitchFamily="18" charset="0"/>
                <a:cs typeface="Times New Roman" pitchFamily="18" charset="0"/>
              </a:rPr>
              <a:t>B Tech- 1</a:t>
            </a:r>
            <a:r>
              <a:rPr lang="en-US" sz="2600" b="1" baseline="30000" dirty="0">
                <a:solidFill>
                  <a:schemeClr val="tx1"/>
                </a:solidFill>
                <a:latin typeface="Times New Roman" pitchFamily="18" charset="0"/>
                <a:cs typeface="Times New Roman" pitchFamily="18" charset="0"/>
              </a:rPr>
              <a:t>st</a:t>
            </a:r>
            <a:r>
              <a:rPr lang="en-US" sz="2600" b="1" dirty="0">
                <a:solidFill>
                  <a:schemeClr val="tx1"/>
                </a:solidFill>
                <a:latin typeface="Times New Roman" pitchFamily="18" charset="0"/>
                <a:cs typeface="Times New Roman" pitchFamily="18" charset="0"/>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257800"/>
          </a:xfrm>
        </p:spPr>
        <p:txBody>
          <a:bodyPr/>
          <a:lstStyle/>
          <a:p>
            <a:pPr>
              <a:buNone/>
            </a:pPr>
            <a:r>
              <a:rPr lang="en-US" sz="2600" b="1" dirty="0">
                <a:latin typeface="Times New Roman" pitchFamily="18" charset="0"/>
                <a:cs typeface="Times New Roman" pitchFamily="18" charset="0"/>
              </a:rPr>
              <a:t>Example 1: </a:t>
            </a:r>
            <a:r>
              <a:rPr lang="en-US" sz="2600" dirty="0">
                <a:latin typeface="Times New Roman" pitchFamily="18" charset="0"/>
                <a:cs typeface="Times New Roman" pitchFamily="18" charset="0"/>
              </a:rPr>
              <a:t>Solve 4 + 10 - 3 × 6 ÷ 3 + 4 </a:t>
            </a:r>
          </a:p>
          <a:p>
            <a:pPr>
              <a:buNone/>
            </a:pPr>
            <a:r>
              <a:rPr lang="en-US" sz="2600" dirty="0">
                <a:latin typeface="Times New Roman" pitchFamily="18" charset="0"/>
                <a:cs typeface="Times New Roman" pitchFamily="18" charset="0"/>
              </a:rPr>
              <a:t>= 4 + 10 - 18/3 + 4 = 4 + 10 - 6 + 4 (Division and multiplication, left to right) </a:t>
            </a:r>
          </a:p>
          <a:p>
            <a:pPr>
              <a:buNone/>
            </a:pPr>
            <a:r>
              <a:rPr lang="en-US" sz="2600" dirty="0">
                <a:latin typeface="Times New Roman" pitchFamily="18" charset="0"/>
                <a:cs typeface="Times New Roman" pitchFamily="18" charset="0"/>
              </a:rPr>
              <a:t>= 14 - 6 + 4 = 8 + 4 = 12 (Addition and Subtraction, left to right) </a:t>
            </a:r>
          </a:p>
          <a:p>
            <a:pPr>
              <a:buNone/>
            </a:pPr>
            <a:r>
              <a:rPr lang="en-US" sz="2600" b="1" dirty="0">
                <a:latin typeface="Times New Roman" pitchFamily="18" charset="0"/>
                <a:cs typeface="Times New Roman" pitchFamily="18" charset="0"/>
              </a:rPr>
              <a:t>Example 2</a:t>
            </a:r>
            <a:r>
              <a:rPr lang="en-US" sz="2600" dirty="0">
                <a:latin typeface="Times New Roman" pitchFamily="18" charset="0"/>
                <a:cs typeface="Times New Roman" pitchFamily="18" charset="0"/>
              </a:rPr>
              <a:t>: Evaluate or simplify the following expression</a:t>
            </a:r>
          </a:p>
          <a:p>
            <a:pPr>
              <a:buNone/>
            </a:pPr>
            <a:r>
              <a:rPr lang="en-US" sz="2600" dirty="0">
                <a:latin typeface="Times New Roman" pitchFamily="18" charset="0"/>
                <a:cs typeface="Times New Roman" pitchFamily="18" charset="0"/>
              </a:rPr>
              <a:t>(a) 9 - { 7 – 24 ÷ ( 8 + 6 × 2 – 16 ) }</a:t>
            </a:r>
          </a:p>
          <a:p>
            <a:pPr>
              <a:buNone/>
            </a:pPr>
            <a:r>
              <a:rPr lang="en-US" sz="2600" dirty="0">
                <a:latin typeface="Times New Roman" pitchFamily="18" charset="0"/>
                <a:cs typeface="Times New Roman" pitchFamily="18" charset="0"/>
              </a:rPr>
              <a:t>(b) ( - 3 ) × ( - 12 ) ÷ (- 4 ) + 3 × 6</a:t>
            </a:r>
          </a:p>
          <a:p>
            <a:pPr>
              <a:buNone/>
            </a:pPr>
            <a:r>
              <a:rPr lang="en-US" sz="2600" dirty="0">
                <a:latin typeface="Times New Roman" pitchFamily="18" charset="0"/>
                <a:cs typeface="Times New Roman" pitchFamily="18" charset="0"/>
              </a:rPr>
              <a:t>(c) 17- { 8 </a:t>
            </a:r>
            <a:r>
              <a:rPr lang="en-US" sz="2600" i="1" dirty="0">
                <a:latin typeface="Times New Roman" pitchFamily="18" charset="0"/>
                <a:cs typeface="Times New Roman" pitchFamily="18" charset="0"/>
              </a:rPr>
              <a:t>÷ (2 × 3 - 4)</a:t>
            </a:r>
            <a:r>
              <a:rPr lang="en-US" sz="2600" dirty="0">
                <a:latin typeface="Times New Roman" pitchFamily="18" charset="0"/>
                <a:cs typeface="Times New Roman" pitchFamily="18" charset="0"/>
              </a:rPr>
              <a:t>}</a:t>
            </a:r>
          </a:p>
          <a:p>
            <a:pPr>
              <a:buNone/>
            </a:pPr>
            <a:r>
              <a:rPr lang="en-US" sz="2600" dirty="0">
                <a:latin typeface="Times New Roman" pitchFamily="18" charset="0"/>
                <a:cs typeface="Times New Roman" pitchFamily="18" charset="0"/>
              </a:rPr>
              <a:t>(d) 5 × 2 – [3 – { 5 – (7 + 2 × 4 - 19)}]</a:t>
            </a:r>
          </a:p>
          <a:p>
            <a:pPr>
              <a:buNone/>
            </a:pP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Simplification(Contd.)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pPr>
              <a:buNone/>
            </a:pPr>
            <a:r>
              <a:rPr lang="fr-FR" sz="2600" b="1" dirty="0" err="1">
                <a:latin typeface="Times New Roman" pitchFamily="18" charset="0"/>
                <a:cs typeface="Times New Roman" pitchFamily="18" charset="0"/>
              </a:rPr>
              <a:t>Ques</a:t>
            </a:r>
            <a:r>
              <a:rPr lang="fr-FR" sz="2600" b="1" dirty="0">
                <a:latin typeface="Times New Roman" pitchFamily="18" charset="0"/>
                <a:cs typeface="Times New Roman" pitchFamily="18" charset="0"/>
              </a:rPr>
              <a:t>. 1 : </a:t>
            </a:r>
            <a:r>
              <a:rPr lang="fr-FR" sz="2600" dirty="0">
                <a:latin typeface="Times New Roman" pitchFamily="18" charset="0"/>
                <a:cs typeface="Times New Roman" pitchFamily="18" charset="0"/>
              </a:rPr>
              <a:t>(47 × 562.58) ÷ (23 × 112.23) = ? </a:t>
            </a:r>
          </a:p>
          <a:p>
            <a:pPr>
              <a:buNone/>
            </a:pPr>
            <a:r>
              <a:rPr lang="en-US" sz="2600" dirty="0">
                <a:latin typeface="Times New Roman" pitchFamily="18" charset="0"/>
                <a:cs typeface="Times New Roman" pitchFamily="18" charset="0"/>
              </a:rPr>
              <a:t>(a) 17		 (b) 10		 (c) 18		 (d) 21 </a:t>
            </a:r>
          </a:p>
          <a:p>
            <a:pPr>
              <a:buNone/>
            </a:pPr>
            <a:r>
              <a:rPr lang="en-US" sz="2600" b="1" dirty="0">
                <a:latin typeface="Times New Roman" pitchFamily="18" charset="0"/>
                <a:cs typeface="Times New Roman" pitchFamily="18" charset="0"/>
              </a:rPr>
              <a:t>Ques. 2 : </a:t>
            </a:r>
            <a:r>
              <a:rPr lang="en-US" sz="2600" dirty="0">
                <a:latin typeface="Times New Roman" pitchFamily="18" charset="0"/>
                <a:cs typeface="Times New Roman" pitchFamily="18" charset="0"/>
              </a:rPr>
              <a:t>(4874 + 5995 + 3329) ÷ (712 + 510 + 325) = ? </a:t>
            </a:r>
          </a:p>
          <a:p>
            <a:pPr>
              <a:buNone/>
            </a:pPr>
            <a:r>
              <a:rPr lang="en-US" sz="2600" dirty="0">
                <a:latin typeface="Times New Roman" pitchFamily="18" charset="0"/>
                <a:cs typeface="Times New Roman" pitchFamily="18" charset="0"/>
              </a:rPr>
              <a:t>(a) 9		 (b) 11		 (c) 7		 (d) 11 </a:t>
            </a:r>
          </a:p>
          <a:p>
            <a:pPr>
              <a:buNone/>
            </a:pPr>
            <a:r>
              <a:rPr lang="en-US" sz="2600" b="1" dirty="0">
                <a:latin typeface="Times New Roman" pitchFamily="18" charset="0"/>
                <a:cs typeface="Times New Roman" pitchFamily="18" charset="0"/>
              </a:rPr>
              <a:t>Ques. 3 : </a:t>
            </a:r>
            <a:r>
              <a:rPr lang="en-US" sz="2600" dirty="0">
                <a:latin typeface="Times New Roman" pitchFamily="18" charset="0"/>
                <a:cs typeface="Times New Roman" pitchFamily="18" charset="0"/>
              </a:rPr>
              <a:t>25.05 × 123.95 + 388.999 × 15.001 =? </a:t>
            </a:r>
          </a:p>
          <a:p>
            <a:pPr marL="514350" indent="-514350">
              <a:buAutoNum type="alphaLcParenBoth"/>
            </a:pPr>
            <a:r>
              <a:rPr lang="en-US" sz="2600" dirty="0">
                <a:latin typeface="Times New Roman" pitchFamily="18" charset="0"/>
                <a:cs typeface="Times New Roman" pitchFamily="18" charset="0"/>
              </a:rPr>
              <a:t>900 	(b) 8950	 (c) 8935	 (d) 8975 </a:t>
            </a:r>
          </a:p>
          <a:p>
            <a:pPr>
              <a:buNone/>
            </a:pPr>
            <a:r>
              <a:rPr lang="en-US" sz="2800" b="1" dirty="0">
                <a:latin typeface="Times New Roman" pitchFamily="18" charset="0"/>
                <a:cs typeface="Times New Roman" pitchFamily="18" charset="0"/>
              </a:rPr>
              <a:t>Ques. 4 : </a:t>
            </a:r>
            <a:r>
              <a:rPr lang="en-US" sz="2800" dirty="0">
                <a:latin typeface="Times New Roman" pitchFamily="18" charset="0"/>
                <a:cs typeface="Times New Roman" pitchFamily="18" charset="0"/>
              </a:rPr>
              <a:t>√4090 × √12163 + 49 = (?) </a:t>
            </a:r>
          </a:p>
          <a:p>
            <a:pPr>
              <a:buNone/>
            </a:pPr>
            <a:r>
              <a:rPr lang="en-US" sz="2800" dirty="0">
                <a:latin typeface="Times New Roman" pitchFamily="18" charset="0"/>
                <a:cs typeface="Times New Roman" pitchFamily="18" charset="0"/>
              </a:rPr>
              <a:t>(a) 29		 (b) 49	 (c) 33 	(d) 39 </a:t>
            </a:r>
          </a:p>
          <a:p>
            <a:pPr>
              <a:buNone/>
            </a:pPr>
            <a:r>
              <a:rPr lang="en-US" sz="2800" b="1" dirty="0">
                <a:latin typeface="Times New Roman" pitchFamily="18" charset="0"/>
                <a:cs typeface="Times New Roman" pitchFamily="18" charset="0"/>
              </a:rPr>
              <a:t>Ques. 5: </a:t>
            </a:r>
            <a:r>
              <a:rPr lang="en-US" sz="2800" dirty="0">
                <a:latin typeface="Times New Roman" pitchFamily="18" charset="0"/>
                <a:cs typeface="Times New Roman" pitchFamily="18" charset="0"/>
              </a:rPr>
              <a:t>If x = (√126 × √63 × √45) / (√147 × √243), then the value of x is </a:t>
            </a:r>
          </a:p>
          <a:p>
            <a:pPr>
              <a:buNone/>
            </a:pPr>
            <a:r>
              <a:rPr lang="en-US" sz="2800" dirty="0">
                <a:latin typeface="Times New Roman" pitchFamily="18" charset="0"/>
                <a:cs typeface="Times New Roman" pitchFamily="18" charset="0"/>
              </a:rPr>
              <a:t>(a) √5 	(b) √10	 (c) 10	 (d) 5 </a:t>
            </a:r>
          </a:p>
          <a:p>
            <a:pPr marL="514350" indent="-514350">
              <a:buNone/>
            </a:pPr>
            <a:endParaRPr lang="en-US" sz="2600" dirty="0">
              <a:latin typeface="Times New Roman" pitchFamily="18" charset="0"/>
              <a:cs typeface="Times New Roman" pitchFamily="18" charset="0"/>
            </a:endParaRPr>
          </a:p>
          <a:p>
            <a:pPr>
              <a:buNone/>
            </a:pPr>
            <a:endParaRPr lang="en-US" i="1" dirty="0"/>
          </a:p>
          <a:p>
            <a:endParaRPr lang="en-US" i="1" dirty="0"/>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Questions (CO.5)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81600"/>
          </a:xfrm>
        </p:spPr>
        <p:txBody>
          <a:bodyPr/>
          <a:lstStyle/>
          <a:p>
            <a:r>
              <a:rPr lang="en-US" sz="2600" dirty="0">
                <a:latin typeface="Times New Roman" pitchFamily="18" charset="0"/>
                <a:cs typeface="Times New Roman" pitchFamily="18" charset="0"/>
              </a:rPr>
              <a:t>The  term per cent means ‘for every hundred’. It can best be defined as:</a:t>
            </a:r>
          </a:p>
          <a:p>
            <a:pPr>
              <a:buNone/>
            </a:pPr>
            <a:r>
              <a:rPr lang="en-US" sz="2600" b="1" i="1" dirty="0">
                <a:latin typeface="Times New Roman" pitchFamily="18" charset="0"/>
                <a:cs typeface="Times New Roman" pitchFamily="18" charset="0"/>
              </a:rPr>
              <a:t>“ </a:t>
            </a:r>
            <a:r>
              <a:rPr lang="en-US" sz="2600" dirty="0">
                <a:latin typeface="Times New Roman" pitchFamily="18" charset="0"/>
                <a:cs typeface="Times New Roman" pitchFamily="18" charset="0"/>
              </a:rPr>
              <a:t>A fraction whose denominator is 100 is called a percentage, and the numerator of the fraction is called the rate per cent.”</a:t>
            </a:r>
          </a:p>
          <a:p>
            <a:r>
              <a:rPr lang="en-US" sz="2600" b="1" dirty="0">
                <a:latin typeface="Times New Roman" pitchFamily="18" charset="0"/>
                <a:cs typeface="Times New Roman" pitchFamily="18" charset="0"/>
              </a:rPr>
              <a:t>Basic concept:</a:t>
            </a:r>
          </a:p>
          <a:p>
            <a:pPr>
              <a:buNone/>
            </a:pPr>
            <a:r>
              <a:rPr lang="en-US" sz="2600" dirty="0">
                <a:latin typeface="Times New Roman" pitchFamily="18" charset="0"/>
                <a:cs typeface="Times New Roman" pitchFamily="18" charset="0"/>
              </a:rPr>
              <a:t>X% of Y	(or)	 X of Y%</a:t>
            </a:r>
          </a:p>
          <a:p>
            <a:pPr>
              <a:buNone/>
            </a:pPr>
            <a:r>
              <a:rPr lang="en-US" sz="2600" dirty="0">
                <a:latin typeface="Times New Roman" pitchFamily="18" charset="0"/>
                <a:cs typeface="Times New Roman" pitchFamily="18" charset="0"/>
              </a:rPr>
              <a:t>= X/100 × Y	;	= X × Y/100	</a:t>
            </a:r>
          </a:p>
          <a:p>
            <a:pPr>
              <a:buNone/>
            </a:pPr>
            <a:r>
              <a:rPr lang="en-US" sz="2600" dirty="0">
                <a:latin typeface="Times New Roman" pitchFamily="18" charset="0"/>
                <a:cs typeface="Times New Roman" pitchFamily="18" charset="0"/>
              </a:rPr>
              <a:t>=XY/100	;	= XY/100</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Percentages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181600"/>
          </a:xfrm>
        </p:spPr>
        <p:txBody>
          <a:bodyPr>
            <a:normAutofit/>
          </a:bodyPr>
          <a:lstStyle/>
          <a:p>
            <a:pPr>
              <a:lnSpc>
                <a:spcPct val="150000"/>
              </a:lnSpc>
              <a:buNone/>
            </a:pPr>
            <a:endParaRPr lang="en-US" sz="2200" b="1" dirty="0"/>
          </a:p>
          <a:p>
            <a:pPr>
              <a:lnSpc>
                <a:spcPct val="150000"/>
              </a:lnSpc>
              <a:buNone/>
            </a:pPr>
            <a:r>
              <a:rPr lang="en-US" sz="2200" b="1" dirty="0"/>
              <a:t>Percent</a:t>
            </a:r>
            <a:r>
              <a:rPr lang="en-US" sz="2200" dirty="0"/>
              <a:t> Describe the relationship between ratios, fractions, decimals</a:t>
            </a:r>
          </a:p>
          <a:p>
            <a:pPr>
              <a:lnSpc>
                <a:spcPct val="150000"/>
              </a:lnSpc>
              <a:buNone/>
            </a:pPr>
            <a:r>
              <a:rPr lang="en-US" sz="2200" dirty="0"/>
              <a:t>and </a:t>
            </a:r>
            <a:r>
              <a:rPr lang="en-US" sz="2200" b="1" dirty="0"/>
              <a:t>percents</a:t>
            </a:r>
            <a:r>
              <a:rPr lang="en-US" sz="2200" dirty="0"/>
              <a:t>. Identify the decimal equivalent of a </a:t>
            </a:r>
            <a:r>
              <a:rPr lang="en-US" sz="2200" b="1" dirty="0"/>
              <a:t>percent</a:t>
            </a:r>
            <a:r>
              <a:rPr lang="en-US" sz="2200" dirty="0"/>
              <a:t>. Identify the</a:t>
            </a:r>
          </a:p>
          <a:p>
            <a:pPr>
              <a:lnSpc>
                <a:spcPct val="150000"/>
              </a:lnSpc>
              <a:buNone/>
            </a:pPr>
            <a:r>
              <a:rPr lang="en-US" sz="2200" dirty="0"/>
              <a:t>fractional equivalent of a </a:t>
            </a:r>
            <a:r>
              <a:rPr lang="en-US" sz="2200" b="1" dirty="0"/>
              <a:t>percent</a:t>
            </a:r>
            <a:r>
              <a:rPr lang="en-US" sz="2200" dirty="0"/>
              <a:t>. Label </a:t>
            </a:r>
            <a:r>
              <a:rPr lang="en-US" sz="2200" b="1" dirty="0"/>
              <a:t>percentages</a:t>
            </a:r>
            <a:r>
              <a:rPr lang="en-US" sz="2200" dirty="0"/>
              <a:t> with the symbol %.</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Topic objective of Percentages (CO. 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71500" indent="-571500">
              <a:buNone/>
            </a:pPr>
            <a:r>
              <a:rPr lang="en-US" sz="2600" b="1" dirty="0">
                <a:latin typeface="Times New Roman" pitchFamily="18" charset="0"/>
                <a:cs typeface="Times New Roman" pitchFamily="18" charset="0"/>
              </a:rPr>
              <a:t>Example 1: </a:t>
            </a:r>
            <a:r>
              <a:rPr lang="en-US" sz="2600" dirty="0">
                <a:latin typeface="Times New Roman" pitchFamily="18" charset="0"/>
                <a:cs typeface="Times New Roman" pitchFamily="18" charset="0"/>
              </a:rPr>
              <a:t>28% of 450 + 45% of 280</a:t>
            </a:r>
          </a:p>
          <a:p>
            <a:pPr marL="571500" indent="-571500">
              <a:buNone/>
            </a:pPr>
            <a:r>
              <a:rPr lang="en-US" sz="2600" dirty="0">
                <a:latin typeface="Times New Roman" pitchFamily="18" charset="0"/>
                <a:cs typeface="Times New Roman" pitchFamily="18" charset="0"/>
              </a:rPr>
              <a:t>= 28/100 × 450 + 45/100 × 280</a:t>
            </a:r>
          </a:p>
          <a:p>
            <a:pPr marL="571500" indent="-571500">
              <a:buNone/>
            </a:pPr>
            <a:r>
              <a:rPr lang="en-US" sz="2600" dirty="0">
                <a:latin typeface="Times New Roman" pitchFamily="18" charset="0"/>
                <a:cs typeface="Times New Roman" pitchFamily="18" charset="0"/>
              </a:rPr>
              <a:t>= 2 × 280 × 45/100</a:t>
            </a:r>
          </a:p>
          <a:p>
            <a:pPr marL="571500" indent="-571500">
              <a:buNone/>
            </a:pPr>
            <a:r>
              <a:rPr lang="en-US" sz="2600" dirty="0">
                <a:latin typeface="Times New Roman" pitchFamily="18" charset="0"/>
                <a:cs typeface="Times New Roman" pitchFamily="18" charset="0"/>
              </a:rPr>
              <a:t>= 252</a:t>
            </a:r>
          </a:p>
          <a:p>
            <a:pPr marL="571500" indent="-571500">
              <a:buNone/>
            </a:pPr>
            <a:r>
              <a:rPr lang="en-US" sz="2600" b="1" dirty="0">
                <a:latin typeface="Times New Roman" pitchFamily="18" charset="0"/>
                <a:cs typeface="Times New Roman" pitchFamily="18" charset="0"/>
              </a:rPr>
              <a:t>Example 2</a:t>
            </a:r>
            <a:r>
              <a:rPr lang="en-US" sz="2600" dirty="0">
                <a:latin typeface="Times New Roman" pitchFamily="18" charset="0"/>
                <a:cs typeface="Times New Roman" pitchFamily="18" charset="0"/>
              </a:rPr>
              <a:t>: Evaluate or simplify the following expression</a:t>
            </a:r>
          </a:p>
          <a:p>
            <a:pPr marL="571500" indent="-571500">
              <a:buNone/>
            </a:pPr>
            <a:r>
              <a:rPr lang="en-US" sz="2600" dirty="0">
                <a:latin typeface="Times New Roman" pitchFamily="18" charset="0"/>
                <a:cs typeface="Times New Roman" pitchFamily="18" charset="0"/>
              </a:rPr>
              <a:t>(a)50/3% of 600gm -100/3%  of 180gm</a:t>
            </a:r>
          </a:p>
          <a:p>
            <a:pPr marL="571500" indent="-571500">
              <a:buNone/>
            </a:pPr>
            <a:r>
              <a:rPr lang="en-US" sz="2600" dirty="0">
                <a:latin typeface="Times New Roman" pitchFamily="18" charset="0"/>
                <a:cs typeface="Times New Roman" pitchFamily="18" charset="0"/>
              </a:rPr>
              <a:t>(b) 45 % of 750 – 25% of 480</a:t>
            </a:r>
          </a:p>
          <a:p>
            <a:pPr marL="571500" indent="-571500">
              <a:buNone/>
            </a:pPr>
            <a:r>
              <a:rPr lang="en-US" sz="2600" dirty="0">
                <a:latin typeface="Times New Roman" pitchFamily="18" charset="0"/>
                <a:cs typeface="Times New Roman" pitchFamily="18" charset="0"/>
              </a:rPr>
              <a:t>(c) 860 % of 50 + 50 % of 860</a:t>
            </a:r>
          </a:p>
          <a:p>
            <a:pPr>
              <a:buNone/>
            </a:pP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Percentages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r>
              <a:rPr lang="en-US" sz="2600" b="1" dirty="0">
                <a:latin typeface="Times New Roman" pitchFamily="18" charset="0"/>
                <a:cs typeface="Times New Roman" pitchFamily="18" charset="0"/>
              </a:rPr>
              <a:t>Type 1: Salary based Problem</a:t>
            </a:r>
          </a:p>
          <a:p>
            <a:pPr>
              <a:buNone/>
            </a:pPr>
            <a:r>
              <a:rPr lang="en-US" sz="2600" b="1" dirty="0">
                <a:latin typeface="Times New Roman" pitchFamily="18" charset="0"/>
                <a:cs typeface="Times New Roman" pitchFamily="18" charset="0"/>
              </a:rPr>
              <a:t>Example 1 : </a:t>
            </a:r>
            <a:r>
              <a:rPr lang="en-US" sz="2800" dirty="0">
                <a:latin typeface="Times New Roman" pitchFamily="18" charset="0"/>
                <a:cs typeface="Times New Roman" pitchFamily="18" charset="0"/>
              </a:rPr>
              <a:t>A man spends 60% of his income. His income is increased by 20% and his expenditure also increases by 10%. Find the percentage decrease in his saving? </a:t>
            </a:r>
          </a:p>
          <a:p>
            <a:pPr>
              <a:buNone/>
            </a:pPr>
            <a:r>
              <a:rPr lang="en-US" sz="2800" b="1" dirty="0"/>
              <a:t> </a:t>
            </a:r>
            <a:r>
              <a:rPr lang="en-US" sz="2800" b="1" dirty="0">
                <a:latin typeface="Times New Roman" pitchFamily="18" charset="0"/>
                <a:cs typeface="Times New Roman" pitchFamily="18" charset="0"/>
              </a:rPr>
              <a:t>Solution : </a:t>
            </a:r>
            <a:r>
              <a:rPr lang="en-US" sz="2800" dirty="0">
                <a:latin typeface="Times New Roman" pitchFamily="18" charset="0"/>
                <a:cs typeface="Times New Roman" pitchFamily="18" charset="0"/>
              </a:rPr>
              <a:t>Let initially income is 100.</a:t>
            </a:r>
          </a:p>
          <a:p>
            <a:pPr>
              <a:buNone/>
            </a:pPr>
            <a:r>
              <a:rPr lang="en-US" sz="2800" dirty="0">
                <a:latin typeface="Times New Roman" pitchFamily="18" charset="0"/>
                <a:cs typeface="Times New Roman" pitchFamily="18" charset="0"/>
              </a:rPr>
              <a:t> So, expenditure = 60 and saving = 40 </a:t>
            </a:r>
          </a:p>
          <a:p>
            <a:pPr>
              <a:buNone/>
            </a:pPr>
            <a:r>
              <a:rPr lang="en-US" sz="2800" dirty="0">
                <a:latin typeface="Times New Roman" pitchFamily="18" charset="0"/>
                <a:cs typeface="Times New Roman" pitchFamily="18" charset="0"/>
              </a:rPr>
              <a:t>now income is increased by 20% i.e. 120. </a:t>
            </a:r>
          </a:p>
          <a:p>
            <a:pPr>
              <a:buNone/>
            </a:pPr>
            <a:r>
              <a:rPr lang="en-US" sz="2800" dirty="0">
                <a:latin typeface="Times New Roman" pitchFamily="18" charset="0"/>
                <a:cs typeface="Times New Roman" pitchFamily="18" charset="0"/>
              </a:rPr>
              <a:t>So, expenditure = (70/100)*120 = 84 and saving = 36 so       % percent decrease in saving = (4/40)*100 = 10%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Application of Percentage (CO.5)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lnSpcReduction="10000"/>
          </a:bodyPr>
          <a:lstStyle/>
          <a:p>
            <a:pPr>
              <a:buNone/>
            </a:pPr>
            <a:r>
              <a:rPr lang="en-US" sz="2600" b="1" dirty="0">
                <a:latin typeface="Times New Roman" pitchFamily="18" charset="0"/>
                <a:cs typeface="Times New Roman" pitchFamily="18" charset="0"/>
              </a:rPr>
              <a:t>Example 2:</a:t>
            </a:r>
            <a:r>
              <a:rPr lang="en-US" sz="2800" b="1" dirty="0"/>
              <a:t> </a:t>
            </a:r>
            <a:r>
              <a:rPr lang="en-US" sz="2600" dirty="0">
                <a:latin typeface="Times New Roman" pitchFamily="18" charset="0"/>
                <a:cs typeface="Times New Roman" pitchFamily="18" charset="0"/>
              </a:rPr>
              <a:t>P’s income is 20% more than Q’s income. How much % Q’s income less than P’s income ? </a:t>
            </a:r>
          </a:p>
          <a:p>
            <a:pPr>
              <a:buNone/>
            </a:pPr>
            <a:r>
              <a:rPr lang="en-US" sz="2600" b="1" dirty="0">
                <a:latin typeface="Times New Roman" pitchFamily="18" charset="0"/>
                <a:cs typeface="Times New Roman" pitchFamily="18" charset="0"/>
              </a:rPr>
              <a:t>Solution</a:t>
            </a:r>
            <a:r>
              <a:rPr lang="en-US" sz="2600" dirty="0">
                <a:latin typeface="Times New Roman" pitchFamily="18" charset="0"/>
                <a:cs typeface="Times New Roman" pitchFamily="18" charset="0"/>
              </a:rPr>
              <a:t> : B income = 100</a:t>
            </a:r>
          </a:p>
          <a:p>
            <a:pPr>
              <a:buNone/>
            </a:pPr>
            <a:r>
              <a:rPr lang="en-US" sz="2600" dirty="0">
                <a:latin typeface="Times New Roman" pitchFamily="18" charset="0"/>
                <a:cs typeface="Times New Roman" pitchFamily="18" charset="0"/>
              </a:rPr>
              <a:t>	 A income = 100 × 120/100 = 120 </a:t>
            </a:r>
          </a:p>
          <a:p>
            <a:pPr>
              <a:buNone/>
            </a:pPr>
            <a:r>
              <a:rPr lang="en-US" sz="2600" dirty="0">
                <a:latin typeface="Times New Roman" pitchFamily="18" charset="0"/>
                <a:cs typeface="Times New Roman" pitchFamily="18" charset="0"/>
              </a:rPr>
              <a:t>	% = (120 </a:t>
            </a:r>
            <a:r>
              <a:rPr lang="en-US" sz="2600" dirty="0">
                <a:latin typeface="Times New Roman"/>
                <a:cs typeface="Times New Roman"/>
              </a:rPr>
              <a:t>− </a:t>
            </a:r>
            <a:r>
              <a:rPr lang="en-US" sz="2600" dirty="0">
                <a:latin typeface="Times New Roman" pitchFamily="18" charset="0"/>
                <a:cs typeface="Times New Roman" pitchFamily="18" charset="0"/>
              </a:rPr>
              <a:t>100/120) × 100 = 16.67% </a:t>
            </a:r>
          </a:p>
          <a:p>
            <a:pPr>
              <a:buNone/>
            </a:pPr>
            <a:r>
              <a:rPr lang="en-US" sz="2800" b="1" dirty="0">
                <a:latin typeface="Times New Roman" pitchFamily="18" charset="0"/>
                <a:cs typeface="Times New Roman" pitchFamily="18" charset="0"/>
              </a:rPr>
              <a:t>Example 3: </a:t>
            </a:r>
            <a:r>
              <a:rPr lang="en-US" sz="2600" dirty="0">
                <a:latin typeface="Times New Roman" pitchFamily="18" charset="0"/>
                <a:cs typeface="Times New Roman" pitchFamily="18" charset="0"/>
              </a:rPr>
              <a:t>A reduction of 20% percent in the price of rice enables a housewife to buy 5 kg more for rupees 1200. Find the reduced price per kg of rice.  </a:t>
            </a:r>
          </a:p>
          <a:p>
            <a:pPr>
              <a:buNone/>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Solution</a:t>
            </a:r>
            <a:r>
              <a:rPr lang="en-US" sz="2600" dirty="0">
                <a:latin typeface="Times New Roman" pitchFamily="18" charset="0"/>
                <a:cs typeface="Times New Roman" pitchFamily="18" charset="0"/>
              </a:rPr>
              <a:t> : let original price is x rupees per kg</a:t>
            </a:r>
          </a:p>
          <a:p>
            <a:pPr>
              <a:buNone/>
            </a:pPr>
            <a:r>
              <a:rPr lang="en-US" sz="2600" dirty="0">
                <a:latin typeface="Times New Roman" pitchFamily="18" charset="0"/>
                <a:cs typeface="Times New Roman" pitchFamily="18" charset="0"/>
              </a:rPr>
              <a:t> 	1200/(4x/5) – 1200/x = 5 We will get x = 60,</a:t>
            </a:r>
          </a:p>
          <a:p>
            <a:pPr>
              <a:buNone/>
            </a:pPr>
            <a:r>
              <a:rPr lang="en-US" sz="2600" dirty="0">
                <a:latin typeface="Times New Roman" pitchFamily="18" charset="0"/>
                <a:cs typeface="Times New Roman" pitchFamily="18" charset="0"/>
              </a:rPr>
              <a:t> 	so reduced price = (4× 60)/5 = 48 </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Application of Percentage (CO.5)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a:bodyPr>
          <a:lstStyle/>
          <a:p>
            <a:r>
              <a:rPr lang="en-US" sz="2600" b="1" dirty="0">
                <a:latin typeface="Times New Roman" pitchFamily="18" charset="0"/>
                <a:cs typeface="Times New Roman" pitchFamily="18" charset="0"/>
              </a:rPr>
              <a:t>Type 2: Population Related Problem</a:t>
            </a:r>
          </a:p>
          <a:p>
            <a:r>
              <a:rPr lang="en-US" sz="2600" b="1" dirty="0">
                <a:latin typeface="Times New Roman" pitchFamily="18" charset="0"/>
                <a:cs typeface="Times New Roman" pitchFamily="18" charset="0"/>
              </a:rPr>
              <a:t>Concept : </a:t>
            </a:r>
            <a:r>
              <a:rPr lang="en-US" sz="2600" dirty="0">
                <a:latin typeface="Times New Roman" pitchFamily="18" charset="0"/>
                <a:cs typeface="Times New Roman" pitchFamily="18" charset="0"/>
              </a:rPr>
              <a:t>Let the population of a town be P now and suppose it increases at the rate of R % per annum, Then:</a:t>
            </a:r>
          </a:p>
          <a:p>
            <a:pPr>
              <a:buNone/>
            </a:pPr>
            <a:r>
              <a:rPr lang="en-US" sz="2600" dirty="0">
                <a:latin typeface="Times New Roman" pitchFamily="18" charset="0"/>
                <a:cs typeface="Times New Roman" pitchFamily="18" charset="0"/>
              </a:rPr>
              <a:t>Case 1: Population after n year = P</a:t>
            </a:r>
            <a:r>
              <a:rPr lang="en-US" sz="2800" dirty="0"/>
              <a:t> </a:t>
            </a:r>
            <a:r>
              <a:rPr lang="en-US" sz="2600" dirty="0">
                <a:latin typeface="Times New Roman" pitchFamily="18" charset="0"/>
                <a:cs typeface="Times New Roman" pitchFamily="18" charset="0"/>
              </a:rPr>
              <a:t>(1+ R/100)</a:t>
            </a:r>
            <a:r>
              <a:rPr lang="en-US" sz="2600" baseline="30000" dirty="0">
                <a:latin typeface="Times New Roman" pitchFamily="18" charset="0"/>
                <a:cs typeface="Times New Roman" pitchFamily="18" charset="0"/>
              </a:rPr>
              <a:t>n</a:t>
            </a:r>
            <a:endParaRPr lang="en-US" sz="2600" dirty="0">
              <a:latin typeface="Times New Roman" pitchFamily="18" charset="0"/>
              <a:cs typeface="Times New Roman" pitchFamily="18" charset="0"/>
            </a:endParaRPr>
          </a:p>
          <a:p>
            <a:pPr>
              <a:buNone/>
            </a:pPr>
            <a:r>
              <a:rPr lang="en-US" sz="2600" dirty="0">
                <a:latin typeface="Times New Roman"/>
                <a:cs typeface="Times New Roman"/>
              </a:rPr>
              <a:t>Case 2: Population n years ago = P/</a:t>
            </a:r>
            <a:r>
              <a:rPr lang="en-US" sz="2800" dirty="0"/>
              <a:t> </a:t>
            </a:r>
            <a:r>
              <a:rPr lang="en-US" sz="2600" dirty="0">
                <a:latin typeface="Times New Roman" pitchFamily="18" charset="0"/>
                <a:cs typeface="Times New Roman" pitchFamily="18" charset="0"/>
              </a:rPr>
              <a:t>(1+ R/100)</a:t>
            </a:r>
            <a:r>
              <a:rPr lang="en-US" sz="2600" baseline="30000" dirty="0">
                <a:latin typeface="Times New Roman" pitchFamily="18" charset="0"/>
                <a:cs typeface="Times New Roman" pitchFamily="18" charset="0"/>
              </a:rPr>
              <a:t>n</a:t>
            </a:r>
            <a:endParaRPr lang="en-US" sz="2600"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Example</a:t>
            </a:r>
            <a:r>
              <a:rPr lang="en-US" sz="2600" dirty="0">
                <a:latin typeface="Times New Roman" pitchFamily="18" charset="0"/>
                <a:cs typeface="Times New Roman" pitchFamily="18" charset="0"/>
              </a:rPr>
              <a:t> : The population of a town is 15000. It increases by 10 percent in the first year and 20 percent in the second year. But in the third year it decreases by 10 percent. What will be the population after 3 years. </a:t>
            </a:r>
          </a:p>
          <a:p>
            <a:pPr>
              <a:buNone/>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Solution </a:t>
            </a:r>
            <a:r>
              <a:rPr lang="en-US" sz="2600" dirty="0">
                <a:latin typeface="Times New Roman" pitchFamily="18" charset="0"/>
                <a:cs typeface="Times New Roman" pitchFamily="18" charset="0"/>
              </a:rPr>
              <a:t>: 15000 × (11/10) × (12/10) × (9/10) = 17820</a:t>
            </a:r>
          </a:p>
          <a:p>
            <a:pPr>
              <a:buNone/>
            </a:pPr>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Application of percentage </a:t>
            </a:r>
            <a:r>
              <a:rPr lang="en-US" sz="3000" b="1" dirty="0">
                <a:latin typeface="Times New Roman" pitchFamily="18" charset="0"/>
                <a:cs typeface="Times New Roman" pitchFamily="18" charset="0"/>
              </a:rPr>
              <a:t>(CO.5)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a:bodyPr>
          <a:lstStyle/>
          <a:p>
            <a:r>
              <a:rPr lang="en-US" sz="2600" b="1" dirty="0">
                <a:latin typeface="Times New Roman" pitchFamily="18" charset="0"/>
                <a:cs typeface="Times New Roman" pitchFamily="18" charset="0"/>
              </a:rPr>
              <a:t>Type 3: Examination based problem</a:t>
            </a:r>
          </a:p>
          <a:p>
            <a:pPr>
              <a:buNone/>
            </a:pPr>
            <a:r>
              <a:rPr lang="en-US" sz="2600" b="1" dirty="0">
                <a:latin typeface="Times New Roman" pitchFamily="18" charset="0"/>
                <a:cs typeface="Times New Roman" pitchFamily="18" charset="0"/>
              </a:rPr>
              <a:t>Example</a:t>
            </a:r>
            <a:r>
              <a:rPr lang="en-US" sz="2600" dirty="0">
                <a:latin typeface="Times New Roman" pitchFamily="18" charset="0"/>
                <a:cs typeface="Times New Roman" pitchFamily="18" charset="0"/>
              </a:rPr>
              <a:t> : A got 30% of the maximum marks in an examination and failed by 10 marks. However, B who took the same examination got 40% of the total marks and got 15 marks more than the passing marks. What were the passing marks in the examination?  </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(30/100) × T = P -10</a:t>
            </a:r>
          </a:p>
          <a:p>
            <a:pPr>
              <a:buNone/>
            </a:pPr>
            <a:r>
              <a:rPr lang="en-US" sz="2600" dirty="0">
                <a:latin typeface="Times New Roman" pitchFamily="18" charset="0"/>
                <a:cs typeface="Times New Roman" pitchFamily="18" charset="0"/>
              </a:rPr>
              <a:t> 		       (40/100) × T = P + 15</a:t>
            </a:r>
          </a:p>
          <a:p>
            <a:pPr>
              <a:buNone/>
            </a:pPr>
            <a:r>
              <a:rPr lang="en-US" sz="2600" dirty="0">
                <a:latin typeface="Times New Roman" pitchFamily="18" charset="0"/>
                <a:cs typeface="Times New Roman" pitchFamily="18" charset="0"/>
              </a:rPr>
              <a:t>	    So, you will get P = 85</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Application of percentage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rmAutofit lnSpcReduction="10000"/>
          </a:bodyPr>
          <a:lstStyle/>
          <a:p>
            <a:r>
              <a:rPr lang="en-US" sz="2600" b="1" dirty="0">
                <a:latin typeface="Times New Roman" pitchFamily="18" charset="0"/>
                <a:cs typeface="Times New Roman" pitchFamily="18" charset="0"/>
              </a:rPr>
              <a:t>Type 4: Concept of net change or net effect(only valid for 2-D)</a:t>
            </a:r>
          </a:p>
          <a:p>
            <a:pPr>
              <a:buNone/>
            </a:pPr>
            <a:r>
              <a:rPr lang="en-US" sz="2600" b="1" dirty="0">
                <a:latin typeface="Times New Roman" pitchFamily="18" charset="0"/>
                <a:cs typeface="Times New Roman" pitchFamily="18" charset="0"/>
              </a:rPr>
              <a:t>Case 1: </a:t>
            </a:r>
            <a:r>
              <a:rPr lang="en-US" sz="2600" dirty="0">
                <a:latin typeface="Times New Roman" pitchFamily="18" charset="0"/>
                <a:cs typeface="Times New Roman" pitchFamily="18" charset="0"/>
              </a:rPr>
              <a:t>If x% increases and y% also increases</a:t>
            </a:r>
          </a:p>
          <a:p>
            <a:pPr>
              <a:buNone/>
            </a:pPr>
            <a:r>
              <a:rPr lang="en-US" sz="2600" dirty="0">
                <a:latin typeface="Times New Roman" pitchFamily="18" charset="0"/>
                <a:cs typeface="Times New Roman" pitchFamily="18" charset="0"/>
              </a:rPr>
              <a:t>Then, net effect = x + y + </a:t>
            </a:r>
            <a:r>
              <a:rPr lang="en-US" sz="2600" dirty="0" err="1">
                <a:latin typeface="Times New Roman" pitchFamily="18" charset="0"/>
                <a:cs typeface="Times New Roman" pitchFamily="18" charset="0"/>
              </a:rPr>
              <a:t>xy</a:t>
            </a:r>
            <a:r>
              <a:rPr lang="en-US" sz="2600" dirty="0">
                <a:latin typeface="Times New Roman" pitchFamily="18" charset="0"/>
                <a:cs typeface="Times New Roman" pitchFamily="18" charset="0"/>
              </a:rPr>
              <a:t>/100</a:t>
            </a:r>
          </a:p>
          <a:p>
            <a:pPr>
              <a:buNone/>
            </a:pPr>
            <a:r>
              <a:rPr lang="en-US" sz="2600" b="1" dirty="0">
                <a:latin typeface="Times New Roman" pitchFamily="18" charset="0"/>
                <a:cs typeface="Times New Roman" pitchFamily="18" charset="0"/>
              </a:rPr>
              <a:t>Case 2</a:t>
            </a:r>
            <a:r>
              <a:rPr lang="en-US" sz="2600" dirty="0">
                <a:latin typeface="Times New Roman" pitchFamily="18" charset="0"/>
                <a:cs typeface="Times New Roman" pitchFamily="18" charset="0"/>
              </a:rPr>
              <a:t>: If  x% increases and y% decreases</a:t>
            </a:r>
          </a:p>
          <a:p>
            <a:pPr>
              <a:buNone/>
            </a:pPr>
            <a:r>
              <a:rPr lang="en-US" sz="2600" dirty="0">
                <a:latin typeface="Times New Roman" pitchFamily="18" charset="0"/>
                <a:cs typeface="Times New Roman" pitchFamily="18" charset="0"/>
              </a:rPr>
              <a:t>Then, net effect = x – y – </a:t>
            </a:r>
            <a:r>
              <a:rPr lang="en-US" sz="2600" dirty="0" err="1">
                <a:latin typeface="Times New Roman" pitchFamily="18" charset="0"/>
                <a:cs typeface="Times New Roman" pitchFamily="18" charset="0"/>
              </a:rPr>
              <a:t>xy</a:t>
            </a:r>
            <a:r>
              <a:rPr lang="en-US" sz="2600" dirty="0">
                <a:latin typeface="Times New Roman" pitchFamily="18" charset="0"/>
                <a:cs typeface="Times New Roman" pitchFamily="18" charset="0"/>
              </a:rPr>
              <a:t>/100</a:t>
            </a:r>
          </a:p>
          <a:p>
            <a:pPr>
              <a:buNone/>
            </a:pPr>
            <a:r>
              <a:rPr lang="en-US" sz="2600" b="1" dirty="0">
                <a:latin typeface="Times New Roman" pitchFamily="18" charset="0"/>
                <a:cs typeface="Times New Roman" pitchFamily="18" charset="0"/>
              </a:rPr>
              <a:t>Example 1: </a:t>
            </a:r>
            <a:r>
              <a:rPr lang="en-US" sz="2600" dirty="0" err="1">
                <a:latin typeface="Times New Roman" pitchFamily="18" charset="0"/>
                <a:cs typeface="Times New Roman" pitchFamily="18" charset="0"/>
              </a:rPr>
              <a:t>Rishi</a:t>
            </a:r>
            <a:r>
              <a:rPr lang="en-US" sz="2600" dirty="0">
                <a:latin typeface="Times New Roman" pitchFamily="18" charset="0"/>
                <a:cs typeface="Times New Roman" pitchFamily="18" charset="0"/>
              </a:rPr>
              <a:t> salary is first increased by 20% and then decreased by 25%. How much percent the salary increased/decreased ? </a:t>
            </a:r>
          </a:p>
          <a:p>
            <a:pPr>
              <a:buNone/>
            </a:pPr>
            <a:r>
              <a:rPr lang="en-US" sz="28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net change = 20 – 25 – 500/100</a:t>
            </a:r>
          </a:p>
          <a:p>
            <a:pPr>
              <a:buNone/>
            </a:pPr>
            <a:r>
              <a:rPr lang="en-US" sz="2600" dirty="0">
                <a:latin typeface="Times New Roman" pitchFamily="18" charset="0"/>
                <a:cs typeface="Times New Roman" pitchFamily="18" charset="0"/>
              </a:rPr>
              <a:t>		        net change = -10</a:t>
            </a:r>
          </a:p>
          <a:p>
            <a:pPr>
              <a:buNone/>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So percentage decrease is 10%. </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Application of percentage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4724400" cy="4525963"/>
          </a:xfrm>
        </p:spPr>
        <p:txBody>
          <a:bodyPr>
            <a:normAutofit/>
          </a:bodyPr>
          <a:lstStyle/>
          <a:p>
            <a:r>
              <a:rPr lang="en-US" sz="2400" dirty="0">
                <a:latin typeface="Times New Roman" pitchFamily="18" charset="0"/>
                <a:cs typeface="Times New Roman" pitchFamily="18" charset="0"/>
              </a:rPr>
              <a:t>Simplification</a:t>
            </a:r>
          </a:p>
          <a:p>
            <a:r>
              <a:rPr lang="en-US" sz="2400" dirty="0">
                <a:latin typeface="Times New Roman" pitchFamily="18" charset="0"/>
                <a:cs typeface="Times New Roman" pitchFamily="18" charset="0"/>
              </a:rPr>
              <a:t>Percentage</a:t>
            </a:r>
          </a:p>
          <a:p>
            <a:r>
              <a:rPr lang="en-US" sz="2400" dirty="0">
                <a:latin typeface="Times New Roman" pitchFamily="18" charset="0"/>
                <a:cs typeface="Times New Roman" pitchFamily="18" charset="0"/>
              </a:rPr>
              <a:t>Profit, Loss &amp; discount</a:t>
            </a:r>
          </a:p>
          <a:p>
            <a:r>
              <a:rPr lang="en-US" sz="2400" dirty="0">
                <a:latin typeface="Times New Roman" pitchFamily="18" charset="0"/>
                <a:cs typeface="Times New Roman" pitchFamily="18" charset="0"/>
              </a:rPr>
              <a:t>Average</a:t>
            </a:r>
          </a:p>
          <a:p>
            <a:r>
              <a:rPr lang="en-US" sz="2400" dirty="0">
                <a:latin typeface="Times New Roman" pitchFamily="18" charset="0"/>
                <a:cs typeface="Times New Roman" pitchFamily="18" charset="0"/>
              </a:rPr>
              <a:t>Number &amp; Series</a:t>
            </a:r>
          </a:p>
          <a:p>
            <a:r>
              <a:rPr lang="en-US" sz="2400" dirty="0">
                <a:latin typeface="Times New Roman" pitchFamily="18" charset="0"/>
                <a:cs typeface="Times New Roman" pitchFamily="18" charset="0"/>
              </a:rPr>
              <a:t>Coding &amp; decoding</a:t>
            </a:r>
          </a:p>
          <a:p>
            <a:pPr>
              <a:buNone/>
            </a:pPr>
            <a:endParaRPr lang="en-US" sz="2400" dirty="0"/>
          </a:p>
        </p:txBody>
      </p:sp>
      <p:sp>
        <p:nvSpPr>
          <p:cNvPr id="6" name="Date Placeholder 5"/>
          <p:cNvSpPr>
            <a:spLocks noGrp="1"/>
          </p:cNvSpPr>
          <p:nvPr>
            <p:ph type="dt" sz="half" idx="10"/>
          </p:nvPr>
        </p:nvSpPr>
        <p:spPr/>
        <p:txBody>
          <a:bodyPr/>
          <a:lstStyle/>
          <a:p>
            <a:fld id="{14B705BA-44BE-4E4D-8011-0D7C387D63D6}" type="datetime1">
              <a:rPr lang="en-US" smtClean="0"/>
              <a:pPr/>
              <a:t>2/19/2021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sz="2600" b="1" dirty="0">
                <a:latin typeface="Times New Roman" pitchFamily="18" charset="0"/>
                <a:cs typeface="Times New Roman" pitchFamily="18" charset="0"/>
              </a:rPr>
              <a:t>Type 5: Election based problem</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In an election a candidate who got 25% of the total votes polled was defeated by his rival by 270 votes. Assuming that there were only 2 candidates in the election, find the total number of votes polled.</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let total number of votes polled = x</a:t>
            </a:r>
          </a:p>
          <a:p>
            <a:pPr>
              <a:buNone/>
            </a:pPr>
            <a:r>
              <a:rPr lang="en-US" sz="2600" dirty="0">
                <a:latin typeface="Times New Roman" pitchFamily="18" charset="0"/>
                <a:cs typeface="Times New Roman" pitchFamily="18" charset="0"/>
              </a:rPr>
              <a:t>				75% x – 25% x = 270 </a:t>
            </a:r>
          </a:p>
          <a:p>
            <a:pPr>
              <a:buNone/>
            </a:pPr>
            <a:r>
              <a:rPr lang="en-US" sz="2600" dirty="0">
                <a:latin typeface="Times New Roman" pitchFamily="18" charset="0"/>
                <a:cs typeface="Times New Roman" pitchFamily="18" charset="0"/>
              </a:rPr>
              <a:t>					50% of x = 270</a:t>
            </a:r>
          </a:p>
          <a:p>
            <a:pPr>
              <a:buNone/>
            </a:pPr>
            <a:r>
              <a:rPr lang="en-US" sz="2600" dirty="0">
                <a:latin typeface="Times New Roman" pitchFamily="18" charset="0"/>
                <a:cs typeface="Times New Roman" pitchFamily="18" charset="0"/>
              </a:rPr>
              <a:t> 						  x = (270×100)/50</a:t>
            </a:r>
          </a:p>
          <a:p>
            <a:pPr>
              <a:buNone/>
            </a:pPr>
            <a:r>
              <a:rPr lang="en-US" sz="2600" dirty="0">
                <a:latin typeface="Times New Roman" pitchFamily="18" charset="0"/>
                <a:cs typeface="Times New Roman" pitchFamily="18" charset="0"/>
              </a:rPr>
              <a:t>						   x = 540 </a:t>
            </a:r>
            <a:endParaRPr lang="en-US" sz="2600" b="1" dirty="0">
              <a:latin typeface="Times New Roman" pitchFamily="18" charset="0"/>
              <a:cs typeface="Times New Roman" pitchFamily="18" charset="0"/>
            </a:endParaRP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590800" y="6356350"/>
            <a:ext cx="5791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Application of percentage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2600" b="1" dirty="0">
                <a:latin typeface="Times New Roman" pitchFamily="18" charset="0"/>
                <a:cs typeface="Times New Roman" pitchFamily="18" charset="0"/>
              </a:rPr>
              <a:t>Ques. 1 : </a:t>
            </a:r>
            <a:r>
              <a:rPr lang="en-US" sz="2600" dirty="0" err="1">
                <a:latin typeface="Times New Roman" pitchFamily="18" charset="0"/>
                <a:cs typeface="Times New Roman" pitchFamily="18" charset="0"/>
              </a:rPr>
              <a:t>Ankita</a:t>
            </a:r>
            <a:r>
              <a:rPr lang="en-US" sz="2600" dirty="0">
                <a:latin typeface="Times New Roman" pitchFamily="18" charset="0"/>
                <a:cs typeface="Times New Roman" pitchFamily="18" charset="0"/>
              </a:rPr>
              <a:t> is 25 years old. If </a:t>
            </a:r>
            <a:r>
              <a:rPr lang="en-US" sz="2600" dirty="0" err="1">
                <a:latin typeface="Times New Roman" pitchFamily="18" charset="0"/>
                <a:cs typeface="Times New Roman" pitchFamily="18" charset="0"/>
              </a:rPr>
              <a:t>Rahul’s</a:t>
            </a:r>
            <a:r>
              <a:rPr lang="en-US" sz="2600" dirty="0">
                <a:latin typeface="Times New Roman" pitchFamily="18" charset="0"/>
                <a:cs typeface="Times New Roman" pitchFamily="18" charset="0"/>
              </a:rPr>
              <a:t> age is 25% greater than that of </a:t>
            </a:r>
            <a:r>
              <a:rPr lang="en-US" sz="2600" dirty="0" err="1">
                <a:latin typeface="Times New Roman" pitchFamily="18" charset="0"/>
                <a:cs typeface="Times New Roman" pitchFamily="18" charset="0"/>
              </a:rPr>
              <a:t>Ankita</a:t>
            </a:r>
            <a:r>
              <a:rPr lang="en-US" sz="2600" dirty="0">
                <a:latin typeface="Times New Roman" pitchFamily="18" charset="0"/>
                <a:cs typeface="Times New Roman" pitchFamily="18" charset="0"/>
              </a:rPr>
              <a:t> then how much percent </a:t>
            </a:r>
            <a:r>
              <a:rPr lang="en-US" sz="2600" dirty="0" err="1">
                <a:latin typeface="Times New Roman" pitchFamily="18" charset="0"/>
                <a:cs typeface="Times New Roman" pitchFamily="18" charset="0"/>
              </a:rPr>
              <a:t>Ankita’s</a:t>
            </a:r>
            <a:r>
              <a:rPr lang="en-US" sz="2600" dirty="0">
                <a:latin typeface="Times New Roman" pitchFamily="18" charset="0"/>
                <a:cs typeface="Times New Roman" pitchFamily="18" charset="0"/>
              </a:rPr>
              <a:t> age is less than </a:t>
            </a:r>
            <a:r>
              <a:rPr lang="en-US" sz="2600" dirty="0" err="1">
                <a:latin typeface="Times New Roman" pitchFamily="18" charset="0"/>
                <a:cs typeface="Times New Roman" pitchFamily="18" charset="0"/>
              </a:rPr>
              <a:t>Rahul’s</a:t>
            </a:r>
            <a:r>
              <a:rPr lang="en-US" sz="2600" dirty="0">
                <a:latin typeface="Times New Roman" pitchFamily="18" charset="0"/>
                <a:cs typeface="Times New Roman" pitchFamily="18" charset="0"/>
              </a:rPr>
              <a:t> age? </a:t>
            </a:r>
          </a:p>
          <a:p>
            <a:pPr>
              <a:buNone/>
            </a:pPr>
            <a:r>
              <a:rPr lang="en-US" sz="2600" dirty="0">
                <a:latin typeface="Times New Roman" pitchFamily="18" charset="0"/>
                <a:cs typeface="Times New Roman" pitchFamily="18" charset="0"/>
              </a:rPr>
              <a:t>(a) 40%	 (b) 35% 	(c) 10% 	(d) 20% </a:t>
            </a:r>
          </a:p>
          <a:p>
            <a:pPr>
              <a:buNone/>
            </a:pPr>
            <a:r>
              <a:rPr lang="en-US" sz="2600" b="1" dirty="0">
                <a:latin typeface="Times New Roman" pitchFamily="18" charset="0"/>
                <a:cs typeface="Times New Roman" pitchFamily="18" charset="0"/>
              </a:rPr>
              <a:t>Ques. 2 : </a:t>
            </a:r>
            <a:r>
              <a:rPr lang="en-US" sz="2600" dirty="0">
                <a:latin typeface="Times New Roman" pitchFamily="18" charset="0"/>
                <a:cs typeface="Times New Roman" pitchFamily="18" charset="0"/>
              </a:rPr>
              <a:t>In an examination, 50% of the students passed in Science and 75% passed in Social, while 20% students failed in both the subjects. If 270 students passed in both subjects, find the total number of students who appeared in the exam?</a:t>
            </a:r>
          </a:p>
          <a:p>
            <a:pPr>
              <a:buNone/>
            </a:pPr>
            <a:r>
              <a:rPr lang="en-US" sz="2600" dirty="0">
                <a:latin typeface="Times New Roman" pitchFamily="18" charset="0"/>
                <a:cs typeface="Times New Roman" pitchFamily="18" charset="0"/>
              </a:rPr>
              <a:t> (a)400	 (b)540 	(c)600		 (d)750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705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Multiple Choice Questions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pPr>
              <a:buNone/>
            </a:pPr>
            <a:r>
              <a:rPr lang="en-US" sz="2600" b="1" dirty="0">
                <a:latin typeface="Times New Roman" pitchFamily="18" charset="0"/>
                <a:cs typeface="Times New Roman" pitchFamily="18" charset="0"/>
              </a:rPr>
              <a:t>Ques. 3 </a:t>
            </a:r>
            <a:r>
              <a:rPr lang="en-US" sz="2600" dirty="0">
                <a:latin typeface="Times New Roman" pitchFamily="18" charset="0"/>
                <a:cs typeface="Times New Roman" pitchFamily="18" charset="0"/>
              </a:rPr>
              <a:t>: The population of a village has increased annually at the rate of 20%. If at the end of 3 years it is 21600, the population in the beginning of the first year? </a:t>
            </a:r>
          </a:p>
          <a:p>
            <a:pPr>
              <a:buNone/>
            </a:pPr>
            <a:r>
              <a:rPr lang="en-US" sz="2600" dirty="0">
                <a:latin typeface="Times New Roman" pitchFamily="18" charset="0"/>
                <a:cs typeface="Times New Roman" pitchFamily="18" charset="0"/>
              </a:rPr>
              <a:t>(a) 10000	 (b) 12500 	(c) 15000	 (d) 17500 </a:t>
            </a:r>
          </a:p>
          <a:p>
            <a:pPr>
              <a:buNone/>
            </a:pPr>
            <a:r>
              <a:rPr lang="en-US" sz="2600" b="1" dirty="0">
                <a:latin typeface="Times New Roman" pitchFamily="18" charset="0"/>
                <a:cs typeface="Times New Roman" pitchFamily="18" charset="0"/>
              </a:rPr>
              <a:t>Ques. 4 : </a:t>
            </a:r>
            <a:r>
              <a:rPr lang="en-US" sz="2600" dirty="0">
                <a:latin typeface="Times New Roman" pitchFamily="18" charset="0"/>
                <a:cs typeface="Times New Roman" pitchFamily="18" charset="0"/>
              </a:rPr>
              <a:t>A student has to get 40 percent marks to pass an examination. He got 60 marks but fails by 20 marks. Find the maximum marks of the examination.</a:t>
            </a:r>
          </a:p>
          <a:p>
            <a:pPr marL="514350" indent="-514350">
              <a:buAutoNum type="alphaLcParenBoth"/>
            </a:pPr>
            <a:r>
              <a:rPr lang="en-US" sz="2600" dirty="0">
                <a:latin typeface="Times New Roman" pitchFamily="18" charset="0"/>
                <a:cs typeface="Times New Roman" pitchFamily="18" charset="0"/>
              </a:rPr>
              <a:t>150	 (b) 200	 (c) 300	 (d) 400 </a:t>
            </a:r>
          </a:p>
          <a:p>
            <a:pPr marL="514350" indent="-514350">
              <a:buNone/>
            </a:pPr>
            <a:r>
              <a:rPr lang="en-US" sz="2600" b="1" dirty="0">
                <a:latin typeface="Times New Roman" pitchFamily="18" charset="0"/>
                <a:cs typeface="Times New Roman" pitchFamily="18" charset="0"/>
              </a:rPr>
              <a:t>Ques. 5 : </a:t>
            </a:r>
            <a:r>
              <a:rPr lang="en-US" sz="2600" dirty="0">
                <a:latin typeface="Times New Roman" pitchFamily="18" charset="0"/>
                <a:cs typeface="Times New Roman" pitchFamily="18" charset="0"/>
              </a:rPr>
              <a:t>If the price of a commodity is increased by 30%, by how much % a consumer must reduce his consumption so to keep the expenditure same ? </a:t>
            </a:r>
          </a:p>
          <a:p>
            <a:pPr marL="514350" indent="-514350">
              <a:buNone/>
            </a:pPr>
            <a:r>
              <a:rPr lang="en-US" sz="2600" dirty="0">
                <a:latin typeface="Times New Roman" pitchFamily="18" charset="0"/>
                <a:cs typeface="Times New Roman" pitchFamily="18" charset="0"/>
              </a:rPr>
              <a:t>(a) 100/13 	(b) 200/13	 (c) 300/13 	(d) 400/13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133600" y="6356350"/>
            <a:ext cx="6096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Multiple Choice Questions </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62500" lnSpcReduction="20000"/>
          </a:bodyPr>
          <a:lstStyle/>
          <a:p>
            <a:endParaRPr lang="en-US" dirty="0">
              <a:latin typeface="Times New Roman" pitchFamily="18" charset="0"/>
              <a:cs typeface="Times New Roman" pitchFamily="18" charset="0"/>
            </a:endParaRPr>
          </a:p>
          <a:p>
            <a:pPr>
              <a:buNone/>
            </a:pPr>
            <a:r>
              <a:rPr lang="en-US" sz="3700" b="1" dirty="0">
                <a:latin typeface="Times New Roman" pitchFamily="18" charset="0"/>
                <a:cs typeface="Times New Roman" pitchFamily="18" charset="0"/>
              </a:rPr>
              <a:t>Q.1 A got 37.5 % marks less than B, then by what percent the marks of B is more than the marks of A? </a:t>
            </a:r>
          </a:p>
          <a:p>
            <a:pPr>
              <a:buNone/>
            </a:pPr>
            <a:r>
              <a:rPr lang="pt-BR" sz="3700" dirty="0">
                <a:latin typeface="Times New Roman" pitchFamily="18" charset="0"/>
                <a:cs typeface="Times New Roman" pitchFamily="18" charset="0"/>
              </a:rPr>
              <a:t>(a) 60 %	(b) 37.5 % 	(c) 27.27 % 	(d) 40 % </a:t>
            </a:r>
          </a:p>
          <a:p>
            <a:pPr>
              <a:buNone/>
            </a:pPr>
            <a:r>
              <a:rPr lang="en-US" sz="3700" b="1" dirty="0">
                <a:latin typeface="Times New Roman" pitchFamily="18" charset="0"/>
                <a:cs typeface="Times New Roman" pitchFamily="18" charset="0"/>
              </a:rPr>
              <a:t>Q.2 In an election contest between A and B, A wins by the margin of 240 votes. If A gets 60% of the total votes, total votes are: </a:t>
            </a:r>
          </a:p>
          <a:p>
            <a:pPr>
              <a:buNone/>
            </a:pPr>
            <a:r>
              <a:rPr lang="pt-BR" sz="3700" dirty="0">
                <a:latin typeface="Times New Roman" pitchFamily="18" charset="0"/>
                <a:cs typeface="Times New Roman" pitchFamily="18" charset="0"/>
              </a:rPr>
              <a:t>(a) 1000 	(b) 900 	(c) 800 		(d) 1200 </a:t>
            </a:r>
          </a:p>
          <a:p>
            <a:pPr>
              <a:buNone/>
            </a:pPr>
            <a:r>
              <a:rPr lang="en-US" sz="3700" b="1" dirty="0">
                <a:latin typeface="Times New Roman" pitchFamily="18" charset="0"/>
                <a:cs typeface="Times New Roman" pitchFamily="18" charset="0"/>
              </a:rPr>
              <a:t>Q.3 A's salary is 20% more than B’s; B's salary is 10% less than C's. If A's salary is Rs. 1080, find C's salary. </a:t>
            </a:r>
          </a:p>
          <a:p>
            <a:pPr>
              <a:buNone/>
            </a:pPr>
            <a:r>
              <a:rPr lang="en-US" sz="3700" dirty="0">
                <a:latin typeface="Times New Roman" pitchFamily="18" charset="0"/>
                <a:cs typeface="Times New Roman" pitchFamily="18" charset="0"/>
              </a:rPr>
              <a:t>(a) 900		 (b) 1200 	(c) 1000 	(d) none of these </a:t>
            </a:r>
          </a:p>
          <a:p>
            <a:pPr>
              <a:buNone/>
            </a:pPr>
            <a:r>
              <a:rPr lang="en-US" sz="3700" b="1" dirty="0">
                <a:latin typeface="Times New Roman" pitchFamily="18" charset="0"/>
                <a:cs typeface="Times New Roman" pitchFamily="18" charset="0"/>
              </a:rPr>
              <a:t>Q.4 In an examination, 50% students failed in English and 40% in Math and 15% students failed in both subjects. If 200 students passed in both the subjects, find the number of students appeared in the exam. </a:t>
            </a:r>
          </a:p>
          <a:p>
            <a:pPr>
              <a:buNone/>
            </a:pPr>
            <a:r>
              <a:rPr lang="pt-BR" sz="3700" dirty="0">
                <a:latin typeface="Times New Roman" pitchFamily="18" charset="0"/>
                <a:cs typeface="Times New Roman" pitchFamily="18" charset="0"/>
              </a:rPr>
              <a:t>(a) 500		 (b) 600	 (c) 800 	(d) 1000 </a:t>
            </a:r>
            <a:endParaRPr lang="en-US" sz="37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(CO.5)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a:bodyPr>
          <a:lstStyle/>
          <a:p>
            <a:pPr>
              <a:buNone/>
            </a:pPr>
            <a:r>
              <a:rPr lang="en-US" dirty="0"/>
              <a:t> </a:t>
            </a:r>
            <a:r>
              <a:rPr lang="en-US" sz="2400" b="1" dirty="0">
                <a:latin typeface="Times New Roman" pitchFamily="18" charset="0"/>
                <a:cs typeface="Times New Roman" pitchFamily="18" charset="0"/>
              </a:rPr>
              <a:t>Q.5 The price of petrol increased by 25% and so a person reduced his consumption by 25%. What percentage is the rise or fall in the expenditure incurred by him on petrol? </a:t>
            </a:r>
          </a:p>
          <a:p>
            <a:pPr>
              <a:buNone/>
            </a:pPr>
            <a:r>
              <a:rPr lang="en-US" sz="2400" dirty="0">
                <a:latin typeface="Times New Roman" pitchFamily="18" charset="0"/>
                <a:cs typeface="Times New Roman" pitchFamily="18" charset="0"/>
              </a:rPr>
              <a:t>(a) 6.25% increasing		 (b) 0.625% decreasing </a:t>
            </a:r>
          </a:p>
          <a:p>
            <a:pPr>
              <a:buNone/>
            </a:pPr>
            <a:r>
              <a:rPr lang="en-US" sz="2400" dirty="0">
                <a:latin typeface="Times New Roman" pitchFamily="18" charset="0"/>
                <a:cs typeface="Times New Roman" pitchFamily="18" charset="0"/>
              </a:rPr>
              <a:t>(c) 6.25% decreasing		 (d) 0.625 increasing </a:t>
            </a:r>
          </a:p>
          <a:p>
            <a:pPr>
              <a:buNone/>
            </a:pPr>
            <a:r>
              <a:rPr lang="en-US" sz="2400" b="1" dirty="0">
                <a:latin typeface="Times New Roman" pitchFamily="18" charset="0"/>
                <a:cs typeface="Times New Roman" pitchFamily="18" charset="0"/>
              </a:rPr>
              <a:t>Q.6 The length of a rectangle is increased by 60%. By what percent would be width have to be decreased to maintain the same area?</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 37.5 % 	(b) 60% 	(c) 75%		 (d) None of these</a:t>
            </a:r>
          </a:p>
          <a:p>
            <a:pPr>
              <a:buNone/>
            </a:pPr>
            <a:r>
              <a:rPr lang="en-US" sz="2400" b="1" dirty="0">
                <a:latin typeface="Times New Roman" pitchFamily="18" charset="0"/>
                <a:cs typeface="Times New Roman" pitchFamily="18" charset="0"/>
              </a:rPr>
              <a:t>Q. 7 In an election between two candidates, the candidate who got 60% of valid votes won by a majority of 200 votes. If out of total votes polled 80% votes are valid. What is the total number of votes polled? </a:t>
            </a:r>
          </a:p>
          <a:p>
            <a:pPr>
              <a:buNone/>
            </a:pPr>
            <a:r>
              <a:rPr lang="pt-BR" sz="2400" dirty="0">
                <a:latin typeface="Times New Roman" pitchFamily="18" charset="0"/>
                <a:cs typeface="Times New Roman" pitchFamily="18" charset="0"/>
              </a:rPr>
              <a:t>(a) 1000	 (b) 1250	 (c) 1500	 (d) 1300 </a:t>
            </a: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600200" y="6356350"/>
            <a:ext cx="6400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1 (CO.5)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5135563"/>
          </a:xfrm>
        </p:spPr>
        <p:txBody>
          <a:bodyPr>
            <a:noAutofit/>
          </a:bodyPr>
          <a:lstStyle/>
          <a:p>
            <a:pPr>
              <a:buNone/>
            </a:pPr>
            <a:r>
              <a:rPr lang="en-US" sz="2200" b="1" dirty="0">
                <a:latin typeface="Times New Roman" pitchFamily="18" charset="0"/>
                <a:cs typeface="Times New Roman" pitchFamily="18" charset="0"/>
              </a:rPr>
              <a:t>Q. 8 A candidate scores 25 % marks and fails by 30 marks, while another candidate who scores 50 % marks get 20 marks more than the minimum marks required to pass the examinations. Find the maximum marks for the examination. </a:t>
            </a:r>
          </a:p>
          <a:p>
            <a:pPr>
              <a:buNone/>
            </a:pPr>
            <a:r>
              <a:rPr lang="pt-BR" sz="2200" dirty="0">
                <a:latin typeface="Times New Roman" pitchFamily="18" charset="0"/>
                <a:cs typeface="Times New Roman" pitchFamily="18" charset="0"/>
              </a:rPr>
              <a:t>(a) 200		(b) 100 		(c) 400 		(d) 500 </a:t>
            </a:r>
          </a:p>
          <a:p>
            <a:pPr>
              <a:buNone/>
            </a:pPr>
            <a:r>
              <a:rPr lang="en-US" sz="2200" b="1" dirty="0">
                <a:latin typeface="Times New Roman" pitchFamily="18" charset="0"/>
                <a:cs typeface="Times New Roman" pitchFamily="18" charset="0"/>
              </a:rPr>
              <a:t>Q. 9 Reduction in price of sugar by 20% allows a household to buy 45 kg more for Rs.450. Find the original price of the sugar. </a:t>
            </a:r>
          </a:p>
          <a:p>
            <a:pPr>
              <a:buNone/>
            </a:pPr>
            <a:r>
              <a:rPr lang="en-US" sz="2200" dirty="0">
                <a:latin typeface="Times New Roman" pitchFamily="18" charset="0"/>
                <a:cs typeface="Times New Roman" pitchFamily="18" charset="0"/>
              </a:rPr>
              <a:t>(a) Rs 2/ kg 	(b) Rs 2.5/ kg 	(c) Rs 3/ kg 	(d) None </a:t>
            </a:r>
          </a:p>
          <a:p>
            <a:pPr>
              <a:buNone/>
            </a:pPr>
            <a:r>
              <a:rPr lang="en-US" sz="2200" b="1" dirty="0">
                <a:latin typeface="Times New Roman" pitchFamily="18" charset="0"/>
                <a:cs typeface="Times New Roman" pitchFamily="18" charset="0"/>
              </a:rPr>
              <a:t>Q. 10 In an examination, 34% of the students failed in Mathematics and 42% failed in English. If 20% of students failed in both the subjects, then the percentage of students who passed in both the subjects was: </a:t>
            </a:r>
          </a:p>
          <a:p>
            <a:pPr>
              <a:buNone/>
            </a:pPr>
            <a:r>
              <a:rPr lang="pt-BR" sz="2200" dirty="0">
                <a:latin typeface="Times New Roman" pitchFamily="18" charset="0"/>
                <a:cs typeface="Times New Roman" pitchFamily="18" charset="0"/>
              </a:rPr>
              <a:t>(a) 44		 (b) 50 		(c) 54 		(d) 56 </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248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1 (CO.5)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US" sz="2800" b="1" dirty="0">
                <a:latin typeface="Times New Roman" pitchFamily="18" charset="0"/>
                <a:cs typeface="Times New Roman" pitchFamily="18" charset="0"/>
              </a:rPr>
              <a:t>Basic concept of percentage</a:t>
            </a:r>
          </a:p>
          <a:p>
            <a:r>
              <a:rPr lang="en-US" sz="2800" b="1" dirty="0">
                <a:latin typeface="Times New Roman" pitchFamily="18" charset="0"/>
                <a:cs typeface="Times New Roman" pitchFamily="18" charset="0"/>
              </a:rPr>
              <a:t>Different type of question</a:t>
            </a:r>
          </a:p>
          <a:p>
            <a:pPr marL="514350" indent="-514350">
              <a:buAutoNum type="arabicParenBoth"/>
            </a:pPr>
            <a:r>
              <a:rPr lang="en-US" sz="2800" dirty="0">
                <a:latin typeface="Times New Roman" pitchFamily="18" charset="0"/>
                <a:cs typeface="Times New Roman" pitchFamily="18" charset="0"/>
              </a:rPr>
              <a:t>Salary based Problem</a:t>
            </a:r>
          </a:p>
          <a:p>
            <a:pPr marL="514350" indent="-514350">
              <a:buAutoNum type="arabicParenBoth"/>
            </a:pPr>
            <a:r>
              <a:rPr lang="en-US" sz="2800" dirty="0">
                <a:latin typeface="Times New Roman" pitchFamily="18" charset="0"/>
                <a:cs typeface="Times New Roman" pitchFamily="18" charset="0"/>
              </a:rPr>
              <a:t>Population Related Problem</a:t>
            </a:r>
          </a:p>
          <a:p>
            <a:pPr marL="514350" indent="-514350">
              <a:buAutoNum type="arabicParenBoth"/>
            </a:pPr>
            <a:r>
              <a:rPr lang="en-US" sz="2800" dirty="0">
                <a:latin typeface="Times New Roman" pitchFamily="18" charset="0"/>
                <a:cs typeface="Times New Roman" pitchFamily="18" charset="0"/>
              </a:rPr>
              <a:t>Examination based problem</a:t>
            </a:r>
          </a:p>
          <a:p>
            <a:pPr marL="514350" indent="-514350">
              <a:buAutoNum type="arabicParenBoth"/>
            </a:pPr>
            <a:r>
              <a:rPr lang="en-US" sz="2800" dirty="0">
                <a:latin typeface="Times New Roman" pitchFamily="18" charset="0"/>
                <a:cs typeface="Times New Roman" pitchFamily="18" charset="0"/>
              </a:rPr>
              <a:t>Concept of net change or net effect(only valid for 2-D)</a:t>
            </a:r>
          </a:p>
          <a:p>
            <a:pPr marL="514350" indent="-514350">
              <a:buAutoNum type="arabicParenBoth"/>
            </a:pPr>
            <a:r>
              <a:rPr lang="en-US" sz="2800" dirty="0">
                <a:latin typeface="Times New Roman" pitchFamily="18" charset="0"/>
                <a:cs typeface="Times New Roman" pitchFamily="18" charset="0"/>
              </a:rPr>
              <a:t>Election based problem</a:t>
            </a:r>
          </a:p>
          <a:p>
            <a:pPr marL="514350" indent="-514350">
              <a:buNone/>
            </a:pPr>
            <a:endParaRPr lang="en-US" b="1" dirty="0">
              <a:latin typeface="Times New Roman" pitchFamily="18" charset="0"/>
              <a:cs typeface="Times New Roman" pitchFamily="18" charset="0"/>
            </a:endParaRPr>
          </a:p>
          <a:p>
            <a:pPr marL="514350" indent="-514350">
              <a:buAutoNum type="arabicParenBoth"/>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Recap (CO.5)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2600" b="1" dirty="0">
                <a:latin typeface="Times New Roman" pitchFamily="18" charset="0"/>
                <a:cs typeface="Times New Roman" pitchFamily="18" charset="0"/>
              </a:rPr>
              <a:t>Basic Concept</a:t>
            </a:r>
          </a:p>
          <a:p>
            <a:r>
              <a:rPr lang="en-US" sz="2600" dirty="0">
                <a:latin typeface="Times New Roman" pitchFamily="18" charset="0"/>
                <a:cs typeface="Times New Roman" pitchFamily="18" charset="0"/>
              </a:rPr>
              <a:t>Profit = SP – CP</a:t>
            </a:r>
          </a:p>
          <a:p>
            <a:r>
              <a:rPr lang="en-US" sz="2600" dirty="0">
                <a:latin typeface="Times New Roman" pitchFamily="18" charset="0"/>
                <a:cs typeface="Times New Roman" pitchFamily="18" charset="0"/>
              </a:rPr>
              <a:t>Profit % = (SP/CP − 1) × 100</a:t>
            </a:r>
          </a:p>
          <a:p>
            <a:r>
              <a:rPr lang="en-US" sz="2600" dirty="0">
                <a:latin typeface="Times New Roman" pitchFamily="18" charset="0"/>
                <a:cs typeface="Times New Roman" pitchFamily="18" charset="0"/>
              </a:rPr>
              <a:t>Loss = CP − SP</a:t>
            </a:r>
          </a:p>
          <a:p>
            <a:r>
              <a:rPr lang="en-US" sz="2600" dirty="0">
                <a:latin typeface="Times New Roman" pitchFamily="18" charset="0"/>
                <a:cs typeface="Times New Roman" pitchFamily="18" charset="0"/>
              </a:rPr>
              <a:t>Loss % = (1 − SP/CP) × 100</a:t>
            </a:r>
          </a:p>
          <a:p>
            <a:r>
              <a:rPr lang="en-US" sz="2600" dirty="0">
                <a:latin typeface="Times New Roman" pitchFamily="18" charset="0"/>
                <a:cs typeface="Times New Roman" pitchFamily="18" charset="0"/>
              </a:rPr>
              <a:t>Formulae</a:t>
            </a:r>
          </a:p>
          <a:p>
            <a:pPr>
              <a:buNone/>
            </a:pPr>
            <a:r>
              <a:rPr lang="en-US" sz="2600" dirty="0">
                <a:latin typeface="Times New Roman" pitchFamily="18" charset="0"/>
                <a:cs typeface="Times New Roman" pitchFamily="18" charset="0"/>
              </a:rPr>
              <a:t>	SP = CP (1 ± x/100)</a:t>
            </a:r>
          </a:p>
          <a:p>
            <a:pPr>
              <a:buNone/>
            </a:pPr>
            <a:r>
              <a:rPr lang="en-US" sz="2600" dirty="0">
                <a:latin typeface="Times New Roman" pitchFamily="18" charset="0"/>
                <a:cs typeface="Times New Roman" pitchFamily="18" charset="0"/>
              </a:rPr>
              <a:t>Where, +x = profit % </a:t>
            </a:r>
          </a:p>
          <a:p>
            <a:pPr>
              <a:buNone/>
            </a:pPr>
            <a:r>
              <a:rPr lang="en-US" sz="2600" dirty="0">
                <a:latin typeface="Times New Roman" pitchFamily="18" charset="0"/>
                <a:cs typeface="Times New Roman" pitchFamily="18" charset="0"/>
              </a:rPr>
              <a:t>		  </a:t>
            </a:r>
            <a:r>
              <a:rPr lang="en-US" sz="2600" dirty="0">
                <a:latin typeface="Times New Roman"/>
                <a:cs typeface="Times New Roman"/>
              </a:rPr>
              <a:t>−x = loss %</a:t>
            </a: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09800" y="6356350"/>
            <a:ext cx="6172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Profit &amp; Loss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lvl="0">
              <a:lnSpc>
                <a:spcPct val="150000"/>
              </a:lnSpc>
              <a:buNone/>
            </a:pPr>
            <a:endParaRPr lang="en-US" sz="2200" b="1" dirty="0"/>
          </a:p>
          <a:p>
            <a:pPr lvl="0">
              <a:lnSpc>
                <a:spcPct val="150000"/>
              </a:lnSpc>
              <a:buNone/>
            </a:pPr>
            <a:r>
              <a:rPr lang="en-US" sz="2200" b="1" dirty="0"/>
              <a:t>Profit</a:t>
            </a:r>
            <a:r>
              <a:rPr lang="en-US" sz="2200" dirty="0"/>
              <a:t> and </a:t>
            </a:r>
            <a:r>
              <a:rPr lang="en-US" sz="2200" b="1" dirty="0"/>
              <a:t>loss</a:t>
            </a:r>
            <a:r>
              <a:rPr lang="en-US" sz="2200" dirty="0"/>
              <a:t> account is prepared after the preparation of trading</a:t>
            </a:r>
          </a:p>
          <a:p>
            <a:pPr lvl="0">
              <a:lnSpc>
                <a:spcPct val="150000"/>
              </a:lnSpc>
              <a:buNone/>
            </a:pPr>
            <a:r>
              <a:rPr lang="en-US" sz="2200" dirty="0"/>
              <a:t>account. The main </a:t>
            </a:r>
            <a:r>
              <a:rPr lang="en-US" sz="2200" b="1" dirty="0"/>
              <a:t>objective</a:t>
            </a:r>
            <a:r>
              <a:rPr lang="en-US" sz="2200" dirty="0"/>
              <a:t> of preparing </a:t>
            </a:r>
            <a:r>
              <a:rPr lang="en-US" sz="2200" b="1" dirty="0"/>
              <a:t>profit</a:t>
            </a:r>
            <a:r>
              <a:rPr lang="en-US" sz="2200" dirty="0"/>
              <a:t> and </a:t>
            </a:r>
            <a:r>
              <a:rPr lang="en-US" sz="2200" b="1" dirty="0"/>
              <a:t>loss</a:t>
            </a:r>
            <a:r>
              <a:rPr lang="en-US" sz="2200" dirty="0"/>
              <a:t> account is to</a:t>
            </a:r>
          </a:p>
          <a:p>
            <a:pPr lvl="0">
              <a:lnSpc>
                <a:spcPct val="150000"/>
              </a:lnSpc>
              <a:buNone/>
            </a:pPr>
            <a:r>
              <a:rPr lang="en-US" sz="2200" dirty="0"/>
              <a:t>achieve the operating results of a company at the end of accounting</a:t>
            </a:r>
          </a:p>
          <a:p>
            <a:pPr lvl="0">
              <a:lnSpc>
                <a:spcPct val="150000"/>
              </a:lnSpc>
              <a:buNone/>
            </a:pPr>
            <a:r>
              <a:rPr lang="en-US" sz="2200" dirty="0"/>
              <a:t>period. </a:t>
            </a:r>
            <a:r>
              <a:rPr lang="en-US" sz="2200" b="1" dirty="0"/>
              <a:t>Profit</a:t>
            </a:r>
            <a:r>
              <a:rPr lang="en-US" sz="2200" dirty="0"/>
              <a:t> and </a:t>
            </a:r>
            <a:r>
              <a:rPr lang="en-US" sz="2200" b="1" dirty="0"/>
              <a:t>loss</a:t>
            </a:r>
            <a:r>
              <a:rPr lang="en-US" sz="2200" dirty="0"/>
              <a:t> account is a nominal account having debit side</a:t>
            </a:r>
          </a:p>
          <a:p>
            <a:pPr lvl="0">
              <a:lnSpc>
                <a:spcPct val="150000"/>
              </a:lnSpc>
              <a:buNone/>
            </a:pPr>
            <a:r>
              <a:rPr lang="en-US" sz="2200" dirty="0"/>
              <a:t>and credit side.</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09800" y="6356350"/>
            <a:ext cx="6172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r>
              <a:rPr lang="en-US" sz="3200" b="1" dirty="0">
                <a:latin typeface="Times New Roman" pitchFamily="18" charset="0"/>
                <a:cs typeface="Times New Roman" pitchFamily="18" charset="0"/>
              </a:rPr>
              <a:t>Topic objective of Profit &amp; Loss  (CO.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buNone/>
            </a:pPr>
            <a:r>
              <a:rPr lang="en-US" sz="2600" b="1" dirty="0">
                <a:latin typeface="Times New Roman" pitchFamily="18" charset="0"/>
                <a:cs typeface="Times New Roman" pitchFamily="18" charset="0"/>
              </a:rPr>
              <a:t>Example 1: </a:t>
            </a:r>
            <a:r>
              <a:rPr lang="en-US" sz="2600" dirty="0">
                <a:latin typeface="Times New Roman" pitchFamily="18" charset="0"/>
                <a:cs typeface="Times New Roman" pitchFamily="18" charset="0"/>
              </a:rPr>
              <a:t>The CP of an article is 5/6</a:t>
            </a:r>
            <a:r>
              <a:rPr lang="en-US" sz="2600" baseline="30000" dirty="0">
                <a:latin typeface="Times New Roman" pitchFamily="18" charset="0"/>
                <a:cs typeface="Times New Roman" pitchFamily="18" charset="0"/>
              </a:rPr>
              <a:t>th</a:t>
            </a:r>
            <a:r>
              <a:rPr lang="en-US" sz="2600" dirty="0">
                <a:latin typeface="Times New Roman" pitchFamily="18" charset="0"/>
                <a:cs typeface="Times New Roman" pitchFamily="18" charset="0"/>
              </a:rPr>
              <a:t> of the SP. What is the percentage profit or loss?</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	CP = 5/6 of SP</a:t>
            </a:r>
          </a:p>
          <a:p>
            <a:pPr>
              <a:buNone/>
            </a:pPr>
            <a:r>
              <a:rPr lang="en-US" sz="2600" dirty="0">
                <a:latin typeface="Times New Roman" pitchFamily="18" charset="0"/>
                <a:cs typeface="Times New Roman" pitchFamily="18" charset="0"/>
              </a:rPr>
              <a:t>		      SP/CP = 6/5</a:t>
            </a:r>
          </a:p>
          <a:p>
            <a:pPr>
              <a:buNone/>
            </a:pPr>
            <a:r>
              <a:rPr lang="en-US" sz="2600" dirty="0">
                <a:latin typeface="Times New Roman" pitchFamily="18" charset="0"/>
                <a:cs typeface="Times New Roman" pitchFamily="18" charset="0"/>
              </a:rPr>
              <a:t>		   Profit % = (6/5 </a:t>
            </a:r>
            <a:r>
              <a:rPr lang="en-US" sz="2600" dirty="0">
                <a:latin typeface="Times New Roman"/>
                <a:cs typeface="Times New Roman"/>
              </a:rPr>
              <a:t>− 1) × 100 = 20</a:t>
            </a:r>
            <a:endParaRPr lang="en-US" sz="2600"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Example 2:  </a:t>
            </a:r>
            <a:r>
              <a:rPr lang="en-US" sz="2600" dirty="0">
                <a:latin typeface="Times New Roman" pitchFamily="18" charset="0"/>
                <a:cs typeface="Times New Roman" pitchFamily="18" charset="0"/>
              </a:rPr>
              <a:t>A man bough 18 oranges for a rupee and sold them at 12 oranges for a rupee. What is the profit percentage?</a:t>
            </a:r>
          </a:p>
          <a:p>
            <a:pPr marL="457200" indent="-457200">
              <a:buNone/>
            </a:pPr>
            <a:r>
              <a:rPr lang="pt-BR" sz="2600" b="1" dirty="0">
                <a:latin typeface="Times New Roman" pitchFamily="18" charset="0"/>
                <a:cs typeface="Times New Roman" pitchFamily="18" charset="0"/>
              </a:rPr>
              <a:t>Solution : </a:t>
            </a:r>
            <a:r>
              <a:rPr lang="pt-BR" sz="2600" dirty="0">
                <a:latin typeface="Times New Roman" pitchFamily="18" charset="0"/>
                <a:cs typeface="Times New Roman" pitchFamily="18" charset="0"/>
              </a:rPr>
              <a:t>	CP of 18 = SP of 12</a:t>
            </a:r>
          </a:p>
          <a:p>
            <a:pPr marL="457200" indent="-457200">
              <a:buNone/>
            </a:pPr>
            <a:r>
              <a:rPr lang="pt-BR" sz="2600" dirty="0">
                <a:latin typeface="Times New Roman" pitchFamily="18" charset="0"/>
                <a:cs typeface="Times New Roman" pitchFamily="18" charset="0"/>
              </a:rPr>
              <a:t>			    SP/CP = 18/12 = 3/2</a:t>
            </a:r>
          </a:p>
          <a:p>
            <a:pPr marL="457200" indent="-457200">
              <a:buNone/>
            </a:pPr>
            <a:r>
              <a:rPr lang="pt-BR" sz="2600" dirty="0">
                <a:latin typeface="Times New Roman" pitchFamily="18" charset="0"/>
                <a:cs typeface="Times New Roman" pitchFamily="18" charset="0"/>
              </a:rPr>
              <a:t>		  	 Profit % = (3/2 </a:t>
            </a:r>
            <a:r>
              <a:rPr lang="pt-BR" sz="2600" dirty="0">
                <a:latin typeface="Times New Roman"/>
                <a:cs typeface="Times New Roman"/>
              </a:rPr>
              <a:t>−1) × 100 = 50</a:t>
            </a:r>
            <a:endParaRPr lang="pt-BR" sz="26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991E88E8-C61B-4086-B52E-3DB43916918A}" type="datetime1">
              <a:rPr lang="en-US" smtClean="0"/>
              <a:pPr/>
              <a:t>2/19/2021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latin typeface="Times New Roman" pitchFamily="18" charset="0"/>
                <a:cs typeface="Times New Roman" pitchFamily="18" charset="0"/>
              </a:rPr>
              <a:t>Profit &amp; Loss (CO.5)(Contd.)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Course Objective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457200" y="914400"/>
            <a:ext cx="8229600" cy="4525963"/>
          </a:xfrm>
        </p:spPr>
        <p:txBody>
          <a:bodyPr>
            <a:noAutofit/>
          </a:bodyPr>
          <a:lstStyle/>
          <a:p>
            <a:pPr algn="just"/>
            <a:r>
              <a:rPr lang="en-US" sz="2200" dirty="0"/>
              <a:t>Pre- requisites (if any) Knowledge of Intermediate Mathematics of UP Board or equivalent Board. Course Objectives: The objective of this course is to familiarize the graduate engineers with techniques in calculus, multivariate analysis, aptitude and linear algebra. It aims to equip the students with standard concepts and tools from intermediate to advanced level that will enable them to tackle more advanced level of mathematics and applications that they would find useful in their disciplines. The students will learn: To apply the knowledge of differential calculus in the field of engineering.  To deal with functions of several variables that are essential in optimizing the results of real life problems. Multiple integral tools to deal with engineering problems involving centre of gravity, volume etc. To deal with aptitude that is required in different branches of Engineering to graduate engineers. The essential tools of matrices and linear algebra, </a:t>
            </a:r>
            <a:r>
              <a:rPr lang="en-US" sz="2200" dirty="0" err="1"/>
              <a:t>eigen</a:t>
            </a:r>
            <a:r>
              <a:rPr lang="en-US" sz="2200" dirty="0"/>
              <a:t> values and </a:t>
            </a:r>
            <a:r>
              <a:rPr lang="en-US" sz="2200" dirty="0" err="1"/>
              <a:t>diagonalization</a:t>
            </a:r>
            <a:r>
              <a:rPr lang="en-US" sz="2200" dirty="0"/>
              <a:t> in a comprehensive manner are required.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57800"/>
          </a:xfrm>
        </p:spPr>
        <p:txBody>
          <a:bodyPr/>
          <a:lstStyle/>
          <a:p>
            <a:pPr>
              <a:buNone/>
            </a:pPr>
            <a:r>
              <a:rPr lang="en-US" sz="2600" b="1" dirty="0">
                <a:latin typeface="Times New Roman" pitchFamily="18" charset="0"/>
                <a:cs typeface="Times New Roman" pitchFamily="18" charset="0"/>
              </a:rPr>
              <a:t>Example 3: </a:t>
            </a:r>
            <a:r>
              <a:rPr lang="en-US" sz="2600" dirty="0">
                <a:latin typeface="Times New Roman" pitchFamily="18" charset="0"/>
                <a:cs typeface="Times New Roman" pitchFamily="18" charset="0"/>
              </a:rPr>
              <a:t>If a wholesaler sells a tin of coffee at ₹ 528.He faces a loss of 12%. If he decides to sell it at ₹ 636, what will be profit percentage?</a:t>
            </a:r>
          </a:p>
          <a:p>
            <a:pPr>
              <a:buNone/>
            </a:pPr>
            <a:r>
              <a:rPr lang="en-US" sz="2600" b="1" dirty="0">
                <a:latin typeface="Times New Roman"/>
                <a:cs typeface="Times New Roman"/>
              </a:rPr>
              <a:t>Solution : </a:t>
            </a:r>
            <a:r>
              <a:rPr lang="en-US" sz="2600" dirty="0">
                <a:latin typeface="Times New Roman"/>
                <a:cs typeface="Times New Roman"/>
              </a:rPr>
              <a:t>SP = CP (1− x/100)</a:t>
            </a:r>
          </a:p>
          <a:p>
            <a:pPr>
              <a:buNone/>
            </a:pPr>
            <a:r>
              <a:rPr lang="en-US" sz="2600" dirty="0">
                <a:latin typeface="Times New Roman"/>
                <a:cs typeface="Times New Roman"/>
              </a:rPr>
              <a:t>		    528 = CP (1− 12/100) </a:t>
            </a:r>
          </a:p>
          <a:p>
            <a:pPr>
              <a:buNone/>
            </a:pPr>
            <a:r>
              <a:rPr lang="en-US" sz="2600" dirty="0">
                <a:latin typeface="Times New Roman"/>
                <a:cs typeface="Times New Roman"/>
              </a:rPr>
              <a:t>		      CP =</a:t>
            </a:r>
            <a:r>
              <a:rPr lang="en-US" sz="2800" dirty="0">
                <a:latin typeface="Times New Roman"/>
                <a:cs typeface="Times New Roman"/>
              </a:rPr>
              <a:t> ₹</a:t>
            </a:r>
            <a:r>
              <a:rPr lang="en-US" sz="2600" dirty="0">
                <a:latin typeface="Times New Roman"/>
                <a:cs typeface="Times New Roman"/>
              </a:rPr>
              <a:t> 600</a:t>
            </a:r>
          </a:p>
          <a:p>
            <a:pPr>
              <a:buNone/>
            </a:pPr>
            <a:r>
              <a:rPr lang="en-US" sz="2600" dirty="0">
                <a:latin typeface="Times New Roman"/>
                <a:cs typeface="Times New Roman"/>
              </a:rPr>
              <a:t>		Profit  = 636 − 600 = 36</a:t>
            </a:r>
          </a:p>
          <a:p>
            <a:pPr>
              <a:buNone/>
            </a:pPr>
            <a:r>
              <a:rPr lang="en-US" sz="2600" dirty="0">
                <a:latin typeface="Times New Roman"/>
                <a:cs typeface="Times New Roman"/>
              </a:rPr>
              <a:t>		Profit % = (36/600) ×100 = 6 </a:t>
            </a:r>
            <a:endParaRPr lang="en-US" sz="2600"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133600" y="6356350"/>
            <a:ext cx="6019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Profit &amp; Loss </a:t>
            </a:r>
            <a:r>
              <a:rPr lang="en-US" sz="3000" b="1" dirty="0">
                <a:latin typeface="Times New Roman" pitchFamily="18" charset="0"/>
                <a:cs typeface="Times New Roman" pitchFamily="18" charset="0"/>
              </a:rPr>
              <a:t>(CO.5)</a:t>
            </a: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sz="2600" b="1" dirty="0">
                <a:latin typeface="Times New Roman" pitchFamily="18" charset="0"/>
                <a:cs typeface="Times New Roman" pitchFamily="18" charset="0"/>
              </a:rPr>
              <a:t>Example 4: </a:t>
            </a:r>
            <a:r>
              <a:rPr lang="en-US" sz="2600" dirty="0">
                <a:latin typeface="Times New Roman" pitchFamily="18" charset="0"/>
                <a:cs typeface="Times New Roman" pitchFamily="18" charset="0"/>
              </a:rPr>
              <a:t>If a sari is sold for ₹ 2880 the seller will face 10% loss, at what price should he sell to gain 20% profit?</a:t>
            </a:r>
          </a:p>
          <a:p>
            <a:pPr>
              <a:buNone/>
            </a:pPr>
            <a:r>
              <a:rPr lang="en-US" sz="2600" b="1" dirty="0">
                <a:latin typeface="Times New Roman" pitchFamily="18" charset="0"/>
                <a:cs typeface="Times New Roman" pitchFamily="18" charset="0"/>
              </a:rPr>
              <a:t>Solution: </a:t>
            </a:r>
            <a:r>
              <a:rPr lang="en-US" sz="2600" dirty="0">
                <a:latin typeface="Times New Roman" pitchFamily="18" charset="0"/>
                <a:cs typeface="Times New Roman" pitchFamily="18" charset="0"/>
              </a:rPr>
              <a:t>SP = CP(1 − x/100)</a:t>
            </a:r>
          </a:p>
          <a:p>
            <a:pPr>
              <a:buNone/>
            </a:pPr>
            <a:r>
              <a:rPr lang="en-US" sz="2600" dirty="0">
                <a:latin typeface="Times New Roman" pitchFamily="18" charset="0"/>
                <a:cs typeface="Times New Roman" pitchFamily="18" charset="0"/>
              </a:rPr>
              <a:t>			2880 = CP (1− 10/100)</a:t>
            </a:r>
          </a:p>
          <a:p>
            <a:pPr>
              <a:buNone/>
            </a:pPr>
            <a:r>
              <a:rPr lang="en-US" sz="2600" dirty="0">
                <a:latin typeface="Times New Roman" pitchFamily="18" charset="0"/>
                <a:cs typeface="Times New Roman" pitchFamily="18" charset="0"/>
              </a:rPr>
              <a:t>			CP = ₹ 3200</a:t>
            </a:r>
          </a:p>
          <a:p>
            <a:pPr>
              <a:buNone/>
            </a:pPr>
            <a:r>
              <a:rPr lang="en-US" sz="2600" dirty="0">
                <a:latin typeface="Times New Roman" pitchFamily="18" charset="0"/>
                <a:cs typeface="Times New Roman" pitchFamily="18" charset="0"/>
              </a:rPr>
              <a:t>		Now, to gain 20% profit</a:t>
            </a:r>
          </a:p>
          <a:p>
            <a:pPr>
              <a:buNone/>
            </a:pPr>
            <a:r>
              <a:rPr lang="en-US" sz="2600" dirty="0">
                <a:latin typeface="Times New Roman" pitchFamily="18" charset="0"/>
                <a:cs typeface="Times New Roman" pitchFamily="18" charset="0"/>
              </a:rPr>
              <a:t>		Selling price = 3200(1+ 20/100)</a:t>
            </a:r>
          </a:p>
          <a:p>
            <a:pPr>
              <a:buNone/>
            </a:pPr>
            <a:r>
              <a:rPr lang="en-US" sz="2600" dirty="0">
                <a:latin typeface="Times New Roman" pitchFamily="18" charset="0"/>
                <a:cs typeface="Times New Roman" pitchFamily="18" charset="0"/>
              </a:rPr>
              <a:t>			SP = ₹ 3840</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133600" y="6356350"/>
            <a:ext cx="6172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Profit &amp; Loss(CO.5)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57800"/>
          </a:xfrm>
        </p:spPr>
        <p:txBody>
          <a:bodyPr>
            <a:normAutofit/>
          </a:bodyPr>
          <a:lstStyle/>
          <a:p>
            <a:r>
              <a:rPr lang="en-US" sz="2600" b="1" dirty="0">
                <a:latin typeface="Times New Roman" pitchFamily="18" charset="0"/>
                <a:cs typeface="Times New Roman" pitchFamily="18" charset="0"/>
              </a:rPr>
              <a:t>Marked Price : </a:t>
            </a:r>
            <a:r>
              <a:rPr lang="en-US" sz="2600" dirty="0">
                <a:latin typeface="Times New Roman" pitchFamily="18" charset="0"/>
                <a:cs typeface="Times New Roman" pitchFamily="18" charset="0"/>
              </a:rPr>
              <a:t>the marked price or list price is the price that is indicated or marked on the product.</a:t>
            </a:r>
          </a:p>
          <a:p>
            <a:r>
              <a:rPr lang="en-US" sz="2600" dirty="0">
                <a:latin typeface="Times New Roman" pitchFamily="18" charset="0"/>
                <a:cs typeface="Times New Roman" pitchFamily="18" charset="0"/>
              </a:rPr>
              <a:t>Markup(m) = MP − CP</a:t>
            </a:r>
          </a:p>
          <a:p>
            <a:pPr>
              <a:buNone/>
            </a:pPr>
            <a:r>
              <a:rPr lang="en-US" sz="2600" dirty="0">
                <a:latin typeface="Times New Roman" pitchFamily="18" charset="0"/>
                <a:cs typeface="Times New Roman" pitchFamily="18" charset="0"/>
              </a:rPr>
              <a:t>	Markup % = (MP/CP − 1) ×100</a:t>
            </a:r>
          </a:p>
          <a:p>
            <a:r>
              <a:rPr lang="en-US" sz="2600" b="1" dirty="0">
                <a:latin typeface="Times New Roman" pitchFamily="18" charset="0"/>
                <a:cs typeface="Times New Roman" pitchFamily="18" charset="0"/>
              </a:rPr>
              <a:t>Discount : </a:t>
            </a:r>
            <a:r>
              <a:rPr lang="en-US" sz="2600" dirty="0">
                <a:latin typeface="Times New Roman" pitchFamily="18" charset="0"/>
                <a:cs typeface="Times New Roman" pitchFamily="18" charset="0"/>
              </a:rPr>
              <a:t>Discount is the reduction given on the marked price.</a:t>
            </a:r>
          </a:p>
          <a:p>
            <a:r>
              <a:rPr lang="en-US" sz="2600" dirty="0">
                <a:latin typeface="Times New Roman" pitchFamily="18" charset="0"/>
                <a:cs typeface="Times New Roman" pitchFamily="18" charset="0"/>
              </a:rPr>
              <a:t>Discount = MP− SP</a:t>
            </a:r>
          </a:p>
          <a:p>
            <a:pPr>
              <a:buNone/>
            </a:pPr>
            <a:r>
              <a:rPr lang="en-US" sz="2600" dirty="0">
                <a:latin typeface="Times New Roman" pitchFamily="18" charset="0"/>
                <a:cs typeface="Times New Roman" pitchFamily="18" charset="0"/>
              </a:rPr>
              <a:t>Discount % = (1− SP/MP) × 100  </a:t>
            </a:r>
          </a:p>
          <a:p>
            <a:r>
              <a:rPr lang="en-US" sz="2600" b="1" dirty="0">
                <a:latin typeface="Times New Roman" pitchFamily="18" charset="0"/>
                <a:cs typeface="Times New Roman" pitchFamily="18" charset="0"/>
              </a:rPr>
              <a:t>Successive Discount </a:t>
            </a:r>
            <a:r>
              <a:rPr lang="en-US" sz="2600" dirty="0">
                <a:latin typeface="Times New Roman" pitchFamily="18" charset="0"/>
                <a:cs typeface="Times New Roman" pitchFamily="18" charset="0"/>
              </a:rPr>
              <a:t>: If two successive discount of x% and y% are converted into single equivalent discount </a:t>
            </a:r>
          </a:p>
          <a:p>
            <a:pPr>
              <a:buNone/>
            </a:pPr>
            <a:r>
              <a:rPr lang="en-US" sz="2600" dirty="0">
                <a:latin typeface="Times New Roman" pitchFamily="18" charset="0"/>
                <a:cs typeface="Times New Roman" pitchFamily="18" charset="0"/>
              </a:rPr>
              <a:t>					= x + y − </a:t>
            </a:r>
            <a:r>
              <a:rPr lang="en-US" sz="2600" dirty="0" err="1">
                <a:latin typeface="Times New Roman" pitchFamily="18" charset="0"/>
                <a:cs typeface="Times New Roman" pitchFamily="18" charset="0"/>
              </a:rPr>
              <a:t>xy</a:t>
            </a:r>
            <a:r>
              <a:rPr lang="en-US" sz="2600" dirty="0">
                <a:latin typeface="Times New Roman" pitchFamily="18" charset="0"/>
                <a:cs typeface="Times New Roman" pitchFamily="18" charset="0"/>
              </a:rPr>
              <a:t>/100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86000" y="6356350"/>
            <a:ext cx="6019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noGrp="1"/>
          </p:cNvSpPr>
          <p:nvPr>
            <p:ph type="title"/>
          </p:nvPr>
        </p:nvSpPr>
        <p:spPr>
          <a:xfrm>
            <a:off x="1295400" y="0"/>
            <a:ext cx="78486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Discount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57800"/>
          </a:xfrm>
        </p:spPr>
        <p:txBody>
          <a:bodyPr>
            <a:normAutofit/>
          </a:bodyPr>
          <a:lstStyle/>
          <a:p>
            <a:pPr>
              <a:lnSpc>
                <a:spcPct val="150000"/>
              </a:lnSpc>
              <a:buNone/>
            </a:pPr>
            <a:endParaRPr lang="en-US" sz="2200" b="1" dirty="0"/>
          </a:p>
          <a:p>
            <a:pPr>
              <a:lnSpc>
                <a:spcPct val="150000"/>
              </a:lnSpc>
              <a:buNone/>
            </a:pPr>
            <a:r>
              <a:rPr lang="en-US" sz="2200" b="1" dirty="0"/>
              <a:t>Discounts</a:t>
            </a:r>
            <a:r>
              <a:rPr lang="en-US" sz="2200" dirty="0"/>
              <a:t> to reward customers who purchase in bulk, repeat</a:t>
            </a:r>
          </a:p>
          <a:p>
            <a:pPr>
              <a:lnSpc>
                <a:spcPct val="150000"/>
              </a:lnSpc>
              <a:buNone/>
            </a:pPr>
            <a:r>
              <a:rPr lang="en-US" sz="2200" dirty="0"/>
              <a:t>customers and employees build customer loyalty. ...</a:t>
            </a:r>
          </a:p>
          <a:p>
            <a:pPr>
              <a:lnSpc>
                <a:spcPct val="150000"/>
              </a:lnSpc>
              <a:buNone/>
            </a:pPr>
            <a:r>
              <a:rPr lang="en-US" sz="2200" dirty="0"/>
              <a:t>Promotional </a:t>
            </a:r>
            <a:r>
              <a:rPr lang="en-US" sz="2200" b="1" dirty="0"/>
              <a:t>discounts</a:t>
            </a:r>
            <a:r>
              <a:rPr lang="en-US" sz="2200" dirty="0"/>
              <a:t>, used sparingly, offer temporary advantages</a:t>
            </a:r>
          </a:p>
          <a:p>
            <a:pPr>
              <a:lnSpc>
                <a:spcPct val="150000"/>
              </a:lnSpc>
              <a:buNone/>
            </a:pPr>
            <a:r>
              <a:rPr lang="en-US" sz="2200" dirty="0"/>
              <a:t>including </a:t>
            </a:r>
            <a:r>
              <a:rPr lang="en-US" sz="2200" dirty="0" err="1"/>
              <a:t>maximising</a:t>
            </a:r>
            <a:r>
              <a:rPr lang="en-US" sz="2200" dirty="0"/>
              <a:t> sales, revenue and profit.</a:t>
            </a:r>
            <a:endParaRPr lang="en-US" sz="2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86000" y="6356350"/>
            <a:ext cx="6019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1295400" y="0"/>
            <a:ext cx="78486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800" b="1" dirty="0">
                <a:latin typeface="Times New Roman" pitchFamily="18" charset="0"/>
                <a:cs typeface="Times New Roman" pitchFamily="18" charset="0"/>
              </a:rPr>
              <a:t>Topic objective of Discount (CO.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059363"/>
          </a:xfrm>
        </p:spPr>
        <p:txBody>
          <a:bodyPr>
            <a:normAutofit/>
          </a:bodyPr>
          <a:lstStyle/>
          <a:p>
            <a:r>
              <a:rPr lang="en-US" sz="2600" b="1" dirty="0">
                <a:latin typeface="Times New Roman" pitchFamily="18" charset="0"/>
                <a:cs typeface="Times New Roman" pitchFamily="18" charset="0"/>
              </a:rPr>
              <a:t>Formulae : </a:t>
            </a:r>
            <a:r>
              <a:rPr lang="en-US" sz="2600" dirty="0">
                <a:latin typeface="Times New Roman" pitchFamily="18" charset="0"/>
                <a:cs typeface="Times New Roman" pitchFamily="18" charset="0"/>
              </a:rPr>
              <a:t>Selling Price = MP(1</a:t>
            </a:r>
            <a:r>
              <a:rPr lang="en-US" sz="2600" dirty="0">
                <a:latin typeface="Times New Roman"/>
                <a:cs typeface="Times New Roman"/>
              </a:rPr>
              <a:t>− d/100</a:t>
            </a:r>
            <a:r>
              <a:rPr lang="en-US" sz="2600" dirty="0">
                <a:latin typeface="Times New Roman" pitchFamily="18" charset="0"/>
                <a:cs typeface="Times New Roman" pitchFamily="18" charset="0"/>
              </a:rPr>
              <a:t>)</a:t>
            </a:r>
          </a:p>
          <a:p>
            <a:r>
              <a:rPr lang="en-US" sz="2600" dirty="0">
                <a:latin typeface="Times New Roman" pitchFamily="18" charset="0"/>
                <a:cs typeface="Times New Roman" pitchFamily="18" charset="0"/>
              </a:rPr>
              <a:t>CP(1± x/100) = SP = MP (1</a:t>
            </a:r>
            <a:r>
              <a:rPr lang="en-US" sz="2600" dirty="0">
                <a:latin typeface="Times New Roman"/>
                <a:cs typeface="Times New Roman"/>
              </a:rPr>
              <a:t>− d/100</a:t>
            </a:r>
            <a:r>
              <a:rPr lang="en-US" sz="2600" dirty="0">
                <a:latin typeface="Times New Roman" pitchFamily="18" charset="0"/>
                <a:cs typeface="Times New Roman" pitchFamily="18" charset="0"/>
              </a:rPr>
              <a:t>)</a:t>
            </a:r>
          </a:p>
          <a:p>
            <a:pPr>
              <a:buNone/>
            </a:pPr>
            <a:r>
              <a:rPr lang="en-US" sz="2600" b="1" dirty="0">
                <a:latin typeface="Times New Roman" pitchFamily="18" charset="0"/>
                <a:cs typeface="Times New Roman" pitchFamily="18" charset="0"/>
              </a:rPr>
              <a:t>Example 1 : </a:t>
            </a:r>
            <a:r>
              <a:rPr lang="en-US" sz="2600" dirty="0">
                <a:latin typeface="Times New Roman" pitchFamily="18" charset="0"/>
                <a:cs typeface="Times New Roman" pitchFamily="18" charset="0"/>
              </a:rPr>
              <a:t>A discount of 20% is given on the marked   price of an article. The shopkeeper charges sales tax of 10% on the discounted price. If the selling price be </a:t>
            </a:r>
            <a:r>
              <a:rPr lang="en-US" sz="2600" dirty="0">
                <a:latin typeface="Times New Roman"/>
                <a:cs typeface="Times New Roman"/>
              </a:rPr>
              <a:t>₹</a:t>
            </a:r>
            <a:r>
              <a:rPr lang="en-US" sz="2600" dirty="0">
                <a:latin typeface="Times New Roman" pitchFamily="18" charset="0"/>
                <a:cs typeface="Times New Roman" pitchFamily="18" charset="0"/>
              </a:rPr>
              <a:t>1848, what is the marked price (in rupees) of the article?</a:t>
            </a:r>
          </a:p>
          <a:p>
            <a:pPr>
              <a:buNone/>
            </a:pPr>
            <a:r>
              <a:rPr lang="en-US" sz="2600" b="1" dirty="0">
                <a:latin typeface="Times New Roman" pitchFamily="18" charset="0"/>
                <a:cs typeface="Times New Roman" pitchFamily="18" charset="0"/>
              </a:rPr>
              <a:t>Solution: </a:t>
            </a:r>
            <a:r>
              <a:rPr lang="en-US" sz="2600" dirty="0">
                <a:latin typeface="Times New Roman" pitchFamily="18" charset="0"/>
                <a:cs typeface="Times New Roman" pitchFamily="18" charset="0"/>
              </a:rPr>
              <a:t>Let the MP be x.</a:t>
            </a:r>
          </a:p>
          <a:p>
            <a:pPr>
              <a:buNone/>
            </a:pPr>
            <a:r>
              <a:rPr lang="en-US" sz="2600" dirty="0">
                <a:latin typeface="Times New Roman" pitchFamily="18" charset="0"/>
                <a:cs typeface="Times New Roman" pitchFamily="18" charset="0"/>
              </a:rPr>
              <a:t>Then,  1848 = MP(1 </a:t>
            </a:r>
            <a:r>
              <a:rPr lang="en-US" sz="2600" dirty="0">
                <a:latin typeface="Times New Roman"/>
                <a:cs typeface="Times New Roman"/>
              </a:rPr>
              <a:t>− 20/100)(110/100)</a:t>
            </a:r>
          </a:p>
          <a:p>
            <a:pPr>
              <a:buNone/>
            </a:pPr>
            <a:r>
              <a:rPr lang="en-US" sz="2600" dirty="0">
                <a:latin typeface="Times New Roman"/>
                <a:cs typeface="Times New Roman"/>
              </a:rPr>
              <a:t>		   MP = 2100</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057400" y="6356350"/>
            <a:ext cx="5943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Discount (CO.5)(Contd.)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2600" b="1" dirty="0">
                <a:latin typeface="Times New Roman" pitchFamily="18" charset="0"/>
                <a:cs typeface="Times New Roman" pitchFamily="18" charset="0"/>
              </a:rPr>
              <a:t>Example 2: </a:t>
            </a:r>
            <a:r>
              <a:rPr lang="en-US" sz="2600" dirty="0">
                <a:latin typeface="Times New Roman" pitchFamily="18" charset="0"/>
                <a:cs typeface="Times New Roman" pitchFamily="18" charset="0"/>
              </a:rPr>
              <a:t>A shopkeeper marks his goods 20% above his cost price and gives 15% discount on the marked price. Find his gain%.</a:t>
            </a:r>
          </a:p>
          <a:p>
            <a:pPr>
              <a:buNone/>
            </a:pPr>
            <a:r>
              <a:rPr lang="en-US" sz="2600" b="1" dirty="0">
                <a:latin typeface="Times New Roman" pitchFamily="18" charset="0"/>
                <a:cs typeface="Times New Roman" pitchFamily="18" charset="0"/>
              </a:rPr>
              <a:t>Solution:</a:t>
            </a:r>
            <a:r>
              <a:rPr lang="en-US" sz="2600" dirty="0">
                <a:latin typeface="Times New Roman" pitchFamily="18" charset="0"/>
                <a:cs typeface="Times New Roman" pitchFamily="18" charset="0"/>
              </a:rPr>
              <a:t> Let, CP of an article = </a:t>
            </a:r>
            <a:r>
              <a:rPr lang="en-US" sz="2600" dirty="0">
                <a:latin typeface="Times New Roman"/>
                <a:cs typeface="Times New Roman"/>
              </a:rPr>
              <a:t>₹ 100</a:t>
            </a:r>
          </a:p>
          <a:p>
            <a:pPr>
              <a:buNone/>
            </a:pPr>
            <a:r>
              <a:rPr lang="en-US" sz="2600" dirty="0">
                <a:latin typeface="Times New Roman"/>
                <a:cs typeface="Times New Roman"/>
              </a:rPr>
              <a:t>Then, marked price of an article = ₹120 </a:t>
            </a:r>
          </a:p>
          <a:p>
            <a:pPr>
              <a:buNone/>
            </a:pPr>
            <a:r>
              <a:rPr lang="en-US" sz="2600" dirty="0">
                <a:latin typeface="Times New Roman"/>
                <a:cs typeface="Times New Roman"/>
              </a:rPr>
              <a:t>				Selling price = MP (1−d/100) </a:t>
            </a:r>
          </a:p>
          <a:p>
            <a:pPr>
              <a:buNone/>
            </a:pPr>
            <a:r>
              <a:rPr lang="en-US" sz="2600" dirty="0">
                <a:latin typeface="Times New Roman"/>
                <a:cs typeface="Times New Roman"/>
              </a:rPr>
              <a:t>						=</a:t>
            </a:r>
            <a:r>
              <a:rPr lang="en-US" sz="2600" dirty="0">
                <a:latin typeface="Times New Roman" pitchFamily="18" charset="0"/>
                <a:cs typeface="Times New Roman" pitchFamily="18" charset="0"/>
              </a:rPr>
              <a:t> 120(1</a:t>
            </a:r>
            <a:r>
              <a:rPr lang="en-US" sz="2600" dirty="0">
                <a:latin typeface="Times New Roman"/>
                <a:cs typeface="Times New Roman"/>
              </a:rPr>
              <a:t>−15/100</a:t>
            </a:r>
            <a:r>
              <a:rPr lang="en-US" sz="2600" dirty="0">
                <a:latin typeface="Times New Roman" pitchFamily="18" charset="0"/>
                <a:cs typeface="Times New Roman" pitchFamily="18" charset="0"/>
              </a:rPr>
              <a:t>)						= 102</a:t>
            </a:r>
          </a:p>
          <a:p>
            <a:pPr>
              <a:buNone/>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gain %= (102 </a:t>
            </a:r>
            <a:r>
              <a:rPr lang="en-US" sz="2600" dirty="0">
                <a:latin typeface="Times New Roman"/>
                <a:cs typeface="Times New Roman"/>
              </a:rPr>
              <a:t>− 100)/100 ×100 = 2</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524000" y="6356350"/>
            <a:ext cx="6477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Discount (CO.5)(Contd.)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10000"/>
          </a:bodyPr>
          <a:lstStyle/>
          <a:p>
            <a:pPr>
              <a:buNone/>
            </a:pPr>
            <a:r>
              <a:rPr lang="en-US" sz="2800" b="1" dirty="0">
                <a:latin typeface="Times New Roman" pitchFamily="18" charset="0"/>
                <a:cs typeface="Times New Roman" pitchFamily="18" charset="0"/>
              </a:rPr>
              <a:t>Example 3: </a:t>
            </a:r>
          </a:p>
          <a:p>
            <a:pPr>
              <a:buNone/>
            </a:pPr>
            <a:r>
              <a:rPr lang="en-US" sz="2800" b="1" dirty="0">
                <a:latin typeface="Times New Roman" pitchFamily="18" charset="0"/>
                <a:cs typeface="Times New Roman" pitchFamily="18" charset="0"/>
              </a:rPr>
              <a:t>(a) </a:t>
            </a:r>
            <a:r>
              <a:rPr lang="en-US" sz="2800" dirty="0">
                <a:latin typeface="Times New Roman" pitchFamily="18" charset="0"/>
                <a:cs typeface="Times New Roman" pitchFamily="18" charset="0"/>
              </a:rPr>
              <a:t>If two successive discount are 30% and 10%. Find single equivalent discount.</a:t>
            </a:r>
          </a:p>
          <a:p>
            <a:pPr>
              <a:buNone/>
            </a:pPr>
            <a:r>
              <a:rPr lang="en-US" sz="2800" b="1" dirty="0">
                <a:latin typeface="Times New Roman" pitchFamily="18" charset="0"/>
                <a:cs typeface="Times New Roman" pitchFamily="18" charset="0"/>
              </a:rPr>
              <a:t>Solution: </a:t>
            </a:r>
          </a:p>
          <a:p>
            <a:pPr>
              <a:buNone/>
            </a:pPr>
            <a:r>
              <a:rPr lang="en-US" sz="2800" dirty="0">
                <a:latin typeface="Times New Roman" pitchFamily="18" charset="0"/>
                <a:cs typeface="Times New Roman" pitchFamily="18" charset="0"/>
              </a:rPr>
              <a:t>single equivalent discount = 30 + 10 − 300/100</a:t>
            </a:r>
          </a:p>
          <a:p>
            <a:pPr>
              <a:buNone/>
            </a:pPr>
            <a:r>
              <a:rPr lang="en-US" sz="2800" dirty="0">
                <a:latin typeface="Times New Roman" pitchFamily="18" charset="0"/>
                <a:cs typeface="Times New Roman" pitchFamily="18" charset="0"/>
              </a:rPr>
              <a:t>						= 37% </a:t>
            </a:r>
          </a:p>
          <a:p>
            <a:pPr>
              <a:buNone/>
            </a:pPr>
            <a:r>
              <a:rPr lang="en-US" sz="2800" b="1" dirty="0">
                <a:latin typeface="Times New Roman" pitchFamily="18" charset="0"/>
                <a:cs typeface="Times New Roman" pitchFamily="18" charset="0"/>
              </a:rPr>
              <a:t>(b) </a:t>
            </a:r>
            <a:r>
              <a:rPr lang="en-US" sz="2800" dirty="0">
                <a:latin typeface="Times New Roman" pitchFamily="18" charset="0"/>
                <a:cs typeface="Times New Roman" pitchFamily="18" charset="0"/>
              </a:rPr>
              <a:t>A tire is sold at three successive discount of 20%, 30% and 20%. What is the net discount?</a:t>
            </a:r>
          </a:p>
          <a:p>
            <a:pPr>
              <a:buNone/>
            </a:pPr>
            <a:r>
              <a:rPr lang="en-US" sz="2800" b="1" dirty="0">
                <a:latin typeface="Times New Roman" pitchFamily="18" charset="0"/>
                <a:cs typeface="Times New Roman" pitchFamily="18" charset="0"/>
              </a:rPr>
              <a:t>Solution : </a:t>
            </a:r>
            <a:r>
              <a:rPr lang="en-US" sz="2800" dirty="0">
                <a:latin typeface="Times New Roman" pitchFamily="18" charset="0"/>
                <a:cs typeface="Times New Roman" pitchFamily="18" charset="0"/>
              </a:rPr>
              <a:t>single discount = 20 + 30 − 600/100</a:t>
            </a:r>
          </a:p>
          <a:p>
            <a:pPr>
              <a:buNone/>
            </a:pPr>
            <a:r>
              <a:rPr lang="en-US" sz="2800" dirty="0">
                <a:latin typeface="Times New Roman" pitchFamily="18" charset="0"/>
                <a:cs typeface="Times New Roman" pitchFamily="18" charset="0"/>
              </a:rPr>
              <a:t>					= 44%</a:t>
            </a:r>
          </a:p>
          <a:p>
            <a:pPr>
              <a:buNone/>
            </a:pPr>
            <a:r>
              <a:rPr lang="en-US" sz="2800" dirty="0">
                <a:latin typeface="Times New Roman" pitchFamily="18" charset="0"/>
                <a:cs typeface="Times New Roman" pitchFamily="18" charset="0"/>
              </a:rPr>
              <a:t>Net discount = 44 + 20 − 880/100 = 55.2%</a:t>
            </a: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828800" y="6356350"/>
            <a:ext cx="6019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Discount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059363"/>
          </a:xfrm>
        </p:spPr>
        <p:txBody>
          <a:bodyPr>
            <a:normAutofit/>
          </a:bodyPr>
          <a:lstStyle/>
          <a:p>
            <a:pPr>
              <a:buNone/>
            </a:pPr>
            <a:r>
              <a:rPr lang="en-US" sz="2600" b="1" dirty="0">
                <a:latin typeface="Times New Roman" pitchFamily="18" charset="0"/>
                <a:cs typeface="Times New Roman" pitchFamily="18" charset="0"/>
              </a:rPr>
              <a:t>Ques. 1 : </a:t>
            </a:r>
            <a:r>
              <a:rPr lang="en-US" sz="2600" dirty="0">
                <a:latin typeface="Times New Roman" pitchFamily="18" charset="0"/>
                <a:cs typeface="Times New Roman" pitchFamily="18" charset="0"/>
              </a:rPr>
              <a:t>A shopkeeper uses weight of 460 gram instead of 500 gram and the sells the articles at the cost price. What is the profit percentage?</a:t>
            </a:r>
          </a:p>
          <a:p>
            <a:pPr>
              <a:buNone/>
            </a:pPr>
            <a:r>
              <a:rPr lang="pt-BR" sz="2600" dirty="0">
                <a:latin typeface="Times New Roman" pitchFamily="18" charset="0"/>
                <a:cs typeface="Times New Roman" pitchFamily="18" charset="0"/>
              </a:rPr>
              <a:t>(a) 40%	(b) 23%	(c)</a:t>
            </a:r>
            <a:r>
              <a:rPr lang="en-US" sz="2600" dirty="0">
                <a:latin typeface="Times New Roman" pitchFamily="18" charset="0"/>
                <a:cs typeface="Times New Roman" pitchFamily="18" charset="0"/>
              </a:rPr>
              <a:t> 8.7 %	(d) 20%</a:t>
            </a:r>
          </a:p>
          <a:p>
            <a:pPr marL="457200" indent="-457200">
              <a:buNone/>
            </a:pPr>
            <a:r>
              <a:rPr lang="en-US" sz="2600" b="1" dirty="0">
                <a:latin typeface="Times New Roman" pitchFamily="18" charset="0"/>
                <a:cs typeface="Times New Roman" pitchFamily="18" charset="0"/>
              </a:rPr>
              <a:t>Ques. 2 : </a:t>
            </a:r>
            <a:r>
              <a:rPr lang="en-US" sz="2600" dirty="0">
                <a:latin typeface="Times New Roman" pitchFamily="18" charset="0"/>
                <a:cs typeface="Times New Roman" pitchFamily="18" charset="0"/>
              </a:rPr>
              <a:t>The MP of an article is 30% higher than its CP and 20% discount is allowed on this article then the profit percentage?</a:t>
            </a:r>
          </a:p>
          <a:p>
            <a:pPr marL="514350" indent="-514350">
              <a:buAutoNum type="alphaLcParenBoth"/>
            </a:pPr>
            <a:r>
              <a:rPr lang="pt-BR" sz="2600" dirty="0">
                <a:latin typeface="Times New Roman" pitchFamily="18" charset="0"/>
                <a:cs typeface="Times New Roman" pitchFamily="18" charset="0"/>
              </a:rPr>
              <a:t>10% 	(b) 14% 	(c) 4% 	(d) 25%</a:t>
            </a:r>
          </a:p>
          <a:p>
            <a:pPr>
              <a:buNone/>
            </a:pPr>
            <a:r>
              <a:rPr lang="pt-BR" sz="2600" b="1" dirty="0">
                <a:latin typeface="Times New Roman" pitchFamily="18" charset="0"/>
                <a:cs typeface="Times New Roman" pitchFamily="18" charset="0"/>
              </a:rPr>
              <a:t>Ques. 3 </a:t>
            </a:r>
            <a:r>
              <a:rPr lang="pt-BR" sz="2600" dirty="0">
                <a:latin typeface="Times New Roman" pitchFamily="18" charset="0"/>
                <a:cs typeface="Times New Roman" pitchFamily="18" charset="0"/>
              </a:rPr>
              <a:t>: </a:t>
            </a:r>
            <a:r>
              <a:rPr lang="en-US" sz="2800" dirty="0">
                <a:latin typeface="Times New Roman" pitchFamily="18" charset="0"/>
                <a:cs typeface="Times New Roman" pitchFamily="18" charset="0"/>
              </a:rPr>
              <a:t>A single discount equivalent to three successive discounts of 5%, 10%, 20% is?</a:t>
            </a:r>
          </a:p>
          <a:p>
            <a:pPr>
              <a:buNone/>
            </a:pPr>
            <a:r>
              <a:rPr lang="pt-BR" sz="2800" dirty="0">
                <a:latin typeface="Times New Roman" pitchFamily="18" charset="0"/>
                <a:cs typeface="Times New Roman" pitchFamily="18" charset="0"/>
              </a:rPr>
              <a:t>(a) 68.4% 	(b) 35% 	(c) 31.6% 	(d) 32%</a:t>
            </a:r>
            <a:endParaRPr lang="en-US" sz="2800" dirty="0">
              <a:latin typeface="Times New Roman" pitchFamily="18" charset="0"/>
              <a:cs typeface="Times New Roman" pitchFamily="18" charset="0"/>
            </a:endParaRPr>
          </a:p>
          <a:p>
            <a:pPr marL="514350" indent="-514350">
              <a:buNone/>
            </a:pPr>
            <a:endParaRPr lang="pt-BR" sz="26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447800" y="6356350"/>
            <a:ext cx="6781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600200" y="0"/>
            <a:ext cx="7543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Multiple Choice Questions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2800" b="1" dirty="0">
                <a:latin typeface="Times New Roman" pitchFamily="18" charset="0"/>
                <a:cs typeface="Times New Roman" pitchFamily="18" charset="0"/>
              </a:rPr>
              <a:t>Ques. 4 : </a:t>
            </a:r>
            <a:r>
              <a:rPr lang="en-US" sz="2800" dirty="0">
                <a:latin typeface="Times New Roman" pitchFamily="18" charset="0"/>
                <a:cs typeface="Times New Roman" pitchFamily="18" charset="0"/>
              </a:rPr>
              <a:t>A trader uses a weight of 920 gram instead of 1 kg and sells the articles at the marked price which is 15% above the cost price. Find the profit percentage.</a:t>
            </a:r>
          </a:p>
          <a:p>
            <a:pPr>
              <a:buNone/>
            </a:pPr>
            <a:r>
              <a:rPr lang="pt-BR" sz="2800" dirty="0">
                <a:latin typeface="Times New Roman" pitchFamily="18" charset="0"/>
                <a:cs typeface="Times New Roman" pitchFamily="18" charset="0"/>
              </a:rPr>
              <a:t>  (a) 20% 	(b) 23% 	(c) 25% 	(d) 10 %</a:t>
            </a:r>
          </a:p>
          <a:p>
            <a:pPr>
              <a:buNone/>
            </a:pPr>
            <a:r>
              <a:rPr lang="en-US" sz="2800" b="1" dirty="0">
                <a:latin typeface="Times New Roman" pitchFamily="18" charset="0"/>
                <a:ea typeface="Tahoma" pitchFamily="34" charset="0"/>
                <a:cs typeface="Times New Roman" pitchFamily="18" charset="0"/>
              </a:rPr>
              <a:t>Ques. 5 : </a:t>
            </a:r>
            <a:r>
              <a:rPr lang="en-US" sz="2800" dirty="0">
                <a:latin typeface="Times New Roman" pitchFamily="18" charset="0"/>
                <a:ea typeface="Tahoma" pitchFamily="34" charset="0"/>
                <a:cs typeface="Times New Roman" pitchFamily="18" charset="0"/>
              </a:rPr>
              <a:t>The marked price of a shirt and trousers are in the ratio 1 : 2. The shopkeeper gives 40% discount on the shirt. If the total discount on both is 30% , then the discount offered on the trousers is?</a:t>
            </a:r>
          </a:p>
          <a:p>
            <a:pPr>
              <a:buNone/>
            </a:pPr>
            <a:r>
              <a:rPr lang="pt-BR" sz="2800" dirty="0">
                <a:latin typeface="Times New Roman" pitchFamily="18" charset="0"/>
                <a:ea typeface="Tahoma" pitchFamily="34" charset="0"/>
                <a:cs typeface="Times New Roman" pitchFamily="18" charset="0"/>
              </a:rPr>
              <a:t>(a) 15%	 (b) 20% 	(c) 25% 	(d) 30%</a:t>
            </a:r>
            <a:endParaRPr lang="en-US" sz="2800" dirty="0">
              <a:latin typeface="Times New Roman" pitchFamily="18" charset="0"/>
              <a:ea typeface="Tahoma" pitchFamily="34" charset="0"/>
              <a:cs typeface="Times New Roman" pitchFamily="18" charset="0"/>
            </a:endParaRPr>
          </a:p>
          <a:p>
            <a:pPr>
              <a:buNone/>
            </a:pPr>
            <a:endParaRPr lang="en-US" dirty="0"/>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81200" y="6356350"/>
            <a:ext cx="6324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Multiple Choice Questions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105400"/>
          </a:xfrm>
        </p:spPr>
        <p:txBody>
          <a:bodyPr>
            <a:normAutofit fontScale="92500"/>
          </a:bodyPr>
          <a:lstStyle/>
          <a:p>
            <a:pPr>
              <a:buNone/>
            </a:pPr>
            <a:r>
              <a:rPr lang="en-US" sz="2400" b="1" dirty="0">
                <a:latin typeface="Times New Roman" pitchFamily="18" charset="0"/>
                <a:cs typeface="Times New Roman" pitchFamily="18" charset="0"/>
              </a:rPr>
              <a:t>Ques. 1 :  A man sold an umbrella for Rs. 1800 and incurs a loss of 20%, and then what is the cost price of the umbrella? </a:t>
            </a:r>
          </a:p>
          <a:p>
            <a:pPr marL="514350" indent="-514350">
              <a:buAutoNum type="alphaLcParenBoth"/>
            </a:pPr>
            <a:r>
              <a:rPr lang="pt-BR" sz="2400" dirty="0">
                <a:latin typeface="Times New Roman" pitchFamily="18" charset="0"/>
                <a:cs typeface="Times New Roman" pitchFamily="18" charset="0"/>
              </a:rPr>
              <a:t>1440	 (b) 2160	 (c) 2250	 (d) 2320 </a:t>
            </a:r>
          </a:p>
          <a:p>
            <a:pPr>
              <a:buNone/>
            </a:pPr>
            <a:r>
              <a:rPr lang="pt-BR" sz="2400" b="1" dirty="0">
                <a:latin typeface="Times New Roman" pitchFamily="18" charset="0"/>
                <a:cs typeface="Times New Roman" pitchFamily="18" charset="0"/>
              </a:rPr>
              <a:t>Ques. 2 : </a:t>
            </a:r>
            <a:r>
              <a:rPr lang="en-US" sz="2400" b="1" dirty="0">
                <a:latin typeface="Times New Roman" pitchFamily="18" charset="0"/>
                <a:cs typeface="Times New Roman" pitchFamily="18" charset="0"/>
              </a:rPr>
              <a:t>The cost price of 12 pens is equal to the selling price of 10 pens. Find the gain percent. </a:t>
            </a:r>
          </a:p>
          <a:p>
            <a:pPr>
              <a:buNone/>
            </a:pPr>
            <a:r>
              <a:rPr lang="pt-BR" sz="2400" dirty="0">
                <a:latin typeface="Times New Roman" pitchFamily="18" charset="0"/>
                <a:cs typeface="Times New Roman" pitchFamily="18" charset="0"/>
              </a:rPr>
              <a:t>(a) 20% 	(b) 25% 	(c) 10%	 (d) 16.66% </a:t>
            </a:r>
          </a:p>
          <a:p>
            <a:pPr>
              <a:buNone/>
            </a:pPr>
            <a:r>
              <a:rPr lang="en-US" sz="2400" b="1" dirty="0">
                <a:latin typeface="Times New Roman" pitchFamily="18" charset="0"/>
                <a:cs typeface="Times New Roman" pitchFamily="18" charset="0"/>
              </a:rPr>
              <a:t>Ques. 3 : A toy is sold at 25% profit. If it had been sold at 15% loss, the selling price would have been Rs. 120 less. The toy costs </a:t>
            </a:r>
          </a:p>
          <a:p>
            <a:pPr marL="457200" indent="-457200">
              <a:buAutoNum type="alphaLcParenBoth"/>
            </a:pPr>
            <a:r>
              <a:rPr lang="en-US" sz="2400" dirty="0">
                <a:latin typeface="Times New Roman" pitchFamily="18" charset="0"/>
                <a:cs typeface="Times New Roman" pitchFamily="18" charset="0"/>
              </a:rPr>
              <a:t>Rs. 240	 (b) Rs. 360 	(c) Rs. 300	 (d) Rs. 350 </a:t>
            </a:r>
          </a:p>
          <a:p>
            <a:pPr>
              <a:buNone/>
            </a:pPr>
            <a:r>
              <a:rPr lang="en-US" sz="2400" b="1" dirty="0">
                <a:latin typeface="Times New Roman" pitchFamily="18" charset="0"/>
                <a:cs typeface="Times New Roman" pitchFamily="18" charset="0"/>
              </a:rPr>
              <a:t>Ques. 4 : A retailer marks all his goods at 50% above the cost price and offers a discount of 25% on the marked price. What is his actual profit on the sales?</a:t>
            </a:r>
          </a:p>
          <a:p>
            <a:pPr>
              <a:buNone/>
            </a:pPr>
            <a:r>
              <a:rPr lang="en-US" sz="2400" dirty="0">
                <a:latin typeface="Times New Roman" pitchFamily="18" charset="0"/>
                <a:cs typeface="Times New Roman" pitchFamily="18" charset="0"/>
              </a:rPr>
              <a:t> (a) 25% 	(b) 12.5%	 (c) 15% 	(d) 20% </a:t>
            </a:r>
          </a:p>
          <a:p>
            <a:pPr marL="457200" indent="-457200">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371600" y="6356350"/>
            <a:ext cx="6629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2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lnSpc>
                <a:spcPct val="150000"/>
              </a:lnSpc>
              <a:buNone/>
            </a:pPr>
            <a:r>
              <a:rPr lang="en-US" sz="2200" dirty="0">
                <a:latin typeface="Times New Roman" pitchFamily="18" charset="0"/>
                <a:cs typeface="Times New Roman" pitchFamily="18" charset="0"/>
              </a:rPr>
              <a:t>Course Objective This course aims to sensitize students with the gamut</a:t>
            </a:r>
          </a:p>
          <a:p>
            <a:pPr>
              <a:lnSpc>
                <a:spcPct val="150000"/>
              </a:lnSpc>
              <a:buNone/>
            </a:pPr>
            <a:r>
              <a:rPr lang="en-US" sz="2200" dirty="0">
                <a:latin typeface="Times New Roman" pitchFamily="18" charset="0"/>
                <a:cs typeface="Times New Roman" pitchFamily="18" charset="0"/>
              </a:rPr>
              <a:t>of skills which facilitate them to enhance their employability quotient</a:t>
            </a:r>
          </a:p>
          <a:p>
            <a:pPr>
              <a:lnSpc>
                <a:spcPct val="150000"/>
              </a:lnSpc>
              <a:buNone/>
            </a:pPr>
            <a:r>
              <a:rPr lang="en-US" sz="2200" dirty="0">
                <a:latin typeface="Times New Roman" pitchFamily="18" charset="0"/>
                <a:cs typeface="Times New Roman" pitchFamily="18" charset="0"/>
              </a:rPr>
              <a:t>and do well in the professional space. These skills are imperative for</a:t>
            </a:r>
          </a:p>
          <a:p>
            <a:pPr>
              <a:lnSpc>
                <a:spcPct val="150000"/>
              </a:lnSpc>
              <a:buNone/>
            </a:pPr>
            <a:r>
              <a:rPr lang="en-US" sz="2200" dirty="0">
                <a:latin typeface="Times New Roman" pitchFamily="18" charset="0"/>
                <a:cs typeface="Times New Roman" pitchFamily="18" charset="0"/>
              </a:rPr>
              <a:t>students to establish a stronger connect with the environment in</a:t>
            </a:r>
          </a:p>
          <a:p>
            <a:pPr>
              <a:lnSpc>
                <a:spcPct val="150000"/>
              </a:lnSpc>
              <a:buNone/>
            </a:pPr>
            <a:r>
              <a:rPr lang="en-US" sz="2200" dirty="0">
                <a:latin typeface="Times New Roman" pitchFamily="18" charset="0"/>
                <a:cs typeface="Times New Roman" pitchFamily="18" charset="0"/>
              </a:rPr>
              <a:t>which they operate.</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Unit Objective (CO.5)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pPr>
              <a:buNone/>
            </a:pPr>
            <a:r>
              <a:rPr lang="en-US" sz="2300" b="1" dirty="0">
                <a:latin typeface="Times New Roman" pitchFamily="18" charset="0"/>
                <a:cs typeface="Times New Roman" pitchFamily="18" charset="0"/>
              </a:rPr>
              <a:t>Ques. 5 : A dealer offers a discount of 10% on the marked price of an article and still makes a profit of 20%. If its marked price is Rs. 800, then the cost price is? </a:t>
            </a:r>
          </a:p>
          <a:p>
            <a:pPr>
              <a:buNone/>
            </a:pPr>
            <a:r>
              <a:rPr lang="en-US" sz="2300" dirty="0">
                <a:latin typeface="Times New Roman" pitchFamily="18" charset="0"/>
                <a:cs typeface="Times New Roman" pitchFamily="18" charset="0"/>
              </a:rPr>
              <a:t>(a) Rs. 600 	(b) Rs. 700 	(c) Rs. 800	 (d) Rs. 900 </a:t>
            </a:r>
          </a:p>
          <a:p>
            <a:pPr>
              <a:buNone/>
            </a:pPr>
            <a:r>
              <a:rPr lang="en-US" sz="2300" b="1" dirty="0">
                <a:latin typeface="Times New Roman" pitchFamily="18" charset="0"/>
                <a:cs typeface="Times New Roman" pitchFamily="18" charset="0"/>
              </a:rPr>
              <a:t>Ques. 6 : An article is listed at Rs. 1800 and two successive discounts of 8% and 8% are given on it. How much would the seller gain or loss, if he gives a single discount of 16% instead of two discounts? </a:t>
            </a:r>
          </a:p>
          <a:p>
            <a:pPr>
              <a:buNone/>
            </a:pPr>
            <a:r>
              <a:rPr lang="en-US" sz="2300" dirty="0">
                <a:latin typeface="Times New Roman" pitchFamily="18" charset="0"/>
                <a:cs typeface="Times New Roman" pitchFamily="18" charset="0"/>
              </a:rPr>
              <a:t>(a) Rs. 11.52 loss	 (b) Rs. 11.52 gain </a:t>
            </a:r>
          </a:p>
          <a:p>
            <a:pPr>
              <a:buNone/>
            </a:pPr>
            <a:r>
              <a:rPr lang="en-US" sz="2300" dirty="0">
                <a:latin typeface="Times New Roman" pitchFamily="18" charset="0"/>
                <a:cs typeface="Times New Roman" pitchFamily="18" charset="0"/>
              </a:rPr>
              <a:t>(c) Rs. 12.62 loss 	 (d) Rs. 12.52 gain </a:t>
            </a:r>
          </a:p>
          <a:p>
            <a:pPr>
              <a:buNone/>
            </a:pPr>
            <a:r>
              <a:rPr lang="en-US" sz="2300" b="1" dirty="0">
                <a:latin typeface="Times New Roman" pitchFamily="18" charset="0"/>
                <a:cs typeface="Times New Roman" pitchFamily="18" charset="0"/>
              </a:rPr>
              <a:t>Ques. 7 :  A single discount equivalent to three successive discounts of 5%, 10%, 20% is? </a:t>
            </a:r>
          </a:p>
          <a:p>
            <a:pPr>
              <a:buNone/>
            </a:pPr>
            <a:r>
              <a:rPr lang="pt-BR" sz="2300" dirty="0">
                <a:latin typeface="Times New Roman" pitchFamily="18" charset="0"/>
                <a:cs typeface="Times New Roman" pitchFamily="18" charset="0"/>
              </a:rPr>
              <a:t>(a) 68.4%	 (b) 35% 	(c) 31.6%	 (d) 32% </a:t>
            </a:r>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77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2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334000"/>
          </a:xfrm>
        </p:spPr>
        <p:txBody>
          <a:bodyPr>
            <a:normAutofit fontScale="25000" lnSpcReduction="20000"/>
          </a:bodyPr>
          <a:lstStyle/>
          <a:p>
            <a:pPr>
              <a:buNone/>
            </a:pPr>
            <a:r>
              <a:rPr lang="en-US" sz="9600" b="1" dirty="0">
                <a:latin typeface="Times New Roman" pitchFamily="18" charset="0"/>
                <a:cs typeface="Times New Roman" pitchFamily="18" charset="0"/>
              </a:rPr>
              <a:t>Ques. 8 : </a:t>
            </a:r>
            <a:r>
              <a:rPr lang="en-US" sz="9600" b="1" dirty="0" err="1">
                <a:latin typeface="Times New Roman" pitchFamily="18" charset="0"/>
                <a:cs typeface="Times New Roman" pitchFamily="18" charset="0"/>
              </a:rPr>
              <a:t>Pankaj</a:t>
            </a:r>
            <a:r>
              <a:rPr lang="en-US" sz="9600" b="1" dirty="0">
                <a:latin typeface="Times New Roman" pitchFamily="18" charset="0"/>
                <a:cs typeface="Times New Roman" pitchFamily="18" charset="0"/>
              </a:rPr>
              <a:t> purchased an item for Rs. 7500 and sold it at the gain of 24%. From that amount he purchased another item and sold it at the loss of 20%. What is his overall gain/loss? </a:t>
            </a:r>
          </a:p>
          <a:p>
            <a:pPr>
              <a:buNone/>
            </a:pPr>
            <a:r>
              <a:rPr lang="en-US" sz="9600" dirty="0">
                <a:latin typeface="Times New Roman" pitchFamily="18" charset="0"/>
                <a:cs typeface="Times New Roman" pitchFamily="18" charset="0"/>
              </a:rPr>
              <a:t>(a) Loss of Rs. 140	 (b) Gain of Rs. 60 </a:t>
            </a:r>
          </a:p>
          <a:p>
            <a:pPr>
              <a:buNone/>
            </a:pPr>
            <a:r>
              <a:rPr lang="en-US" sz="9600" dirty="0">
                <a:latin typeface="Times New Roman" pitchFamily="18" charset="0"/>
                <a:cs typeface="Times New Roman" pitchFamily="18" charset="0"/>
              </a:rPr>
              <a:t>(c) Loss of Rs. 60	 (d) neither gain or Loss </a:t>
            </a:r>
          </a:p>
          <a:p>
            <a:pPr>
              <a:buNone/>
            </a:pPr>
            <a:r>
              <a:rPr lang="en-US" sz="9600" dirty="0">
                <a:latin typeface="Times New Roman" pitchFamily="18" charset="0"/>
                <a:cs typeface="Times New Roman" pitchFamily="18" charset="0"/>
              </a:rPr>
              <a:t>Qu</a:t>
            </a:r>
            <a:r>
              <a:rPr lang="en-US" sz="9600" b="1" dirty="0">
                <a:latin typeface="Times New Roman" pitchFamily="18" charset="0"/>
                <a:cs typeface="Times New Roman" pitchFamily="18" charset="0"/>
              </a:rPr>
              <a:t>es. 9 : A man purchases a certain number of toffees at 6 per rupee and the same number of toffees at 7 per rupee. He mixes the toffees and sells them at 6 per rupee. What is his gain or loss percent? </a:t>
            </a:r>
          </a:p>
          <a:p>
            <a:pPr marL="1371600" indent="-1371600">
              <a:buNone/>
            </a:pPr>
            <a:r>
              <a:rPr lang="en-US" sz="9600" dirty="0">
                <a:latin typeface="Times New Roman" pitchFamily="18" charset="0"/>
                <a:cs typeface="Times New Roman" pitchFamily="18" charset="0"/>
              </a:rPr>
              <a:t>(a) 6.692% loss	(b) 7.692% gain </a:t>
            </a:r>
          </a:p>
          <a:p>
            <a:pPr marL="1371600" indent="-1371600">
              <a:buNone/>
            </a:pPr>
            <a:r>
              <a:rPr lang="en-US" sz="9600" dirty="0">
                <a:latin typeface="Times New Roman" pitchFamily="18" charset="0"/>
                <a:cs typeface="Times New Roman" pitchFamily="18" charset="0"/>
              </a:rPr>
              <a:t>(c) 7.692% loss 	(d) 7.386% gain </a:t>
            </a:r>
          </a:p>
          <a:p>
            <a:pPr>
              <a:buNone/>
            </a:pPr>
            <a:r>
              <a:rPr lang="en-US" sz="9600" b="1" dirty="0">
                <a:latin typeface="Times New Roman" pitchFamily="18" charset="0"/>
                <a:cs typeface="Times New Roman" pitchFamily="18" charset="0"/>
              </a:rPr>
              <a:t>Ques. 10 : The difference between the selling prices after a discount of 40% on Rs.500 and two successive discount of 36% and 4% on the same amount is : </a:t>
            </a:r>
          </a:p>
          <a:p>
            <a:pPr>
              <a:buNone/>
            </a:pPr>
            <a:r>
              <a:rPr lang="en-US" sz="9600" dirty="0">
                <a:latin typeface="Times New Roman" pitchFamily="18" charset="0"/>
                <a:cs typeface="Times New Roman" pitchFamily="18" charset="0"/>
              </a:rPr>
              <a:t>(a) 0 		(b) Rs.2 	(c) Rs.1.93 	(d) Rs.7.20 </a:t>
            </a:r>
            <a:r>
              <a:rPr lang="en-US" dirty="0"/>
              <a:t>	</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dirty="0"/>
          </a:p>
        </p:txBody>
      </p:sp>
      <p:sp>
        <p:nvSpPr>
          <p:cNvPr id="5" name="Footer Placeholder 4"/>
          <p:cNvSpPr>
            <a:spLocks noGrp="1"/>
          </p:cNvSpPr>
          <p:nvPr>
            <p:ph type="ftr" sz="quarter" idx="11"/>
          </p:nvPr>
        </p:nvSpPr>
        <p:spPr>
          <a:xfrm>
            <a:off x="16002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2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800" dirty="0">
                <a:latin typeface="Times New Roman" pitchFamily="18" charset="0"/>
                <a:cs typeface="Times New Roman" pitchFamily="18" charset="0"/>
              </a:rPr>
              <a:t>Basic concept of Profit &amp; Loss</a:t>
            </a:r>
          </a:p>
          <a:p>
            <a:r>
              <a:rPr lang="en-US" sz="2800" dirty="0">
                <a:latin typeface="Times New Roman" pitchFamily="18" charset="0"/>
                <a:cs typeface="Times New Roman" pitchFamily="18" charset="0"/>
              </a:rPr>
              <a:t>Profit = SP – CP</a:t>
            </a:r>
          </a:p>
          <a:p>
            <a:r>
              <a:rPr lang="en-US" sz="2800" dirty="0">
                <a:latin typeface="Times New Roman" pitchFamily="18" charset="0"/>
                <a:cs typeface="Times New Roman" pitchFamily="18" charset="0"/>
              </a:rPr>
              <a:t>Loss = CP – SP</a:t>
            </a:r>
          </a:p>
          <a:p>
            <a:r>
              <a:rPr lang="en-US" sz="2800" dirty="0">
                <a:latin typeface="Times New Roman" pitchFamily="18" charset="0"/>
                <a:cs typeface="Times New Roman" pitchFamily="18" charset="0"/>
              </a:rPr>
              <a:t>Formulae</a:t>
            </a:r>
          </a:p>
          <a:p>
            <a:pPr>
              <a:buNone/>
            </a:pPr>
            <a:r>
              <a:rPr lang="en-US" sz="2800" dirty="0">
                <a:latin typeface="Times New Roman" pitchFamily="18" charset="0"/>
                <a:cs typeface="Times New Roman" pitchFamily="18" charset="0"/>
              </a:rPr>
              <a:t>	SP = CP (1 ± x/100)</a:t>
            </a:r>
          </a:p>
          <a:p>
            <a:r>
              <a:rPr lang="en-US" sz="2800" dirty="0">
                <a:latin typeface="Times New Roman" pitchFamily="18" charset="0"/>
                <a:cs typeface="Times New Roman" pitchFamily="18" charset="0"/>
              </a:rPr>
              <a:t>Basic concept of Discount</a:t>
            </a:r>
          </a:p>
          <a:p>
            <a:r>
              <a:rPr lang="en-US" sz="2800" dirty="0">
                <a:latin typeface="Times New Roman" pitchFamily="18" charset="0"/>
                <a:cs typeface="Times New Roman" pitchFamily="18" charset="0"/>
              </a:rPr>
              <a:t>Discount = MP− SP</a:t>
            </a:r>
          </a:p>
          <a:p>
            <a:r>
              <a:rPr lang="en-US" sz="2800" dirty="0">
                <a:latin typeface="Times New Roman" pitchFamily="18" charset="0"/>
                <a:cs typeface="Times New Roman" pitchFamily="18" charset="0"/>
              </a:rPr>
              <a:t>CP (1 ± x/100) = SP = MP ( 1 – d/100)</a:t>
            </a:r>
          </a:p>
          <a:p>
            <a:r>
              <a:rPr lang="en-US" sz="2800" dirty="0">
                <a:latin typeface="Times New Roman" pitchFamily="18" charset="0"/>
                <a:cs typeface="Times New Roman" pitchFamily="18" charset="0"/>
              </a:rPr>
              <a:t>Concept of successive discount</a:t>
            </a:r>
          </a:p>
          <a:p>
            <a:endParaRPr lang="en-US"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524000" y="6356350"/>
            <a:ext cx="6553200" cy="365125"/>
          </a:xfrm>
        </p:spPr>
        <p:txBody>
          <a:bodyPr/>
          <a:lstStyle/>
          <a:p>
            <a:r>
              <a:rPr lang="en-US" dirty="0"/>
              <a:t>Sudhir Singh            Subject code and abbreviation                Unit Number -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Recap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rmAutofit lnSpcReduction="10000"/>
          </a:bodyPr>
          <a:lstStyle/>
          <a:p>
            <a:r>
              <a:rPr lang="en-US" sz="2600" b="1" dirty="0">
                <a:latin typeface="Times New Roman" pitchFamily="18" charset="0"/>
                <a:cs typeface="Times New Roman" pitchFamily="18" charset="0"/>
              </a:rPr>
              <a:t>Average</a:t>
            </a:r>
            <a:r>
              <a:rPr lang="en-US" sz="2600" dirty="0">
                <a:latin typeface="Times New Roman" pitchFamily="18" charset="0"/>
                <a:cs typeface="Times New Roman" pitchFamily="18" charset="0"/>
              </a:rPr>
              <a:t> = Sum of observation/Number of observation</a:t>
            </a:r>
          </a:p>
          <a:p>
            <a:pPr>
              <a:buNone/>
            </a:pPr>
            <a:r>
              <a:rPr lang="en-US" sz="2600" b="1" dirty="0">
                <a:latin typeface="Times New Roman" pitchFamily="18" charset="0"/>
                <a:cs typeface="Times New Roman" pitchFamily="18" charset="0"/>
              </a:rPr>
              <a:t>Example 1: </a:t>
            </a:r>
            <a:r>
              <a:rPr lang="en-US" sz="2600" dirty="0">
                <a:latin typeface="Times New Roman" pitchFamily="18" charset="0"/>
                <a:cs typeface="Times New Roman" pitchFamily="18" charset="0"/>
              </a:rPr>
              <a:t>Find the average of all prime numbers between 30 and 50.</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there are five prime numbers between 30 and 50.</a:t>
            </a:r>
          </a:p>
          <a:p>
            <a:pPr>
              <a:buNone/>
            </a:pPr>
            <a:r>
              <a:rPr lang="en-US" sz="2600" dirty="0">
                <a:latin typeface="Times New Roman" pitchFamily="18" charset="0"/>
                <a:cs typeface="Times New Roman" pitchFamily="18" charset="0"/>
              </a:rPr>
              <a:t>		There are 31, 37, 41, 43 and 47.</a:t>
            </a:r>
          </a:p>
          <a:p>
            <a:pPr>
              <a:buNone/>
            </a:pPr>
            <a:r>
              <a:rPr lang="en-US" sz="2600" dirty="0">
                <a:latin typeface="Times New Roman" pitchFamily="18" charset="0"/>
                <a:cs typeface="Times New Roman" pitchFamily="18" charset="0"/>
              </a:rPr>
              <a:t>		Required average = (31 + 37 + 41 + 43 + 47)/5</a:t>
            </a:r>
          </a:p>
          <a:p>
            <a:pPr>
              <a:buNone/>
            </a:pPr>
            <a:r>
              <a:rPr lang="en-US" sz="2600" dirty="0">
                <a:latin typeface="Times New Roman" pitchFamily="18" charset="0"/>
                <a:cs typeface="Times New Roman" pitchFamily="18" charset="0"/>
              </a:rPr>
              <a:t>				       = 199/5 = 39.8</a:t>
            </a:r>
          </a:p>
          <a:p>
            <a:pPr>
              <a:buNone/>
            </a:pPr>
            <a:r>
              <a:rPr lang="en-US" sz="2600" b="1" dirty="0">
                <a:latin typeface="Times New Roman" pitchFamily="18" charset="0"/>
                <a:cs typeface="Times New Roman" pitchFamily="18" charset="0"/>
              </a:rPr>
              <a:t>Example 2: </a:t>
            </a:r>
            <a:r>
              <a:rPr lang="en-US" sz="2600" dirty="0">
                <a:latin typeface="Times New Roman" pitchFamily="18" charset="0"/>
                <a:cs typeface="Times New Roman" pitchFamily="18" charset="0"/>
              </a:rPr>
              <a:t>Find the average of first 85 natural numbers. </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Sum of first n natural number = n(n + 1)/2</a:t>
            </a:r>
          </a:p>
          <a:p>
            <a:pPr>
              <a:buNone/>
            </a:pPr>
            <a:r>
              <a:rPr lang="en-US" sz="2600" dirty="0">
                <a:latin typeface="Times New Roman" pitchFamily="18" charset="0"/>
                <a:cs typeface="Times New Roman" pitchFamily="18" charset="0"/>
              </a:rPr>
              <a:t>So, sum of first 85 natural numbers = (85 × 86)/2 = 3655</a:t>
            </a:r>
          </a:p>
          <a:p>
            <a:pPr>
              <a:buNone/>
            </a:pPr>
            <a:r>
              <a:rPr lang="en-US" sz="2600" dirty="0">
                <a:latin typeface="Times New Roman" pitchFamily="18" charset="0"/>
                <a:cs typeface="Times New Roman" pitchFamily="18" charset="0"/>
              </a:rPr>
              <a:t>	Required Average = 3655/85 = 43</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524000" y="6356350"/>
            <a:ext cx="6629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Average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a:bodyPr>
          <a:lstStyle/>
          <a:p>
            <a:pPr>
              <a:buNone/>
            </a:pPr>
            <a:r>
              <a:rPr lang="en-US" sz="2600" b="1" dirty="0">
                <a:latin typeface="Times New Roman" pitchFamily="18" charset="0"/>
                <a:cs typeface="Times New Roman" pitchFamily="18" charset="0"/>
              </a:rPr>
              <a:t>Example 3</a:t>
            </a:r>
            <a:r>
              <a:rPr lang="en-US" sz="2600" dirty="0">
                <a:latin typeface="Times New Roman" pitchFamily="18" charset="0"/>
                <a:cs typeface="Times New Roman" pitchFamily="18" charset="0"/>
              </a:rPr>
              <a:t>: Nine person went to a hotel for taking their meals. Eight of them spent ₹ 12 each on their meals and the ninth spent ₹ 8 more than the average expenditure of all the nine. What was the total money spent by them?</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let the average expenditure of all the nine be ₹ x.</a:t>
            </a:r>
          </a:p>
          <a:p>
            <a:pPr>
              <a:buNone/>
            </a:pPr>
            <a:r>
              <a:rPr lang="en-US" sz="2600" dirty="0">
                <a:latin typeface="Times New Roman" pitchFamily="18" charset="0"/>
                <a:cs typeface="Times New Roman" pitchFamily="18" charset="0"/>
              </a:rPr>
              <a:t>	then, 12 × 8 + (x+8) = 9x</a:t>
            </a:r>
          </a:p>
          <a:p>
            <a:pPr>
              <a:buNone/>
            </a:pPr>
            <a:r>
              <a:rPr lang="en-US" sz="2600" dirty="0">
                <a:latin typeface="Times New Roman" pitchFamily="18" charset="0"/>
                <a:cs typeface="Times New Roman" pitchFamily="18" charset="0"/>
              </a:rPr>
              <a:t>				8x = 104</a:t>
            </a:r>
            <a:r>
              <a:rPr lang="en-US" sz="2600" dirty="0">
                <a:latin typeface="Times New Roman"/>
                <a:cs typeface="Times New Roman"/>
              </a:rPr>
              <a:t> or x = 13</a:t>
            </a: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total money spent = 9x = 9 × 13 = </a:t>
            </a:r>
            <a:r>
              <a:rPr lang="en-US" sz="2600" dirty="0">
                <a:latin typeface="Times New Roman"/>
                <a:cs typeface="Times New Roman"/>
              </a:rPr>
              <a:t>₹</a:t>
            </a:r>
            <a:r>
              <a:rPr lang="en-US" sz="2600" dirty="0">
                <a:latin typeface="Times New Roman" pitchFamily="18" charset="0"/>
                <a:cs typeface="Times New Roman" pitchFamily="18" charset="0"/>
              </a:rPr>
              <a:t>117</a:t>
            </a:r>
          </a:p>
          <a:p>
            <a:pPr>
              <a:buNone/>
            </a:pPr>
            <a:r>
              <a:rPr lang="en-US" sz="2600" b="1" dirty="0">
                <a:latin typeface="Times New Roman" pitchFamily="18" charset="0"/>
                <a:cs typeface="Times New Roman" pitchFamily="18" charset="0"/>
              </a:rPr>
              <a:t>Example 4: </a:t>
            </a:r>
            <a:r>
              <a:rPr lang="en-US" sz="2600" dirty="0">
                <a:latin typeface="Times New Roman" pitchFamily="18" charset="0"/>
                <a:cs typeface="Times New Roman" pitchFamily="18" charset="0"/>
              </a:rPr>
              <a:t>The average weight of 10 person in a boat is increased by 1.8 kg when one of the crew, who weight 53 kg is replaced by new man. Find the weight of the new man.</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total weight increased = 1.8 × 10 = 18 kg</a:t>
            </a:r>
          </a:p>
          <a:p>
            <a:pPr>
              <a:buNone/>
            </a:pPr>
            <a:r>
              <a:rPr lang="en-US" sz="2600" dirty="0">
                <a:latin typeface="Times New Roman" pitchFamily="18" charset="0"/>
                <a:cs typeface="Times New Roman" pitchFamily="18" charset="0"/>
              </a:rPr>
              <a:t>			Weight of new man = 53 + 18 = 71 kg</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Average (CO.5)(Contd.)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28600" y="0"/>
            <a:ext cx="1600200" cy="817163"/>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410200"/>
          </a:xfrm>
        </p:spPr>
        <p:txBody>
          <a:bodyPr>
            <a:normAutofit/>
          </a:bodyPr>
          <a:lstStyle/>
          <a:p>
            <a:pPr algn="just">
              <a:lnSpc>
                <a:spcPct val="150000"/>
              </a:lnSpc>
              <a:buNone/>
            </a:pPr>
            <a:endParaRPr lang="en-US" sz="2200" dirty="0"/>
          </a:p>
          <a:p>
            <a:pPr algn="just">
              <a:lnSpc>
                <a:spcPct val="150000"/>
              </a:lnSpc>
              <a:buNone/>
            </a:pPr>
            <a:r>
              <a:rPr lang="en-US" sz="2200" dirty="0"/>
              <a:t>In statistics, an </a:t>
            </a:r>
            <a:r>
              <a:rPr lang="en-US" sz="2200" b="1" dirty="0"/>
              <a:t>average</a:t>
            </a:r>
            <a:r>
              <a:rPr lang="en-US" sz="2200" dirty="0"/>
              <a:t> is defined as the number that measures the</a:t>
            </a:r>
          </a:p>
          <a:p>
            <a:pPr algn="just">
              <a:lnSpc>
                <a:spcPct val="150000"/>
              </a:lnSpc>
              <a:buNone/>
            </a:pPr>
            <a:r>
              <a:rPr lang="en-US" sz="2200" dirty="0"/>
              <a:t>central tendency of a given set of numbers. The </a:t>
            </a:r>
            <a:r>
              <a:rPr lang="en-US" sz="2200" b="1" dirty="0"/>
              <a:t>objectives</a:t>
            </a:r>
            <a:r>
              <a:rPr lang="en-US" sz="2200" dirty="0"/>
              <a:t> of </a:t>
            </a:r>
          </a:p>
          <a:p>
            <a:pPr algn="just">
              <a:lnSpc>
                <a:spcPct val="150000"/>
              </a:lnSpc>
              <a:buNone/>
            </a:pPr>
            <a:r>
              <a:rPr lang="en-US" sz="2200" dirty="0"/>
              <a:t>statistical </a:t>
            </a:r>
            <a:r>
              <a:rPr lang="en-US" sz="2200" b="1" dirty="0"/>
              <a:t>Average</a:t>
            </a:r>
            <a:r>
              <a:rPr lang="en-US" sz="2200" dirty="0"/>
              <a:t> can be: 1. To facilitate comparison. For instance, </a:t>
            </a:r>
          </a:p>
          <a:p>
            <a:pPr algn="just">
              <a:lnSpc>
                <a:spcPct val="150000"/>
              </a:lnSpc>
              <a:buNone/>
            </a:pPr>
            <a:r>
              <a:rPr lang="en-US" sz="2200" dirty="0"/>
              <a:t>measures of central value, by reducing the mass of data to one single </a:t>
            </a:r>
          </a:p>
          <a:p>
            <a:pPr algn="just">
              <a:lnSpc>
                <a:spcPct val="150000"/>
              </a:lnSpc>
              <a:buNone/>
            </a:pPr>
            <a:r>
              <a:rPr lang="en-US" sz="2200" dirty="0"/>
              <a:t>figure, enable comparison to be made.</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b="1" dirty="0">
                <a:latin typeface="Times New Roman" pitchFamily="18" charset="0"/>
                <a:cs typeface="Times New Roman" pitchFamily="18" charset="0"/>
              </a:rPr>
              <a:t>Topic objective of Average  (CO. 5)</a:t>
            </a:r>
            <a:r>
              <a:rPr lang="en-US" sz="3000" b="1"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28600" y="0"/>
            <a:ext cx="1600200" cy="817163"/>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5059363"/>
          </a:xfrm>
        </p:spPr>
        <p:txBody>
          <a:bodyPr>
            <a:normAutofit/>
          </a:bodyPr>
          <a:lstStyle/>
          <a:p>
            <a:pPr>
              <a:buNone/>
            </a:pPr>
            <a:r>
              <a:rPr lang="en-US" sz="2800" b="1" dirty="0">
                <a:latin typeface="Times New Roman" pitchFamily="18" charset="0"/>
                <a:cs typeface="Times New Roman" pitchFamily="18" charset="0"/>
              </a:rPr>
              <a:t>Ques. 1 </a:t>
            </a:r>
            <a:r>
              <a:rPr lang="en-US" sz="2800" dirty="0">
                <a:latin typeface="Times New Roman" pitchFamily="18" charset="0"/>
                <a:cs typeface="Times New Roman" pitchFamily="18" charset="0"/>
              </a:rPr>
              <a:t>: The average age of 10 students in a class is 20. If a new student is also included, then the new average age of all the students increases by 1. The age of the new student is?</a:t>
            </a:r>
          </a:p>
          <a:p>
            <a:pPr>
              <a:buNone/>
            </a:pPr>
            <a:r>
              <a:rPr lang="pt-BR" sz="2800" dirty="0">
                <a:latin typeface="Times New Roman" pitchFamily="18" charset="0"/>
                <a:cs typeface="Times New Roman" pitchFamily="18" charset="0"/>
              </a:rPr>
              <a:t>(a) 21		(b) 30		(c) 31		(d) 41</a:t>
            </a:r>
          </a:p>
          <a:p>
            <a:pPr>
              <a:buNone/>
            </a:pPr>
            <a:r>
              <a:rPr lang="en-US" sz="2800" b="1" dirty="0">
                <a:latin typeface="Times New Roman" pitchFamily="18" charset="0"/>
                <a:cs typeface="Times New Roman" pitchFamily="18" charset="0"/>
              </a:rPr>
              <a:t>Ques. 2 : </a:t>
            </a:r>
            <a:r>
              <a:rPr lang="en-US" sz="2800" dirty="0">
                <a:latin typeface="Times New Roman" pitchFamily="18" charset="0"/>
                <a:cs typeface="Times New Roman" pitchFamily="18" charset="0"/>
              </a:rPr>
              <a:t>A student on her first 3 tests received an average score of N points. If she exceeds her previous average score by 20 points on her fourth test, then what is the average score for the first 4 tests?</a:t>
            </a:r>
          </a:p>
          <a:p>
            <a:pPr>
              <a:buNone/>
            </a:pPr>
            <a:r>
              <a:rPr lang="pt-BR" sz="2800" dirty="0">
                <a:latin typeface="Times New Roman" pitchFamily="18" charset="0"/>
                <a:cs typeface="Times New Roman" pitchFamily="18" charset="0"/>
              </a:rPr>
              <a:t>(a) N + 20 	(b) N + 10	 (c) N + 4 	(d) N + 5</a:t>
            </a:r>
            <a:endParaRPr lang="en-US" sz="2800" dirty="0">
              <a:latin typeface="Times New Roman" pitchFamily="18" charset="0"/>
              <a:cs typeface="Times New Roman" pitchFamily="18" charset="0"/>
            </a:endParaRPr>
          </a:p>
          <a:p>
            <a:endParaRPr lang="en-US" b="1"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057400" y="6356350"/>
            <a:ext cx="6172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228600" y="0"/>
            <a:ext cx="16002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Multiple Choice Question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85000" lnSpcReduction="20000"/>
          </a:bodyPr>
          <a:lstStyle/>
          <a:p>
            <a:pPr>
              <a:buNone/>
            </a:pPr>
            <a:r>
              <a:rPr lang="en-US" sz="3100" b="1" dirty="0">
                <a:latin typeface="Times New Roman" pitchFamily="18" charset="0"/>
                <a:cs typeface="Times New Roman" pitchFamily="18" charset="0"/>
              </a:rPr>
              <a:t>Ques. 3 : </a:t>
            </a:r>
            <a:r>
              <a:rPr lang="en-US" sz="3100" dirty="0">
                <a:latin typeface="Times New Roman" pitchFamily="18" charset="0"/>
                <a:cs typeface="Times New Roman" pitchFamily="18" charset="0"/>
              </a:rPr>
              <a:t>Average of 13 number is 68. Average of its first seven numbers is 63 and last seven number is 70.Find out the seventh number.</a:t>
            </a:r>
          </a:p>
          <a:p>
            <a:pPr>
              <a:buNone/>
            </a:pPr>
            <a:r>
              <a:rPr lang="en-US" sz="3100" dirty="0">
                <a:latin typeface="Times New Roman" pitchFamily="18" charset="0"/>
                <a:cs typeface="Times New Roman" pitchFamily="18" charset="0"/>
              </a:rPr>
              <a:t>(a) 45		(b) 47		(c) 49		(d) 52</a:t>
            </a:r>
          </a:p>
          <a:p>
            <a:pPr>
              <a:buNone/>
            </a:pPr>
            <a:r>
              <a:rPr lang="en-US" sz="3100" b="1" dirty="0">
                <a:latin typeface="Times New Roman" pitchFamily="18" charset="0"/>
                <a:cs typeface="Times New Roman" pitchFamily="18" charset="0"/>
              </a:rPr>
              <a:t>Ques. 4 : </a:t>
            </a:r>
            <a:r>
              <a:rPr lang="en-US" sz="3100" dirty="0">
                <a:latin typeface="Times New Roman" pitchFamily="18" charset="0"/>
                <a:cs typeface="Times New Roman" pitchFamily="18" charset="0"/>
              </a:rPr>
              <a:t>Average of 10 numbers is 14.8.if two numbers 5 and 23 are replaced by 13 and 26 respectively, then what is the new average?</a:t>
            </a:r>
          </a:p>
          <a:p>
            <a:pPr>
              <a:buNone/>
            </a:pPr>
            <a:r>
              <a:rPr lang="en-US" sz="3100" dirty="0">
                <a:latin typeface="Times New Roman" pitchFamily="18" charset="0"/>
                <a:cs typeface="Times New Roman" pitchFamily="18" charset="0"/>
              </a:rPr>
              <a:t>(a) 15.9      	 (b) 13.8      	 (c) 16.3	(d) 14.5</a:t>
            </a:r>
          </a:p>
          <a:p>
            <a:pPr>
              <a:buNone/>
            </a:pPr>
            <a:r>
              <a:rPr lang="en-US" sz="3100" b="1" dirty="0">
                <a:latin typeface="Times New Roman" pitchFamily="18" charset="0"/>
                <a:cs typeface="Times New Roman" pitchFamily="18" charset="0"/>
              </a:rPr>
              <a:t>Ques. 5 : </a:t>
            </a:r>
            <a:r>
              <a:rPr lang="en-US" sz="3100" dirty="0">
                <a:latin typeface="Times New Roman" pitchFamily="18" charset="0"/>
                <a:cs typeface="Times New Roman" pitchFamily="18" charset="0"/>
              </a:rPr>
              <a:t>The mean of  three numbers is 21. The range of this data set is 12 and the difference between the two smallest numbers is 3. The greatest of the three numbers is.</a:t>
            </a:r>
          </a:p>
          <a:p>
            <a:pPr>
              <a:buNone/>
            </a:pPr>
            <a:r>
              <a:rPr lang="en-US" sz="3100" dirty="0">
                <a:latin typeface="Times New Roman" pitchFamily="18" charset="0"/>
                <a:cs typeface="Times New Roman" pitchFamily="18" charset="0"/>
              </a:rPr>
              <a:t>(a) 24       	(b) 27       	(c) 25     	  (d) 28</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447800" y="6356350"/>
            <a:ext cx="6781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Multiple Choice Question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70000" lnSpcReduction="20000"/>
          </a:bodyPr>
          <a:lstStyle/>
          <a:p>
            <a:endParaRPr lang="en-US" b="1"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Ques. 1 : The average age of four boys, five years ago was 9 years. On including a new boy, the present average age of all the five is 15 years. The present age of the new boy is </a:t>
            </a:r>
          </a:p>
          <a:p>
            <a:pPr>
              <a:buNone/>
            </a:pPr>
            <a:r>
              <a:rPr lang="en-US" dirty="0">
                <a:latin typeface="Times New Roman" pitchFamily="18" charset="0"/>
                <a:cs typeface="Times New Roman" pitchFamily="18" charset="0"/>
              </a:rPr>
              <a:t>(a) 14 years 	(b) 6 years	 (c) 15 years	 (d) 19 years </a:t>
            </a:r>
          </a:p>
          <a:p>
            <a:pPr>
              <a:buNone/>
            </a:pPr>
            <a:r>
              <a:rPr lang="en-US" b="1" dirty="0">
                <a:latin typeface="Times New Roman" pitchFamily="18" charset="0"/>
                <a:cs typeface="Times New Roman" pitchFamily="18" charset="0"/>
              </a:rPr>
              <a:t>Ques. 2 : If the average of 39, 48, 51, 63, 75, 83, x and 69 is 60, then the value of x is :</a:t>
            </a:r>
          </a:p>
          <a:p>
            <a:pPr>
              <a:buNone/>
            </a:pPr>
            <a:r>
              <a:rPr lang="en-US" dirty="0">
                <a:latin typeface="Times New Roman" pitchFamily="18" charset="0"/>
                <a:cs typeface="Times New Roman" pitchFamily="18" charset="0"/>
              </a:rPr>
              <a:t> (a) 52 		(b) 53 		(c) 50 		(d) 51 </a:t>
            </a:r>
          </a:p>
          <a:p>
            <a:pPr>
              <a:buNone/>
            </a:pPr>
            <a:r>
              <a:rPr lang="en-US" b="1" dirty="0">
                <a:latin typeface="Times New Roman" pitchFamily="18" charset="0"/>
                <a:cs typeface="Times New Roman" pitchFamily="18" charset="0"/>
              </a:rPr>
              <a:t>Ques. 3 : A batsman makes a score of 58 runs in the 15th innings and thus increases his average by 3 runs. What is the average after 15th inning? </a:t>
            </a:r>
          </a:p>
          <a:p>
            <a:pPr>
              <a:buNone/>
            </a:pPr>
            <a:r>
              <a:rPr lang="pt-BR" dirty="0">
                <a:latin typeface="Times New Roman" pitchFamily="18" charset="0"/>
                <a:cs typeface="Times New Roman" pitchFamily="18" charset="0"/>
              </a:rPr>
              <a:t>(a) 12	 	(b) 14	 	(c) 16 		(d) 18 </a:t>
            </a:r>
          </a:p>
          <a:p>
            <a:pPr>
              <a:buNone/>
            </a:pPr>
            <a:r>
              <a:rPr lang="en-US" b="1" dirty="0">
                <a:latin typeface="Times New Roman" pitchFamily="18" charset="0"/>
                <a:cs typeface="Times New Roman" pitchFamily="18" charset="0"/>
              </a:rPr>
              <a:t>Ques. 4 : The average of 5 consecutive numbers is n. If the next two numbers are also included, the average of the 7 number will </a:t>
            </a:r>
          </a:p>
          <a:p>
            <a:pPr>
              <a:buNone/>
            </a:pPr>
            <a:r>
              <a:rPr lang="en-US" dirty="0">
                <a:latin typeface="Times New Roman" pitchFamily="18" charset="0"/>
                <a:cs typeface="Times New Roman" pitchFamily="18" charset="0"/>
              </a:rPr>
              <a:t>(a) Increase by 2	 (b) Increase by 1 </a:t>
            </a:r>
          </a:p>
          <a:p>
            <a:pPr>
              <a:buNone/>
            </a:pPr>
            <a:r>
              <a:rPr lang="en-US" dirty="0">
                <a:latin typeface="Times New Roman" pitchFamily="18" charset="0"/>
                <a:cs typeface="Times New Roman" pitchFamily="18" charset="0"/>
              </a:rPr>
              <a:t>(c) Remain the same 	(d) Increase by 1.4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81200" y="6356350"/>
            <a:ext cx="5943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3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91600" cy="5257800"/>
          </a:xfrm>
        </p:spPr>
        <p:txBody>
          <a:bodyPr>
            <a:noAutofit/>
          </a:bodyPr>
          <a:lstStyle/>
          <a:p>
            <a:pPr>
              <a:buNone/>
            </a:pPr>
            <a:r>
              <a:rPr lang="en-US" sz="2100" b="1" dirty="0">
                <a:latin typeface="Times New Roman" pitchFamily="18" charset="0"/>
                <a:cs typeface="Times New Roman" pitchFamily="18" charset="0"/>
              </a:rPr>
              <a:t>Ques. 5 : In a family of 5 members, the average age at present is 33 years. The youngest member is 9 years old. The average age of the family just before the birth of the youngest member was </a:t>
            </a:r>
          </a:p>
          <a:p>
            <a:pPr marL="514350" indent="-514350">
              <a:buAutoNum type="alphaLcParenBoth"/>
            </a:pPr>
            <a:r>
              <a:rPr lang="en-US" sz="2100" dirty="0">
                <a:latin typeface="Times New Roman" pitchFamily="18" charset="0"/>
                <a:cs typeface="Times New Roman" pitchFamily="18" charset="0"/>
              </a:rPr>
              <a:t>24 years	 (b) 30 years	 (c) 29 years	 (d) 25 years </a:t>
            </a:r>
          </a:p>
          <a:p>
            <a:pPr>
              <a:buNone/>
            </a:pPr>
            <a:r>
              <a:rPr lang="en-US" sz="2100" b="1" dirty="0">
                <a:latin typeface="Times New Roman" pitchFamily="18" charset="0"/>
                <a:cs typeface="Times New Roman" pitchFamily="18" charset="0"/>
              </a:rPr>
              <a:t>Ques. 6 : The average age of 14 girls and their teacher’s age is 15 years. If the teacher’s age is excluded, the average reduces by 1. What is the teacher’s age? </a:t>
            </a:r>
          </a:p>
          <a:p>
            <a:pPr marL="457200" indent="-457200">
              <a:buAutoNum type="alphaLcParenBoth"/>
            </a:pPr>
            <a:r>
              <a:rPr lang="en-US" sz="2100" dirty="0">
                <a:latin typeface="Times New Roman" pitchFamily="18" charset="0"/>
                <a:cs typeface="Times New Roman" pitchFamily="18" charset="0"/>
              </a:rPr>
              <a:t>32 years	 (b) 30 years	 (c) 29 years	 (d) 35 years </a:t>
            </a:r>
          </a:p>
          <a:p>
            <a:pPr>
              <a:buNone/>
            </a:pPr>
            <a:r>
              <a:rPr lang="en-US" sz="2100" b="1" dirty="0">
                <a:latin typeface="Times New Roman" pitchFamily="18" charset="0"/>
                <a:cs typeface="Times New Roman" pitchFamily="18" charset="0"/>
              </a:rPr>
              <a:t>Ques. 7 : If out of 10 selected students for an examination, 3 were of 20 years, age, 4 of 21 and 3 of 22 years, the average age of the group is </a:t>
            </a:r>
          </a:p>
          <a:p>
            <a:pPr marL="457200" indent="-457200">
              <a:buAutoNum type="alphaLcParenBoth"/>
            </a:pPr>
            <a:r>
              <a:rPr lang="en-US" sz="2100" dirty="0">
                <a:latin typeface="Times New Roman" pitchFamily="18" charset="0"/>
                <a:cs typeface="Times New Roman" pitchFamily="18" charset="0"/>
              </a:rPr>
              <a:t>22 years	 (b) 21 years	 (c) 21.5 years	 (d) 20 years </a:t>
            </a:r>
          </a:p>
          <a:p>
            <a:pPr>
              <a:buNone/>
            </a:pPr>
            <a:r>
              <a:rPr lang="en-US" sz="2100" b="1" dirty="0">
                <a:latin typeface="Times New Roman" pitchFamily="18" charset="0"/>
                <a:cs typeface="Times New Roman" pitchFamily="18" charset="0"/>
              </a:rPr>
              <a:t>Ques. 8 :</a:t>
            </a:r>
            <a:r>
              <a:rPr lang="en-US" sz="2200" b="1" dirty="0">
                <a:latin typeface="Times New Roman" pitchFamily="18" charset="0"/>
                <a:cs typeface="Times New Roman" pitchFamily="18" charset="0"/>
              </a:rPr>
              <a:t>Out of four numbers the average of the first three is 16 and that of the last three is 15. If the last number is 20 then the first number is </a:t>
            </a:r>
          </a:p>
          <a:p>
            <a:pPr>
              <a:buNone/>
            </a:pPr>
            <a:r>
              <a:rPr lang="pt-BR" sz="2200" dirty="0">
                <a:latin typeface="Times New Roman" pitchFamily="18" charset="0"/>
                <a:cs typeface="Times New Roman" pitchFamily="18" charset="0"/>
              </a:rPr>
              <a:t>(a) 23 		(b) 25 		(c) 28 		(d) 21 </a:t>
            </a:r>
            <a:endParaRPr lang="en-US" sz="2200" b="1" dirty="0">
              <a:latin typeface="Times New Roman" pitchFamily="18" charset="0"/>
              <a:cs typeface="Times New Roman" pitchFamily="18" charset="0"/>
            </a:endParaRPr>
          </a:p>
          <a:p>
            <a:pPr>
              <a:buNone/>
            </a:pPr>
            <a:r>
              <a:rPr lang="en-US" sz="21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6764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3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8839B5-D31E-40DB-AB23-735C4B07FD74}"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mathematics – 1 (KAS – 103)                Unit  -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Course Outcomes 2020-21 (B. Tech. – 1</a:t>
            </a:r>
            <a:r>
              <a:rPr lang="en-US" sz="3000" b="1" baseline="30000" dirty="0">
                <a:latin typeface="Times New Roman" pitchFamily="18" charset="0"/>
                <a:cs typeface="Times New Roman" pitchFamily="18" charset="0"/>
              </a:rPr>
              <a:t>st</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Sem</a:t>
            </a:r>
            <a:r>
              <a:rPr lang="en-US" sz="3000" b="1" dirty="0">
                <a:latin typeface="Times New Roman" pitchFamily="18" charset="0"/>
                <a:cs typeface="Times New Roman" pitchFamily="18" charset="0"/>
              </a:rPr>
              <a:t>)</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nvGraphicFramePr>
        <p:xfrm>
          <a:off x="457200" y="990599"/>
          <a:ext cx="8382000" cy="5205182"/>
        </p:xfrm>
        <a:graphic>
          <a:graphicData uri="http://schemas.openxmlformats.org/drawingml/2006/table">
            <a:tbl>
              <a:tblPr/>
              <a:tblGrid>
                <a:gridCol w="682949">
                  <a:extLst>
                    <a:ext uri="{9D8B030D-6E8A-4147-A177-3AD203B41FA5}">
                      <a16:colId xmlns:a16="http://schemas.microsoft.com/office/drawing/2014/main" val="20000"/>
                    </a:ext>
                  </a:extLst>
                </a:gridCol>
                <a:gridCol w="7699051">
                  <a:extLst>
                    <a:ext uri="{9D8B030D-6E8A-4147-A177-3AD203B41FA5}">
                      <a16:colId xmlns:a16="http://schemas.microsoft.com/office/drawing/2014/main" val="20001"/>
                    </a:ext>
                  </a:extLst>
                </a:gridCol>
              </a:tblGrid>
              <a:tr h="441106">
                <a:tc gridSpan="2">
                  <a:txBody>
                    <a:bodyPr/>
                    <a:lstStyle/>
                    <a:p>
                      <a:pPr algn="l" fontAlgn="ctr"/>
                      <a:r>
                        <a:rPr lang="en-US" sz="2200" b="1" i="0" u="none" strike="noStrike" dirty="0">
                          <a:solidFill>
                            <a:srgbClr val="000000"/>
                          </a:solidFill>
                          <a:latin typeface="Times New Roman" pitchFamily="18" charset="0"/>
                          <a:cs typeface="Times New Roman" pitchFamily="18" charset="0"/>
                        </a:rPr>
                        <a:t>Course Name: Mathematics-I (KAS 103)</a:t>
                      </a:r>
                    </a:p>
                  </a:txBody>
                  <a:tcPr marL="7023" marR="7023" marT="70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698185">
                <a:tc>
                  <a:txBody>
                    <a:bodyPr/>
                    <a:lstStyle/>
                    <a:p>
                      <a:pPr algn="l" fontAlgn="ctr"/>
                      <a:r>
                        <a:rPr lang="en-US" sz="2200" b="0" i="0" u="none" strike="noStrike">
                          <a:solidFill>
                            <a:srgbClr val="000000"/>
                          </a:solidFill>
                          <a:latin typeface="+mn-lt"/>
                        </a:rPr>
                        <a:t>CO1</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2400" kern="1200" dirty="0">
                          <a:solidFill>
                            <a:schemeClr val="tx1"/>
                          </a:solidFill>
                          <a:latin typeface="+mn-lt"/>
                          <a:ea typeface="+mn-ea"/>
                          <a:cs typeface="+mn-cs"/>
                        </a:rPr>
                        <a:t>Apply the concept of matrices to solve linear simultaneous equations </a:t>
                      </a:r>
                      <a:endParaRPr lang="en-US" sz="2400" b="0" i="0" u="none" strike="noStrike" dirty="0">
                        <a:solidFill>
                          <a:schemeClr val="tx1"/>
                        </a:solidFill>
                        <a:latin typeface="+mn-lt"/>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3659">
                <a:tc>
                  <a:txBody>
                    <a:bodyPr/>
                    <a:lstStyle/>
                    <a:p>
                      <a:pPr algn="l" fontAlgn="ctr"/>
                      <a:r>
                        <a:rPr lang="en-US" sz="2200" b="0" i="0" u="none" strike="noStrike" dirty="0">
                          <a:solidFill>
                            <a:srgbClr val="000000"/>
                          </a:solidFill>
                          <a:latin typeface="Times New Roman" pitchFamily="18" charset="0"/>
                          <a:cs typeface="Times New Roman" pitchFamily="18" charset="0"/>
                        </a:rPr>
                        <a:t>CO2</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2200" kern="1200" dirty="0">
                          <a:solidFill>
                            <a:schemeClr val="tx1"/>
                          </a:solidFill>
                          <a:latin typeface="+mn-lt"/>
                          <a:ea typeface="+mn-ea"/>
                          <a:cs typeface="+mn-cs"/>
                        </a:rPr>
                        <a:t>Apply the concept of successive differentiation and partial differentiation to solve problems of Leibnitz theorems and total derivatives .</a:t>
                      </a:r>
                      <a:endParaRPr lang="en-US" sz="2200" b="0" i="0" u="none" strike="noStrike" dirty="0">
                        <a:solidFill>
                          <a:srgbClr val="000000"/>
                        </a:solidFill>
                        <a:latin typeface="+mn-lt"/>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6923">
                <a:tc>
                  <a:txBody>
                    <a:bodyPr/>
                    <a:lstStyle/>
                    <a:p>
                      <a:pPr algn="l" fontAlgn="ctr"/>
                      <a:r>
                        <a:rPr lang="en-US" sz="2200" b="0" i="0" u="none" strike="noStrike" dirty="0">
                          <a:solidFill>
                            <a:srgbClr val="000000"/>
                          </a:solidFill>
                          <a:latin typeface="Times New Roman" pitchFamily="18" charset="0"/>
                          <a:cs typeface="Times New Roman" pitchFamily="18" charset="0"/>
                        </a:rPr>
                        <a:t>CO3</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200" kern="1200" dirty="0">
                          <a:solidFill>
                            <a:schemeClr val="tx1"/>
                          </a:solidFill>
                          <a:latin typeface="+mn-lt"/>
                          <a:ea typeface="+mn-ea"/>
                          <a:cs typeface="+mn-cs"/>
                        </a:rPr>
                        <a:t>Apply partial differentiation for evaluating maxima, minima, Taylor’s series and </a:t>
                      </a:r>
                      <a:r>
                        <a:rPr lang="en-IN" sz="2200" kern="1200" dirty="0" err="1">
                          <a:solidFill>
                            <a:schemeClr val="tx1"/>
                          </a:solidFill>
                          <a:latin typeface="+mn-lt"/>
                          <a:ea typeface="+mn-ea"/>
                          <a:cs typeface="+mn-cs"/>
                        </a:rPr>
                        <a:t>Jacobians</a:t>
                      </a:r>
                      <a:r>
                        <a:rPr lang="en-IN" sz="2200" kern="1200" dirty="0">
                          <a:solidFill>
                            <a:schemeClr val="tx1"/>
                          </a:solidFill>
                          <a:latin typeface="+mn-lt"/>
                          <a:ea typeface="+mn-ea"/>
                          <a:cs typeface="+mn-cs"/>
                        </a:rPr>
                        <a:t>. </a:t>
                      </a:r>
                      <a:endParaRPr lang="en-US" sz="2200" kern="1200" dirty="0">
                        <a:solidFill>
                          <a:schemeClr val="tx1"/>
                        </a:solidFill>
                        <a:latin typeface="+mn-lt"/>
                        <a:ea typeface="+mn-ea"/>
                        <a:cs typeface="+mn-cs"/>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88028">
                <a:tc>
                  <a:txBody>
                    <a:bodyPr/>
                    <a:lstStyle/>
                    <a:p>
                      <a:pPr algn="l" fontAlgn="ctr"/>
                      <a:r>
                        <a:rPr lang="en-US" sz="2200" b="0" i="0" u="none" strike="noStrike" dirty="0">
                          <a:solidFill>
                            <a:srgbClr val="000000"/>
                          </a:solidFill>
                          <a:latin typeface="Times New Roman" pitchFamily="18" charset="0"/>
                          <a:cs typeface="Times New Roman" pitchFamily="18" charset="0"/>
                        </a:rPr>
                        <a:t>CO4</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2200" kern="1200" dirty="0" err="1">
                          <a:solidFill>
                            <a:schemeClr val="tx1"/>
                          </a:solidFill>
                          <a:latin typeface="+mn-lt"/>
                          <a:ea typeface="+mn-ea"/>
                          <a:cs typeface="+mn-cs"/>
                        </a:rPr>
                        <a:t>llustrate</a:t>
                      </a:r>
                      <a:r>
                        <a:rPr lang="en-IN" sz="2200" kern="1200" dirty="0">
                          <a:solidFill>
                            <a:schemeClr val="tx1"/>
                          </a:solidFill>
                          <a:latin typeface="+mn-lt"/>
                          <a:ea typeface="+mn-ea"/>
                          <a:cs typeface="+mn-cs"/>
                        </a:rPr>
                        <a:t> multiple integral to find area, volume, centre of mass and centre of gravity. </a:t>
                      </a:r>
                      <a:endParaRPr lang="en-US" sz="2200" b="0" i="0" u="none" strike="noStrike" dirty="0">
                        <a:solidFill>
                          <a:srgbClr val="000000"/>
                        </a:solidFill>
                        <a:latin typeface="+mn-lt"/>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6923">
                <a:tc>
                  <a:txBody>
                    <a:bodyPr/>
                    <a:lstStyle/>
                    <a:p>
                      <a:pPr algn="l" fontAlgn="ctr"/>
                      <a:r>
                        <a:rPr lang="en-US" sz="2200" b="0" i="0" u="none" strike="noStrike" dirty="0">
                          <a:solidFill>
                            <a:srgbClr val="FF0000"/>
                          </a:solidFill>
                          <a:latin typeface="Times New Roman" pitchFamily="18" charset="0"/>
                          <a:cs typeface="Times New Roman" pitchFamily="18" charset="0"/>
                        </a:rPr>
                        <a:t>CO5</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2200" kern="1200" dirty="0">
                          <a:solidFill>
                            <a:srgbClr val="FF0000"/>
                          </a:solidFill>
                          <a:latin typeface="+mn-lt"/>
                          <a:ea typeface="+mn-ea"/>
                          <a:cs typeface="+mn-cs"/>
                        </a:rPr>
                        <a:t>Demonstrate the basic concept of Profit, Loss, Number &amp; Series, Coding &amp; decoding.</a:t>
                      </a:r>
                      <a:endParaRPr lang="en-US" sz="2200" b="0" i="0" u="none" strike="noStrike" dirty="0">
                        <a:solidFill>
                          <a:srgbClr val="FF0000"/>
                        </a:solidFill>
                        <a:latin typeface="+mn-lt"/>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b="1" dirty="0">
                <a:latin typeface="Times New Roman" pitchFamily="18" charset="0"/>
                <a:cs typeface="Times New Roman" pitchFamily="18" charset="0"/>
              </a:rPr>
              <a:t>Average</a:t>
            </a:r>
            <a:r>
              <a:rPr lang="en-US" dirty="0">
                <a:latin typeface="Times New Roman" pitchFamily="18" charset="0"/>
                <a:cs typeface="Times New Roman" pitchFamily="18" charset="0"/>
              </a:rPr>
              <a:t> = Sum of observation/Number of observation</a:t>
            </a: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Recap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257800"/>
          </a:xfrm>
        </p:spPr>
        <p:txBody>
          <a:bodyPr>
            <a:normAutofit fontScale="92500"/>
          </a:bodyPr>
          <a:lstStyle/>
          <a:p>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 </a:t>
            </a:r>
            <a:r>
              <a:rPr lang="en-US" sz="2800" b="1" dirty="0">
                <a:latin typeface="Times New Roman" pitchFamily="18" charset="0"/>
                <a:cs typeface="Times New Roman" pitchFamily="18" charset="0"/>
              </a:rPr>
              <a:t>Tips For Number Series </a:t>
            </a:r>
          </a:p>
          <a:p>
            <a:r>
              <a:rPr lang="en-US" sz="2800" dirty="0">
                <a:latin typeface="Times New Roman" pitchFamily="18" charset="0"/>
                <a:cs typeface="Times New Roman" pitchFamily="18" charset="0"/>
              </a:rPr>
              <a:t>(1) Try to observe if there are any familiar numbers in the given series.</a:t>
            </a:r>
          </a:p>
          <a:p>
            <a:r>
              <a:rPr lang="en-US" sz="2800" dirty="0">
                <a:latin typeface="Times New Roman" pitchFamily="18" charset="0"/>
                <a:cs typeface="Times New Roman" pitchFamily="18" charset="0"/>
              </a:rPr>
              <a:t>(2) Familiar numbers are the numbers which are easy to identify like primes numbers, perfect squares, cubes.</a:t>
            </a:r>
          </a:p>
          <a:p>
            <a:r>
              <a:rPr lang="en-US" sz="2800" dirty="0">
                <a:latin typeface="Times New Roman" pitchFamily="18" charset="0"/>
                <a:cs typeface="Times New Roman" pitchFamily="18" charset="0"/>
              </a:rPr>
              <a:t>(3) If you are unable to find familiar number, Calculate the differences between the numbers and observe the pattern in the differences.</a:t>
            </a:r>
          </a:p>
          <a:p>
            <a:r>
              <a:rPr lang="en-US" sz="2800" dirty="0">
                <a:latin typeface="Times New Roman" pitchFamily="18" charset="0"/>
                <a:cs typeface="Times New Roman" pitchFamily="18" charset="0"/>
              </a:rPr>
              <a:t>(4) If the differences are growing slowly it might be an addition or subtraction series or If the differences are growing rapidly it might be a square series, cube series, or multiplicative series.</a:t>
            </a:r>
          </a:p>
        </p:txBody>
      </p:sp>
      <p:sp>
        <p:nvSpPr>
          <p:cNvPr id="4" name="Date Placeholder 3"/>
          <p:cNvSpPr>
            <a:spLocks noGrp="1"/>
          </p:cNvSpPr>
          <p:nvPr>
            <p:ph type="dt" sz="half" idx="10"/>
          </p:nvPr>
        </p:nvSpPr>
        <p:spPr/>
        <p:txBody>
          <a:bodyPr/>
          <a:lstStyle/>
          <a:p>
            <a:fld id="{991E88E8-C61B-4086-B52E-3DB43916918A}" type="datetime1">
              <a:rPr lang="en-US" smtClean="0"/>
              <a:pPr/>
              <a:t>2/19/2021</a:t>
            </a:fld>
            <a:endParaRPr lang="en-US"/>
          </a:p>
        </p:txBody>
      </p:sp>
      <p:sp>
        <p:nvSpPr>
          <p:cNvPr id="5" name="Footer Placeholder 4"/>
          <p:cNvSpPr>
            <a:spLocks noGrp="1"/>
          </p:cNvSpPr>
          <p:nvPr>
            <p:ph type="ftr" sz="quarter" idx="11"/>
          </p:nvPr>
        </p:nvSpPr>
        <p:spPr>
          <a:xfrm>
            <a:off x="1905000" y="6324600"/>
            <a:ext cx="6019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400"/>
          </a:xfrm>
        </p:spPr>
        <p:txBody>
          <a:bodyPr>
            <a:normAutofit/>
          </a:bodyPr>
          <a:lstStyle/>
          <a:p>
            <a:r>
              <a:rPr lang="en-US" sz="2600" dirty="0">
                <a:latin typeface="Times New Roman" pitchFamily="18" charset="0"/>
                <a:cs typeface="Times New Roman" pitchFamily="18" charset="0"/>
              </a:rPr>
              <a:t>(5) If the differences also are not having any pattern then observe every alternate number (i.e. every 3rd number form a series) for any pattern. </a:t>
            </a:r>
          </a:p>
          <a:p>
            <a:r>
              <a:rPr lang="en-US" sz="2600" dirty="0">
                <a:latin typeface="Times New Roman" pitchFamily="18" charset="0"/>
                <a:cs typeface="Times New Roman" pitchFamily="18" charset="0"/>
              </a:rPr>
              <a:t>(6) The possible cases may be like sum or the average of two consecutive numbers gives 3rd number.</a:t>
            </a:r>
          </a:p>
          <a:p>
            <a:r>
              <a:rPr lang="en-US" sz="2600" dirty="0">
                <a:latin typeface="Times New Roman" pitchFamily="18" charset="0"/>
                <a:cs typeface="Times New Roman" pitchFamily="18" charset="0"/>
              </a:rPr>
              <a:t>(7)If still you do not find any pattern, it signifies that the series follows a complex pattern. Check for cases like multiplying the number and adding/subtracting a constant number from it to reach the pattern.</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77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400"/>
          </a:xfrm>
        </p:spPr>
        <p:txBody>
          <a:bodyPr>
            <a:normAutofit/>
          </a:bodyPr>
          <a:lstStyle/>
          <a:p>
            <a:pPr algn="just">
              <a:lnSpc>
                <a:spcPct val="150000"/>
              </a:lnSpc>
              <a:buNone/>
            </a:pPr>
            <a:endParaRPr lang="en-US" sz="2200" b="1" dirty="0"/>
          </a:p>
          <a:p>
            <a:pPr algn="just">
              <a:lnSpc>
                <a:spcPct val="150000"/>
              </a:lnSpc>
              <a:buNone/>
            </a:pPr>
            <a:r>
              <a:rPr lang="en-US" sz="2200" b="1" dirty="0"/>
              <a:t>Series Number</a:t>
            </a:r>
            <a:r>
              <a:rPr lang="en-US" sz="2200" dirty="0"/>
              <a:t> Sequence: Concepts &amp; Tricks. ... A numerical </a:t>
            </a:r>
            <a:r>
              <a:rPr lang="en-US" sz="2200" b="1" dirty="0"/>
              <a:t>series</a:t>
            </a:r>
            <a:r>
              <a:rPr lang="en-US" sz="2200" dirty="0"/>
              <a:t> is</a:t>
            </a:r>
          </a:p>
          <a:p>
            <a:pPr algn="just">
              <a:lnSpc>
                <a:spcPct val="150000"/>
              </a:lnSpc>
              <a:buNone/>
            </a:pPr>
            <a:r>
              <a:rPr lang="en-US" sz="2200" dirty="0"/>
              <a:t>given in which a </a:t>
            </a:r>
            <a:r>
              <a:rPr lang="en-US" sz="2200" b="1" dirty="0"/>
              <a:t>number</a:t>
            </a:r>
            <a:r>
              <a:rPr lang="en-US" sz="2200" dirty="0"/>
              <a:t> is wrongly placed. You are asked to identify</a:t>
            </a:r>
          </a:p>
          <a:p>
            <a:pPr algn="just">
              <a:lnSpc>
                <a:spcPct val="150000"/>
              </a:lnSpc>
              <a:buNone/>
            </a:pPr>
            <a:r>
              <a:rPr lang="en-US" sz="2200" dirty="0"/>
              <a:t>that particular wrong </a:t>
            </a:r>
            <a:r>
              <a:rPr lang="en-US" sz="2200" b="1" dirty="0"/>
              <a:t>number</a:t>
            </a:r>
            <a:r>
              <a:rPr lang="en-US" sz="2200" dirty="0"/>
              <a:t>. A numerical </a:t>
            </a:r>
            <a:r>
              <a:rPr lang="en-US" sz="2200" b="1" dirty="0"/>
              <a:t>series</a:t>
            </a:r>
            <a:r>
              <a:rPr lang="en-US" sz="2200" dirty="0"/>
              <a:t> is given in which a</a:t>
            </a:r>
          </a:p>
          <a:p>
            <a:pPr algn="just">
              <a:lnSpc>
                <a:spcPct val="150000"/>
              </a:lnSpc>
              <a:buNone/>
            </a:pPr>
            <a:r>
              <a:rPr lang="en-US" sz="2200" dirty="0"/>
              <a:t>specific </a:t>
            </a:r>
            <a:r>
              <a:rPr lang="en-US" sz="2200" b="1" dirty="0"/>
              <a:t>number</a:t>
            </a:r>
            <a:r>
              <a:rPr lang="en-US" sz="2200" dirty="0"/>
              <a:t> is missing. You are required to find out that</a:t>
            </a:r>
          </a:p>
          <a:p>
            <a:pPr algn="just">
              <a:lnSpc>
                <a:spcPct val="150000"/>
              </a:lnSpc>
              <a:buNone/>
            </a:pPr>
            <a:r>
              <a:rPr lang="en-US" sz="2200" dirty="0"/>
              <a:t>missing </a:t>
            </a:r>
            <a:r>
              <a:rPr lang="en-US" sz="2200" b="1" dirty="0"/>
              <a:t>number</a:t>
            </a:r>
            <a:r>
              <a:rPr lang="en-US" sz="2200" dirty="0"/>
              <a:t>.</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77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Topic objective of Number &amp; Series (CO.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sz="2600" b="1" dirty="0">
                <a:latin typeface="Times New Roman" pitchFamily="18" charset="0"/>
                <a:cs typeface="Times New Roman" pitchFamily="18" charset="0"/>
              </a:rPr>
              <a:t>Different type question pattern</a:t>
            </a:r>
          </a:p>
          <a:p>
            <a:r>
              <a:rPr lang="en-US" sz="2600" b="1" dirty="0">
                <a:latin typeface="Times New Roman" pitchFamily="18" charset="0"/>
                <a:cs typeface="Times New Roman" pitchFamily="18" charset="0"/>
              </a:rPr>
              <a:t>Type 1: Fibonacci Series </a:t>
            </a:r>
          </a:p>
          <a:p>
            <a:pPr>
              <a:buNone/>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 Fibonacci sequence is a series of numbers where a no. is found by adding up the nos. before it.</a:t>
            </a:r>
          </a:p>
          <a:p>
            <a:pPr>
              <a:buNone/>
            </a:pPr>
            <a:r>
              <a:rPr lang="en-US" sz="2600" b="1" dirty="0">
                <a:latin typeface="Times New Roman" pitchFamily="18" charset="0"/>
                <a:cs typeface="Times New Roman" pitchFamily="18" charset="0"/>
              </a:rPr>
              <a:t>Example 1:  </a:t>
            </a:r>
            <a:r>
              <a:rPr lang="en-US" sz="2600" dirty="0">
                <a:latin typeface="Times New Roman" pitchFamily="18" charset="0"/>
                <a:cs typeface="Times New Roman" pitchFamily="18" charset="0"/>
              </a:rPr>
              <a:t>0,1,1,2,3,5,8,13,21,___.  </a:t>
            </a:r>
          </a:p>
          <a:p>
            <a:pPr>
              <a:buNone/>
            </a:pPr>
            <a:r>
              <a:rPr lang="en-US" sz="2600" b="1" dirty="0">
                <a:latin typeface="Times New Roman" pitchFamily="18" charset="0"/>
                <a:cs typeface="Times New Roman" pitchFamily="18" charset="0"/>
              </a:rPr>
              <a:t>Solution :</a:t>
            </a:r>
          </a:p>
          <a:p>
            <a:pPr>
              <a:buNone/>
            </a:pPr>
            <a:endParaRPr lang="en-US" sz="2600" b="1"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Example 2: </a:t>
            </a:r>
            <a:r>
              <a:rPr lang="en-US" sz="2600" dirty="0">
                <a:latin typeface="Times New Roman" pitchFamily="18" charset="0"/>
                <a:cs typeface="Times New Roman" pitchFamily="18" charset="0"/>
              </a:rPr>
              <a:t>20, 12, 32, 44, 76, 120,____.</a:t>
            </a:r>
          </a:p>
          <a:p>
            <a:pPr>
              <a:buNone/>
            </a:pPr>
            <a:r>
              <a:rPr lang="en-US" sz="2600" b="1" dirty="0">
                <a:latin typeface="Times New Roman" pitchFamily="18" charset="0"/>
                <a:cs typeface="Times New Roman" pitchFamily="18" charset="0"/>
              </a:rPr>
              <a:t>Solution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3" cstate="print"/>
          <a:srcRect/>
          <a:stretch>
            <a:fillRect/>
          </a:stretch>
        </p:blipFill>
        <p:spPr bwMode="auto">
          <a:xfrm>
            <a:off x="1905000" y="3276600"/>
            <a:ext cx="6858000" cy="9906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981200" y="4724400"/>
            <a:ext cx="6553200" cy="15240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600" b="1" dirty="0">
                <a:latin typeface="Times New Roman" pitchFamily="18" charset="0"/>
                <a:cs typeface="Times New Roman" pitchFamily="18" charset="0"/>
              </a:rPr>
              <a:t>Type 2: Addition series </a:t>
            </a:r>
          </a:p>
          <a:p>
            <a:pPr>
              <a:buNone/>
            </a:pPr>
            <a:r>
              <a:rPr lang="en-US" sz="2600" dirty="0">
                <a:latin typeface="Times New Roman" pitchFamily="18" charset="0"/>
                <a:cs typeface="Times New Roman" pitchFamily="18" charset="0"/>
              </a:rPr>
              <a:t>	There can be 2 types of pattern in addition series. </a:t>
            </a:r>
          </a:p>
          <a:p>
            <a:pPr marL="514350" indent="-514350">
              <a:buAutoNum type="alphaUcParenBoth"/>
            </a:pPr>
            <a:r>
              <a:rPr lang="en-US" sz="2600" b="1" dirty="0">
                <a:latin typeface="Times New Roman" pitchFamily="18" charset="0"/>
                <a:cs typeface="Times New Roman" pitchFamily="18" charset="0"/>
              </a:rPr>
              <a:t>Same number Addition series </a:t>
            </a:r>
          </a:p>
          <a:p>
            <a:pPr marL="514350" indent="-514350">
              <a:buNone/>
            </a:pPr>
            <a:r>
              <a:rPr lang="en-US" sz="2600" dirty="0">
                <a:latin typeface="Times New Roman" pitchFamily="18" charset="0"/>
                <a:cs typeface="Times New Roman" pitchFamily="18" charset="0"/>
              </a:rPr>
              <a:t>	In this type of series, the difference between 2 consecutive elements is same i.e. same digit is to be added to the previous element to obtain the next element. </a:t>
            </a:r>
          </a:p>
          <a:p>
            <a:pPr marL="514350" indent="-514350">
              <a:buNone/>
            </a:pPr>
            <a:r>
              <a:rPr lang="en-US" sz="2600" b="1" dirty="0">
                <a:latin typeface="Times New Roman" pitchFamily="18" charset="0"/>
                <a:cs typeface="Times New Roman" pitchFamily="18" charset="0"/>
              </a:rPr>
              <a:t>Example : </a:t>
            </a:r>
            <a:r>
              <a:rPr lang="en-US" sz="2800" dirty="0">
                <a:latin typeface="Times New Roman" pitchFamily="18" charset="0"/>
                <a:cs typeface="Times New Roman" pitchFamily="18" charset="0"/>
              </a:rPr>
              <a:t>3, 6, 9, 15, 18,___. </a:t>
            </a:r>
          </a:p>
          <a:p>
            <a:pPr marL="514350" indent="-514350">
              <a:buNone/>
            </a:pPr>
            <a:r>
              <a:rPr lang="en-US" sz="2800" b="1" dirty="0">
                <a:latin typeface="Times New Roman" pitchFamily="18" charset="0"/>
                <a:cs typeface="Times New Roman" pitchFamily="18" charset="0"/>
              </a:rPr>
              <a:t>Sol</a:t>
            </a:r>
            <a:r>
              <a:rPr lang="en-US" sz="2600" b="1" dirty="0">
                <a:latin typeface="Times New Roman" pitchFamily="18" charset="0"/>
                <a:cs typeface="Times New Roman" pitchFamily="18" charset="0"/>
              </a:rPr>
              <a:t>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81200" y="6356350"/>
            <a:ext cx="60198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6002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3" cstate="print"/>
          <a:srcRect/>
          <a:stretch>
            <a:fillRect/>
          </a:stretch>
        </p:blipFill>
        <p:spPr bwMode="auto">
          <a:xfrm>
            <a:off x="1752600" y="4724400"/>
            <a:ext cx="6248400" cy="1447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None/>
            </a:pPr>
            <a:r>
              <a:rPr lang="en-US" sz="2800" b="1" dirty="0">
                <a:latin typeface="Times New Roman" pitchFamily="18" charset="0"/>
                <a:cs typeface="Times New Roman" pitchFamily="18" charset="0"/>
              </a:rPr>
              <a:t>(B) Increasing order Addition series </a:t>
            </a:r>
          </a:p>
          <a:p>
            <a:pPr>
              <a:buNone/>
            </a:pPr>
            <a:r>
              <a:rPr lang="en-US" sz="2800" dirty="0">
                <a:latin typeface="Times New Roman" pitchFamily="18" charset="0"/>
                <a:cs typeface="Times New Roman" pitchFamily="18" charset="0"/>
              </a:rPr>
              <a:t>	In the given series, the difference between 2 consecutive numbers is in increasing order. </a:t>
            </a:r>
          </a:p>
          <a:p>
            <a:pPr>
              <a:buNone/>
            </a:pPr>
            <a:r>
              <a:rPr lang="en-US" sz="2800" b="1" dirty="0">
                <a:latin typeface="Times New Roman" pitchFamily="18" charset="0"/>
                <a:cs typeface="Times New Roman" pitchFamily="18" charset="0"/>
              </a:rPr>
              <a:t>Example :  2, 5, 9, 14, 20, 27,____.</a:t>
            </a:r>
          </a:p>
          <a:p>
            <a:pPr>
              <a:buNone/>
            </a:pPr>
            <a:r>
              <a:rPr lang="en-US" sz="2800" b="1" dirty="0">
                <a:latin typeface="Times New Roman" pitchFamily="18" charset="0"/>
                <a:cs typeface="Times New Roman" pitchFamily="18" charset="0"/>
              </a:rPr>
              <a:t>Solution </a:t>
            </a:r>
            <a:r>
              <a:rPr lang="en-US" sz="2600" b="1" i="1" dirty="0"/>
              <a:t>: </a:t>
            </a:r>
            <a:endParaRPr lang="en-US" sz="2600"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057400" y="6356350"/>
            <a:ext cx="6248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cstate="print"/>
          <a:srcRect/>
          <a:stretch>
            <a:fillRect/>
          </a:stretch>
        </p:blipFill>
        <p:spPr bwMode="auto">
          <a:xfrm>
            <a:off x="1905000" y="3352800"/>
            <a:ext cx="6705600" cy="18288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sz="2600" b="1" dirty="0">
                <a:latin typeface="Times New Roman" pitchFamily="18" charset="0"/>
                <a:cs typeface="Times New Roman" pitchFamily="18" charset="0"/>
              </a:rPr>
              <a:t>Type 3: Subtraction series </a:t>
            </a:r>
          </a:p>
          <a:p>
            <a:pPr marL="514350" indent="-514350">
              <a:buAutoNum type="alphaUcParenBoth"/>
            </a:pPr>
            <a:r>
              <a:rPr lang="en-US" sz="2600" b="1" dirty="0">
                <a:latin typeface="Times New Roman" pitchFamily="18" charset="0"/>
                <a:cs typeface="Times New Roman" pitchFamily="18" charset="0"/>
              </a:rPr>
              <a:t>Same Number Subtraction Series</a:t>
            </a:r>
          </a:p>
          <a:p>
            <a:pPr marL="514350" indent="-514350">
              <a:buNone/>
            </a:pPr>
            <a:r>
              <a:rPr lang="en-US" sz="2600" dirty="0">
                <a:latin typeface="Times New Roman" pitchFamily="18" charset="0"/>
                <a:cs typeface="Times New Roman" pitchFamily="18" charset="0"/>
              </a:rPr>
              <a:t>	In this type of series, each time the same number is subtracted from the previous element to obtain the next element.</a:t>
            </a:r>
            <a:endParaRPr lang="en-US" sz="2600" b="1"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52, 49, 46, 43, 40,____.</a:t>
            </a:r>
          </a:p>
          <a:p>
            <a:pPr>
              <a:buNone/>
            </a:pPr>
            <a:r>
              <a:rPr lang="en-US" sz="2600" b="1" dirty="0">
                <a:latin typeface="Times New Roman" pitchFamily="18" charset="0"/>
                <a:cs typeface="Times New Roman" pitchFamily="18" charset="0"/>
              </a:rPr>
              <a:t>Solution </a:t>
            </a:r>
            <a:r>
              <a:rPr lang="en-US" sz="26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81200" y="6356350"/>
            <a:ext cx="6248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1981200" y="4343400"/>
            <a:ext cx="6705600" cy="19050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a:buNone/>
            </a:pPr>
            <a:r>
              <a:rPr lang="en-US" sz="2600" b="1" dirty="0">
                <a:latin typeface="Times New Roman" pitchFamily="18" charset="0"/>
                <a:cs typeface="Times New Roman" pitchFamily="18" charset="0"/>
              </a:rPr>
              <a:t>(B) Increasing order Subtraction Series</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94, 90, 85, 79, 72, 64,___. </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Here the difference between 2 consecutive elements is in increasing order</a:t>
            </a:r>
            <a:r>
              <a:rPr lang="en-US" dirty="0"/>
              <a:t>.</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cstate="print"/>
          <a:srcRect/>
          <a:stretch>
            <a:fillRect/>
          </a:stretch>
        </p:blipFill>
        <p:spPr bwMode="auto">
          <a:xfrm>
            <a:off x="1524000" y="3048000"/>
            <a:ext cx="6553200" cy="16764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sz="2600" b="1" dirty="0">
                <a:latin typeface="Times New Roman" pitchFamily="18" charset="0"/>
                <a:cs typeface="Times New Roman" pitchFamily="18" charset="0"/>
              </a:rPr>
              <a:t>Type 4: Multiplication Series </a:t>
            </a:r>
          </a:p>
          <a:p>
            <a:pPr>
              <a:buNone/>
            </a:pPr>
            <a:r>
              <a:rPr lang="en-US" sz="2600" b="1" dirty="0">
                <a:latin typeface="Times New Roman" pitchFamily="18" charset="0"/>
                <a:cs typeface="Times New Roman" pitchFamily="18" charset="0"/>
              </a:rPr>
              <a:t>	(A) Same number multiplication Series </a:t>
            </a:r>
          </a:p>
          <a:p>
            <a:pPr>
              <a:buNone/>
            </a:pPr>
            <a:r>
              <a:rPr lang="en-US" sz="2600" dirty="0">
                <a:latin typeface="Times New Roman" pitchFamily="18" charset="0"/>
                <a:cs typeface="Times New Roman" pitchFamily="18" charset="0"/>
              </a:rPr>
              <a:t>	In this series, the ratio between 2 consecutive elements is same. </a:t>
            </a:r>
          </a:p>
          <a:p>
            <a:pPr>
              <a:buNone/>
            </a:pPr>
            <a:r>
              <a:rPr lang="en-US" sz="2600" b="1" dirty="0">
                <a:latin typeface="Times New Roman" pitchFamily="18" charset="0"/>
                <a:cs typeface="Times New Roman" pitchFamily="18" charset="0"/>
              </a:rPr>
              <a:t>Example : 4, 12, 36, 108, 324,____.</a:t>
            </a:r>
          </a:p>
          <a:p>
            <a:pPr>
              <a:buNone/>
            </a:pPr>
            <a:r>
              <a:rPr lang="en-US" sz="2600" b="1" dirty="0">
                <a:latin typeface="Times New Roman" pitchFamily="18" charset="0"/>
                <a:cs typeface="Times New Roman" pitchFamily="18" charset="0"/>
              </a:rPr>
              <a:t>Solution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60960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cstate="print"/>
          <a:srcRect/>
          <a:stretch>
            <a:fillRect/>
          </a:stretch>
        </p:blipFill>
        <p:spPr bwMode="auto">
          <a:xfrm>
            <a:off x="1905000" y="3352800"/>
            <a:ext cx="6096000" cy="1828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7F57C3-AAE7-42CC-9D37-477AA181A46F}"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mathematics – 1 (KAS – 103)                Unit  -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CO-PO Mapping 2020-21 </a:t>
            </a:r>
            <a:r>
              <a:rPr lang="en-US" sz="3000" b="1" dirty="0">
                <a:latin typeface="Times New Roman" pitchFamily="18" charset="0"/>
                <a:cs typeface="Times New Roman" pitchFamily="18" charset="0"/>
              </a:rPr>
              <a:t>(B. Tech. – 1</a:t>
            </a:r>
            <a:r>
              <a:rPr lang="en-US" sz="3000" b="1" baseline="30000" dirty="0">
                <a:latin typeface="Times New Roman" pitchFamily="18" charset="0"/>
                <a:cs typeface="Times New Roman" pitchFamily="18" charset="0"/>
              </a:rPr>
              <a:t>st</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Sem</a:t>
            </a:r>
            <a:r>
              <a:rPr lang="en-US" sz="3000" b="1" dirty="0">
                <a:latin typeface="Times New Roman" pitchFamily="18" charset="0"/>
                <a:cs typeface="Times New Roman" pitchFamily="18" charset="0"/>
              </a:rPr>
              <a:t>)</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nvGraphicFramePr>
        <p:xfrm>
          <a:off x="228600" y="1295397"/>
          <a:ext cx="8686799" cy="4509194"/>
        </p:xfrm>
        <a:graphic>
          <a:graphicData uri="http://schemas.openxmlformats.org/drawingml/2006/table">
            <a:tbl>
              <a:tblPr/>
              <a:tblGrid>
                <a:gridCol w="720011">
                  <a:extLst>
                    <a:ext uri="{9D8B030D-6E8A-4147-A177-3AD203B41FA5}">
                      <a16:colId xmlns:a16="http://schemas.microsoft.com/office/drawing/2014/main" val="20000"/>
                    </a:ext>
                  </a:extLst>
                </a:gridCol>
                <a:gridCol w="600009">
                  <a:extLst>
                    <a:ext uri="{9D8B030D-6E8A-4147-A177-3AD203B41FA5}">
                      <a16:colId xmlns:a16="http://schemas.microsoft.com/office/drawing/2014/main" val="20001"/>
                    </a:ext>
                  </a:extLst>
                </a:gridCol>
                <a:gridCol w="653343">
                  <a:extLst>
                    <a:ext uri="{9D8B030D-6E8A-4147-A177-3AD203B41FA5}">
                      <a16:colId xmlns:a16="http://schemas.microsoft.com/office/drawing/2014/main" val="20002"/>
                    </a:ext>
                  </a:extLst>
                </a:gridCol>
                <a:gridCol w="640010">
                  <a:extLst>
                    <a:ext uri="{9D8B030D-6E8A-4147-A177-3AD203B41FA5}">
                      <a16:colId xmlns:a16="http://schemas.microsoft.com/office/drawing/2014/main" val="20003"/>
                    </a:ext>
                  </a:extLst>
                </a:gridCol>
                <a:gridCol w="653343">
                  <a:extLst>
                    <a:ext uri="{9D8B030D-6E8A-4147-A177-3AD203B41FA5}">
                      <a16:colId xmlns:a16="http://schemas.microsoft.com/office/drawing/2014/main" val="20004"/>
                    </a:ext>
                  </a:extLst>
                </a:gridCol>
                <a:gridCol w="653343">
                  <a:extLst>
                    <a:ext uri="{9D8B030D-6E8A-4147-A177-3AD203B41FA5}">
                      <a16:colId xmlns:a16="http://schemas.microsoft.com/office/drawing/2014/main" val="20005"/>
                    </a:ext>
                  </a:extLst>
                </a:gridCol>
                <a:gridCol w="546673">
                  <a:extLst>
                    <a:ext uri="{9D8B030D-6E8A-4147-A177-3AD203B41FA5}">
                      <a16:colId xmlns:a16="http://schemas.microsoft.com/office/drawing/2014/main" val="20006"/>
                    </a:ext>
                  </a:extLst>
                </a:gridCol>
                <a:gridCol w="600009">
                  <a:extLst>
                    <a:ext uri="{9D8B030D-6E8A-4147-A177-3AD203B41FA5}">
                      <a16:colId xmlns:a16="http://schemas.microsoft.com/office/drawing/2014/main" val="20007"/>
                    </a:ext>
                  </a:extLst>
                </a:gridCol>
                <a:gridCol w="693345">
                  <a:extLst>
                    <a:ext uri="{9D8B030D-6E8A-4147-A177-3AD203B41FA5}">
                      <a16:colId xmlns:a16="http://schemas.microsoft.com/office/drawing/2014/main" val="20008"/>
                    </a:ext>
                  </a:extLst>
                </a:gridCol>
                <a:gridCol w="600009">
                  <a:extLst>
                    <a:ext uri="{9D8B030D-6E8A-4147-A177-3AD203B41FA5}">
                      <a16:colId xmlns:a16="http://schemas.microsoft.com/office/drawing/2014/main" val="20009"/>
                    </a:ext>
                  </a:extLst>
                </a:gridCol>
                <a:gridCol w="670012">
                  <a:extLst>
                    <a:ext uri="{9D8B030D-6E8A-4147-A177-3AD203B41FA5}">
                      <a16:colId xmlns:a16="http://schemas.microsoft.com/office/drawing/2014/main" val="20010"/>
                    </a:ext>
                  </a:extLst>
                </a:gridCol>
                <a:gridCol w="818493">
                  <a:extLst>
                    <a:ext uri="{9D8B030D-6E8A-4147-A177-3AD203B41FA5}">
                      <a16:colId xmlns:a16="http://schemas.microsoft.com/office/drawing/2014/main" val="20011"/>
                    </a:ext>
                  </a:extLst>
                </a:gridCol>
                <a:gridCol w="838199">
                  <a:extLst>
                    <a:ext uri="{9D8B030D-6E8A-4147-A177-3AD203B41FA5}">
                      <a16:colId xmlns:a16="http://schemas.microsoft.com/office/drawing/2014/main" val="20012"/>
                    </a:ext>
                  </a:extLst>
                </a:gridCol>
              </a:tblGrid>
              <a:tr h="539123">
                <a:tc gridSpan="13">
                  <a:txBody>
                    <a:bodyPr/>
                    <a:lstStyle/>
                    <a:p>
                      <a:pPr algn="l" fontAlgn="ctr"/>
                      <a:r>
                        <a:rPr lang="en-US" sz="2200" b="1" i="0" u="none" strike="noStrike" dirty="0">
                          <a:solidFill>
                            <a:srgbClr val="000000"/>
                          </a:solidFill>
                          <a:latin typeface="Times New Roman"/>
                        </a:rPr>
                        <a:t>Course Name: Mathematics-I (KAS 103)</a:t>
                      </a:r>
                    </a:p>
                  </a:txBody>
                  <a:tcPr marL="7023" marR="7023" marT="70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3769">
                <a:tc>
                  <a:txBody>
                    <a:bodyPr/>
                    <a:lstStyle/>
                    <a:p>
                      <a:pPr algn="ctr" fontAlgn="ctr"/>
                      <a:r>
                        <a:rPr lang="en-US" sz="2200" b="1" i="0" u="none" strike="noStrike">
                          <a:solidFill>
                            <a:srgbClr val="000000"/>
                          </a:solidFill>
                          <a:latin typeface="Times New Roman"/>
                        </a:rPr>
                        <a:t>CO</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Times New Roman"/>
                        </a:rPr>
                        <a:t>PO-1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Times New Roman"/>
                        </a:rPr>
                        <a:t>PO-3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PO-4</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PO-5</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latin typeface="Times New Roman"/>
                        </a:rPr>
                        <a:t>PO-6</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PO-7</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PO-8</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PO-9</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latin typeface="Times New Roman"/>
                        </a:rPr>
                        <a:t>PO-10</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PO-11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Times New Roman"/>
                        </a:rPr>
                        <a:t>PO-12</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9123">
                <a:tc>
                  <a:txBody>
                    <a:bodyPr/>
                    <a:lstStyle/>
                    <a:p>
                      <a:pPr algn="ctr" fontAlgn="ctr"/>
                      <a:r>
                        <a:rPr lang="en-US" sz="2200" b="0" i="0" u="none" strike="noStrike">
                          <a:solidFill>
                            <a:srgbClr val="000000"/>
                          </a:solidFill>
                          <a:latin typeface="Times New Roman"/>
                        </a:rPr>
                        <a:t>CO1</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9123">
                <a:tc>
                  <a:txBody>
                    <a:bodyPr/>
                    <a:lstStyle/>
                    <a:p>
                      <a:pPr algn="ctr" fontAlgn="ctr"/>
                      <a:r>
                        <a:rPr lang="en-US" sz="2200" b="0" i="0" u="none" strike="noStrike">
                          <a:solidFill>
                            <a:srgbClr val="000000"/>
                          </a:solidFill>
                          <a:latin typeface="Times New Roman"/>
                        </a:rPr>
                        <a:t>CO2</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9123">
                <a:tc>
                  <a:txBody>
                    <a:bodyPr/>
                    <a:lstStyle/>
                    <a:p>
                      <a:pPr algn="ctr" fontAlgn="ctr"/>
                      <a:r>
                        <a:rPr lang="en-US" sz="2200" b="0" i="0" u="none" strike="noStrike">
                          <a:solidFill>
                            <a:srgbClr val="000000"/>
                          </a:solidFill>
                          <a:latin typeface="Times New Roman"/>
                        </a:rPr>
                        <a:t>CO3</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9123">
                <a:tc>
                  <a:txBody>
                    <a:bodyPr/>
                    <a:lstStyle/>
                    <a:p>
                      <a:pPr algn="ctr" fontAlgn="ctr"/>
                      <a:r>
                        <a:rPr lang="en-US" sz="2200" b="0" i="0" u="none" strike="noStrike">
                          <a:solidFill>
                            <a:srgbClr val="000000"/>
                          </a:solidFill>
                          <a:latin typeface="Times New Roman"/>
                        </a:rPr>
                        <a:t>CO4</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39123">
                <a:tc>
                  <a:txBody>
                    <a:bodyPr/>
                    <a:lstStyle/>
                    <a:p>
                      <a:pPr algn="ctr" fontAlgn="ctr"/>
                      <a:r>
                        <a:rPr lang="en-US" sz="2200" b="0" i="0" u="none" strike="noStrike" dirty="0">
                          <a:solidFill>
                            <a:srgbClr val="FF0000"/>
                          </a:solidFill>
                          <a:latin typeface="Times New Roman"/>
                        </a:rPr>
                        <a:t>CO5</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FF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FF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FF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FF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FF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0687">
                <a:tc>
                  <a:txBody>
                    <a:bodyPr/>
                    <a:lstStyle/>
                    <a:p>
                      <a:pPr algn="ctr" fontAlgn="ctr"/>
                      <a:r>
                        <a:rPr lang="en-US" sz="2200" b="1" i="0" u="none" strike="noStrike">
                          <a:solidFill>
                            <a:srgbClr val="000000"/>
                          </a:solidFill>
                          <a:latin typeface="Times New Roman"/>
                        </a:rPr>
                        <a:t>Mean</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2.6</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2.4</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2.0</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2.5</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sz="2800" b="1" dirty="0">
                <a:latin typeface="Times New Roman" pitchFamily="18" charset="0"/>
                <a:cs typeface="Times New Roman" pitchFamily="18" charset="0"/>
              </a:rPr>
              <a:t>(B) Increasing order of Multiplication Series </a:t>
            </a:r>
          </a:p>
          <a:p>
            <a:pPr>
              <a:buNone/>
            </a:pPr>
            <a:r>
              <a:rPr lang="en-US" sz="2800" dirty="0">
                <a:latin typeface="Times New Roman" pitchFamily="18" charset="0"/>
                <a:cs typeface="Times New Roman" pitchFamily="18" charset="0"/>
              </a:rPr>
              <a:t>	In this type of series, elements are multiplied in increasing order to find the next element. </a:t>
            </a:r>
          </a:p>
          <a:p>
            <a:pPr>
              <a:buNone/>
            </a:pPr>
            <a:r>
              <a:rPr lang="en-US" sz="2800" b="1" dirty="0">
                <a:latin typeface="Times New Roman" pitchFamily="18" charset="0"/>
                <a:cs typeface="Times New Roman" pitchFamily="18" charset="0"/>
              </a:rPr>
              <a:t>Example : 5, 5, 7.5, 15,__</a:t>
            </a:r>
          </a:p>
          <a:p>
            <a:pPr>
              <a:buNone/>
            </a:pPr>
            <a:r>
              <a:rPr lang="en-US" sz="2600" b="1" dirty="0">
                <a:latin typeface="Times New Roman" pitchFamily="18" charset="0"/>
                <a:cs typeface="Times New Roman" pitchFamily="18" charset="0"/>
              </a:rPr>
              <a:t>Solution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828800" y="6356350"/>
            <a:ext cx="63246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1905000" y="2971800"/>
            <a:ext cx="6553200" cy="2057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a:buNone/>
            </a:pPr>
            <a:r>
              <a:rPr lang="en-US" sz="2600" b="1" dirty="0">
                <a:latin typeface="Times New Roman" pitchFamily="18" charset="0"/>
                <a:cs typeface="Times New Roman" pitchFamily="18" charset="0"/>
              </a:rPr>
              <a:t>Type 5: Addition &amp; Multiplication together</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1, 3, 7, 15, 31,____.</a:t>
            </a:r>
          </a:p>
          <a:p>
            <a:pPr>
              <a:buNone/>
            </a:pPr>
            <a:r>
              <a:rPr lang="en-US" sz="2600" b="1" dirty="0">
                <a:latin typeface="Times New Roman" pitchFamily="18" charset="0"/>
                <a:cs typeface="Times New Roman" pitchFamily="18" charset="0"/>
              </a:rPr>
              <a:t>Solution </a:t>
            </a:r>
            <a:r>
              <a:rPr lang="en-US" sz="2800" dirty="0">
                <a:latin typeface="Times New Roman" pitchFamily="18" charset="0"/>
                <a:cs typeface="Times New Roman" pitchFamily="18" charset="0"/>
              </a:rPr>
              <a:t>:</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Type 6: Decimal Fraction </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36, 18, 18, 27, 54,___. </a:t>
            </a:r>
          </a:p>
          <a:p>
            <a:pPr>
              <a:buNone/>
            </a:pPr>
            <a:r>
              <a:rPr lang="en-US" sz="2600" b="1" dirty="0">
                <a:latin typeface="Times New Roman" pitchFamily="18" charset="0"/>
                <a:cs typeface="Times New Roman" pitchFamily="18" charset="0"/>
              </a:rPr>
              <a:t>Solution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81200" y="6356350"/>
            <a:ext cx="6400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cstate="print"/>
          <a:srcRect/>
          <a:stretch>
            <a:fillRect/>
          </a:stretch>
        </p:blipFill>
        <p:spPr bwMode="auto">
          <a:xfrm>
            <a:off x="1981200" y="2057401"/>
            <a:ext cx="7010400" cy="1523999"/>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981200" y="4495800"/>
            <a:ext cx="6553200" cy="18288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2600" b="1" dirty="0">
                <a:latin typeface="Times New Roman" pitchFamily="18" charset="0"/>
                <a:cs typeface="Times New Roman" pitchFamily="18" charset="0"/>
              </a:rPr>
              <a:t>	Type 7: Difference of difference series </a:t>
            </a:r>
          </a:p>
          <a:p>
            <a:pPr>
              <a:buNone/>
            </a:pPr>
            <a:r>
              <a:rPr lang="en-US" sz="2600" dirty="0">
                <a:latin typeface="Times New Roman" pitchFamily="18" charset="0"/>
                <a:cs typeface="Times New Roman" pitchFamily="18" charset="0"/>
              </a:rPr>
              <a:t>	Calculate the differences between the numbers given in the series provided in the question. Then try to observe the pattern in the new set of numbers that you have obtained after taking out the difference.</a:t>
            </a:r>
          </a:p>
          <a:p>
            <a:pPr>
              <a:buNone/>
            </a:pPr>
            <a:r>
              <a:rPr lang="en-US" sz="2600" b="1" dirty="0">
                <a:latin typeface="Times New Roman" pitchFamily="18" charset="0"/>
                <a:cs typeface="Times New Roman" pitchFamily="18" charset="0"/>
              </a:rPr>
              <a:t>Example : </a:t>
            </a:r>
            <a:r>
              <a:rPr lang="en-US" sz="2600" b="1" i="1" dirty="0">
                <a:latin typeface="Times New Roman" pitchFamily="18" charset="0"/>
                <a:cs typeface="Times New Roman" pitchFamily="18" charset="0"/>
              </a:rPr>
              <a:t>1, 3, 8, 19, </a:t>
            </a:r>
            <a:r>
              <a:rPr lang="en-US" sz="2600" b="1" dirty="0">
                <a:latin typeface="Times New Roman" pitchFamily="18" charset="0"/>
                <a:cs typeface="Times New Roman" pitchFamily="18" charset="0"/>
              </a:rPr>
              <a:t>39</a:t>
            </a:r>
            <a:r>
              <a:rPr lang="en-US" sz="2600" b="1" i="1" dirty="0">
                <a:latin typeface="Times New Roman" pitchFamily="18" charset="0"/>
                <a:cs typeface="Times New Roman" pitchFamily="18" charset="0"/>
              </a:rPr>
              <a:t>, 71,_____.</a:t>
            </a:r>
            <a:r>
              <a:rPr lang="en-US" sz="2600" b="1" dirty="0">
                <a:latin typeface="Times New Roman" pitchFamily="18" charset="0"/>
                <a:cs typeface="Times New Roman" pitchFamily="18" charset="0"/>
              </a:rPr>
              <a:t> </a:t>
            </a:r>
          </a:p>
          <a:p>
            <a:pPr>
              <a:buNone/>
            </a:pPr>
            <a:r>
              <a:rPr lang="en-US" sz="2600" b="1" dirty="0">
                <a:latin typeface="Times New Roman" pitchFamily="18" charset="0"/>
                <a:cs typeface="Times New Roman" pitchFamily="18" charset="0"/>
              </a:rPr>
              <a:t>Solution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1981200" y="3810000"/>
            <a:ext cx="6477000" cy="2133599"/>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sz="2600" b="1" dirty="0">
                <a:latin typeface="Times New Roman" pitchFamily="18" charset="0"/>
                <a:cs typeface="Times New Roman" pitchFamily="18" charset="0"/>
              </a:rPr>
              <a:t>Type 8: Twin series </a:t>
            </a:r>
          </a:p>
          <a:p>
            <a:pPr>
              <a:buNone/>
            </a:pPr>
            <a:r>
              <a:rPr lang="en-US" sz="2600" dirty="0">
                <a:latin typeface="Times New Roman" pitchFamily="18" charset="0"/>
                <a:cs typeface="Times New Roman" pitchFamily="18" charset="0"/>
              </a:rPr>
              <a:t>	In this type of series, odd place element males one series while the even place elements make another series. </a:t>
            </a:r>
          </a:p>
          <a:p>
            <a:pPr>
              <a:buNone/>
            </a:pPr>
            <a:r>
              <a:rPr lang="en-US" sz="2600" b="1" dirty="0">
                <a:latin typeface="Times New Roman" pitchFamily="18" charset="0"/>
                <a:cs typeface="Times New Roman" pitchFamily="18" charset="0"/>
              </a:rPr>
              <a:t>Example : 3, 6, 6, 12, 9, 18,______. </a:t>
            </a:r>
          </a:p>
          <a:p>
            <a:pPr>
              <a:buNone/>
            </a:pPr>
            <a:r>
              <a:rPr lang="en-US" sz="2600" b="1" dirty="0">
                <a:latin typeface="Times New Roman" pitchFamily="18" charset="0"/>
                <a:cs typeface="Times New Roman" pitchFamily="18" charset="0"/>
              </a:rPr>
              <a:t>Solution :</a:t>
            </a:r>
          </a:p>
          <a:p>
            <a:pPr>
              <a:buNone/>
            </a:pPr>
            <a:endParaRPr lang="en-US" sz="2600" b="1" dirty="0">
              <a:latin typeface="Times New Roman" pitchFamily="18" charset="0"/>
              <a:cs typeface="Times New Roman" pitchFamily="18" charset="0"/>
            </a:endParaRPr>
          </a:p>
          <a:p>
            <a:pPr>
              <a:buNone/>
            </a:pPr>
            <a:endParaRPr lang="en-US" sz="2600" b="1"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Type 9: Tri-series </a:t>
            </a:r>
          </a:p>
          <a:p>
            <a:pPr>
              <a:buNone/>
            </a:pPr>
            <a:r>
              <a:rPr lang="en-US" sz="2600" b="1" dirty="0">
                <a:latin typeface="Times New Roman" pitchFamily="18" charset="0"/>
                <a:cs typeface="Times New Roman" pitchFamily="18" charset="0"/>
              </a:rPr>
              <a:t>Example : </a:t>
            </a:r>
            <a:r>
              <a:rPr lang="en-US" sz="2600" b="1" i="1" dirty="0">
                <a:latin typeface="Times New Roman" pitchFamily="18" charset="0"/>
                <a:cs typeface="Times New Roman" pitchFamily="18" charset="0"/>
              </a:rPr>
              <a:t>2, 9, 23, 3, 8, 25, 4,_____.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324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905000" y="2895601"/>
            <a:ext cx="6324600" cy="1219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524000" y="5334000"/>
            <a:ext cx="7086600" cy="9906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buNone/>
            </a:pPr>
            <a:r>
              <a:rPr lang="en-US" sz="2600" b="1" dirty="0">
                <a:latin typeface="Times New Roman" pitchFamily="18" charset="0"/>
                <a:cs typeface="Times New Roman" pitchFamily="18" charset="0"/>
              </a:rPr>
              <a:t>Type 10: Square series &amp; Cube series </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4, 9, 16, 25, 36, 49,____. </a:t>
            </a:r>
          </a:p>
          <a:p>
            <a:pPr>
              <a:buNone/>
            </a:pPr>
            <a:r>
              <a:rPr lang="en-US" sz="2600" b="1" i="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In the given series, the following pattern is used </a:t>
            </a:r>
          </a:p>
          <a:p>
            <a:pPr>
              <a:buNone/>
            </a:pPr>
            <a:r>
              <a:rPr lang="en-US" sz="2600" dirty="0">
                <a:latin typeface="Times New Roman" pitchFamily="18" charset="0"/>
                <a:cs typeface="Times New Roman" pitchFamily="18" charset="0"/>
              </a:rPr>
              <a:t>		</a:t>
            </a:r>
            <a:r>
              <a:rPr lang="en-US" sz="2800" dirty="0"/>
              <a:t> </a:t>
            </a:r>
            <a:r>
              <a:rPr lang="en-US" sz="2600" dirty="0">
                <a:latin typeface="Times New Roman" pitchFamily="18" charset="0"/>
                <a:cs typeface="Times New Roman" pitchFamily="18" charset="0"/>
              </a:rPr>
              <a:t>2</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3</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4</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5</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6</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7</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8</a:t>
            </a:r>
            <a:r>
              <a:rPr lang="en-US" sz="2600" baseline="30000" dirty="0">
                <a:latin typeface="Times New Roman" pitchFamily="18" charset="0"/>
                <a:cs typeface="Times New Roman" pitchFamily="18" charset="0"/>
              </a:rPr>
              <a:t>2 </a:t>
            </a:r>
            <a:endParaRPr lang="en-US" sz="2600" dirty="0">
              <a:latin typeface="Times New Roman" pitchFamily="18" charset="0"/>
              <a:cs typeface="Times New Roman" pitchFamily="18" charset="0"/>
            </a:endParaRPr>
          </a:p>
          <a:p>
            <a:pPr>
              <a:buNone/>
            </a:pPr>
            <a:r>
              <a:rPr lang="en-US" sz="2800" i="1" dirty="0"/>
              <a:t> </a:t>
            </a:r>
            <a:r>
              <a:rPr lang="en-US" sz="2600" b="1" dirty="0">
                <a:latin typeface="Times New Roman" pitchFamily="18" charset="0"/>
                <a:cs typeface="Times New Roman" pitchFamily="18" charset="0"/>
              </a:rPr>
              <a:t>Type 11: Square &amp; Cube addition </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2, 3, 7, 16,_____. </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In the given series, the following pattern is used</a:t>
            </a:r>
            <a:r>
              <a:rPr lang="en-US" sz="2600" b="1" dirty="0">
                <a:latin typeface="Times New Roman" pitchFamily="18" charset="0"/>
                <a:cs typeface="Times New Roman" pitchFamily="18" charset="0"/>
              </a:rPr>
              <a:t> </a:t>
            </a:r>
            <a:r>
              <a:rPr lang="en-US" sz="2600" baseline="30000" dirty="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6400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Number &amp; Series (CO.5)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1752600" y="4572000"/>
            <a:ext cx="6629400" cy="16764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r>
              <a:rPr lang="en-US" sz="2800" dirty="0">
                <a:latin typeface="Times New Roman" panose="02020603050405020304" pitchFamily="18" charset="0"/>
                <a:cs typeface="Times New Roman" panose="02020603050405020304" pitchFamily="18" charset="0"/>
              </a:rPr>
              <a:t>  Finding the Missing terms</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Ques. 1: </a:t>
            </a:r>
            <a:r>
              <a:rPr lang="en-US" sz="2800" dirty="0">
                <a:latin typeface="Times New Roman" panose="02020603050405020304" pitchFamily="18" charset="0"/>
                <a:cs typeface="Times New Roman" panose="02020603050405020304" pitchFamily="18" charset="0"/>
              </a:rPr>
              <a:t>1, 6, 15,?, 45, 66, 91</a:t>
            </a:r>
          </a:p>
          <a:p>
            <a:pPr marL="742950" indent="-742950">
              <a:buNone/>
            </a:pPr>
            <a:r>
              <a:rPr lang="en-US" sz="2800" dirty="0">
                <a:latin typeface="Times New Roman" panose="02020603050405020304" pitchFamily="18" charset="0"/>
                <a:cs typeface="Times New Roman" panose="02020603050405020304" pitchFamily="18" charset="0"/>
              </a:rPr>
              <a:t>(a) 25		(b) 26		(c) 27		(d) 28</a:t>
            </a:r>
          </a:p>
          <a:p>
            <a:pPr marL="0" indent="0">
              <a:buNone/>
            </a:pPr>
            <a:r>
              <a:rPr lang="en-US" sz="2800" b="1" dirty="0">
                <a:latin typeface="Times New Roman" panose="02020603050405020304" pitchFamily="18" charset="0"/>
                <a:cs typeface="Times New Roman" panose="02020603050405020304" pitchFamily="18" charset="0"/>
              </a:rPr>
              <a:t>Ques. 2: </a:t>
            </a:r>
            <a:r>
              <a:rPr lang="en-US" sz="2800" dirty="0">
                <a:latin typeface="Times New Roman" panose="02020603050405020304" pitchFamily="18" charset="0"/>
                <a:cs typeface="Times New Roman" panose="02020603050405020304" pitchFamily="18" charset="0"/>
              </a:rPr>
              <a:t> 625, 5, 125, 25, 25, ?,5</a:t>
            </a:r>
          </a:p>
          <a:p>
            <a:pPr marL="0" indent="0">
              <a:buNone/>
            </a:pPr>
            <a:r>
              <a:rPr lang="en-US" sz="2800" dirty="0">
                <a:latin typeface="Times New Roman" panose="02020603050405020304" pitchFamily="18" charset="0"/>
                <a:cs typeface="Times New Roman" panose="02020603050405020304" pitchFamily="18" charset="0"/>
              </a:rPr>
              <a:t>(a) 5		(b) 25		(c) 125	(d) 625 </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Ques. 3 : </a:t>
            </a:r>
            <a:r>
              <a:rPr lang="en-US" sz="2800" dirty="0">
                <a:latin typeface="Times New Roman" panose="02020603050405020304" pitchFamily="18" charset="0"/>
                <a:cs typeface="Times New Roman" panose="02020603050405020304" pitchFamily="18" charset="0"/>
              </a:rPr>
              <a:t>225, 196, 169, ?, 121, 100, 81</a:t>
            </a:r>
          </a:p>
          <a:p>
            <a:pPr marL="0" indent="0">
              <a:buNone/>
            </a:pPr>
            <a:r>
              <a:rPr lang="en-US" sz="2800" dirty="0">
                <a:latin typeface="Times New Roman" panose="02020603050405020304" pitchFamily="18" charset="0"/>
                <a:cs typeface="Times New Roman" panose="02020603050405020304" pitchFamily="18" charset="0"/>
              </a:rPr>
              <a:t>(a) 156        	(b) 144          	(c) 136    	(d) 123</a:t>
            </a:r>
          </a:p>
          <a:p>
            <a:pPr marL="0" indent="0">
              <a:buNone/>
            </a:pPr>
            <a:r>
              <a:rPr lang="en-US" sz="2800" b="1" dirty="0">
                <a:latin typeface="Times New Roman" panose="02020603050405020304" pitchFamily="18" charset="0"/>
                <a:cs typeface="Times New Roman" panose="02020603050405020304" pitchFamily="18" charset="0"/>
              </a:rPr>
              <a:t>Ques. 4: </a:t>
            </a:r>
            <a:r>
              <a:rPr lang="en-US" sz="2800" dirty="0">
                <a:latin typeface="Times New Roman" panose="02020603050405020304" pitchFamily="18" charset="0"/>
                <a:cs typeface="Times New Roman" panose="02020603050405020304" pitchFamily="18" charset="0"/>
              </a:rPr>
              <a:t>13 : 2197 :: 16 : ?</a:t>
            </a:r>
          </a:p>
          <a:p>
            <a:pPr marL="0" indent="0">
              <a:buNone/>
            </a:pPr>
            <a:r>
              <a:rPr lang="en-US" sz="2800" dirty="0">
                <a:latin typeface="Times New Roman" panose="02020603050405020304" pitchFamily="18" charset="0"/>
                <a:cs typeface="Times New Roman" panose="02020603050405020304" pitchFamily="18" charset="0"/>
              </a:rPr>
              <a:t>(a) 256        	(b) 2744	(c) 4096	(d) 3378</a:t>
            </a:r>
          </a:p>
          <a:p>
            <a:pPr marL="0" indent="0">
              <a:buNone/>
            </a:pPr>
            <a:r>
              <a:rPr lang="en-US" sz="2800" b="1" dirty="0">
                <a:latin typeface="Times New Roman" panose="02020603050405020304" pitchFamily="18" charset="0"/>
                <a:cs typeface="Times New Roman" panose="02020603050405020304" pitchFamily="18" charset="0"/>
              </a:rPr>
              <a:t>Ques. 5 : </a:t>
            </a:r>
            <a:r>
              <a:rPr lang="en-US" sz="2800" dirty="0">
                <a:latin typeface="Times New Roman" panose="02020603050405020304" pitchFamily="18" charset="0"/>
                <a:cs typeface="Times New Roman" panose="02020603050405020304" pitchFamily="18" charset="0"/>
              </a:rPr>
              <a:t>1015, 508, 255, 129, 66.5, ?, 20.875</a:t>
            </a:r>
          </a:p>
          <a:p>
            <a:pPr marL="0" indent="0">
              <a:buNone/>
            </a:pPr>
            <a:r>
              <a:rPr lang="en-US" sz="2800" dirty="0">
                <a:latin typeface="Times New Roman" panose="02020603050405020304" pitchFamily="18" charset="0"/>
                <a:cs typeface="Times New Roman" panose="02020603050405020304" pitchFamily="18" charset="0"/>
              </a:rPr>
              <a:t>(a) 34.50 	(b) 35		(c) 35.30  	(d) 35.75</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6764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Questions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2600" dirty="0">
                <a:latin typeface="Times New Roman" pitchFamily="18" charset="0"/>
                <a:cs typeface="Times New Roman" pitchFamily="18" charset="0"/>
              </a:rPr>
              <a:t>Find out the wrong number.</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09800" y="6356350"/>
            <a:ext cx="5867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Questions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Rectangle 8"/>
          <p:cNvSpPr/>
          <p:nvPr/>
        </p:nvSpPr>
        <p:spPr>
          <a:xfrm>
            <a:off x="457200" y="1600200"/>
            <a:ext cx="8458200" cy="4093428"/>
          </a:xfrm>
          <a:prstGeom prst="rect">
            <a:avLst/>
          </a:prstGeom>
        </p:spPr>
        <p:txBody>
          <a:bodyPr wrap="square">
            <a:spAutoFit/>
          </a:bodyPr>
          <a:lstStyle/>
          <a:p>
            <a:r>
              <a:rPr lang="en-US" sz="2600" b="1" dirty="0">
                <a:latin typeface="Times New Roman" pitchFamily="18" charset="0"/>
                <a:cs typeface="Times New Roman" pitchFamily="18" charset="0"/>
              </a:rPr>
              <a:t>Ques. 6 :</a:t>
            </a:r>
            <a:r>
              <a:rPr lang="en-US" sz="2600" dirty="0">
                <a:latin typeface="Times New Roman" pitchFamily="18" charset="0"/>
                <a:cs typeface="Times New Roman" pitchFamily="18" charset="0"/>
              </a:rPr>
              <a:t> 196  169  144  121  101  </a:t>
            </a:r>
          </a:p>
          <a:p>
            <a:r>
              <a:rPr lang="en-US" sz="2600" dirty="0">
                <a:latin typeface="Times New Roman" pitchFamily="18" charset="0"/>
                <a:cs typeface="Times New Roman" pitchFamily="18" charset="0"/>
              </a:rPr>
              <a:t>(a) 101	(b)  121	(c) 169	(d)  196  </a:t>
            </a:r>
          </a:p>
          <a:p>
            <a:r>
              <a:rPr lang="en-US" sz="2600" b="1" dirty="0">
                <a:latin typeface="Times New Roman" pitchFamily="18" charset="0"/>
                <a:cs typeface="Times New Roman" pitchFamily="18" charset="0"/>
              </a:rPr>
              <a:t>Ques. 7 :</a:t>
            </a:r>
            <a:r>
              <a:rPr lang="en-US" sz="2600" dirty="0">
                <a:latin typeface="Times New Roman" pitchFamily="18" charset="0"/>
                <a:cs typeface="Times New Roman" pitchFamily="18" charset="0"/>
              </a:rPr>
              <a:t>  3  10  27  4  16  64  5  25  125</a:t>
            </a:r>
          </a:p>
          <a:p>
            <a:r>
              <a:rPr lang="en-US" sz="2600" dirty="0">
                <a:latin typeface="Times New Roman" pitchFamily="18" charset="0"/>
                <a:cs typeface="Times New Roman" pitchFamily="18" charset="0"/>
              </a:rPr>
              <a:t>(a) 3		(b) 4		(c) 10		(d) 27</a:t>
            </a:r>
          </a:p>
          <a:p>
            <a:r>
              <a:rPr lang="en-US" sz="2600" b="1" dirty="0">
                <a:latin typeface="Times New Roman" pitchFamily="18" charset="0"/>
                <a:cs typeface="Times New Roman" pitchFamily="18" charset="0"/>
              </a:rPr>
              <a:t>Ques. 8 : </a:t>
            </a:r>
            <a:r>
              <a:rPr lang="en-US" sz="2600" dirty="0">
                <a:latin typeface="Times New Roman" pitchFamily="18" charset="0"/>
                <a:cs typeface="Times New Roman" pitchFamily="18" charset="0"/>
              </a:rPr>
              <a:t>   2  5  10  17  26  37  50  64  </a:t>
            </a:r>
          </a:p>
          <a:p>
            <a:pPr marL="514350" indent="-514350"/>
            <a:r>
              <a:rPr lang="en-US" sz="2600" dirty="0">
                <a:latin typeface="Times New Roman" pitchFamily="18" charset="0"/>
                <a:cs typeface="Times New Roman" pitchFamily="18" charset="0"/>
              </a:rPr>
              <a:t>(a) 17		(b) 26		(c) 37		(d) 64</a:t>
            </a:r>
            <a:r>
              <a:rPr lang="en-US" sz="2600" b="1" dirty="0">
                <a:latin typeface="Times New Roman" pitchFamily="18" charset="0"/>
                <a:cs typeface="Times New Roman" pitchFamily="18" charset="0"/>
              </a:rPr>
              <a:t> </a:t>
            </a:r>
          </a:p>
          <a:p>
            <a:r>
              <a:rPr lang="en-US" sz="2600" b="1" dirty="0">
                <a:latin typeface="Times New Roman" pitchFamily="18" charset="0"/>
                <a:cs typeface="Times New Roman" pitchFamily="18" charset="0"/>
              </a:rPr>
              <a:t>Ques. 9 :   </a:t>
            </a:r>
            <a:r>
              <a:rPr lang="en-US" sz="2600" dirty="0">
                <a:latin typeface="Times New Roman" pitchFamily="18" charset="0"/>
                <a:cs typeface="Times New Roman" pitchFamily="18" charset="0"/>
              </a:rPr>
              <a:t>16  22  30  45  52  66  </a:t>
            </a:r>
          </a:p>
          <a:p>
            <a:r>
              <a:rPr lang="en-US" sz="2600" dirty="0">
                <a:latin typeface="Times New Roman" pitchFamily="18" charset="0"/>
                <a:cs typeface="Times New Roman" pitchFamily="18" charset="0"/>
              </a:rPr>
              <a:t>(a) 30		(b) 45		(c) 52		(d) 66  </a:t>
            </a:r>
          </a:p>
          <a:p>
            <a:r>
              <a:rPr lang="en-US" sz="2600" b="1" dirty="0">
                <a:latin typeface="Times New Roman" pitchFamily="18" charset="0"/>
                <a:cs typeface="Times New Roman" pitchFamily="18" charset="0"/>
              </a:rPr>
              <a:t>Ques. 10 : </a:t>
            </a:r>
            <a:r>
              <a:rPr lang="en-US" sz="2600" dirty="0">
                <a:latin typeface="Times New Roman" pitchFamily="18" charset="0"/>
                <a:cs typeface="Times New Roman" pitchFamily="18" charset="0"/>
              </a:rPr>
              <a:t>125  126  124  127  123  29  </a:t>
            </a:r>
          </a:p>
          <a:p>
            <a:r>
              <a:rPr lang="en-US" sz="2600" dirty="0">
                <a:latin typeface="Times New Roman" pitchFamily="18" charset="0"/>
                <a:cs typeface="Times New Roman" pitchFamily="18" charset="0"/>
              </a:rPr>
              <a:t>(a) 126	(b) 124	(c) 123	(d) 129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029200"/>
          </a:xfrm>
        </p:spPr>
        <p:txBody>
          <a:bodyPr>
            <a:normAutofit lnSpcReduction="10000"/>
          </a:bodyPr>
          <a:lstStyle/>
          <a:p>
            <a:pPr>
              <a:buNone/>
            </a:pPr>
            <a:r>
              <a:rPr lang="en-US" sz="2800" b="1" dirty="0">
                <a:latin typeface="Times New Roman" pitchFamily="18" charset="0"/>
                <a:cs typeface="Times New Roman" pitchFamily="18" charset="0"/>
              </a:rPr>
              <a:t>Ques. 1 : 1, 2, 9, ?, 16900 </a:t>
            </a:r>
          </a:p>
          <a:p>
            <a:pPr>
              <a:buNone/>
            </a:pPr>
            <a:r>
              <a:rPr lang="pt-BR" sz="2800" dirty="0">
                <a:latin typeface="Times New Roman" pitchFamily="18" charset="0"/>
                <a:cs typeface="Times New Roman" pitchFamily="18" charset="0"/>
              </a:rPr>
              <a:t>(a) 19 	(b) 121 	(c) 100 	(d) 45 </a:t>
            </a:r>
          </a:p>
          <a:p>
            <a:pPr>
              <a:buNone/>
            </a:pPr>
            <a:r>
              <a:rPr lang="en-US" sz="2800" b="1" dirty="0">
                <a:latin typeface="Times New Roman" pitchFamily="18" charset="0"/>
                <a:cs typeface="Times New Roman" pitchFamily="18" charset="0"/>
              </a:rPr>
              <a:t>Ques. 2 : 2, 4, 16, 512, ? </a:t>
            </a:r>
          </a:p>
          <a:p>
            <a:pPr>
              <a:buNone/>
            </a:pPr>
            <a:r>
              <a:rPr lang="pt-BR" sz="2800" dirty="0">
                <a:latin typeface="Times New Roman" pitchFamily="18" charset="0"/>
                <a:cs typeface="Times New Roman" pitchFamily="18" charset="0"/>
              </a:rPr>
              <a:t>(a) 2048 	(b) 16384 	(c) 524288 	(d) 131072 </a:t>
            </a:r>
          </a:p>
          <a:p>
            <a:pPr>
              <a:buNone/>
            </a:pPr>
            <a:r>
              <a:rPr lang="en-US" sz="2800" b="1" dirty="0">
                <a:latin typeface="Times New Roman" pitchFamily="18" charset="0"/>
                <a:cs typeface="Times New Roman" pitchFamily="18" charset="0"/>
              </a:rPr>
              <a:t>Ques. 3 : 6, 9, 7, 10, 8, 11, ? </a:t>
            </a:r>
          </a:p>
          <a:p>
            <a:pPr>
              <a:buNone/>
            </a:pPr>
            <a:r>
              <a:rPr lang="pt-BR" sz="2800" dirty="0">
                <a:latin typeface="Times New Roman" pitchFamily="18" charset="0"/>
                <a:cs typeface="Times New Roman" pitchFamily="18" charset="0"/>
              </a:rPr>
              <a:t>(a) 14 	(b) 8 		(c) 9 		(d) 11 </a:t>
            </a:r>
          </a:p>
          <a:p>
            <a:pPr>
              <a:buNone/>
            </a:pPr>
            <a:r>
              <a:rPr lang="en-US" sz="2800" b="1" dirty="0">
                <a:latin typeface="Times New Roman" pitchFamily="18" charset="0"/>
                <a:cs typeface="Times New Roman" pitchFamily="18" charset="0"/>
              </a:rPr>
              <a:t>Ques. 4 : 563, 647, 479, 815, ? </a:t>
            </a:r>
          </a:p>
          <a:p>
            <a:pPr>
              <a:buNone/>
            </a:pPr>
            <a:r>
              <a:rPr lang="pt-BR" sz="2800" dirty="0">
                <a:latin typeface="Times New Roman" pitchFamily="18" charset="0"/>
                <a:cs typeface="Times New Roman" pitchFamily="18" charset="0"/>
              </a:rPr>
              <a:t>(a) 672 	(b) 386 	(c) 279 	(d) 143 </a:t>
            </a:r>
          </a:p>
          <a:p>
            <a:pPr>
              <a:buNone/>
            </a:pPr>
            <a:r>
              <a:rPr lang="pt-BR" sz="2800" b="1" dirty="0">
                <a:latin typeface="Times New Roman" pitchFamily="18" charset="0"/>
                <a:cs typeface="Times New Roman" pitchFamily="18" charset="0"/>
              </a:rPr>
              <a:t>Ques. 5 : 0, 7, 26, 63, 124, ? </a:t>
            </a:r>
          </a:p>
          <a:p>
            <a:pPr>
              <a:buNone/>
            </a:pPr>
            <a:r>
              <a:rPr lang="pt-BR" sz="2800" dirty="0">
                <a:latin typeface="Times New Roman" pitchFamily="18" charset="0"/>
                <a:cs typeface="Times New Roman" pitchFamily="18" charset="0"/>
              </a:rPr>
              <a:t>(a) 210 	(b) 215 	(c) 211 	(d) 224 </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248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4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10000"/>
          </a:bodyPr>
          <a:lstStyle/>
          <a:p>
            <a:pPr>
              <a:buNone/>
            </a:pPr>
            <a:r>
              <a:rPr lang="pt-BR" sz="3000" b="1" dirty="0">
                <a:latin typeface="Times New Roman" pitchFamily="18" charset="0"/>
                <a:cs typeface="Times New Roman" pitchFamily="18" charset="0"/>
              </a:rPr>
              <a:t>Ques. 6 : 72, 9, 82, 10, 88, 16, 86, 14, 99, ?</a:t>
            </a:r>
          </a:p>
          <a:p>
            <a:pPr>
              <a:buNone/>
            </a:pPr>
            <a:r>
              <a:rPr lang="pt-BR" sz="3000" dirty="0">
                <a:latin typeface="Times New Roman" pitchFamily="18" charset="0"/>
                <a:cs typeface="Times New Roman" pitchFamily="18" charset="0"/>
              </a:rPr>
              <a:t>(a) 102	 (b) 22	 (c) 18 	(d) 16 </a:t>
            </a:r>
          </a:p>
          <a:p>
            <a:pPr>
              <a:buNone/>
            </a:pPr>
            <a:r>
              <a:rPr lang="en-US" sz="3000" b="1" dirty="0">
                <a:latin typeface="Times New Roman" pitchFamily="18" charset="0"/>
                <a:cs typeface="Times New Roman" pitchFamily="18" charset="0"/>
              </a:rPr>
              <a:t>Ques. 7 : 6, 5, 7, 12.5, 27, ? </a:t>
            </a:r>
          </a:p>
          <a:p>
            <a:pPr>
              <a:buNone/>
            </a:pPr>
            <a:r>
              <a:rPr lang="pt-BR" sz="3000" dirty="0">
                <a:latin typeface="Times New Roman" pitchFamily="18" charset="0"/>
                <a:cs typeface="Times New Roman" pitchFamily="18" charset="0"/>
              </a:rPr>
              <a:t>(a) 69 	(b) 57.5	 (c) 67.5 	(d) 69.5 </a:t>
            </a:r>
          </a:p>
          <a:p>
            <a:pPr>
              <a:buNone/>
            </a:pPr>
            <a:r>
              <a:rPr lang="en-US" sz="3000" b="1" dirty="0">
                <a:latin typeface="Times New Roman" pitchFamily="18" charset="0"/>
                <a:cs typeface="Times New Roman" pitchFamily="18" charset="0"/>
              </a:rPr>
              <a:t>Ques. 8 : 2, 11, 58, 295, 1482,? </a:t>
            </a:r>
          </a:p>
          <a:p>
            <a:pPr>
              <a:buNone/>
            </a:pPr>
            <a:r>
              <a:rPr lang="pt-BR" sz="3000" dirty="0">
                <a:latin typeface="Times New Roman" pitchFamily="18" charset="0"/>
                <a:cs typeface="Times New Roman" pitchFamily="18" charset="0"/>
              </a:rPr>
              <a:t>(a) 6750	 (b) 4450 	(c) 6459 	(d) 7419 </a:t>
            </a:r>
          </a:p>
          <a:p>
            <a:pPr>
              <a:buNone/>
            </a:pPr>
            <a:r>
              <a:rPr lang="en-US" sz="3000" b="1" dirty="0">
                <a:latin typeface="Times New Roman" pitchFamily="18" charset="0"/>
                <a:cs typeface="Times New Roman" pitchFamily="18" charset="0"/>
              </a:rPr>
              <a:t>Ques. 9 : 7, 12, 20, 37, 81, 206, ? </a:t>
            </a:r>
          </a:p>
          <a:p>
            <a:pPr>
              <a:buNone/>
            </a:pPr>
            <a:r>
              <a:rPr lang="pt-BR" sz="3000" dirty="0">
                <a:latin typeface="Times New Roman" pitchFamily="18" charset="0"/>
                <a:cs typeface="Times New Roman" pitchFamily="18" charset="0"/>
              </a:rPr>
              <a:t>(a) 324	 (b) 306	(c) 280	(d) 574 </a:t>
            </a:r>
          </a:p>
          <a:p>
            <a:pPr>
              <a:buNone/>
            </a:pPr>
            <a:r>
              <a:rPr lang="en-US" sz="3000" b="1" dirty="0">
                <a:latin typeface="Times New Roman" pitchFamily="18" charset="0"/>
                <a:cs typeface="Times New Roman" pitchFamily="18" charset="0"/>
              </a:rPr>
              <a:t>Ques. 10 : 6, 24, 60, 120, 210, ? </a:t>
            </a:r>
          </a:p>
          <a:p>
            <a:pPr>
              <a:buNone/>
            </a:pPr>
            <a:r>
              <a:rPr lang="pt-BR" sz="3000" dirty="0">
                <a:latin typeface="Times New Roman" pitchFamily="18" charset="0"/>
                <a:cs typeface="Times New Roman" pitchFamily="18" charset="0"/>
              </a:rPr>
              <a:t>(a) 363 	(b) 336	 (c) 346 	(d) 333 </a:t>
            </a:r>
          </a:p>
          <a:p>
            <a:endParaRPr lang="pt-BR" dirty="0"/>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828800" y="6356350"/>
            <a:ext cx="6400800" cy="365125"/>
          </a:xfrm>
        </p:spPr>
        <p:txBody>
          <a:bodyPr/>
          <a:lstStyle/>
          <a:p>
            <a:r>
              <a:rPr lang="en-US" dirty="0"/>
              <a:t>Sudhir Singh             Subject code and abbreviation                Unit Number -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219200" y="0"/>
            <a:ext cx="7924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4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r>
              <a:rPr lang="en-US" sz="2400" b="1" dirty="0">
                <a:latin typeface="Times New Roman" pitchFamily="18" charset="0"/>
                <a:cs typeface="Times New Roman" pitchFamily="18" charset="0"/>
              </a:rPr>
              <a:t>Tips For Number Series</a:t>
            </a:r>
          </a:p>
          <a:p>
            <a:r>
              <a:rPr lang="en-US" sz="2400" b="1" dirty="0">
                <a:latin typeface="Times New Roman" pitchFamily="18" charset="0"/>
                <a:cs typeface="Times New Roman" pitchFamily="18" charset="0"/>
              </a:rPr>
              <a:t>Different type question pattern</a:t>
            </a:r>
          </a:p>
          <a:p>
            <a:pPr>
              <a:buNone/>
            </a:pPr>
            <a:r>
              <a:rPr lang="en-US" sz="2400" dirty="0">
                <a:latin typeface="Times New Roman" pitchFamily="18" charset="0"/>
                <a:cs typeface="Times New Roman" pitchFamily="18" charset="0"/>
              </a:rPr>
              <a:t>(1) Fibonacci Series </a:t>
            </a:r>
          </a:p>
          <a:p>
            <a:pPr>
              <a:buNone/>
            </a:pPr>
            <a:r>
              <a:rPr lang="en-US" sz="2400" dirty="0">
                <a:latin typeface="Times New Roman" pitchFamily="18" charset="0"/>
                <a:cs typeface="Times New Roman" pitchFamily="18" charset="0"/>
              </a:rPr>
              <a:t>(2) Addition series </a:t>
            </a:r>
          </a:p>
          <a:p>
            <a:pPr>
              <a:buNone/>
            </a:pPr>
            <a:r>
              <a:rPr lang="en-US" sz="2400" dirty="0">
                <a:latin typeface="Times New Roman" pitchFamily="18" charset="0"/>
                <a:cs typeface="Times New Roman" pitchFamily="18" charset="0"/>
              </a:rPr>
              <a:t>(3) Subtraction series</a:t>
            </a:r>
          </a:p>
          <a:p>
            <a:pPr>
              <a:buNone/>
            </a:pPr>
            <a:r>
              <a:rPr lang="en-US" sz="2400" dirty="0">
                <a:latin typeface="Times New Roman" pitchFamily="18" charset="0"/>
                <a:cs typeface="Times New Roman" pitchFamily="18" charset="0"/>
              </a:rPr>
              <a:t>(4) Multiplication Series </a:t>
            </a:r>
          </a:p>
          <a:p>
            <a:pPr>
              <a:buNone/>
            </a:pPr>
            <a:r>
              <a:rPr lang="en-US" sz="2400" dirty="0">
                <a:latin typeface="Times New Roman" pitchFamily="18" charset="0"/>
                <a:cs typeface="Times New Roman" pitchFamily="18" charset="0"/>
              </a:rPr>
              <a:t>(5)</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Addition &amp; Multiplication together</a:t>
            </a:r>
          </a:p>
          <a:p>
            <a:pPr>
              <a:buNone/>
            </a:pPr>
            <a:r>
              <a:rPr lang="en-US" sz="2400" dirty="0">
                <a:latin typeface="Times New Roman" pitchFamily="18" charset="0"/>
                <a:cs typeface="Times New Roman" pitchFamily="18" charset="0"/>
              </a:rPr>
              <a:t>(6) Decimal Fraction </a:t>
            </a:r>
          </a:p>
          <a:p>
            <a:pPr>
              <a:buNone/>
            </a:pPr>
            <a:r>
              <a:rPr lang="en-US" sz="2400" dirty="0">
                <a:latin typeface="Times New Roman" pitchFamily="18" charset="0"/>
                <a:cs typeface="Times New Roman" pitchFamily="18" charset="0"/>
              </a:rPr>
              <a:t>(7) Difference of difference series </a:t>
            </a:r>
          </a:p>
          <a:p>
            <a:pPr>
              <a:buNone/>
            </a:pPr>
            <a:r>
              <a:rPr lang="en-US" sz="2400" dirty="0">
                <a:latin typeface="Times New Roman" pitchFamily="18" charset="0"/>
                <a:cs typeface="Times New Roman" pitchFamily="18" charset="0"/>
              </a:rPr>
              <a:t>(8) Twin series </a:t>
            </a:r>
          </a:p>
          <a:p>
            <a:pPr>
              <a:buNone/>
            </a:pPr>
            <a:r>
              <a:rPr lang="en-US" sz="2400" dirty="0">
                <a:latin typeface="Times New Roman" pitchFamily="18" charset="0"/>
                <a:cs typeface="Times New Roman" pitchFamily="18" charset="0"/>
              </a:rPr>
              <a:t>(9)</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Tri-series</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676400" y="6356350"/>
            <a:ext cx="6324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600200" y="0"/>
            <a:ext cx="75438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Recap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600" dirty="0">
                <a:latin typeface="Times New Roman" pitchFamily="18" charset="0"/>
                <a:cs typeface="Times New Roman" pitchFamily="18" charset="0"/>
              </a:rPr>
              <a:t>Basic concept of mathematics</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t>
            </a:r>
            <a:r>
              <a:rPr lang="en-US" sz="3000" b="1" dirty="0">
                <a:latin typeface="Times New Roman" pitchFamily="18" charset="0"/>
                <a:cs typeface="Times New Roman" pitchFamily="18" charset="0"/>
              </a:rPr>
              <a:t>(CO.5)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r>
              <a:rPr lang="en-US" sz="2600" dirty="0">
                <a:latin typeface="Times New Roman" pitchFamily="18" charset="0"/>
                <a:cs typeface="Times New Roman" pitchFamily="18" charset="0"/>
              </a:rPr>
              <a:t>Coding means to hide the meaning of any message and decoding means to understand the actual meaning of that message. 	</a:t>
            </a:r>
          </a:p>
          <a:p>
            <a:r>
              <a:rPr lang="en-US" sz="2600" dirty="0">
                <a:latin typeface="Times New Roman" pitchFamily="18" charset="0"/>
                <a:cs typeface="Times New Roman" pitchFamily="18" charset="0"/>
              </a:rPr>
              <a:t>Coding-decoding is one of the most important topic in reasoning section of any competitive exams. We can expect 5-6 questions from this section. </a:t>
            </a:r>
            <a:endParaRPr lang="en-US" sz="2600" b="1" dirty="0">
              <a:latin typeface="Times New Roman" pitchFamily="18" charset="0"/>
              <a:cs typeface="Times New Roman" pitchFamily="18" charset="0"/>
            </a:endParaRPr>
          </a:p>
          <a:p>
            <a:pPr>
              <a:buNone/>
            </a:pPr>
            <a:r>
              <a:rPr lang="en-US" sz="2600" b="1" dirty="0">
                <a:latin typeface="Times New Roman" pitchFamily="18" charset="0"/>
                <a:cs typeface="Times New Roman" pitchFamily="18" charset="0"/>
              </a:rPr>
              <a:t>Types of Coding-Decoding: </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Letter Coding </a:t>
            </a:r>
          </a:p>
          <a:p>
            <a:r>
              <a:rPr lang="en-US" sz="2600" dirty="0">
                <a:latin typeface="Times New Roman" pitchFamily="18" charset="0"/>
                <a:cs typeface="Times New Roman" pitchFamily="18" charset="0"/>
              </a:rPr>
              <a:t> Number Coding </a:t>
            </a:r>
          </a:p>
          <a:p>
            <a:r>
              <a:rPr lang="en-US" sz="2600" dirty="0">
                <a:latin typeface="Times New Roman" pitchFamily="18" charset="0"/>
                <a:cs typeface="Times New Roman" pitchFamily="18" charset="0"/>
              </a:rPr>
              <a:t> Symbol Coding </a:t>
            </a:r>
          </a:p>
          <a:p>
            <a:r>
              <a:rPr lang="en-US" sz="2600" dirty="0">
                <a:latin typeface="Times New Roman" pitchFamily="18" charset="0"/>
                <a:cs typeface="Times New Roman" pitchFamily="18" charset="0"/>
              </a:rPr>
              <a:t> Deciphering Message Word Coding/Numerical Coding</a:t>
            </a:r>
          </a:p>
          <a:p>
            <a:r>
              <a:rPr lang="en-US" sz="2600" dirty="0">
                <a:latin typeface="Times New Roman" pitchFamily="18" charset="0"/>
                <a:cs typeface="Times New Roman" pitchFamily="18" charset="0"/>
              </a:rPr>
              <a:t>Substitution Coding</a:t>
            </a: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endParaRPr lang="en-US" sz="2600" dirty="0">
              <a:latin typeface="Times New Roman" pitchFamily="18" charset="0"/>
              <a:cs typeface="Times New Roman" pitchFamily="18" charset="0"/>
            </a:endParaRPr>
          </a:p>
          <a:p>
            <a:pPr algn="just">
              <a:lnSpc>
                <a:spcPct val="150000"/>
              </a:lnSpc>
              <a:buNone/>
            </a:pPr>
            <a:r>
              <a:rPr lang="en-US" sz="2400" b="1" dirty="0"/>
              <a:t>Coding</a:t>
            </a:r>
            <a:r>
              <a:rPr lang="en-US" sz="2400" dirty="0"/>
              <a:t> is a process used to encrypt a word, a number in a</a:t>
            </a:r>
          </a:p>
          <a:p>
            <a:pPr algn="just">
              <a:lnSpc>
                <a:spcPct val="150000"/>
              </a:lnSpc>
              <a:buNone/>
            </a:pPr>
            <a:r>
              <a:rPr lang="en-US" sz="2400" dirty="0"/>
              <a:t>particular code or pattern based on some set of</a:t>
            </a:r>
          </a:p>
          <a:p>
            <a:pPr algn="just">
              <a:lnSpc>
                <a:spcPct val="150000"/>
              </a:lnSpc>
              <a:buNone/>
            </a:pPr>
            <a:r>
              <a:rPr lang="en-US" sz="2400" dirty="0"/>
              <a:t>rules. </a:t>
            </a:r>
            <a:r>
              <a:rPr lang="en-US" sz="2400" b="1" dirty="0"/>
              <a:t>Decoding</a:t>
            </a:r>
            <a:r>
              <a:rPr lang="en-US" sz="2400" dirty="0"/>
              <a:t> is a process to decrypt the pattern into its</a:t>
            </a:r>
          </a:p>
          <a:p>
            <a:pPr algn="just">
              <a:lnSpc>
                <a:spcPct val="150000"/>
              </a:lnSpc>
              <a:buNone/>
            </a:pPr>
            <a:r>
              <a:rPr lang="en-US" sz="2400" dirty="0"/>
              <a:t>original form from the given codes. ... Number </a:t>
            </a:r>
            <a:r>
              <a:rPr lang="en-US" sz="2400" b="1" dirty="0"/>
              <a:t>Coding</a:t>
            </a:r>
            <a:r>
              <a:rPr lang="en-US" sz="2400" dirty="0"/>
              <a:t> In this</a:t>
            </a:r>
          </a:p>
          <a:p>
            <a:pPr algn="just">
              <a:lnSpc>
                <a:spcPct val="150000"/>
              </a:lnSpc>
              <a:buNone/>
            </a:pPr>
            <a:r>
              <a:rPr lang="en-US" sz="2400" dirty="0"/>
              <a:t>type of questions, a word is replaced by certain numbers</a:t>
            </a:r>
          </a:p>
          <a:p>
            <a:pPr algn="just">
              <a:lnSpc>
                <a:spcPct val="150000"/>
              </a:lnSpc>
              <a:buNone/>
            </a:pPr>
            <a:r>
              <a:rPr lang="en-US" sz="2400" dirty="0"/>
              <a:t>according to some specific rule.</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a:latin typeface="Times New Roman" pitchFamily="18" charset="0"/>
                <a:cs typeface="Times New Roman" pitchFamily="18" charset="0"/>
              </a:rPr>
              <a:t>Topic objective of Coding &amp; Decoding(CO. 5)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059363"/>
          </a:xfrm>
        </p:spPr>
        <p:txBody>
          <a:bodyPr>
            <a:normAutofit/>
          </a:bodyPr>
          <a:lstStyle/>
          <a:p>
            <a:r>
              <a:rPr lang="en-US" sz="2800" b="1" dirty="0">
                <a:latin typeface="Times New Roman" pitchFamily="18" charset="0"/>
                <a:cs typeface="Times New Roman" pitchFamily="18" charset="0"/>
              </a:rPr>
              <a:t>Type 1: Letter Coding</a:t>
            </a:r>
          </a:p>
          <a:p>
            <a:r>
              <a:rPr lang="en-US" sz="2600" b="1" dirty="0">
                <a:latin typeface="Times New Roman" pitchFamily="18" charset="0"/>
                <a:cs typeface="Times New Roman" pitchFamily="18" charset="0"/>
              </a:rPr>
              <a:t>Order List of Alphabets: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5943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 </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914401" y="2209800"/>
            <a:ext cx="7315200" cy="41148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a:bodyPr>
          <a:lstStyle/>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If “EXAM” is coded as “FYBN”, how is “RESULT” coded in the same language? </a:t>
            </a:r>
          </a:p>
          <a:p>
            <a:pPr>
              <a:buNone/>
            </a:pPr>
            <a:r>
              <a:rPr lang="en-US" sz="2600" b="1" dirty="0">
                <a:latin typeface="Times New Roman" pitchFamily="18" charset="0"/>
                <a:cs typeface="Times New Roman" pitchFamily="18" charset="0"/>
              </a:rPr>
              <a:t>Solution :</a:t>
            </a:r>
          </a:p>
          <a:p>
            <a:pPr>
              <a:buNone/>
            </a:pPr>
            <a:endParaRPr lang="en-US" sz="2600" b="1" dirty="0">
              <a:latin typeface="Times New Roman" pitchFamily="18" charset="0"/>
              <a:cs typeface="Times New Roman" pitchFamily="18" charset="0"/>
            </a:endParaRPr>
          </a:p>
          <a:p>
            <a:pPr>
              <a:buNone/>
            </a:pP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828800" y="6356350"/>
            <a:ext cx="6477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 </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3" cstate="print"/>
          <a:srcRect/>
          <a:stretch>
            <a:fillRect/>
          </a:stretch>
        </p:blipFill>
        <p:spPr bwMode="auto">
          <a:xfrm>
            <a:off x="1905000" y="1981200"/>
            <a:ext cx="6477000" cy="3200399"/>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sz="2600" b="1" dirty="0">
                <a:latin typeface="Times New Roman" pitchFamily="18" charset="0"/>
                <a:cs typeface="Times New Roman" pitchFamily="18" charset="0"/>
              </a:rPr>
              <a:t>Type 2: Number Coding</a:t>
            </a:r>
          </a:p>
          <a:p>
            <a:pPr>
              <a:buNone/>
            </a:pPr>
            <a:r>
              <a:rPr lang="en-US" sz="2600" dirty="0">
                <a:latin typeface="Times New Roman" pitchFamily="18" charset="0"/>
                <a:cs typeface="Times New Roman" pitchFamily="18" charset="0"/>
              </a:rPr>
              <a:t>	Number Coding are based on numbers or numerical digits, given on some special pattern which look likes some code. In this first you have to look the both letter code and notice the numeric digit coded to that alphabet, and answer the common pattern available in the option. </a:t>
            </a:r>
            <a:endParaRPr lang="en-US" sz="2600" b="1" dirty="0">
              <a:latin typeface="Times New Roman" pitchFamily="18" charset="0"/>
              <a:cs typeface="Times New Roman" pitchFamily="18" charset="0"/>
            </a:endParaRPr>
          </a:p>
          <a:p>
            <a:pPr>
              <a:buNone/>
            </a:pPr>
            <a:r>
              <a:rPr lang="en-US" sz="2600" b="1" i="1" dirty="0">
                <a:latin typeface="Times New Roman" pitchFamily="18" charset="0"/>
                <a:cs typeface="Times New Roman" pitchFamily="18" charset="0"/>
              </a:rPr>
              <a:t>	</a:t>
            </a:r>
            <a:r>
              <a:rPr lang="en-US" sz="2600" b="1" dirty="0">
                <a:latin typeface="Times New Roman" pitchFamily="18" charset="0"/>
                <a:cs typeface="Times New Roman" pitchFamily="18" charset="0"/>
              </a:rPr>
              <a:t>Example: </a:t>
            </a:r>
            <a:r>
              <a:rPr lang="en-US" sz="2600" dirty="0">
                <a:latin typeface="Times New Roman" pitchFamily="18" charset="0"/>
                <a:cs typeface="Times New Roman" pitchFamily="18" charset="0"/>
              </a:rPr>
              <a:t>If “ADDA” is coded as “5885”, “PEN” is coded as "147", how is “EDEN” coded in the same language?  </a:t>
            </a:r>
          </a:p>
          <a:p>
            <a:pPr>
              <a:buNone/>
            </a:pPr>
            <a:r>
              <a:rPr lang="en-US" sz="2600" b="1" dirty="0">
                <a:latin typeface="Times New Roman" pitchFamily="18" charset="0"/>
                <a:cs typeface="Times New Roman" pitchFamily="18" charset="0"/>
              </a:rPr>
              <a:t>	Solution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 </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2209800" y="4800600"/>
            <a:ext cx="5943600" cy="15240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600" b="1" dirty="0">
                <a:latin typeface="Times New Roman" pitchFamily="18" charset="0"/>
                <a:cs typeface="Times New Roman" pitchFamily="18" charset="0"/>
              </a:rPr>
              <a:t>Type 3: SYMBOL CODING: </a:t>
            </a:r>
          </a:p>
          <a:p>
            <a:pPr>
              <a:buNone/>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Symbol Coding are based on Symbols. In this type of coding either alphabetical code are assigned to symbols or symbols are assigned to alphabets. </a:t>
            </a:r>
          </a:p>
          <a:p>
            <a:pPr>
              <a:buNone/>
            </a:pPr>
            <a:r>
              <a:rPr lang="en-US" sz="2600" b="1" dirty="0">
                <a:latin typeface="Times New Roman" pitchFamily="18" charset="0"/>
                <a:cs typeface="Times New Roman" pitchFamily="18" charset="0"/>
              </a:rPr>
              <a:t>	Example: </a:t>
            </a:r>
            <a:r>
              <a:rPr lang="en-US" sz="2600" dirty="0">
                <a:latin typeface="Times New Roman" pitchFamily="18" charset="0"/>
                <a:cs typeface="Times New Roman" pitchFamily="18" charset="0"/>
              </a:rPr>
              <a:t>If “LESD” is written as “ @ $ &amp; # “ , “NAC” is written as “ % ? * “, how “CANDLES” is coded in the same way?</a:t>
            </a:r>
          </a:p>
          <a:p>
            <a:pPr>
              <a:buNone/>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Solution :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5240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2362200" y="4191000"/>
            <a:ext cx="5486400" cy="1828799"/>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sz="2600" b="1" dirty="0">
                <a:latin typeface="Times New Roman" pitchFamily="18" charset="0"/>
                <a:cs typeface="Times New Roman" pitchFamily="18" charset="0"/>
              </a:rPr>
              <a:t>Type 4: Deciphering Message Word Coding/Numerical Coding</a:t>
            </a:r>
          </a:p>
          <a:p>
            <a:r>
              <a:rPr lang="en-US" sz="2600" b="1" dirty="0">
                <a:latin typeface="Times New Roman" pitchFamily="18" charset="0"/>
                <a:cs typeface="Times New Roman" pitchFamily="18" charset="0"/>
              </a:rPr>
              <a:t>Example</a:t>
            </a:r>
            <a:r>
              <a:rPr lang="en-US" sz="2600" i="1" dirty="0">
                <a:latin typeface="Times New Roman" pitchFamily="18" charset="0"/>
                <a:cs typeface="Times New Roman" pitchFamily="18" charset="0"/>
              </a:rPr>
              <a:t> : </a:t>
            </a:r>
            <a:r>
              <a:rPr lang="en-US" sz="2600" dirty="0">
                <a:latin typeface="Times New Roman" pitchFamily="18" charset="0"/>
                <a:cs typeface="Times New Roman" pitchFamily="18" charset="0"/>
              </a:rPr>
              <a:t>In a certain language, “put </a:t>
            </a:r>
            <a:r>
              <a:rPr lang="en-US" sz="2600" dirty="0" err="1">
                <a:latin typeface="Times New Roman" pitchFamily="18" charset="0"/>
                <a:cs typeface="Times New Roman" pitchFamily="18" charset="0"/>
              </a:rPr>
              <a:t>tir</a:t>
            </a:r>
            <a:r>
              <a:rPr lang="en-US" sz="2600" dirty="0">
                <a:latin typeface="Times New Roman" pitchFamily="18" charset="0"/>
                <a:cs typeface="Times New Roman" pitchFamily="18" charset="0"/>
              </a:rPr>
              <a:t> fin” means “delicious juicy fruit”; “tie dip sig” means “beautiful white lily”; and “sig </a:t>
            </a:r>
            <a:r>
              <a:rPr lang="en-US" sz="2600" dirty="0" err="1">
                <a:latin typeface="Times New Roman" pitchFamily="18" charset="0"/>
                <a:cs typeface="Times New Roman" pitchFamily="18" charset="0"/>
              </a:rPr>
              <a:t>lon</a:t>
            </a:r>
            <a:r>
              <a:rPr lang="en-US" sz="2600" dirty="0">
                <a:latin typeface="Times New Roman" pitchFamily="18" charset="0"/>
                <a:cs typeface="Times New Roman" pitchFamily="18" charset="0"/>
              </a:rPr>
              <a:t> fin” means “lily and fruit”. What is the code for “and”? </a:t>
            </a:r>
          </a:p>
          <a:p>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lon</a:t>
            </a:r>
            <a:r>
              <a:rPr lang="en-US" sz="2600" dirty="0">
                <a:latin typeface="Times New Roman" pitchFamily="18" charset="0"/>
                <a:cs typeface="Times New Roman" pitchFamily="18" charset="0"/>
              </a:rPr>
              <a:t>” is common code for word ‘and’ .</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553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295400" y="0"/>
            <a:ext cx="78486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 </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2286000" y="4267200"/>
            <a:ext cx="5791200" cy="16002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r>
              <a:rPr lang="en-US" sz="2600" b="1" dirty="0">
                <a:latin typeface="Times New Roman" pitchFamily="18" charset="0"/>
                <a:cs typeface="Times New Roman" pitchFamily="18" charset="0"/>
              </a:rPr>
              <a:t>Type 5: Substitution Coding</a:t>
            </a:r>
          </a:p>
          <a:p>
            <a:pPr>
              <a:buNone/>
            </a:pPr>
            <a:r>
              <a:rPr lang="en-US" sz="2600" dirty="0">
                <a:latin typeface="Times New Roman" pitchFamily="18" charset="0"/>
                <a:cs typeface="Times New Roman" pitchFamily="18" charset="0"/>
              </a:rPr>
              <a:t>	In this type of coding, some particular words are assigned with certain substitution and on the basis of substitution word the code is derived.</a:t>
            </a:r>
          </a:p>
          <a:p>
            <a:pPr>
              <a:buNone/>
            </a:pPr>
            <a:r>
              <a:rPr lang="en-US" sz="2600" b="1" dirty="0">
                <a:latin typeface="Times New Roman" pitchFamily="18" charset="0"/>
                <a:cs typeface="Times New Roman" pitchFamily="18" charset="0"/>
              </a:rPr>
              <a:t>Example : </a:t>
            </a:r>
            <a:r>
              <a:rPr lang="en-US" sz="2600" dirty="0">
                <a:latin typeface="Times New Roman" pitchFamily="18" charset="0"/>
                <a:cs typeface="Times New Roman" pitchFamily="18" charset="0"/>
              </a:rPr>
              <a:t>If ‘white’ is called ‘blue’, ‘blue’ is called ‘red’, ‘red’ is called ‘yellow’, ‘yellow’ is called ‘green’, ‘green’ is called ‘black’, ‘black’ is called ‘violet’ and ‘violet’ is called ‘orange’, then what would be the </a:t>
            </a:r>
            <a:r>
              <a:rPr lang="en-US" sz="2600" dirty="0" err="1">
                <a:latin typeface="Times New Roman" pitchFamily="18" charset="0"/>
                <a:cs typeface="Times New Roman" pitchFamily="18" charset="0"/>
              </a:rPr>
              <a:t>colour</a:t>
            </a:r>
            <a:r>
              <a:rPr lang="en-US" sz="2600" dirty="0">
                <a:latin typeface="Times New Roman" pitchFamily="18" charset="0"/>
                <a:cs typeface="Times New Roman" pitchFamily="18" charset="0"/>
              </a:rPr>
              <a:t> of human blood?  </a:t>
            </a:r>
          </a:p>
          <a:p>
            <a:pPr>
              <a:buNone/>
            </a:pPr>
            <a:r>
              <a:rPr lang="en-US" sz="2600" b="1" dirty="0">
                <a:latin typeface="Times New Roman" pitchFamily="18" charset="0"/>
                <a:cs typeface="Times New Roman" pitchFamily="18" charset="0"/>
              </a:rPr>
              <a:t>Solution : </a:t>
            </a:r>
            <a:r>
              <a:rPr lang="en-US" sz="2600" dirty="0">
                <a:latin typeface="Times New Roman" pitchFamily="18" charset="0"/>
                <a:cs typeface="Times New Roman" pitchFamily="18" charset="0"/>
              </a:rPr>
              <a:t>the </a:t>
            </a:r>
            <a:r>
              <a:rPr lang="en-US" sz="2600" dirty="0" err="1">
                <a:latin typeface="Times New Roman" pitchFamily="18" charset="0"/>
                <a:cs typeface="Times New Roman" pitchFamily="18" charset="0"/>
              </a:rPr>
              <a:t>colour</a:t>
            </a:r>
            <a:r>
              <a:rPr lang="en-US" sz="2600" dirty="0">
                <a:latin typeface="Times New Roman" pitchFamily="18" charset="0"/>
                <a:cs typeface="Times New Roman" pitchFamily="18" charset="0"/>
              </a:rPr>
              <a:t> of human blood is ‘red’ but here ‘red’ is called ‘yellow’. So, the </a:t>
            </a:r>
            <a:r>
              <a:rPr lang="en-US" sz="2600" dirty="0" err="1">
                <a:latin typeface="Times New Roman" pitchFamily="18" charset="0"/>
                <a:cs typeface="Times New Roman" pitchFamily="18" charset="0"/>
              </a:rPr>
              <a:t>colour</a:t>
            </a:r>
            <a:r>
              <a:rPr lang="en-US" sz="2600" dirty="0">
                <a:latin typeface="Times New Roman" pitchFamily="18" charset="0"/>
                <a:cs typeface="Times New Roman" pitchFamily="18" charset="0"/>
              </a:rPr>
              <a:t> of human blood will be ‘yellow’.</a:t>
            </a: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09800" y="6356350"/>
            <a:ext cx="57150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Coding &amp; Decoding </a:t>
            </a:r>
            <a:r>
              <a:rPr lang="en-US" sz="3000" b="1" dirty="0">
                <a:latin typeface="Times New Roman" pitchFamily="18" charset="0"/>
                <a:cs typeface="Times New Roman" pitchFamily="18" charset="0"/>
              </a:rPr>
              <a:t>(CO.5)</a:t>
            </a:r>
            <a:r>
              <a:rPr lang="en-US" sz="3000" b="1" noProof="0" dirty="0">
                <a:latin typeface="Times New Roman" pitchFamily="18" charset="0"/>
                <a:cs typeface="Times New Roman" pitchFamily="18" charset="0"/>
              </a:rPr>
              <a:t>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r>
              <a:rPr lang="en-US" sz="2800" b="1" dirty="0">
                <a:latin typeface="Times New Roman" pitchFamily="18" charset="0"/>
                <a:cs typeface="Times New Roman" pitchFamily="18" charset="0"/>
              </a:rPr>
              <a:t>Directions (1-5): </a:t>
            </a:r>
            <a:r>
              <a:rPr lang="en-US" sz="2800" dirty="0">
                <a:latin typeface="Times New Roman" pitchFamily="18" charset="0"/>
                <a:cs typeface="Times New Roman" pitchFamily="18" charset="0"/>
              </a:rPr>
              <a:t>Read the following information carefully and answer the questions given below. All the codes given below are only in two letters format. </a:t>
            </a:r>
          </a:p>
          <a:p>
            <a:pPr>
              <a:buNone/>
            </a:pPr>
            <a:r>
              <a:rPr lang="en-US" sz="2800" dirty="0">
                <a:latin typeface="Times New Roman" pitchFamily="18" charset="0"/>
                <a:cs typeface="Times New Roman" pitchFamily="18" charset="0"/>
              </a:rPr>
              <a:t>	“Banks are digital today” is written as “</a:t>
            </a:r>
            <a:r>
              <a:rPr lang="en-US" sz="2800" dirty="0" err="1">
                <a:latin typeface="Times New Roman" pitchFamily="18" charset="0"/>
                <a:cs typeface="Times New Roman" pitchFamily="18" charset="0"/>
              </a:rPr>
              <a:t>Zi</a:t>
            </a:r>
            <a:r>
              <a:rPr lang="en-US" sz="2800" dirty="0">
                <a:latin typeface="Times New Roman" pitchFamily="18" charset="0"/>
                <a:cs typeface="Times New Roman" pitchFamily="18" charset="0"/>
              </a:rPr>
              <a:t> Li </a:t>
            </a:r>
            <a:r>
              <a:rPr lang="en-US" sz="2800" dirty="0" err="1">
                <a:latin typeface="Times New Roman" pitchFamily="18" charset="0"/>
                <a:cs typeface="Times New Roman" pitchFamily="18" charset="0"/>
              </a:rPr>
              <a:t>Ki</a:t>
            </a:r>
            <a:r>
              <a:rPr lang="en-US" sz="2800" dirty="0">
                <a:latin typeface="Times New Roman" pitchFamily="18" charset="0"/>
                <a:cs typeface="Times New Roman" pitchFamily="18" charset="0"/>
              </a:rPr>
              <a:t> Ti”, “Money transfer through banks” is written as “Di </a:t>
            </a:r>
            <a:r>
              <a:rPr lang="en-US" sz="2800" dirty="0" err="1">
                <a:latin typeface="Times New Roman" pitchFamily="18" charset="0"/>
                <a:cs typeface="Times New Roman" pitchFamily="18" charset="0"/>
              </a:rPr>
              <a:t>Ki</a:t>
            </a:r>
            <a:r>
              <a:rPr lang="en-US" sz="2800" dirty="0">
                <a:latin typeface="Times New Roman" pitchFamily="18" charset="0"/>
                <a:cs typeface="Times New Roman" pitchFamily="18" charset="0"/>
              </a:rPr>
              <a:t> Si </a:t>
            </a:r>
            <a:r>
              <a:rPr lang="en-US" sz="2800" dirty="0" err="1">
                <a:latin typeface="Times New Roman" pitchFamily="18" charset="0"/>
                <a:cs typeface="Times New Roman" pitchFamily="18" charset="0"/>
              </a:rPr>
              <a:t>Fi</a:t>
            </a:r>
            <a:r>
              <a:rPr lang="en-US" sz="2800" dirty="0">
                <a:latin typeface="Times New Roman" pitchFamily="18" charset="0"/>
                <a:cs typeface="Times New Roman" pitchFamily="18" charset="0"/>
              </a:rPr>
              <a:t>”, “Digital money easy today” is written as “Si </a:t>
            </a:r>
            <a:r>
              <a:rPr lang="en-US" sz="2800" dirty="0" err="1">
                <a:latin typeface="Times New Roman" pitchFamily="18" charset="0"/>
                <a:cs typeface="Times New Roman" pitchFamily="18" charset="0"/>
              </a:rPr>
              <a:t>Zi</a:t>
            </a:r>
            <a:r>
              <a:rPr lang="en-US" sz="2800" dirty="0">
                <a:latin typeface="Times New Roman" pitchFamily="18" charset="0"/>
                <a:cs typeface="Times New Roman" pitchFamily="18" charset="0"/>
              </a:rPr>
              <a:t> Ti Bi” and “Today we have leave” is written as “</a:t>
            </a:r>
            <a:r>
              <a:rPr lang="en-US" sz="2800" dirty="0" err="1">
                <a:latin typeface="Times New Roman" pitchFamily="18" charset="0"/>
                <a:cs typeface="Times New Roman" pitchFamily="18" charset="0"/>
              </a:rPr>
              <a:t>Gi</a:t>
            </a:r>
            <a:r>
              <a:rPr lang="en-US" sz="2800" dirty="0">
                <a:latin typeface="Times New Roman" pitchFamily="18" charset="0"/>
                <a:cs typeface="Times New Roman" pitchFamily="18" charset="0"/>
              </a:rPr>
              <a:t> Xi Vi </a:t>
            </a:r>
            <a:r>
              <a:rPr lang="en-US" sz="2800" dirty="0" err="1">
                <a:latin typeface="Times New Roman" pitchFamily="18" charset="0"/>
                <a:cs typeface="Times New Roman" pitchFamily="18" charset="0"/>
              </a:rPr>
              <a:t>Zi</a:t>
            </a:r>
            <a:r>
              <a:rPr lang="en-US" sz="2800" dirty="0">
                <a:latin typeface="Times New Roman" pitchFamily="18" charset="0"/>
                <a:cs typeface="Times New Roman" pitchFamily="18" charset="0"/>
              </a:rPr>
              <a:t>”. </a:t>
            </a:r>
          </a:p>
          <a:p>
            <a:pPr>
              <a:buNone/>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(1) </a:t>
            </a:r>
            <a:r>
              <a:rPr lang="en-US" sz="2800" dirty="0">
                <a:latin typeface="Times New Roman" pitchFamily="18" charset="0"/>
                <a:cs typeface="Times New Roman" pitchFamily="18" charset="0"/>
              </a:rPr>
              <a:t>What is the possible code for “Easy for transfer”? </a:t>
            </a:r>
          </a:p>
          <a:p>
            <a:pPr>
              <a:buNone/>
            </a:pPr>
            <a:r>
              <a:rPr lang="en-US" sz="2800" dirty="0">
                <a:latin typeface="Times New Roman" pitchFamily="18" charset="0"/>
                <a:cs typeface="Times New Roman" pitchFamily="18" charset="0"/>
              </a:rPr>
              <a:t>	(a) </a:t>
            </a:r>
            <a:r>
              <a:rPr lang="en-US" sz="2800" dirty="0" err="1">
                <a:latin typeface="Times New Roman" pitchFamily="18" charset="0"/>
                <a:cs typeface="Times New Roman" pitchFamily="18" charset="0"/>
              </a:rPr>
              <a:t>Fi</a:t>
            </a:r>
            <a:r>
              <a:rPr lang="en-US" sz="2800" dirty="0">
                <a:latin typeface="Times New Roman" pitchFamily="18" charset="0"/>
                <a:cs typeface="Times New Roman" pitchFamily="18" charset="0"/>
              </a:rPr>
              <a:t> Bi </a:t>
            </a:r>
            <a:r>
              <a:rPr lang="en-US" sz="2800" dirty="0" err="1">
                <a:latin typeface="Times New Roman" pitchFamily="18" charset="0"/>
                <a:cs typeface="Times New Roman" pitchFamily="18" charset="0"/>
              </a:rPr>
              <a:t>Zi</a:t>
            </a:r>
            <a:r>
              <a:rPr lang="en-US" sz="2800" dirty="0">
                <a:latin typeface="Times New Roman" pitchFamily="18" charset="0"/>
                <a:cs typeface="Times New Roman" pitchFamily="18" charset="0"/>
              </a:rPr>
              <a:t>		 (b) Di </a:t>
            </a:r>
            <a:r>
              <a:rPr lang="en-US" sz="2800" dirty="0" err="1">
                <a:latin typeface="Times New Roman" pitchFamily="18" charset="0"/>
                <a:cs typeface="Times New Roman" pitchFamily="18" charset="0"/>
              </a:rPr>
              <a:t>Ji</a:t>
            </a:r>
            <a:r>
              <a:rPr lang="en-US" sz="2800" dirty="0">
                <a:latin typeface="Times New Roman" pitchFamily="18" charset="0"/>
                <a:cs typeface="Times New Roman" pitchFamily="18" charset="0"/>
              </a:rPr>
              <a:t> Bi</a:t>
            </a:r>
          </a:p>
          <a:p>
            <a:pPr>
              <a:buNone/>
            </a:pPr>
            <a:r>
              <a:rPr lang="en-US" sz="2800" dirty="0">
                <a:latin typeface="Times New Roman" pitchFamily="18" charset="0"/>
                <a:cs typeface="Times New Roman" pitchFamily="18" charset="0"/>
              </a:rPr>
              <a:t>	 (c) Bi Ti </a:t>
            </a:r>
            <a:r>
              <a:rPr lang="en-US" sz="2800" dirty="0" err="1">
                <a:latin typeface="Times New Roman" pitchFamily="18" charset="0"/>
                <a:cs typeface="Times New Roman" pitchFamily="18" charset="0"/>
              </a:rPr>
              <a:t>Ui</a:t>
            </a:r>
            <a:r>
              <a:rPr lang="en-US" sz="2800" dirty="0">
                <a:latin typeface="Times New Roman" pitchFamily="18" charset="0"/>
                <a:cs typeface="Times New Roman" pitchFamily="18" charset="0"/>
              </a:rPr>
              <a:t> 		(d) </a:t>
            </a:r>
            <a:r>
              <a:rPr lang="en-US" sz="2800" dirty="0" err="1">
                <a:latin typeface="Times New Roman" pitchFamily="18" charset="0"/>
                <a:cs typeface="Times New Roman" pitchFamily="18" charset="0"/>
              </a:rPr>
              <a:t>Fi</a:t>
            </a:r>
            <a:r>
              <a:rPr lang="en-US" sz="2800" dirty="0">
                <a:latin typeface="Times New Roman" pitchFamily="18" charset="0"/>
                <a:cs typeface="Times New Roman" pitchFamily="18" charset="0"/>
              </a:rPr>
              <a:t> Li Xi </a:t>
            </a:r>
          </a:p>
          <a:p>
            <a:pPr>
              <a:buNone/>
            </a:pPr>
            <a:endParaRPr lang="en-US" sz="34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286000" y="6356350"/>
            <a:ext cx="58674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Questions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10200"/>
          </a:xfrm>
        </p:spPr>
        <p:txBody>
          <a:bodyPr>
            <a:normAutofit fontScale="92500" lnSpcReduction="10000"/>
          </a:bodyPr>
          <a:lstStyle/>
          <a:p>
            <a:pPr>
              <a:buNone/>
            </a:pPr>
            <a:r>
              <a:rPr lang="en-US" i="1" dirty="0"/>
              <a:t>	</a:t>
            </a:r>
            <a:r>
              <a:rPr lang="en-US" sz="2800" dirty="0">
                <a:latin typeface="Times New Roman" pitchFamily="18" charset="0"/>
                <a:cs typeface="Times New Roman" pitchFamily="18" charset="0"/>
              </a:rPr>
              <a:t>(2) If “Banks have money” is coded as “</a:t>
            </a:r>
            <a:r>
              <a:rPr lang="en-US" sz="2800" dirty="0" err="1">
                <a:latin typeface="Times New Roman" pitchFamily="18" charset="0"/>
                <a:cs typeface="Times New Roman" pitchFamily="18" charset="0"/>
              </a:rPr>
              <a:t>Gi</a:t>
            </a:r>
            <a:r>
              <a:rPr lang="en-US" sz="2800" dirty="0">
                <a:latin typeface="Times New Roman" pitchFamily="18" charset="0"/>
                <a:cs typeface="Times New Roman" pitchFamily="18" charset="0"/>
              </a:rPr>
              <a:t> Si </a:t>
            </a:r>
            <a:r>
              <a:rPr lang="en-US" sz="2800" dirty="0" err="1">
                <a:latin typeface="Times New Roman" pitchFamily="18" charset="0"/>
                <a:cs typeface="Times New Roman" pitchFamily="18" charset="0"/>
              </a:rPr>
              <a:t>Ki</a:t>
            </a:r>
            <a:r>
              <a:rPr lang="en-US" sz="2800" dirty="0">
                <a:latin typeface="Times New Roman" pitchFamily="18" charset="0"/>
                <a:cs typeface="Times New Roman" pitchFamily="18" charset="0"/>
              </a:rPr>
              <a:t>”, then what will be the code for “Leave”? </a:t>
            </a:r>
          </a:p>
          <a:p>
            <a:pPr>
              <a:buNone/>
            </a:pPr>
            <a:r>
              <a:rPr lang="en-US" sz="2800" dirty="0">
                <a:latin typeface="Times New Roman" pitchFamily="18" charset="0"/>
                <a:cs typeface="Times New Roman" pitchFamily="18" charset="0"/>
              </a:rPr>
              <a:t>	(a) Di 	(b) Li		(c) </a:t>
            </a:r>
            <a:r>
              <a:rPr lang="en-US" sz="2800" dirty="0" err="1">
                <a:latin typeface="Times New Roman" pitchFamily="18" charset="0"/>
                <a:cs typeface="Times New Roman" pitchFamily="18" charset="0"/>
              </a:rPr>
              <a:t>Zi</a:t>
            </a:r>
            <a:r>
              <a:rPr lang="en-US" sz="2800" dirty="0">
                <a:latin typeface="Times New Roman" pitchFamily="18" charset="0"/>
                <a:cs typeface="Times New Roman" pitchFamily="18" charset="0"/>
              </a:rPr>
              <a:t> 		(d) Vi </a:t>
            </a:r>
          </a:p>
          <a:p>
            <a:pPr>
              <a:buNone/>
            </a:pPr>
            <a:r>
              <a:rPr lang="en-US" sz="2800" dirty="0">
                <a:latin typeface="Times New Roman" pitchFamily="18" charset="0"/>
                <a:cs typeface="Times New Roman" pitchFamily="18" charset="0"/>
              </a:rPr>
              <a:t>	(3) What is the code for “Transfer”? </a:t>
            </a:r>
          </a:p>
          <a:p>
            <a:pPr>
              <a:buNone/>
            </a:pPr>
            <a:r>
              <a:rPr lang="en-US" sz="2800" dirty="0">
                <a:latin typeface="Times New Roman" pitchFamily="18" charset="0"/>
                <a:cs typeface="Times New Roman" pitchFamily="18" charset="0"/>
              </a:rPr>
              <a:t>	(a) Di 		(b) Ti 		</a:t>
            </a:r>
          </a:p>
          <a:p>
            <a:pPr>
              <a:buNone/>
            </a:pPr>
            <a:r>
              <a:rPr lang="en-US" sz="2800" dirty="0">
                <a:latin typeface="Times New Roman" pitchFamily="18" charset="0"/>
                <a:cs typeface="Times New Roman" pitchFamily="18" charset="0"/>
              </a:rPr>
              <a:t>	(c) </a:t>
            </a:r>
            <a:r>
              <a:rPr lang="en-US" sz="2800" dirty="0" err="1">
                <a:latin typeface="Times New Roman" pitchFamily="18" charset="0"/>
                <a:cs typeface="Times New Roman" pitchFamily="18" charset="0"/>
              </a:rPr>
              <a:t>Fi</a:t>
            </a:r>
            <a:r>
              <a:rPr lang="en-US" sz="2800" dirty="0">
                <a:latin typeface="Times New Roman" pitchFamily="18" charset="0"/>
                <a:cs typeface="Times New Roman" pitchFamily="18" charset="0"/>
              </a:rPr>
              <a:t> 		(d) Cannot be determined  </a:t>
            </a:r>
          </a:p>
          <a:p>
            <a:pPr>
              <a:buNone/>
            </a:pPr>
            <a:r>
              <a:rPr lang="en-US" sz="2800" dirty="0">
                <a:latin typeface="Times New Roman" pitchFamily="18" charset="0"/>
                <a:cs typeface="Times New Roman" pitchFamily="18" charset="0"/>
              </a:rPr>
              <a:t>	(4) What is the word for the code “Si” in the given code language? </a:t>
            </a:r>
          </a:p>
          <a:p>
            <a:pPr>
              <a:buNone/>
            </a:pPr>
            <a:r>
              <a:rPr lang="en-US" sz="2800" dirty="0">
                <a:latin typeface="Times New Roman" pitchFamily="18" charset="0"/>
                <a:cs typeface="Times New Roman" pitchFamily="18" charset="0"/>
              </a:rPr>
              <a:t>	(a) Today 	(b) Banks	(c) Money	(d) Digital </a:t>
            </a:r>
          </a:p>
          <a:p>
            <a:pPr>
              <a:buNone/>
            </a:pPr>
            <a:r>
              <a:rPr lang="en-US" sz="2800" dirty="0">
                <a:latin typeface="Times New Roman" pitchFamily="18" charset="0"/>
                <a:cs typeface="Times New Roman" pitchFamily="18" charset="0"/>
              </a:rPr>
              <a:t> 	(5) If “Money market easy” is written as “Bi Si </a:t>
            </a:r>
            <a:r>
              <a:rPr lang="en-US" sz="2800" dirty="0" err="1">
                <a:latin typeface="Times New Roman" pitchFamily="18" charset="0"/>
                <a:cs typeface="Times New Roman" pitchFamily="18" charset="0"/>
              </a:rPr>
              <a:t>Ci</a:t>
            </a:r>
            <a:r>
              <a:rPr lang="en-US" sz="2800" dirty="0">
                <a:latin typeface="Times New Roman" pitchFamily="18" charset="0"/>
                <a:cs typeface="Times New Roman" pitchFamily="18" charset="0"/>
              </a:rPr>
              <a:t>”, then what will be the code for “Market”? </a:t>
            </a:r>
          </a:p>
          <a:p>
            <a:pPr>
              <a:buNone/>
            </a:pPr>
            <a:r>
              <a:rPr lang="en-US" sz="2800" dirty="0">
                <a:latin typeface="Times New Roman" pitchFamily="18" charset="0"/>
                <a:cs typeface="Times New Roman" pitchFamily="18" charset="0"/>
              </a:rPr>
              <a:t>	(a) Bi 	(b) Si 		(c) </a:t>
            </a:r>
            <a:r>
              <a:rPr lang="en-US" sz="2800" dirty="0" err="1">
                <a:latin typeface="Times New Roman" pitchFamily="18" charset="0"/>
                <a:cs typeface="Times New Roman" pitchFamily="18" charset="0"/>
              </a:rPr>
              <a:t>Ci</a:t>
            </a:r>
            <a:r>
              <a:rPr lang="en-US" sz="2800" dirty="0">
                <a:latin typeface="Times New Roman" pitchFamily="18" charset="0"/>
                <a:cs typeface="Times New Roman" pitchFamily="18" charset="0"/>
              </a:rPr>
              <a:t> 		(d) Either Si or </a:t>
            </a:r>
            <a:r>
              <a:rPr lang="en-US" sz="2800" dirty="0" err="1">
                <a:latin typeface="Times New Roman" pitchFamily="18" charset="0"/>
                <a:cs typeface="Times New Roman" pitchFamily="18" charset="0"/>
              </a:rPr>
              <a:t>Ci</a:t>
            </a:r>
            <a:r>
              <a:rPr lang="en-US" sz="2800" dirty="0">
                <a:latin typeface="Times New Roman" pitchFamily="18" charset="0"/>
                <a:cs typeface="Times New Roman" pitchFamily="18" charset="0"/>
              </a:rPr>
              <a:t> </a:t>
            </a:r>
          </a:p>
          <a:p>
            <a:pPr>
              <a:buNone/>
            </a:pPr>
            <a:endParaRPr lang="en-US" i="1" dirty="0"/>
          </a:p>
          <a:p>
            <a:pPr>
              <a:buNone/>
            </a:pPr>
            <a:endParaRPr lang="en-US" i="1" dirty="0"/>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057400" y="6356350"/>
            <a:ext cx="6019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Questions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fontScale="62500" lnSpcReduction="20000"/>
          </a:bodyPr>
          <a:lstStyle/>
          <a:p>
            <a:pPr>
              <a:buNone/>
            </a:pPr>
            <a:r>
              <a:rPr lang="en-US" sz="4700" i="1" dirty="0">
                <a:latin typeface="Times New Roman" pitchFamily="18" charset="0"/>
                <a:cs typeface="Times New Roman" pitchFamily="18" charset="0"/>
              </a:rPr>
              <a:t> </a:t>
            </a:r>
            <a:r>
              <a:rPr lang="en-US" sz="4700" b="1" dirty="0">
                <a:latin typeface="Times New Roman" pitchFamily="18" charset="0"/>
                <a:cs typeface="Times New Roman" pitchFamily="18" charset="0"/>
              </a:rPr>
              <a:t>Basic Rules of Simplification </a:t>
            </a:r>
          </a:p>
          <a:p>
            <a:r>
              <a:rPr lang="en-US" sz="4700" b="1" dirty="0">
                <a:latin typeface="Times New Roman" pitchFamily="18" charset="0"/>
                <a:cs typeface="Times New Roman" pitchFamily="18" charset="0"/>
              </a:rPr>
              <a:t>BODMAS Rule </a:t>
            </a:r>
          </a:p>
          <a:p>
            <a:r>
              <a:rPr lang="en-US" sz="4200" dirty="0">
                <a:latin typeface="Times New Roman" pitchFamily="18" charset="0"/>
                <a:cs typeface="Times New Roman" pitchFamily="18" charset="0"/>
              </a:rPr>
              <a:t>It defines the correct sequence in which operations are to be performed in a given mathematical expression to find the correct value. This means that to simplify an expression, the following order must be followed - </a:t>
            </a:r>
          </a:p>
          <a:p>
            <a:pPr>
              <a:buNone/>
            </a:pPr>
            <a:r>
              <a:rPr lang="en-US" sz="4200" dirty="0">
                <a:latin typeface="Times New Roman" pitchFamily="18" charset="0"/>
                <a:cs typeface="Times New Roman" pitchFamily="18" charset="0"/>
              </a:rPr>
              <a:t>B = Brackets, the order - (), {} and [] - should be strictly followed. </a:t>
            </a:r>
          </a:p>
          <a:p>
            <a:pPr>
              <a:buNone/>
            </a:pPr>
            <a:r>
              <a:rPr lang="en-US" sz="4200" dirty="0">
                <a:latin typeface="Times New Roman" pitchFamily="18" charset="0"/>
                <a:cs typeface="Times New Roman" pitchFamily="18" charset="0"/>
              </a:rPr>
              <a:t>O = Order (Powers, Square Roots, etc.) </a:t>
            </a:r>
          </a:p>
          <a:p>
            <a:pPr>
              <a:buNone/>
            </a:pPr>
            <a:r>
              <a:rPr lang="en-US" sz="4200" dirty="0">
                <a:latin typeface="Times New Roman" pitchFamily="18" charset="0"/>
                <a:cs typeface="Times New Roman" pitchFamily="18" charset="0"/>
              </a:rPr>
              <a:t>D = Division </a:t>
            </a:r>
          </a:p>
          <a:p>
            <a:pPr>
              <a:buNone/>
            </a:pPr>
            <a:r>
              <a:rPr lang="en-US" sz="4200" dirty="0">
                <a:latin typeface="Times New Roman" pitchFamily="18" charset="0"/>
                <a:cs typeface="Times New Roman" pitchFamily="18" charset="0"/>
              </a:rPr>
              <a:t>M = Multiplication </a:t>
            </a:r>
          </a:p>
          <a:p>
            <a:pPr>
              <a:buNone/>
            </a:pPr>
            <a:r>
              <a:rPr lang="en-US" sz="4200" dirty="0">
                <a:latin typeface="Times New Roman" pitchFamily="18" charset="0"/>
                <a:cs typeface="Times New Roman" pitchFamily="18" charset="0"/>
              </a:rPr>
              <a:t>A = Addition </a:t>
            </a:r>
          </a:p>
          <a:p>
            <a:pPr>
              <a:buNone/>
            </a:pPr>
            <a:r>
              <a:rPr lang="en-US" sz="4200" dirty="0">
                <a:latin typeface="Times New Roman" pitchFamily="18" charset="0"/>
                <a:cs typeface="Times New Roman" pitchFamily="18" charset="0"/>
              </a:rPr>
              <a:t>S = Subtraction</a:t>
            </a:r>
          </a:p>
          <a:p>
            <a:pPr>
              <a:buNone/>
            </a:pPr>
            <a:r>
              <a:rPr lang="en-US" sz="42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Simplification </a:t>
            </a:r>
            <a:r>
              <a:rPr lang="en-US" sz="3000" b="1" dirty="0">
                <a:latin typeface="Times New Roman" pitchFamily="18" charset="0"/>
                <a:cs typeface="Times New Roman" pitchFamily="18" charset="0"/>
              </a:rPr>
              <a:t>(CO.5)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buNone/>
            </a:pPr>
            <a:r>
              <a:rPr lang="en-US" sz="2600" b="1" dirty="0">
                <a:latin typeface="Times New Roman" panose="02020603050405020304" pitchFamily="18" charset="0"/>
                <a:cs typeface="Times New Roman" panose="02020603050405020304" pitchFamily="18" charset="0"/>
              </a:rPr>
              <a:t>Question 6 : </a:t>
            </a:r>
            <a:r>
              <a:rPr lang="en-US" sz="2800" dirty="0">
                <a:latin typeface="Times New Roman" panose="02020603050405020304" pitchFamily="18" charset="0"/>
                <a:cs typeface="Times New Roman" panose="02020603050405020304" pitchFamily="18" charset="0"/>
              </a:rPr>
              <a:t>In a certain code, TEACHER is written as VGCEJGT. How is CHILDREN written in that code ?</a:t>
            </a:r>
          </a:p>
          <a:p>
            <a:pPr marL="0" indent="0">
              <a:buNone/>
            </a:pPr>
            <a:r>
              <a:rPr lang="en-US" sz="2800" dirty="0">
                <a:latin typeface="Times New Roman" panose="02020603050405020304" pitchFamily="18" charset="0"/>
                <a:cs typeface="Times New Roman" panose="02020603050405020304" pitchFamily="18" charset="0"/>
              </a:rPr>
              <a:t>(a)EJKNEGTP                  (b)EGKNFITP     </a:t>
            </a:r>
          </a:p>
          <a:p>
            <a:pPr marL="0" indent="0">
              <a:buNone/>
            </a:pPr>
            <a:r>
              <a:rPr lang="en-US" sz="2800" dirty="0">
                <a:latin typeface="Times New Roman" panose="02020603050405020304" pitchFamily="18" charset="0"/>
                <a:cs typeface="Times New Roman" panose="02020603050405020304" pitchFamily="18" charset="0"/>
              </a:rPr>
              <a:t>(c)EJKNFGTO                 (d)EJKNFTGP</a:t>
            </a:r>
          </a:p>
          <a:p>
            <a:pPr marL="0" indent="0">
              <a:buNone/>
            </a:pPr>
            <a:r>
              <a:rPr lang="en-US" sz="2600" b="1" dirty="0">
                <a:latin typeface="Times New Roman" panose="02020603050405020304" pitchFamily="18" charset="0"/>
                <a:cs typeface="Times New Roman" panose="02020603050405020304" pitchFamily="18" charset="0"/>
              </a:rPr>
              <a:t>Question 7: </a:t>
            </a:r>
            <a:r>
              <a:rPr lang="en-US" sz="2800" dirty="0">
                <a:latin typeface="Times New Roman" panose="02020603050405020304" pitchFamily="18" charset="0"/>
                <a:cs typeface="Times New Roman" panose="02020603050405020304" pitchFamily="18" charset="0"/>
              </a:rPr>
              <a:t>If MACHINE is coded as 19-7-9-14-15-20-11, how will code DANGER?</a:t>
            </a:r>
          </a:p>
          <a:p>
            <a:pPr marL="514350" indent="-514350">
              <a:buAutoNum type="alphaLcParenBoth"/>
            </a:pPr>
            <a:r>
              <a:rPr lang="en-US" sz="2800" dirty="0">
                <a:latin typeface="Times New Roman" panose="02020603050405020304" pitchFamily="18" charset="0"/>
                <a:cs typeface="Times New Roman" panose="02020603050405020304" pitchFamily="18" charset="0"/>
              </a:rPr>
              <a:t>11-7-20-16-11-24	(b)13-7-20-9-11-25</a:t>
            </a:r>
          </a:p>
          <a:p>
            <a:pPr marL="514350" indent="-514350">
              <a:buNone/>
            </a:pPr>
            <a:r>
              <a:rPr lang="en-US" sz="2800" dirty="0">
                <a:latin typeface="Times New Roman" panose="02020603050405020304" pitchFamily="18" charset="0"/>
                <a:cs typeface="Times New Roman" panose="02020603050405020304" pitchFamily="18" charset="0"/>
              </a:rPr>
              <a:t>(c)10-7-20-13-11-24	(d)13-7-20-10-11-25</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324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Questions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334000"/>
          </a:xfrm>
        </p:spPr>
        <p:txBody>
          <a:bodyPr>
            <a:normAutofit lnSpcReduction="10000"/>
          </a:bodyPr>
          <a:lstStyle/>
          <a:p>
            <a:pPr>
              <a:buNone/>
            </a:pPr>
            <a:r>
              <a:rPr lang="en-US" sz="2600" b="1" dirty="0">
                <a:latin typeface="Times New Roman" panose="02020603050405020304" pitchFamily="18" charset="0"/>
                <a:cs typeface="Times New Roman" panose="02020603050405020304" pitchFamily="18" charset="0"/>
              </a:rPr>
              <a:t>Question 8: </a:t>
            </a:r>
            <a:r>
              <a:rPr lang="en-US" sz="2600" dirty="0">
                <a:latin typeface="Times New Roman" panose="02020603050405020304" pitchFamily="18" charset="0"/>
                <a:cs typeface="Times New Roman" panose="02020603050405020304" pitchFamily="18" charset="0"/>
              </a:rPr>
              <a:t>In certain code language, ‘617’ means ‘sweet and hot’, ‘735’ means ‘coffee is sweet’ and ‘263’ means ‘tea is hot’. Which of the following mean ‘coffee is hot’ ?</a:t>
            </a:r>
          </a:p>
          <a:p>
            <a:pPr marL="0" indent="0">
              <a:buNone/>
            </a:pPr>
            <a:r>
              <a:rPr lang="en-US" sz="2600" dirty="0">
                <a:latin typeface="Times New Roman" panose="02020603050405020304" pitchFamily="18" charset="0"/>
                <a:cs typeface="Times New Roman" panose="02020603050405020304" pitchFamily="18" charset="0"/>
              </a:rPr>
              <a:t>  (a)731	(b)536		(c)753		(d)None of these</a:t>
            </a:r>
          </a:p>
          <a:p>
            <a:pPr marL="514350" indent="-514350">
              <a:buNone/>
            </a:pPr>
            <a:r>
              <a:rPr lang="en-US" sz="2600" b="1" dirty="0">
                <a:latin typeface="Times New Roman" pitchFamily="18" charset="0"/>
                <a:cs typeface="Times New Roman" pitchFamily="18" charset="0"/>
              </a:rPr>
              <a:t>Question 9: </a:t>
            </a:r>
            <a:r>
              <a:rPr lang="en-US" sz="2600" dirty="0">
                <a:latin typeface="Times New Roman" pitchFamily="18" charset="0"/>
                <a:cs typeface="Times New Roman" pitchFamily="18" charset="0"/>
              </a:rPr>
              <a:t>If ‘grass is green’ is coded as ‘$#@’, ‘grass in pink’ is coded as ‘%@&amp;’ and ‘ green </a:t>
            </a:r>
            <a:r>
              <a:rPr lang="en-US" sz="2600" dirty="0" err="1">
                <a:latin typeface="Times New Roman" pitchFamily="18" charset="0"/>
                <a:cs typeface="Times New Roman" pitchFamily="18" charset="0"/>
              </a:rPr>
              <a:t>colour</a:t>
            </a:r>
            <a:r>
              <a:rPr lang="en-US" sz="2600" dirty="0">
                <a:latin typeface="Times New Roman" pitchFamily="18" charset="0"/>
                <a:cs typeface="Times New Roman" pitchFamily="18" charset="0"/>
              </a:rPr>
              <a:t> park’ is coded as ‘$&amp;*’ , then what is the code for ‘</a:t>
            </a:r>
            <a:r>
              <a:rPr lang="en-US" sz="2600" dirty="0" err="1">
                <a:latin typeface="Times New Roman" pitchFamily="18" charset="0"/>
                <a:cs typeface="Times New Roman" pitchFamily="18" charset="0"/>
              </a:rPr>
              <a:t>colour</a:t>
            </a:r>
            <a:r>
              <a:rPr lang="en-US" sz="2600" dirty="0">
                <a:latin typeface="Times New Roman" pitchFamily="18" charset="0"/>
                <a:cs typeface="Times New Roman" pitchFamily="18" charset="0"/>
              </a:rPr>
              <a:t> is green’ ? </a:t>
            </a:r>
          </a:p>
          <a:p>
            <a:pPr marL="514350" indent="-514350">
              <a:buAutoNum type="alphaLcParenBoth"/>
            </a:pPr>
            <a:r>
              <a:rPr lang="en-US" sz="2600" dirty="0">
                <a:latin typeface="Times New Roman" pitchFamily="18" charset="0"/>
                <a:cs typeface="Times New Roman" pitchFamily="18" charset="0"/>
              </a:rPr>
              <a:t>$*&amp;	(b) &amp;$#	(c) $*#	(d) @$*   </a:t>
            </a:r>
          </a:p>
          <a:p>
            <a:pPr>
              <a:buNone/>
            </a:pPr>
            <a:r>
              <a:rPr lang="en-US" sz="2600" b="1" dirty="0">
                <a:latin typeface="Times New Roman" pitchFamily="18" charset="0"/>
                <a:cs typeface="Times New Roman" pitchFamily="18" charset="0"/>
              </a:rPr>
              <a:t>Question 10: </a:t>
            </a:r>
            <a:r>
              <a:rPr lang="en-US" sz="2800" dirty="0">
                <a:latin typeface="Times New Roman" pitchFamily="18" charset="0"/>
                <a:cs typeface="Times New Roman" pitchFamily="18" charset="0"/>
              </a:rPr>
              <a:t>If blue is coded as green, green is coded as white and white is code as black, and then what will be the code for the </a:t>
            </a:r>
            <a:r>
              <a:rPr lang="en-US" sz="2800" dirty="0" err="1">
                <a:latin typeface="Times New Roman" pitchFamily="18" charset="0"/>
                <a:cs typeface="Times New Roman" pitchFamily="18" charset="0"/>
              </a:rPr>
              <a:t>colour</a:t>
            </a:r>
            <a:r>
              <a:rPr lang="en-US" sz="2800" dirty="0">
                <a:latin typeface="Times New Roman" pitchFamily="18" charset="0"/>
                <a:cs typeface="Times New Roman" pitchFamily="18" charset="0"/>
              </a:rPr>
              <a:t> of grass? </a:t>
            </a:r>
          </a:p>
          <a:p>
            <a:pPr>
              <a:buNone/>
            </a:pPr>
            <a:r>
              <a:rPr lang="en-US" sz="2800" dirty="0">
                <a:latin typeface="Times New Roman" pitchFamily="18" charset="0"/>
                <a:cs typeface="Times New Roman" pitchFamily="18" charset="0"/>
              </a:rPr>
              <a:t>(a) White 	(b) Green	 (c) Black 	(d) none of these </a:t>
            </a:r>
          </a:p>
          <a:p>
            <a:pPr marL="514350" indent="-514350">
              <a:buNone/>
            </a:pPr>
            <a:endParaRPr lang="en-US" sz="26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Multiple Choice Question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34000"/>
          </a:xfrm>
        </p:spPr>
        <p:txBody>
          <a:bodyPr>
            <a:normAutofit fontScale="92500" lnSpcReduction="10000"/>
          </a:bodyPr>
          <a:lstStyle/>
          <a:p>
            <a:pPr>
              <a:buNone/>
            </a:pPr>
            <a:r>
              <a:rPr lang="en-US" sz="2700" b="1" dirty="0">
                <a:latin typeface="Times New Roman" pitchFamily="18" charset="0"/>
                <a:cs typeface="Times New Roman" pitchFamily="18" charset="0"/>
              </a:rPr>
              <a:t>Qu</a:t>
            </a:r>
            <a:r>
              <a:rPr lang="en-US" sz="2500" b="1" dirty="0">
                <a:latin typeface="Times New Roman" pitchFamily="18" charset="0"/>
                <a:cs typeface="Times New Roman" pitchFamily="18" charset="0"/>
              </a:rPr>
              <a:t>es. 1 : If in a certain code “RANGE” is coded as 12345 and “RANDOM” is coded as 123678. Then the code for the word “MANGO” would be? </a:t>
            </a:r>
          </a:p>
          <a:p>
            <a:pPr>
              <a:buNone/>
            </a:pPr>
            <a:r>
              <a:rPr lang="pt-BR" sz="2500" dirty="0">
                <a:latin typeface="Times New Roman" pitchFamily="18" charset="0"/>
                <a:cs typeface="Times New Roman" pitchFamily="18" charset="0"/>
              </a:rPr>
              <a:t>(a) 82357 	(b) 84629 	(c) 82347 	(d) 83274 </a:t>
            </a:r>
          </a:p>
          <a:p>
            <a:pPr>
              <a:buNone/>
            </a:pPr>
            <a:r>
              <a:rPr lang="en-US" sz="2500" b="1" dirty="0">
                <a:latin typeface="Times New Roman" pitchFamily="18" charset="0"/>
                <a:cs typeface="Times New Roman" pitchFamily="18" charset="0"/>
              </a:rPr>
              <a:t>Ques. 2 : If “PROMPT” is coded as QSPLOS, then “PLAYER” should be? </a:t>
            </a:r>
          </a:p>
          <a:p>
            <a:pPr>
              <a:buNone/>
            </a:pPr>
            <a:r>
              <a:rPr lang="en-US" sz="2500" dirty="0">
                <a:latin typeface="Times New Roman" pitchFamily="18" charset="0"/>
                <a:cs typeface="Times New Roman" pitchFamily="18" charset="0"/>
              </a:rPr>
              <a:t>(a) QMBZFS	 (b) QMBXDQ (c) QUREXM 	(d) URESTI </a:t>
            </a:r>
          </a:p>
          <a:p>
            <a:pPr>
              <a:buNone/>
            </a:pPr>
            <a:r>
              <a:rPr lang="en-US" sz="2500" b="1" dirty="0">
                <a:latin typeface="Times New Roman" pitchFamily="18" charset="0"/>
                <a:cs typeface="Times New Roman" pitchFamily="18" charset="0"/>
              </a:rPr>
              <a:t>Ques. 3 : In a certain code language, 'no more food' is written as '</a:t>
            </a:r>
            <a:r>
              <a:rPr lang="en-US" sz="2500" b="1" dirty="0" err="1">
                <a:latin typeface="Times New Roman" pitchFamily="18" charset="0"/>
                <a:cs typeface="Times New Roman" pitchFamily="18" charset="0"/>
              </a:rPr>
              <a:t>ta</a:t>
            </a:r>
            <a:r>
              <a:rPr lang="en-US" sz="2500" b="1" dirty="0">
                <a:latin typeface="Times New Roman" pitchFamily="18" charset="0"/>
                <a:cs typeface="Times New Roman" pitchFamily="18" charset="0"/>
              </a:rPr>
              <a:t> ka </a:t>
            </a:r>
            <a:r>
              <a:rPr lang="en-US" sz="2500" b="1" dirty="0" err="1">
                <a:latin typeface="Times New Roman" pitchFamily="18" charset="0"/>
                <a:cs typeface="Times New Roman" pitchFamily="18" charset="0"/>
              </a:rPr>
              <a:t>da</a:t>
            </a:r>
            <a:r>
              <a:rPr lang="en-US" sz="2500" b="1" dirty="0">
                <a:latin typeface="Times New Roman" pitchFamily="18" charset="0"/>
                <a:cs typeface="Times New Roman" pitchFamily="18" charset="0"/>
              </a:rPr>
              <a:t>' and 'more than that' is written as '</a:t>
            </a:r>
            <a:r>
              <a:rPr lang="en-US" sz="2500" b="1" dirty="0" err="1">
                <a:latin typeface="Times New Roman" pitchFamily="18" charset="0"/>
                <a:cs typeface="Times New Roman" pitchFamily="18" charset="0"/>
              </a:rPr>
              <a:t>sa</a:t>
            </a:r>
            <a:r>
              <a:rPr lang="en-US" sz="2500" b="1" dirty="0">
                <a:latin typeface="Times New Roman" pitchFamily="18" charset="0"/>
                <a:cs typeface="Times New Roman" pitchFamily="18" charset="0"/>
              </a:rPr>
              <a:t> pa ka'. How is 'that' written in that code language? </a:t>
            </a:r>
          </a:p>
          <a:p>
            <a:pPr>
              <a:buNone/>
            </a:pPr>
            <a:r>
              <a:rPr lang="it-IT" sz="2500" dirty="0">
                <a:latin typeface="Times New Roman" pitchFamily="18" charset="0"/>
                <a:cs typeface="Times New Roman" pitchFamily="18" charset="0"/>
              </a:rPr>
              <a:t>(a) Sa 		(b) ka		 (c) sa or pa	 (d) data inadequate </a:t>
            </a:r>
          </a:p>
          <a:p>
            <a:pPr>
              <a:buNone/>
            </a:pPr>
            <a:r>
              <a:rPr lang="en-US" sz="2500" b="1" dirty="0">
                <a:latin typeface="Times New Roman" pitchFamily="18" charset="0"/>
                <a:cs typeface="Times New Roman" pitchFamily="18" charset="0"/>
              </a:rPr>
              <a:t>Ques. 4 : In a certain code GUEST is written as 53@$2 and MEAN is written as 6@4#. How is SAME written in that code? </a:t>
            </a:r>
          </a:p>
          <a:p>
            <a:pPr>
              <a:buNone/>
            </a:pPr>
            <a:r>
              <a:rPr lang="pt-BR" sz="2500" dirty="0">
                <a:latin typeface="Times New Roman" pitchFamily="18" charset="0"/>
                <a:cs typeface="Times New Roman" pitchFamily="18" charset="0"/>
              </a:rPr>
              <a:t>(a) 4$6@ 	(b) $46@	 (c) $36@	 (d) 5$6@ </a:t>
            </a:r>
          </a:p>
          <a:p>
            <a:pPr>
              <a:buNone/>
            </a:pPr>
            <a:endParaRPr lang="en-US" sz="2600" i="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2057400" y="6356350"/>
            <a:ext cx="5638800" cy="365125"/>
          </a:xfrm>
        </p:spPr>
        <p:txBody>
          <a:bodyPr/>
          <a:lstStyle/>
          <a:p>
            <a:r>
              <a:rPr lang="en-US" dirty="0"/>
              <a:t>Sudhir Singh             Subject code and abbreviation                Unit Number -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5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normAutofit fontScale="92500" lnSpcReduction="20000"/>
          </a:bodyPr>
          <a:lstStyle/>
          <a:p>
            <a:pPr>
              <a:buNone/>
            </a:pPr>
            <a:r>
              <a:rPr lang="en-US" sz="2400" b="1" dirty="0">
                <a:latin typeface="Times New Roman" pitchFamily="18" charset="0"/>
                <a:cs typeface="Times New Roman" pitchFamily="18" charset="0"/>
              </a:rPr>
              <a:t>Ques. 5 :In certain code, RELATION is written as ZKDQMNHS and NOSE is written as NMDR. How will MISTER be written in that code? </a:t>
            </a:r>
          </a:p>
          <a:p>
            <a:pPr marL="457200" indent="-457200">
              <a:buAutoNum type="alphaLcParenBoth"/>
            </a:pPr>
            <a:r>
              <a:rPr lang="en-US" sz="2400" dirty="0">
                <a:latin typeface="Times New Roman" pitchFamily="18" charset="0"/>
                <a:cs typeface="Times New Roman" pitchFamily="18" charset="0"/>
              </a:rPr>
              <a:t>NHRQFS 	(b) QHLMDQ 	(c) RHLMDQ 	(d) RHLQDS </a:t>
            </a:r>
          </a:p>
          <a:p>
            <a:pPr marL="457200" indent="-457200">
              <a:buNone/>
            </a:pPr>
            <a:r>
              <a:rPr lang="en-US" sz="2400" b="1" dirty="0">
                <a:latin typeface="Times New Roman" pitchFamily="18" charset="0"/>
                <a:cs typeface="Times New Roman" pitchFamily="18" charset="0"/>
              </a:rPr>
              <a:t>Ques. 6 : In certain code language, CHANAKYA is coded as ZBPZMZSX. How will KAUTILYA be coded in the same code language? </a:t>
            </a:r>
          </a:p>
          <a:p>
            <a:pPr>
              <a:buNone/>
            </a:pPr>
            <a:r>
              <a:rPr lang="en-US" sz="2400" dirty="0">
                <a:latin typeface="Times New Roman" pitchFamily="18" charset="0"/>
                <a:cs typeface="Times New Roman" pitchFamily="18" charset="0"/>
              </a:rPr>
              <a:t>(a) ZBMNFGZP (b) ZBORGFZP (c) ZBOMFGZP (d) ZBONGFZP </a:t>
            </a:r>
          </a:p>
          <a:p>
            <a:pPr>
              <a:buNone/>
            </a:pPr>
            <a:r>
              <a:rPr lang="en-US" sz="2400" b="1" dirty="0">
                <a:latin typeface="Times New Roman" pitchFamily="18" charset="0"/>
                <a:cs typeface="Times New Roman" pitchFamily="18" charset="0"/>
              </a:rPr>
              <a:t>Ques. 7 :In a certain code language, 732 means ‘intelligent trained faculty’ 285 means ‘highly intelligent student’, 816 means ‘student and teacher’. Which numerical symbol in that code language stands for ‘highly’? </a:t>
            </a:r>
          </a:p>
          <a:p>
            <a:pPr>
              <a:buNone/>
            </a:pPr>
            <a:r>
              <a:rPr lang="pt-BR" sz="2400" dirty="0">
                <a:latin typeface="Times New Roman" pitchFamily="18" charset="0"/>
                <a:cs typeface="Times New Roman" pitchFamily="18" charset="0"/>
              </a:rPr>
              <a:t>(a) 5 		(b) 8		 (c) 7 		(d) 2 </a:t>
            </a:r>
          </a:p>
          <a:p>
            <a:pPr>
              <a:buNone/>
            </a:pPr>
            <a:r>
              <a:rPr lang="en-US" sz="2400" b="1" dirty="0">
                <a:latin typeface="Times New Roman" pitchFamily="18" charset="0"/>
                <a:cs typeface="Times New Roman" pitchFamily="18" charset="0"/>
              </a:rPr>
              <a:t>Ques. 8 :In certain code language SERIES is coded as 5625 and PIPE is coded as 2116. How will WAP be coded in the same code language? </a:t>
            </a:r>
          </a:p>
          <a:p>
            <a:pPr>
              <a:buNone/>
            </a:pPr>
            <a:r>
              <a:rPr lang="pt-BR" sz="2400" dirty="0">
                <a:latin typeface="Times New Roman" pitchFamily="18" charset="0"/>
                <a:cs typeface="Times New Roman" pitchFamily="18" charset="0"/>
              </a:rPr>
              <a:t>(a) 1331	 (b) 1600 	(c) 1728	 (d) 4096 </a:t>
            </a:r>
          </a:p>
          <a:p>
            <a:endParaRPr lang="pt-BR"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81200" y="6356350"/>
            <a:ext cx="6172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dirty="0">
                <a:latin typeface="Times New Roman" pitchFamily="18" charset="0"/>
                <a:cs typeface="Times New Roman" pitchFamily="18" charset="0"/>
              </a:rPr>
              <a:t>Assignment – 5 (CO.5)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800" b="1" dirty="0">
                <a:latin typeface="Times New Roman" pitchFamily="18" charset="0"/>
                <a:cs typeface="Times New Roman" pitchFamily="18" charset="0"/>
              </a:rPr>
              <a:t>Types of Coding-Decoding: </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Letter Coding </a:t>
            </a:r>
          </a:p>
          <a:p>
            <a:r>
              <a:rPr lang="en-US" sz="2800" dirty="0">
                <a:latin typeface="Times New Roman" pitchFamily="18" charset="0"/>
                <a:cs typeface="Times New Roman" pitchFamily="18" charset="0"/>
              </a:rPr>
              <a:t> Number Coding </a:t>
            </a:r>
          </a:p>
          <a:p>
            <a:r>
              <a:rPr lang="en-US" sz="2800" dirty="0">
                <a:latin typeface="Times New Roman" pitchFamily="18" charset="0"/>
                <a:cs typeface="Times New Roman" pitchFamily="18" charset="0"/>
              </a:rPr>
              <a:t> Symbol Coding </a:t>
            </a:r>
          </a:p>
          <a:p>
            <a:r>
              <a:rPr lang="en-US" sz="2800" dirty="0">
                <a:latin typeface="Times New Roman" pitchFamily="18" charset="0"/>
                <a:cs typeface="Times New Roman" pitchFamily="18" charset="0"/>
              </a:rPr>
              <a:t> Deciphering Message Word Coding/Numerical Coding</a:t>
            </a:r>
          </a:p>
          <a:p>
            <a:r>
              <a:rPr lang="en-US" sz="2800" dirty="0">
                <a:latin typeface="Times New Roman" pitchFamily="18" charset="0"/>
                <a:cs typeface="Times New Roman" pitchFamily="18" charset="0"/>
              </a:rPr>
              <a:t>Substitution Coding</a:t>
            </a: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56388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295400" y="0"/>
            <a:ext cx="78486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000" b="1" noProof="0" dirty="0">
                <a:latin typeface="Times New Roman" pitchFamily="18" charset="0"/>
                <a:cs typeface="Times New Roman" pitchFamily="18" charset="0"/>
              </a:rPr>
              <a:t>Recap </a:t>
            </a:r>
            <a:r>
              <a:rPr lang="en-US" sz="3000" b="1" dirty="0">
                <a:latin typeface="Times New Roman" pitchFamily="18" charset="0"/>
                <a:cs typeface="Times New Roman" pitchFamily="18" charset="0"/>
              </a:rPr>
              <a:t>(CO.5)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53000"/>
          </a:xfrm>
        </p:spPr>
        <p:txBody>
          <a:bodyPr>
            <a:normAutofit/>
          </a:bodyPr>
          <a:lstStyle/>
          <a:p>
            <a:pPr>
              <a:buNone/>
            </a:pPr>
            <a:r>
              <a:rPr lang="en-US" sz="2200" b="1" dirty="0">
                <a:latin typeface="Times New Roman" pitchFamily="18" charset="0"/>
                <a:cs typeface="Times New Roman" pitchFamily="18" charset="0"/>
              </a:rPr>
              <a:t>Ques. 1: </a:t>
            </a:r>
            <a:r>
              <a:rPr lang="en-US" sz="2200" dirty="0">
                <a:latin typeface="Times New Roman" pitchFamily="18" charset="0"/>
                <a:cs typeface="Times New Roman" pitchFamily="18" charset="0"/>
              </a:rPr>
              <a:t>If x = (√126 × √63 × √45) / (√147 × √243), then the value of x is </a:t>
            </a:r>
          </a:p>
          <a:p>
            <a:pPr>
              <a:buNone/>
            </a:pPr>
            <a:r>
              <a:rPr lang="en-US" sz="2200" dirty="0">
                <a:latin typeface="Times New Roman" pitchFamily="18" charset="0"/>
                <a:cs typeface="Times New Roman" pitchFamily="18" charset="0"/>
              </a:rPr>
              <a:t>	(a) √5 	(b) √10	 	(c) 10	 	(d) 5 </a:t>
            </a:r>
          </a:p>
          <a:p>
            <a:pPr>
              <a:buNone/>
            </a:pPr>
            <a:r>
              <a:rPr lang="en-US" sz="2200" b="1" dirty="0">
                <a:latin typeface="Times New Roman" pitchFamily="18" charset="0"/>
                <a:cs typeface="Times New Roman" pitchFamily="18" charset="0"/>
              </a:rPr>
              <a:t>Ques. 2: </a:t>
            </a:r>
            <a:r>
              <a:rPr lang="en-US" sz="2200" dirty="0">
                <a:latin typeface="Times New Roman" pitchFamily="18" charset="0"/>
                <a:cs typeface="Times New Roman" pitchFamily="18" charset="0"/>
              </a:rPr>
              <a:t>A reduction of 20% percent in the price of rice enables a housewife to buy 5 kg more for rupees 1200. Find the reduced price per kg of rice.  </a:t>
            </a:r>
          </a:p>
          <a:p>
            <a:pPr>
              <a:buNone/>
            </a:pPr>
            <a:r>
              <a:rPr lang="en-US" sz="2200" b="1" dirty="0">
                <a:latin typeface="Times New Roman" pitchFamily="18" charset="0"/>
                <a:cs typeface="Times New Roman" pitchFamily="18" charset="0"/>
              </a:rPr>
              <a:t>Ques. 3: </a:t>
            </a:r>
            <a:r>
              <a:rPr lang="en-US" sz="2200" dirty="0">
                <a:latin typeface="Times New Roman" pitchFamily="18" charset="0"/>
                <a:cs typeface="Times New Roman" pitchFamily="18" charset="0"/>
              </a:rPr>
              <a:t>A student has to get 40 percent marks to pass an examination. He got 60 marks but fails by 20 marks. Find the maximum marks of the examination.</a:t>
            </a:r>
          </a:p>
          <a:p>
            <a:pPr>
              <a:buNone/>
            </a:pPr>
            <a:r>
              <a:rPr lang="en-US" sz="2200" b="1" dirty="0">
                <a:latin typeface="Times New Roman" pitchFamily="18" charset="0"/>
                <a:cs typeface="Times New Roman" pitchFamily="18" charset="0"/>
              </a:rPr>
              <a:t>Ques. 4 : </a:t>
            </a:r>
            <a:r>
              <a:rPr lang="en-US" sz="2200" dirty="0">
                <a:latin typeface="Times New Roman" pitchFamily="18" charset="0"/>
                <a:cs typeface="Times New Roman" pitchFamily="18" charset="0"/>
              </a:rPr>
              <a:t>If the price of a commodity is increased by 30%, by how much % a consumer must reduce his consumption so to keep the expenditure same ? </a:t>
            </a:r>
          </a:p>
          <a:p>
            <a:pPr>
              <a:buNone/>
            </a:pPr>
            <a:r>
              <a:rPr lang="en-US" sz="2200" b="1" dirty="0">
                <a:latin typeface="Times New Roman" pitchFamily="18" charset="0"/>
                <a:cs typeface="Times New Roman" pitchFamily="18" charset="0"/>
              </a:rPr>
              <a:t>Ques. 5 : </a:t>
            </a:r>
            <a:r>
              <a:rPr lang="en-US" sz="2200" dirty="0">
                <a:latin typeface="Times New Roman" pitchFamily="18" charset="0"/>
                <a:cs typeface="Times New Roman" pitchFamily="18" charset="0"/>
              </a:rPr>
              <a:t>If a sari is sold for ₹ 2880 the seller will face 10% loss, at what price should he sell to gain 20% profit?</a:t>
            </a:r>
          </a:p>
          <a:p>
            <a:pPr>
              <a:buNone/>
            </a:pPr>
            <a:endParaRPr lang="en-US" sz="2200" dirty="0"/>
          </a:p>
          <a:p>
            <a:pPr>
              <a:buNone/>
            </a:pPr>
            <a:endParaRPr lang="en-US" dirty="0"/>
          </a:p>
        </p:txBody>
      </p:sp>
      <p:sp>
        <p:nvSpPr>
          <p:cNvPr id="4" name="Date Placeholder 3"/>
          <p:cNvSpPr>
            <a:spLocks noGrp="1"/>
          </p:cNvSpPr>
          <p:nvPr>
            <p:ph type="dt" sz="half" idx="10"/>
          </p:nvPr>
        </p:nvSpPr>
        <p:spPr/>
        <p:txBody>
          <a:bodyPr/>
          <a:lstStyle/>
          <a:p>
            <a:fld id="{9B9E620C-6276-4395-B819-95BCDB8CB27A}" type="datetime1">
              <a:rPr lang="en-US" smtClean="0"/>
              <a:pPr/>
              <a:t>2/19/2021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Expected Questions for University Exam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029200"/>
          </a:xfrm>
        </p:spPr>
        <p:txBody>
          <a:bodyPr>
            <a:normAutofit/>
          </a:bodyPr>
          <a:lstStyle/>
          <a:p>
            <a:pPr>
              <a:buNone/>
            </a:pPr>
            <a:r>
              <a:rPr lang="en-US" sz="2200" b="1" dirty="0">
                <a:latin typeface="Times New Roman" pitchFamily="18" charset="0"/>
                <a:cs typeface="Times New Roman" pitchFamily="18" charset="0"/>
              </a:rPr>
              <a:t>Ques. 6 : </a:t>
            </a:r>
            <a:r>
              <a:rPr lang="en-US" sz="2200" dirty="0">
                <a:latin typeface="Times New Roman" pitchFamily="18" charset="0"/>
                <a:cs typeface="Times New Roman" pitchFamily="18" charset="0"/>
              </a:rPr>
              <a:t>A shopkeeper marks his goods 20% above his cost price and gives 15% discount on the marked price. Find his gain%.</a:t>
            </a:r>
          </a:p>
          <a:p>
            <a:pPr>
              <a:buNone/>
            </a:pPr>
            <a:r>
              <a:rPr lang="en-US" sz="2200" b="1" dirty="0">
                <a:latin typeface="Times New Roman" pitchFamily="18" charset="0"/>
                <a:cs typeface="Times New Roman" pitchFamily="18" charset="0"/>
              </a:rPr>
              <a:t>Ques. 7 : </a:t>
            </a:r>
            <a:r>
              <a:rPr lang="en-US" sz="2200" dirty="0">
                <a:latin typeface="Times New Roman" pitchFamily="18" charset="0"/>
                <a:cs typeface="Times New Roman" pitchFamily="18" charset="0"/>
              </a:rPr>
              <a:t>The average weight of 10 person in a boat is increased by 1.8 kg when one of the crew, who weight 53 kg is replaced by new man. Find the weight of the new man.</a:t>
            </a:r>
          </a:p>
          <a:p>
            <a:pPr>
              <a:buNone/>
            </a:pPr>
            <a:r>
              <a:rPr lang="en-US" sz="2200" b="1" dirty="0">
                <a:latin typeface="Times New Roman" pitchFamily="18" charset="0"/>
                <a:cs typeface="Times New Roman" pitchFamily="18" charset="0"/>
              </a:rPr>
              <a:t>Ques. 8 : </a:t>
            </a:r>
            <a:r>
              <a:rPr lang="en-US" sz="2200" dirty="0">
                <a:latin typeface="Times New Roman" pitchFamily="18" charset="0"/>
                <a:cs typeface="Times New Roman" pitchFamily="18" charset="0"/>
              </a:rPr>
              <a:t>The mean of  three numbers is 21. The range of this data set is 12 and the difference between the two smallest numbers is 3. Find the greatest of the three numbers.</a:t>
            </a:r>
          </a:p>
          <a:p>
            <a:pPr>
              <a:buNone/>
            </a:pPr>
            <a:r>
              <a:rPr lang="en-US" sz="2200" b="1" dirty="0">
                <a:latin typeface="Times New Roman" pitchFamily="18" charset="0"/>
                <a:cs typeface="Times New Roman" pitchFamily="18" charset="0"/>
              </a:rPr>
              <a:t>Ques. 9: </a:t>
            </a:r>
            <a:r>
              <a:rPr lang="en-US" sz="2200" dirty="0">
                <a:latin typeface="Times New Roman" pitchFamily="18" charset="0"/>
                <a:cs typeface="Times New Roman" pitchFamily="18" charset="0"/>
              </a:rPr>
              <a:t>13 : 2197 :: 16 : ?</a:t>
            </a:r>
          </a:p>
          <a:p>
            <a:pPr>
              <a:buNone/>
            </a:pPr>
            <a:r>
              <a:rPr lang="en-US" sz="2200" dirty="0">
                <a:latin typeface="Times New Roman" pitchFamily="18" charset="0"/>
                <a:cs typeface="Times New Roman" pitchFamily="18" charset="0"/>
              </a:rPr>
              <a:t>	(a) 256        	(b) 2744	(c) 4096	(d) 3378</a:t>
            </a:r>
          </a:p>
          <a:p>
            <a:pPr>
              <a:buNone/>
            </a:pPr>
            <a:r>
              <a:rPr lang="en-US" sz="2200" b="1" dirty="0">
                <a:latin typeface="Times New Roman" pitchFamily="18" charset="0"/>
                <a:cs typeface="Times New Roman" pitchFamily="18" charset="0"/>
              </a:rPr>
              <a:t>Ques. 10 : </a:t>
            </a:r>
            <a:r>
              <a:rPr lang="en-US" sz="2200" dirty="0">
                <a:latin typeface="Times New Roman" pitchFamily="18" charset="0"/>
                <a:cs typeface="Times New Roman" pitchFamily="18" charset="0"/>
              </a:rPr>
              <a:t>1015, 508, 255, 129, 66.5, ?, 20.875</a:t>
            </a:r>
          </a:p>
          <a:p>
            <a:pPr>
              <a:buNone/>
            </a:pPr>
            <a:r>
              <a:rPr lang="en-US" sz="2200" dirty="0">
                <a:latin typeface="Times New Roman" pitchFamily="18" charset="0"/>
                <a:cs typeface="Times New Roman" pitchFamily="18" charset="0"/>
              </a:rPr>
              <a:t>	(a) 34.50 	(b) 35		(c) 35.30  	(d) 35.75</a:t>
            </a:r>
          </a:p>
          <a:p>
            <a:pPr>
              <a:buNone/>
            </a:pPr>
            <a:endParaRPr lang="en-US" sz="2200" dirty="0"/>
          </a:p>
        </p:txBody>
      </p:sp>
      <p:sp>
        <p:nvSpPr>
          <p:cNvPr id="4" name="Date Placeholder 3"/>
          <p:cNvSpPr>
            <a:spLocks noGrp="1"/>
          </p:cNvSpPr>
          <p:nvPr>
            <p:ph type="dt" sz="half" idx="10"/>
          </p:nvPr>
        </p:nvSpPr>
        <p:spPr/>
        <p:txBody>
          <a:bodyPr/>
          <a:lstStyle/>
          <a:p>
            <a:fld id="{9B9E620C-6276-4395-B819-95BCDB8CB27A}" type="datetime1">
              <a:rPr lang="en-US" smtClean="0"/>
              <a:pPr/>
              <a:t>2/19/2021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Expected Questions for University Exam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a:buNone/>
            </a:pPr>
            <a:r>
              <a:rPr lang="en-US" sz="2200" b="1" dirty="0">
                <a:latin typeface="Times New Roman" pitchFamily="18" charset="0"/>
                <a:cs typeface="Times New Roman" pitchFamily="18" charset="0"/>
              </a:rPr>
              <a:t>Ques. 11 : </a:t>
            </a:r>
            <a:r>
              <a:rPr lang="en-US" sz="2200" dirty="0">
                <a:latin typeface="Times New Roman" pitchFamily="18" charset="0"/>
                <a:cs typeface="Times New Roman" pitchFamily="18" charset="0"/>
              </a:rPr>
              <a:t>Find out the wrong number  of : </a:t>
            </a:r>
          </a:p>
          <a:p>
            <a:pPr>
              <a:buNone/>
            </a:pPr>
            <a:r>
              <a:rPr lang="en-US" sz="2200" dirty="0">
                <a:latin typeface="Times New Roman" pitchFamily="18" charset="0"/>
                <a:cs typeface="Times New Roman" pitchFamily="18" charset="0"/>
              </a:rPr>
              <a:t>				125  126  124  127  123  129  </a:t>
            </a:r>
          </a:p>
          <a:p>
            <a:pPr>
              <a:buNone/>
            </a:pPr>
            <a:r>
              <a:rPr lang="en-US" sz="2200" b="1" dirty="0">
                <a:latin typeface="Times New Roman" pitchFamily="18" charset="0"/>
                <a:cs typeface="Times New Roman" pitchFamily="18" charset="0"/>
              </a:rPr>
              <a:t>Ques. 12: </a:t>
            </a:r>
            <a:r>
              <a:rPr lang="en-US" sz="2200" dirty="0">
                <a:latin typeface="Times New Roman" pitchFamily="18" charset="0"/>
                <a:cs typeface="Times New Roman" pitchFamily="18" charset="0"/>
              </a:rPr>
              <a:t> If “Money market easy” is written as “Bi Si </a:t>
            </a:r>
            <a:r>
              <a:rPr lang="en-US" sz="2200" dirty="0" err="1">
                <a:latin typeface="Times New Roman" pitchFamily="18" charset="0"/>
                <a:cs typeface="Times New Roman" pitchFamily="18" charset="0"/>
              </a:rPr>
              <a:t>Ci</a:t>
            </a:r>
            <a:r>
              <a:rPr lang="en-US" sz="2200" dirty="0">
                <a:latin typeface="Times New Roman" pitchFamily="18" charset="0"/>
                <a:cs typeface="Times New Roman" pitchFamily="18" charset="0"/>
              </a:rPr>
              <a:t>”, then what will be the code for “Market”?</a:t>
            </a:r>
          </a:p>
          <a:p>
            <a:pPr>
              <a:buNone/>
            </a:pPr>
            <a:r>
              <a:rPr lang="en-US" sz="2200" b="1" dirty="0">
                <a:latin typeface="Times New Roman" pitchFamily="18" charset="0"/>
                <a:cs typeface="Times New Roman" pitchFamily="18" charset="0"/>
              </a:rPr>
              <a:t>Ques. 13: </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If MACHINE is coded as 19-7-9-14-15-20-11, how will code DANGER?</a:t>
            </a:r>
          </a:p>
          <a:p>
            <a:pPr>
              <a:buNone/>
            </a:pPr>
            <a:r>
              <a:rPr lang="en-US" sz="2200" b="1" dirty="0">
                <a:latin typeface="Times New Roman" pitchFamily="18" charset="0"/>
                <a:cs typeface="Times New Roman" pitchFamily="18" charset="0"/>
              </a:rPr>
              <a:t>Ques. 14: </a:t>
            </a:r>
            <a:r>
              <a:rPr lang="en-US" sz="2200" dirty="0">
                <a:latin typeface="Times New Roman" pitchFamily="18" charset="0"/>
                <a:cs typeface="Times New Roman" pitchFamily="18" charset="0"/>
              </a:rPr>
              <a:t> If ‘grass is green’ is coded as ‘$#@’, ‘grass in pink’ is coded as ‘%@&amp;’ and ‘ green </a:t>
            </a:r>
            <a:r>
              <a:rPr lang="en-US" sz="2200" dirty="0" err="1">
                <a:latin typeface="Times New Roman" pitchFamily="18" charset="0"/>
                <a:cs typeface="Times New Roman" pitchFamily="18" charset="0"/>
              </a:rPr>
              <a:t>colour</a:t>
            </a:r>
            <a:r>
              <a:rPr lang="en-US" sz="2200" dirty="0">
                <a:latin typeface="Times New Roman" pitchFamily="18" charset="0"/>
                <a:cs typeface="Times New Roman" pitchFamily="18" charset="0"/>
              </a:rPr>
              <a:t> park’ is coded as ‘$&amp;*’ , then what is the code for ‘</a:t>
            </a:r>
            <a:r>
              <a:rPr lang="en-US" sz="2200" dirty="0" err="1">
                <a:latin typeface="Times New Roman" pitchFamily="18" charset="0"/>
                <a:cs typeface="Times New Roman" pitchFamily="18" charset="0"/>
              </a:rPr>
              <a:t>colour</a:t>
            </a:r>
            <a:r>
              <a:rPr lang="en-US" sz="2200" dirty="0">
                <a:latin typeface="Times New Roman" pitchFamily="18" charset="0"/>
                <a:cs typeface="Times New Roman" pitchFamily="18" charset="0"/>
              </a:rPr>
              <a:t> is green’ ? </a:t>
            </a:r>
          </a:p>
          <a:p>
            <a:pPr>
              <a:buNone/>
            </a:pPr>
            <a:r>
              <a:rPr lang="en-US" sz="2200" b="1" dirty="0">
                <a:latin typeface="Times New Roman" pitchFamily="18" charset="0"/>
                <a:cs typeface="Times New Roman" pitchFamily="18" charset="0"/>
              </a:rPr>
              <a:t>Ques. 15 : </a:t>
            </a:r>
            <a:r>
              <a:rPr lang="en-US" sz="2200" dirty="0">
                <a:latin typeface="Times New Roman" pitchFamily="18" charset="0"/>
                <a:cs typeface="Times New Roman" pitchFamily="18" charset="0"/>
              </a:rPr>
              <a:t>A Shopkeeper buys two bicycles for Rs. 750. He sells first bicycle at a profit of 22% and the second bicycle at a loss of 8%. What is the SP of first bicycle if in the whole transaction there is no profit no loss?  </a:t>
            </a:r>
          </a:p>
          <a:p>
            <a:pPr>
              <a:buNone/>
            </a:pPr>
            <a:endParaRPr lang="en-US" sz="2200" dirty="0">
              <a:latin typeface="Times New Roman" pitchFamily="18" charset="0"/>
              <a:cs typeface="Times New Roman" pitchFamily="18" charset="0"/>
            </a:endParaRPr>
          </a:p>
          <a:p>
            <a:pPr>
              <a:buNone/>
            </a:pPr>
            <a:endParaRPr lang="en-US" sz="2200" dirty="0"/>
          </a:p>
        </p:txBody>
      </p:sp>
      <p:sp>
        <p:nvSpPr>
          <p:cNvPr id="4" name="Date Placeholder 3"/>
          <p:cNvSpPr>
            <a:spLocks noGrp="1"/>
          </p:cNvSpPr>
          <p:nvPr>
            <p:ph type="dt" sz="half" idx="10"/>
          </p:nvPr>
        </p:nvSpPr>
        <p:spPr/>
        <p:txBody>
          <a:bodyPr/>
          <a:lstStyle/>
          <a:p>
            <a:fld id="{9B9E620C-6276-4395-B819-95BCDB8CB27A}" type="datetime1">
              <a:rPr lang="en-US" smtClean="0"/>
              <a:pPr/>
              <a:t>2/19/2021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Expected Questions for University Exam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pPr/>
              <a:t>2/19/2021</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Summary </a:t>
            </a:r>
            <a:r>
              <a:rPr lang="en-US" sz="3000" b="1" dirty="0">
                <a:latin typeface="Times New Roman" pitchFamily="18" charset="0"/>
                <a:cs typeface="Times New Roman" pitchFamily="18" charset="0"/>
              </a:rPr>
              <a:t>(CO.5)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90600"/>
            <a:ext cx="8458200" cy="4493538"/>
          </a:xfrm>
          <a:prstGeom prst="rect">
            <a:avLst/>
          </a:prstGeom>
        </p:spPr>
        <p:txBody>
          <a:bodyPr wrap="square">
            <a:spAutoFit/>
          </a:bodyPr>
          <a:lstStyle/>
          <a:p>
            <a:pPr lvl="0" algn="just"/>
            <a:r>
              <a:rPr lang="en-US" sz="2200" dirty="0">
                <a:latin typeface="Times New Roman" pitchFamily="18" charset="0"/>
                <a:cs typeface="Times New Roman" pitchFamily="18" charset="0"/>
              </a:rPr>
              <a:t>We discussed the following points with students:</a:t>
            </a:r>
          </a:p>
          <a:p>
            <a:pPr lvl="0" algn="just">
              <a:buFont typeface="Arial" pitchFamily="34" charset="0"/>
              <a:buChar char="•"/>
            </a:pPr>
            <a:r>
              <a:rPr lang="en-US" sz="2200" dirty="0">
                <a:latin typeface="Times New Roman" pitchFamily="18" charset="0"/>
                <a:cs typeface="Times New Roman" pitchFamily="18" charset="0"/>
              </a:rPr>
              <a:t> Course Objective</a:t>
            </a:r>
          </a:p>
          <a:p>
            <a:pPr lvl="0" algn="just">
              <a:buFont typeface="Arial" pitchFamily="34" charset="0"/>
              <a:buChar char="•"/>
            </a:pPr>
            <a:r>
              <a:rPr lang="en-US" sz="2200" dirty="0">
                <a:latin typeface="Times New Roman" pitchFamily="18" charset="0"/>
                <a:cs typeface="Times New Roman" pitchFamily="18" charset="0"/>
              </a:rPr>
              <a:t> COs and POs of subject</a:t>
            </a:r>
          </a:p>
          <a:p>
            <a:pPr lvl="0" algn="just">
              <a:buFont typeface="Arial" pitchFamily="34" charset="0"/>
              <a:buChar char="•"/>
            </a:pPr>
            <a:r>
              <a:rPr lang="en-US" sz="2200" dirty="0">
                <a:latin typeface="Times New Roman" pitchFamily="18" charset="0"/>
                <a:cs typeface="Times New Roman" pitchFamily="18" charset="0"/>
              </a:rPr>
              <a:t> Mapping of COs and Pos</a:t>
            </a:r>
          </a:p>
          <a:p>
            <a:pPr lvl="0" algn="just" fontAlgn="base">
              <a:spcBef>
                <a:spcPct val="0"/>
              </a:spcBef>
              <a:spcAft>
                <a:spcPct val="0"/>
              </a:spcAft>
              <a:buFontTx/>
              <a:buChar char="•"/>
            </a:pPr>
            <a:r>
              <a:rPr lang="en-US" sz="2200" dirty="0">
                <a:latin typeface="Times New Roman" pitchFamily="18" charset="0"/>
                <a:ea typeface="Times New Roman" pitchFamily="18" charset="0"/>
                <a:cs typeface="Times New Roman" pitchFamily="18" charset="0"/>
              </a:rPr>
              <a:t> </a:t>
            </a:r>
            <a:r>
              <a:rPr lang="en-US" sz="2200" dirty="0">
                <a:solidFill>
                  <a:schemeClr val="dk1"/>
                </a:solidFill>
                <a:latin typeface="Times New Roman" pitchFamily="18" charset="0"/>
                <a:cs typeface="Times New Roman" pitchFamily="18" charset="0"/>
              </a:rPr>
              <a:t>Prerequisite and Recap</a:t>
            </a:r>
          </a:p>
          <a:p>
            <a:pPr lvl="0" algn="just" fontAlgn="base">
              <a:spcBef>
                <a:spcPct val="0"/>
              </a:spcBef>
              <a:spcAft>
                <a:spcPct val="0"/>
              </a:spcAft>
              <a:buFontTx/>
              <a:buChar char="•"/>
            </a:pPr>
            <a:r>
              <a:rPr lang="en-US" sz="2200" dirty="0">
                <a:latin typeface="Times New Roman" pitchFamily="18" charset="0"/>
                <a:cs typeface="Times New Roman" pitchFamily="18" charset="0"/>
              </a:rPr>
              <a:t>Simplification</a:t>
            </a:r>
          </a:p>
          <a:p>
            <a:pPr>
              <a:buFont typeface="Arial" pitchFamily="34" charset="0"/>
              <a:buChar char="•"/>
            </a:pPr>
            <a:r>
              <a:rPr lang="en-US" sz="2200" dirty="0">
                <a:latin typeface="Times New Roman" pitchFamily="18" charset="0"/>
                <a:cs typeface="Times New Roman" pitchFamily="18" charset="0"/>
              </a:rPr>
              <a:t> Percentage</a:t>
            </a:r>
          </a:p>
          <a:p>
            <a:pPr>
              <a:buFont typeface="Arial" pitchFamily="34" charset="0"/>
              <a:buChar char="•"/>
            </a:pPr>
            <a:r>
              <a:rPr lang="en-US" sz="2200" dirty="0">
                <a:latin typeface="Times New Roman" pitchFamily="18" charset="0"/>
                <a:cs typeface="Times New Roman" pitchFamily="18" charset="0"/>
              </a:rPr>
              <a:t> Profit, Loss &amp; discount</a:t>
            </a:r>
          </a:p>
          <a:p>
            <a:pPr>
              <a:buFont typeface="Arial" pitchFamily="34" charset="0"/>
              <a:buChar char="•"/>
            </a:pPr>
            <a:r>
              <a:rPr lang="en-US" sz="2200" dirty="0">
                <a:latin typeface="Times New Roman" pitchFamily="18" charset="0"/>
                <a:cs typeface="Times New Roman" pitchFamily="18" charset="0"/>
              </a:rPr>
              <a:t> Average</a:t>
            </a:r>
          </a:p>
          <a:p>
            <a:pPr>
              <a:buFont typeface="Arial" pitchFamily="34" charset="0"/>
              <a:buChar char="•"/>
            </a:pPr>
            <a:r>
              <a:rPr lang="en-US" sz="2200" dirty="0">
                <a:latin typeface="Times New Roman" pitchFamily="18" charset="0"/>
                <a:cs typeface="Times New Roman" pitchFamily="18" charset="0"/>
              </a:rPr>
              <a:t> Number &amp; Series</a:t>
            </a:r>
          </a:p>
          <a:p>
            <a:pPr>
              <a:buFont typeface="Arial" pitchFamily="34" charset="0"/>
              <a:buChar char="•"/>
            </a:pPr>
            <a:r>
              <a:rPr lang="en-US" sz="2200" dirty="0">
                <a:latin typeface="Times New Roman" pitchFamily="18" charset="0"/>
                <a:cs typeface="Times New Roman" pitchFamily="18" charset="0"/>
              </a:rPr>
              <a:t> Coding &amp; decoding</a:t>
            </a:r>
          </a:p>
          <a:p>
            <a:pPr>
              <a:buFont typeface="Arial" pitchFamily="34" charset="0"/>
              <a:buChar char="•"/>
            </a:pPr>
            <a:r>
              <a:rPr lang="en-US" sz="2200" dirty="0">
                <a:latin typeface="Times New Roman" pitchFamily="18" charset="0"/>
                <a:cs typeface="Times New Roman" pitchFamily="18" charset="0"/>
              </a:rPr>
              <a:t> MCQs</a:t>
            </a:r>
          </a:p>
          <a:p>
            <a:pPr lvl="0" algn="just"/>
            <a:endParaRPr lang="en-US" sz="22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600" dirty="0">
                <a:latin typeface="Times New Roman" pitchFamily="18" charset="0"/>
                <a:cs typeface="Times New Roman" pitchFamily="18" charset="0"/>
              </a:rPr>
              <a:t>Website - </a:t>
            </a:r>
            <a:r>
              <a:rPr lang="en-US" sz="2600" dirty="0">
                <a:latin typeface="Times New Roman" pitchFamily="18" charset="0"/>
                <a:cs typeface="Times New Roman" pitchFamily="18" charset="0"/>
                <a:hlinkClick r:id="rId2"/>
              </a:rPr>
              <a:t>https://www.GovernmentAdda.com</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Books references – R.S. </a:t>
            </a:r>
            <a:r>
              <a:rPr lang="en-US" sz="2600" dirty="0" err="1">
                <a:latin typeface="Times New Roman" pitchFamily="18" charset="0"/>
                <a:cs typeface="Times New Roman" pitchFamily="18" charset="0"/>
              </a:rPr>
              <a:t>Agrawal</a:t>
            </a:r>
            <a:endParaRPr lang="en-US" sz="2600" dirty="0">
              <a:latin typeface="Times New Roman" pitchFamily="18" charset="0"/>
              <a:cs typeface="Times New Roman" pitchFamily="18" charset="0"/>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buNone/>
            </a:pPr>
            <a:r>
              <a:rPr lang="en-US" sz="6600" dirty="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2/19/2021</a:t>
            </a:fld>
            <a:endParaRPr lang="en-US"/>
          </a:p>
        </p:txBody>
      </p:sp>
      <p:sp>
        <p:nvSpPr>
          <p:cNvPr id="5" name="Footer Placeholder 4"/>
          <p:cNvSpPr>
            <a:spLocks noGrp="1"/>
          </p:cNvSpPr>
          <p:nvPr>
            <p:ph type="ftr" sz="quarter" idx="11"/>
          </p:nvPr>
        </p:nvSpPr>
        <p:spPr>
          <a:xfrm>
            <a:off x="1905000" y="6356350"/>
            <a:ext cx="6172200" cy="365125"/>
          </a:xfrm>
        </p:spPr>
        <p:txBody>
          <a:bodyPr/>
          <a:lstStyle/>
          <a:p>
            <a:r>
              <a:rPr lang="en-US" dirty="0"/>
              <a:t>Sudhir Singh             Subject code and abbreviation                Unit Number- </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noGrp="1"/>
          </p:cNvSpPr>
          <p:nvPr>
            <p:ph type="title"/>
          </p:nvPr>
        </p:nvSpPr>
        <p:spPr>
          <a:xfrm>
            <a:off x="1600200" y="0"/>
            <a:ext cx="70866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Reference</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a:bodyPr>
          <a:lstStyle/>
          <a:p>
            <a:pPr>
              <a:lnSpc>
                <a:spcPct val="150000"/>
              </a:lnSpc>
              <a:buNone/>
            </a:pPr>
            <a:r>
              <a:rPr lang="en-US" sz="4700" i="1" dirty="0">
                <a:latin typeface="Times New Roman" pitchFamily="18" charset="0"/>
                <a:cs typeface="Times New Roman" pitchFamily="18" charset="0"/>
              </a:rPr>
              <a:t> </a:t>
            </a:r>
          </a:p>
          <a:p>
            <a:pPr>
              <a:lnSpc>
                <a:spcPct val="150000"/>
              </a:lnSpc>
              <a:buNone/>
            </a:pPr>
            <a:r>
              <a:rPr lang="en-US" sz="2200" dirty="0"/>
              <a:t>Eliminate the unnecessary parts of a process. Combine and rearrange</a:t>
            </a:r>
          </a:p>
          <a:p>
            <a:pPr>
              <a:lnSpc>
                <a:spcPct val="150000"/>
              </a:lnSpc>
              <a:buNone/>
            </a:pPr>
            <a:r>
              <a:rPr lang="en-US" sz="2200" dirty="0"/>
              <a:t>the rest of the process. </a:t>
            </a:r>
            <a:r>
              <a:rPr lang="en-US" sz="2200" b="1" dirty="0"/>
              <a:t>Simplify</a:t>
            </a:r>
            <a:r>
              <a:rPr lang="en-US" sz="2200" dirty="0"/>
              <a:t> the necessary part of the process.</a:t>
            </a:r>
            <a:endParaRPr lang="en-US" sz="2200" dirty="0">
              <a:latin typeface="Times New Roman" pitchFamily="18" charset="0"/>
              <a:cs typeface="Times New Roman" pitchFamily="18" charset="0"/>
            </a:endParaRPr>
          </a:p>
          <a:p>
            <a:pPr>
              <a:lnSpc>
                <a:spcPct val="150000"/>
              </a:lnSpc>
              <a:buNone/>
            </a:pPr>
            <a:r>
              <a:rPr lang="en-US" sz="22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2567DAA0-F5EA-4446-80AA-054EC68B59D6}" type="datetime1">
              <a:rPr lang="en-US" smtClean="0"/>
              <a:pPr/>
              <a:t>2/19/2021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Sudhir Singh             Subject code and abbreviation                Unit Number-</a:t>
            </a:r>
            <a:r>
              <a:rPr lang="en-US" dirty="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Topic objective of Simplification (CO. 5)</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F8BDF31CAE104FBDFC53D7A277FE45" ma:contentTypeVersion="11" ma:contentTypeDescription="Create a new document." ma:contentTypeScope="" ma:versionID="5ca7cf0a9442f18a56e0b11ac31412d6">
  <xsd:schema xmlns:xsd="http://www.w3.org/2001/XMLSchema" xmlns:xs="http://www.w3.org/2001/XMLSchema" xmlns:p="http://schemas.microsoft.com/office/2006/metadata/properties" xmlns:ns2="be8b4c7f-76bd-418f-88b2-c20b5ab2eece" xmlns:ns3="ad7723da-35f5-4618-b30d-3f5dd177e016" targetNamespace="http://schemas.microsoft.com/office/2006/metadata/properties" ma:root="true" ma:fieldsID="5dcc7728eff636e12a9378615117d8c2" ns2:_="" ns3:_="">
    <xsd:import namespace="be8b4c7f-76bd-418f-88b2-c20b5ab2eece"/>
    <xsd:import namespace="ad7723da-35f5-4618-b30d-3f5dd177e01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Details" minOccurs="0"/>
                <xsd:element ref="ns3:SharedWithUsers"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b4c7f-76bd-418f-88b2-c20b5ab2e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7723da-35f5-4618-b30d-3f5dd177e016" elementFormDefault="qualified">
    <xsd:import namespace="http://schemas.microsoft.com/office/2006/documentManagement/types"/>
    <xsd:import namespace="http://schemas.microsoft.com/office/infopath/2007/PartnerControls"/>
    <xsd:element name="SharedWithDetails" ma:index="12" nillable="true" ma:displayName="Shared With Details" ma:internalName="SharedWithDetails" ma:readOnly="true">
      <xsd:simpleType>
        <xsd:restriction base="dms:Note">
          <xsd:maxLength value="255"/>
        </xsd:restrictio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E1F777-FBB5-417F-96FF-0CA23E33F837}">
  <ds:schemaRefs>
    <ds:schemaRef ds:uri="http://schemas.microsoft.com/office/2006/metadata/contentType"/>
    <ds:schemaRef ds:uri="http://schemas.microsoft.com/office/2006/metadata/properties/metaAttributes"/>
    <ds:schemaRef ds:uri="http://www.w3.org/2000/xmlns/"/>
    <ds:schemaRef ds:uri="http://www.w3.org/2001/XMLSchema"/>
    <ds:schemaRef ds:uri="be8b4c7f-76bd-418f-88b2-c20b5ab2eece"/>
    <ds:schemaRef ds:uri="ad7723da-35f5-4618-b30d-3f5dd177e016"/>
  </ds:schemaRefs>
</ds:datastoreItem>
</file>

<file path=customXml/itemProps2.xml><?xml version="1.0" encoding="utf-8"?>
<ds:datastoreItem xmlns:ds="http://schemas.openxmlformats.org/officeDocument/2006/customXml" ds:itemID="{7E64853B-16BB-42BD-838D-7435D4AE7401}">
  <ds:schemaRefs>
    <ds:schemaRef ds:uri="http://schemas.microsoft.com/sharepoint/v3/contenttype/forms"/>
  </ds:schemaRefs>
</ds:datastoreItem>
</file>

<file path=customXml/itemProps3.xml><?xml version="1.0" encoding="utf-8"?>
<ds:datastoreItem xmlns:ds="http://schemas.openxmlformats.org/officeDocument/2006/customXml" ds:itemID="{91877599-D174-461D-9C25-26161EA53663}">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2574</TotalTime>
  <Words>5008</Words>
  <Application>Microsoft Office PowerPoint</Application>
  <PresentationFormat>On-screen Show (4:3)</PresentationFormat>
  <Paragraphs>1041</Paragraphs>
  <Slides>89</Slides>
  <Notes>2</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Choice Questions (CO.5)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percentage (CO.5)</vt:lpstr>
      <vt:lpstr>Multiple Choice Questions (CO.5)</vt:lpstr>
      <vt:lpstr>Multiple Choice Questions (CO.5) </vt:lpstr>
      <vt:lpstr>Assignment (CO.5)  </vt:lpstr>
      <vt:lpstr>Assignment – 1 (CO.5)  </vt:lpstr>
      <vt:lpstr>Assignment – 1 (CO.5)  </vt:lpstr>
      <vt:lpstr>Recap (CO.5)  </vt:lpstr>
      <vt:lpstr>Profit &amp; Loss (CO.5)</vt:lpstr>
      <vt:lpstr>Topic objective of Profit &amp; Loss  (CO. 5)</vt:lpstr>
      <vt:lpstr>PowerPoint Presentation</vt:lpstr>
      <vt:lpstr>Profit &amp; Loss (CO.5)(Contd.) </vt:lpstr>
      <vt:lpstr>Profit &amp; Loss(CO.5) (Contd.)</vt:lpstr>
      <vt:lpstr>Discount (CO.5)</vt:lpstr>
      <vt:lpstr>Topic objective of Discount (CO. 5)</vt:lpstr>
      <vt:lpstr>Discount (CO.5)(Contd.)</vt:lpstr>
      <vt:lpstr>Discount (CO.5)(Contd.)</vt:lpstr>
      <vt:lpstr>Discount (CO.5) (Contd.)</vt:lpstr>
      <vt:lpstr>Multiple Choice Questions (CO.5)</vt:lpstr>
      <vt:lpstr>Multiple Choice Questions (CO.5)</vt:lpstr>
      <vt:lpstr>Assignment – 2 (CO.5)</vt:lpstr>
      <vt:lpstr>Assignment – 2 (CO.5)</vt:lpstr>
      <vt:lpstr>Assignment – 2 (CO.5)</vt:lpstr>
      <vt:lpstr>Recap (CO.5)</vt:lpstr>
      <vt:lpstr>Average (CO.5)</vt:lpstr>
      <vt:lpstr>Average (CO.5)(Contd.)</vt:lpstr>
      <vt:lpstr>Topic objective of Average  (CO. 5) </vt:lpstr>
      <vt:lpstr>Multiple Choice Question (CO.5)</vt:lpstr>
      <vt:lpstr>Multiple Choice Question (CO.5)</vt:lpstr>
      <vt:lpstr>Assignment – 3 (CO.5)</vt:lpstr>
      <vt:lpstr>Assignment – 3 (CO.5)</vt:lpstr>
      <vt:lpstr>Recap (CO.5)</vt:lpstr>
      <vt:lpstr>Number &amp; Series (CO.5) </vt:lpstr>
      <vt:lpstr>Number &amp; Series (CO.5) (Contd.)</vt:lpstr>
      <vt:lpstr>Topic objective of Number &amp; Series (CO. 5)</vt:lpstr>
      <vt:lpstr>Number &amp; Series (CO.5) (Contd.)</vt:lpstr>
      <vt:lpstr>Number &amp; Series (CO.5) (Contd.)</vt:lpstr>
      <vt:lpstr>Number &amp; Series (CO.5) (Contd.)</vt:lpstr>
      <vt:lpstr>Number &amp; Series (CO.5) (Contd.)</vt:lpstr>
      <vt:lpstr>Number &amp; Series (CO.5) (Contd.)</vt:lpstr>
      <vt:lpstr>Number &amp; Series (CO.5) (Contd.)</vt:lpstr>
      <vt:lpstr>Number &amp; Series (CO.5) (Contd.)</vt:lpstr>
      <vt:lpstr>Number &amp; Series (CO.5) (Contd.)</vt:lpstr>
      <vt:lpstr>Number &amp; Series (CO.5) (Contd.)</vt:lpstr>
      <vt:lpstr>Number &amp; Series (CO.5) (Contd.)</vt:lpstr>
      <vt:lpstr>Number &amp; Series (CO.5) (Contd.)</vt:lpstr>
      <vt:lpstr>Multiple Choice Questions (CO.5)</vt:lpstr>
      <vt:lpstr>Multiple Choice Questions (CO.5)</vt:lpstr>
      <vt:lpstr>Assignment – 4 (CO.5)</vt:lpstr>
      <vt:lpstr>Assignment – 4 (CO.5)</vt:lpstr>
      <vt:lpstr>Recap (CO.5)</vt:lpstr>
      <vt:lpstr>Coding &amp; Decoding (CO.5)</vt:lpstr>
      <vt:lpstr>Topic objective of Coding &amp; Decoding(CO. 5) </vt:lpstr>
      <vt:lpstr>Coding &amp; Decoding (CO.5) (Contd.)</vt:lpstr>
      <vt:lpstr>Coding &amp; Decoding (CO.5) (Contd.)</vt:lpstr>
      <vt:lpstr>Coding &amp; Decoding (CO.5)(Contd.)</vt:lpstr>
      <vt:lpstr>Coding &amp; Decoding(CO.5) (Contd.)</vt:lpstr>
      <vt:lpstr>Coding &amp; Decoding (CO.5)(Contd.)</vt:lpstr>
      <vt:lpstr>Coding &amp; Decoding (CO.5) (Contd.)</vt:lpstr>
      <vt:lpstr>Multiple Choice Questions (CO.5)</vt:lpstr>
      <vt:lpstr>Multiple Choice Questions (CO.5)</vt:lpstr>
      <vt:lpstr>Multiple Choice Questions (CO.5)</vt:lpstr>
      <vt:lpstr>Multiple Choice Question (CO.5)</vt:lpstr>
      <vt:lpstr>Assignment – 5 (CO.5)</vt:lpstr>
      <vt:lpstr>Assignment – 5 (CO.5)</vt:lpstr>
      <vt:lpstr>Recap (CO.5)</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919528316382</cp:lastModifiedBy>
  <cp:revision>268</cp:revision>
  <dcterms:created xsi:type="dcterms:W3CDTF">2006-08-16T00:00:00Z</dcterms:created>
  <dcterms:modified xsi:type="dcterms:W3CDTF">2021-02-19T17:31:21Z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0x0101007FF8BDF31CAE104FBDFC53D7A277FE45</vt:lpwstr>
  </property>
</Properties>
</file>