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57"/>
  </p:notes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26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26" Type="http://schemas.openxmlformats.org/officeDocument/2006/relationships/slide" Target="slides/slide22.xml" /><Relationship Id="rId39" Type="http://schemas.openxmlformats.org/officeDocument/2006/relationships/slide" Target="slides/slide35.xml" /><Relationship Id="rId21" Type="http://schemas.openxmlformats.org/officeDocument/2006/relationships/slide" Target="slides/slide17.xml" /><Relationship Id="rId34" Type="http://schemas.openxmlformats.org/officeDocument/2006/relationships/slide" Target="slides/slide30.xml" /><Relationship Id="rId42" Type="http://schemas.openxmlformats.org/officeDocument/2006/relationships/slide" Target="slides/slide38.xml" /><Relationship Id="rId47" Type="http://schemas.openxmlformats.org/officeDocument/2006/relationships/slide" Target="slides/slide43.xml" /><Relationship Id="rId50" Type="http://schemas.openxmlformats.org/officeDocument/2006/relationships/slide" Target="slides/slide46.xml" /><Relationship Id="rId55" Type="http://schemas.openxmlformats.org/officeDocument/2006/relationships/slide" Target="slides/slide51.xml" /><Relationship Id="rId7" Type="http://schemas.openxmlformats.org/officeDocument/2006/relationships/slide" Target="slides/slide3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slide" Target="slides/slide16.xml" /><Relationship Id="rId29" Type="http://schemas.openxmlformats.org/officeDocument/2006/relationships/slide" Target="slides/slide25.xml" /><Relationship Id="rId41" Type="http://schemas.openxmlformats.org/officeDocument/2006/relationships/slide" Target="slides/slide37.xml" /><Relationship Id="rId54" Type="http://schemas.openxmlformats.org/officeDocument/2006/relationships/slide" Target="slides/slide50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4" Type="http://schemas.openxmlformats.org/officeDocument/2006/relationships/slide" Target="slides/slide20.xml" /><Relationship Id="rId32" Type="http://schemas.openxmlformats.org/officeDocument/2006/relationships/slide" Target="slides/slide28.xml" /><Relationship Id="rId37" Type="http://schemas.openxmlformats.org/officeDocument/2006/relationships/slide" Target="slides/slide33.xml" /><Relationship Id="rId40" Type="http://schemas.openxmlformats.org/officeDocument/2006/relationships/slide" Target="slides/slide36.xml" /><Relationship Id="rId45" Type="http://schemas.openxmlformats.org/officeDocument/2006/relationships/slide" Target="slides/slide41.xml" /><Relationship Id="rId53" Type="http://schemas.openxmlformats.org/officeDocument/2006/relationships/slide" Target="slides/slide49.xml" /><Relationship Id="rId58" Type="http://schemas.openxmlformats.org/officeDocument/2006/relationships/presProps" Target="presProps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slide" Target="slides/slide19.xml" /><Relationship Id="rId28" Type="http://schemas.openxmlformats.org/officeDocument/2006/relationships/slide" Target="slides/slide24.xml" /><Relationship Id="rId36" Type="http://schemas.openxmlformats.org/officeDocument/2006/relationships/slide" Target="slides/slide32.xml" /><Relationship Id="rId49" Type="http://schemas.openxmlformats.org/officeDocument/2006/relationships/slide" Target="slides/slide45.xml" /><Relationship Id="rId57" Type="http://schemas.openxmlformats.org/officeDocument/2006/relationships/notesMaster" Target="notesMasters/notesMaster1.xml" /><Relationship Id="rId61" Type="http://schemas.openxmlformats.org/officeDocument/2006/relationships/tableStyles" Target="tableStyles.xml" /><Relationship Id="rId10" Type="http://schemas.openxmlformats.org/officeDocument/2006/relationships/slide" Target="slides/slide6.xml" /><Relationship Id="rId19" Type="http://schemas.openxmlformats.org/officeDocument/2006/relationships/slide" Target="slides/slide15.xml" /><Relationship Id="rId31" Type="http://schemas.openxmlformats.org/officeDocument/2006/relationships/slide" Target="slides/slide27.xml" /><Relationship Id="rId44" Type="http://schemas.openxmlformats.org/officeDocument/2006/relationships/slide" Target="slides/slide40.xml" /><Relationship Id="rId52" Type="http://schemas.openxmlformats.org/officeDocument/2006/relationships/slide" Target="slides/slide48.xml" /><Relationship Id="rId60" Type="http://schemas.openxmlformats.org/officeDocument/2006/relationships/theme" Target="theme/theme1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slide" Target="slides/slide18.xml" /><Relationship Id="rId27" Type="http://schemas.openxmlformats.org/officeDocument/2006/relationships/slide" Target="slides/slide23.xml" /><Relationship Id="rId30" Type="http://schemas.openxmlformats.org/officeDocument/2006/relationships/slide" Target="slides/slide26.xml" /><Relationship Id="rId35" Type="http://schemas.openxmlformats.org/officeDocument/2006/relationships/slide" Target="slides/slide31.xml" /><Relationship Id="rId43" Type="http://schemas.openxmlformats.org/officeDocument/2006/relationships/slide" Target="slides/slide39.xml" /><Relationship Id="rId48" Type="http://schemas.openxmlformats.org/officeDocument/2006/relationships/slide" Target="slides/slide44.xml" /><Relationship Id="rId56" Type="http://schemas.openxmlformats.org/officeDocument/2006/relationships/slide" Target="slides/slide52.xml" /><Relationship Id="rId8" Type="http://schemas.openxmlformats.org/officeDocument/2006/relationships/slide" Target="slides/slide4.xml" /><Relationship Id="rId51" Type="http://schemas.openxmlformats.org/officeDocument/2006/relationships/slide" Target="slides/slide47.xml" /><Relationship Id="rId3" Type="http://schemas.openxmlformats.org/officeDocument/2006/relationships/customXml" Target="../customXml/item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5" Type="http://schemas.openxmlformats.org/officeDocument/2006/relationships/slide" Target="slides/slide21.xml" /><Relationship Id="rId33" Type="http://schemas.openxmlformats.org/officeDocument/2006/relationships/slide" Target="slides/slide29.xml" /><Relationship Id="rId38" Type="http://schemas.openxmlformats.org/officeDocument/2006/relationships/slide" Target="slides/slide34.xml" /><Relationship Id="rId46" Type="http://schemas.openxmlformats.org/officeDocument/2006/relationships/slide" Target="slides/slide42.xml" /><Relationship Id="rId59" Type="http://schemas.openxmlformats.org/officeDocument/2006/relationships/viewProps" Target="viewProps.xml" 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 /><Relationship Id="rId1" Type="http://schemas.openxmlformats.org/officeDocument/2006/relationships/image" Target="../media/image2.wmf" 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 /><Relationship Id="rId2" Type="http://schemas.openxmlformats.org/officeDocument/2006/relationships/image" Target="../media/image23.wmf" /><Relationship Id="rId1" Type="http://schemas.openxmlformats.org/officeDocument/2006/relationships/image" Target="../media/image22.wmf" /><Relationship Id="rId4" Type="http://schemas.openxmlformats.org/officeDocument/2006/relationships/image" Target="../media/image24.wmf" 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 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 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 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 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 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 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 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 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 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 /><Relationship Id="rId1" Type="http://schemas.openxmlformats.org/officeDocument/2006/relationships/image" Target="../media/image4.wmf" 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 /><Relationship Id="rId1" Type="http://schemas.openxmlformats.org/officeDocument/2006/relationships/image" Target="../media/image35.emf" 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 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 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 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 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 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 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 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 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 /><Relationship Id="rId1" Type="http://schemas.openxmlformats.org/officeDocument/2006/relationships/image" Target="../media/image45.emf" 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 /><Relationship Id="rId2" Type="http://schemas.openxmlformats.org/officeDocument/2006/relationships/image" Target="../media/image7.wmf" /><Relationship Id="rId1" Type="http://schemas.openxmlformats.org/officeDocument/2006/relationships/image" Target="../media/image6.wmf" /><Relationship Id="rId6" Type="http://schemas.openxmlformats.org/officeDocument/2006/relationships/image" Target="../media/image11.wmf" /><Relationship Id="rId5" Type="http://schemas.openxmlformats.org/officeDocument/2006/relationships/image" Target="../media/image10.wmf" /><Relationship Id="rId4" Type="http://schemas.openxmlformats.org/officeDocument/2006/relationships/image" Target="../media/image9.wmf" 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 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 /><Relationship Id="rId2" Type="http://schemas.openxmlformats.org/officeDocument/2006/relationships/image" Target="../media/image49.wmf" /><Relationship Id="rId1" Type="http://schemas.openxmlformats.org/officeDocument/2006/relationships/image" Target="../media/image48.wmf" /><Relationship Id="rId4" Type="http://schemas.openxmlformats.org/officeDocument/2006/relationships/image" Target="../media/image51.wmf" 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 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 /><Relationship Id="rId1" Type="http://schemas.openxmlformats.org/officeDocument/2006/relationships/image" Target="../media/image55.wmf" 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 /><Relationship Id="rId1" Type="http://schemas.openxmlformats.org/officeDocument/2006/relationships/image" Target="../media/image56.wmf" 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 /><Relationship Id="rId1" Type="http://schemas.openxmlformats.org/officeDocument/2006/relationships/image" Target="../media/image16.wmf" 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 /><Relationship Id="rId1" Type="http://schemas.openxmlformats.org/officeDocument/2006/relationships/image" Target="../media/image16.wmf" 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 /><Relationship Id="rId7" Type="http://schemas.openxmlformats.org/officeDocument/2006/relationships/image" Target="../media/image65.wmf" /><Relationship Id="rId2" Type="http://schemas.openxmlformats.org/officeDocument/2006/relationships/image" Target="../media/image60.wmf" /><Relationship Id="rId1" Type="http://schemas.openxmlformats.org/officeDocument/2006/relationships/image" Target="../media/image59.wmf" /><Relationship Id="rId6" Type="http://schemas.openxmlformats.org/officeDocument/2006/relationships/image" Target="../media/image64.wmf" /><Relationship Id="rId5" Type="http://schemas.openxmlformats.org/officeDocument/2006/relationships/image" Target="../media/image63.wmf" /><Relationship Id="rId4" Type="http://schemas.openxmlformats.org/officeDocument/2006/relationships/image" Target="../media/image62.wmf" 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 /><Relationship Id="rId3" Type="http://schemas.openxmlformats.org/officeDocument/2006/relationships/image" Target="../media/image68.wmf" /><Relationship Id="rId7" Type="http://schemas.openxmlformats.org/officeDocument/2006/relationships/image" Target="../media/image72.wmf" /><Relationship Id="rId2" Type="http://schemas.openxmlformats.org/officeDocument/2006/relationships/image" Target="../media/image67.wmf" /><Relationship Id="rId1" Type="http://schemas.openxmlformats.org/officeDocument/2006/relationships/image" Target="../media/image66.wmf" /><Relationship Id="rId6" Type="http://schemas.openxmlformats.org/officeDocument/2006/relationships/image" Target="../media/image71.wmf" /><Relationship Id="rId5" Type="http://schemas.openxmlformats.org/officeDocument/2006/relationships/image" Target="../media/image70.wmf" /><Relationship Id="rId4" Type="http://schemas.openxmlformats.org/officeDocument/2006/relationships/image" Target="../media/image69.wmf" 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 /><Relationship Id="rId2" Type="http://schemas.openxmlformats.org/officeDocument/2006/relationships/image" Target="../media/image75.wmf" /><Relationship Id="rId1" Type="http://schemas.openxmlformats.org/officeDocument/2006/relationships/image" Target="../media/image74.wmf" 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 /><Relationship Id="rId2" Type="http://schemas.openxmlformats.org/officeDocument/2006/relationships/image" Target="../media/image13.wmf" /><Relationship Id="rId1" Type="http://schemas.openxmlformats.org/officeDocument/2006/relationships/image" Target="../media/image12.wmf" 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 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 /><Relationship Id="rId2" Type="http://schemas.openxmlformats.org/officeDocument/2006/relationships/image" Target="../media/image79.wmf" /><Relationship Id="rId1" Type="http://schemas.openxmlformats.org/officeDocument/2006/relationships/image" Target="../media/image78.wmf" 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 /><Relationship Id="rId2" Type="http://schemas.openxmlformats.org/officeDocument/2006/relationships/image" Target="../media/image16.wmf" /><Relationship Id="rId1" Type="http://schemas.openxmlformats.org/officeDocument/2006/relationships/image" Target="../media/image15.wmf" 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 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 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 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75087-EE27-4617-91DD-DE702D7E3BD6}" type="datetimeFigureOut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8B31C-5EDF-40CA-ABD5-7FEFF2BFE7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85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5/30/2016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NIET GREATER NOIDA   Presented by: Harendra Singhal  Subject: Engg Mathematics-I  Session: 2016-17 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AD06-6BD8-41AD-98DC-2065A3C9926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33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5/30/2016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NIET GREATER NOIDA   Presented by: Harendra Singhal  Subject: Engg Mathematics-I  Session: 2016-17 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AD06-6BD8-41AD-98DC-2065A3C9926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2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BAF4E-633A-448D-99BB-BAC6886A8BE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5/30/2016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NIET GREATER NOIDA   Presented by: Harendra Singhal  Subject: Engg Mathematics-I  Session: 2016-17 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95983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CAD06-6BD8-41AD-98DC-2065A3C9926E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5/30/2016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NIET GREATER NOIDA   Presented by: Harendra Singhal  Subject: Engg Mathematics-I  Session: 2016-17 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25135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CAD06-6BD8-41AD-98DC-2065A3C9926E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5/30/2016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NIET GREATER NOIDA   Presented by: Harendra Singhal  Subject: Engg Mathematics-I  Session: 2016-17 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2822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8B31C-5EDF-40CA-ABD5-7FEFF2BFE71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46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F085-10F1-4C85-AD10-4A2BDCE462D6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NIET Greater Noida    By. Mr. Harendra Singhal     Engineering Mathematics (RAS 103)     2016-17    Confidential    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97E1-179A-49D9-95B9-4AA6EC8ABC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B7DD-7EBA-4CE9-8B76-40A98CE925FA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NIET Greater Noida    By. Mr. Harendra Singhal     Engineering Mathematics (RAS 103)     2016-17    Confidential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97E1-179A-49D9-95B9-4AA6EC8ABC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69D0-F3F5-4CA6-B29B-CCAF424D9898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NIET Greater Noida    By. Mr. Harendra Singhal     Engineering Mathematics (RAS 103)     2016-17    Confidential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97E1-179A-49D9-95B9-4AA6EC8ABC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64DD-6E69-46BF-A5B3-08650A889934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NIET Greater Noida    By. Mr. Harendra Singhal     Engineering Mathematics (RAS 103)     2016-17    Confidential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97E1-179A-49D9-95B9-4AA6EC8ABC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09B5-F9D0-4E95-B604-BD2DA93ED8E7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NIET Greater Noida    By. Mr. Harendra Singhal     Engineering Mathematics (RAS 103)     2016-17    Confidential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97E1-179A-49D9-95B9-4AA6EC8ABC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FB0C-609D-4688-9AAF-7091E31FCA72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NIET Greater Noida    By. Mr. Harendra Singhal     Engineering Mathematics (RAS 103)     2016-17    Confidential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97E1-179A-49D9-95B9-4AA6EC8ABC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722A-657A-4FEC-A52E-002B54A5B82D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NIET Greater Noida    By. Mr. Harendra Singhal     Engineering Mathematics (RAS 103)     2016-17    Confidential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97E1-179A-49D9-95B9-4AA6EC8ABC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848600" y="6400800"/>
            <a:ext cx="762000" cy="365125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62C29A2-0E10-452D-914D-B8DBEDAA81BE}" type="datetime1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416675"/>
            <a:ext cx="7543800" cy="365125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NIET Greater </a:t>
            </a:r>
            <a:r>
              <a:rPr lang="en-US" dirty="0" err="1"/>
              <a:t>Noida</a:t>
            </a:r>
            <a:r>
              <a:rPr lang="en-US" dirty="0"/>
              <a:t>    By. Mr. </a:t>
            </a:r>
            <a:r>
              <a:rPr lang="en-US" dirty="0" err="1"/>
              <a:t>Harendra</a:t>
            </a:r>
            <a:r>
              <a:rPr lang="en-US" dirty="0"/>
              <a:t> </a:t>
            </a:r>
            <a:r>
              <a:rPr lang="en-US" dirty="0" err="1"/>
              <a:t>Singhal</a:t>
            </a:r>
            <a:r>
              <a:rPr lang="en-US" dirty="0"/>
              <a:t>     Engineering Mathematics (RAS 103)     2016-17    Confidential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800" y="6400800"/>
            <a:ext cx="381000" cy="365125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1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742A-8C27-47F7-9AAA-9DC997754AAD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NIET Greater Noida    By. Mr. Harendra Singhal     Engineering Mathematics (RAS 103)     2016-17    Confidential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97E1-179A-49D9-95B9-4AA6EC8ABC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5CF8-56BF-4D63-B933-B07E5165CEF2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NIET Greater Noida    By. Mr. Harendra Singhal     Engineering Mathematics (RAS 103)     2016-17    Confidential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97E1-179A-49D9-95B9-4AA6EC8ABC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8C05-CA03-4B1E-AA83-A14DA2E39B08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NIET Greater Noida    By. Mr. Harendra Singhal     Engineering Mathematics (RAS 103)     2016-17    Confidential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20E97E1-179A-49D9-95B9-4AA6EC8ABC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7696200" y="6416675"/>
            <a:ext cx="609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3D38B3B-D80F-4492-AE43-E9FF556A805A}" type="datetime1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76200" y="6416675"/>
            <a:ext cx="7620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NIET Greater </a:t>
            </a:r>
            <a:r>
              <a:rPr lang="en-US" dirty="0" err="1"/>
              <a:t>Noida</a:t>
            </a:r>
            <a:r>
              <a:rPr lang="en-US" dirty="0"/>
              <a:t>    By. Mr. </a:t>
            </a:r>
            <a:r>
              <a:rPr lang="en-US" dirty="0" err="1"/>
              <a:t>Harendra</a:t>
            </a:r>
            <a:r>
              <a:rPr lang="en-US" dirty="0"/>
              <a:t> </a:t>
            </a:r>
            <a:r>
              <a:rPr lang="en-US" dirty="0" err="1"/>
              <a:t>Singhal</a:t>
            </a:r>
            <a:r>
              <a:rPr lang="en-US" dirty="0"/>
              <a:t>     Engineering Mathematics (RAS 103)     2016-17    Confidential    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458200" y="6400800"/>
            <a:ext cx="4572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>
                    <a:shade val="9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1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7.vml" /><Relationship Id="rId5" Type="http://schemas.openxmlformats.org/officeDocument/2006/relationships/image" Target="../media/image19.emf" /><Relationship Id="rId4" Type="http://schemas.openxmlformats.org/officeDocument/2006/relationships/package" Target="../embeddings/Microsoft_Word_Document1.docx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8.vml" /><Relationship Id="rId4" Type="http://schemas.openxmlformats.org/officeDocument/2006/relationships/image" Target="../media/image20.emf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9.vml" /><Relationship Id="rId4" Type="http://schemas.openxmlformats.org/officeDocument/2006/relationships/image" Target="../media/image21.emf" 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 /><Relationship Id="rId3" Type="http://schemas.openxmlformats.org/officeDocument/2006/relationships/image" Target="../media/image25.gif" /><Relationship Id="rId7" Type="http://schemas.openxmlformats.org/officeDocument/2006/relationships/image" Target="../media/image23.wmf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0.vml" /><Relationship Id="rId6" Type="http://schemas.openxmlformats.org/officeDocument/2006/relationships/oleObject" Target="../embeddings/oleObject18.bin" /><Relationship Id="rId11" Type="http://schemas.openxmlformats.org/officeDocument/2006/relationships/image" Target="../media/image24.wmf" /><Relationship Id="rId5" Type="http://schemas.openxmlformats.org/officeDocument/2006/relationships/image" Target="../media/image22.wmf" /><Relationship Id="rId10" Type="http://schemas.openxmlformats.org/officeDocument/2006/relationships/oleObject" Target="../embeddings/oleObject20.bin" /><Relationship Id="rId4" Type="http://schemas.openxmlformats.org/officeDocument/2006/relationships/oleObject" Target="../embeddings/oleObject17.bin" /><Relationship Id="rId9" Type="http://schemas.openxmlformats.org/officeDocument/2006/relationships/image" Target="../media/image16.wmf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11.vml" /><Relationship Id="rId4" Type="http://schemas.openxmlformats.org/officeDocument/2006/relationships/image" Target="../media/image26.emf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12.vml" /><Relationship Id="rId4" Type="http://schemas.openxmlformats.org/officeDocument/2006/relationships/image" Target="../media/image27.emf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13.vml" /><Relationship Id="rId4" Type="http://schemas.openxmlformats.org/officeDocument/2006/relationships/image" Target="../media/image28.emf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14.vml" /><Relationship Id="rId4" Type="http://schemas.openxmlformats.org/officeDocument/2006/relationships/image" Target="../media/image29.emf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6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15.vml" /><Relationship Id="rId4" Type="http://schemas.openxmlformats.org/officeDocument/2006/relationships/image" Target="../media/image30.emf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16.vml" /><Relationship Id="rId4" Type="http://schemas.openxmlformats.org/officeDocument/2006/relationships/image" Target="../media/image31.emf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17.vml" /><Relationship Id="rId5" Type="http://schemas.openxmlformats.org/officeDocument/2006/relationships/image" Target="../media/image32.emf" /><Relationship Id="rId4" Type="http://schemas.openxmlformats.org/officeDocument/2006/relationships/package" Target="../embeddings/Microsoft_Word_Document10.docx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18.vml" /><Relationship Id="rId4" Type="http://schemas.openxmlformats.org/officeDocument/2006/relationships/image" Target="../media/image33.emf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19.vml" /><Relationship Id="rId4" Type="http://schemas.openxmlformats.org/officeDocument/2006/relationships/image" Target="../media/image34.emf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20.vml" /><Relationship Id="rId6" Type="http://schemas.openxmlformats.org/officeDocument/2006/relationships/image" Target="../media/image36.emf" /><Relationship Id="rId5" Type="http://schemas.openxmlformats.org/officeDocument/2006/relationships/package" Target="../embeddings/Microsoft_Word_Document14.docx" /><Relationship Id="rId4" Type="http://schemas.openxmlformats.org/officeDocument/2006/relationships/image" Target="../media/image35.emf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21.vml" /><Relationship Id="rId4" Type="http://schemas.openxmlformats.org/officeDocument/2006/relationships/image" Target="../media/image37.emf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22.vml" /><Relationship Id="rId4" Type="http://schemas.openxmlformats.org/officeDocument/2006/relationships/image" Target="../media/image38.emf" 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23.vml" /><Relationship Id="rId4" Type="http://schemas.openxmlformats.org/officeDocument/2006/relationships/image" Target="../media/image39.emf" 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24.vml" /><Relationship Id="rId4" Type="http://schemas.openxmlformats.org/officeDocument/2006/relationships/image" Target="../media/image40.emf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25.vml" /><Relationship Id="rId4" Type="http://schemas.openxmlformats.org/officeDocument/2006/relationships/image" Target="../media/image41.emf" 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26.vml" /><Relationship Id="rId4" Type="http://schemas.openxmlformats.org/officeDocument/2006/relationships/image" Target="../media/image42.emf" 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27.vml" /><Relationship Id="rId4" Type="http://schemas.openxmlformats.org/officeDocument/2006/relationships/image" Target="../media/image43.emf" 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28.vml" /><Relationship Id="rId4" Type="http://schemas.openxmlformats.org/officeDocument/2006/relationships/image" Target="../media/image44.emf" 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29.vml" /><Relationship Id="rId6" Type="http://schemas.openxmlformats.org/officeDocument/2006/relationships/image" Target="../media/image46.emf" /><Relationship Id="rId5" Type="http://schemas.openxmlformats.org/officeDocument/2006/relationships/package" Target="../embeddings/Microsoft_Word_Document24.docx" /><Relationship Id="rId4" Type="http://schemas.openxmlformats.org/officeDocument/2006/relationships/image" Target="../media/image45.emf" 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30.vml" /><Relationship Id="rId4" Type="http://schemas.openxmlformats.org/officeDocument/2006/relationships/image" Target="../media/image47.emf" 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 /><Relationship Id="rId3" Type="http://schemas.openxmlformats.org/officeDocument/2006/relationships/oleObject" Target="../embeddings/oleObject21.bin" /><Relationship Id="rId7" Type="http://schemas.openxmlformats.org/officeDocument/2006/relationships/oleObject" Target="../embeddings/oleObject23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31.vml" /><Relationship Id="rId6" Type="http://schemas.openxmlformats.org/officeDocument/2006/relationships/image" Target="../media/image49.wmf" /><Relationship Id="rId11" Type="http://schemas.openxmlformats.org/officeDocument/2006/relationships/image" Target="../media/image25.gif" /><Relationship Id="rId5" Type="http://schemas.openxmlformats.org/officeDocument/2006/relationships/oleObject" Target="../embeddings/oleObject22.bin" /><Relationship Id="rId10" Type="http://schemas.openxmlformats.org/officeDocument/2006/relationships/image" Target="../media/image51.wmf" /><Relationship Id="rId4" Type="http://schemas.openxmlformats.org/officeDocument/2006/relationships/image" Target="../media/image48.wmf" /><Relationship Id="rId9" Type="http://schemas.openxmlformats.org/officeDocument/2006/relationships/oleObject" Target="../embeddings/oleObject24.bin" 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32.vml" /><Relationship Id="rId5" Type="http://schemas.openxmlformats.org/officeDocument/2006/relationships/image" Target="../media/image25.gif" /><Relationship Id="rId4" Type="http://schemas.openxmlformats.org/officeDocument/2006/relationships/image" Target="../media/image52.wmf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.vml" /><Relationship Id="rId6" Type="http://schemas.openxmlformats.org/officeDocument/2006/relationships/image" Target="../media/image3.wmf" /><Relationship Id="rId5" Type="http://schemas.openxmlformats.org/officeDocument/2006/relationships/oleObject" Target="../embeddings/oleObject2.bin" /><Relationship Id="rId4" Type="http://schemas.openxmlformats.org/officeDocument/2006/relationships/image" Target="../media/image2.wmf" 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gif" /><Relationship Id="rId1" Type="http://schemas.openxmlformats.org/officeDocument/2006/relationships/slideLayout" Target="../slideLayouts/slideLayout7.xml" 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 /><Relationship Id="rId1" Type="http://schemas.openxmlformats.org/officeDocument/2006/relationships/slideLayout" Target="../slideLayouts/slideLayout7.xml" 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 /><Relationship Id="rId3" Type="http://schemas.openxmlformats.org/officeDocument/2006/relationships/notesSlide" Target="../notesSlides/notesSlide4.xml" /><Relationship Id="rId7" Type="http://schemas.openxmlformats.org/officeDocument/2006/relationships/image" Target="../media/image16.wmf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33.vml" /><Relationship Id="rId6" Type="http://schemas.openxmlformats.org/officeDocument/2006/relationships/oleObject" Target="../embeddings/oleObject27.bin" /><Relationship Id="rId5" Type="http://schemas.openxmlformats.org/officeDocument/2006/relationships/image" Target="../media/image55.wmf" /><Relationship Id="rId4" Type="http://schemas.openxmlformats.org/officeDocument/2006/relationships/oleObject" Target="../embeddings/oleObject26.bin" 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34.vml" /><Relationship Id="rId6" Type="http://schemas.openxmlformats.org/officeDocument/2006/relationships/image" Target="../media/image16.wmf" /><Relationship Id="rId5" Type="http://schemas.openxmlformats.org/officeDocument/2006/relationships/oleObject" Target="../embeddings/oleObject30.bin" /><Relationship Id="rId4" Type="http://schemas.openxmlformats.org/officeDocument/2006/relationships/image" Target="../media/image56.wmf" 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 /><Relationship Id="rId7" Type="http://schemas.openxmlformats.org/officeDocument/2006/relationships/oleObject" Target="../embeddings/oleObject33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35.vml" /><Relationship Id="rId6" Type="http://schemas.openxmlformats.org/officeDocument/2006/relationships/image" Target="../media/image57.wmf" /><Relationship Id="rId5" Type="http://schemas.openxmlformats.org/officeDocument/2006/relationships/oleObject" Target="../embeddings/oleObject32.bin" /><Relationship Id="rId4" Type="http://schemas.openxmlformats.org/officeDocument/2006/relationships/image" Target="../media/image16.wmf" 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 /><Relationship Id="rId7" Type="http://schemas.openxmlformats.org/officeDocument/2006/relationships/image" Target="../media/image58.wmf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36.vml" /><Relationship Id="rId6" Type="http://schemas.openxmlformats.org/officeDocument/2006/relationships/oleObject" Target="../embeddings/oleObject35.bin" /><Relationship Id="rId5" Type="http://schemas.openxmlformats.org/officeDocument/2006/relationships/image" Target="../media/image16.wmf" /><Relationship Id="rId4" Type="http://schemas.openxmlformats.org/officeDocument/2006/relationships/oleObject" Target="../embeddings/oleObject34.bin" 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 /><Relationship Id="rId13" Type="http://schemas.openxmlformats.org/officeDocument/2006/relationships/oleObject" Target="../embeddings/oleObject41.bin" /><Relationship Id="rId3" Type="http://schemas.openxmlformats.org/officeDocument/2006/relationships/oleObject" Target="../embeddings/oleObject36.bin" /><Relationship Id="rId7" Type="http://schemas.openxmlformats.org/officeDocument/2006/relationships/oleObject" Target="../embeddings/oleObject38.bin" /><Relationship Id="rId12" Type="http://schemas.openxmlformats.org/officeDocument/2006/relationships/image" Target="../media/image63.wmf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65.wmf" /><Relationship Id="rId1" Type="http://schemas.openxmlformats.org/officeDocument/2006/relationships/vmlDrawing" Target="../drawings/vmlDrawing37.vml" /><Relationship Id="rId6" Type="http://schemas.openxmlformats.org/officeDocument/2006/relationships/image" Target="../media/image60.wmf" /><Relationship Id="rId11" Type="http://schemas.openxmlformats.org/officeDocument/2006/relationships/oleObject" Target="../embeddings/oleObject40.bin" /><Relationship Id="rId5" Type="http://schemas.openxmlformats.org/officeDocument/2006/relationships/oleObject" Target="../embeddings/oleObject37.bin" /><Relationship Id="rId15" Type="http://schemas.openxmlformats.org/officeDocument/2006/relationships/oleObject" Target="../embeddings/oleObject42.bin" /><Relationship Id="rId10" Type="http://schemas.openxmlformats.org/officeDocument/2006/relationships/image" Target="../media/image62.wmf" /><Relationship Id="rId4" Type="http://schemas.openxmlformats.org/officeDocument/2006/relationships/image" Target="../media/image59.wmf" /><Relationship Id="rId9" Type="http://schemas.openxmlformats.org/officeDocument/2006/relationships/oleObject" Target="../embeddings/oleObject39.bin" /><Relationship Id="rId14" Type="http://schemas.openxmlformats.org/officeDocument/2006/relationships/image" Target="../media/image64.wmf" 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 /><Relationship Id="rId13" Type="http://schemas.openxmlformats.org/officeDocument/2006/relationships/image" Target="../media/image69.wmf" /><Relationship Id="rId18" Type="http://schemas.openxmlformats.org/officeDocument/2006/relationships/oleObject" Target="../embeddings/oleObject51.bin" /><Relationship Id="rId3" Type="http://schemas.openxmlformats.org/officeDocument/2006/relationships/notesSlide" Target="../notesSlides/notesSlide6.xml" /><Relationship Id="rId21" Type="http://schemas.openxmlformats.org/officeDocument/2006/relationships/image" Target="../media/image73.wmf" /><Relationship Id="rId7" Type="http://schemas.openxmlformats.org/officeDocument/2006/relationships/image" Target="../media/image67.wmf" /><Relationship Id="rId12" Type="http://schemas.openxmlformats.org/officeDocument/2006/relationships/oleObject" Target="../embeddings/oleObject48.bin" /><Relationship Id="rId17" Type="http://schemas.openxmlformats.org/officeDocument/2006/relationships/image" Target="../media/image71.wmf" /><Relationship Id="rId2" Type="http://schemas.openxmlformats.org/officeDocument/2006/relationships/slideLayout" Target="../slideLayouts/slideLayout2.xml" /><Relationship Id="rId16" Type="http://schemas.openxmlformats.org/officeDocument/2006/relationships/oleObject" Target="../embeddings/oleObject50.bin" /><Relationship Id="rId20" Type="http://schemas.openxmlformats.org/officeDocument/2006/relationships/oleObject" Target="../embeddings/oleObject52.bin" /><Relationship Id="rId1" Type="http://schemas.openxmlformats.org/officeDocument/2006/relationships/vmlDrawing" Target="../drawings/vmlDrawing38.vml" /><Relationship Id="rId6" Type="http://schemas.openxmlformats.org/officeDocument/2006/relationships/oleObject" Target="../embeddings/oleObject44.bin" /><Relationship Id="rId11" Type="http://schemas.openxmlformats.org/officeDocument/2006/relationships/oleObject" Target="../embeddings/oleObject47.bin" /><Relationship Id="rId5" Type="http://schemas.openxmlformats.org/officeDocument/2006/relationships/image" Target="../media/image66.wmf" /><Relationship Id="rId15" Type="http://schemas.openxmlformats.org/officeDocument/2006/relationships/image" Target="../media/image70.wmf" /><Relationship Id="rId10" Type="http://schemas.openxmlformats.org/officeDocument/2006/relationships/oleObject" Target="../embeddings/oleObject46.bin" /><Relationship Id="rId19" Type="http://schemas.openxmlformats.org/officeDocument/2006/relationships/image" Target="../media/image72.wmf" /><Relationship Id="rId4" Type="http://schemas.openxmlformats.org/officeDocument/2006/relationships/oleObject" Target="../embeddings/oleObject43.bin" /><Relationship Id="rId9" Type="http://schemas.openxmlformats.org/officeDocument/2006/relationships/image" Target="../media/image68.wmf" /><Relationship Id="rId14" Type="http://schemas.openxmlformats.org/officeDocument/2006/relationships/oleObject" Target="../embeddings/oleObject49.bin" 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 /><Relationship Id="rId3" Type="http://schemas.openxmlformats.org/officeDocument/2006/relationships/oleObject" Target="../embeddings/oleObject53.bin" /><Relationship Id="rId7" Type="http://schemas.openxmlformats.org/officeDocument/2006/relationships/oleObject" Target="../embeddings/oleObject55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39.vml" /><Relationship Id="rId6" Type="http://schemas.openxmlformats.org/officeDocument/2006/relationships/image" Target="../media/image75.wmf" /><Relationship Id="rId5" Type="http://schemas.openxmlformats.org/officeDocument/2006/relationships/oleObject" Target="../embeddings/oleObject54.bin" /><Relationship Id="rId4" Type="http://schemas.openxmlformats.org/officeDocument/2006/relationships/image" Target="../media/image74.wmf" 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40.vml" /><Relationship Id="rId5" Type="http://schemas.openxmlformats.org/officeDocument/2006/relationships/image" Target="../media/image77.wmf" /><Relationship Id="rId4" Type="http://schemas.openxmlformats.org/officeDocument/2006/relationships/oleObject" Target="../embeddings/oleObject56.bin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2.vml" /><Relationship Id="rId6" Type="http://schemas.openxmlformats.org/officeDocument/2006/relationships/image" Target="../media/image5.wmf" /><Relationship Id="rId5" Type="http://schemas.openxmlformats.org/officeDocument/2006/relationships/oleObject" Target="../embeddings/oleObject4.bin" /><Relationship Id="rId4" Type="http://schemas.openxmlformats.org/officeDocument/2006/relationships/image" Target="../media/image4.wmf" 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 /><Relationship Id="rId3" Type="http://schemas.openxmlformats.org/officeDocument/2006/relationships/oleObject" Target="../embeddings/oleObject57.bin" /><Relationship Id="rId7" Type="http://schemas.openxmlformats.org/officeDocument/2006/relationships/oleObject" Target="../embeddings/oleObject59.bin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41.vml" /><Relationship Id="rId6" Type="http://schemas.openxmlformats.org/officeDocument/2006/relationships/image" Target="../media/image79.wmf" /><Relationship Id="rId5" Type="http://schemas.openxmlformats.org/officeDocument/2006/relationships/oleObject" Target="../embeddings/oleObject58.bin" /><Relationship Id="rId4" Type="http://schemas.openxmlformats.org/officeDocument/2006/relationships/image" Target="../media/image78.wmf" /><Relationship Id="rId9" Type="http://schemas.openxmlformats.org/officeDocument/2006/relationships/image" Target="../media/image25.gif" 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 /><Relationship Id="rId13" Type="http://schemas.openxmlformats.org/officeDocument/2006/relationships/oleObject" Target="../embeddings/oleObject10.bin" /><Relationship Id="rId3" Type="http://schemas.openxmlformats.org/officeDocument/2006/relationships/oleObject" Target="../embeddings/oleObject5.bin" /><Relationship Id="rId7" Type="http://schemas.openxmlformats.org/officeDocument/2006/relationships/oleObject" Target="../embeddings/oleObject7.bin" /><Relationship Id="rId12" Type="http://schemas.openxmlformats.org/officeDocument/2006/relationships/image" Target="../media/image10.wmf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3.vml" /><Relationship Id="rId6" Type="http://schemas.openxmlformats.org/officeDocument/2006/relationships/image" Target="../media/image7.wmf" /><Relationship Id="rId11" Type="http://schemas.openxmlformats.org/officeDocument/2006/relationships/oleObject" Target="../embeddings/oleObject9.bin" /><Relationship Id="rId5" Type="http://schemas.openxmlformats.org/officeDocument/2006/relationships/oleObject" Target="../embeddings/oleObject6.bin" /><Relationship Id="rId10" Type="http://schemas.openxmlformats.org/officeDocument/2006/relationships/image" Target="../media/image9.wmf" /><Relationship Id="rId4" Type="http://schemas.openxmlformats.org/officeDocument/2006/relationships/image" Target="../media/image6.wmf" /><Relationship Id="rId9" Type="http://schemas.openxmlformats.org/officeDocument/2006/relationships/oleObject" Target="../embeddings/oleObject8.bin" /><Relationship Id="rId14" Type="http://schemas.openxmlformats.org/officeDocument/2006/relationships/image" Target="../media/image11.wmf" 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 /><Relationship Id="rId3" Type="http://schemas.openxmlformats.org/officeDocument/2006/relationships/oleObject" Target="../embeddings/oleObject11.bin" /><Relationship Id="rId7" Type="http://schemas.openxmlformats.org/officeDocument/2006/relationships/oleObject" Target="../embeddings/oleObject13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4.vml" /><Relationship Id="rId6" Type="http://schemas.openxmlformats.org/officeDocument/2006/relationships/image" Target="../media/image13.wmf" /><Relationship Id="rId5" Type="http://schemas.openxmlformats.org/officeDocument/2006/relationships/oleObject" Target="../embeddings/oleObject12.bin" /><Relationship Id="rId4" Type="http://schemas.openxmlformats.org/officeDocument/2006/relationships/image" Target="../media/image12.wmf" 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 /><Relationship Id="rId3" Type="http://schemas.openxmlformats.org/officeDocument/2006/relationships/oleObject" Target="../embeddings/oleObject14.bin" /><Relationship Id="rId7" Type="http://schemas.openxmlformats.org/officeDocument/2006/relationships/oleObject" Target="../embeddings/oleObject16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5.vml" /><Relationship Id="rId6" Type="http://schemas.openxmlformats.org/officeDocument/2006/relationships/image" Target="../media/image16.wmf" /><Relationship Id="rId5" Type="http://schemas.openxmlformats.org/officeDocument/2006/relationships/oleObject" Target="../embeddings/oleObject15.bin" /><Relationship Id="rId4" Type="http://schemas.openxmlformats.org/officeDocument/2006/relationships/image" Target="../media/image15.wmf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6.vml" /><Relationship Id="rId4" Type="http://schemas.openxmlformats.org/officeDocument/2006/relationships/image" Target="../media/image18.emf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1066800"/>
            <a:ext cx="2743200" cy="1066800"/>
          </a:xfrm>
        </p:spPr>
        <p:txBody>
          <a:bodyPr/>
          <a:lstStyle/>
          <a:p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UNIT-III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Differential Calculus-II</a:t>
            </a:r>
          </a:p>
          <a:p>
            <a:endParaRPr lang="en-US" sz="6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519113" y="641350"/>
          <a:ext cx="7983537" cy="514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Document" r:id="rId4" imgW="8989356" imgH="5985289" progId="Word.Document.12">
                  <p:embed/>
                </p:oleObj>
              </mc:Choice>
              <mc:Fallback>
                <p:oleObj name="Document" r:id="rId4" imgW="8989356" imgH="5985289" progId="Word.Document.12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3" y="641350"/>
                        <a:ext cx="7983537" cy="5149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30BE-6407-486D-904D-1EB37E212743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NIET Greater Noida    By. Mr. Harendra Singhal     Engineering Mathematics (RAS 103)     2016-17    Confidential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9333-A13E-4CEE-B8A9-7A0FDE79C41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300038" y="1744663"/>
          <a:ext cx="8693150" cy="450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Document" r:id="rId3" imgW="8962009" imgH="4628667" progId="Word.Document.12">
                  <p:embed/>
                </p:oleObj>
              </mc:Choice>
              <mc:Fallback>
                <p:oleObj name="Document" r:id="rId3" imgW="8962009" imgH="4628667" progId="Word.Document.12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8" y="1744663"/>
                        <a:ext cx="8693150" cy="4503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8A0B-6C78-44B6-93A1-94893B2CFF64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NIET Greater Noida    By. Mr. Harendra Singhal     Engineering Mathematics (RAS 103)     2016-17    Confidential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9333-A13E-4CEE-B8A9-7A0FDE79C41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3400" y="3810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u="sng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FAQ  Questions on Expansion of several variables</a:t>
            </a:r>
            <a:endParaRPr lang="en-US" sz="3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477838" y="682625"/>
          <a:ext cx="8366125" cy="597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Document" r:id="rId3" imgW="7689638" imgH="5508686" progId="Word.Document.12">
                  <p:embed/>
                </p:oleObj>
              </mc:Choice>
              <mc:Fallback>
                <p:oleObj name="Document" r:id="rId3" imgW="7689638" imgH="5508686" progId="Word.Document.12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8" y="682625"/>
                        <a:ext cx="8366125" cy="5976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49D6-6292-41BE-9721-2844A0601590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NIET Greater Noida    By. Mr. Harendra Singhal     Engineering Mathematics (RAS 103)     2016-17    Confidential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9333-A13E-4CEE-B8A9-7A0FDE79C41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http://instapunk.com/images/QuizAnim1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381000"/>
            <a:ext cx="2209800" cy="1002383"/>
          </a:xfrm>
          <a:prstGeom prst="rect">
            <a:avLst/>
          </a:prstGeom>
          <a:noFill/>
        </p:spPr>
      </p:pic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219199" y="1905000"/>
          <a:ext cx="5902971" cy="711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Equation" r:id="rId4" imgW="2108160" imgH="253800" progId="Equation.DSMT4">
                  <p:embed/>
                </p:oleObj>
              </mc:Choice>
              <mc:Fallback>
                <p:oleObj name="Equation" r:id="rId4" imgW="2108160" imgH="253800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199" y="1905000"/>
                        <a:ext cx="5902971" cy="7112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295399" y="2895600"/>
          <a:ext cx="7270751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6" imgW="2908080" imgH="203040" progId="Equation.DSMT4">
                  <p:embed/>
                </p:oleObj>
              </mc:Choice>
              <mc:Fallback>
                <p:oleObj name="Equation" r:id="rId6" imgW="2908080" imgH="20304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399" y="2895600"/>
                        <a:ext cx="7270751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924300" y="2336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8" imgW="114120" imgH="177480" progId="Equation.DSMT4">
                  <p:embed/>
                </p:oleObj>
              </mc:Choice>
              <mc:Fallback>
                <p:oleObj name="Equation" r:id="rId8" imgW="114120" imgH="177480" progId="Equation.DSMT4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336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219200" y="3691467"/>
          <a:ext cx="5867400" cy="474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10" imgW="2514600" imgH="203040" progId="Equation.DSMT4">
                  <p:embed/>
                </p:oleObj>
              </mc:Choice>
              <mc:Fallback>
                <p:oleObj name="Equation" r:id="rId10" imgW="2514600" imgH="203040" progId="Equation.DSMT4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691467"/>
                        <a:ext cx="5867400" cy="4741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565B-B0CD-4652-9868-953860F0AB2F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97E1-179A-49D9-95B9-4AA6EC8ABC7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NIET Greater Noida    By. Mr. Harendra Singhal     Engineering Mathematics (RAS 103)     2016-17    Confidential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>
            <a:normAutofit/>
          </a:bodyPr>
          <a:lstStyle/>
          <a:p>
            <a:r>
              <a:rPr lang="en-US" u="sng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Taylor’s &amp; Maclaurin’s Theorems for one variable.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Expansion of function of several variables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</a:rPr>
              <a:t>Discussion on assignments.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4B3F-ACF2-4EFE-82A3-2A6DC8E62577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97E1-179A-49D9-95B9-4AA6EC8ABC7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NIET Greater Noida    By. Mr. Harendra Singhal     Engineering Mathematics (RAS 103)     2016-17    Confidential  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83058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/>
              <a:t>Introduction Topic 2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81000" y="1676400"/>
          <a:ext cx="8458200" cy="3886200"/>
        </p:xfrm>
        <a:graphic>
          <a:graphicData uri="http://schemas.openxmlformats.org/drawingml/2006/table">
            <a:tbl>
              <a:tblPr/>
              <a:tblGrid>
                <a:gridCol w="3439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7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5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06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Topics</a:t>
                      </a: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Hours</a:t>
                      </a: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Assignment</a:t>
                      </a: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% of  Marks in exam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Jacobian</a:t>
                      </a: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2.2</a:t>
                      </a: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3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Jacobian of  Implicit Function</a:t>
                      </a: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94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Approximation of errors</a:t>
                      </a: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8FAF-FDDD-4B2D-A0C4-F1C42A1C0F4D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97E1-179A-49D9-95B9-4AA6EC8ABC7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NIET Greater Noida    By. Mr. Harendra Singhal     Engineering Mathematics (RAS 103)     2016-17    Confidential   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519113" y="1473200"/>
          <a:ext cx="8420100" cy="615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Document" r:id="rId3" imgW="8520853" imgH="6252431" progId="Word.Document.12">
                  <p:embed/>
                </p:oleObj>
              </mc:Choice>
              <mc:Fallback>
                <p:oleObj name="Document" r:id="rId3" imgW="8520853" imgH="6252431" progId="Word.Document.12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3" y="1473200"/>
                        <a:ext cx="8420100" cy="615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352800" y="650557"/>
            <a:ext cx="28520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sng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JACOBIANS</a:t>
            </a:r>
            <a:endParaRPr kumimoji="0" lang="en-US" sz="3600" b="0" i="0" u="sng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E5B3-0408-4E3F-9FB2-61428308BAF1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NIET Greater Noida    By. Mr. Harendra Singhal     Engineering Mathematics (RAS 103)     2016-17    Confidential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9333-A13E-4CEE-B8A9-7A0FDE79C41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0" y="1143000"/>
          <a:ext cx="8897938" cy="646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Document" r:id="rId3" imgW="8756544" imgH="6370320" progId="Word.Document.12">
                  <p:embed/>
                </p:oleObj>
              </mc:Choice>
              <mc:Fallback>
                <p:oleObj name="Document" r:id="rId3" imgW="8756544" imgH="6370320" progId="Word.Document.12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143000"/>
                        <a:ext cx="8897938" cy="6469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8200" y="2286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FAQ on Jacobians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CC41-16B7-4FFC-8551-A30461E13ADD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NIET Greater Noida    By. Mr. Harendra Singhal     Engineering Mathematics (RAS 103)     2016-17    Confidential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9333-A13E-4CEE-B8A9-7A0FDE79C41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0" y="685800"/>
          <a:ext cx="8839200" cy="664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Document" r:id="rId3" imgW="8558996" imgH="6360586" progId="Word.Document.12">
                  <p:embed/>
                </p:oleObj>
              </mc:Choice>
              <mc:Fallback>
                <p:oleObj name="Document" r:id="rId3" imgW="8558996" imgH="6360586" progId="Word.Document.12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85800"/>
                        <a:ext cx="8839200" cy="664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43000" y="381000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Properties of Jacobians </a:t>
            </a:r>
            <a:endParaRPr lang="en-US" sz="3600" u="sng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723E-AEDF-41D5-9C23-106D828C6208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NIET Greater Noida    By. Mr. Harendra Singhal     Engineering Mathematics (RAS 103)     2016-17    Confidential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9333-A13E-4CEE-B8A9-7A0FDE79C41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231775" y="355600"/>
          <a:ext cx="7943850" cy="630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Document" r:id="rId3" imgW="8526611" imgH="6788519" progId="Word.Document.12">
                  <p:embed/>
                </p:oleObj>
              </mc:Choice>
              <mc:Fallback>
                <p:oleObj name="Document" r:id="rId3" imgW="8526611" imgH="6788519" progId="Word.Document.12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355600"/>
                        <a:ext cx="7943850" cy="630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A7F0-D135-44CB-BADA-690B551D6637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NIET Greater Noida    By. Mr. Harendra Singhal     Engineering Mathematics (RAS 103)     2016-17    Confidential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9333-A13E-4CEE-B8A9-7A0FDE79C41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-152400"/>
            <a:ext cx="8305800" cy="990600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6536"/>
              </p:ext>
            </p:extLst>
          </p:nvPr>
        </p:nvGraphicFramePr>
        <p:xfrm>
          <a:off x="1066800" y="1143000"/>
          <a:ext cx="7543799" cy="5116088"/>
        </p:xfrm>
        <a:graphic>
          <a:graphicData uri="http://schemas.openxmlformats.org/drawingml/2006/table">
            <a:tbl>
              <a:tblPr/>
              <a:tblGrid>
                <a:gridCol w="306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4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Topics</a:t>
                      </a: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Hours</a:t>
                      </a: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Assignment</a:t>
                      </a: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% of Marks in exam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04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Taylor’s &amp; Maclaurin’s Theorems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2.1</a:t>
                      </a: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0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Expansion of function of several variables</a:t>
                      </a: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Problems</a:t>
                      </a: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5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Jacobian</a:t>
                      </a: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Times New Roman" pitchFamily="18" charset="0"/>
                          <a:cs typeface="Times New Roman" pitchFamily="18" charset="0"/>
                        </a:rPr>
                        <a:t>2.2</a:t>
                      </a: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7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Jacobian of Implicit Function</a:t>
                      </a: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Approximation of errors</a:t>
                      </a: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1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Extrema of functions of several variables</a:t>
                      </a: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2.3</a:t>
                      </a:r>
                    </a:p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1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Problems</a:t>
                      </a: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15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Lagrange’s method of multipliers</a:t>
                      </a: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28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Problems</a:t>
                      </a: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ABF0-F9EC-4138-841D-A7252FD7958D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97E1-179A-49D9-95B9-4AA6EC8ABC7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NIET Greater </a:t>
            </a:r>
            <a:r>
              <a:rPr lang="en-US" dirty="0" err="1"/>
              <a:t>Noida</a:t>
            </a:r>
            <a:r>
              <a:rPr lang="en-US" dirty="0"/>
              <a:t>    By. Mr. </a:t>
            </a:r>
            <a:r>
              <a:rPr lang="en-US" dirty="0" err="1"/>
              <a:t>Harendra</a:t>
            </a:r>
            <a:r>
              <a:rPr lang="en-US" dirty="0"/>
              <a:t> </a:t>
            </a:r>
            <a:r>
              <a:rPr lang="en-US" dirty="0" err="1"/>
              <a:t>Singhal</a:t>
            </a:r>
            <a:r>
              <a:rPr lang="en-US" dirty="0"/>
              <a:t>     Engineering Mathematics (RAS 103)     2016-17    Confidential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82550" y="992188"/>
          <a:ext cx="8651875" cy="6450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Document" r:id="rId3" imgW="8501782" imgH="6354457" progId="Word.Document.12">
                  <p:embed/>
                </p:oleObj>
              </mc:Choice>
              <mc:Fallback>
                <p:oleObj name="Document" r:id="rId3" imgW="8501782" imgH="6354457" progId="Word.Document.12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" y="992188"/>
                        <a:ext cx="8651875" cy="6450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C23C-2A00-4994-A5BC-3B52BDD95050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NIET Greater Noida    By. Mr. Harendra Singhal     Engineering Mathematics (RAS 103)     2016-17    Confidential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9333-A13E-4CEE-B8A9-7A0FDE79C41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381000" y="757238"/>
          <a:ext cx="8285162" cy="610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" name="Document" r:id="rId3" imgW="8509339" imgH="6282715" progId="Word.Document.12">
                  <p:embed/>
                </p:oleObj>
              </mc:Choice>
              <mc:Fallback>
                <p:oleObj name="Document" r:id="rId3" imgW="8509339" imgH="6282715" progId="Word.Document.12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757238"/>
                        <a:ext cx="8285162" cy="6100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DD61-FE5D-4C5F-B263-773FA51B9C4F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NIET Greater Noida    By. Mr. Harendra Singhal     Engineering Mathematics (RAS 103)     2016-17    Confidential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9333-A13E-4CEE-B8A9-7A0FDE79C41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307975" y="463550"/>
          <a:ext cx="8621713" cy="868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" name="Document" r:id="rId4" imgW="11721211" imgH="11813032" progId="Word.Document.12">
                  <p:embed/>
                </p:oleObj>
              </mc:Choice>
              <mc:Fallback>
                <p:oleObj name="Document" r:id="rId4" imgW="11721211" imgH="11813032" progId="Word.Document.12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" y="463550"/>
                        <a:ext cx="8621713" cy="8680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8B509-98E2-4815-BA14-82A52A39F8B7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NIET Greater Noida    By. Mr. Harendra Singhal     Engineering Mathematics (RAS 103)     2016-17    Confidential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9333-A13E-4CEE-B8A9-7A0FDE79C41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0" y="0"/>
          <a:ext cx="8475663" cy="705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" name="Document" r:id="rId3" imgW="8460042" imgH="7053859" progId="Word.Document.12">
                  <p:embed/>
                </p:oleObj>
              </mc:Choice>
              <mc:Fallback>
                <p:oleObj name="Document" r:id="rId3" imgW="8460042" imgH="7053859" progId="Word.Document.12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8475663" cy="705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3518-EA92-4CDF-9076-238ED9D105BF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NIET Greater Noida    By. Mr. Harendra Singhal     Engineering Mathematics (RAS 103)     2016-17    Confidential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9333-A13E-4CEE-B8A9-7A0FDE79C41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70131"/>
              </p:ext>
            </p:extLst>
          </p:nvPr>
        </p:nvGraphicFramePr>
        <p:xfrm>
          <a:off x="784225" y="1524000"/>
          <a:ext cx="8359775" cy="623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" name="Document" r:id="rId3" imgW="8484870" imgH="6346526" progId="Word.Document.12">
                  <p:embed/>
                </p:oleObj>
              </mc:Choice>
              <mc:Fallback>
                <p:oleObj name="Document" r:id="rId3" imgW="8484870" imgH="6346526" progId="Word.Document.12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" y="1524000"/>
                        <a:ext cx="8359775" cy="6234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28800" y="381000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Cont…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D75C-B34A-4A7B-A2F7-19C1C10146DC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NIET Greater Noida    By. Mr. Harendra Singhal     Engineering Mathematics (RAS 103)     2016-17    Confidential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9333-A13E-4CEE-B8A9-7A0FDE79C41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530350" y="1393825"/>
          <a:ext cx="6083300" cy="407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" name="Document" r:id="rId3" imgW="6083702" imgH="4069867" progId="Word.Document.12">
                  <p:embed/>
                </p:oleObj>
              </mc:Choice>
              <mc:Fallback>
                <p:oleObj name="Document" r:id="rId3" imgW="6083702" imgH="4069867" progId="Word.Document.12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1393825"/>
                        <a:ext cx="6083300" cy="407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-71438" y="757238"/>
          <a:ext cx="8686801" cy="618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Document" r:id="rId5" imgW="8706887" imgH="6214577" progId="Word.Document.12">
                  <p:embed/>
                </p:oleObj>
              </mc:Choice>
              <mc:Fallback>
                <p:oleObj name="Document" r:id="rId5" imgW="8706887" imgH="6214577" progId="Word.Document.12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71438" y="757238"/>
                        <a:ext cx="8686801" cy="618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285B-F2DE-44C0-B0FE-97F5F540DAF5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NIET Greater Noida    By. Mr. Harendra Singhal     Engineering Mathematics (RAS 103)     2016-17    Confidential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9333-A13E-4CEE-B8A9-7A0FDE79C41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382588" y="996950"/>
          <a:ext cx="8188325" cy="612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5" name="Document" r:id="rId3" imgW="8280844" imgH="6208088" progId="Word.Document.12">
                  <p:embed/>
                </p:oleObj>
              </mc:Choice>
              <mc:Fallback>
                <p:oleObj name="Document" r:id="rId3" imgW="8280844" imgH="6208088" progId="Word.Document.12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8" y="996950"/>
                        <a:ext cx="8188325" cy="612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762000" y="381000"/>
            <a:ext cx="601959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</a:tabLst>
            </a:pPr>
            <a:r>
              <a:rPr kumimoji="0" lang="en-US" sz="3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Jacobian of implicit functions</a:t>
            </a:r>
            <a:endParaRPr kumimoji="0" lang="en-US" sz="36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386D-EEA1-4A85-9953-3B84F06174FE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NIET Greater Noida    By. Mr. Harendra Singhal     Engineering Mathematics (RAS 103)     2016-17    Confidential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9333-A13E-4CEE-B8A9-7A0FDE79C41F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76200" y="771525"/>
          <a:ext cx="8372475" cy="776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9" name="Document" r:id="rId3" imgW="8088694" imgH="7524332" progId="Word.Document.12">
                  <p:embed/>
                </p:oleObj>
              </mc:Choice>
              <mc:Fallback>
                <p:oleObj name="Document" r:id="rId3" imgW="8088694" imgH="7524332" progId="Word.Document.12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771525"/>
                        <a:ext cx="8372475" cy="7766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EB4D-D09C-4E70-AC02-28ABA32BC56F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NIET Greater Noida    By. Mr. Harendra Singhal     Engineering Mathematics (RAS 103)     2016-17    Confidential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9333-A13E-4CEE-B8A9-7A0FDE79C41F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546100" y="1525588"/>
          <a:ext cx="8188325" cy="590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" name="Document" r:id="rId3" imgW="8280844" imgH="5985649" progId="Word.Document.12">
                  <p:embed/>
                </p:oleObj>
              </mc:Choice>
              <mc:Fallback>
                <p:oleObj name="Document" r:id="rId3" imgW="8280844" imgH="5985649" progId="Word.Document.12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1525588"/>
                        <a:ext cx="8188325" cy="5903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86000" y="609600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Cont…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7BA2-2273-421C-B161-A129529F364F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NIET Greater Noida    By. Mr. Harendra Singhal     Engineering Mathematics (RAS 103)     2016-17    Confidential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9333-A13E-4CEE-B8A9-7A0FDE79C41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87313" y="739775"/>
          <a:ext cx="9075737" cy="619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7" name="Document" r:id="rId3" imgW="9341633" imgH="6382938" progId="Word.Document.12">
                  <p:embed/>
                </p:oleObj>
              </mc:Choice>
              <mc:Fallback>
                <p:oleObj name="Document" r:id="rId3" imgW="9341633" imgH="6382938" progId="Word.Document.12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3" y="739775"/>
                        <a:ext cx="9075737" cy="6194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099C-5D80-4875-B2E1-460AC91B8AD7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NIET Greater Noida    By. Mr. Harendra Singhal     Engineering Mathematics (RAS 103)     2016-17    Confidential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9333-A13E-4CEE-B8A9-7A0FDE79C41F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8305800" cy="1143000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Introduction Topic 1 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524000"/>
          <a:ext cx="7239000" cy="4495801"/>
        </p:xfrm>
        <a:graphic>
          <a:graphicData uri="http://schemas.openxmlformats.org/drawingml/2006/table">
            <a:tbl>
              <a:tblPr/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9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82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Topics</a:t>
                      </a: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Hours</a:t>
                      </a: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Assignment</a:t>
                      </a: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% of Marks in exam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2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Taylor’s &amp; Maclaurin’s Theorems</a:t>
                      </a:r>
                      <a:b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2.1</a:t>
                      </a: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8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Expansion of function of several variables</a:t>
                      </a: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0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Problems</a:t>
                      </a: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E178-8DD6-46CB-A11F-7A0DBB5E08EA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97E1-179A-49D9-95B9-4AA6EC8ABC7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NIET Greater Noida    By. Mr. Harendra Singhal     Engineering Mathematics (RAS 103)     2016-17    Confidential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463550" y="957263"/>
          <a:ext cx="7967663" cy="604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1" name="Document" r:id="rId3" imgW="8088694" imgH="6144637" progId="Word.Document.12">
                  <p:embed/>
                </p:oleObj>
              </mc:Choice>
              <mc:Fallback>
                <p:oleObj name="Document" r:id="rId3" imgW="8088694" imgH="6144637" progId="Word.Document.12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957263"/>
                        <a:ext cx="7967663" cy="604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19200" y="3048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latin typeface="Times New Roman" pitchFamily="18" charset="0"/>
                <a:cs typeface="Times New Roman" pitchFamily="18" charset="0"/>
              </a:rPr>
              <a:t>Errors and approximation</a:t>
            </a:r>
            <a:endParaRPr lang="en-US" sz="36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318D6-7BDD-4FE7-B581-60557E9DC791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NIET Greater Noida    By. Mr. Harendra Singhal     Engineering Mathematics (RAS 103)     2016-17    Confidential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9333-A13E-4CEE-B8A9-7A0FDE79C41F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700087" y="1341437"/>
          <a:ext cx="7910513" cy="597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5" name="Document" r:id="rId3" imgW="7974266" imgH="6053787" progId="Word.Document.12">
                  <p:embed/>
                </p:oleObj>
              </mc:Choice>
              <mc:Fallback>
                <p:oleObj name="Document" r:id="rId3" imgW="7974266" imgH="6053787" progId="Word.Document.12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7" y="1341437"/>
                        <a:ext cx="7910513" cy="5973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005C-24AF-4159-ABAE-05B5E83CB641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NIET Greater Noida    By. Mr. Harendra Singhal     Engineering Mathematics (RAS 103)     2016-17    Confidential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9333-A13E-4CEE-B8A9-7A0FDE79C41F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382588" y="1446213"/>
          <a:ext cx="8366125" cy="661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49" name="Document" r:id="rId3" imgW="8461841" imgH="6710287" progId="Word.Document.12">
                  <p:embed/>
                </p:oleObj>
              </mc:Choice>
              <mc:Fallback>
                <p:oleObj name="Document" r:id="rId3" imgW="8461841" imgH="6710287" progId="Word.Document.12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8" y="1446213"/>
                        <a:ext cx="8366125" cy="661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90600" y="3048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FAQ on Approximation of Errors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38DD-F223-4DEC-881D-2ADCF6B04015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NIET Greater Noida    By. Mr. Harendra Singhal     Engineering Mathematics (RAS 103)     2016-17    Confidential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9333-A13E-4CEE-B8A9-7A0FDE79C41F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20650" y="301625"/>
          <a:ext cx="8794750" cy="655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3" name="Document" r:id="rId3" imgW="8286602" imgH="6198714" progId="Word.Document.12">
                  <p:embed/>
                </p:oleObj>
              </mc:Choice>
              <mc:Fallback>
                <p:oleObj name="Document" r:id="rId3" imgW="8286602" imgH="6198714" progId="Word.Document.12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1625"/>
                        <a:ext cx="8794750" cy="655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8EE8-2DCD-4766-B4F4-F53CE5ABA486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NIET Greater Noida    By. Mr. Harendra Singhal     Engineering Mathematics (RAS 103)     2016-17    Confidential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9333-A13E-4CEE-B8A9-7A0FDE79C41F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500188" y="2955925"/>
          <a:ext cx="6083300" cy="407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7" name="Document" r:id="rId3" imgW="6083702" imgH="4069867" progId="Word.Document.12">
                  <p:embed/>
                </p:oleObj>
              </mc:Choice>
              <mc:Fallback>
                <p:oleObj name="Document" r:id="rId3" imgW="6083702" imgH="4069867" progId="Word.Document.12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2955925"/>
                        <a:ext cx="6083300" cy="407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379413" y="625475"/>
          <a:ext cx="8135937" cy="656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Document" r:id="rId5" imgW="8262133" imgH="6670630" progId="Word.Document.12">
                  <p:embed/>
                </p:oleObj>
              </mc:Choice>
              <mc:Fallback>
                <p:oleObj name="Document" r:id="rId5" imgW="8262133" imgH="6670630" progId="Word.Document.12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625475"/>
                        <a:ext cx="8135937" cy="6564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36A8-9793-4663-BC36-6640CA29D317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NIET Greater Noida    By. Mr. Harendra Singhal     Engineering Mathematics (RAS 103)     2016-17    Confidential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9333-A13E-4CEE-B8A9-7A0FDE79C41F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385763" y="560388"/>
          <a:ext cx="8169275" cy="622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1" name="Document" r:id="rId3" imgW="7884308" imgH="6023503" progId="Word.Document.12">
                  <p:embed/>
                </p:oleObj>
              </mc:Choice>
              <mc:Fallback>
                <p:oleObj name="Document" r:id="rId3" imgW="7884308" imgH="6023503" progId="Word.Document.12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560388"/>
                        <a:ext cx="8169275" cy="6221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45CC-4F87-4E9E-AF35-A2C2C316F89D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NIET Greater Noida    By. Mr. Harendra Singhal     Engineering Mathematics (RAS 103)     2016-17    Confidential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9333-A13E-4CEE-B8A9-7A0FDE79C41F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914399" y="1524000"/>
          <a:ext cx="8191053" cy="936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5" name="Equation" r:id="rId3" imgW="3162240" imgH="419040" progId="Equation.DSMT4">
                  <p:embed/>
                </p:oleObj>
              </mc:Choice>
              <mc:Fallback>
                <p:oleObj name="Equation" r:id="rId3" imgW="3162240" imgH="41904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399" y="1524000"/>
                        <a:ext cx="8191053" cy="9364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62000" y="5435282"/>
          <a:ext cx="7924800" cy="889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name="Equation" r:id="rId5" imgW="3733560" imgH="419040" progId="Equation.DSMT4">
                  <p:embed/>
                </p:oleObj>
              </mc:Choice>
              <mc:Fallback>
                <p:oleObj name="Equation" r:id="rId5" imgW="3733560" imgH="41904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435282"/>
                        <a:ext cx="7924800" cy="8893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840441" y="3657600"/>
          <a:ext cx="7617759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7" name="Equation" r:id="rId7" imgW="2590560" imgH="685800" progId="Equation.DSMT4">
                  <p:embed/>
                </p:oleObj>
              </mc:Choice>
              <mc:Fallback>
                <p:oleObj name="Equation" r:id="rId7" imgW="2590560" imgH="685800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441" y="3657600"/>
                        <a:ext cx="7617759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838200" y="2619374"/>
          <a:ext cx="8403567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name="Equation" r:id="rId9" imgW="3771720" imgH="431640" progId="Equation.DSMT4">
                  <p:embed/>
                </p:oleObj>
              </mc:Choice>
              <mc:Fallback>
                <p:oleObj name="Equation" r:id="rId9" imgW="3771720" imgH="431640" progId="Equation.DSMT4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619374"/>
                        <a:ext cx="8403567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8" name="Picture 14" descr="http://instapunk.com/images/QuizAnim1.gif"/>
          <p:cNvPicPr>
            <a:picLocks noChangeAspect="1" noChangeArrowheads="1" noCrop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276600" y="381000"/>
            <a:ext cx="2209800" cy="1002383"/>
          </a:xfrm>
          <a:prstGeom prst="rect">
            <a:avLst/>
          </a:prstGeom>
          <a:noFill/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DC16-8153-4E7E-8252-25F6E87BA36B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97E1-179A-49D9-95B9-4AA6EC8ABC7D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NIET Greater Noida    By. Mr. Harendra Singhal     Engineering Mathematics (RAS 103)     2016-17    Confidential   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512937" y="2209800"/>
          <a:ext cx="812353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9" name="Equation" r:id="rId3" imgW="4254480" imgH="1117440" progId="Equation.DSMT4">
                  <p:embed/>
                </p:oleObj>
              </mc:Choice>
              <mc:Fallback>
                <p:oleObj name="Equation" r:id="rId3" imgW="4254480" imgH="1117440" progId="Equation.DSMT4">
                  <p:embed/>
                  <p:pic>
                    <p:nvPicPr>
                      <p:cNvPr id="194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937" y="2209800"/>
                        <a:ext cx="8123535" cy="213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14" descr="http://instapunk.com/images/QuizAnim1.gif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76600" y="381000"/>
            <a:ext cx="2209800" cy="1002383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932E0-E92F-4B1A-8EA8-BD2F58C601F9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NIET Greater Noida    By. Mr. Harendra Singhal     Engineering Mathematics (RAS 103)     2016-17    Confidential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9333-A13E-4CEE-B8A9-7A0FDE79C41F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u="sng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Jacobian and their properties.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Jacobian of Implicit Function.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Approximation of errors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</a:rPr>
              <a:t>Discussion on assignments</a:t>
            </a:r>
            <a:endParaRPr 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D2C3-9FB0-4E7F-A401-5C37EE6DD800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97E1-179A-49D9-95B9-4AA6EC8ABC7D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NIET Greater Noida    By. Mr. Harendra Singhal     Engineering Mathematics (RAS 103)     2016-17    Confidential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8305800" cy="1143000"/>
          </a:xfrm>
        </p:spPr>
        <p:txBody>
          <a:bodyPr>
            <a:normAutofit/>
          </a:bodyPr>
          <a:lstStyle/>
          <a:p>
            <a:pPr algn="l"/>
            <a:r>
              <a:rPr lang="en-US" sz="4800" b="1" u="sng" dirty="0"/>
              <a:t>Introduction Topic 3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921112"/>
              </p:ext>
            </p:extLst>
          </p:nvPr>
        </p:nvGraphicFramePr>
        <p:xfrm>
          <a:off x="762000" y="1752600"/>
          <a:ext cx="7315200" cy="3657599"/>
        </p:xfrm>
        <a:graphic>
          <a:graphicData uri="http://schemas.openxmlformats.org/drawingml/2006/table">
            <a:tbl>
              <a:tblPr/>
              <a:tblGrid>
                <a:gridCol w="2974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6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1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66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Topics</a:t>
                      </a: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Hours</a:t>
                      </a: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Assignment</a:t>
                      </a: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% of Marks in exam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97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Extrema of functions of several variables</a:t>
                      </a: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2.3</a:t>
                      </a:r>
                    </a:p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7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Problems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97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Lagrange’s method of multipliers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7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Problemes</a:t>
                      </a: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743" marR="6743" marT="6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1E83-3556-4BED-B1C0-177CEB01D191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97E1-179A-49D9-95B9-4AA6EC8ABC7D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NIET Greater Noida    By. Mr. Harendra Singhal     Engineering Mathematics (RAS 103)     2016-17    Confidential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9144000" cy="685800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/>
              <a:t>Expansion of function of one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4800600"/>
          </a:xfrm>
        </p:spPr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Taylor’s Theorem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Let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f(x + h)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be a function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 ( x being independent of h)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                      which can be expanded in powers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the expansion be differentiable any number of times, then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Put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 = a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838200" y="3200400"/>
          <a:ext cx="6629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3" imgW="3593880" imgH="419040" progId="Equation.DSMT4">
                  <p:embed/>
                </p:oleObj>
              </mc:Choice>
              <mc:Fallback>
                <p:oleObj name="Equation" r:id="rId3" imgW="3593880" imgH="419040" progId="Equation.DSMT4">
                  <p:embed/>
                  <p:pic>
                    <p:nvPicPr>
                      <p:cNvPr id="2765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00400"/>
                        <a:ext cx="6629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838200" y="4800600"/>
          <a:ext cx="7239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5" imgW="3543120" imgH="419040" progId="Equation.DSMT4">
                  <p:embed/>
                </p:oleObj>
              </mc:Choice>
              <mc:Fallback>
                <p:oleObj name="Equation" r:id="rId5" imgW="3543120" imgH="419040" progId="Equation.DSMT4">
                  <p:embed/>
                  <p:pic>
                    <p:nvPicPr>
                      <p:cNvPr id="2765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800600"/>
                        <a:ext cx="7239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0D32-5F7D-45A2-A193-FB3BD05B3C33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97E1-179A-49D9-95B9-4AA6EC8ABC7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NIET Greater Noida    By. Mr. Harendra Singhal     Engineering Mathematics (RAS 103)     2016-17    Confidential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0" name="Picture 2" descr="https://www.mathsisfun.com/calculus/images/function-min-max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7782" y="2514600"/>
            <a:ext cx="6187017" cy="3009900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85800" y="533400"/>
            <a:ext cx="9144000" cy="685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sng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Extrema of functions of several variables</a:t>
            </a:r>
            <a:br>
              <a:rPr kumimoji="0" lang="en-US" sz="3200" b="1" i="0" u="sng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endParaRPr kumimoji="0" lang="en-US" sz="3200" b="1" i="0" u="sng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2600" y="1447800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 single variable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CABF-052E-45B1-AA0F-A17EA11D4EFD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NIET Greater Noida    By. Mr. Harendra Singhal     Engineering Mathematics (RAS 103)     2016-17    Confidential   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9333-A13E-4CEE-B8A9-7A0FDE79C41F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smithja\desktop\gif\515gif515515_figure13-63.gif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2057400"/>
            <a:ext cx="4343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524000" y="7620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For several variable variable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6D63-12AF-4BC2-825C-DD8C0964EC48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NIET Greater Noida    By. Mr. Harendra Singhal     Engineering Mathematics (RAS 103)     2016-17    Confidential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9333-A13E-4CEE-B8A9-7A0FDE79C41F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427038" y="1600200"/>
          <a:ext cx="8107362" cy="485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3" name="Equation" r:id="rId4" imgW="2539800" imgH="1523880" progId="Equation.DSMT4">
                  <p:embed/>
                </p:oleObj>
              </mc:Choice>
              <mc:Fallback>
                <p:oleObj name="Equation" r:id="rId4" imgW="2539800" imgH="1523880" progId="Equation.DSMT4">
                  <p:embed/>
                  <p:pic>
                    <p:nvPicPr>
                      <p:cNvPr id="103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8" y="1600200"/>
                        <a:ext cx="8107362" cy="485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5487988" y="3784600"/>
          <a:ext cx="2254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4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103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7988" y="3784600"/>
                        <a:ext cx="2254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0" name="Object 26"/>
          <p:cNvGraphicFramePr>
            <a:graphicFrameLocks noChangeAspect="1"/>
          </p:cNvGraphicFramePr>
          <p:nvPr/>
        </p:nvGraphicFramePr>
        <p:xfrm>
          <a:off x="4238625" y="5514975"/>
          <a:ext cx="28416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5" name="Equation" r:id="rId8" imgW="114120" imgH="177480" progId="Equation.DSMT4">
                  <p:embed/>
                </p:oleObj>
              </mc:Choice>
              <mc:Fallback>
                <p:oleObj name="Equation" r:id="rId8" imgW="114120" imgH="177480" progId="Equation.DSMT4">
                  <p:embed/>
                  <p:pic>
                    <p:nvPicPr>
                      <p:cNvPr id="105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25" y="5514975"/>
                        <a:ext cx="284163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66800" y="5334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Working Rule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A6B-68C9-40F0-A6F0-FF34DA7724E3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97E1-179A-49D9-95B9-4AA6EC8ABC7D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NIET Greater Noida    By. Mr. Harendra Singhal     Engineering Mathematics (RAS 103)     2016-17    Confidential   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152400" y="990600"/>
          <a:ext cx="8502792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7" name="Equation" r:id="rId3" imgW="2361960" imgH="1371600" progId="Equation.DSMT4">
                  <p:embed/>
                </p:oleObj>
              </mc:Choice>
              <mc:Fallback>
                <p:oleObj name="Equation" r:id="rId3" imgW="2361960" imgH="1371600" progId="Equation.DSMT4">
                  <p:embed/>
                  <p:pic>
                    <p:nvPicPr>
                      <p:cNvPr id="184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990600"/>
                        <a:ext cx="8502792" cy="487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11"/>
          <p:cNvGraphicFramePr>
            <a:graphicFrameLocks noChangeAspect="1"/>
          </p:cNvGraphicFramePr>
          <p:nvPr/>
        </p:nvGraphicFramePr>
        <p:xfrm>
          <a:off x="4816475" y="3343275"/>
          <a:ext cx="34925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1844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6475" y="3343275"/>
                        <a:ext cx="34925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67486-E91D-4668-921E-D621BFDACF8F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97E1-179A-49D9-95B9-4AA6EC8ABC7D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NIET Greater Noida    By. Mr. Harendra Singhal     Engineering Mathematics (RAS 103)     2016-17    Confidential   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394200" y="1905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1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200" y="19050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498475" y="1447800"/>
          <a:ext cx="8307388" cy="444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2" name="Equation" r:id="rId5" imgW="3822480" imgH="2133360" progId="Equation.DSMT4">
                  <p:embed/>
                </p:oleObj>
              </mc:Choice>
              <mc:Fallback>
                <p:oleObj name="Equation" r:id="rId5" imgW="3822480" imgH="2133360" progId="Equation.DSMT4">
                  <p:embed/>
                  <p:pic>
                    <p:nvPicPr>
                      <p:cNvPr id="215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" y="1447800"/>
                        <a:ext cx="8307388" cy="444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4446588" y="2946400"/>
          <a:ext cx="2508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" name="Equation" r:id="rId7" imgW="114120" imgH="177480" progId="Equation.DSMT4">
                  <p:embed/>
                </p:oleObj>
              </mc:Choice>
              <mc:Fallback>
                <p:oleObj name="Equation" r:id="rId7" imgW="114120" imgH="177480" progId="Equation.DSMT4">
                  <p:embed/>
                  <p:pic>
                    <p:nvPicPr>
                      <p:cNvPr id="2151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6588" y="2946400"/>
                        <a:ext cx="2508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85800" y="2286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FAQ on Extrema of several variable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9120-7CC9-4A53-9C56-950A413CAFBF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97E1-179A-49D9-95B9-4AA6EC8ABC7D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NIET Greater Noida    By. Mr. Harendra Singhal     Engineering Mathematics (RAS 103)     2016-17    Confidential   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794250" y="1914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5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0" y="1914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998538" y="1466850"/>
          <a:ext cx="7275512" cy="271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" name="Equation" r:id="rId6" imgW="3263760" imgH="1143000" progId="Equation.DSMT4">
                  <p:embed/>
                </p:oleObj>
              </mc:Choice>
              <mc:Fallback>
                <p:oleObj name="Equation" r:id="rId6" imgW="3263760" imgH="1143000" progId="Equation.DSMT4">
                  <p:embed/>
                  <p:pic>
                    <p:nvPicPr>
                      <p:cNvPr id="225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38" y="1466850"/>
                        <a:ext cx="7275512" cy="271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BB604-7450-4838-A67D-037740567549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97E1-179A-49D9-95B9-4AA6EC8ABC7D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NIET Greater Noida    By. Mr. Harendra Singhal     Engineering Mathematics (RAS 103)     2016-17    Confidential   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609600"/>
          </a:xfrm>
        </p:spPr>
        <p:txBody>
          <a:bodyPr>
            <a:no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Lagrange’s method of multipliers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Let              be a function of three variables              and the variables be connected by the relation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We construct an auxiliary equation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Differentiating eq. (ii) partially </a:t>
            </a:r>
            <a:r>
              <a:rPr lang="en-US" dirty="0" err="1"/>
              <a:t>w.r.t</a:t>
            </a:r>
            <a:r>
              <a:rPr lang="en-US" dirty="0"/>
              <a:t>. </a:t>
            </a:r>
            <a:r>
              <a:rPr lang="en-US" i="1" dirty="0" err="1"/>
              <a:t>x,y,z</a:t>
            </a:r>
            <a:r>
              <a:rPr lang="en-US" i="1" dirty="0"/>
              <a:t>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</a:t>
            </a: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838200" y="1346200"/>
          <a:ext cx="1066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89" name="Equation" r:id="rId3" imgW="583920" imgH="203040" progId="Equation.DSMT4">
                  <p:embed/>
                </p:oleObj>
              </mc:Choice>
              <mc:Fallback>
                <p:oleObj name="Equation" r:id="rId3" imgW="583920" imgH="203040" progId="Equation.DSMT4">
                  <p:embed/>
                  <p:pic>
                    <p:nvPicPr>
                      <p:cNvPr id="235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346200"/>
                        <a:ext cx="1066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6172200" y="1437820"/>
          <a:ext cx="914400" cy="397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0" name="Equation" r:id="rId5" imgW="393480" imgH="164880" progId="Equation.DSMT4">
                  <p:embed/>
                </p:oleObj>
              </mc:Choice>
              <mc:Fallback>
                <p:oleObj name="Equation" r:id="rId5" imgW="393480" imgH="164880" progId="Equation.DSMT4">
                  <p:embed/>
                  <p:pic>
                    <p:nvPicPr>
                      <p:cNvPr id="235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437820"/>
                        <a:ext cx="914400" cy="3973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1676400" y="3124200"/>
          <a:ext cx="5181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" name="Equation" r:id="rId7" imgW="2412720" imgH="203040" progId="Equation.DSMT4">
                  <p:embed/>
                </p:oleObj>
              </mc:Choice>
              <mc:Fallback>
                <p:oleObj name="Equation" r:id="rId7" imgW="2412720" imgH="203040" progId="Equation.DSMT4">
                  <p:embed/>
                  <p:pic>
                    <p:nvPicPr>
                      <p:cNvPr id="2355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124200"/>
                        <a:ext cx="5181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2819400" y="4114800"/>
          <a:ext cx="4038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" name="Equation" r:id="rId9" imgW="1917360" imgH="393480" progId="Equation.DSMT4">
                  <p:embed/>
                </p:oleObj>
              </mc:Choice>
              <mc:Fallback>
                <p:oleObj name="Equation" r:id="rId9" imgW="1917360" imgH="393480" progId="Equation.DSMT4">
                  <p:embed/>
                  <p:pic>
                    <p:nvPicPr>
                      <p:cNvPr id="2356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114800"/>
                        <a:ext cx="40386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2743200" y="4787900"/>
          <a:ext cx="4191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3" name="Equation" r:id="rId11" imgW="1917360" imgH="419040" progId="Equation.DSMT4">
                  <p:embed/>
                </p:oleObj>
              </mc:Choice>
              <mc:Fallback>
                <p:oleObj name="Equation" r:id="rId11" imgW="1917360" imgH="419040" progId="Equation.DSMT4">
                  <p:embed/>
                  <p:pic>
                    <p:nvPicPr>
                      <p:cNvPr id="2356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787900"/>
                        <a:ext cx="41910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2667000" y="5486400"/>
          <a:ext cx="4267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4" name="Equation" r:id="rId13" imgW="1866600" imgH="393480" progId="Equation.DSMT4">
                  <p:embed/>
                </p:oleObj>
              </mc:Choice>
              <mc:Fallback>
                <p:oleObj name="Equation" r:id="rId13" imgW="1866600" imgH="393480" progId="Equation.DSMT4">
                  <p:embed/>
                  <p:pic>
                    <p:nvPicPr>
                      <p:cNvPr id="2356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486400"/>
                        <a:ext cx="42672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12"/>
          <p:cNvGraphicFramePr>
            <a:graphicFrameLocks noChangeAspect="1"/>
          </p:cNvGraphicFramePr>
          <p:nvPr/>
        </p:nvGraphicFramePr>
        <p:xfrm>
          <a:off x="3505200" y="2133600"/>
          <a:ext cx="3352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5" name="Equation" r:id="rId15" imgW="1663560" imgH="203040" progId="Equation.DSMT4">
                  <p:embed/>
                </p:oleObj>
              </mc:Choice>
              <mc:Fallback>
                <p:oleObj name="Equation" r:id="rId15" imgW="1663560" imgH="203040" progId="Equation.DSMT4">
                  <p:embed/>
                  <p:pic>
                    <p:nvPicPr>
                      <p:cNvPr id="2356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133600"/>
                        <a:ext cx="3352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6C47-8A6E-40F6-AA34-6230F38520E7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97E1-179A-49D9-95B9-4AA6EC8ABC7D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NIET Greater Noida    By. Mr. Harendra Singhal     Engineering Mathematics (RAS 103)     2016-17    Confidential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477000"/>
          </a:xfrm>
        </p:spPr>
        <p:txBody>
          <a:bodyPr/>
          <a:lstStyle/>
          <a:p>
            <a:endParaRPr lang="en-US" dirty="0"/>
          </a:p>
          <a:p>
            <a:pPr algn="just">
              <a:buNone/>
            </a:pPr>
            <a:r>
              <a:rPr lang="en-US" dirty="0"/>
              <a:t>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Eliminating      from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eqs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.(iii),(iv),(v),the values of            are obtained for which                has stationary  value. This method of obtaining stationary values of               is called Lagrange’s method of undetermined multipliers an equation (iii),(iv )&amp; (v) are called Lagrange’s equation. The term       is called undetermined multiplier.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1.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Find the extreme value of                         ,subject to the </a:t>
            </a:r>
            <a:r>
              <a:rPr lang="en-US" dirty="0"/>
              <a:t>condition            							</a:t>
            </a:r>
            <a:r>
              <a:rPr lang="en-US" b="1" dirty="0"/>
              <a:t>(UPTU2008)</a:t>
            </a:r>
          </a:p>
          <a:p>
            <a:pPr>
              <a:buNone/>
            </a:pPr>
            <a:endParaRPr lang="en-US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    Solution: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Lagrange’s equation ,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       </a:t>
            </a:r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1981200" y="762000"/>
          <a:ext cx="762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3" name="Equation" r:id="rId4" imgW="139680" imgH="177480" progId="Equation.DSMT4">
                  <p:embed/>
                </p:oleObj>
              </mc:Choice>
              <mc:Fallback>
                <p:oleObj name="Equation" r:id="rId4" imgW="139680" imgH="177480" progId="Equation.DSMT4">
                  <p:embed/>
                  <p:pic>
                    <p:nvPicPr>
                      <p:cNvPr id="245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762000"/>
                        <a:ext cx="762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7391400" y="838200"/>
          <a:ext cx="8826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4" name="Equation" r:id="rId6" imgW="393480" imgH="164880" progId="Equation.DSMT4">
                  <p:embed/>
                </p:oleObj>
              </mc:Choice>
              <mc:Fallback>
                <p:oleObj name="Equation" r:id="rId6" imgW="393480" imgH="164880" progId="Equation.DSMT4">
                  <p:embed/>
                  <p:pic>
                    <p:nvPicPr>
                      <p:cNvPr id="245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838200"/>
                        <a:ext cx="8826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2971800" y="1193800"/>
          <a:ext cx="1066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Equation" r:id="rId8" imgW="545760" imgH="203040" progId="Equation.DSMT4">
                  <p:embed/>
                </p:oleObj>
              </mc:Choice>
              <mc:Fallback>
                <p:oleObj name="Equation" r:id="rId8" imgW="545760" imgH="203040" progId="Equation.DSMT4">
                  <p:embed/>
                  <p:pic>
                    <p:nvPicPr>
                      <p:cNvPr id="245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193800"/>
                        <a:ext cx="1066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4191000" y="1447800"/>
          <a:ext cx="1143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" name="Equation" r:id="rId10" imgW="545760" imgH="203040" progId="Equation.DSMT4">
                  <p:embed/>
                </p:oleObj>
              </mc:Choice>
              <mc:Fallback>
                <p:oleObj name="Equation" r:id="rId10" imgW="545760" imgH="203040" progId="Equation.DSMT4">
                  <p:embed/>
                  <p:pic>
                    <p:nvPicPr>
                      <p:cNvPr id="245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447800"/>
                        <a:ext cx="1143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4267200" y="2273300"/>
          <a:ext cx="762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7" name="Equation" r:id="rId11" imgW="139680" imgH="177480" progId="Equation.DSMT4">
                  <p:embed/>
                </p:oleObj>
              </mc:Choice>
              <mc:Fallback>
                <p:oleObj name="Equation" r:id="rId11" imgW="139680" imgH="177480" progId="Equation.DSMT4">
                  <p:embed/>
                  <p:pic>
                    <p:nvPicPr>
                      <p:cNvPr id="2458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273300"/>
                        <a:ext cx="762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9"/>
          <p:cNvGraphicFramePr>
            <a:graphicFrameLocks noChangeAspect="1"/>
          </p:cNvGraphicFramePr>
          <p:nvPr/>
        </p:nvGraphicFramePr>
        <p:xfrm>
          <a:off x="3886200" y="3124200"/>
          <a:ext cx="1676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8" name="Equation" r:id="rId12" imgW="736560" imgH="228600" progId="Equation.DSMT4">
                  <p:embed/>
                </p:oleObj>
              </mc:Choice>
              <mc:Fallback>
                <p:oleObj name="Equation" r:id="rId12" imgW="736560" imgH="228600" progId="Equation.DSMT4">
                  <p:embed/>
                  <p:pic>
                    <p:nvPicPr>
                      <p:cNvPr id="2458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124200"/>
                        <a:ext cx="1676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10"/>
          <p:cNvGraphicFramePr>
            <a:graphicFrameLocks noChangeAspect="1"/>
          </p:cNvGraphicFramePr>
          <p:nvPr/>
        </p:nvGraphicFramePr>
        <p:xfrm>
          <a:off x="533400" y="3581400"/>
          <a:ext cx="24066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9" name="Equation" r:id="rId14" imgW="1002960" imgH="177480" progId="Equation.DSMT4">
                  <p:embed/>
                </p:oleObj>
              </mc:Choice>
              <mc:Fallback>
                <p:oleObj name="Equation" r:id="rId14" imgW="1002960" imgH="177480" progId="Equation.DSMT4">
                  <p:embed/>
                  <p:pic>
                    <p:nvPicPr>
                      <p:cNvPr id="2458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581400"/>
                        <a:ext cx="24066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11"/>
          <p:cNvGraphicFramePr>
            <a:graphicFrameLocks noChangeAspect="1"/>
          </p:cNvGraphicFramePr>
          <p:nvPr/>
        </p:nvGraphicFramePr>
        <p:xfrm>
          <a:off x="3581400" y="4572000"/>
          <a:ext cx="220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0" name="Equation" r:id="rId16" imgW="1066680" imgH="203040" progId="Equation.DSMT4">
                  <p:embed/>
                </p:oleObj>
              </mc:Choice>
              <mc:Fallback>
                <p:oleObj name="Equation" r:id="rId16" imgW="1066680" imgH="203040" progId="Equation.DSMT4">
                  <p:embed/>
                  <p:pic>
                    <p:nvPicPr>
                      <p:cNvPr id="2458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572000"/>
                        <a:ext cx="2209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8" name="Object 12"/>
          <p:cNvGraphicFramePr>
            <a:graphicFrameLocks noChangeAspect="1"/>
          </p:cNvGraphicFramePr>
          <p:nvPr/>
        </p:nvGraphicFramePr>
        <p:xfrm>
          <a:off x="3505200" y="5105400"/>
          <a:ext cx="2362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1" name="Equation" r:id="rId18" imgW="1041120" imgH="203040" progId="Equation.DSMT4">
                  <p:embed/>
                </p:oleObj>
              </mc:Choice>
              <mc:Fallback>
                <p:oleObj name="Equation" r:id="rId18" imgW="1041120" imgH="203040" progId="Equation.DSMT4">
                  <p:embed/>
                  <p:pic>
                    <p:nvPicPr>
                      <p:cNvPr id="2458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105400"/>
                        <a:ext cx="2362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9" name="Object 13"/>
          <p:cNvGraphicFramePr>
            <a:graphicFrameLocks noChangeAspect="1"/>
          </p:cNvGraphicFramePr>
          <p:nvPr/>
        </p:nvGraphicFramePr>
        <p:xfrm>
          <a:off x="3505200" y="5715000"/>
          <a:ext cx="2285999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2" name="Equation" r:id="rId20" imgW="1028520" imgH="203040" progId="Equation.DSMT4">
                  <p:embed/>
                </p:oleObj>
              </mc:Choice>
              <mc:Fallback>
                <p:oleObj name="Equation" r:id="rId20" imgW="1028520" imgH="203040" progId="Equation.DSMT4">
                  <p:embed/>
                  <p:pic>
                    <p:nvPicPr>
                      <p:cNvPr id="2458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715000"/>
                        <a:ext cx="2285999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FD53-75C1-4BBB-BE7E-56558640CF87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97E1-179A-49D9-95B9-4AA6EC8ABC7D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NIET Greater Noida    By. Mr. Harendra Singhal     Engineering Mathematics (RAS 103)     2016-17    Confidential   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3246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Solving these equation, we get</a:t>
            </a:r>
          </a:p>
          <a:p>
            <a:pPr>
              <a:buNone/>
            </a:pPr>
            <a:r>
              <a:rPr lang="en-US" dirty="0"/>
              <a:t>  </a:t>
            </a:r>
          </a:p>
          <a:p>
            <a:pPr>
              <a:buNone/>
            </a:pPr>
            <a:r>
              <a:rPr lang="en-US" dirty="0"/>
              <a:t>     i.e.</a:t>
            </a:r>
          </a:p>
          <a:p>
            <a:endParaRPr lang="en-US" dirty="0"/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Extreme value of 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 2.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Find the dimensions of a rectangular box of maximum capacity        whose surface area is given when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box is open at the top                                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(UPTU2009,2014)</a:t>
            </a:r>
          </a:p>
          <a:p>
            <a:pPr>
              <a:buNone/>
            </a:pPr>
            <a:r>
              <a:rPr lang="en-US" sz="2400" dirty="0"/>
              <a:t>   (ii) Box is closed.                                                       </a:t>
            </a:r>
            <a:r>
              <a:rPr lang="en-US" sz="2400" b="1" dirty="0"/>
              <a:t>(UPTU2009)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4114800" y="984250"/>
          <a:ext cx="18224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7" name="Equation" r:id="rId3" imgW="596880" imgH="164880" progId="Equation.DSMT4">
                  <p:embed/>
                </p:oleObj>
              </mc:Choice>
              <mc:Fallback>
                <p:oleObj name="Equation" r:id="rId3" imgW="596880" imgH="164880" progId="Equation.DSMT4">
                  <p:embed/>
                  <p:pic>
                    <p:nvPicPr>
                      <p:cNvPr id="256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984250"/>
                        <a:ext cx="18224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1447800" y="1676400"/>
          <a:ext cx="3429000" cy="87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" name="Equation" r:id="rId5" imgW="1447560" imgH="393480" progId="Equation.DSMT4">
                  <p:embed/>
                </p:oleObj>
              </mc:Choice>
              <mc:Fallback>
                <p:oleObj name="Equation" r:id="rId5" imgW="1447560" imgH="393480" progId="Equation.DSMT4">
                  <p:embed/>
                  <p:pic>
                    <p:nvPicPr>
                      <p:cNvPr id="256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676400"/>
                        <a:ext cx="3429000" cy="87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2743200" y="2794000"/>
          <a:ext cx="1803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9" name="Equation" r:id="rId7" imgW="863280" imgH="203040" progId="Equation.DSMT4">
                  <p:embed/>
                </p:oleObj>
              </mc:Choice>
              <mc:Fallback>
                <p:oleObj name="Equation" r:id="rId7" imgW="863280" imgH="203040" progId="Equation.DSMT4">
                  <p:embed/>
                  <p:pic>
                    <p:nvPicPr>
                      <p:cNvPr id="256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794000"/>
                        <a:ext cx="1803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346D-C550-40DC-85EC-334E9B51059A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97E1-179A-49D9-95B9-4AA6EC8ABC7D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NIET Greater Noida    By. Mr. Harendra Singhal     Engineering Mathematics (RAS 103)     2016-17    Confidential   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http://instapunk.com/images/QuizAnim1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381000"/>
            <a:ext cx="2209800" cy="1002383"/>
          </a:xfrm>
          <a:prstGeom prst="rect">
            <a:avLst/>
          </a:prstGeom>
          <a:noFill/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52463" y="2438400"/>
          <a:ext cx="7813675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1" name="Equation" r:id="rId4" imgW="4076640" imgH="914400" progId="Equation.DSMT4">
                  <p:embed/>
                </p:oleObj>
              </mc:Choice>
              <mc:Fallback>
                <p:oleObj name="Equation" r:id="rId4" imgW="4076640" imgH="91440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2438400"/>
                        <a:ext cx="7813675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07146-E655-4443-B874-2D4C2ECBA5BA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97E1-179A-49D9-95B9-4AA6EC8ABC7D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NIET Greater Noida    By. Mr. Harendra Singhal     Engineering Mathematics (RAS 103)     2016-17    Confidential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04800" y="2286000"/>
            <a:ext cx="9144000" cy="6248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 Put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a = 0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h = x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 Which is known as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Maclaurin’s theorem.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609600" y="1409700"/>
          <a:ext cx="839946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3" imgW="4241520" imgH="419040" progId="Equation.DSMT4">
                  <p:embed/>
                </p:oleObj>
              </mc:Choice>
              <mc:Fallback>
                <p:oleObj name="Equation" r:id="rId3" imgW="4241520" imgH="419040" progId="Equation.DSMT4">
                  <p:embed/>
                  <p:pic>
                    <p:nvPicPr>
                      <p:cNvPr id="286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409700"/>
                        <a:ext cx="8399463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609600" y="2971800"/>
          <a:ext cx="8405131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5" imgW="3340080" imgH="419040" progId="Equation.DSMT4">
                  <p:embed/>
                </p:oleObj>
              </mc:Choice>
              <mc:Fallback>
                <p:oleObj name="Equation" r:id="rId5" imgW="3340080" imgH="419040" progId="Equation.DSMT4">
                  <p:embed/>
                  <p:pic>
                    <p:nvPicPr>
                      <p:cNvPr id="286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971800"/>
                        <a:ext cx="8405131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5800" y="722293"/>
            <a:ext cx="655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Again put ,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h = x - 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we get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E3D6-DC6D-49EB-9990-3D3B46532421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97E1-179A-49D9-95B9-4AA6EC8ABC7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NIET Greater Noida    By. Mr. Harendra Singhal     Engineering Mathematics (RAS 103)     2016-17    Confidential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A892-44D2-4B34-A8D8-566BCDE80BD4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NIET Greater Noida    By. Mr. Harendra Singhal     Engineering Mathematics (RAS 103)     2016-17    Confidential   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9333-A13E-4CEE-B8A9-7A0FDE79C41F}" type="slidenum">
              <a:rPr lang="en-US" smtClean="0"/>
              <a:pPr/>
              <a:t>50</a:t>
            </a:fld>
            <a:endParaRPr lang="en-US"/>
          </a:p>
        </p:txBody>
      </p:sp>
      <p:graphicFrame>
        <p:nvGraphicFramePr>
          <p:cNvPr id="14339" name="Object 3"/>
          <p:cNvGraphicFramePr>
            <a:graphicFrameLocks noGrp="1" noChangeAspect="1"/>
          </p:cNvGraphicFramePr>
          <p:nvPr>
            <p:ph idx="4294967295"/>
          </p:nvPr>
        </p:nvGraphicFramePr>
        <p:xfrm>
          <a:off x="465137" y="2454275"/>
          <a:ext cx="6850063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5" name="Equation" r:id="rId3" imgW="3784320" imgH="457200" progId="Equation.DSMT4">
                  <p:embed/>
                </p:oleObj>
              </mc:Choice>
              <mc:Fallback>
                <p:oleObj name="Equation" r:id="rId3" imgW="3784320" imgH="457200" progId="Equation.DSMT4">
                  <p:embed/>
                  <p:pic>
                    <p:nvPicPr>
                      <p:cNvPr id="143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7" y="2454275"/>
                        <a:ext cx="6850063" cy="827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457200" y="3733800"/>
          <a:ext cx="774858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6" name="Equation" r:id="rId5" imgW="4330440" imgH="228600" progId="Equation.DSMT4">
                  <p:embed/>
                </p:oleObj>
              </mc:Choice>
              <mc:Fallback>
                <p:oleObj name="Equation" r:id="rId5" imgW="4330440" imgH="228600" progId="Equation.DSMT4">
                  <p:embed/>
                  <p:pic>
                    <p:nvPicPr>
                      <p:cNvPr id="143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733800"/>
                        <a:ext cx="7748587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01650" y="1538288"/>
          <a:ext cx="707548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7" name="Equation" r:id="rId7" imgW="3657600" imgH="228600" progId="Equation.DSMT4">
                  <p:embed/>
                </p:oleObj>
              </mc:Choice>
              <mc:Fallback>
                <p:oleObj name="Equation" r:id="rId7" imgW="3657600" imgH="228600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" y="1538288"/>
                        <a:ext cx="7075488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14" descr="http://instapunk.com/images/QuizAnim1.gif"/>
          <p:cNvPicPr>
            <a:picLocks noChangeAspect="1" noChangeArrowheads="1" noCrop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276600" y="381000"/>
            <a:ext cx="2209800" cy="10023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u="sng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Extrema of functions of several variables.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Lagrange’s method of multipliers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</a:rPr>
              <a:t>Discussion on assignments.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A8E5B-F981-4E24-AB74-6EA5E7DDD71E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97E1-179A-49D9-95B9-4AA6EC8ABC7D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NIET Greater Noida    By. Mr. Harendra Singhal     Engineering Mathematics (RAS 103)     2016-17    Confidential   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3200"/>
            <a:ext cx="8305800" cy="1143000"/>
          </a:xfrm>
        </p:spPr>
        <p:txBody>
          <a:bodyPr>
            <a:noAutofit/>
          </a:bodyPr>
          <a:lstStyle/>
          <a:p>
            <a:r>
              <a:rPr lang="en-US" sz="8800" dirty="0">
                <a:latin typeface="Times New Roman" pitchFamily="18" charset="0"/>
                <a:cs typeface="Times New Roman" pitchFamily="18" charset="0"/>
              </a:rPr>
              <a:t>Thank You!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0876-BDBE-4FA3-9DFB-E6869582FC74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97E1-179A-49D9-95B9-4AA6EC8ABC7D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NIET Greater Noida    By. Mr. Harendra Singhal     Engineering Mathematics (RAS 103)     2016-17    Confidential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610600" cy="6858000"/>
          </a:xfrm>
        </p:spPr>
        <p:txBody>
          <a:bodyPr>
            <a:noAutofit/>
          </a:bodyPr>
          <a:lstStyle/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Solved Example.1</a:t>
            </a:r>
          </a:p>
          <a:p>
            <a:pPr marL="514350" indent="-514350">
              <a:spcBef>
                <a:spcPts val="600"/>
              </a:spcBef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Expand                  in powers of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. Then find the series</a:t>
            </a:r>
          </a:p>
          <a:p>
            <a:pPr>
              <a:spcBef>
                <a:spcPts val="600"/>
              </a:spcBef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for                    and hence determine the value of</a:t>
            </a:r>
          </a:p>
          <a:p>
            <a:pPr>
              <a:spcBef>
                <a:spcPts val="600"/>
              </a:spcBef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	   upto five places of decimal.			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(MTU 2012)</a:t>
            </a:r>
          </a:p>
          <a:p>
            <a:pPr lvl="0">
              <a:spcBef>
                <a:spcPts val="600"/>
              </a:spcBef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Solution: Let                          </a:t>
            </a:r>
          </a:p>
          <a:p>
            <a:pPr>
              <a:spcBef>
                <a:spcPts val="600"/>
              </a:spcBef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Also we know by Maclaurin’s theorem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Then we get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2133600" y="1676400"/>
          <a:ext cx="1219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3" imgW="647640" imgH="253800" progId="Equation.DSMT4">
                  <p:embed/>
                </p:oleObj>
              </mc:Choice>
              <mc:Fallback>
                <p:oleObj name="Equation" r:id="rId3" imgW="647640" imgH="253800" progId="Equation.DSMT4">
                  <p:embed/>
                  <p:pic>
                    <p:nvPicPr>
                      <p:cNvPr id="297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76400"/>
                        <a:ext cx="1219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1371600" y="2057400"/>
          <a:ext cx="1600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5" imgW="711000" imgH="431640" progId="Equation.DSMT4">
                  <p:embed/>
                </p:oleObj>
              </mc:Choice>
              <mc:Fallback>
                <p:oleObj name="Equation" r:id="rId5" imgW="711000" imgH="431640" progId="Equation.DSMT4">
                  <p:embed/>
                  <p:pic>
                    <p:nvPicPr>
                      <p:cNvPr id="297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057400"/>
                        <a:ext cx="1600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7"/>
          <p:cNvGraphicFramePr>
            <a:graphicFrameLocks noChangeAspect="1"/>
          </p:cNvGraphicFramePr>
          <p:nvPr/>
        </p:nvGraphicFramePr>
        <p:xfrm>
          <a:off x="7772400" y="2057400"/>
          <a:ext cx="1219200" cy="734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7" imgW="558720" imgH="431640" progId="Equation.DSMT4">
                  <p:embed/>
                </p:oleObj>
              </mc:Choice>
              <mc:Fallback>
                <p:oleObj name="Equation" r:id="rId7" imgW="558720" imgH="431640" progId="Equation.DSMT4">
                  <p:embed/>
                  <p:pic>
                    <p:nvPicPr>
                      <p:cNvPr id="297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057400"/>
                        <a:ext cx="1219200" cy="7342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9"/>
          <p:cNvGraphicFramePr>
            <a:graphicFrameLocks noChangeAspect="1"/>
          </p:cNvGraphicFramePr>
          <p:nvPr/>
        </p:nvGraphicFramePr>
        <p:xfrm>
          <a:off x="2667000" y="3124200"/>
          <a:ext cx="2159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9" imgW="1079280" imgH="203040" progId="Equation.DSMT4">
                  <p:embed/>
                </p:oleObj>
              </mc:Choice>
              <mc:Fallback>
                <p:oleObj name="Equation" r:id="rId9" imgW="1079280" imgH="203040" progId="Equation.DSMT4">
                  <p:embed/>
                  <p:pic>
                    <p:nvPicPr>
                      <p:cNvPr id="2970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124200"/>
                        <a:ext cx="2159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Object 10"/>
          <p:cNvGraphicFramePr>
            <a:graphicFrameLocks noChangeAspect="1"/>
          </p:cNvGraphicFramePr>
          <p:nvPr/>
        </p:nvGraphicFramePr>
        <p:xfrm>
          <a:off x="762000" y="4038600"/>
          <a:ext cx="725424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11" imgW="3403440" imgH="419040" progId="Equation.DSMT4">
                  <p:embed/>
                </p:oleObj>
              </mc:Choice>
              <mc:Fallback>
                <p:oleObj name="Equation" r:id="rId11" imgW="3403440" imgH="419040" progId="Equation.DSMT4">
                  <p:embed/>
                  <p:pic>
                    <p:nvPicPr>
                      <p:cNvPr id="2970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038600"/>
                        <a:ext cx="725424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7" name="Object 11"/>
          <p:cNvGraphicFramePr>
            <a:graphicFrameLocks noChangeAspect="1"/>
          </p:cNvGraphicFramePr>
          <p:nvPr/>
        </p:nvGraphicFramePr>
        <p:xfrm>
          <a:off x="914400" y="5181600"/>
          <a:ext cx="5181600" cy="798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13" imgW="2057400" imgH="419040" progId="Equation.DSMT4">
                  <p:embed/>
                </p:oleObj>
              </mc:Choice>
              <mc:Fallback>
                <p:oleObj name="Equation" r:id="rId13" imgW="2057400" imgH="419040" progId="Equation.DSMT4">
                  <p:embed/>
                  <p:pic>
                    <p:nvPicPr>
                      <p:cNvPr id="2970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181600"/>
                        <a:ext cx="5181600" cy="7983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86C9-EDDF-4165-8A89-BD085FE02093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97E1-179A-49D9-95B9-4AA6EC8ABC7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NIET Greater Noida    By. Mr. Harendra Singhal     Engineering Mathematics (RAS 103)     2016-17    Confidential  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533400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Cont…..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4114800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Replacing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by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-x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 it then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Then we can find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by putting 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 = 1/10,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we get 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779463" y="2000250"/>
          <a:ext cx="5145087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3" imgW="2082600" imgH="419040" progId="Equation.DSMT4">
                  <p:embed/>
                </p:oleObj>
              </mc:Choice>
              <mc:Fallback>
                <p:oleObj name="Equation" r:id="rId3" imgW="2082600" imgH="419040" progId="Equation.DSMT4">
                  <p:embed/>
                  <p:pic>
                    <p:nvPicPr>
                      <p:cNvPr id="307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2000250"/>
                        <a:ext cx="5145087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685800" y="3416300"/>
          <a:ext cx="4953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5" imgW="2044440" imgH="482400" progId="Equation.DSMT4">
                  <p:embed/>
                </p:oleObj>
              </mc:Choice>
              <mc:Fallback>
                <p:oleObj name="Equation" r:id="rId5" imgW="2044440" imgH="482400" progId="Equation.DSMT4">
                  <p:embed/>
                  <p:pic>
                    <p:nvPicPr>
                      <p:cNvPr id="307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416300"/>
                        <a:ext cx="49530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7"/>
          <p:cNvGraphicFramePr>
            <a:graphicFrameLocks noChangeAspect="1"/>
          </p:cNvGraphicFramePr>
          <p:nvPr/>
        </p:nvGraphicFramePr>
        <p:xfrm>
          <a:off x="3048000" y="4953000"/>
          <a:ext cx="19335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7" imgW="1206360" imgH="431640" progId="Equation.DSMT4">
                  <p:embed/>
                </p:oleObj>
              </mc:Choice>
              <mc:Fallback>
                <p:oleObj name="Equation" r:id="rId7" imgW="1206360" imgH="431640" progId="Equation.DSMT4">
                  <p:embed/>
                  <p:pic>
                    <p:nvPicPr>
                      <p:cNvPr id="307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953000"/>
                        <a:ext cx="19335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0E7D-D90F-4E7E-B177-5D58DBCC003D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97E1-179A-49D9-95B9-4AA6EC8ABC7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NIET Greater Noida    By. Mr. Harendra Singhal     Engineering Mathematics (RAS 103)     2016-17    Confidential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334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63550" indent="-46355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Clr>
                <a:srgbClr val="002060"/>
              </a:buClr>
              <a:buSzPct val="107000"/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Expand                   in ascending powers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up to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Clr>
                <a:srgbClr val="002060"/>
              </a:buClr>
              <a:buSzPct val="107000"/>
              <a:buNone/>
            </a:pPr>
            <a:r>
              <a:rPr lang="en-US" dirty="0"/>
              <a:t>								</a:t>
            </a:r>
            <a:r>
              <a:rPr lang="en-US" b="1" dirty="0"/>
              <a:t>(UPTU 2014)</a:t>
            </a:r>
            <a:endParaRPr lang="en-US" b="1" i="1" baseline="30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Clr>
                <a:srgbClr val="002060"/>
              </a:buClr>
              <a:buSzPct val="107000"/>
              <a:buFont typeface="+mj-lt"/>
              <a:buAutoNum type="arabicPeriod" startAt="2"/>
            </a:pPr>
            <a:r>
              <a:rPr lang="en-US" dirty="0"/>
              <a:t>Show that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Clr>
                <a:srgbClr val="002060"/>
              </a:buClr>
              <a:buSzPct val="107000"/>
              <a:buNone/>
            </a:pPr>
            <a:r>
              <a:rPr lang="en-US" dirty="0"/>
              <a:t>								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Clr>
                <a:srgbClr val="002060"/>
              </a:buClr>
              <a:buSzPct val="107000"/>
              <a:buNone/>
            </a:pPr>
            <a:r>
              <a:rPr lang="en-US" b="1" dirty="0"/>
              <a:t>								(UPTU2015)</a:t>
            </a:r>
            <a:r>
              <a:rPr lang="en-US" dirty="0"/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           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Clr>
                <a:srgbClr val="002060"/>
              </a:buClr>
              <a:buSzPct val="107000"/>
              <a:buFont typeface="+mj-lt"/>
              <a:buAutoNum type="arabicPeriod" startAt="3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Calculate the approximate value of  √10  to four decimal places by taking the first four terms of an appropriate Taylor’s expansion.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Clr>
                <a:srgbClr val="002060"/>
              </a:buClr>
              <a:buSzPct val="107000"/>
              <a:buNone/>
            </a:pPr>
            <a:r>
              <a:rPr lang="en-US" b="1" dirty="0"/>
              <a:t>							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Ans: 3.16227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1582074" y="1541463"/>
          <a:ext cx="932526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3" imgW="533160" imgH="228600" progId="Equation.DSMT4">
                  <p:embed/>
                </p:oleObj>
              </mc:Choice>
              <mc:Fallback>
                <p:oleObj name="Equation" r:id="rId3" imgW="533160" imgH="228600" progId="Equation.DSMT4">
                  <p:embed/>
                  <p:pic>
                    <p:nvPicPr>
                      <p:cNvPr id="317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074" y="1541463"/>
                        <a:ext cx="932526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2592388" y="2951163"/>
          <a:ext cx="2254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317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2951163"/>
                        <a:ext cx="2254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6A97-D6D5-449C-A09D-AF34AAE82F76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97E1-179A-49D9-95B9-4AA6EC8ABC7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NIET Greater Noida    By. Mr. Harendra Singhal     Engineering Mathematics (RAS 103)     2016-17    Confidential    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057400" y="2438400"/>
          <a:ext cx="5105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7" imgW="3009600" imgH="482400" progId="Equation.DSMT4">
                  <p:embed/>
                </p:oleObj>
              </mc:Choice>
              <mc:Fallback>
                <p:oleObj name="Equation" r:id="rId7" imgW="3009600" imgH="482400" progId="Equation.DSMT4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438400"/>
                        <a:ext cx="51054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76200" y="482025"/>
            <a:ext cx="990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FAQ Problems on Taylor and Maclaurin's Series</a:t>
            </a:r>
            <a:endParaRPr lang="en-US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-69850" y="1381125"/>
          <a:ext cx="8680450" cy="684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Document" r:id="rId3" imgW="8195204" imgH="6492535" progId="Word.Document.12">
                  <p:embed/>
                </p:oleObj>
              </mc:Choice>
              <mc:Fallback>
                <p:oleObj name="Document" r:id="rId3" imgW="8195204" imgH="6492535" progId="Word.Document.12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9850" y="1381125"/>
                        <a:ext cx="8680450" cy="684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457200" y="381000"/>
            <a:ext cx="861004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</a:tabLst>
            </a:pPr>
            <a:r>
              <a:rPr kumimoji="0" lang="en-US" sz="3600" b="1" i="0" u="sng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Expansion of functions of several variables</a:t>
            </a:r>
            <a:endParaRPr kumimoji="0" lang="en-US" sz="3600" b="0" i="0" u="sng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C139-E731-476A-9F49-B230715D61F4}" type="datetime1">
              <a:rPr lang="en-US" smtClean="0"/>
              <a:pPr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NIET Greater Noida    By. Mr. Harendra Singhal     Engineering Mathematics (RAS 103)     2016-17    Confidential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9333-A13E-4CEE-B8A9-7A0FDE79C41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F8BDF31CAE104FBDFC53D7A277FE45" ma:contentTypeVersion="11" ma:contentTypeDescription="Create a new document." ma:contentTypeScope="" ma:versionID="5ca7cf0a9442f18a56e0b11ac31412d6">
  <xsd:schema xmlns:xsd="http://www.w3.org/2001/XMLSchema" xmlns:xs="http://www.w3.org/2001/XMLSchema" xmlns:p="http://schemas.microsoft.com/office/2006/metadata/properties" xmlns:ns2="be8b4c7f-76bd-418f-88b2-c20b5ab2eece" xmlns:ns3="ad7723da-35f5-4618-b30d-3f5dd177e016" targetNamespace="http://schemas.microsoft.com/office/2006/metadata/properties" ma:root="true" ma:fieldsID="5dcc7728eff636e12a9378615117d8c2" ns2:_="" ns3:_="">
    <xsd:import namespace="be8b4c7f-76bd-418f-88b2-c20b5ab2eece"/>
    <xsd:import namespace="ad7723da-35f5-4618-b30d-3f5dd177e0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Details" minOccurs="0"/>
                <xsd:element ref="ns3:SharedWithUser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8b4c7f-76bd-418f-88b2-c20b5ab2ee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7723da-35f5-4618-b30d-3f5dd177e016" elementFormDefault="qualified">
    <xsd:import namespace="http://schemas.microsoft.com/office/2006/documentManagement/types"/>
    <xsd:import namespace="http://schemas.microsoft.com/office/infopath/2007/PartnerControls"/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d7723da-35f5-4618-b30d-3f5dd177e016">
      <UserInfo>
        <DisplayName>SACHIN KUMAR</DisplayName>
        <AccountId>81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8D120B34-9559-4B85-A835-CD2147329C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8BC10E4-E590-4D6D-B766-7602C3EB0325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be8b4c7f-76bd-418f-88b2-c20b5ab2eece"/>
    <ds:schemaRef ds:uri="ad7723da-35f5-4618-b30d-3f5dd177e016"/>
  </ds:schemaRefs>
</ds:datastoreItem>
</file>

<file path=customXml/itemProps3.xml><?xml version="1.0" encoding="utf-8"?>
<ds:datastoreItem xmlns:ds="http://schemas.openxmlformats.org/officeDocument/2006/customXml" ds:itemID="{B5B85E98-B90E-4507-8A55-C9A57F9415AA}">
  <ds:schemaRefs>
    <ds:schemaRef ds:uri="http://schemas.microsoft.com/office/2006/metadata/properties"/>
    <ds:schemaRef ds:uri="http://www.w3.org/2000/xmlns/"/>
    <ds:schemaRef ds:uri="ad7723da-35f5-4618-b30d-3f5dd177e01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195</TotalTime>
  <Words>1774</Words>
  <Application>Microsoft Office PowerPoint</Application>
  <PresentationFormat>On-screen Show (4:3)</PresentationFormat>
  <Paragraphs>359</Paragraphs>
  <Slides>52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Flow</vt:lpstr>
      <vt:lpstr>UNIT-III</vt:lpstr>
      <vt:lpstr>Introduction</vt:lpstr>
      <vt:lpstr>Introduction Topic 1  </vt:lpstr>
      <vt:lpstr>Expansion of function of one variable</vt:lpstr>
      <vt:lpstr>PowerPoint Presentation</vt:lpstr>
      <vt:lpstr>PowerPoint Presentation</vt:lpstr>
      <vt:lpstr>Cont…..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</vt:lpstr>
      <vt:lpstr>Introduction Topic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</vt:lpstr>
      <vt:lpstr>Introduction Topic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Lagrange’s method of multipliers</vt:lpstr>
      <vt:lpstr>PowerPoint Presentation</vt:lpstr>
      <vt:lpstr>PowerPoint Presentation</vt:lpstr>
      <vt:lpstr>PowerPoint Presentation</vt:lpstr>
      <vt:lpstr>PowerPoint Presentation</vt:lpstr>
      <vt:lpstr>Recap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UNIT-II</dc:title>
  <dc:creator>micro</dc:creator>
  <cp:lastModifiedBy>919528316382</cp:lastModifiedBy>
  <cp:revision>77</cp:revision>
  <dcterms:created xsi:type="dcterms:W3CDTF">2016-06-02T04:50:49Z</dcterms:created>
  <dcterms:modified xsi:type="dcterms:W3CDTF">2021-02-19T06:56:55Z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0x0101007FF8BDF31CAE104FBDFC53D7A277FE45</vt:lpwstr>
  </property>
</Properties>
</file>