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8"/>
  </p:notesMasterIdLst>
  <p:sldIdLst>
    <p:sldId id="257" r:id="rId5"/>
    <p:sldId id="260" r:id="rId6"/>
    <p:sldId id="341" r:id="rId7"/>
    <p:sldId id="262" r:id="rId8"/>
    <p:sldId id="263" r:id="rId9"/>
    <p:sldId id="345" r:id="rId10"/>
    <p:sldId id="346" r:id="rId11"/>
    <p:sldId id="287" r:id="rId12"/>
    <p:sldId id="314" r:id="rId13"/>
    <p:sldId id="347" r:id="rId14"/>
    <p:sldId id="366" r:id="rId15"/>
    <p:sldId id="348" r:id="rId16"/>
    <p:sldId id="311" r:id="rId17"/>
    <p:sldId id="268" r:id="rId18"/>
    <p:sldId id="317" r:id="rId19"/>
    <p:sldId id="350" r:id="rId20"/>
    <p:sldId id="367" r:id="rId21"/>
    <p:sldId id="349" r:id="rId22"/>
    <p:sldId id="273" r:id="rId23"/>
    <p:sldId id="276" r:id="rId24"/>
    <p:sldId id="283" r:id="rId25"/>
    <p:sldId id="284" r:id="rId26"/>
    <p:sldId id="285" r:id="rId27"/>
    <p:sldId id="318" r:id="rId28"/>
    <p:sldId id="351" r:id="rId29"/>
    <p:sldId id="373" r:id="rId30"/>
    <p:sldId id="352" r:id="rId31"/>
    <p:sldId id="327" r:id="rId32"/>
    <p:sldId id="330" r:id="rId33"/>
    <p:sldId id="320" r:id="rId34"/>
    <p:sldId id="354" r:id="rId35"/>
    <p:sldId id="368" r:id="rId36"/>
    <p:sldId id="364" r:id="rId37"/>
    <p:sldId id="353" r:id="rId38"/>
    <p:sldId id="290" r:id="rId39"/>
    <p:sldId id="291" r:id="rId40"/>
    <p:sldId id="360" r:id="rId41"/>
    <p:sldId id="374" r:id="rId42"/>
    <p:sldId id="359" r:id="rId43"/>
    <p:sldId id="292" r:id="rId44"/>
    <p:sldId id="357" r:id="rId45"/>
    <p:sldId id="382" r:id="rId46"/>
    <p:sldId id="381" r:id="rId47"/>
    <p:sldId id="358" r:id="rId48"/>
    <p:sldId id="294" r:id="rId49"/>
    <p:sldId id="332" r:id="rId50"/>
    <p:sldId id="361" r:id="rId51"/>
    <p:sldId id="376" r:id="rId52"/>
    <p:sldId id="362" r:id="rId53"/>
    <p:sldId id="297" r:id="rId54"/>
    <p:sldId id="298" r:id="rId55"/>
    <p:sldId id="299" r:id="rId56"/>
    <p:sldId id="340" r:id="rId57"/>
    <p:sldId id="363" r:id="rId58"/>
    <p:sldId id="377" r:id="rId59"/>
    <p:sldId id="365" r:id="rId60"/>
    <p:sldId id="278" r:id="rId61"/>
    <p:sldId id="378" r:id="rId62"/>
    <p:sldId id="379" r:id="rId63"/>
    <p:sldId id="380" r:id="rId64"/>
    <p:sldId id="372" r:id="rId65"/>
    <p:sldId id="383" r:id="rId66"/>
    <p:sldId id="384"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84342" autoAdjust="0"/>
  </p:normalViewPr>
  <p:slideViewPr>
    <p:cSldViewPr>
      <p:cViewPr>
        <p:scale>
          <a:sx n="69" d="100"/>
          <a:sy n="69" d="100"/>
        </p:scale>
        <p:origin x="-2052" y="-192"/>
      </p:cViewPr>
      <p:guideLst>
        <p:guide orient="horz" pos="2160"/>
        <p:guide pos="2880"/>
      </p:guideLst>
    </p:cSldViewPr>
  </p:slideViewPr>
  <p:notesTextViewPr>
    <p:cViewPr>
      <p:scale>
        <a:sx n="1" d="1"/>
        <a:sy n="1" d="1"/>
      </p:scale>
      <p:origin x="0" y="0"/>
    </p:cViewPr>
  </p:notesTextViewPr>
  <p:sorterViewPr>
    <p:cViewPr>
      <p:scale>
        <a:sx n="70" d="100"/>
        <a:sy n="70" d="100"/>
      </p:scale>
      <p:origin x="0" y="546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B94D75-A04A-496B-9572-D7C37B55E8F7}" type="datetimeFigureOut">
              <a:rPr lang="en-US" smtClean="0"/>
              <a:pPr/>
              <a:t>7/2/2021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D3C6E7-F779-4359-AC2A-F22CA06DF5A4}" type="slidenum">
              <a:rPr lang="en-US" smtClean="0"/>
              <a:pPr/>
              <a:t>‹#›</a:t>
            </a:fld>
            <a:endParaRPr lang="en-US"/>
          </a:p>
        </p:txBody>
      </p:sp>
    </p:spTree>
    <p:extLst>
      <p:ext uri="{BB962C8B-B14F-4D97-AF65-F5344CB8AC3E}">
        <p14:creationId xmlns:p14="http://schemas.microsoft.com/office/powerpoint/2010/main" xmlns="" val="2528806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rasmussen.libanswers.com/faq/140229"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c. Determining the quality of our beliefs.</a:t>
            </a:r>
          </a:p>
          <a:p>
            <a:pPr lvl="0"/>
            <a:r>
              <a:rPr lang="en-US" sz="1200" b="1" kern="12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a. We have good reasons to accept it.</a:t>
            </a:r>
          </a:p>
          <a:p>
            <a:pPr lvl="0"/>
            <a:r>
              <a:rPr lang="en-US" sz="1200" b="1" kern="1200" dirty="0">
                <a:solidFill>
                  <a:schemeClr val="tx1"/>
                </a:solidFill>
                <a:effectLst/>
                <a:latin typeface="+mn-lt"/>
                <a:ea typeface="+mn-ea"/>
                <a:cs typeface="+mn-cs"/>
              </a:rPr>
              <a:t>3</a:t>
            </a:r>
            <a:r>
              <a:rPr lang="en-US" sz="1200" kern="1200" dirty="0">
                <a:solidFill>
                  <a:schemeClr val="tx1"/>
                </a:solidFill>
                <a:effectLst/>
                <a:latin typeface="+mn-lt"/>
                <a:ea typeface="+mn-ea"/>
                <a:cs typeface="+mn-cs"/>
              </a:rPr>
              <a:t> c. Using careful judgment or judicious evaluation.</a:t>
            </a:r>
          </a:p>
          <a:p>
            <a:pPr lvl="0"/>
            <a:r>
              <a:rPr lang="en-US" sz="1200" b="1" kern="1200" dirty="0">
                <a:solidFill>
                  <a:schemeClr val="tx1"/>
                </a:solidFill>
                <a:effectLst/>
                <a:latin typeface="+mn-lt"/>
                <a:ea typeface="+mn-ea"/>
                <a:cs typeface="+mn-cs"/>
              </a:rPr>
              <a:t>4</a:t>
            </a:r>
            <a:r>
              <a:rPr lang="en-US" sz="1200" kern="1200" dirty="0">
                <a:solidFill>
                  <a:schemeClr val="tx1"/>
                </a:solidFill>
                <a:effectLst/>
                <a:latin typeface="+mn-lt"/>
                <a:ea typeface="+mn-ea"/>
                <a:cs typeface="+mn-cs"/>
              </a:rPr>
              <a:t> b. Our emotions.</a:t>
            </a:r>
          </a:p>
          <a:p>
            <a:pPr lvl="0"/>
            <a:r>
              <a:rPr lang="en-US" sz="1200" b="1" kern="1200" dirty="0">
                <a:solidFill>
                  <a:schemeClr val="tx1"/>
                </a:solidFill>
                <a:effectLst/>
                <a:latin typeface="+mn-lt"/>
                <a:ea typeface="+mn-ea"/>
                <a:cs typeface="+mn-cs"/>
              </a:rPr>
              <a:t>5</a:t>
            </a:r>
            <a:r>
              <a:rPr lang="en-US" sz="1200" kern="1200" dirty="0">
                <a:solidFill>
                  <a:schemeClr val="tx1"/>
                </a:solidFill>
                <a:effectLst/>
                <a:latin typeface="+mn-lt"/>
                <a:ea typeface="+mn-ea"/>
                <a:cs typeface="+mn-cs"/>
              </a:rPr>
              <a:t> c. An assertion that something is or is not the case.</a:t>
            </a:r>
          </a:p>
          <a:p>
            <a:endParaRPr lang="en-US" dirty="0"/>
          </a:p>
        </p:txBody>
      </p:sp>
      <p:sp>
        <p:nvSpPr>
          <p:cNvPr id="4" name="Slide Number Placeholder 3"/>
          <p:cNvSpPr>
            <a:spLocks noGrp="1"/>
          </p:cNvSpPr>
          <p:nvPr>
            <p:ph type="sldNum" sz="quarter" idx="10"/>
          </p:nvPr>
        </p:nvSpPr>
        <p:spPr/>
        <p:txBody>
          <a:bodyPr/>
          <a:lstStyle/>
          <a:p>
            <a:fld id="{C8D3C6E7-F779-4359-AC2A-F22CA06DF5A4}" type="slidenum">
              <a:rPr lang="en-US" smtClean="0"/>
              <a:pPr/>
              <a:t>55</a:t>
            </a:fld>
            <a:endParaRPr lang="en-US"/>
          </a:p>
        </p:txBody>
      </p:sp>
    </p:spTree>
    <p:extLst>
      <p:ext uri="{BB962C8B-B14F-4D97-AF65-F5344CB8AC3E}">
        <p14:creationId xmlns:p14="http://schemas.microsoft.com/office/powerpoint/2010/main" xmlns="" val="3717600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8D3C6E7-F779-4359-AC2A-F22CA06DF5A4}" type="slidenum">
              <a:rPr lang="en-US" smtClean="0"/>
              <a:pPr/>
              <a:t>56</a:t>
            </a:fld>
            <a:endParaRPr lang="en-US"/>
          </a:p>
        </p:txBody>
      </p:sp>
    </p:spTree>
    <p:extLst>
      <p:ext uri="{BB962C8B-B14F-4D97-AF65-F5344CB8AC3E}">
        <p14:creationId xmlns:p14="http://schemas.microsoft.com/office/powerpoint/2010/main" xmlns="" val="26434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6</a:t>
            </a:r>
            <a:r>
              <a:rPr lang="en-US" sz="1200" kern="1200" dirty="0">
                <a:solidFill>
                  <a:schemeClr val="tx1"/>
                </a:solidFill>
                <a:effectLst/>
                <a:latin typeface="+mn-lt"/>
                <a:ea typeface="+mn-ea"/>
                <a:cs typeface="+mn-cs"/>
              </a:rPr>
              <a:t> a. Worthy of strong acceptance.</a:t>
            </a:r>
          </a:p>
          <a:p>
            <a:pPr lvl="0"/>
            <a:r>
              <a:rPr lang="en-US" sz="1200" b="1" kern="1200" dirty="0">
                <a:solidFill>
                  <a:schemeClr val="tx1"/>
                </a:solidFill>
                <a:effectLst/>
                <a:latin typeface="+mn-lt"/>
                <a:ea typeface="+mn-ea"/>
                <a:cs typeface="+mn-cs"/>
              </a:rPr>
              <a:t>7</a:t>
            </a:r>
            <a:r>
              <a:rPr lang="en-US" sz="1200" kern="1200" dirty="0">
                <a:solidFill>
                  <a:schemeClr val="tx1"/>
                </a:solidFill>
                <a:effectLst/>
                <a:latin typeface="+mn-lt"/>
                <a:ea typeface="+mn-ea"/>
                <a:cs typeface="+mn-cs"/>
              </a:rPr>
              <a:t> c. The premises.</a:t>
            </a:r>
          </a:p>
          <a:p>
            <a:pPr lvl="0"/>
            <a:r>
              <a:rPr lang="en-US" sz="1200" b="1" kern="1200" dirty="0">
                <a:solidFill>
                  <a:schemeClr val="tx1"/>
                </a:solidFill>
                <a:effectLst/>
                <a:latin typeface="+mn-lt"/>
                <a:ea typeface="+mn-ea"/>
                <a:cs typeface="+mn-cs"/>
              </a:rPr>
              <a:t>8</a:t>
            </a:r>
            <a:r>
              <a:rPr lang="en-US" sz="1200" kern="1200" dirty="0">
                <a:solidFill>
                  <a:schemeClr val="tx1"/>
                </a:solidFill>
                <a:effectLst/>
                <a:latin typeface="+mn-lt"/>
                <a:ea typeface="+mn-ea"/>
                <a:cs typeface="+mn-cs"/>
              </a:rPr>
              <a:t> b. Premises.</a:t>
            </a:r>
          </a:p>
          <a:p>
            <a:pPr lvl="0"/>
            <a:r>
              <a:rPr lang="en-US" sz="1200" b="1" kern="1200" dirty="0">
                <a:solidFill>
                  <a:schemeClr val="tx1"/>
                </a:solidFill>
                <a:effectLst/>
                <a:latin typeface="+mn-lt"/>
                <a:ea typeface="+mn-ea"/>
                <a:cs typeface="+mn-cs"/>
              </a:rPr>
              <a:t>9</a:t>
            </a:r>
            <a:r>
              <a:rPr lang="en-US" sz="1200" kern="1200" dirty="0">
                <a:solidFill>
                  <a:schemeClr val="tx1"/>
                </a:solidFill>
                <a:effectLst/>
                <a:latin typeface="+mn-lt"/>
                <a:ea typeface="+mn-ea"/>
                <a:cs typeface="+mn-cs"/>
              </a:rPr>
              <a:t> d. The conclusion.</a:t>
            </a:r>
          </a:p>
          <a:p>
            <a:endParaRPr lang="en-US" dirty="0"/>
          </a:p>
        </p:txBody>
      </p:sp>
      <p:sp>
        <p:nvSpPr>
          <p:cNvPr id="4" name="Slide Number Placeholder 3"/>
          <p:cNvSpPr>
            <a:spLocks noGrp="1"/>
          </p:cNvSpPr>
          <p:nvPr>
            <p:ph type="sldNum" sz="quarter" idx="10"/>
          </p:nvPr>
        </p:nvSpPr>
        <p:spPr/>
        <p:txBody>
          <a:bodyPr/>
          <a:lstStyle/>
          <a:p>
            <a:fld id="{C8D3C6E7-F779-4359-AC2A-F22CA06DF5A4}" type="slidenum">
              <a:rPr lang="en-US" smtClean="0"/>
              <a:pPr/>
              <a:t>58</a:t>
            </a:fld>
            <a:endParaRPr lang="en-US"/>
          </a:p>
        </p:txBody>
      </p:sp>
    </p:spTree>
    <p:extLst>
      <p:ext uri="{BB962C8B-B14F-4D97-AF65-F5344CB8AC3E}">
        <p14:creationId xmlns:p14="http://schemas.microsoft.com/office/powerpoint/2010/main" xmlns="" val="2296735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6</a:t>
            </a:r>
            <a:r>
              <a:rPr lang="en-US" sz="1200" kern="1200" dirty="0">
                <a:solidFill>
                  <a:schemeClr val="tx1"/>
                </a:solidFill>
                <a:effectLst/>
                <a:latin typeface="+mn-lt"/>
                <a:ea typeface="+mn-ea"/>
                <a:cs typeface="+mn-cs"/>
              </a:rPr>
              <a:t> a. Worthy of strong acceptance.</a:t>
            </a:r>
          </a:p>
          <a:p>
            <a:pPr lvl="0"/>
            <a:r>
              <a:rPr lang="en-US" sz="1200" b="1" kern="1200" dirty="0">
                <a:solidFill>
                  <a:schemeClr val="tx1"/>
                </a:solidFill>
                <a:effectLst/>
                <a:latin typeface="+mn-lt"/>
                <a:ea typeface="+mn-ea"/>
                <a:cs typeface="+mn-cs"/>
              </a:rPr>
              <a:t>7</a:t>
            </a:r>
            <a:r>
              <a:rPr lang="en-US" sz="1200" kern="1200" dirty="0">
                <a:solidFill>
                  <a:schemeClr val="tx1"/>
                </a:solidFill>
                <a:effectLst/>
                <a:latin typeface="+mn-lt"/>
                <a:ea typeface="+mn-ea"/>
                <a:cs typeface="+mn-cs"/>
              </a:rPr>
              <a:t> c. The premises.</a:t>
            </a:r>
          </a:p>
          <a:p>
            <a:pPr lvl="0"/>
            <a:r>
              <a:rPr lang="en-US" sz="1200" b="1" kern="1200" dirty="0">
                <a:solidFill>
                  <a:schemeClr val="tx1"/>
                </a:solidFill>
                <a:effectLst/>
                <a:latin typeface="+mn-lt"/>
                <a:ea typeface="+mn-ea"/>
                <a:cs typeface="+mn-cs"/>
              </a:rPr>
              <a:t>8</a:t>
            </a:r>
            <a:r>
              <a:rPr lang="en-US" sz="1200" kern="1200" dirty="0">
                <a:solidFill>
                  <a:schemeClr val="tx1"/>
                </a:solidFill>
                <a:effectLst/>
                <a:latin typeface="+mn-lt"/>
                <a:ea typeface="+mn-ea"/>
                <a:cs typeface="+mn-cs"/>
              </a:rPr>
              <a:t> b. Premises.</a:t>
            </a:r>
          </a:p>
          <a:p>
            <a:pPr lvl="0"/>
            <a:r>
              <a:rPr lang="en-US" sz="1200" b="1" kern="1200" dirty="0">
                <a:solidFill>
                  <a:schemeClr val="tx1"/>
                </a:solidFill>
                <a:effectLst/>
                <a:latin typeface="+mn-lt"/>
                <a:ea typeface="+mn-ea"/>
                <a:cs typeface="+mn-cs"/>
              </a:rPr>
              <a:t>9</a:t>
            </a:r>
            <a:r>
              <a:rPr lang="en-US" sz="1200" kern="1200" dirty="0">
                <a:solidFill>
                  <a:schemeClr val="tx1"/>
                </a:solidFill>
                <a:effectLst/>
                <a:latin typeface="+mn-lt"/>
                <a:ea typeface="+mn-ea"/>
                <a:cs typeface="+mn-cs"/>
              </a:rPr>
              <a:t> d. The conclusion.</a:t>
            </a:r>
          </a:p>
          <a:p>
            <a:endParaRPr lang="en-US" dirty="0"/>
          </a:p>
        </p:txBody>
      </p:sp>
      <p:sp>
        <p:nvSpPr>
          <p:cNvPr id="4" name="Slide Number Placeholder 3"/>
          <p:cNvSpPr>
            <a:spLocks noGrp="1"/>
          </p:cNvSpPr>
          <p:nvPr>
            <p:ph type="sldNum" sz="quarter" idx="10"/>
          </p:nvPr>
        </p:nvSpPr>
        <p:spPr/>
        <p:txBody>
          <a:bodyPr/>
          <a:lstStyle/>
          <a:p>
            <a:fld id="{C8D3C6E7-F779-4359-AC2A-F22CA06DF5A4}" type="slidenum">
              <a:rPr lang="en-US" smtClean="0"/>
              <a:pPr/>
              <a:t>59</a:t>
            </a:fld>
            <a:endParaRPr lang="en-US"/>
          </a:p>
        </p:txBody>
      </p:sp>
    </p:spTree>
    <p:extLst>
      <p:ext uri="{BB962C8B-B14F-4D97-AF65-F5344CB8AC3E}">
        <p14:creationId xmlns:p14="http://schemas.microsoft.com/office/powerpoint/2010/main" xmlns="" val="2296735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a:t>
            </a:r>
            <a:r>
              <a:rPr lang="en-US" sz="1200" kern="1200" dirty="0">
                <a:solidFill>
                  <a:schemeClr val="tx1"/>
                </a:solidFill>
                <a:effectLst/>
                <a:latin typeface="+mn-lt"/>
                <a:ea typeface="+mn-ea"/>
                <a:cs typeface="+mn-cs"/>
              </a:rPr>
              <a:t>d. Inference.</a:t>
            </a:r>
          </a:p>
          <a:p>
            <a:r>
              <a:rPr lang="en-US" sz="1200" kern="1200" dirty="0">
                <a:solidFill>
                  <a:schemeClr val="tx1"/>
                </a:solidFill>
                <a:effectLst/>
                <a:latin typeface="+mn-lt"/>
                <a:ea typeface="+mn-ea"/>
                <a:cs typeface="+mn-cs"/>
              </a:rPr>
              <a:t>11 c. Indicator words.</a:t>
            </a:r>
          </a:p>
          <a:p>
            <a:r>
              <a:rPr lang="en-US" sz="1200" kern="1200" dirty="0">
                <a:solidFill>
                  <a:schemeClr val="tx1"/>
                </a:solidFill>
                <a:effectLst/>
                <a:latin typeface="+mn-lt"/>
                <a:ea typeface="+mn-ea"/>
                <a:cs typeface="+mn-cs"/>
              </a:rPr>
              <a:t>12 a.</a:t>
            </a:r>
            <a:r>
              <a:rPr lang="en-US" sz="1200" kern="1200" baseline="0" dirty="0">
                <a:solidFill>
                  <a:schemeClr val="tx1"/>
                </a:solidFill>
                <a:effectLst/>
                <a:latin typeface="+mn-lt"/>
                <a:ea typeface="+mn-ea"/>
                <a:cs typeface="+mn-cs"/>
              </a:rPr>
              <a:t> Therefore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8D3C6E7-F779-4359-AC2A-F22CA06DF5A4}" type="slidenum">
              <a:rPr lang="en-US" smtClean="0"/>
              <a:pPr/>
              <a:t>60</a:t>
            </a:fld>
            <a:endParaRPr lang="en-US"/>
          </a:p>
        </p:txBody>
      </p:sp>
    </p:spTree>
    <p:extLst>
      <p:ext uri="{BB962C8B-B14F-4D97-AF65-F5344CB8AC3E}">
        <p14:creationId xmlns:p14="http://schemas.microsoft.com/office/powerpoint/2010/main" xmlns="" val="2643469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8D3C6E7-F779-4359-AC2A-F22CA06DF5A4}" type="slidenum">
              <a:rPr lang="en-US" smtClean="0"/>
              <a:pPr/>
              <a:t>61</a:t>
            </a:fld>
            <a:endParaRPr lang="en-US"/>
          </a:p>
        </p:txBody>
      </p:sp>
    </p:spTree>
    <p:extLst>
      <p:ext uri="{BB962C8B-B14F-4D97-AF65-F5344CB8AC3E}">
        <p14:creationId xmlns:p14="http://schemas.microsoft.com/office/powerpoint/2010/main" xmlns="" val="2643469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8D3C6E7-F779-4359-AC2A-F22CA06DF5A4}" type="slidenum">
              <a:rPr lang="en-US" smtClean="0"/>
              <a:pPr/>
              <a:t>62</a:t>
            </a:fld>
            <a:endParaRPr lang="en-US"/>
          </a:p>
        </p:txBody>
      </p:sp>
    </p:spTree>
    <p:extLst>
      <p:ext uri="{BB962C8B-B14F-4D97-AF65-F5344CB8AC3E}">
        <p14:creationId xmlns:p14="http://schemas.microsoft.com/office/powerpoint/2010/main" xmlns="" val="2643469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8D3C6E7-F779-4359-AC2A-F22CA06DF5A4}" type="slidenum">
              <a:rPr lang="en-US" smtClean="0"/>
              <a:pPr/>
              <a:t>63</a:t>
            </a:fld>
            <a:endParaRPr lang="en-US"/>
          </a:p>
        </p:txBody>
      </p:sp>
    </p:spTree>
    <p:extLst>
      <p:ext uri="{BB962C8B-B14F-4D97-AF65-F5344CB8AC3E}">
        <p14:creationId xmlns:p14="http://schemas.microsoft.com/office/powerpoint/2010/main" xmlns="" val="264346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c. Determining the quality of our beliefs.</a:t>
            </a:r>
          </a:p>
          <a:p>
            <a:pPr lvl="0"/>
            <a:r>
              <a:rPr lang="en-US" sz="1200" b="1" kern="12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a. We have good reasons to accept it.</a:t>
            </a:r>
          </a:p>
          <a:p>
            <a:pPr lvl="0"/>
            <a:r>
              <a:rPr lang="en-US" sz="1200" b="1" kern="1200" dirty="0">
                <a:solidFill>
                  <a:schemeClr val="tx1"/>
                </a:solidFill>
                <a:effectLst/>
                <a:latin typeface="+mn-lt"/>
                <a:ea typeface="+mn-ea"/>
                <a:cs typeface="+mn-cs"/>
              </a:rPr>
              <a:t>3</a:t>
            </a:r>
            <a:r>
              <a:rPr lang="en-US" sz="1200" kern="1200" dirty="0">
                <a:solidFill>
                  <a:schemeClr val="tx1"/>
                </a:solidFill>
                <a:effectLst/>
                <a:latin typeface="+mn-lt"/>
                <a:ea typeface="+mn-ea"/>
                <a:cs typeface="+mn-cs"/>
              </a:rPr>
              <a:t> c. Using careful judgment or judicious evaluation.</a:t>
            </a:r>
          </a:p>
          <a:p>
            <a:pPr lvl="0"/>
            <a:r>
              <a:rPr lang="en-US" sz="1200" b="1" kern="1200" dirty="0">
                <a:solidFill>
                  <a:schemeClr val="tx1"/>
                </a:solidFill>
                <a:effectLst/>
                <a:latin typeface="+mn-lt"/>
                <a:ea typeface="+mn-ea"/>
                <a:cs typeface="+mn-cs"/>
              </a:rPr>
              <a:t>4</a:t>
            </a:r>
            <a:r>
              <a:rPr lang="en-US" sz="1200" kern="1200" dirty="0">
                <a:solidFill>
                  <a:schemeClr val="tx1"/>
                </a:solidFill>
                <a:effectLst/>
                <a:latin typeface="+mn-lt"/>
                <a:ea typeface="+mn-ea"/>
                <a:cs typeface="+mn-cs"/>
              </a:rPr>
              <a:t> b. Our emotions.</a:t>
            </a:r>
          </a:p>
          <a:p>
            <a:pPr lvl="0"/>
            <a:r>
              <a:rPr lang="en-US" sz="1200" b="1" kern="1200" dirty="0">
                <a:solidFill>
                  <a:schemeClr val="tx1"/>
                </a:solidFill>
                <a:effectLst/>
                <a:latin typeface="+mn-lt"/>
                <a:ea typeface="+mn-ea"/>
                <a:cs typeface="+mn-cs"/>
              </a:rPr>
              <a:t>5</a:t>
            </a:r>
            <a:r>
              <a:rPr lang="en-US" sz="1200" kern="1200" dirty="0">
                <a:solidFill>
                  <a:schemeClr val="tx1"/>
                </a:solidFill>
                <a:effectLst/>
                <a:latin typeface="+mn-lt"/>
                <a:ea typeface="+mn-ea"/>
                <a:cs typeface="+mn-cs"/>
              </a:rPr>
              <a:t> c. An assertion that something is or is not the case.</a:t>
            </a:r>
          </a:p>
          <a:p>
            <a:endParaRPr lang="en-US" dirty="0"/>
          </a:p>
        </p:txBody>
      </p:sp>
      <p:sp>
        <p:nvSpPr>
          <p:cNvPr id="4" name="Slide Number Placeholder 3"/>
          <p:cNvSpPr>
            <a:spLocks noGrp="1"/>
          </p:cNvSpPr>
          <p:nvPr>
            <p:ph type="sldNum" sz="quarter" idx="10"/>
          </p:nvPr>
        </p:nvSpPr>
        <p:spPr/>
        <p:txBody>
          <a:bodyPr/>
          <a:lstStyle/>
          <a:p>
            <a:fld id="{C8D3C6E7-F779-4359-AC2A-F22CA06DF5A4}" type="slidenum">
              <a:rPr lang="en-US" smtClean="0"/>
              <a:pPr/>
              <a:t>11</a:t>
            </a:fld>
            <a:endParaRPr lang="en-US"/>
          </a:p>
        </p:txBody>
      </p:sp>
    </p:spTree>
    <p:extLst>
      <p:ext uri="{BB962C8B-B14F-4D97-AF65-F5344CB8AC3E}">
        <p14:creationId xmlns:p14="http://schemas.microsoft.com/office/powerpoint/2010/main" xmlns="" val="3717600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c. Determining the quality of our beliefs.</a:t>
            </a:r>
          </a:p>
          <a:p>
            <a:pPr lvl="0"/>
            <a:r>
              <a:rPr lang="en-US" sz="1200" b="1" kern="12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a. We have good reasons to accept it.</a:t>
            </a:r>
          </a:p>
          <a:p>
            <a:pPr lvl="0"/>
            <a:r>
              <a:rPr lang="en-US" sz="1200" b="1" kern="1200" dirty="0">
                <a:solidFill>
                  <a:schemeClr val="tx1"/>
                </a:solidFill>
                <a:effectLst/>
                <a:latin typeface="+mn-lt"/>
                <a:ea typeface="+mn-ea"/>
                <a:cs typeface="+mn-cs"/>
              </a:rPr>
              <a:t>3</a:t>
            </a:r>
            <a:r>
              <a:rPr lang="en-US" sz="1200" kern="1200" dirty="0">
                <a:solidFill>
                  <a:schemeClr val="tx1"/>
                </a:solidFill>
                <a:effectLst/>
                <a:latin typeface="+mn-lt"/>
                <a:ea typeface="+mn-ea"/>
                <a:cs typeface="+mn-cs"/>
              </a:rPr>
              <a:t> c. Using careful judgment or judicious evaluation.</a:t>
            </a:r>
          </a:p>
          <a:p>
            <a:pPr lvl="0"/>
            <a:r>
              <a:rPr lang="en-US" sz="1200" b="1" kern="1200" dirty="0">
                <a:solidFill>
                  <a:schemeClr val="tx1"/>
                </a:solidFill>
                <a:effectLst/>
                <a:latin typeface="+mn-lt"/>
                <a:ea typeface="+mn-ea"/>
                <a:cs typeface="+mn-cs"/>
              </a:rPr>
              <a:t>4</a:t>
            </a:r>
            <a:r>
              <a:rPr lang="en-US" sz="1200" kern="1200" dirty="0">
                <a:solidFill>
                  <a:schemeClr val="tx1"/>
                </a:solidFill>
                <a:effectLst/>
                <a:latin typeface="+mn-lt"/>
                <a:ea typeface="+mn-ea"/>
                <a:cs typeface="+mn-cs"/>
              </a:rPr>
              <a:t> b. Our emotions.</a:t>
            </a:r>
          </a:p>
          <a:p>
            <a:pPr lvl="0"/>
            <a:r>
              <a:rPr lang="en-US" sz="1200" b="1" kern="1200" dirty="0">
                <a:solidFill>
                  <a:schemeClr val="tx1"/>
                </a:solidFill>
                <a:effectLst/>
                <a:latin typeface="+mn-lt"/>
                <a:ea typeface="+mn-ea"/>
                <a:cs typeface="+mn-cs"/>
              </a:rPr>
              <a:t>5</a:t>
            </a:r>
            <a:r>
              <a:rPr lang="en-US" sz="1200" kern="1200" dirty="0">
                <a:solidFill>
                  <a:schemeClr val="tx1"/>
                </a:solidFill>
                <a:effectLst/>
                <a:latin typeface="+mn-lt"/>
                <a:ea typeface="+mn-ea"/>
                <a:cs typeface="+mn-cs"/>
              </a:rPr>
              <a:t> c. An assertion that something is or is not the case.</a:t>
            </a:r>
          </a:p>
          <a:p>
            <a:endParaRPr lang="en-US" dirty="0"/>
          </a:p>
        </p:txBody>
      </p:sp>
      <p:sp>
        <p:nvSpPr>
          <p:cNvPr id="4" name="Slide Number Placeholder 3"/>
          <p:cNvSpPr>
            <a:spLocks noGrp="1"/>
          </p:cNvSpPr>
          <p:nvPr>
            <p:ph type="sldNum" sz="quarter" idx="10"/>
          </p:nvPr>
        </p:nvSpPr>
        <p:spPr/>
        <p:txBody>
          <a:bodyPr/>
          <a:lstStyle/>
          <a:p>
            <a:fld id="{C8D3C6E7-F779-4359-AC2A-F22CA06DF5A4}" type="slidenum">
              <a:rPr lang="en-US" smtClean="0"/>
              <a:pPr/>
              <a:t>17</a:t>
            </a:fld>
            <a:endParaRPr lang="en-US"/>
          </a:p>
        </p:txBody>
      </p:sp>
    </p:spTree>
    <p:extLst>
      <p:ext uri="{BB962C8B-B14F-4D97-AF65-F5344CB8AC3E}">
        <p14:creationId xmlns:p14="http://schemas.microsoft.com/office/powerpoint/2010/main" xmlns="" val="371760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While there’s no universal standard for what skills are included in the critical thinking process, we’ve boiled it down to the following six. Focusing on these can put you on the path to becoming an exceptional critical thinker.</a:t>
            </a:r>
          </a:p>
          <a:p>
            <a:pPr marL="0" indent="0">
              <a:buNone/>
            </a:pPr>
            <a:r>
              <a:rPr lang="en-US" b="1" dirty="0"/>
              <a:t>1. Identification</a:t>
            </a:r>
          </a:p>
          <a:p>
            <a:pPr marL="0" indent="0">
              <a:buNone/>
            </a:pPr>
            <a:r>
              <a:rPr lang="en-US" dirty="0"/>
              <a:t>The first step in the critical thinking process is to identify the situation or problem as well as the factors that may influence it. Once you have a clear picture of the situation and the people, groups or factors that may be influenced, you can then begin to dive deeper into an issue and its potential solutions.</a:t>
            </a:r>
          </a:p>
          <a:p>
            <a:pPr marL="0" indent="0">
              <a:buNone/>
            </a:pPr>
            <a:r>
              <a:rPr lang="en-US" b="1" dirty="0"/>
              <a:t>How to improve: </a:t>
            </a:r>
            <a:r>
              <a:rPr lang="en-US" dirty="0"/>
              <a:t>When facing any new situation, question or scenario, stop to take a mental inventory of the state of affairs and ask the following questions:</a:t>
            </a:r>
          </a:p>
          <a:p>
            <a:pPr lvl="0"/>
            <a:r>
              <a:rPr lang="en-US" dirty="0"/>
              <a:t>Who is doing what?</a:t>
            </a:r>
          </a:p>
          <a:p>
            <a:pPr lvl="0"/>
            <a:r>
              <a:rPr lang="en-US" dirty="0"/>
              <a:t>What seems to be the reason for this happening?</a:t>
            </a:r>
          </a:p>
          <a:p>
            <a:pPr lvl="0"/>
            <a:r>
              <a:rPr lang="en-US" dirty="0"/>
              <a:t>What are the end results, and how could they change?</a:t>
            </a:r>
          </a:p>
          <a:p>
            <a:pPr marL="0" indent="0">
              <a:buNone/>
            </a:pPr>
            <a:r>
              <a:rPr lang="en-US" b="1" dirty="0"/>
              <a:t>2. Research</a:t>
            </a:r>
          </a:p>
          <a:p>
            <a:pPr marL="0" indent="0">
              <a:buNone/>
            </a:pPr>
            <a:r>
              <a:rPr lang="en-US" dirty="0"/>
              <a:t>When comparing arguments about an issue, independent research ability is key. Arguments are meant to be persuasive—that means the facts and figures presented in their favor might be lacking in context or come from questionable sources. The best way to combat this is independent verification; find the source of the information and evaluate.</a:t>
            </a:r>
          </a:p>
          <a:p>
            <a:pPr marL="0" indent="0">
              <a:buNone/>
            </a:pPr>
            <a:r>
              <a:rPr lang="en-US" b="1" dirty="0"/>
              <a:t>How to improve:</a:t>
            </a:r>
            <a:r>
              <a:rPr lang="en-US" dirty="0"/>
              <a:t> It can be helpful to develop an eye for </a:t>
            </a:r>
            <a:r>
              <a:rPr lang="en-US" dirty="0" err="1"/>
              <a:t>unsourced</a:t>
            </a:r>
            <a:r>
              <a:rPr lang="en-US" dirty="0"/>
              <a:t> claims. Does the person posing the argument offer where they got this information from? If you ask or try to find it yourself and there’s no clear answer, that should be considered a red flag. It’s also important to know that not all sources are equally valid—take the time to learn the difference between </a:t>
            </a:r>
            <a:r>
              <a:rPr lang="en-US" b="1" u="sng" dirty="0">
                <a:hlinkClick r:id="rId3"/>
              </a:rPr>
              <a:t>popular and scholarly articles</a:t>
            </a:r>
            <a:r>
              <a:rPr lang="en-US" dirty="0"/>
              <a:t>.</a:t>
            </a:r>
          </a:p>
          <a:p>
            <a:endParaRPr lang="en-US" dirty="0"/>
          </a:p>
        </p:txBody>
      </p:sp>
      <p:sp>
        <p:nvSpPr>
          <p:cNvPr id="4" name="Slide Number Placeholder 3"/>
          <p:cNvSpPr>
            <a:spLocks noGrp="1"/>
          </p:cNvSpPr>
          <p:nvPr>
            <p:ph type="sldNum" sz="quarter" idx="10"/>
          </p:nvPr>
        </p:nvSpPr>
        <p:spPr/>
        <p:txBody>
          <a:bodyPr/>
          <a:lstStyle/>
          <a:p>
            <a:fld id="{C8D3C6E7-F779-4359-AC2A-F22CA06DF5A4}" type="slidenum">
              <a:rPr lang="en-US" smtClean="0"/>
              <a:pPr/>
              <a:t>19</a:t>
            </a:fld>
            <a:endParaRPr lang="en-US"/>
          </a:p>
        </p:txBody>
      </p:sp>
    </p:spTree>
    <p:extLst>
      <p:ext uri="{BB962C8B-B14F-4D97-AF65-F5344CB8AC3E}">
        <p14:creationId xmlns:p14="http://schemas.microsoft.com/office/powerpoint/2010/main" xmlns="" val="722090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c. Determining the quality of our beliefs.</a:t>
            </a:r>
          </a:p>
          <a:p>
            <a:pPr lvl="0"/>
            <a:r>
              <a:rPr lang="en-US" sz="1200" b="1" kern="12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a. We have good reasons to accept it.</a:t>
            </a:r>
          </a:p>
          <a:p>
            <a:pPr lvl="0"/>
            <a:r>
              <a:rPr lang="en-US" sz="1200" b="1" kern="1200" dirty="0">
                <a:solidFill>
                  <a:schemeClr val="tx1"/>
                </a:solidFill>
                <a:effectLst/>
                <a:latin typeface="+mn-lt"/>
                <a:ea typeface="+mn-ea"/>
                <a:cs typeface="+mn-cs"/>
              </a:rPr>
              <a:t>3</a:t>
            </a:r>
            <a:r>
              <a:rPr lang="en-US" sz="1200" kern="1200" dirty="0">
                <a:solidFill>
                  <a:schemeClr val="tx1"/>
                </a:solidFill>
                <a:effectLst/>
                <a:latin typeface="+mn-lt"/>
                <a:ea typeface="+mn-ea"/>
                <a:cs typeface="+mn-cs"/>
              </a:rPr>
              <a:t> c. Using careful judgment or judicious evaluation.</a:t>
            </a:r>
          </a:p>
          <a:p>
            <a:pPr lvl="0"/>
            <a:r>
              <a:rPr lang="en-US" sz="1200" b="1" kern="1200" dirty="0">
                <a:solidFill>
                  <a:schemeClr val="tx1"/>
                </a:solidFill>
                <a:effectLst/>
                <a:latin typeface="+mn-lt"/>
                <a:ea typeface="+mn-ea"/>
                <a:cs typeface="+mn-cs"/>
              </a:rPr>
              <a:t>4</a:t>
            </a:r>
            <a:r>
              <a:rPr lang="en-US" sz="1200" kern="1200" dirty="0">
                <a:solidFill>
                  <a:schemeClr val="tx1"/>
                </a:solidFill>
                <a:effectLst/>
                <a:latin typeface="+mn-lt"/>
                <a:ea typeface="+mn-ea"/>
                <a:cs typeface="+mn-cs"/>
              </a:rPr>
              <a:t> b. Our emotions.</a:t>
            </a:r>
          </a:p>
          <a:p>
            <a:pPr lvl="0"/>
            <a:r>
              <a:rPr lang="en-US" sz="1200" b="1" kern="1200" dirty="0">
                <a:solidFill>
                  <a:schemeClr val="tx1"/>
                </a:solidFill>
                <a:effectLst/>
                <a:latin typeface="+mn-lt"/>
                <a:ea typeface="+mn-ea"/>
                <a:cs typeface="+mn-cs"/>
              </a:rPr>
              <a:t>5</a:t>
            </a:r>
            <a:r>
              <a:rPr lang="en-US" sz="1200" kern="1200" dirty="0">
                <a:solidFill>
                  <a:schemeClr val="tx1"/>
                </a:solidFill>
                <a:effectLst/>
                <a:latin typeface="+mn-lt"/>
                <a:ea typeface="+mn-ea"/>
                <a:cs typeface="+mn-cs"/>
              </a:rPr>
              <a:t> c. An assertion that something is or is not the case.</a:t>
            </a:r>
          </a:p>
          <a:p>
            <a:endParaRPr lang="en-US" dirty="0"/>
          </a:p>
        </p:txBody>
      </p:sp>
      <p:sp>
        <p:nvSpPr>
          <p:cNvPr id="4" name="Slide Number Placeholder 3"/>
          <p:cNvSpPr>
            <a:spLocks noGrp="1"/>
          </p:cNvSpPr>
          <p:nvPr>
            <p:ph type="sldNum" sz="quarter" idx="10"/>
          </p:nvPr>
        </p:nvSpPr>
        <p:spPr/>
        <p:txBody>
          <a:bodyPr/>
          <a:lstStyle/>
          <a:p>
            <a:fld id="{C8D3C6E7-F779-4359-AC2A-F22CA06DF5A4}" type="slidenum">
              <a:rPr lang="en-US" smtClean="0"/>
              <a:pPr/>
              <a:t>26</a:t>
            </a:fld>
            <a:endParaRPr lang="en-US"/>
          </a:p>
        </p:txBody>
      </p:sp>
    </p:spTree>
    <p:extLst>
      <p:ext uri="{BB962C8B-B14F-4D97-AF65-F5344CB8AC3E}">
        <p14:creationId xmlns:p14="http://schemas.microsoft.com/office/powerpoint/2010/main" xmlns="" val="3717600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c. Determining the quality of our beliefs.</a:t>
            </a:r>
          </a:p>
          <a:p>
            <a:pPr lvl="0"/>
            <a:r>
              <a:rPr lang="en-US" sz="1200" b="1" kern="12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a. We have good reasons to accept it.</a:t>
            </a:r>
          </a:p>
          <a:p>
            <a:pPr lvl="0"/>
            <a:r>
              <a:rPr lang="en-US" sz="1200" b="1" kern="1200" dirty="0">
                <a:solidFill>
                  <a:schemeClr val="tx1"/>
                </a:solidFill>
                <a:effectLst/>
                <a:latin typeface="+mn-lt"/>
                <a:ea typeface="+mn-ea"/>
                <a:cs typeface="+mn-cs"/>
              </a:rPr>
              <a:t>3</a:t>
            </a:r>
            <a:r>
              <a:rPr lang="en-US" sz="1200" kern="1200" dirty="0">
                <a:solidFill>
                  <a:schemeClr val="tx1"/>
                </a:solidFill>
                <a:effectLst/>
                <a:latin typeface="+mn-lt"/>
                <a:ea typeface="+mn-ea"/>
                <a:cs typeface="+mn-cs"/>
              </a:rPr>
              <a:t> c. Using careful judgment or judicious evaluation.</a:t>
            </a:r>
          </a:p>
          <a:p>
            <a:pPr lvl="0"/>
            <a:r>
              <a:rPr lang="en-US" sz="1200" b="1" kern="1200" dirty="0">
                <a:solidFill>
                  <a:schemeClr val="tx1"/>
                </a:solidFill>
                <a:effectLst/>
                <a:latin typeface="+mn-lt"/>
                <a:ea typeface="+mn-ea"/>
                <a:cs typeface="+mn-cs"/>
              </a:rPr>
              <a:t>4</a:t>
            </a:r>
            <a:r>
              <a:rPr lang="en-US" sz="1200" kern="1200" dirty="0">
                <a:solidFill>
                  <a:schemeClr val="tx1"/>
                </a:solidFill>
                <a:effectLst/>
                <a:latin typeface="+mn-lt"/>
                <a:ea typeface="+mn-ea"/>
                <a:cs typeface="+mn-cs"/>
              </a:rPr>
              <a:t> b. Our emotions.</a:t>
            </a:r>
          </a:p>
          <a:p>
            <a:pPr lvl="0"/>
            <a:r>
              <a:rPr lang="en-US" sz="1200" b="1" kern="1200" dirty="0">
                <a:solidFill>
                  <a:schemeClr val="tx1"/>
                </a:solidFill>
                <a:effectLst/>
                <a:latin typeface="+mn-lt"/>
                <a:ea typeface="+mn-ea"/>
                <a:cs typeface="+mn-cs"/>
              </a:rPr>
              <a:t>5</a:t>
            </a:r>
            <a:r>
              <a:rPr lang="en-US" sz="1200" kern="1200" dirty="0">
                <a:solidFill>
                  <a:schemeClr val="tx1"/>
                </a:solidFill>
                <a:effectLst/>
                <a:latin typeface="+mn-lt"/>
                <a:ea typeface="+mn-ea"/>
                <a:cs typeface="+mn-cs"/>
              </a:rPr>
              <a:t> c. An assertion that something is or is not the case.</a:t>
            </a:r>
          </a:p>
          <a:p>
            <a:endParaRPr lang="en-US" dirty="0"/>
          </a:p>
        </p:txBody>
      </p:sp>
      <p:sp>
        <p:nvSpPr>
          <p:cNvPr id="4" name="Slide Number Placeholder 3"/>
          <p:cNvSpPr>
            <a:spLocks noGrp="1"/>
          </p:cNvSpPr>
          <p:nvPr>
            <p:ph type="sldNum" sz="quarter" idx="10"/>
          </p:nvPr>
        </p:nvSpPr>
        <p:spPr/>
        <p:txBody>
          <a:bodyPr/>
          <a:lstStyle/>
          <a:p>
            <a:fld id="{C8D3C6E7-F779-4359-AC2A-F22CA06DF5A4}" type="slidenum">
              <a:rPr lang="en-US" smtClean="0"/>
              <a:pPr/>
              <a:t>32</a:t>
            </a:fld>
            <a:endParaRPr lang="en-US"/>
          </a:p>
        </p:txBody>
      </p:sp>
    </p:spTree>
    <p:extLst>
      <p:ext uri="{BB962C8B-B14F-4D97-AF65-F5344CB8AC3E}">
        <p14:creationId xmlns:p14="http://schemas.microsoft.com/office/powerpoint/2010/main" xmlns="" val="371760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8D3C6E7-F779-4359-AC2A-F22CA06DF5A4}" type="slidenum">
              <a:rPr lang="en-US" smtClean="0"/>
              <a:pPr/>
              <a:t>33</a:t>
            </a:fld>
            <a:endParaRPr lang="en-US"/>
          </a:p>
        </p:txBody>
      </p:sp>
    </p:spTree>
    <p:extLst>
      <p:ext uri="{BB962C8B-B14F-4D97-AF65-F5344CB8AC3E}">
        <p14:creationId xmlns:p14="http://schemas.microsoft.com/office/powerpoint/2010/main" xmlns="" val="2643469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c. Determining the quality of our beliefs.</a:t>
            </a:r>
          </a:p>
          <a:p>
            <a:pPr lvl="0"/>
            <a:r>
              <a:rPr lang="en-US" sz="1200" b="1" kern="12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a. We have good reasons to accept it.</a:t>
            </a:r>
          </a:p>
          <a:p>
            <a:pPr lvl="0"/>
            <a:r>
              <a:rPr lang="en-US" sz="1200" b="1" kern="1200" dirty="0">
                <a:solidFill>
                  <a:schemeClr val="tx1"/>
                </a:solidFill>
                <a:effectLst/>
                <a:latin typeface="+mn-lt"/>
                <a:ea typeface="+mn-ea"/>
                <a:cs typeface="+mn-cs"/>
              </a:rPr>
              <a:t>3</a:t>
            </a:r>
            <a:r>
              <a:rPr lang="en-US" sz="1200" kern="1200" dirty="0">
                <a:solidFill>
                  <a:schemeClr val="tx1"/>
                </a:solidFill>
                <a:effectLst/>
                <a:latin typeface="+mn-lt"/>
                <a:ea typeface="+mn-ea"/>
                <a:cs typeface="+mn-cs"/>
              </a:rPr>
              <a:t> c. Using careful judgment or judicious evaluation.</a:t>
            </a:r>
          </a:p>
          <a:p>
            <a:pPr lvl="0"/>
            <a:r>
              <a:rPr lang="en-US" sz="1200" b="1" kern="1200" dirty="0">
                <a:solidFill>
                  <a:schemeClr val="tx1"/>
                </a:solidFill>
                <a:effectLst/>
                <a:latin typeface="+mn-lt"/>
                <a:ea typeface="+mn-ea"/>
                <a:cs typeface="+mn-cs"/>
              </a:rPr>
              <a:t>4</a:t>
            </a:r>
            <a:r>
              <a:rPr lang="en-US" sz="1200" kern="1200" dirty="0">
                <a:solidFill>
                  <a:schemeClr val="tx1"/>
                </a:solidFill>
                <a:effectLst/>
                <a:latin typeface="+mn-lt"/>
                <a:ea typeface="+mn-ea"/>
                <a:cs typeface="+mn-cs"/>
              </a:rPr>
              <a:t> b. Our emotions.</a:t>
            </a:r>
          </a:p>
          <a:p>
            <a:pPr lvl="0"/>
            <a:r>
              <a:rPr lang="en-US" sz="1200" b="1" kern="1200" dirty="0">
                <a:solidFill>
                  <a:schemeClr val="tx1"/>
                </a:solidFill>
                <a:effectLst/>
                <a:latin typeface="+mn-lt"/>
                <a:ea typeface="+mn-ea"/>
                <a:cs typeface="+mn-cs"/>
              </a:rPr>
              <a:t>5</a:t>
            </a:r>
            <a:r>
              <a:rPr lang="en-US" sz="1200" kern="1200" dirty="0">
                <a:solidFill>
                  <a:schemeClr val="tx1"/>
                </a:solidFill>
                <a:effectLst/>
                <a:latin typeface="+mn-lt"/>
                <a:ea typeface="+mn-ea"/>
                <a:cs typeface="+mn-cs"/>
              </a:rPr>
              <a:t> c. An assertion that something is or is not the case.</a:t>
            </a:r>
          </a:p>
          <a:p>
            <a:endParaRPr lang="en-US" dirty="0"/>
          </a:p>
        </p:txBody>
      </p:sp>
      <p:sp>
        <p:nvSpPr>
          <p:cNvPr id="4" name="Slide Number Placeholder 3"/>
          <p:cNvSpPr>
            <a:spLocks noGrp="1"/>
          </p:cNvSpPr>
          <p:nvPr>
            <p:ph type="sldNum" sz="quarter" idx="10"/>
          </p:nvPr>
        </p:nvSpPr>
        <p:spPr/>
        <p:txBody>
          <a:bodyPr/>
          <a:lstStyle/>
          <a:p>
            <a:fld id="{C8D3C6E7-F779-4359-AC2A-F22CA06DF5A4}" type="slidenum">
              <a:rPr lang="en-US" smtClean="0"/>
              <a:pPr/>
              <a:t>38</a:t>
            </a:fld>
            <a:endParaRPr lang="en-US"/>
          </a:p>
        </p:txBody>
      </p:sp>
    </p:spTree>
    <p:extLst>
      <p:ext uri="{BB962C8B-B14F-4D97-AF65-F5344CB8AC3E}">
        <p14:creationId xmlns:p14="http://schemas.microsoft.com/office/powerpoint/2010/main" xmlns="" val="3717600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c. Determining the quality of our beliefs.</a:t>
            </a:r>
          </a:p>
          <a:p>
            <a:pPr lvl="0"/>
            <a:r>
              <a:rPr lang="en-US" sz="1200" b="1" kern="12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a. We have good reasons to accept it.</a:t>
            </a:r>
          </a:p>
          <a:p>
            <a:pPr lvl="0"/>
            <a:r>
              <a:rPr lang="en-US" sz="1200" b="1" kern="1200" dirty="0">
                <a:solidFill>
                  <a:schemeClr val="tx1"/>
                </a:solidFill>
                <a:effectLst/>
                <a:latin typeface="+mn-lt"/>
                <a:ea typeface="+mn-ea"/>
                <a:cs typeface="+mn-cs"/>
              </a:rPr>
              <a:t>3</a:t>
            </a:r>
            <a:r>
              <a:rPr lang="en-US" sz="1200" kern="1200" dirty="0">
                <a:solidFill>
                  <a:schemeClr val="tx1"/>
                </a:solidFill>
                <a:effectLst/>
                <a:latin typeface="+mn-lt"/>
                <a:ea typeface="+mn-ea"/>
                <a:cs typeface="+mn-cs"/>
              </a:rPr>
              <a:t> c. Using careful judgment or judicious evaluation.</a:t>
            </a:r>
          </a:p>
          <a:p>
            <a:pPr lvl="0"/>
            <a:r>
              <a:rPr lang="en-US" sz="1200" b="1" kern="1200" dirty="0">
                <a:solidFill>
                  <a:schemeClr val="tx1"/>
                </a:solidFill>
                <a:effectLst/>
                <a:latin typeface="+mn-lt"/>
                <a:ea typeface="+mn-ea"/>
                <a:cs typeface="+mn-cs"/>
              </a:rPr>
              <a:t>4</a:t>
            </a:r>
            <a:r>
              <a:rPr lang="en-US" sz="1200" kern="1200" dirty="0">
                <a:solidFill>
                  <a:schemeClr val="tx1"/>
                </a:solidFill>
                <a:effectLst/>
                <a:latin typeface="+mn-lt"/>
                <a:ea typeface="+mn-ea"/>
                <a:cs typeface="+mn-cs"/>
              </a:rPr>
              <a:t> b. Our emotions.</a:t>
            </a:r>
          </a:p>
          <a:p>
            <a:pPr lvl="0"/>
            <a:r>
              <a:rPr lang="en-US" sz="1200" b="1" kern="1200" dirty="0">
                <a:solidFill>
                  <a:schemeClr val="tx1"/>
                </a:solidFill>
                <a:effectLst/>
                <a:latin typeface="+mn-lt"/>
                <a:ea typeface="+mn-ea"/>
                <a:cs typeface="+mn-cs"/>
              </a:rPr>
              <a:t>5</a:t>
            </a:r>
            <a:r>
              <a:rPr lang="en-US" sz="1200" kern="1200" dirty="0">
                <a:solidFill>
                  <a:schemeClr val="tx1"/>
                </a:solidFill>
                <a:effectLst/>
                <a:latin typeface="+mn-lt"/>
                <a:ea typeface="+mn-ea"/>
                <a:cs typeface="+mn-cs"/>
              </a:rPr>
              <a:t> c. An assertion that something is or is not the case.</a:t>
            </a:r>
          </a:p>
          <a:p>
            <a:endParaRPr lang="en-US" dirty="0"/>
          </a:p>
        </p:txBody>
      </p:sp>
      <p:sp>
        <p:nvSpPr>
          <p:cNvPr id="4" name="Slide Number Placeholder 3"/>
          <p:cNvSpPr>
            <a:spLocks noGrp="1"/>
          </p:cNvSpPr>
          <p:nvPr>
            <p:ph type="sldNum" sz="quarter" idx="10"/>
          </p:nvPr>
        </p:nvSpPr>
        <p:spPr/>
        <p:txBody>
          <a:bodyPr/>
          <a:lstStyle/>
          <a:p>
            <a:fld id="{C8D3C6E7-F779-4359-AC2A-F22CA06DF5A4}" type="slidenum">
              <a:rPr lang="en-US" smtClean="0"/>
              <a:pPr/>
              <a:t>48</a:t>
            </a:fld>
            <a:endParaRPr lang="en-US"/>
          </a:p>
        </p:txBody>
      </p:sp>
    </p:spTree>
    <p:extLst>
      <p:ext uri="{BB962C8B-B14F-4D97-AF65-F5344CB8AC3E}">
        <p14:creationId xmlns:p14="http://schemas.microsoft.com/office/powerpoint/2010/main" xmlns="" val="3717600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69EF33-72F0-4152-B795-9FA516F88877}" type="datetime1">
              <a:rPr lang="en-US" smtClean="0"/>
              <a:pPr/>
              <a:t>7/2/2021</a:t>
            </a:fld>
            <a:endParaRPr lang="en-US"/>
          </a:p>
        </p:txBody>
      </p:sp>
      <p:sp>
        <p:nvSpPr>
          <p:cNvPr id="5" name="Footer Placeholder 4"/>
          <p:cNvSpPr>
            <a:spLocks noGrp="1"/>
          </p:cNvSpPr>
          <p:nvPr>
            <p:ph type="ftr" sz="quarter" idx="11"/>
          </p:nvPr>
        </p:nvSpPr>
        <p:spPr/>
        <p:txBody>
          <a:bodyPr/>
          <a:lstStyle/>
          <a:p>
            <a:r>
              <a:rPr lang="en-US" smtClean="0"/>
              <a:t>Design Thinking       Mr Pushkal/ Ms Surbhi         ACSE0203      Design Thinking     Unit IV  </a:t>
            </a:r>
            <a:endParaRPr lang="en-US"/>
          </a:p>
        </p:txBody>
      </p:sp>
      <p:sp>
        <p:nvSpPr>
          <p:cNvPr id="6" name="Slide Number Placeholder 5"/>
          <p:cNvSpPr>
            <a:spLocks noGrp="1"/>
          </p:cNvSpPr>
          <p:nvPr>
            <p:ph type="sldNum" sz="quarter" idx="12"/>
          </p:nvPr>
        </p:nvSpPr>
        <p:spPr/>
        <p:txBody>
          <a:bodyPr/>
          <a:lstStyle/>
          <a:p>
            <a:fld id="{1F6BAD97-64CD-4A5A-BBF6-E8BB57618CA0}" type="slidenum">
              <a:rPr lang="en-US" smtClean="0"/>
              <a:pPr/>
              <a:t>‹#›</a:t>
            </a:fld>
            <a:endParaRPr lang="en-US"/>
          </a:p>
        </p:txBody>
      </p:sp>
    </p:spTree>
    <p:extLst>
      <p:ext uri="{BB962C8B-B14F-4D97-AF65-F5344CB8AC3E}">
        <p14:creationId xmlns:p14="http://schemas.microsoft.com/office/powerpoint/2010/main" xmlns="" val="224030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E6E0B-9E05-419E-B4CE-E71203FCFDE4}" type="datetime1">
              <a:rPr lang="en-US" smtClean="0"/>
              <a:pPr/>
              <a:t>7/2/2021</a:t>
            </a:fld>
            <a:endParaRPr lang="en-US"/>
          </a:p>
        </p:txBody>
      </p:sp>
      <p:sp>
        <p:nvSpPr>
          <p:cNvPr id="5" name="Footer Placeholder 4"/>
          <p:cNvSpPr>
            <a:spLocks noGrp="1"/>
          </p:cNvSpPr>
          <p:nvPr>
            <p:ph type="ftr" sz="quarter" idx="11"/>
          </p:nvPr>
        </p:nvSpPr>
        <p:spPr/>
        <p:txBody>
          <a:bodyPr/>
          <a:lstStyle/>
          <a:p>
            <a:r>
              <a:rPr lang="en-US" smtClean="0"/>
              <a:t>Design Thinking       Mr Pushkal/ Ms Surbhi         ACSE0203      Design Thinking     Unit IV  </a:t>
            </a:r>
            <a:endParaRPr lang="en-US"/>
          </a:p>
        </p:txBody>
      </p:sp>
      <p:sp>
        <p:nvSpPr>
          <p:cNvPr id="6" name="Slide Number Placeholder 5"/>
          <p:cNvSpPr>
            <a:spLocks noGrp="1"/>
          </p:cNvSpPr>
          <p:nvPr>
            <p:ph type="sldNum" sz="quarter" idx="12"/>
          </p:nvPr>
        </p:nvSpPr>
        <p:spPr/>
        <p:txBody>
          <a:bodyPr/>
          <a:lstStyle/>
          <a:p>
            <a:fld id="{1F6BAD97-64CD-4A5A-BBF6-E8BB57618CA0}" type="slidenum">
              <a:rPr lang="en-US" smtClean="0"/>
              <a:pPr/>
              <a:t>‹#›</a:t>
            </a:fld>
            <a:endParaRPr lang="en-US"/>
          </a:p>
        </p:txBody>
      </p:sp>
    </p:spTree>
    <p:extLst>
      <p:ext uri="{BB962C8B-B14F-4D97-AF65-F5344CB8AC3E}">
        <p14:creationId xmlns:p14="http://schemas.microsoft.com/office/powerpoint/2010/main" xmlns="" val="2301903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8BC530-5E83-4AFA-9684-E3651633AFA1}" type="datetime1">
              <a:rPr lang="en-US" smtClean="0"/>
              <a:pPr/>
              <a:t>7/2/2021</a:t>
            </a:fld>
            <a:endParaRPr lang="en-US"/>
          </a:p>
        </p:txBody>
      </p:sp>
      <p:sp>
        <p:nvSpPr>
          <p:cNvPr id="5" name="Footer Placeholder 4"/>
          <p:cNvSpPr>
            <a:spLocks noGrp="1"/>
          </p:cNvSpPr>
          <p:nvPr>
            <p:ph type="ftr" sz="quarter" idx="11"/>
          </p:nvPr>
        </p:nvSpPr>
        <p:spPr/>
        <p:txBody>
          <a:bodyPr/>
          <a:lstStyle/>
          <a:p>
            <a:r>
              <a:rPr lang="en-US" smtClean="0"/>
              <a:t>Design Thinking       Mr Pushkal/ Ms Surbhi         ACSE0203      Design Thinking     Unit IV  </a:t>
            </a:r>
            <a:endParaRPr lang="en-US"/>
          </a:p>
        </p:txBody>
      </p:sp>
      <p:sp>
        <p:nvSpPr>
          <p:cNvPr id="6" name="Slide Number Placeholder 5"/>
          <p:cNvSpPr>
            <a:spLocks noGrp="1"/>
          </p:cNvSpPr>
          <p:nvPr>
            <p:ph type="sldNum" sz="quarter" idx="12"/>
          </p:nvPr>
        </p:nvSpPr>
        <p:spPr/>
        <p:txBody>
          <a:bodyPr/>
          <a:lstStyle/>
          <a:p>
            <a:fld id="{1F6BAD97-64CD-4A5A-BBF6-E8BB57618CA0}" type="slidenum">
              <a:rPr lang="en-US" smtClean="0"/>
              <a:pPr/>
              <a:t>‹#›</a:t>
            </a:fld>
            <a:endParaRPr lang="en-US"/>
          </a:p>
        </p:txBody>
      </p:sp>
    </p:spTree>
    <p:extLst>
      <p:ext uri="{BB962C8B-B14F-4D97-AF65-F5344CB8AC3E}">
        <p14:creationId xmlns:p14="http://schemas.microsoft.com/office/powerpoint/2010/main" xmlns="" val="282194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02878D-44EF-424B-892B-8C866BE3670F}" type="datetime1">
              <a:rPr lang="en-US" smtClean="0"/>
              <a:pPr/>
              <a:t>7/2/2021</a:t>
            </a:fld>
            <a:endParaRPr lang="en-US"/>
          </a:p>
        </p:txBody>
      </p:sp>
      <p:sp>
        <p:nvSpPr>
          <p:cNvPr id="5" name="Footer Placeholder 4"/>
          <p:cNvSpPr>
            <a:spLocks noGrp="1"/>
          </p:cNvSpPr>
          <p:nvPr>
            <p:ph type="ftr" sz="quarter" idx="11"/>
          </p:nvPr>
        </p:nvSpPr>
        <p:spPr/>
        <p:txBody>
          <a:bodyPr/>
          <a:lstStyle/>
          <a:p>
            <a:r>
              <a:rPr lang="en-US" smtClean="0"/>
              <a:t>Design Thinking       Mr Pushkal/ Ms Surbhi         ACSE0203      Design Thinking     Unit IV  </a:t>
            </a:r>
            <a:endParaRPr lang="en-US"/>
          </a:p>
        </p:txBody>
      </p:sp>
      <p:sp>
        <p:nvSpPr>
          <p:cNvPr id="6" name="Slide Number Placeholder 5"/>
          <p:cNvSpPr>
            <a:spLocks noGrp="1"/>
          </p:cNvSpPr>
          <p:nvPr>
            <p:ph type="sldNum" sz="quarter" idx="12"/>
          </p:nvPr>
        </p:nvSpPr>
        <p:spPr/>
        <p:txBody>
          <a:bodyPr/>
          <a:lstStyle/>
          <a:p>
            <a:fld id="{1F6BAD97-64CD-4A5A-BBF6-E8BB57618CA0}" type="slidenum">
              <a:rPr lang="en-US" smtClean="0"/>
              <a:pPr/>
              <a:t>‹#›</a:t>
            </a:fld>
            <a:endParaRPr lang="en-US"/>
          </a:p>
        </p:txBody>
      </p:sp>
    </p:spTree>
    <p:extLst>
      <p:ext uri="{BB962C8B-B14F-4D97-AF65-F5344CB8AC3E}">
        <p14:creationId xmlns:p14="http://schemas.microsoft.com/office/powerpoint/2010/main" xmlns="" val="247453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2B15EF-8757-4896-A8A4-9D21F7E700B5}" type="datetime1">
              <a:rPr lang="en-US" smtClean="0"/>
              <a:pPr/>
              <a:t>7/2/2021</a:t>
            </a:fld>
            <a:endParaRPr lang="en-US"/>
          </a:p>
        </p:txBody>
      </p:sp>
      <p:sp>
        <p:nvSpPr>
          <p:cNvPr id="5" name="Footer Placeholder 4"/>
          <p:cNvSpPr>
            <a:spLocks noGrp="1"/>
          </p:cNvSpPr>
          <p:nvPr>
            <p:ph type="ftr" sz="quarter" idx="11"/>
          </p:nvPr>
        </p:nvSpPr>
        <p:spPr/>
        <p:txBody>
          <a:bodyPr/>
          <a:lstStyle/>
          <a:p>
            <a:r>
              <a:rPr lang="en-US" smtClean="0"/>
              <a:t>Design Thinking       Mr Pushkal/ Ms Surbhi         ACSE0203      Design Thinking     Unit IV  </a:t>
            </a:r>
            <a:endParaRPr lang="en-US"/>
          </a:p>
        </p:txBody>
      </p:sp>
      <p:sp>
        <p:nvSpPr>
          <p:cNvPr id="6" name="Slide Number Placeholder 5"/>
          <p:cNvSpPr>
            <a:spLocks noGrp="1"/>
          </p:cNvSpPr>
          <p:nvPr>
            <p:ph type="sldNum" sz="quarter" idx="12"/>
          </p:nvPr>
        </p:nvSpPr>
        <p:spPr/>
        <p:txBody>
          <a:bodyPr/>
          <a:lstStyle/>
          <a:p>
            <a:fld id="{1F6BAD97-64CD-4A5A-BBF6-E8BB57618CA0}" type="slidenum">
              <a:rPr lang="en-US" smtClean="0"/>
              <a:pPr/>
              <a:t>‹#›</a:t>
            </a:fld>
            <a:endParaRPr lang="en-US"/>
          </a:p>
        </p:txBody>
      </p:sp>
    </p:spTree>
    <p:extLst>
      <p:ext uri="{BB962C8B-B14F-4D97-AF65-F5344CB8AC3E}">
        <p14:creationId xmlns:p14="http://schemas.microsoft.com/office/powerpoint/2010/main" xmlns="" val="4213903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A5FB15-F126-4906-85CB-99787AA12AB2}" type="datetime1">
              <a:rPr lang="en-US" smtClean="0"/>
              <a:pPr/>
              <a:t>7/2/2021</a:t>
            </a:fld>
            <a:endParaRPr lang="en-US"/>
          </a:p>
        </p:txBody>
      </p:sp>
      <p:sp>
        <p:nvSpPr>
          <p:cNvPr id="6" name="Footer Placeholder 5"/>
          <p:cNvSpPr>
            <a:spLocks noGrp="1"/>
          </p:cNvSpPr>
          <p:nvPr>
            <p:ph type="ftr" sz="quarter" idx="11"/>
          </p:nvPr>
        </p:nvSpPr>
        <p:spPr/>
        <p:txBody>
          <a:bodyPr/>
          <a:lstStyle/>
          <a:p>
            <a:r>
              <a:rPr lang="en-US" smtClean="0"/>
              <a:t>Design Thinking       Mr Pushkal/ Ms Surbhi         ACSE0203      Design Thinking     Unit IV  </a:t>
            </a:r>
            <a:endParaRPr lang="en-US"/>
          </a:p>
        </p:txBody>
      </p:sp>
      <p:sp>
        <p:nvSpPr>
          <p:cNvPr id="7" name="Slide Number Placeholder 6"/>
          <p:cNvSpPr>
            <a:spLocks noGrp="1"/>
          </p:cNvSpPr>
          <p:nvPr>
            <p:ph type="sldNum" sz="quarter" idx="12"/>
          </p:nvPr>
        </p:nvSpPr>
        <p:spPr/>
        <p:txBody>
          <a:bodyPr/>
          <a:lstStyle/>
          <a:p>
            <a:fld id="{1F6BAD97-64CD-4A5A-BBF6-E8BB57618CA0}" type="slidenum">
              <a:rPr lang="en-US" smtClean="0"/>
              <a:pPr/>
              <a:t>‹#›</a:t>
            </a:fld>
            <a:endParaRPr lang="en-US"/>
          </a:p>
        </p:txBody>
      </p:sp>
    </p:spTree>
    <p:extLst>
      <p:ext uri="{BB962C8B-B14F-4D97-AF65-F5344CB8AC3E}">
        <p14:creationId xmlns:p14="http://schemas.microsoft.com/office/powerpoint/2010/main" xmlns="" val="855847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DFB717-AC5F-4D1D-B045-19BB12072ABB}" type="datetime1">
              <a:rPr lang="en-US" smtClean="0"/>
              <a:pPr/>
              <a:t>7/2/2021</a:t>
            </a:fld>
            <a:endParaRPr lang="en-US"/>
          </a:p>
        </p:txBody>
      </p:sp>
      <p:sp>
        <p:nvSpPr>
          <p:cNvPr id="8" name="Footer Placeholder 7"/>
          <p:cNvSpPr>
            <a:spLocks noGrp="1"/>
          </p:cNvSpPr>
          <p:nvPr>
            <p:ph type="ftr" sz="quarter" idx="11"/>
          </p:nvPr>
        </p:nvSpPr>
        <p:spPr/>
        <p:txBody>
          <a:bodyPr/>
          <a:lstStyle/>
          <a:p>
            <a:r>
              <a:rPr lang="en-US" smtClean="0"/>
              <a:t>Design Thinking       Mr Pushkal/ Ms Surbhi         ACSE0203      Design Thinking     Unit IV  </a:t>
            </a:r>
            <a:endParaRPr lang="en-US"/>
          </a:p>
        </p:txBody>
      </p:sp>
      <p:sp>
        <p:nvSpPr>
          <p:cNvPr id="9" name="Slide Number Placeholder 8"/>
          <p:cNvSpPr>
            <a:spLocks noGrp="1"/>
          </p:cNvSpPr>
          <p:nvPr>
            <p:ph type="sldNum" sz="quarter" idx="12"/>
          </p:nvPr>
        </p:nvSpPr>
        <p:spPr/>
        <p:txBody>
          <a:bodyPr/>
          <a:lstStyle/>
          <a:p>
            <a:fld id="{1F6BAD97-64CD-4A5A-BBF6-E8BB57618CA0}" type="slidenum">
              <a:rPr lang="en-US" smtClean="0"/>
              <a:pPr/>
              <a:t>‹#›</a:t>
            </a:fld>
            <a:endParaRPr lang="en-US"/>
          </a:p>
        </p:txBody>
      </p:sp>
    </p:spTree>
    <p:extLst>
      <p:ext uri="{BB962C8B-B14F-4D97-AF65-F5344CB8AC3E}">
        <p14:creationId xmlns:p14="http://schemas.microsoft.com/office/powerpoint/2010/main" xmlns="" val="38373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C3E89D-6D62-49C6-A6D4-5053AB8600BB}" type="datetime1">
              <a:rPr lang="en-US" smtClean="0"/>
              <a:pPr/>
              <a:t>7/2/2021</a:t>
            </a:fld>
            <a:endParaRPr lang="en-US"/>
          </a:p>
        </p:txBody>
      </p:sp>
      <p:sp>
        <p:nvSpPr>
          <p:cNvPr id="4" name="Footer Placeholder 3"/>
          <p:cNvSpPr>
            <a:spLocks noGrp="1"/>
          </p:cNvSpPr>
          <p:nvPr>
            <p:ph type="ftr" sz="quarter" idx="11"/>
          </p:nvPr>
        </p:nvSpPr>
        <p:spPr/>
        <p:txBody>
          <a:bodyPr/>
          <a:lstStyle/>
          <a:p>
            <a:r>
              <a:rPr lang="en-US" smtClean="0"/>
              <a:t>Design Thinking       Mr Pushkal/ Ms Surbhi         ACSE0203      Design Thinking     Unit IV  </a:t>
            </a:r>
            <a:endParaRPr lang="en-US"/>
          </a:p>
        </p:txBody>
      </p:sp>
      <p:sp>
        <p:nvSpPr>
          <p:cNvPr id="5" name="Slide Number Placeholder 4"/>
          <p:cNvSpPr>
            <a:spLocks noGrp="1"/>
          </p:cNvSpPr>
          <p:nvPr>
            <p:ph type="sldNum" sz="quarter" idx="12"/>
          </p:nvPr>
        </p:nvSpPr>
        <p:spPr/>
        <p:txBody>
          <a:bodyPr/>
          <a:lstStyle/>
          <a:p>
            <a:fld id="{1F6BAD97-64CD-4A5A-BBF6-E8BB57618CA0}" type="slidenum">
              <a:rPr lang="en-US" smtClean="0"/>
              <a:pPr/>
              <a:t>‹#›</a:t>
            </a:fld>
            <a:endParaRPr lang="en-US"/>
          </a:p>
        </p:txBody>
      </p:sp>
    </p:spTree>
    <p:extLst>
      <p:ext uri="{BB962C8B-B14F-4D97-AF65-F5344CB8AC3E}">
        <p14:creationId xmlns:p14="http://schemas.microsoft.com/office/powerpoint/2010/main" xmlns="" val="551383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F06DE-A519-4430-95CF-34A1F0F8AF71}" type="datetime1">
              <a:rPr lang="en-US" smtClean="0"/>
              <a:pPr/>
              <a:t>7/2/2021</a:t>
            </a:fld>
            <a:endParaRPr lang="en-US"/>
          </a:p>
        </p:txBody>
      </p:sp>
      <p:sp>
        <p:nvSpPr>
          <p:cNvPr id="3" name="Footer Placeholder 2"/>
          <p:cNvSpPr>
            <a:spLocks noGrp="1"/>
          </p:cNvSpPr>
          <p:nvPr>
            <p:ph type="ftr" sz="quarter" idx="11"/>
          </p:nvPr>
        </p:nvSpPr>
        <p:spPr/>
        <p:txBody>
          <a:bodyPr/>
          <a:lstStyle/>
          <a:p>
            <a:r>
              <a:rPr lang="en-US" smtClean="0"/>
              <a:t>Design Thinking       Mr Pushkal/ Ms Surbhi         ACSE0203      Design Thinking     Unit IV  </a:t>
            </a:r>
            <a:endParaRPr lang="en-US"/>
          </a:p>
        </p:txBody>
      </p:sp>
      <p:sp>
        <p:nvSpPr>
          <p:cNvPr id="4" name="Slide Number Placeholder 3"/>
          <p:cNvSpPr>
            <a:spLocks noGrp="1"/>
          </p:cNvSpPr>
          <p:nvPr>
            <p:ph type="sldNum" sz="quarter" idx="12"/>
          </p:nvPr>
        </p:nvSpPr>
        <p:spPr/>
        <p:txBody>
          <a:bodyPr/>
          <a:lstStyle/>
          <a:p>
            <a:fld id="{1F6BAD97-64CD-4A5A-BBF6-E8BB57618CA0}" type="slidenum">
              <a:rPr lang="en-US" smtClean="0"/>
              <a:pPr/>
              <a:t>‹#›</a:t>
            </a:fld>
            <a:endParaRPr lang="en-US"/>
          </a:p>
        </p:txBody>
      </p:sp>
    </p:spTree>
    <p:extLst>
      <p:ext uri="{BB962C8B-B14F-4D97-AF65-F5344CB8AC3E}">
        <p14:creationId xmlns:p14="http://schemas.microsoft.com/office/powerpoint/2010/main" xmlns="" val="886882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A4A54-58B4-44D5-8C64-974A51B64DB1}" type="datetime1">
              <a:rPr lang="en-US" smtClean="0"/>
              <a:pPr/>
              <a:t>7/2/2021</a:t>
            </a:fld>
            <a:endParaRPr lang="en-US"/>
          </a:p>
        </p:txBody>
      </p:sp>
      <p:sp>
        <p:nvSpPr>
          <p:cNvPr id="6" name="Footer Placeholder 5"/>
          <p:cNvSpPr>
            <a:spLocks noGrp="1"/>
          </p:cNvSpPr>
          <p:nvPr>
            <p:ph type="ftr" sz="quarter" idx="11"/>
          </p:nvPr>
        </p:nvSpPr>
        <p:spPr/>
        <p:txBody>
          <a:bodyPr/>
          <a:lstStyle/>
          <a:p>
            <a:r>
              <a:rPr lang="en-US" smtClean="0"/>
              <a:t>Design Thinking       Mr Pushkal/ Ms Surbhi         ACSE0203      Design Thinking     Unit IV  </a:t>
            </a:r>
            <a:endParaRPr lang="en-US"/>
          </a:p>
        </p:txBody>
      </p:sp>
      <p:sp>
        <p:nvSpPr>
          <p:cNvPr id="7" name="Slide Number Placeholder 6"/>
          <p:cNvSpPr>
            <a:spLocks noGrp="1"/>
          </p:cNvSpPr>
          <p:nvPr>
            <p:ph type="sldNum" sz="quarter" idx="12"/>
          </p:nvPr>
        </p:nvSpPr>
        <p:spPr/>
        <p:txBody>
          <a:bodyPr/>
          <a:lstStyle/>
          <a:p>
            <a:fld id="{1F6BAD97-64CD-4A5A-BBF6-E8BB57618CA0}" type="slidenum">
              <a:rPr lang="en-US" smtClean="0"/>
              <a:pPr/>
              <a:t>‹#›</a:t>
            </a:fld>
            <a:endParaRPr lang="en-US"/>
          </a:p>
        </p:txBody>
      </p:sp>
    </p:spTree>
    <p:extLst>
      <p:ext uri="{BB962C8B-B14F-4D97-AF65-F5344CB8AC3E}">
        <p14:creationId xmlns:p14="http://schemas.microsoft.com/office/powerpoint/2010/main" xmlns="" val="4050643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F09D0F-15BC-4C35-A3F2-997F96425EAA}" type="datetime1">
              <a:rPr lang="en-US" smtClean="0"/>
              <a:pPr/>
              <a:t>7/2/2021</a:t>
            </a:fld>
            <a:endParaRPr lang="en-US"/>
          </a:p>
        </p:txBody>
      </p:sp>
      <p:sp>
        <p:nvSpPr>
          <p:cNvPr id="6" name="Footer Placeholder 5"/>
          <p:cNvSpPr>
            <a:spLocks noGrp="1"/>
          </p:cNvSpPr>
          <p:nvPr>
            <p:ph type="ftr" sz="quarter" idx="11"/>
          </p:nvPr>
        </p:nvSpPr>
        <p:spPr/>
        <p:txBody>
          <a:bodyPr/>
          <a:lstStyle/>
          <a:p>
            <a:r>
              <a:rPr lang="en-US" smtClean="0"/>
              <a:t>Design Thinking       Mr Pushkal/ Ms Surbhi         ACSE0203      Design Thinking     Unit IV  </a:t>
            </a:r>
            <a:endParaRPr lang="en-US"/>
          </a:p>
        </p:txBody>
      </p:sp>
      <p:sp>
        <p:nvSpPr>
          <p:cNvPr id="7" name="Slide Number Placeholder 6"/>
          <p:cNvSpPr>
            <a:spLocks noGrp="1"/>
          </p:cNvSpPr>
          <p:nvPr>
            <p:ph type="sldNum" sz="quarter" idx="12"/>
          </p:nvPr>
        </p:nvSpPr>
        <p:spPr/>
        <p:txBody>
          <a:bodyPr/>
          <a:lstStyle/>
          <a:p>
            <a:fld id="{1F6BAD97-64CD-4A5A-BBF6-E8BB57618CA0}" type="slidenum">
              <a:rPr lang="en-US" smtClean="0"/>
              <a:pPr/>
              <a:t>‹#›</a:t>
            </a:fld>
            <a:endParaRPr lang="en-US"/>
          </a:p>
        </p:txBody>
      </p:sp>
    </p:spTree>
    <p:extLst>
      <p:ext uri="{BB962C8B-B14F-4D97-AF65-F5344CB8AC3E}">
        <p14:creationId xmlns:p14="http://schemas.microsoft.com/office/powerpoint/2010/main" xmlns="" val="153111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DD65A-11E7-478E-A1C9-ED9D89ECCBE5}" type="datetime1">
              <a:rPr lang="en-US" smtClean="0"/>
              <a:pPr/>
              <a:t>7/2/2021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Design Thinking       Mr Pushkal/ Ms Surbhi         ACSE0203      Design Thinking     Unit IV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BAD97-64CD-4A5A-BBF6-E8BB57618CA0}" type="slidenum">
              <a:rPr lang="en-US" smtClean="0"/>
              <a:pPr/>
              <a:t>‹#›</a:t>
            </a:fld>
            <a:endParaRPr lang="en-US"/>
          </a:p>
        </p:txBody>
      </p:sp>
    </p:spTree>
    <p:extLst>
      <p:ext uri="{BB962C8B-B14F-4D97-AF65-F5344CB8AC3E}">
        <p14:creationId xmlns:p14="http://schemas.microsoft.com/office/powerpoint/2010/main" xmlns="" val="2652168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hyperlink" Target="https://www.youtube.com/watch?v=Cum3k-Wglfw" TargetMode="External"/><Relationship Id="rId2" Type="http://schemas.openxmlformats.org/officeDocument/2006/relationships/hyperlink" Target="https://youtu.be/zQlwNrug6y4"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youtu.be/2NjOzvM41zM" TargetMode="External"/><Relationship Id="rId4" Type="http://schemas.openxmlformats.org/officeDocument/2006/relationships/hyperlink" Target="https://www.entrepreneur.com/article/321660"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47800" y="898525"/>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500" dirty="0">
              <a:solidFill>
                <a:schemeClr val="tx1"/>
              </a:solidFill>
            </a:endParaRPr>
          </a:p>
          <a:p>
            <a:r>
              <a:rPr lang="en-US" sz="2500" b="1" dirty="0">
                <a:solidFill>
                  <a:schemeClr val="tx1"/>
                </a:solidFill>
              </a:rPr>
              <a:t>Critical Thinking</a:t>
            </a:r>
            <a:endParaRPr lang="en-US" sz="2500" dirty="0">
              <a:solidFill>
                <a:schemeClr val="tx1"/>
              </a:solidFill>
            </a:endParaRP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Mr. </a:t>
            </a:r>
            <a:r>
              <a:rPr lang="en-US" sz="2400" dirty="0" err="1" smtClean="0">
                <a:solidFill>
                  <a:schemeClr val="tx1"/>
                </a:solidFill>
              </a:rPr>
              <a:t>Pushkal</a:t>
            </a:r>
            <a:r>
              <a:rPr lang="en-US" sz="2400" dirty="0" smtClean="0">
                <a:solidFill>
                  <a:schemeClr val="tx1"/>
                </a:solidFill>
              </a:rPr>
              <a:t> K </a:t>
            </a:r>
            <a:r>
              <a:rPr lang="en-US" sz="2400" dirty="0" err="1" smtClean="0">
                <a:solidFill>
                  <a:schemeClr val="tx1"/>
                </a:solidFill>
              </a:rPr>
              <a:t>Shukla</a:t>
            </a:r>
            <a:endParaRPr lang="en-US" sz="2400" dirty="0" smtClean="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Ms</a:t>
            </a:r>
            <a:r>
              <a:rPr lang="en-US" sz="2400" dirty="0">
                <a:solidFill>
                  <a:schemeClr val="tx1"/>
                </a:solidFill>
              </a:rPr>
              <a:t>. </a:t>
            </a:r>
            <a:r>
              <a:rPr lang="en-US" sz="2400" dirty="0" err="1">
                <a:solidFill>
                  <a:schemeClr val="tx1"/>
                </a:solidFill>
              </a:rPr>
              <a:t>Surbhi</a:t>
            </a:r>
            <a:r>
              <a:rPr lang="en-US" sz="2400" dirty="0">
                <a:solidFill>
                  <a:schemeClr val="tx1"/>
                </a:solidFill>
              </a:rPr>
              <a:t> </a:t>
            </a:r>
            <a:r>
              <a:rPr lang="en-US" sz="2400" dirty="0" err="1">
                <a:solidFill>
                  <a:schemeClr val="tx1"/>
                </a:solidFill>
              </a:rPr>
              <a:t>Jha</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Assistant Professor</a:t>
            </a:r>
            <a:r>
              <a:rPr kumimoji="0" lang="en-US" sz="2400" b="0" i="0" u="none" strike="noStrike" kern="1200" cap="none" spc="0" normalizeH="0" noProof="0" dirty="0">
                <a:ln>
                  <a:noFill/>
                </a:ln>
                <a:solidFill>
                  <a:schemeClr val="tx1"/>
                </a:solidFill>
                <a:effectLst/>
                <a:uLnTx/>
                <a:uFillTx/>
                <a:latin typeface="+mn-lt"/>
                <a:ea typeface="+mn-ea"/>
                <a:cs typeface="+mn-cs"/>
              </a:rPr>
              <a:t>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a:solidFill>
                  <a:schemeClr val="tx1"/>
                </a:solidFill>
              </a:rPr>
              <a:t>Computer Science and Engineering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Date Placeholder 8"/>
          <p:cNvSpPr>
            <a:spLocks noGrp="1"/>
          </p:cNvSpPr>
          <p:nvPr>
            <p:ph type="dt" sz="half" idx="10"/>
          </p:nvPr>
        </p:nvSpPr>
        <p:spPr>
          <a:xfrm>
            <a:off x="428596" y="6429396"/>
            <a:ext cx="1476356" cy="428604"/>
          </a:xfrm>
        </p:spPr>
        <p:txBody>
          <a:bodyPr/>
          <a:lstStyle/>
          <a:p>
            <a:fld id="{90CDA7C5-55E1-4F63-91C1-A89176E00B6A}" type="datetime1">
              <a:rPr lang="en-US" sz="1400" smtClean="0">
                <a:solidFill>
                  <a:schemeClr val="tx1"/>
                </a:solidFill>
              </a:rPr>
              <a:pPr/>
              <a:t>7/2/2021</a:t>
            </a:fld>
            <a:r>
              <a:rPr lang="en-US" dirty="0" smtClean="0">
                <a:solidFill>
                  <a:schemeClr val="tx1"/>
                </a:solidFill>
              </a:rPr>
              <a:t>S</a:t>
            </a:r>
            <a:endParaRPr lang="en-US" dirty="0">
              <a:solidFill>
                <a:schemeClr val="tx1"/>
              </a:solidFill>
            </a:endParaRPr>
          </a:p>
        </p:txBody>
      </p:sp>
      <p:sp>
        <p:nvSpPr>
          <p:cNvPr id="10" name="Slide Number Placeholder 9"/>
          <p:cNvSpPr>
            <a:spLocks noGrp="1"/>
          </p:cNvSpPr>
          <p:nvPr>
            <p:ph type="sldNum" sz="quarter" idx="12"/>
          </p:nvPr>
        </p:nvSpPr>
        <p:spPr>
          <a:xfrm>
            <a:off x="8429652" y="6500834"/>
            <a:ext cx="257148" cy="220641"/>
          </a:xfrm>
        </p:spPr>
        <p:txBody>
          <a:bodyPr/>
          <a:lstStyle/>
          <a:p>
            <a:fld id="{B6F15528-21DE-4FAA-801E-634DDDAF4B2B}" type="slidenum">
              <a:rPr lang="en-US" sz="1400" smtClean="0">
                <a:solidFill>
                  <a:schemeClr val="tx1"/>
                </a:solidFill>
              </a:rPr>
              <a:pPr/>
              <a:t>1</a:t>
            </a:fld>
            <a:endParaRPr lang="en-US" sz="1400" dirty="0">
              <a:solidFill>
                <a:schemeClr val="tx1"/>
              </a:solidFill>
            </a:endParaRPr>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dirty="0" smtClean="0">
                <a:solidFill>
                  <a:schemeClr val="tx1"/>
                </a:solidFill>
              </a:rPr>
              <a:t>IV</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152400" y="3810000"/>
            <a:ext cx="4191000" cy="762008"/>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rPr>
              <a:t>DESIGN THINKING</a:t>
            </a:r>
            <a:endParaRPr lang="en-US"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100" b="0" i="0" u="none" strike="noStrike" kern="1200" cap="none" spc="0" normalizeH="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B. Tech 2</a:t>
            </a:r>
            <a:r>
              <a:rPr lang="en-US" sz="2000" baseline="30000" dirty="0" err="1">
                <a:solidFill>
                  <a:schemeClr val="tx1"/>
                </a:solidFill>
              </a:rPr>
              <a:t>nd</a:t>
            </a:r>
            <a:r>
              <a:rPr lang="en-US" sz="2000" dirty="0">
                <a:solidFill>
                  <a:schemeClr val="tx1"/>
                </a:solidFill>
              </a:rPr>
              <a:t> </a:t>
            </a:r>
            <a:r>
              <a:rPr kumimoji="0" lang="en-US" sz="2000" b="0" i="0" u="none" strike="noStrike" kern="1200" cap="none" spc="0" normalizeH="0" noProof="0" dirty="0">
                <a:ln>
                  <a:noFill/>
                </a:ln>
                <a:solidFill>
                  <a:schemeClr val="tx1"/>
                </a:solidFill>
                <a:effectLst/>
                <a:uLnTx/>
                <a:uFillTx/>
                <a:latin typeface="+mn-lt"/>
                <a:ea typeface="+mn-ea"/>
                <a:cs typeface="+mn-cs"/>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5"/>
          <p:cNvSpPr>
            <a:spLocks noGrp="1"/>
          </p:cNvSpPr>
          <p:nvPr>
            <p:ph type="ftr" sz="quarter" idx="4294967295"/>
          </p:nvPr>
        </p:nvSpPr>
        <p:spPr>
          <a:xfrm>
            <a:off x="1428728" y="6429396"/>
            <a:ext cx="6929486" cy="428604"/>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solidFill>
                <a:schemeClr val="tx1"/>
              </a:solidFill>
            </a:endParaRPr>
          </a:p>
        </p:txBody>
      </p:sp>
    </p:spTree>
    <p:extLst>
      <p:ext uri="{BB962C8B-B14F-4D97-AF65-F5344CB8AC3E}">
        <p14:creationId xmlns:p14="http://schemas.microsoft.com/office/powerpoint/2010/main" xmlns="" val="2149757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214842"/>
          </a:xfrm>
        </p:spPr>
        <p:txBody>
          <a:bodyPr>
            <a:normAutofit/>
          </a:bodyPr>
          <a:lstStyle/>
          <a:p>
            <a:pPr algn="just"/>
            <a:endParaRPr lang="en-US" sz="2200" dirty="0" smtClean="0">
              <a:solidFill>
                <a:schemeClr val="dk1"/>
              </a:solidFill>
            </a:endParaRPr>
          </a:p>
          <a:p>
            <a:pPr algn="just"/>
            <a:r>
              <a:rPr lang="en-US" sz="2200" dirty="0" smtClean="0">
                <a:solidFill>
                  <a:schemeClr val="dk1"/>
                </a:solidFill>
              </a:rPr>
              <a:t>Understanding of  </a:t>
            </a:r>
            <a:r>
              <a:rPr lang="en-US" sz="2200" dirty="0" smtClean="0"/>
              <a:t>Fundamental concepts of critical thinking </a:t>
            </a:r>
          </a:p>
          <a:p>
            <a:pPr algn="just"/>
            <a:r>
              <a:rPr lang="en-US" sz="2200" dirty="0" smtClean="0"/>
              <a:t>Familiarize  by five-step process of critical thinking skills  </a:t>
            </a:r>
          </a:p>
          <a:p>
            <a:pPr algn="just"/>
            <a:r>
              <a:rPr lang="en-US" sz="2200" dirty="0" smtClean="0"/>
              <a:t>Attributes A well cultivated critical thinker</a:t>
            </a:r>
            <a:endParaRPr lang="en-US" sz="2200" dirty="0"/>
          </a:p>
        </p:txBody>
      </p:sp>
      <p:sp>
        <p:nvSpPr>
          <p:cNvPr id="4" name="Date Placeholder 3"/>
          <p:cNvSpPr>
            <a:spLocks noGrp="1"/>
          </p:cNvSpPr>
          <p:nvPr>
            <p:ph type="dt" sz="half" idx="10"/>
          </p:nvPr>
        </p:nvSpPr>
        <p:spPr>
          <a:xfrm>
            <a:off x="457200" y="6357958"/>
            <a:ext cx="1257280" cy="500042"/>
          </a:xfrm>
        </p:spPr>
        <p:txBody>
          <a:bodyPr/>
          <a:lstStyle/>
          <a:p>
            <a:fld id="{34F18456-94AA-4E5B-AA97-F4818A217F8D}" type="datetime1">
              <a:rPr lang="en-US" sz="1400"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143900" y="6429396"/>
            <a:ext cx="542900" cy="292079"/>
          </a:xfrm>
        </p:spPr>
        <p:txBody>
          <a:bodyPr/>
          <a:lstStyle/>
          <a:p>
            <a:fld id="{B6F15528-21DE-4FAA-801E-634DDDAF4B2B}" type="slidenum">
              <a:rPr lang="en-US" sz="1400" smtClean="0">
                <a:solidFill>
                  <a:schemeClr val="tx1"/>
                </a:solidFill>
              </a:rPr>
              <a:pPr/>
              <a:t>10</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smtClean="0">
                <a:ln>
                  <a:noFill/>
                </a:ln>
                <a:solidFill>
                  <a:schemeClr val="dk1"/>
                </a:solidFill>
                <a:effectLst/>
                <a:uLnTx/>
                <a:uFillTx/>
                <a:latin typeface="+mn-lt"/>
                <a:ea typeface="+mn-ea"/>
                <a:cs typeface="+mn-cs"/>
              </a:rPr>
              <a:t>Recap</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85852" y="6357958"/>
            <a:ext cx="7000924" cy="500042"/>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0"/>
            <a:ext cx="7786710" cy="725470"/>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smtClean="0"/>
              <a:t>Quiz</a:t>
            </a:r>
            <a:endParaRPr lang="en-US" sz="2400" dirty="0"/>
          </a:p>
        </p:txBody>
      </p:sp>
      <p:sp>
        <p:nvSpPr>
          <p:cNvPr id="3" name="Content Placeholder 2"/>
          <p:cNvSpPr txBox="1">
            <a:spLocks/>
          </p:cNvSpPr>
          <p:nvPr/>
        </p:nvSpPr>
        <p:spPr>
          <a:xfrm>
            <a:off x="928662" y="857233"/>
            <a:ext cx="8062938" cy="5643602"/>
          </a:xfrm>
          <a:prstGeom prst="rect">
            <a:avLst/>
          </a:prstGeom>
        </p:spPr>
        <p:txBody>
          <a:bodyPr>
            <a:noAutofit/>
          </a:bodyPr>
          <a:lstStyle/>
          <a:p>
            <a:pPr lvl="0"/>
            <a:endParaRPr lang="en-US" b="1" dirty="0" smtClean="0"/>
          </a:p>
          <a:p>
            <a:pPr lvl="0">
              <a:lnSpc>
                <a:spcPct val="150000"/>
              </a:lnSpc>
            </a:pPr>
            <a:r>
              <a:rPr lang="en-US" b="1" dirty="0" smtClean="0"/>
              <a:t>Critical thinking concerns…</a:t>
            </a:r>
          </a:p>
          <a:p>
            <a:pPr>
              <a:lnSpc>
                <a:spcPct val="150000"/>
              </a:lnSpc>
            </a:pPr>
            <a:r>
              <a:rPr lang="en-US" dirty="0" smtClean="0"/>
              <a:t> a. Determining the cause of our beliefs</a:t>
            </a:r>
            <a:br>
              <a:rPr lang="en-US" dirty="0" smtClean="0"/>
            </a:br>
            <a:r>
              <a:rPr lang="en-US" dirty="0" smtClean="0"/>
              <a:t> b. Pinpointing the psychological basis of our beliefs</a:t>
            </a:r>
            <a:br>
              <a:rPr lang="en-US" dirty="0" smtClean="0"/>
            </a:br>
            <a:r>
              <a:rPr lang="en-US" dirty="0" smtClean="0"/>
              <a:t> c. Determining the quality of our beliefs</a:t>
            </a:r>
            <a:br>
              <a:rPr lang="en-US" dirty="0" smtClean="0"/>
            </a:br>
            <a:r>
              <a:rPr lang="en-US" dirty="0" smtClean="0"/>
              <a:t> d. Assessing the practical impact of our beliefs</a:t>
            </a:r>
          </a:p>
          <a:p>
            <a:pPr>
              <a:lnSpc>
                <a:spcPct val="150000"/>
              </a:lnSpc>
            </a:pPr>
            <a:endParaRPr lang="en-US" dirty="0" smtClean="0"/>
          </a:p>
          <a:p>
            <a:pPr>
              <a:lnSpc>
                <a:spcPct val="150000"/>
              </a:lnSpc>
            </a:pPr>
            <a:r>
              <a:rPr lang="en-US" b="1" dirty="0" smtClean="0"/>
              <a:t> A belief is worth accepting if…</a:t>
            </a:r>
          </a:p>
          <a:p>
            <a:pPr>
              <a:lnSpc>
                <a:spcPct val="150000"/>
              </a:lnSpc>
            </a:pPr>
            <a:r>
              <a:rPr lang="en-US" dirty="0" smtClean="0"/>
              <a:t> a. We have good reasons to accept it</a:t>
            </a:r>
            <a:br>
              <a:rPr lang="en-US" dirty="0" smtClean="0"/>
            </a:br>
            <a:r>
              <a:rPr lang="en-US" dirty="0" smtClean="0"/>
              <a:t> b. It is consistent with our needs</a:t>
            </a:r>
            <a:br>
              <a:rPr lang="en-US" dirty="0" smtClean="0"/>
            </a:br>
            <a:r>
              <a:rPr lang="en-US" dirty="0" smtClean="0"/>
              <a:t> c. It has not been proven wrong</a:t>
            </a:r>
            <a:br>
              <a:rPr lang="en-US" dirty="0" smtClean="0"/>
            </a:br>
            <a:r>
              <a:rPr lang="en-US" dirty="0" smtClean="0"/>
              <a:t> d. It is accepted by our peers</a:t>
            </a:r>
          </a:p>
          <a:p>
            <a:pPr lvl="0"/>
            <a:r>
              <a:rPr lang="en-US" sz="2400" b="1" dirty="0" smtClean="0"/>
              <a:t> </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357950" y="3429000"/>
            <a:ext cx="2412860" cy="2219868"/>
          </a:xfrm>
          <a:prstGeom prst="rect">
            <a:avLst/>
          </a:prstGeom>
        </p:spPr>
      </p:pic>
      <p:sp>
        <p:nvSpPr>
          <p:cNvPr id="6" name="Date Placeholder 3">
            <a:extLst>
              <a:ext uri="{FF2B5EF4-FFF2-40B4-BE49-F238E27FC236}">
                <a16:creationId xmlns:a16="http://schemas.microsoft.com/office/drawing/2014/main" xmlns="" id="{88AA79A5-D58B-4DE4-9898-1D65A3B7C78A}"/>
              </a:ext>
            </a:extLst>
          </p:cNvPr>
          <p:cNvSpPr>
            <a:spLocks noGrp="1"/>
          </p:cNvSpPr>
          <p:nvPr>
            <p:ph type="dt" sz="half" idx="10"/>
          </p:nvPr>
        </p:nvSpPr>
        <p:spPr>
          <a:xfrm>
            <a:off x="235131" y="6356349"/>
            <a:ext cx="2133600" cy="365125"/>
          </a:xfrm>
        </p:spPr>
        <p:txBody>
          <a:bodyPr/>
          <a:lstStyle/>
          <a:p>
            <a:fld id="{8FDBCDCC-FBEE-4B69-AEB4-03F14E878722}" type="datetime1">
              <a:rPr lang="en-US" sz="1400" smtClean="0">
                <a:solidFill>
                  <a:schemeClr val="tx1"/>
                </a:solidFill>
              </a:rPr>
              <a:pPr/>
              <a:t>7/2/2021</a:t>
            </a:fld>
            <a:endParaRPr lang="en-US" dirty="0">
              <a:solidFill>
                <a:schemeClr val="tx1"/>
              </a:solidFill>
            </a:endParaRPr>
          </a:p>
        </p:txBody>
      </p:sp>
      <p:sp>
        <p:nvSpPr>
          <p:cNvPr id="7" name="Slide Number Placeholder 5">
            <a:extLst>
              <a:ext uri="{FF2B5EF4-FFF2-40B4-BE49-F238E27FC236}">
                <a16:creationId xmlns:a16="http://schemas.microsoft.com/office/drawing/2014/main" xmlns="" id="{7E03F9A9-DA50-4D1A-9BD8-0B9685DCC170}"/>
              </a:ext>
            </a:extLst>
          </p:cNvPr>
          <p:cNvSpPr>
            <a:spLocks noGrp="1"/>
          </p:cNvSpPr>
          <p:nvPr>
            <p:ph type="sldNum" sz="quarter" idx="12"/>
          </p:nvPr>
        </p:nvSpPr>
        <p:spPr>
          <a:xfrm>
            <a:off x="8072462" y="6356350"/>
            <a:ext cx="614338" cy="365125"/>
          </a:xfrm>
        </p:spPr>
        <p:txBody>
          <a:bodyPr/>
          <a:lstStyle/>
          <a:p>
            <a:fld id="{B6F15528-21DE-4FAA-801E-634DDDAF4B2B}" type="slidenum">
              <a:rPr lang="en-US" sz="1400" smtClean="0">
                <a:solidFill>
                  <a:schemeClr val="tx1"/>
                </a:solidFill>
              </a:rPr>
              <a:pPr/>
              <a:t>11</a:t>
            </a:fld>
            <a:endParaRPr lang="en-US" dirty="0">
              <a:solidFill>
                <a:schemeClr val="tx1"/>
              </a:solidFill>
            </a:endParaRPr>
          </a:p>
        </p:txBody>
      </p:sp>
      <p:sp>
        <p:nvSpPr>
          <p:cNvPr id="9" name="Footer Placeholder 5"/>
          <p:cNvSpPr>
            <a:spLocks noGrp="1"/>
          </p:cNvSpPr>
          <p:nvPr>
            <p:ph type="ftr" sz="quarter" idx="4294967295"/>
          </p:nvPr>
        </p:nvSpPr>
        <p:spPr>
          <a:xfrm>
            <a:off x="1369482" y="6340474"/>
            <a:ext cx="6917294" cy="365125"/>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1"/>
            <a:ext cx="1357290" cy="714356"/>
          </a:xfrm>
          <a:prstGeom prst="rect">
            <a:avLst/>
          </a:prstGeom>
          <a:noFill/>
        </p:spPr>
      </p:pic>
    </p:spTree>
    <p:extLst>
      <p:ext uri="{BB962C8B-B14F-4D97-AF65-F5344CB8AC3E}">
        <p14:creationId xmlns:p14="http://schemas.microsoft.com/office/powerpoint/2010/main" xmlns="" val="367847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214842"/>
          </a:xfrm>
        </p:spPr>
        <p:txBody>
          <a:bodyPr>
            <a:normAutofit/>
          </a:bodyPr>
          <a:lstStyle/>
          <a:p>
            <a:pPr algn="just"/>
            <a:endParaRPr lang="en-US" sz="2000" dirty="0" smtClean="0"/>
          </a:p>
          <a:p>
            <a:pPr algn="just"/>
            <a:r>
              <a:rPr lang="en-US" sz="2000" dirty="0" smtClean="0"/>
              <a:t>Difference between critical and ordinary thinking</a:t>
            </a:r>
            <a:endParaRPr lang="en-US" sz="2200" dirty="0" smtClean="0"/>
          </a:p>
          <a:p>
            <a:pPr algn="just"/>
            <a:r>
              <a:rPr lang="en-US" sz="2000" dirty="0" smtClean="0"/>
              <a:t>Characteristics of Critical Thinkers</a:t>
            </a:r>
            <a:endParaRPr lang="en-US" sz="2200" dirty="0" smtClean="0"/>
          </a:p>
        </p:txBody>
      </p:sp>
      <p:sp>
        <p:nvSpPr>
          <p:cNvPr id="4" name="Date Placeholder 3"/>
          <p:cNvSpPr>
            <a:spLocks noGrp="1"/>
          </p:cNvSpPr>
          <p:nvPr>
            <p:ph type="dt" sz="half" idx="10"/>
          </p:nvPr>
        </p:nvSpPr>
        <p:spPr>
          <a:xfrm>
            <a:off x="457200" y="6429396"/>
            <a:ext cx="1257280" cy="292079"/>
          </a:xfrm>
        </p:spPr>
        <p:txBody>
          <a:bodyPr/>
          <a:lstStyle/>
          <a:p>
            <a:fld id="{B1690299-A5C5-43DD-8EE5-7E0869C108F1}" type="datetime1">
              <a:rPr lang="en-US" sz="1400"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215338" y="6357959"/>
            <a:ext cx="642942" cy="500041"/>
          </a:xfrm>
        </p:spPr>
        <p:txBody>
          <a:bodyPr/>
          <a:lstStyle/>
          <a:p>
            <a:fld id="{B6F15528-21DE-4FAA-801E-634DDDAF4B2B}" type="slidenum">
              <a:rPr lang="en-US" smtClean="0">
                <a:solidFill>
                  <a:schemeClr val="tx1"/>
                </a:solidFill>
              </a:rPr>
              <a:pPr/>
              <a:t>12</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Lecture 2</a:t>
            </a:r>
            <a:br>
              <a:rPr lang="en-US" sz="2400" dirty="0" smtClean="0"/>
            </a:br>
            <a:r>
              <a:rPr lang="en-US" sz="2400" dirty="0" smtClean="0"/>
              <a:t>Objective</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85852" y="6286520"/>
            <a:ext cx="7143800" cy="571480"/>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57232"/>
            <a:ext cx="8229600" cy="5500726"/>
          </a:xfrm>
        </p:spPr>
        <p:txBody>
          <a:bodyPr>
            <a:normAutofit/>
          </a:bodyPr>
          <a:lstStyle/>
          <a:p>
            <a:pPr>
              <a:buNone/>
            </a:pPr>
            <a:r>
              <a:rPr lang="en-US" dirty="0"/>
              <a:t> </a:t>
            </a:r>
            <a:r>
              <a:rPr lang="en-US" sz="2800" b="1" dirty="0"/>
              <a:t> </a:t>
            </a:r>
            <a:endParaRPr lang="en-US" sz="2400" dirty="0"/>
          </a:p>
          <a:p>
            <a:pPr algn="just"/>
            <a:endParaRPr lang="en-US" sz="2400" dirty="0"/>
          </a:p>
          <a:p>
            <a:pPr algn="just"/>
            <a:endParaRPr lang="en-US" dirty="0"/>
          </a:p>
        </p:txBody>
      </p:sp>
      <p:sp>
        <p:nvSpPr>
          <p:cNvPr id="4" name="Date Placeholder 3"/>
          <p:cNvSpPr>
            <a:spLocks noGrp="1"/>
          </p:cNvSpPr>
          <p:nvPr>
            <p:ph type="dt" sz="half" idx="10"/>
          </p:nvPr>
        </p:nvSpPr>
        <p:spPr/>
        <p:txBody>
          <a:bodyPr/>
          <a:lstStyle/>
          <a:p>
            <a:fld id="{FEC54C52-C2B5-41B9-8ED0-548100ADD222}"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215338" y="6356350"/>
            <a:ext cx="471462" cy="365125"/>
          </a:xfrm>
        </p:spPr>
        <p:txBody>
          <a:bodyPr/>
          <a:lstStyle/>
          <a:p>
            <a:fld id="{B6F15528-21DE-4FAA-801E-634DDDAF4B2B}" type="slidenum">
              <a:rPr lang="en-US" sz="1400" smtClean="0">
                <a:solidFill>
                  <a:schemeClr val="tx1"/>
                </a:solidFill>
              </a:rPr>
              <a:pPr/>
              <a:t>13</a:t>
            </a:fld>
            <a:endParaRPr lang="en-US" sz="1400" dirty="0">
              <a:solidFill>
                <a:schemeClr val="tx1"/>
              </a:solidFill>
            </a:endParaRPr>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Difference between critical and ordinary </a:t>
            </a:r>
            <a:r>
              <a:rPr lang="en-US" sz="2400" dirty="0"/>
              <a:t>thinking (CO4)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357290" cy="714356"/>
          </a:xfrm>
          <a:prstGeom prst="rect">
            <a:avLst/>
          </a:prstGeom>
          <a:noFill/>
        </p:spPr>
      </p:pic>
      <p:sp>
        <p:nvSpPr>
          <p:cNvPr id="10" name="Footer Placeholder 5"/>
          <p:cNvSpPr>
            <a:spLocks noGrp="1"/>
          </p:cNvSpPr>
          <p:nvPr>
            <p:ph type="ftr" sz="quarter" idx="4294967295"/>
          </p:nvPr>
        </p:nvSpPr>
        <p:spPr>
          <a:xfrm>
            <a:off x="1280491" y="6286520"/>
            <a:ext cx="7006285" cy="571481"/>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graphicFrame>
        <p:nvGraphicFramePr>
          <p:cNvPr id="9" name="Content Placeholder 6"/>
          <p:cNvGraphicFramePr>
            <a:graphicFrameLocks/>
          </p:cNvGraphicFramePr>
          <p:nvPr>
            <p:extLst>
              <p:ext uri="{D42A27DB-BD31-4B8C-83A1-F6EECF244321}">
                <p14:modId xmlns:p14="http://schemas.microsoft.com/office/powerpoint/2010/main" xmlns="" val="3835261916"/>
              </p:ext>
            </p:extLst>
          </p:nvPr>
        </p:nvGraphicFramePr>
        <p:xfrm>
          <a:off x="1500166" y="1000108"/>
          <a:ext cx="7155846" cy="4159726"/>
        </p:xfrm>
        <a:graphic>
          <a:graphicData uri="http://schemas.openxmlformats.org/drawingml/2006/table">
            <a:tbl>
              <a:tblPr firstRow="1" bandRow="1">
                <a:tableStyleId>{5C22544A-7EE6-4342-B048-85BDC9FD1C3A}</a:tableStyleId>
              </a:tblPr>
              <a:tblGrid>
                <a:gridCol w="3256857">
                  <a:extLst>
                    <a:ext uri="{9D8B030D-6E8A-4147-A177-3AD203B41FA5}">
                      <a16:colId xmlns:a16="http://schemas.microsoft.com/office/drawing/2014/main" xmlns="" val="20000"/>
                    </a:ext>
                  </a:extLst>
                </a:gridCol>
                <a:gridCol w="3898989">
                  <a:extLst>
                    <a:ext uri="{9D8B030D-6E8A-4147-A177-3AD203B41FA5}">
                      <a16:colId xmlns:a16="http://schemas.microsoft.com/office/drawing/2014/main" xmlns="" val="20001"/>
                    </a:ext>
                  </a:extLst>
                </a:gridCol>
              </a:tblGrid>
              <a:tr h="628450">
                <a:tc>
                  <a:txBody>
                    <a:bodyPr/>
                    <a:lstStyle/>
                    <a:p>
                      <a:r>
                        <a:rPr lang="en-US" dirty="0"/>
                        <a:t>Critical Thinking</a:t>
                      </a:r>
                    </a:p>
                  </a:txBody>
                  <a:tcPr/>
                </a:tc>
                <a:tc>
                  <a:txBody>
                    <a:bodyPr/>
                    <a:lstStyle/>
                    <a:p>
                      <a:r>
                        <a:rPr lang="en-US" dirty="0"/>
                        <a:t>Ordinary Thinking</a:t>
                      </a:r>
                    </a:p>
                  </a:txBody>
                  <a:tcPr/>
                </a:tc>
                <a:extLst>
                  <a:ext uri="{0D108BD9-81ED-4DB2-BD59-A6C34878D82A}">
                    <a16:rowId xmlns:a16="http://schemas.microsoft.com/office/drawing/2014/main" xmlns="" val="10000"/>
                  </a:ext>
                </a:extLst>
              </a:tr>
              <a:tr h="558620">
                <a:tc>
                  <a:txBody>
                    <a:bodyPr/>
                    <a:lstStyle/>
                    <a:p>
                      <a:r>
                        <a:rPr lang="en-US" dirty="0"/>
                        <a:t>Assuming</a:t>
                      </a:r>
                    </a:p>
                  </a:txBody>
                  <a:tcPr/>
                </a:tc>
                <a:tc>
                  <a:txBody>
                    <a:bodyPr/>
                    <a:lstStyle/>
                    <a:p>
                      <a:r>
                        <a:rPr lang="en-US" dirty="0"/>
                        <a:t>Believing</a:t>
                      </a:r>
                    </a:p>
                  </a:txBody>
                  <a:tcPr/>
                </a:tc>
                <a:extLst>
                  <a:ext uri="{0D108BD9-81ED-4DB2-BD59-A6C34878D82A}">
                    <a16:rowId xmlns:a16="http://schemas.microsoft.com/office/drawing/2014/main" xmlns="" val="10001"/>
                  </a:ext>
                </a:extLst>
              </a:tr>
              <a:tr h="558620">
                <a:tc>
                  <a:txBody>
                    <a:bodyPr/>
                    <a:lstStyle/>
                    <a:p>
                      <a:r>
                        <a:rPr lang="en-US" dirty="0"/>
                        <a:t>Evaluating</a:t>
                      </a:r>
                    </a:p>
                  </a:txBody>
                  <a:tcPr/>
                </a:tc>
                <a:tc>
                  <a:txBody>
                    <a:bodyPr/>
                    <a:lstStyle/>
                    <a:p>
                      <a:r>
                        <a:rPr lang="en-US" dirty="0"/>
                        <a:t>Preferring</a:t>
                      </a:r>
                    </a:p>
                  </a:txBody>
                  <a:tcPr/>
                </a:tc>
                <a:extLst>
                  <a:ext uri="{0D108BD9-81ED-4DB2-BD59-A6C34878D82A}">
                    <a16:rowId xmlns:a16="http://schemas.microsoft.com/office/drawing/2014/main" xmlns="" val="10002"/>
                  </a:ext>
                </a:extLst>
              </a:tr>
              <a:tr h="558620">
                <a:tc>
                  <a:txBody>
                    <a:bodyPr/>
                    <a:lstStyle/>
                    <a:p>
                      <a:r>
                        <a:rPr lang="en-US" dirty="0"/>
                        <a:t>Formulating Principles</a:t>
                      </a:r>
                    </a:p>
                  </a:txBody>
                  <a:tcPr/>
                </a:tc>
                <a:tc>
                  <a:txBody>
                    <a:bodyPr/>
                    <a:lstStyle/>
                    <a:p>
                      <a:r>
                        <a:rPr lang="en-US" dirty="0"/>
                        <a:t>Associating Concepts</a:t>
                      </a:r>
                    </a:p>
                  </a:txBody>
                  <a:tcPr/>
                </a:tc>
                <a:extLst>
                  <a:ext uri="{0D108BD9-81ED-4DB2-BD59-A6C34878D82A}">
                    <a16:rowId xmlns:a16="http://schemas.microsoft.com/office/drawing/2014/main" xmlns="" val="10003"/>
                  </a:ext>
                </a:extLst>
              </a:tr>
              <a:tr h="558620">
                <a:tc>
                  <a:txBody>
                    <a:bodyPr/>
                    <a:lstStyle/>
                    <a:p>
                      <a:r>
                        <a:rPr lang="en-US" dirty="0"/>
                        <a:t>Hypothesizing</a:t>
                      </a:r>
                    </a:p>
                  </a:txBody>
                  <a:tcPr/>
                </a:tc>
                <a:tc>
                  <a:txBody>
                    <a:bodyPr/>
                    <a:lstStyle/>
                    <a:p>
                      <a:r>
                        <a:rPr lang="en-US" dirty="0"/>
                        <a:t>Supposing</a:t>
                      </a:r>
                    </a:p>
                  </a:txBody>
                  <a:tcPr/>
                </a:tc>
                <a:extLst>
                  <a:ext uri="{0D108BD9-81ED-4DB2-BD59-A6C34878D82A}">
                    <a16:rowId xmlns:a16="http://schemas.microsoft.com/office/drawing/2014/main" xmlns="" val="10004"/>
                  </a:ext>
                </a:extLst>
              </a:tr>
              <a:tr h="558620">
                <a:tc>
                  <a:txBody>
                    <a:bodyPr/>
                    <a:lstStyle/>
                    <a:p>
                      <a:r>
                        <a:rPr lang="en-US" dirty="0"/>
                        <a:t>Offering opinions with reasons</a:t>
                      </a:r>
                    </a:p>
                  </a:txBody>
                  <a:tcPr/>
                </a:tc>
                <a:tc>
                  <a:txBody>
                    <a:bodyPr/>
                    <a:lstStyle/>
                    <a:p>
                      <a:r>
                        <a:rPr lang="en-US" dirty="0"/>
                        <a:t>Offering Opinions</a:t>
                      </a:r>
                    </a:p>
                  </a:txBody>
                  <a:tcPr/>
                </a:tc>
                <a:extLst>
                  <a:ext uri="{0D108BD9-81ED-4DB2-BD59-A6C34878D82A}">
                    <a16:rowId xmlns:a16="http://schemas.microsoft.com/office/drawing/2014/main" xmlns="" val="10005"/>
                  </a:ext>
                </a:extLst>
              </a:tr>
              <a:tr h="738176">
                <a:tc>
                  <a:txBody>
                    <a:bodyPr/>
                    <a:lstStyle/>
                    <a:p>
                      <a:r>
                        <a:rPr lang="en-US" dirty="0"/>
                        <a:t>Making judgement</a:t>
                      </a:r>
                      <a:r>
                        <a:rPr lang="en-US" baseline="0" dirty="0"/>
                        <a:t> with criteria</a:t>
                      </a:r>
                      <a:endParaRPr lang="en-US" dirty="0"/>
                    </a:p>
                  </a:txBody>
                  <a:tcPr/>
                </a:tc>
                <a:tc>
                  <a:txBody>
                    <a:bodyPr/>
                    <a:lstStyle/>
                    <a:p>
                      <a:r>
                        <a:rPr lang="en-US" dirty="0"/>
                        <a:t>Making Judgements</a:t>
                      </a: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0"/>
            <a:ext cx="7400948" cy="857232"/>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a:t>Characteristics of Critical </a:t>
            </a:r>
            <a:r>
              <a:rPr lang="en-US" sz="2400" dirty="0" smtClean="0"/>
              <a:t>Thinkers (</a:t>
            </a:r>
            <a:r>
              <a:rPr lang="en-US" sz="2400" dirty="0"/>
              <a:t>CO4)</a:t>
            </a:r>
          </a:p>
        </p:txBody>
      </p:sp>
      <p:sp>
        <p:nvSpPr>
          <p:cNvPr id="3" name="Content Placeholder 2"/>
          <p:cNvSpPr>
            <a:spLocks noGrp="1"/>
          </p:cNvSpPr>
          <p:nvPr>
            <p:ph sz="quarter" idx="1"/>
          </p:nvPr>
        </p:nvSpPr>
        <p:spPr>
          <a:xfrm>
            <a:off x="1071538" y="1066800"/>
            <a:ext cx="7767662" cy="5005406"/>
          </a:xfrm>
        </p:spPr>
        <p:txBody>
          <a:bodyPr>
            <a:noAutofit/>
          </a:bodyPr>
          <a:lstStyle/>
          <a:p>
            <a:pPr algn="just">
              <a:lnSpc>
                <a:spcPct val="150000"/>
              </a:lnSpc>
            </a:pPr>
            <a:r>
              <a:rPr lang="en-US" sz="1800" dirty="0" smtClean="0"/>
              <a:t>Albert Einstein, Henry Ford, Marie Curie, Sigmund Freud…these are just a few of the critical thinkers who have shaped our modern lives. Critical thinkers think clearly and rationally, and make logical connections between ideas -- they are crucial to exploring and understanding the world we live in.</a:t>
            </a:r>
          </a:p>
          <a:p>
            <a:pPr algn="just">
              <a:lnSpc>
                <a:spcPct val="150000"/>
              </a:lnSpc>
            </a:pPr>
            <a:r>
              <a:rPr lang="en-US" sz="1800" dirty="0" smtClean="0"/>
              <a:t> If you’re hoping to reach your full potential and make your mark on the world, cultivate the following 16 characteristics of critical thinkers.</a:t>
            </a:r>
          </a:p>
          <a:p>
            <a:pPr marL="271463" indent="-271463">
              <a:buFont typeface="Wingdings" pitchFamily="2" charset="2"/>
              <a:buChar char="Ø"/>
            </a:pPr>
            <a:r>
              <a:rPr lang="en-US" sz="1800" dirty="0" smtClean="0"/>
              <a:t>  </a:t>
            </a:r>
            <a:r>
              <a:rPr lang="en-US" sz="2000" dirty="0" smtClean="0"/>
              <a:t>Observation </a:t>
            </a:r>
          </a:p>
          <a:p>
            <a:pPr marL="271463" indent="-271463">
              <a:buFont typeface="Wingdings" pitchFamily="2" charset="2"/>
              <a:buChar char="Ø"/>
            </a:pPr>
            <a:r>
              <a:rPr lang="en-US" sz="2000" dirty="0" smtClean="0"/>
              <a:t>  Curiosity</a:t>
            </a:r>
          </a:p>
          <a:p>
            <a:pPr marL="271463" indent="-271463">
              <a:buFont typeface="Wingdings" pitchFamily="2" charset="2"/>
              <a:buChar char="Ø"/>
            </a:pPr>
            <a:r>
              <a:rPr lang="en-US" sz="2000" dirty="0" smtClean="0"/>
              <a:t>  Objectivity</a:t>
            </a:r>
          </a:p>
          <a:p>
            <a:pPr marL="271463" indent="-271463">
              <a:buFont typeface="Wingdings" pitchFamily="2" charset="2"/>
              <a:buChar char="Ø"/>
            </a:pPr>
            <a:r>
              <a:rPr lang="en-US" sz="2000" dirty="0" smtClean="0"/>
              <a:t>  Introspection</a:t>
            </a:r>
          </a:p>
          <a:p>
            <a:pPr marL="271463" indent="-271463">
              <a:buFont typeface="Wingdings" pitchFamily="2" charset="2"/>
              <a:buChar char="Ø"/>
            </a:pPr>
            <a:r>
              <a:rPr lang="en-US" sz="2000" dirty="0" smtClean="0"/>
              <a:t>  Analytical thinking                                                                        </a:t>
            </a:r>
          </a:p>
          <a:p>
            <a:pPr marL="271463" indent="-271463">
              <a:buFont typeface="Wingdings" pitchFamily="2" charset="2"/>
              <a:buChar char="Ø"/>
            </a:pPr>
            <a:r>
              <a:rPr lang="en-US" sz="2000" dirty="0" smtClean="0"/>
              <a:t>  Identifying biases</a:t>
            </a:r>
          </a:p>
          <a:p>
            <a:pPr marL="271463" indent="-271463">
              <a:buFont typeface="Wingdings" pitchFamily="2" charset="2"/>
              <a:buChar char="Ø"/>
            </a:pPr>
            <a:endParaRPr lang="en-US" sz="2000" dirty="0"/>
          </a:p>
        </p:txBody>
      </p:sp>
      <p:sp>
        <p:nvSpPr>
          <p:cNvPr id="5" name="Date Placeholder 3">
            <a:extLst>
              <a:ext uri="{FF2B5EF4-FFF2-40B4-BE49-F238E27FC236}">
                <a16:creationId xmlns:a16="http://schemas.microsoft.com/office/drawing/2014/main" xmlns="" id="{864C8FAD-17CC-40F5-8115-B0F796DE4014}"/>
              </a:ext>
            </a:extLst>
          </p:cNvPr>
          <p:cNvSpPr>
            <a:spLocks noGrp="1"/>
          </p:cNvSpPr>
          <p:nvPr>
            <p:ph type="dt" sz="half" idx="10"/>
          </p:nvPr>
        </p:nvSpPr>
        <p:spPr>
          <a:xfrm>
            <a:off x="235131" y="6356349"/>
            <a:ext cx="2133600" cy="365125"/>
          </a:xfrm>
        </p:spPr>
        <p:txBody>
          <a:bodyPr/>
          <a:lstStyle/>
          <a:p>
            <a:fld id="{B8D3C774-9A83-4541-8580-4D7F2AEC166B}" type="datetime1">
              <a:rPr lang="en-US" sz="1400" smtClean="0">
                <a:solidFill>
                  <a:schemeClr val="tx1"/>
                </a:solidFill>
              </a:rPr>
              <a:pPr/>
              <a:t>7/2/2021</a:t>
            </a:fld>
            <a:endParaRPr lang="en-US" dirty="0">
              <a:solidFill>
                <a:schemeClr val="tx1"/>
              </a:solidFill>
            </a:endParaRPr>
          </a:p>
        </p:txBody>
      </p:sp>
      <p:sp>
        <p:nvSpPr>
          <p:cNvPr id="6" name="Slide Number Placeholder 5">
            <a:extLst>
              <a:ext uri="{FF2B5EF4-FFF2-40B4-BE49-F238E27FC236}">
                <a16:creationId xmlns:a16="http://schemas.microsoft.com/office/drawing/2014/main" xmlns="" id="{0CFC46C4-B570-4B5B-9A13-E7F2BE5773C8}"/>
              </a:ext>
            </a:extLst>
          </p:cNvPr>
          <p:cNvSpPr>
            <a:spLocks noGrp="1"/>
          </p:cNvSpPr>
          <p:nvPr>
            <p:ph type="sldNum" sz="quarter" idx="12"/>
          </p:nvPr>
        </p:nvSpPr>
        <p:spPr>
          <a:xfrm>
            <a:off x="8143900" y="6356350"/>
            <a:ext cx="542900" cy="365125"/>
          </a:xfrm>
        </p:spPr>
        <p:txBody>
          <a:bodyPr/>
          <a:lstStyle/>
          <a:p>
            <a:fld id="{B6F15528-21DE-4FAA-801E-634DDDAF4B2B}" type="slidenum">
              <a:rPr lang="en-US" sz="1400" smtClean="0">
                <a:solidFill>
                  <a:schemeClr val="tx1"/>
                </a:solidFill>
              </a:rPr>
              <a:pPr/>
              <a:t>14</a:t>
            </a:fld>
            <a:endParaRPr lang="en-US" dirty="0">
              <a:solidFill>
                <a:schemeClr val="tx1"/>
              </a:solidFill>
            </a:endParaRPr>
          </a:p>
        </p:txBody>
      </p:sp>
      <p:sp>
        <p:nvSpPr>
          <p:cNvPr id="7" name="Footer Placeholder 12">
            <a:extLst>
              <a:ext uri="{FF2B5EF4-FFF2-40B4-BE49-F238E27FC236}">
                <a16:creationId xmlns:a16="http://schemas.microsoft.com/office/drawing/2014/main" xmlns="" id="{B98C85E9-7337-4706-B06D-794F5519BF2C}"/>
              </a:ext>
            </a:extLst>
          </p:cNvPr>
          <p:cNvSpPr>
            <a:spLocks noGrp="1"/>
          </p:cNvSpPr>
          <p:nvPr>
            <p:ph type="ftr" sz="quarter" idx="4294967295"/>
          </p:nvPr>
        </p:nvSpPr>
        <p:spPr>
          <a:xfrm>
            <a:off x="1142976" y="6286520"/>
            <a:ext cx="7230123" cy="571480"/>
          </a:xfrm>
          <a:prstGeom prst="rect">
            <a:avLst/>
          </a:prstGeom>
        </p:spPr>
        <p:txBody>
          <a:bodyPr/>
          <a:lstStyle>
            <a:lvl1pPr>
              <a:defRPr sz="1200"/>
            </a:lvl1p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357290" cy="1000108"/>
          </a:xfrm>
          <a:prstGeom prst="rect">
            <a:avLst/>
          </a:prstGeom>
          <a:noFill/>
        </p:spPr>
      </p:pic>
    </p:spTree>
    <p:extLst>
      <p:ext uri="{BB962C8B-B14F-4D97-AF65-F5344CB8AC3E}">
        <p14:creationId xmlns:p14="http://schemas.microsoft.com/office/powerpoint/2010/main" xmlns="" val="1480842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2976" y="928670"/>
            <a:ext cx="7620024" cy="4857784"/>
          </a:xfrm>
        </p:spPr>
        <p:txBody>
          <a:bodyPr>
            <a:normAutofit/>
          </a:bodyPr>
          <a:lstStyle/>
          <a:p>
            <a:pPr marL="0" indent="0">
              <a:buNone/>
            </a:pPr>
            <a:endParaRPr lang="en-US" sz="2000" dirty="0" smtClean="0"/>
          </a:p>
          <a:p>
            <a:pPr marL="271463" indent="-271463">
              <a:buFont typeface="Wingdings" pitchFamily="2" charset="2"/>
              <a:buChar char="Ø"/>
            </a:pPr>
            <a:r>
              <a:rPr lang="en-US" sz="2000" dirty="0" smtClean="0"/>
              <a:t>  Determining relevance</a:t>
            </a:r>
          </a:p>
          <a:p>
            <a:pPr marL="271463" indent="-271463">
              <a:buFont typeface="Wingdings" pitchFamily="2" charset="2"/>
              <a:buChar char="Ø"/>
            </a:pPr>
            <a:r>
              <a:rPr lang="en-US" sz="2000" dirty="0" smtClean="0"/>
              <a:t>  Inference</a:t>
            </a:r>
          </a:p>
          <a:p>
            <a:pPr marL="0" indent="0">
              <a:buFont typeface="Wingdings" pitchFamily="2" charset="2"/>
              <a:buChar char="Ø"/>
            </a:pPr>
            <a:r>
              <a:rPr lang="en-US" sz="2000" dirty="0" smtClean="0"/>
              <a:t>   Compassion and empathy</a:t>
            </a:r>
          </a:p>
          <a:p>
            <a:pPr marL="0" indent="0">
              <a:buFont typeface="Wingdings" pitchFamily="2" charset="2"/>
              <a:buChar char="Ø"/>
            </a:pPr>
            <a:r>
              <a:rPr lang="en-US" sz="2000" dirty="0" smtClean="0"/>
              <a:t>   Humility</a:t>
            </a:r>
          </a:p>
          <a:p>
            <a:pPr marL="0" indent="0">
              <a:buFont typeface="Wingdings" pitchFamily="2" charset="2"/>
              <a:buChar char="Ø"/>
            </a:pPr>
            <a:r>
              <a:rPr lang="en-US" sz="2000" dirty="0" smtClean="0"/>
              <a:t>   Willing </a:t>
            </a:r>
            <a:r>
              <a:rPr lang="en-US" sz="2000" dirty="0"/>
              <a:t>to challenge the status </a:t>
            </a:r>
            <a:r>
              <a:rPr lang="en-US" sz="2000" dirty="0" smtClean="0"/>
              <a:t>quo.</a:t>
            </a:r>
          </a:p>
          <a:p>
            <a:pPr marL="0" indent="0">
              <a:buFont typeface="Wingdings" pitchFamily="2" charset="2"/>
              <a:buChar char="Ø"/>
            </a:pPr>
            <a:r>
              <a:rPr lang="en-US" sz="2000" dirty="0" smtClean="0"/>
              <a:t>   Open-mindedness</a:t>
            </a:r>
            <a:endParaRPr lang="en-US" sz="2000" dirty="0"/>
          </a:p>
          <a:p>
            <a:pPr marL="0" indent="0">
              <a:buFont typeface="Wingdings" pitchFamily="2" charset="2"/>
              <a:buChar char="Ø"/>
            </a:pPr>
            <a:r>
              <a:rPr lang="en-US" sz="2000" dirty="0" smtClean="0"/>
              <a:t>   </a:t>
            </a:r>
            <a:r>
              <a:rPr lang="en-US" sz="2000" dirty="0"/>
              <a:t>Aware of common thinking </a:t>
            </a:r>
            <a:r>
              <a:rPr lang="en-US" sz="2000" dirty="0" smtClean="0"/>
              <a:t>errors.</a:t>
            </a:r>
          </a:p>
          <a:p>
            <a:pPr marL="0" indent="0">
              <a:buFont typeface="Wingdings" pitchFamily="2" charset="2"/>
              <a:buChar char="Ø"/>
            </a:pPr>
            <a:r>
              <a:rPr lang="en-US" sz="2000" dirty="0" smtClean="0"/>
              <a:t>   Creative thinking</a:t>
            </a:r>
          </a:p>
          <a:p>
            <a:pPr marL="0" indent="0">
              <a:buFont typeface="Wingdings" pitchFamily="2" charset="2"/>
              <a:buChar char="Ø"/>
            </a:pPr>
            <a:r>
              <a:rPr lang="en-US" sz="2000" dirty="0" smtClean="0"/>
              <a:t>   Effective communicators</a:t>
            </a:r>
          </a:p>
          <a:p>
            <a:pPr marL="0" indent="0">
              <a:buFont typeface="Wingdings" pitchFamily="2" charset="2"/>
              <a:buChar char="Ø"/>
            </a:pPr>
            <a:r>
              <a:rPr lang="en-US" sz="2000" dirty="0" smtClean="0"/>
              <a:t>   </a:t>
            </a:r>
            <a:r>
              <a:rPr lang="en-US" sz="2000" dirty="0"/>
              <a:t>Active listeners</a:t>
            </a:r>
          </a:p>
        </p:txBody>
      </p:sp>
      <p:sp>
        <p:nvSpPr>
          <p:cNvPr id="4" name="Date Placeholder 3"/>
          <p:cNvSpPr>
            <a:spLocks noGrp="1"/>
          </p:cNvSpPr>
          <p:nvPr>
            <p:ph type="dt" sz="half" idx="10"/>
          </p:nvPr>
        </p:nvSpPr>
        <p:spPr>
          <a:xfrm>
            <a:off x="457200" y="6286520"/>
            <a:ext cx="1328718" cy="434955"/>
          </a:xfrm>
        </p:spPr>
        <p:txBody>
          <a:bodyPr/>
          <a:lstStyle/>
          <a:p>
            <a:fld id="{7369C63F-0623-4996-8CDB-1AEB6073C324}" type="datetime1">
              <a:rPr lang="en-US" sz="1400"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215338" y="6286520"/>
            <a:ext cx="471462" cy="434955"/>
          </a:xfrm>
        </p:spPr>
        <p:txBody>
          <a:bodyPr/>
          <a:lstStyle/>
          <a:p>
            <a:fld id="{B6F15528-21DE-4FAA-801E-634DDDAF4B2B}" type="slidenum">
              <a:rPr lang="en-US" sz="1400" smtClean="0">
                <a:solidFill>
                  <a:schemeClr val="tx1"/>
                </a:solidFill>
              </a:rPr>
              <a:pPr/>
              <a:t>15</a:t>
            </a:fld>
            <a:endParaRPr lang="en-US" dirty="0">
              <a:solidFill>
                <a:schemeClr val="tx1"/>
              </a:solidFill>
            </a:endParaRPr>
          </a:p>
        </p:txBody>
      </p:sp>
      <p:sp>
        <p:nvSpPr>
          <p:cNvPr id="7" name="Title 1"/>
          <p:cNvSpPr txBox="1">
            <a:spLocks/>
          </p:cNvSpPr>
          <p:nvPr/>
        </p:nvSpPr>
        <p:spPr>
          <a:xfrm>
            <a:off x="1285852" y="0"/>
            <a:ext cx="7858148" cy="64291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Characteristics of Critical Thinkers </a:t>
            </a:r>
            <a:r>
              <a:rPr lang="en-US" sz="2400" dirty="0" smtClean="0"/>
              <a:t> … (CO4</a:t>
            </a:r>
            <a:r>
              <a:rPr lang="en-US" sz="2400" dirty="0"/>
              <a:t>)</a:t>
            </a: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214414" cy="642918"/>
          </a:xfrm>
          <a:prstGeom prst="rect">
            <a:avLst/>
          </a:prstGeom>
          <a:noFill/>
        </p:spPr>
      </p:pic>
      <p:sp>
        <p:nvSpPr>
          <p:cNvPr id="10" name="Footer Placeholder 5"/>
          <p:cNvSpPr>
            <a:spLocks noGrp="1"/>
          </p:cNvSpPr>
          <p:nvPr>
            <p:ph type="ftr" sz="quarter" idx="4294967295"/>
          </p:nvPr>
        </p:nvSpPr>
        <p:spPr>
          <a:xfrm>
            <a:off x="1280491" y="6286520"/>
            <a:ext cx="7149161" cy="357191"/>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214842"/>
          </a:xfrm>
        </p:spPr>
        <p:txBody>
          <a:bodyPr>
            <a:normAutofit/>
          </a:bodyPr>
          <a:lstStyle/>
          <a:p>
            <a:pPr algn="just"/>
            <a:endParaRPr lang="en-US" sz="2000" dirty="0" smtClean="0"/>
          </a:p>
          <a:p>
            <a:pPr algn="just"/>
            <a:r>
              <a:rPr lang="en-US" sz="2000" dirty="0" smtClean="0"/>
              <a:t>Difference between critical and ordinary thinking</a:t>
            </a:r>
            <a:endParaRPr lang="en-US" sz="2200" dirty="0" smtClean="0"/>
          </a:p>
          <a:p>
            <a:pPr algn="just"/>
            <a:r>
              <a:rPr lang="en-US" sz="2000" dirty="0" smtClean="0"/>
              <a:t>Characteristics of Critical Thinkers</a:t>
            </a:r>
            <a:endParaRPr lang="en-US" sz="2200" dirty="0" smtClean="0"/>
          </a:p>
        </p:txBody>
      </p:sp>
      <p:sp>
        <p:nvSpPr>
          <p:cNvPr id="4" name="Date Placeholder 3"/>
          <p:cNvSpPr>
            <a:spLocks noGrp="1"/>
          </p:cNvSpPr>
          <p:nvPr>
            <p:ph type="dt" sz="half" idx="10"/>
          </p:nvPr>
        </p:nvSpPr>
        <p:spPr>
          <a:xfrm>
            <a:off x="457200" y="6429396"/>
            <a:ext cx="1257280" cy="292079"/>
          </a:xfrm>
        </p:spPr>
        <p:txBody>
          <a:bodyPr/>
          <a:lstStyle/>
          <a:p>
            <a:fld id="{4ED92552-1E07-4B1D-920B-D65BD5307688}" type="datetime1">
              <a:rPr lang="en-US" sz="1400"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286776" y="6356350"/>
            <a:ext cx="400024" cy="365125"/>
          </a:xfrm>
        </p:spPr>
        <p:txBody>
          <a:bodyPr/>
          <a:lstStyle/>
          <a:p>
            <a:fld id="{B6F15528-21DE-4FAA-801E-634DDDAF4B2B}" type="slidenum">
              <a:rPr lang="en-US" sz="1400" smtClean="0">
                <a:solidFill>
                  <a:schemeClr val="tx1"/>
                </a:solidFill>
              </a:rPr>
              <a:pPr/>
              <a:t>16</a:t>
            </a:fld>
            <a:endParaRPr lang="en-US" sz="1400"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smtClean="0">
                <a:ln>
                  <a:noFill/>
                </a:ln>
                <a:solidFill>
                  <a:schemeClr val="dk1"/>
                </a:solidFill>
                <a:effectLst/>
                <a:uLnTx/>
                <a:uFillTx/>
                <a:latin typeface="+mn-lt"/>
                <a:ea typeface="+mn-ea"/>
                <a:cs typeface="+mn-cs"/>
              </a:rPr>
              <a:t>Recap</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85852" y="6357958"/>
            <a:ext cx="7000924" cy="500042"/>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0"/>
            <a:ext cx="7786710" cy="725470"/>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smtClean="0"/>
              <a:t>QUIZ</a:t>
            </a:r>
            <a:endParaRPr lang="en-US" sz="2400" dirty="0"/>
          </a:p>
        </p:txBody>
      </p:sp>
      <p:sp>
        <p:nvSpPr>
          <p:cNvPr id="3" name="Content Placeholder 2"/>
          <p:cNvSpPr txBox="1">
            <a:spLocks/>
          </p:cNvSpPr>
          <p:nvPr/>
        </p:nvSpPr>
        <p:spPr>
          <a:xfrm>
            <a:off x="714348" y="857232"/>
            <a:ext cx="8143932" cy="5848367"/>
          </a:xfrm>
          <a:prstGeom prst="rect">
            <a:avLst/>
          </a:prstGeom>
        </p:spPr>
        <p:txBody>
          <a:bodyPr>
            <a:noAutofit/>
          </a:bodyPr>
          <a:lstStyle/>
          <a:p>
            <a:pPr lvl="0">
              <a:lnSpc>
                <a:spcPct val="150000"/>
              </a:lnSpc>
            </a:pPr>
            <a:r>
              <a:rPr lang="en-US" sz="2800" b="1" dirty="0" smtClean="0"/>
              <a:t> </a:t>
            </a:r>
            <a:r>
              <a:rPr lang="en-US" b="1" dirty="0" smtClean="0"/>
              <a:t>The </a:t>
            </a:r>
            <a:r>
              <a:rPr lang="en-US" b="1" dirty="0"/>
              <a:t>word </a:t>
            </a:r>
            <a:r>
              <a:rPr lang="en-US" b="1" i="1" dirty="0"/>
              <a:t>critical</a:t>
            </a:r>
            <a:r>
              <a:rPr lang="en-US" b="1" dirty="0"/>
              <a:t> in critical thinking refers to</a:t>
            </a:r>
            <a:r>
              <a:rPr lang="en-US" dirty="0"/>
              <a:t>…</a:t>
            </a:r>
          </a:p>
          <a:p>
            <a:pPr>
              <a:lnSpc>
                <a:spcPct val="150000"/>
              </a:lnSpc>
            </a:pPr>
            <a:r>
              <a:rPr lang="en-US" dirty="0"/>
              <a:t> a. A fault-finding attitude</a:t>
            </a:r>
            <a:br>
              <a:rPr lang="en-US" dirty="0"/>
            </a:br>
            <a:r>
              <a:rPr lang="en-US" dirty="0"/>
              <a:t> b. Attempts to win an argument</a:t>
            </a:r>
            <a:br>
              <a:rPr lang="en-US" dirty="0"/>
            </a:br>
            <a:r>
              <a:rPr lang="en-US" dirty="0"/>
              <a:t> c. Using careful judgment or judicious evaluation</a:t>
            </a:r>
            <a:br>
              <a:rPr lang="en-US" dirty="0"/>
            </a:br>
            <a:r>
              <a:rPr lang="en-US" dirty="0"/>
              <a:t> d. A lack of respect for other </a:t>
            </a:r>
            <a:r>
              <a:rPr lang="en-US" dirty="0" smtClean="0"/>
              <a:t>people</a:t>
            </a:r>
          </a:p>
          <a:p>
            <a:pPr>
              <a:lnSpc>
                <a:spcPct val="150000"/>
              </a:lnSpc>
            </a:pPr>
            <a:endParaRPr lang="en-US" dirty="0"/>
          </a:p>
          <a:p>
            <a:pPr lvl="0">
              <a:lnSpc>
                <a:spcPct val="150000"/>
              </a:lnSpc>
            </a:pPr>
            <a:r>
              <a:rPr lang="en-US" b="1" dirty="0" smtClean="0"/>
              <a:t> </a:t>
            </a:r>
            <a:r>
              <a:rPr lang="en-US" b="1" dirty="0"/>
              <a:t>According to the text, critical thinking complements…</a:t>
            </a:r>
          </a:p>
          <a:p>
            <a:pPr>
              <a:lnSpc>
                <a:spcPct val="150000"/>
              </a:lnSpc>
            </a:pPr>
            <a:r>
              <a:rPr lang="en-US" dirty="0"/>
              <a:t> a. Our prejudices</a:t>
            </a:r>
            <a:br>
              <a:rPr lang="en-US" dirty="0"/>
            </a:br>
            <a:r>
              <a:rPr lang="en-US" dirty="0"/>
              <a:t> b. Our emotions</a:t>
            </a:r>
            <a:br>
              <a:rPr lang="en-US" dirty="0"/>
            </a:br>
            <a:r>
              <a:rPr lang="en-US" dirty="0"/>
              <a:t> c. Peer pressure</a:t>
            </a:r>
            <a:br>
              <a:rPr lang="en-US" dirty="0"/>
            </a:br>
            <a:r>
              <a:rPr lang="en-US" dirty="0"/>
              <a:t> d. Our unconscious desires</a:t>
            </a:r>
          </a:p>
          <a:p>
            <a:pPr lvl="0">
              <a:lnSpc>
                <a:spcPct val="150000"/>
              </a:lnSpc>
            </a:pPr>
            <a:r>
              <a:rPr lang="en-US" sz="3200" dirty="0" smtClean="0"/>
              <a:t> </a:t>
            </a:r>
            <a:endParaRPr lang="en-US" sz="3200"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00892" y="4071941"/>
            <a:ext cx="1841356" cy="1593491"/>
          </a:xfrm>
          <a:prstGeom prst="rect">
            <a:avLst/>
          </a:prstGeom>
        </p:spPr>
      </p:pic>
      <p:sp>
        <p:nvSpPr>
          <p:cNvPr id="6" name="Date Placeholder 3">
            <a:extLst>
              <a:ext uri="{FF2B5EF4-FFF2-40B4-BE49-F238E27FC236}">
                <a16:creationId xmlns:a16="http://schemas.microsoft.com/office/drawing/2014/main" xmlns="" id="{88AA79A5-D58B-4DE4-9898-1D65A3B7C78A}"/>
              </a:ext>
            </a:extLst>
          </p:cNvPr>
          <p:cNvSpPr>
            <a:spLocks noGrp="1"/>
          </p:cNvSpPr>
          <p:nvPr>
            <p:ph type="dt" sz="half" idx="10"/>
          </p:nvPr>
        </p:nvSpPr>
        <p:spPr>
          <a:xfrm>
            <a:off x="235131" y="6356349"/>
            <a:ext cx="2133600" cy="365125"/>
          </a:xfrm>
        </p:spPr>
        <p:txBody>
          <a:bodyPr/>
          <a:lstStyle/>
          <a:p>
            <a:fld id="{2578D411-C184-4017-A283-C4B60E67BA71}" type="datetime1">
              <a:rPr lang="en-US" sz="1400" smtClean="0">
                <a:solidFill>
                  <a:schemeClr val="tx1"/>
                </a:solidFill>
              </a:rPr>
              <a:pPr/>
              <a:t>7/2/2021</a:t>
            </a:fld>
            <a:endParaRPr lang="en-US" dirty="0">
              <a:solidFill>
                <a:schemeClr val="tx1"/>
              </a:solidFill>
            </a:endParaRPr>
          </a:p>
        </p:txBody>
      </p:sp>
      <p:sp>
        <p:nvSpPr>
          <p:cNvPr id="7" name="Slide Number Placeholder 5">
            <a:extLst>
              <a:ext uri="{FF2B5EF4-FFF2-40B4-BE49-F238E27FC236}">
                <a16:creationId xmlns:a16="http://schemas.microsoft.com/office/drawing/2014/main" xmlns="" id="{7E03F9A9-DA50-4D1A-9BD8-0B9685DCC170}"/>
              </a:ext>
            </a:extLst>
          </p:cNvPr>
          <p:cNvSpPr>
            <a:spLocks noGrp="1"/>
          </p:cNvSpPr>
          <p:nvPr>
            <p:ph type="sldNum" sz="quarter" idx="12"/>
          </p:nvPr>
        </p:nvSpPr>
        <p:spPr>
          <a:xfrm>
            <a:off x="8143900" y="6356350"/>
            <a:ext cx="542900" cy="365125"/>
          </a:xfrm>
        </p:spPr>
        <p:txBody>
          <a:bodyPr/>
          <a:lstStyle/>
          <a:p>
            <a:fld id="{B6F15528-21DE-4FAA-801E-634DDDAF4B2B}" type="slidenum">
              <a:rPr lang="en-US" smtClean="0">
                <a:solidFill>
                  <a:schemeClr val="tx1"/>
                </a:solidFill>
              </a:rPr>
              <a:pPr/>
              <a:t>17</a:t>
            </a:fld>
            <a:endParaRPr lang="en-US" dirty="0">
              <a:solidFill>
                <a:schemeClr val="tx1"/>
              </a:solidFill>
            </a:endParaRPr>
          </a:p>
        </p:txBody>
      </p:sp>
      <p:sp>
        <p:nvSpPr>
          <p:cNvPr id="9" name="Footer Placeholder 5"/>
          <p:cNvSpPr>
            <a:spLocks noGrp="1"/>
          </p:cNvSpPr>
          <p:nvPr>
            <p:ph type="ftr" sz="quarter" idx="4294967295"/>
          </p:nvPr>
        </p:nvSpPr>
        <p:spPr>
          <a:xfrm>
            <a:off x="1369482" y="6340474"/>
            <a:ext cx="7060170" cy="365125"/>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1"/>
            <a:ext cx="1357290" cy="714356"/>
          </a:xfrm>
          <a:prstGeom prst="rect">
            <a:avLst/>
          </a:prstGeom>
          <a:noFill/>
        </p:spPr>
      </p:pic>
    </p:spTree>
    <p:extLst>
      <p:ext uri="{BB962C8B-B14F-4D97-AF65-F5344CB8AC3E}">
        <p14:creationId xmlns:p14="http://schemas.microsoft.com/office/powerpoint/2010/main" xmlns="" val="367847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214842"/>
          </a:xfrm>
        </p:spPr>
        <p:txBody>
          <a:bodyPr>
            <a:normAutofit/>
          </a:bodyPr>
          <a:lstStyle/>
          <a:p>
            <a:pPr algn="just"/>
            <a:endParaRPr lang="en-US" sz="2000" dirty="0" smtClean="0"/>
          </a:p>
          <a:p>
            <a:pPr algn="just"/>
            <a:r>
              <a:rPr lang="en-US" sz="2000" dirty="0" smtClean="0"/>
              <a:t>Critical thinking skills</a:t>
            </a:r>
            <a:endParaRPr lang="en-US" sz="2200" dirty="0" smtClean="0"/>
          </a:p>
          <a:p>
            <a:pPr algn="just"/>
            <a:r>
              <a:rPr lang="en-US" sz="2000" dirty="0" smtClean="0"/>
              <a:t>Become a better critical thinker</a:t>
            </a:r>
          </a:p>
          <a:p>
            <a:pPr algn="just"/>
            <a:r>
              <a:rPr lang="en-US" sz="2000" dirty="0" smtClean="0"/>
              <a:t>linking ideas</a:t>
            </a:r>
          </a:p>
          <a:p>
            <a:pPr algn="just"/>
            <a:r>
              <a:rPr lang="en-US" sz="2000" dirty="0" smtClean="0"/>
              <a:t>Ideation Will Help You</a:t>
            </a:r>
          </a:p>
          <a:p>
            <a:r>
              <a:rPr lang="en-US" sz="2000" dirty="0" smtClean="0"/>
              <a:t>Ideation Methods to Spark Innovative Ideas</a:t>
            </a:r>
            <a:br>
              <a:rPr lang="en-US" sz="2000" dirty="0" smtClean="0"/>
            </a:br>
            <a:endParaRPr lang="en-US" sz="2000" dirty="0"/>
          </a:p>
        </p:txBody>
      </p:sp>
      <p:sp>
        <p:nvSpPr>
          <p:cNvPr id="4" name="Date Placeholder 3"/>
          <p:cNvSpPr>
            <a:spLocks noGrp="1"/>
          </p:cNvSpPr>
          <p:nvPr>
            <p:ph type="dt" sz="half" idx="10"/>
          </p:nvPr>
        </p:nvSpPr>
        <p:spPr>
          <a:xfrm>
            <a:off x="457200" y="6429396"/>
            <a:ext cx="1257280" cy="292079"/>
          </a:xfrm>
        </p:spPr>
        <p:txBody>
          <a:bodyPr/>
          <a:lstStyle/>
          <a:p>
            <a:fld id="{2E895D77-AD7D-4DB4-9590-4BF11CF85AB8}" type="datetime1">
              <a:rPr lang="en-US" sz="1400"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143900" y="6356350"/>
            <a:ext cx="542900" cy="365125"/>
          </a:xfrm>
        </p:spPr>
        <p:txBody>
          <a:bodyPr/>
          <a:lstStyle/>
          <a:p>
            <a:fld id="{B6F15528-21DE-4FAA-801E-634DDDAF4B2B}" type="slidenum">
              <a:rPr lang="en-US" sz="1400" smtClean="0">
                <a:solidFill>
                  <a:schemeClr val="tx1"/>
                </a:solidFill>
              </a:rPr>
              <a:pPr/>
              <a:t>18</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Lecture 3</a:t>
            </a:r>
            <a:br>
              <a:rPr lang="en-US" sz="2400" dirty="0" smtClean="0"/>
            </a:br>
            <a:r>
              <a:rPr lang="en-US" sz="2400" dirty="0" smtClean="0"/>
              <a:t>Objective</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85852" y="6286520"/>
            <a:ext cx="7000924" cy="571480"/>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0"/>
            <a:ext cx="7858148" cy="714356"/>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dirty="0" smtClean="0"/>
              <a:t> </a:t>
            </a:r>
            <a:r>
              <a:rPr lang="en-US" sz="2400" dirty="0" smtClean="0"/>
              <a:t>Critical </a:t>
            </a:r>
            <a:r>
              <a:rPr lang="en-US" sz="2400" dirty="0"/>
              <a:t>thinking skills…. (CO4)</a:t>
            </a:r>
            <a:endParaRPr lang="en-US" sz="3200" dirty="0"/>
          </a:p>
        </p:txBody>
      </p:sp>
      <p:sp>
        <p:nvSpPr>
          <p:cNvPr id="3" name="Content Placeholder 2"/>
          <p:cNvSpPr>
            <a:spLocks noGrp="1"/>
          </p:cNvSpPr>
          <p:nvPr>
            <p:ph idx="1"/>
          </p:nvPr>
        </p:nvSpPr>
        <p:spPr>
          <a:xfrm>
            <a:off x="857224" y="1142984"/>
            <a:ext cx="7929618" cy="4983179"/>
          </a:xfrm>
        </p:spPr>
        <p:txBody>
          <a:bodyPr>
            <a:normAutofit/>
          </a:bodyPr>
          <a:lstStyle/>
          <a:p>
            <a:pPr marL="0" indent="0" algn="just">
              <a:buNone/>
            </a:pPr>
            <a:r>
              <a:rPr lang="en-US" sz="2000" dirty="0" smtClean="0"/>
              <a:t>While there’s no universal standard for what skills are included in the critical thinking process, we’ve boiled it down to the following six. Focusing on these can put you on the path to becoming an exceptional critical thinker.</a:t>
            </a:r>
          </a:p>
          <a:p>
            <a:pPr marL="0" indent="0" algn="just">
              <a:buNone/>
            </a:pPr>
            <a:r>
              <a:rPr lang="en-US" sz="2000" dirty="0" smtClean="0"/>
              <a:t>1. Identification</a:t>
            </a:r>
          </a:p>
          <a:p>
            <a:pPr marL="0" indent="0" algn="just">
              <a:buNone/>
            </a:pPr>
            <a:r>
              <a:rPr lang="en-US" sz="2000" dirty="0" smtClean="0"/>
              <a:t>2. Research</a:t>
            </a:r>
          </a:p>
          <a:p>
            <a:pPr>
              <a:buNone/>
            </a:pPr>
            <a:r>
              <a:rPr lang="en-US" sz="2000" dirty="0" smtClean="0"/>
              <a:t>3. Identifying biases</a:t>
            </a:r>
          </a:p>
          <a:p>
            <a:pPr>
              <a:buNone/>
            </a:pPr>
            <a:r>
              <a:rPr lang="en-US" sz="2000" dirty="0" smtClean="0"/>
              <a:t>4. Inference</a:t>
            </a:r>
          </a:p>
          <a:p>
            <a:pPr>
              <a:buNone/>
            </a:pPr>
            <a:r>
              <a:rPr lang="en-US" sz="2000" dirty="0" smtClean="0"/>
              <a:t>5. Determining relevance</a:t>
            </a:r>
          </a:p>
          <a:p>
            <a:pPr>
              <a:buNone/>
            </a:pPr>
            <a:r>
              <a:rPr lang="en-US" sz="2000" dirty="0" smtClean="0"/>
              <a:t>6. Curiosity</a:t>
            </a:r>
          </a:p>
        </p:txBody>
      </p:sp>
      <p:sp>
        <p:nvSpPr>
          <p:cNvPr id="4" name="Date Placeholder 3"/>
          <p:cNvSpPr>
            <a:spLocks noGrp="1"/>
          </p:cNvSpPr>
          <p:nvPr>
            <p:ph type="dt" sz="half" idx="10"/>
          </p:nvPr>
        </p:nvSpPr>
        <p:spPr>
          <a:xfrm>
            <a:off x="457200" y="6215082"/>
            <a:ext cx="1257280" cy="506393"/>
          </a:xfrm>
        </p:spPr>
        <p:txBody>
          <a:bodyPr/>
          <a:lstStyle/>
          <a:p>
            <a:fld id="{F673188F-3624-4024-853B-888C4309109D}" type="datetime1">
              <a:rPr lang="en-US" sz="1400" smtClean="0">
                <a:solidFill>
                  <a:schemeClr val="tx1"/>
                </a:solidFill>
              </a:rPr>
              <a:pPr/>
              <a:t>7/2/2021</a:t>
            </a:fld>
            <a:endParaRPr lang="en-US" dirty="0">
              <a:solidFill>
                <a:schemeClr val="tx1"/>
              </a:solidFill>
            </a:endParaRPr>
          </a:p>
        </p:txBody>
      </p:sp>
      <p:sp>
        <p:nvSpPr>
          <p:cNvPr id="5" name="Slide Number Placeholder 4"/>
          <p:cNvSpPr>
            <a:spLocks noGrp="1"/>
          </p:cNvSpPr>
          <p:nvPr>
            <p:ph type="sldNum" sz="quarter" idx="12"/>
          </p:nvPr>
        </p:nvSpPr>
        <p:spPr>
          <a:xfrm>
            <a:off x="8215338" y="6215082"/>
            <a:ext cx="471462" cy="506393"/>
          </a:xfrm>
        </p:spPr>
        <p:txBody>
          <a:bodyPr/>
          <a:lstStyle/>
          <a:p>
            <a:fld id="{B6F15528-21DE-4FAA-801E-634DDDAF4B2B}" type="slidenum">
              <a:rPr lang="en-US" smtClean="0">
                <a:solidFill>
                  <a:schemeClr val="tx1"/>
                </a:solidFill>
              </a:rPr>
              <a:pPr/>
              <a:t>19</a:t>
            </a:fld>
            <a:endParaRPr lang="en-US" dirty="0">
              <a:solidFill>
                <a:schemeClr val="tx1"/>
              </a:solidFill>
            </a:endParaRPr>
          </a:p>
        </p:txBody>
      </p:sp>
      <p:sp>
        <p:nvSpPr>
          <p:cNvPr id="6" name="Footer Placeholder 5"/>
          <p:cNvSpPr>
            <a:spLocks noGrp="1"/>
          </p:cNvSpPr>
          <p:nvPr>
            <p:ph type="ftr" sz="quarter" idx="4294967295"/>
          </p:nvPr>
        </p:nvSpPr>
        <p:spPr>
          <a:xfrm>
            <a:off x="1285852" y="6286520"/>
            <a:ext cx="7143800" cy="365125"/>
          </a:xfrm>
          <a:prstGeom prst="rect">
            <a:avLst/>
          </a:prstGeom>
        </p:spPr>
        <p:txBody>
          <a:bodyPr/>
          <a:lstStyle/>
          <a:p>
            <a:r>
              <a:rPr lang="en-US" sz="1400" smtClean="0">
                <a:solidFill>
                  <a:schemeClr val="tx1"/>
                </a:solidFill>
              </a:rPr>
              <a:t>Design Thinking       Mr Pushkal/ Ms Surbhi         ACSE0203      Design Thinking     Unit IV  </a:t>
            </a:r>
            <a:endParaRPr lang="en-US" sz="1400" dirty="0">
              <a:solidFill>
                <a:schemeClr val="tx1"/>
              </a:solidFill>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1"/>
            <a:ext cx="1252996" cy="714355"/>
          </a:xfrm>
          <a:prstGeom prst="rect">
            <a:avLst/>
          </a:prstGeom>
          <a:noFill/>
        </p:spPr>
      </p:pic>
    </p:spTree>
    <p:extLst>
      <p:ext uri="{BB962C8B-B14F-4D97-AF65-F5344CB8AC3E}">
        <p14:creationId xmlns:p14="http://schemas.microsoft.com/office/powerpoint/2010/main" xmlns="" val="1783492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0D9237E-4EF0-4B60-B224-1CCD386C5F8C}"/>
              </a:ext>
            </a:extLst>
          </p:cNvPr>
          <p:cNvSpPr>
            <a:spLocks noGrp="1"/>
          </p:cNvSpPr>
          <p:nvPr>
            <p:ph idx="1"/>
          </p:nvPr>
        </p:nvSpPr>
        <p:spPr>
          <a:xfrm>
            <a:off x="1500166" y="928670"/>
            <a:ext cx="7000924" cy="4586301"/>
          </a:xfrm>
        </p:spPr>
        <p:txBody>
          <a:bodyPr>
            <a:normAutofit/>
          </a:bodyPr>
          <a:lstStyle/>
          <a:p>
            <a:pPr algn="just"/>
            <a:r>
              <a:rPr lang="en-US" sz="2000" dirty="0" smtClean="0"/>
              <a:t>Fundamental concepts of critical thinking</a:t>
            </a:r>
          </a:p>
          <a:p>
            <a:pPr algn="just"/>
            <a:r>
              <a:rPr lang="en-US" sz="2000" dirty="0" smtClean="0"/>
              <a:t>The difference between critical and ordinary thinking</a:t>
            </a:r>
          </a:p>
          <a:p>
            <a:pPr algn="just"/>
            <a:r>
              <a:rPr lang="en-US" sz="2000" dirty="0" smtClean="0"/>
              <a:t>Characteristics of critical thinkers</a:t>
            </a:r>
          </a:p>
          <a:p>
            <a:pPr algn="just"/>
            <a:r>
              <a:rPr lang="en-US" sz="2000" dirty="0" smtClean="0"/>
              <a:t>Critical thinking skills- linking ideas </a:t>
            </a:r>
          </a:p>
          <a:p>
            <a:pPr algn="just"/>
            <a:r>
              <a:rPr lang="en-US" sz="2000" dirty="0" smtClean="0"/>
              <a:t>Structuring arguments </a:t>
            </a:r>
          </a:p>
          <a:p>
            <a:pPr algn="just"/>
            <a:r>
              <a:rPr lang="en-US" sz="2000" dirty="0" smtClean="0"/>
              <a:t>Recognizing incongruence </a:t>
            </a:r>
          </a:p>
          <a:p>
            <a:pPr algn="just"/>
            <a:r>
              <a:rPr lang="en-US" sz="2000" dirty="0" smtClean="0"/>
              <a:t>Five pillars of critical thinking </a:t>
            </a:r>
          </a:p>
          <a:p>
            <a:pPr algn="just">
              <a:tabLst>
                <a:tab pos="2244725" algn="l"/>
              </a:tabLst>
            </a:pPr>
            <a:r>
              <a:rPr lang="en-US" sz="2000" dirty="0" smtClean="0"/>
              <a:t>Argumentation versus rhetoric</a:t>
            </a:r>
          </a:p>
          <a:p>
            <a:pPr algn="just"/>
            <a:r>
              <a:rPr lang="en-US" sz="2000" dirty="0" smtClean="0"/>
              <a:t>Cognitive bias</a:t>
            </a:r>
          </a:p>
          <a:p>
            <a:pPr algn="just"/>
            <a:r>
              <a:rPr lang="en-US" sz="2000" dirty="0" smtClean="0"/>
              <a:t>Tribalism, and politics</a:t>
            </a:r>
          </a:p>
          <a:p>
            <a:pPr algn="just"/>
            <a:r>
              <a:rPr lang="en-US" sz="2000" dirty="0" smtClean="0"/>
              <a:t>Case study on applying critical thinking on different scenarios.</a:t>
            </a:r>
            <a:endParaRPr lang="en-US" sz="2000" dirty="0"/>
          </a:p>
        </p:txBody>
      </p:sp>
      <p:sp>
        <p:nvSpPr>
          <p:cNvPr id="4" name="Date Placeholder 3">
            <a:extLst>
              <a:ext uri="{FF2B5EF4-FFF2-40B4-BE49-F238E27FC236}">
                <a16:creationId xmlns:a16="http://schemas.microsoft.com/office/drawing/2014/main" xmlns="" id="{6087271E-5A02-49A4-9CC5-9F3529A6DC0F}"/>
              </a:ext>
            </a:extLst>
          </p:cNvPr>
          <p:cNvSpPr>
            <a:spLocks noGrp="1"/>
          </p:cNvSpPr>
          <p:nvPr>
            <p:ph type="dt" sz="half" idx="10"/>
          </p:nvPr>
        </p:nvSpPr>
        <p:spPr/>
        <p:txBody>
          <a:bodyPr/>
          <a:lstStyle/>
          <a:p>
            <a:fld id="{D4D5B48C-0E09-4ABE-B961-8960BA7F40EB}" type="datetime1">
              <a:rPr lang="en-US" sz="1400" smtClean="0">
                <a:solidFill>
                  <a:schemeClr val="tx1"/>
                </a:solidFill>
              </a:rPr>
              <a:pPr/>
              <a:t>7/2/2021</a:t>
            </a:fld>
            <a:endParaRPr lang="en-US" dirty="0">
              <a:solidFill>
                <a:schemeClr val="tx1"/>
              </a:solidFill>
            </a:endParaRPr>
          </a:p>
        </p:txBody>
      </p:sp>
      <p:sp>
        <p:nvSpPr>
          <p:cNvPr id="6" name="Slide Number Placeholder 5">
            <a:extLst>
              <a:ext uri="{FF2B5EF4-FFF2-40B4-BE49-F238E27FC236}">
                <a16:creationId xmlns:a16="http://schemas.microsoft.com/office/drawing/2014/main" xmlns="" id="{C7984079-B8E5-44BF-8F02-9DC693A67263}"/>
              </a:ext>
            </a:extLst>
          </p:cNvPr>
          <p:cNvSpPr>
            <a:spLocks noGrp="1"/>
          </p:cNvSpPr>
          <p:nvPr>
            <p:ph type="sldNum" sz="quarter" idx="12"/>
          </p:nvPr>
        </p:nvSpPr>
        <p:spPr>
          <a:xfrm>
            <a:off x="8143900" y="6356350"/>
            <a:ext cx="542900" cy="365125"/>
          </a:xfrm>
        </p:spPr>
        <p:txBody>
          <a:bodyPr/>
          <a:lstStyle/>
          <a:p>
            <a:fld id="{B6F15528-21DE-4FAA-801E-634DDDAF4B2B}" type="slidenum">
              <a:rPr lang="en-US" sz="1400" smtClean="0">
                <a:solidFill>
                  <a:schemeClr val="tx1"/>
                </a:solidFill>
              </a:rPr>
              <a:pPr/>
              <a:t>2</a:t>
            </a:fld>
            <a:endParaRPr lang="en-US" sz="1400" dirty="0">
              <a:solidFill>
                <a:schemeClr val="tx1"/>
              </a:solidFill>
            </a:endParaRPr>
          </a:p>
        </p:txBody>
      </p:sp>
      <p:sp>
        <p:nvSpPr>
          <p:cNvPr id="7" name="Title 1">
            <a:extLst>
              <a:ext uri="{FF2B5EF4-FFF2-40B4-BE49-F238E27FC236}">
                <a16:creationId xmlns:a16="http://schemas.microsoft.com/office/drawing/2014/main" xmlns="" id="{0EAF80B8-9DD0-4138-995B-D70D3C7BAB34}"/>
              </a:ext>
            </a:extLst>
          </p:cNvPr>
          <p:cNvSpPr txBox="1">
            <a:spLocks noGrp="1"/>
          </p:cNvSpPr>
          <p:nvPr>
            <p:ph type="title"/>
          </p:nvPr>
        </p:nvSpPr>
        <p:spPr>
          <a:xfrm>
            <a:off x="1484242" y="55975"/>
            <a:ext cx="7354957" cy="67586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Content</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xmlns="" id="{98459900-BE88-448F-B296-7B1971DDC1C2}"/>
              </a:ext>
            </a:extLst>
          </p:cNvPr>
          <p:cNvPicPr>
            <a:picLocks noChangeAspect="1" noChangeArrowheads="1"/>
          </p:cNvPicPr>
          <p:nvPr/>
        </p:nvPicPr>
        <p:blipFill>
          <a:blip r:embed="rId2"/>
          <a:srcRect/>
          <a:stretch>
            <a:fillRect/>
          </a:stretch>
        </p:blipFill>
        <p:spPr bwMode="auto">
          <a:xfrm>
            <a:off x="0" y="1"/>
            <a:ext cx="1500166" cy="714355"/>
          </a:xfrm>
          <a:prstGeom prst="rect">
            <a:avLst/>
          </a:prstGeom>
          <a:noFill/>
        </p:spPr>
      </p:pic>
      <p:sp>
        <p:nvSpPr>
          <p:cNvPr id="10" name="Footer Placeholder 5"/>
          <p:cNvSpPr>
            <a:spLocks noGrp="1"/>
          </p:cNvSpPr>
          <p:nvPr>
            <p:ph type="ftr" sz="quarter" idx="4294967295"/>
          </p:nvPr>
        </p:nvSpPr>
        <p:spPr>
          <a:xfrm>
            <a:off x="1285852" y="6215082"/>
            <a:ext cx="6858048" cy="642918"/>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27129647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0"/>
            <a:ext cx="7858148" cy="714356"/>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smtClean="0"/>
              <a:t>Become </a:t>
            </a:r>
            <a:r>
              <a:rPr lang="en-US" sz="2400" dirty="0"/>
              <a:t>a better critical thinker (CO4)</a:t>
            </a:r>
          </a:p>
        </p:txBody>
      </p:sp>
      <p:sp>
        <p:nvSpPr>
          <p:cNvPr id="3" name="Content Placeholder 2"/>
          <p:cNvSpPr>
            <a:spLocks noGrp="1"/>
          </p:cNvSpPr>
          <p:nvPr>
            <p:ph idx="1"/>
          </p:nvPr>
        </p:nvSpPr>
        <p:spPr>
          <a:xfrm>
            <a:off x="457200" y="857232"/>
            <a:ext cx="8229600" cy="5268931"/>
          </a:xfrm>
        </p:spPr>
        <p:txBody>
          <a:bodyPr>
            <a:noAutofit/>
          </a:bodyPr>
          <a:lstStyle/>
          <a:p>
            <a:pPr algn="just">
              <a:lnSpc>
                <a:spcPct val="150000"/>
              </a:lnSpc>
              <a:spcBef>
                <a:spcPts val="0"/>
              </a:spcBef>
            </a:pPr>
            <a:r>
              <a:rPr lang="en-US" sz="1800" dirty="0"/>
              <a:t>Thinking critically is vital for anyone looking to have a successful college career and a fruitful professional life upon graduation. Your ability to objectively analyze and evaluate complex subjects and situations will always be useful. Unlock your potential by practicing and refining the six critical thinking skills </a:t>
            </a:r>
            <a:r>
              <a:rPr lang="en-US" sz="1800" dirty="0" smtClean="0"/>
              <a:t>above.</a:t>
            </a:r>
          </a:p>
          <a:p>
            <a:pPr algn="just">
              <a:lnSpc>
                <a:spcPct val="150000"/>
              </a:lnSpc>
              <a:spcBef>
                <a:spcPts val="0"/>
              </a:spcBef>
            </a:pPr>
            <a:r>
              <a:rPr lang="en-US" sz="1800" dirty="0" smtClean="0"/>
              <a:t>Most </a:t>
            </a:r>
            <a:r>
              <a:rPr lang="en-US" sz="1800" dirty="0"/>
              <a:t>professionals credit their time in college as having been crucial in the development of their critical thinking abilities. If you’re looking to improve your skills in a way that can impact your life and </a:t>
            </a:r>
            <a:r>
              <a:rPr lang="en-US" sz="1800" dirty="0" smtClean="0"/>
              <a:t> career moving forward, higher education is a fantastic venue through which to achieve that. </a:t>
            </a:r>
          </a:p>
          <a:p>
            <a:pPr algn="just">
              <a:lnSpc>
                <a:spcPct val="150000"/>
              </a:lnSpc>
            </a:pPr>
            <a:r>
              <a:rPr lang="en-US" sz="1800" b="1" dirty="0" smtClean="0"/>
              <a:t>Critical Thinking</a:t>
            </a:r>
            <a:r>
              <a:rPr lang="en-US" sz="1800" dirty="0" smtClean="0"/>
              <a:t>: These </a:t>
            </a:r>
            <a:r>
              <a:rPr lang="en-US" sz="1800" b="1" dirty="0" smtClean="0"/>
              <a:t>five pillars</a:t>
            </a:r>
            <a:r>
              <a:rPr lang="en-US" sz="1800" dirty="0" smtClean="0"/>
              <a:t> include LOGIC, ARGUMENTATION, RHETORIC, BACKGROUND KNOWLEDGE, and ATTITUDES AND VALUES.</a:t>
            </a:r>
          </a:p>
          <a:p>
            <a:pPr algn="just">
              <a:lnSpc>
                <a:spcPct val="150000"/>
              </a:lnSpc>
              <a:spcBef>
                <a:spcPts val="0"/>
              </a:spcBef>
            </a:pPr>
            <a:endParaRPr lang="en-US" sz="1800" dirty="0"/>
          </a:p>
        </p:txBody>
      </p:sp>
      <p:sp>
        <p:nvSpPr>
          <p:cNvPr id="4" name="Date Placeholder 3"/>
          <p:cNvSpPr>
            <a:spLocks noGrp="1"/>
          </p:cNvSpPr>
          <p:nvPr>
            <p:ph type="dt" sz="half" idx="10"/>
          </p:nvPr>
        </p:nvSpPr>
        <p:spPr/>
        <p:txBody>
          <a:bodyPr/>
          <a:lstStyle/>
          <a:p>
            <a:fld id="{5D845450-E89D-4169-A7F2-889F39C972F1}" type="datetime1">
              <a:rPr lang="en-US" sz="1400" smtClean="0">
                <a:solidFill>
                  <a:schemeClr val="tx1"/>
                </a:solidFill>
              </a:rPr>
              <a:pPr/>
              <a:t>7/2/2021</a:t>
            </a:fld>
            <a:endParaRPr lang="en-US" dirty="0">
              <a:solidFill>
                <a:schemeClr val="tx1"/>
              </a:solidFill>
            </a:endParaRPr>
          </a:p>
        </p:txBody>
      </p:sp>
      <p:sp>
        <p:nvSpPr>
          <p:cNvPr id="5" name="Slide Number Placeholder 4"/>
          <p:cNvSpPr>
            <a:spLocks noGrp="1"/>
          </p:cNvSpPr>
          <p:nvPr>
            <p:ph type="sldNum" sz="quarter" idx="12"/>
          </p:nvPr>
        </p:nvSpPr>
        <p:spPr>
          <a:xfrm>
            <a:off x="8001024" y="6356350"/>
            <a:ext cx="685776" cy="365125"/>
          </a:xfrm>
        </p:spPr>
        <p:txBody>
          <a:bodyPr/>
          <a:lstStyle/>
          <a:p>
            <a:fld id="{B6F15528-21DE-4FAA-801E-634DDDAF4B2B}" type="slidenum">
              <a:rPr lang="en-US" smtClean="0">
                <a:solidFill>
                  <a:schemeClr val="tx1"/>
                </a:solidFill>
              </a:rPr>
              <a:pPr/>
              <a:t>20</a:t>
            </a:fld>
            <a:endParaRPr lang="en-US" dirty="0">
              <a:solidFill>
                <a:schemeClr val="tx1"/>
              </a:solidFill>
            </a:endParaRPr>
          </a:p>
        </p:txBody>
      </p:sp>
      <p:sp>
        <p:nvSpPr>
          <p:cNvPr id="8" name="Footer Placeholder 5"/>
          <p:cNvSpPr>
            <a:spLocks noGrp="1"/>
          </p:cNvSpPr>
          <p:nvPr>
            <p:ph type="ftr" sz="quarter" idx="4294967295"/>
          </p:nvPr>
        </p:nvSpPr>
        <p:spPr>
          <a:xfrm>
            <a:off x="1128713" y="6286520"/>
            <a:ext cx="7086625" cy="492105"/>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solidFill>
                <a:schemeClr val="tx1"/>
              </a:solidFill>
            </a:endParaRPr>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1"/>
            <a:ext cx="1285852" cy="785793"/>
          </a:xfrm>
          <a:prstGeom prst="rect">
            <a:avLst/>
          </a:prstGeom>
          <a:noFill/>
        </p:spPr>
      </p:pic>
    </p:spTree>
    <p:extLst>
      <p:ext uri="{BB962C8B-B14F-4D97-AF65-F5344CB8AC3E}">
        <p14:creationId xmlns:p14="http://schemas.microsoft.com/office/powerpoint/2010/main" xmlns="" val="543178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164" y="0"/>
            <a:ext cx="7730836" cy="714356"/>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a:t>linking ideas (CO4)</a:t>
            </a:r>
          </a:p>
        </p:txBody>
      </p:sp>
      <p:sp>
        <p:nvSpPr>
          <p:cNvPr id="3" name="Content Placeholder 2"/>
          <p:cNvSpPr>
            <a:spLocks noGrp="1"/>
          </p:cNvSpPr>
          <p:nvPr>
            <p:ph idx="1"/>
          </p:nvPr>
        </p:nvSpPr>
        <p:spPr>
          <a:xfrm>
            <a:off x="457200" y="785794"/>
            <a:ext cx="8229600" cy="5340369"/>
          </a:xfrm>
        </p:spPr>
        <p:txBody>
          <a:bodyPr/>
          <a:lstStyle/>
          <a:p>
            <a:pPr algn="just">
              <a:lnSpc>
                <a:spcPct val="150000"/>
              </a:lnSpc>
              <a:buNone/>
            </a:pPr>
            <a:r>
              <a:rPr lang="en-US" dirty="0"/>
              <a:t> </a:t>
            </a:r>
            <a:r>
              <a:rPr lang="en-US" dirty="0" smtClean="0"/>
              <a:t> “</a:t>
            </a:r>
            <a:r>
              <a:rPr lang="en-US" sz="2000" dirty="0"/>
              <a:t>Ideation is the mode of the design </a:t>
            </a:r>
            <a:r>
              <a:rPr lang="en-US" sz="2000" dirty="0" smtClean="0"/>
              <a:t>process in </a:t>
            </a:r>
            <a:r>
              <a:rPr lang="en-US" sz="2000" dirty="0"/>
              <a:t>which you concentrate on idea generation. Mentally it represents a process of “going wide” in terms of concepts and outcomes. Ideation provides both the fuel and also the source material for building prototypes and getting innovative solutions into the hands of your users.”</a:t>
            </a:r>
          </a:p>
        </p:txBody>
      </p:sp>
      <p:sp>
        <p:nvSpPr>
          <p:cNvPr id="4" name="Footer Placeholder 5"/>
          <p:cNvSpPr>
            <a:spLocks noGrp="1"/>
          </p:cNvSpPr>
          <p:nvPr>
            <p:ph type="ftr" sz="quarter" idx="4294967295"/>
          </p:nvPr>
        </p:nvSpPr>
        <p:spPr>
          <a:xfrm>
            <a:off x="1142976" y="6357958"/>
            <a:ext cx="7500990" cy="357190"/>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solidFill>
                <a:schemeClr val="tx1"/>
              </a:solidFill>
            </a:endParaRPr>
          </a:p>
        </p:txBody>
      </p:sp>
      <p:sp>
        <p:nvSpPr>
          <p:cNvPr id="5" name="Date Placeholder 3"/>
          <p:cNvSpPr>
            <a:spLocks noGrp="1"/>
          </p:cNvSpPr>
          <p:nvPr>
            <p:ph type="dt" sz="half" idx="10"/>
          </p:nvPr>
        </p:nvSpPr>
        <p:spPr>
          <a:xfrm>
            <a:off x="285720" y="6429396"/>
            <a:ext cx="1214446" cy="214314"/>
          </a:xfrm>
        </p:spPr>
        <p:txBody>
          <a:bodyPr/>
          <a:lstStyle/>
          <a:p>
            <a:fld id="{3F029A67-1596-4663-BF6B-8069440DAA83}" type="datetime1">
              <a:rPr lang="en-US" sz="1400" smtClean="0">
                <a:solidFill>
                  <a:schemeClr val="tx1"/>
                </a:solidFill>
              </a:rPr>
              <a:pPr/>
              <a:t>7/2/2021</a:t>
            </a:fld>
            <a:endParaRPr lang="en-US" sz="1400" dirty="0">
              <a:solidFill>
                <a:schemeClr val="tx1"/>
              </a:solidFill>
            </a:endParaRPr>
          </a:p>
        </p:txBody>
      </p:sp>
      <p:pic>
        <p:nvPicPr>
          <p:cNvPr id="6" name="Picture 2" descr="E:\NIET\Project\xLogo11.png.pagespeed.ic.pydHLuCQEZ.png"/>
          <p:cNvPicPr>
            <a:picLocks noChangeAspect="1" noChangeArrowheads="1"/>
          </p:cNvPicPr>
          <p:nvPr/>
        </p:nvPicPr>
        <p:blipFill>
          <a:blip r:embed="rId2"/>
          <a:srcRect/>
          <a:stretch>
            <a:fillRect/>
          </a:stretch>
        </p:blipFill>
        <p:spPr bwMode="auto">
          <a:xfrm>
            <a:off x="0" y="1"/>
            <a:ext cx="1357290" cy="785793"/>
          </a:xfrm>
          <a:prstGeom prst="rect">
            <a:avLst/>
          </a:prstGeom>
          <a:noFill/>
        </p:spPr>
      </p:pic>
      <p:sp>
        <p:nvSpPr>
          <p:cNvPr id="7" name="Slide Number Placeholder 6"/>
          <p:cNvSpPr>
            <a:spLocks noGrp="1"/>
          </p:cNvSpPr>
          <p:nvPr>
            <p:ph type="sldNum" sz="quarter" idx="12"/>
          </p:nvPr>
        </p:nvSpPr>
        <p:spPr/>
        <p:txBody>
          <a:bodyPr/>
          <a:lstStyle/>
          <a:p>
            <a:fld id="{1F6BAD97-64CD-4A5A-BBF6-E8BB57618CA0}" type="slidenum">
              <a:rPr lang="en-US" smtClean="0">
                <a:solidFill>
                  <a:schemeClr val="tx1"/>
                </a:solidFill>
              </a:rPr>
              <a:pPr/>
              <a:t>21</a:t>
            </a:fld>
            <a:endParaRPr lang="en-US" dirty="0">
              <a:solidFill>
                <a:schemeClr val="tx1"/>
              </a:solidFill>
            </a:endParaRPr>
          </a:p>
        </p:txBody>
      </p:sp>
    </p:spTree>
    <p:extLst>
      <p:ext uri="{BB962C8B-B14F-4D97-AF65-F5344CB8AC3E}">
        <p14:creationId xmlns:p14="http://schemas.microsoft.com/office/powerpoint/2010/main" xmlns="" val="16290015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0"/>
            <a:ext cx="7786710" cy="642918"/>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a:t>Ideation Will Help You</a:t>
            </a:r>
          </a:p>
        </p:txBody>
      </p:sp>
      <p:sp>
        <p:nvSpPr>
          <p:cNvPr id="3" name="Content Placeholder 2"/>
          <p:cNvSpPr>
            <a:spLocks noGrp="1"/>
          </p:cNvSpPr>
          <p:nvPr>
            <p:ph idx="1"/>
          </p:nvPr>
        </p:nvSpPr>
        <p:spPr>
          <a:xfrm>
            <a:off x="1142976" y="1000108"/>
            <a:ext cx="7643866" cy="4983179"/>
          </a:xfrm>
        </p:spPr>
        <p:txBody>
          <a:bodyPr>
            <a:normAutofit/>
          </a:bodyPr>
          <a:lstStyle/>
          <a:p>
            <a:pPr marL="0" indent="0">
              <a:buNone/>
            </a:pPr>
            <a:endParaRPr lang="en-US" b="1" dirty="0"/>
          </a:p>
          <a:p>
            <a:pPr lvl="0" algn="just"/>
            <a:r>
              <a:rPr lang="en-US" sz="2000" dirty="0"/>
              <a:t>Ask the right questions and innovate.</a:t>
            </a:r>
          </a:p>
          <a:p>
            <a:pPr lvl="0" algn="just"/>
            <a:r>
              <a:rPr lang="en-US" sz="2000" dirty="0"/>
              <a:t>Step beyond the obvious solutions and therefore increase the innovation potential of your solution.</a:t>
            </a:r>
          </a:p>
          <a:p>
            <a:pPr lvl="0" algn="just"/>
            <a:r>
              <a:rPr lang="en-US" sz="2000" dirty="0"/>
              <a:t>Bring together perspectives and strengths of team members.</a:t>
            </a:r>
          </a:p>
          <a:p>
            <a:pPr lvl="0" algn="just"/>
            <a:r>
              <a:rPr lang="en-US" sz="2000" dirty="0"/>
              <a:t>Uncover unexpected areas of innovation.</a:t>
            </a:r>
          </a:p>
          <a:p>
            <a:pPr lvl="0" algn="just"/>
            <a:r>
              <a:rPr lang="en-US" sz="2000" dirty="0"/>
              <a:t>Create volume and variety in your innovation options.</a:t>
            </a:r>
          </a:p>
          <a:p>
            <a:pPr lvl="0" algn="just"/>
            <a:r>
              <a:rPr lang="en-US" sz="2000" dirty="0"/>
              <a:t>Get obvious solutions out of your heads, and drive your team beyond them.</a:t>
            </a:r>
          </a:p>
          <a:p>
            <a:pPr algn="just"/>
            <a:endParaRPr lang="en-US" dirty="0"/>
          </a:p>
        </p:txBody>
      </p:sp>
      <p:sp>
        <p:nvSpPr>
          <p:cNvPr id="4" name="Footer Placeholder 5"/>
          <p:cNvSpPr>
            <a:spLocks noGrp="1"/>
          </p:cNvSpPr>
          <p:nvPr>
            <p:ph type="ftr" sz="quarter" idx="4294967295"/>
          </p:nvPr>
        </p:nvSpPr>
        <p:spPr>
          <a:xfrm>
            <a:off x="1128713" y="6286520"/>
            <a:ext cx="7015187" cy="492105"/>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solidFill>
                <a:schemeClr val="tx1"/>
              </a:solidFill>
            </a:endParaRPr>
          </a:p>
        </p:txBody>
      </p:sp>
      <p:sp>
        <p:nvSpPr>
          <p:cNvPr id="5" name="Date Placeholder 3"/>
          <p:cNvSpPr>
            <a:spLocks noGrp="1"/>
          </p:cNvSpPr>
          <p:nvPr>
            <p:ph type="dt" sz="half" idx="10"/>
          </p:nvPr>
        </p:nvSpPr>
        <p:spPr>
          <a:xfrm>
            <a:off x="214282" y="6215082"/>
            <a:ext cx="1143008" cy="642919"/>
          </a:xfrm>
        </p:spPr>
        <p:txBody>
          <a:bodyPr/>
          <a:lstStyle/>
          <a:p>
            <a:fld id="{B6A13BA3-B461-4C0A-B0CD-3FC6878D42D4}" type="datetime1">
              <a:rPr lang="en-US" smtClean="0">
                <a:solidFill>
                  <a:schemeClr val="tx1"/>
                </a:solidFill>
              </a:rPr>
              <a:pPr/>
              <a:t>7/2/2021</a:t>
            </a:fld>
            <a:endParaRPr lang="en-US" dirty="0">
              <a:solidFill>
                <a:schemeClr val="tx1"/>
              </a:solidFill>
            </a:endParaRPr>
          </a:p>
        </p:txBody>
      </p:sp>
      <p:pic>
        <p:nvPicPr>
          <p:cNvPr id="6" name="Picture 2" descr="E:\NIET\Project\xLogo11.png.pagespeed.ic.pydHLuCQEZ.png"/>
          <p:cNvPicPr>
            <a:picLocks noChangeAspect="1" noChangeArrowheads="1"/>
          </p:cNvPicPr>
          <p:nvPr/>
        </p:nvPicPr>
        <p:blipFill>
          <a:blip r:embed="rId2"/>
          <a:srcRect/>
          <a:stretch>
            <a:fillRect/>
          </a:stretch>
        </p:blipFill>
        <p:spPr bwMode="auto">
          <a:xfrm>
            <a:off x="0" y="1"/>
            <a:ext cx="1285852" cy="642917"/>
          </a:xfrm>
          <a:prstGeom prst="rect">
            <a:avLst/>
          </a:prstGeom>
          <a:noFill/>
        </p:spPr>
      </p:pic>
      <p:sp>
        <p:nvSpPr>
          <p:cNvPr id="7" name="Slide Number Placeholder 6"/>
          <p:cNvSpPr>
            <a:spLocks noGrp="1"/>
          </p:cNvSpPr>
          <p:nvPr>
            <p:ph type="sldNum" sz="quarter" idx="12"/>
          </p:nvPr>
        </p:nvSpPr>
        <p:spPr>
          <a:xfrm>
            <a:off x="8001024" y="6356350"/>
            <a:ext cx="685776" cy="365125"/>
          </a:xfrm>
        </p:spPr>
        <p:txBody>
          <a:bodyPr/>
          <a:lstStyle/>
          <a:p>
            <a:fld id="{1F6BAD97-64CD-4A5A-BBF6-E8BB57618CA0}" type="slidenum">
              <a:rPr lang="en-US" smtClean="0">
                <a:solidFill>
                  <a:schemeClr val="tx1"/>
                </a:solidFill>
              </a:rPr>
              <a:pPr/>
              <a:t>22</a:t>
            </a:fld>
            <a:endParaRPr lang="en-US" dirty="0">
              <a:solidFill>
                <a:schemeClr val="tx1"/>
              </a:solidFill>
            </a:endParaRPr>
          </a:p>
        </p:txBody>
      </p:sp>
    </p:spTree>
    <p:extLst>
      <p:ext uri="{BB962C8B-B14F-4D97-AF65-F5344CB8AC3E}">
        <p14:creationId xmlns:p14="http://schemas.microsoft.com/office/powerpoint/2010/main" xmlns="" val="3996344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0"/>
            <a:ext cx="7896334" cy="654032"/>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sz="3600" b="1" dirty="0"/>
              <a:t/>
            </a:r>
            <a:br>
              <a:rPr lang="en-US" sz="3600" b="1" dirty="0"/>
            </a:br>
            <a:r>
              <a:rPr lang="en-US" sz="2700" dirty="0"/>
              <a:t>Ideation Methods to Spark Innovative Ideas</a:t>
            </a:r>
            <a:r>
              <a:rPr lang="en-US" sz="3600" dirty="0"/>
              <a:t/>
            </a:r>
            <a:br>
              <a:rPr lang="en-US" sz="3600" dirty="0"/>
            </a:br>
            <a:endParaRPr lang="en-US" dirty="0"/>
          </a:p>
        </p:txBody>
      </p:sp>
      <p:sp>
        <p:nvSpPr>
          <p:cNvPr id="3" name="Content Placeholder 2"/>
          <p:cNvSpPr>
            <a:spLocks noGrp="1"/>
          </p:cNvSpPr>
          <p:nvPr>
            <p:ph idx="1"/>
          </p:nvPr>
        </p:nvSpPr>
        <p:spPr>
          <a:xfrm>
            <a:off x="1071538" y="714356"/>
            <a:ext cx="7786742" cy="5572164"/>
          </a:xfrm>
        </p:spPr>
        <p:txBody>
          <a:bodyPr>
            <a:noAutofit/>
          </a:bodyPr>
          <a:lstStyle/>
          <a:p>
            <a:pPr marL="0" indent="0" algn="just">
              <a:lnSpc>
                <a:spcPct val="150000"/>
              </a:lnSpc>
              <a:buNone/>
            </a:pPr>
            <a:r>
              <a:rPr lang="en-US" sz="1800" dirty="0"/>
              <a:t>There are hundreds of ideation methods. Some methods are merely renamed or slightly adapted versions of more foundational techniques. </a:t>
            </a:r>
            <a:r>
              <a:rPr lang="en-US" sz="1800" dirty="0" smtClean="0"/>
              <a:t>Here you’ll get brief overview of some of the best methods:</a:t>
            </a:r>
          </a:p>
          <a:p>
            <a:pPr lvl="0">
              <a:lnSpc>
                <a:spcPct val="150000"/>
              </a:lnSpc>
            </a:pPr>
            <a:r>
              <a:rPr lang="en-US" sz="1800" dirty="0" smtClean="0"/>
              <a:t>Brainstorm</a:t>
            </a:r>
          </a:p>
          <a:p>
            <a:pPr lvl="0">
              <a:lnSpc>
                <a:spcPct val="150000"/>
              </a:lnSpc>
            </a:pPr>
            <a:r>
              <a:rPr lang="en-US" sz="1800" dirty="0" smtClean="0"/>
              <a:t>Braindump</a:t>
            </a:r>
          </a:p>
          <a:p>
            <a:pPr lvl="0">
              <a:lnSpc>
                <a:spcPct val="150000"/>
              </a:lnSpc>
            </a:pPr>
            <a:r>
              <a:rPr lang="en-US" sz="1800" dirty="0" smtClean="0"/>
              <a:t>Brainwrite</a:t>
            </a:r>
          </a:p>
          <a:p>
            <a:pPr lvl="0">
              <a:lnSpc>
                <a:spcPct val="150000"/>
              </a:lnSpc>
            </a:pPr>
            <a:r>
              <a:rPr lang="en-US" sz="1800" dirty="0" smtClean="0"/>
              <a:t>Brainwork</a:t>
            </a:r>
          </a:p>
          <a:p>
            <a:pPr lvl="0">
              <a:lnSpc>
                <a:spcPct val="150000"/>
              </a:lnSpc>
            </a:pPr>
            <a:r>
              <a:rPr lang="en-US" sz="1800" dirty="0" smtClean="0"/>
              <a:t>Challenge Assumptions</a:t>
            </a:r>
          </a:p>
          <a:p>
            <a:pPr lvl="0">
              <a:lnSpc>
                <a:spcPct val="150000"/>
              </a:lnSpc>
            </a:pPr>
            <a:r>
              <a:rPr lang="en-US" sz="1800" dirty="0" smtClean="0"/>
              <a:t>SCAMPER</a:t>
            </a:r>
          </a:p>
          <a:p>
            <a:pPr lvl="0">
              <a:lnSpc>
                <a:spcPct val="150000"/>
              </a:lnSpc>
            </a:pPr>
            <a:r>
              <a:rPr lang="en-US" sz="1800" dirty="0" smtClean="0"/>
              <a:t>Mindmap</a:t>
            </a:r>
            <a:endParaRPr lang="en-US" sz="1800" dirty="0"/>
          </a:p>
          <a:p>
            <a:pPr lvl="0">
              <a:lnSpc>
                <a:spcPct val="150000"/>
              </a:lnSpc>
            </a:pPr>
            <a:r>
              <a:rPr lang="en-US" sz="1800" dirty="0"/>
              <a:t>Sketch or Sketchstorm</a:t>
            </a:r>
          </a:p>
          <a:p>
            <a:pPr lvl="0">
              <a:lnSpc>
                <a:spcPct val="150000"/>
              </a:lnSpc>
            </a:pPr>
            <a:r>
              <a:rPr lang="en-US" sz="1800" dirty="0"/>
              <a:t>Storyboard</a:t>
            </a:r>
          </a:p>
          <a:p>
            <a:pPr lvl="0">
              <a:buNone/>
            </a:pPr>
            <a:endParaRPr lang="en-US" sz="2000" dirty="0"/>
          </a:p>
          <a:p>
            <a:endParaRPr lang="en-US" sz="2000" dirty="0"/>
          </a:p>
        </p:txBody>
      </p:sp>
      <p:sp>
        <p:nvSpPr>
          <p:cNvPr id="5" name="Date Placeholder 3"/>
          <p:cNvSpPr>
            <a:spLocks noGrp="1"/>
          </p:cNvSpPr>
          <p:nvPr>
            <p:ph type="dt" sz="half" idx="10"/>
          </p:nvPr>
        </p:nvSpPr>
        <p:spPr>
          <a:xfrm>
            <a:off x="357158" y="6357959"/>
            <a:ext cx="1704972" cy="500041"/>
          </a:xfrm>
        </p:spPr>
        <p:txBody>
          <a:bodyPr/>
          <a:lstStyle/>
          <a:p>
            <a:fld id="{0F594012-F6FB-4E64-A2A8-772402133A3A}" type="datetime1">
              <a:rPr lang="en-US" smtClean="0">
                <a:solidFill>
                  <a:schemeClr val="tx1"/>
                </a:solidFill>
              </a:rPr>
              <a:pPr/>
              <a:t>7/2/2021</a:t>
            </a:fld>
            <a:endParaRPr lang="en-US" dirty="0">
              <a:solidFill>
                <a:schemeClr val="tx1"/>
              </a:solidFill>
            </a:endParaRPr>
          </a:p>
        </p:txBody>
      </p:sp>
      <p:sp>
        <p:nvSpPr>
          <p:cNvPr id="6" name="Footer Placeholder 5"/>
          <p:cNvSpPr>
            <a:spLocks noGrp="1"/>
          </p:cNvSpPr>
          <p:nvPr>
            <p:ph type="ftr" sz="quarter" idx="4294967295"/>
          </p:nvPr>
        </p:nvSpPr>
        <p:spPr>
          <a:xfrm>
            <a:off x="1128713" y="6357958"/>
            <a:ext cx="7467600" cy="420667"/>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solidFill>
                <a:schemeClr val="tx1"/>
              </a:solidFill>
            </a:endParaRPr>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1"/>
            <a:ext cx="1180408" cy="743885"/>
          </a:xfrm>
          <a:prstGeom prst="rect">
            <a:avLst/>
          </a:prstGeom>
          <a:noFill/>
        </p:spPr>
      </p:pic>
      <p:sp>
        <p:nvSpPr>
          <p:cNvPr id="8" name="Slide Number Placeholder 7"/>
          <p:cNvSpPr>
            <a:spLocks noGrp="1"/>
          </p:cNvSpPr>
          <p:nvPr>
            <p:ph type="sldNum" sz="quarter" idx="12"/>
          </p:nvPr>
        </p:nvSpPr>
        <p:spPr>
          <a:xfrm>
            <a:off x="8143900" y="6356350"/>
            <a:ext cx="542900" cy="365125"/>
          </a:xfrm>
        </p:spPr>
        <p:txBody>
          <a:bodyPr/>
          <a:lstStyle/>
          <a:p>
            <a:fld id="{1F6BAD97-64CD-4A5A-BBF6-E8BB57618CA0}" type="slidenum">
              <a:rPr lang="en-US" smtClean="0">
                <a:solidFill>
                  <a:schemeClr val="tx1"/>
                </a:solidFill>
              </a:rPr>
              <a:pPr/>
              <a:t>23</a:t>
            </a:fld>
            <a:endParaRPr lang="en-US" dirty="0">
              <a:solidFill>
                <a:schemeClr val="tx1"/>
              </a:solidFill>
            </a:endParaRPr>
          </a:p>
        </p:txBody>
      </p:sp>
    </p:spTree>
    <p:extLst>
      <p:ext uri="{BB962C8B-B14F-4D97-AF65-F5344CB8AC3E}">
        <p14:creationId xmlns:p14="http://schemas.microsoft.com/office/powerpoint/2010/main" xmlns="" val="642351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0"/>
            <a:ext cx="7896334" cy="654032"/>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sz="3600" b="1" dirty="0"/>
              <a:t/>
            </a:r>
            <a:br>
              <a:rPr lang="en-US" sz="3600" b="1" dirty="0"/>
            </a:br>
            <a:r>
              <a:rPr lang="en-US" sz="2700" dirty="0"/>
              <a:t>Ideation Methods to Spark Innovative Ideas</a:t>
            </a:r>
            <a:r>
              <a:rPr lang="en-US" dirty="0"/>
              <a:t/>
            </a:r>
            <a:br>
              <a:rPr lang="en-US" dirty="0"/>
            </a:br>
            <a:endParaRPr lang="en-US" dirty="0"/>
          </a:p>
        </p:txBody>
      </p:sp>
      <p:sp>
        <p:nvSpPr>
          <p:cNvPr id="3" name="Content Placeholder 2"/>
          <p:cNvSpPr>
            <a:spLocks noGrp="1"/>
          </p:cNvSpPr>
          <p:nvPr>
            <p:ph idx="1"/>
          </p:nvPr>
        </p:nvSpPr>
        <p:spPr>
          <a:xfrm>
            <a:off x="928662" y="857232"/>
            <a:ext cx="7758138" cy="5268931"/>
          </a:xfrm>
        </p:spPr>
        <p:txBody>
          <a:bodyPr>
            <a:noAutofit/>
          </a:bodyPr>
          <a:lstStyle/>
          <a:p>
            <a:pPr marL="0" indent="0">
              <a:buNone/>
            </a:pPr>
            <a:r>
              <a:rPr lang="en-US" sz="2000" dirty="0"/>
              <a:t> </a:t>
            </a:r>
          </a:p>
          <a:p>
            <a:pPr lvl="0">
              <a:lnSpc>
                <a:spcPct val="150000"/>
              </a:lnSpc>
              <a:spcBef>
                <a:spcPts val="0"/>
              </a:spcBef>
            </a:pPr>
            <a:r>
              <a:rPr lang="en-US" sz="1800" dirty="0"/>
              <a:t>Analogies</a:t>
            </a:r>
          </a:p>
          <a:p>
            <a:pPr lvl="0">
              <a:lnSpc>
                <a:spcPct val="150000"/>
              </a:lnSpc>
              <a:spcBef>
                <a:spcPts val="0"/>
              </a:spcBef>
            </a:pPr>
            <a:r>
              <a:rPr lang="en-US" sz="1800" dirty="0"/>
              <a:t>Provocation</a:t>
            </a:r>
          </a:p>
          <a:p>
            <a:pPr lvl="0">
              <a:lnSpc>
                <a:spcPct val="150000"/>
              </a:lnSpc>
              <a:spcBef>
                <a:spcPts val="0"/>
              </a:spcBef>
            </a:pPr>
            <a:r>
              <a:rPr lang="en-US" sz="1800" dirty="0"/>
              <a:t>Movement</a:t>
            </a:r>
          </a:p>
          <a:p>
            <a:pPr lvl="0">
              <a:lnSpc>
                <a:spcPct val="150000"/>
              </a:lnSpc>
              <a:spcBef>
                <a:spcPts val="0"/>
              </a:spcBef>
            </a:pPr>
            <a:r>
              <a:rPr lang="en-US" sz="1800" dirty="0" smtClean="0"/>
              <a:t>Bodystorm</a:t>
            </a:r>
          </a:p>
          <a:p>
            <a:pPr lvl="0">
              <a:lnSpc>
                <a:spcPct val="150000"/>
              </a:lnSpc>
              <a:spcBef>
                <a:spcPts val="0"/>
              </a:spcBef>
            </a:pPr>
            <a:r>
              <a:rPr lang="en-US" sz="1800" dirty="0" smtClean="0"/>
              <a:t>Gamestorming</a:t>
            </a:r>
            <a:endParaRPr lang="en-US" sz="1800" dirty="0"/>
          </a:p>
          <a:p>
            <a:pPr lvl="0">
              <a:lnSpc>
                <a:spcPct val="150000"/>
              </a:lnSpc>
              <a:spcBef>
                <a:spcPts val="0"/>
              </a:spcBef>
            </a:pPr>
            <a:r>
              <a:rPr lang="en-US" sz="1800" dirty="0" smtClean="0"/>
              <a:t>Cheatstorm</a:t>
            </a:r>
          </a:p>
          <a:p>
            <a:pPr lvl="0">
              <a:lnSpc>
                <a:spcPct val="150000"/>
              </a:lnSpc>
              <a:spcBef>
                <a:spcPts val="0"/>
              </a:spcBef>
            </a:pPr>
            <a:r>
              <a:rPr lang="en-US" sz="1800" dirty="0" smtClean="0"/>
              <a:t>Crowdstorm</a:t>
            </a:r>
          </a:p>
          <a:p>
            <a:pPr lvl="0">
              <a:lnSpc>
                <a:spcPct val="150000"/>
              </a:lnSpc>
              <a:spcBef>
                <a:spcPts val="0"/>
              </a:spcBef>
            </a:pPr>
            <a:r>
              <a:rPr lang="en-US" sz="1800" dirty="0" smtClean="0"/>
              <a:t>Co-Creation </a:t>
            </a:r>
            <a:r>
              <a:rPr lang="en-US" sz="1800" dirty="0"/>
              <a:t>Workshops</a:t>
            </a:r>
          </a:p>
          <a:p>
            <a:pPr lvl="0">
              <a:lnSpc>
                <a:spcPct val="150000"/>
              </a:lnSpc>
              <a:spcBef>
                <a:spcPts val="0"/>
              </a:spcBef>
            </a:pPr>
            <a:r>
              <a:rPr lang="en-US" sz="1800" dirty="0"/>
              <a:t>Prototype</a:t>
            </a:r>
          </a:p>
          <a:p>
            <a:pPr lvl="0">
              <a:lnSpc>
                <a:spcPct val="150000"/>
              </a:lnSpc>
              <a:spcBef>
                <a:spcPts val="0"/>
              </a:spcBef>
            </a:pPr>
            <a:r>
              <a:rPr lang="en-US" sz="1800" dirty="0"/>
              <a:t>Creative Pause</a:t>
            </a:r>
          </a:p>
          <a:p>
            <a:endParaRPr lang="en-US" sz="2000" dirty="0"/>
          </a:p>
        </p:txBody>
      </p:sp>
      <p:sp>
        <p:nvSpPr>
          <p:cNvPr id="5" name="Date Placeholder 3"/>
          <p:cNvSpPr>
            <a:spLocks noGrp="1"/>
          </p:cNvSpPr>
          <p:nvPr>
            <p:ph type="dt" sz="half" idx="10"/>
          </p:nvPr>
        </p:nvSpPr>
        <p:spPr>
          <a:xfrm>
            <a:off x="457200" y="6286520"/>
            <a:ext cx="1042966" cy="434955"/>
          </a:xfrm>
        </p:spPr>
        <p:txBody>
          <a:bodyPr/>
          <a:lstStyle/>
          <a:p>
            <a:fld id="{E04C4CB5-ACD1-42E9-BFAB-1A0F5D45AE0A}" type="datetime1">
              <a:rPr lang="en-US" smtClean="0">
                <a:solidFill>
                  <a:schemeClr val="tx1"/>
                </a:solidFill>
              </a:rPr>
              <a:pPr/>
              <a:t>7/2/2021</a:t>
            </a:fld>
            <a:endParaRPr lang="en-US" dirty="0">
              <a:solidFill>
                <a:schemeClr val="tx1"/>
              </a:solidFill>
            </a:endParaRPr>
          </a:p>
        </p:txBody>
      </p:sp>
      <p:sp>
        <p:nvSpPr>
          <p:cNvPr id="6" name="Footer Placeholder 5"/>
          <p:cNvSpPr>
            <a:spLocks noGrp="1"/>
          </p:cNvSpPr>
          <p:nvPr>
            <p:ph type="ftr" sz="quarter" idx="4294967295"/>
          </p:nvPr>
        </p:nvSpPr>
        <p:spPr>
          <a:xfrm>
            <a:off x="1214414" y="6215082"/>
            <a:ext cx="7310461" cy="642918"/>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solidFill>
                <a:schemeClr val="tx1"/>
              </a:solidFill>
            </a:endParaRPr>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1"/>
            <a:ext cx="1180408" cy="743885"/>
          </a:xfrm>
          <a:prstGeom prst="rect">
            <a:avLst/>
          </a:prstGeom>
          <a:noFill/>
        </p:spPr>
      </p:pic>
      <p:sp>
        <p:nvSpPr>
          <p:cNvPr id="8" name="Slide Number Placeholder 7"/>
          <p:cNvSpPr>
            <a:spLocks noGrp="1"/>
          </p:cNvSpPr>
          <p:nvPr>
            <p:ph type="sldNum" sz="quarter" idx="12"/>
          </p:nvPr>
        </p:nvSpPr>
        <p:spPr>
          <a:xfrm>
            <a:off x="8143900" y="6286520"/>
            <a:ext cx="714380" cy="365125"/>
          </a:xfrm>
        </p:spPr>
        <p:txBody>
          <a:bodyPr/>
          <a:lstStyle/>
          <a:p>
            <a:fld id="{1F6BAD97-64CD-4A5A-BBF6-E8BB57618CA0}" type="slidenum">
              <a:rPr lang="en-US" smtClean="0">
                <a:solidFill>
                  <a:schemeClr val="tx1"/>
                </a:solidFill>
              </a:rPr>
              <a:pPr/>
              <a:t>24</a:t>
            </a:fld>
            <a:endParaRPr lang="en-US" dirty="0">
              <a:solidFill>
                <a:schemeClr val="tx1"/>
              </a:solidFill>
            </a:endParaRPr>
          </a:p>
        </p:txBody>
      </p:sp>
    </p:spTree>
    <p:extLst>
      <p:ext uri="{BB962C8B-B14F-4D97-AF65-F5344CB8AC3E}">
        <p14:creationId xmlns:p14="http://schemas.microsoft.com/office/powerpoint/2010/main" xmlns="" val="6423513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214842"/>
          </a:xfrm>
        </p:spPr>
        <p:txBody>
          <a:bodyPr>
            <a:normAutofit/>
          </a:bodyPr>
          <a:lstStyle/>
          <a:p>
            <a:pPr algn="just"/>
            <a:endParaRPr lang="en-US" sz="2000" dirty="0" smtClean="0"/>
          </a:p>
          <a:p>
            <a:pPr algn="just"/>
            <a:r>
              <a:rPr lang="en-US" sz="2000" dirty="0" smtClean="0"/>
              <a:t>Understanding of Critical thinking skills</a:t>
            </a:r>
            <a:endParaRPr lang="en-US" sz="2200" dirty="0" smtClean="0"/>
          </a:p>
          <a:p>
            <a:pPr algn="just"/>
            <a:r>
              <a:rPr lang="en-US" sz="2000" dirty="0" smtClean="0"/>
              <a:t>Become a better critical thinker</a:t>
            </a:r>
          </a:p>
          <a:p>
            <a:pPr algn="just"/>
            <a:r>
              <a:rPr lang="en-US" sz="2000" dirty="0" smtClean="0"/>
              <a:t>linking ideas</a:t>
            </a:r>
          </a:p>
          <a:p>
            <a:pPr algn="just"/>
            <a:r>
              <a:rPr lang="en-US" sz="2000" dirty="0" smtClean="0"/>
              <a:t>Ideation Will Help You</a:t>
            </a:r>
          </a:p>
          <a:p>
            <a:r>
              <a:rPr lang="en-US" sz="2000" dirty="0" smtClean="0"/>
              <a:t>Ideation Methods to Spark Innovative Ideas</a:t>
            </a:r>
            <a:br>
              <a:rPr lang="en-US" sz="2000" dirty="0" smtClean="0"/>
            </a:br>
            <a:endParaRPr lang="en-US" sz="2000" dirty="0"/>
          </a:p>
        </p:txBody>
      </p:sp>
      <p:sp>
        <p:nvSpPr>
          <p:cNvPr id="4" name="Date Placeholder 3"/>
          <p:cNvSpPr>
            <a:spLocks noGrp="1"/>
          </p:cNvSpPr>
          <p:nvPr>
            <p:ph type="dt" sz="half" idx="10"/>
          </p:nvPr>
        </p:nvSpPr>
        <p:spPr>
          <a:xfrm>
            <a:off x="457200" y="6429396"/>
            <a:ext cx="1257280" cy="292079"/>
          </a:xfrm>
        </p:spPr>
        <p:txBody>
          <a:bodyPr/>
          <a:lstStyle/>
          <a:p>
            <a:fld id="{44ED5D79-F3D2-4FB6-83E7-8AF164A1CFA6}"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001024" y="6356350"/>
            <a:ext cx="685776" cy="365125"/>
          </a:xfrm>
        </p:spPr>
        <p:txBody>
          <a:bodyPr/>
          <a:lstStyle/>
          <a:p>
            <a:fld id="{B6F15528-21DE-4FAA-801E-634DDDAF4B2B}" type="slidenum">
              <a:rPr lang="en-US" smtClean="0">
                <a:solidFill>
                  <a:schemeClr val="tx1"/>
                </a:solidFill>
              </a:rPr>
              <a:pPr/>
              <a:t>25</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smtClean="0">
                <a:ln>
                  <a:noFill/>
                </a:ln>
                <a:solidFill>
                  <a:schemeClr val="dk1"/>
                </a:solidFill>
                <a:effectLst/>
                <a:uLnTx/>
                <a:uFillTx/>
                <a:latin typeface="+mn-lt"/>
                <a:ea typeface="+mn-ea"/>
                <a:cs typeface="+mn-cs"/>
              </a:rPr>
              <a:t>Recap</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85852" y="6357958"/>
            <a:ext cx="6572296" cy="500042"/>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0"/>
            <a:ext cx="7786710" cy="725470"/>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smtClean="0"/>
              <a:t>Quiz</a:t>
            </a:r>
            <a:endParaRPr lang="en-US" sz="2400" dirty="0"/>
          </a:p>
        </p:txBody>
      </p:sp>
      <p:sp>
        <p:nvSpPr>
          <p:cNvPr id="3" name="Content Placeholder 2"/>
          <p:cNvSpPr txBox="1">
            <a:spLocks/>
          </p:cNvSpPr>
          <p:nvPr/>
        </p:nvSpPr>
        <p:spPr>
          <a:xfrm>
            <a:off x="928662" y="857233"/>
            <a:ext cx="8062938" cy="5643602"/>
          </a:xfrm>
          <a:prstGeom prst="rect">
            <a:avLst/>
          </a:prstGeom>
        </p:spPr>
        <p:txBody>
          <a:bodyPr>
            <a:noAutofit/>
          </a:bodyPr>
          <a:lstStyle/>
          <a:p>
            <a:pPr lvl="0"/>
            <a:endParaRPr lang="en-US" b="1" dirty="0" smtClean="0"/>
          </a:p>
          <a:p>
            <a:pPr>
              <a:lnSpc>
                <a:spcPct val="150000"/>
              </a:lnSpc>
            </a:pPr>
            <a:r>
              <a:rPr lang="en-US" b="1" dirty="0" smtClean="0"/>
              <a:t>A belief is worth accepting if…</a:t>
            </a:r>
          </a:p>
          <a:p>
            <a:pPr>
              <a:lnSpc>
                <a:spcPct val="150000"/>
              </a:lnSpc>
            </a:pPr>
            <a:r>
              <a:rPr lang="en-US" dirty="0" smtClean="0"/>
              <a:t> a. We have good reasons to accept it</a:t>
            </a:r>
            <a:br>
              <a:rPr lang="en-US" dirty="0" smtClean="0"/>
            </a:br>
            <a:r>
              <a:rPr lang="en-US" dirty="0" smtClean="0"/>
              <a:t> b. It is consistent with our needs</a:t>
            </a:r>
            <a:br>
              <a:rPr lang="en-US" dirty="0" smtClean="0"/>
            </a:br>
            <a:r>
              <a:rPr lang="en-US" dirty="0" smtClean="0"/>
              <a:t> c. It has not been proven wrong</a:t>
            </a:r>
            <a:br>
              <a:rPr lang="en-US" dirty="0" smtClean="0"/>
            </a:br>
            <a:r>
              <a:rPr lang="en-US" dirty="0" smtClean="0"/>
              <a:t> d. It is accepted by our peers</a:t>
            </a:r>
          </a:p>
          <a:p>
            <a:pPr>
              <a:lnSpc>
                <a:spcPct val="150000"/>
              </a:lnSpc>
            </a:pPr>
            <a:endParaRPr lang="en-US" b="1" dirty="0" smtClean="0"/>
          </a:p>
          <a:p>
            <a:pPr>
              <a:lnSpc>
                <a:spcPct val="150000"/>
              </a:lnSpc>
            </a:pPr>
            <a:r>
              <a:rPr lang="en-US" b="1" dirty="0" smtClean="0"/>
              <a:t>What is not the characteristic of a critical thinker?</a:t>
            </a:r>
            <a:r>
              <a:rPr lang="en-US" dirty="0" smtClean="0"/>
              <a:t> </a:t>
            </a:r>
          </a:p>
          <a:p>
            <a:pPr>
              <a:lnSpc>
                <a:spcPct val="150000"/>
              </a:lnSpc>
            </a:pPr>
            <a:r>
              <a:rPr lang="en-US" dirty="0" smtClean="0"/>
              <a:t>A. He uses logical skills in reasoning.</a:t>
            </a:r>
          </a:p>
          <a:p>
            <a:pPr>
              <a:lnSpc>
                <a:spcPct val="150000"/>
              </a:lnSpc>
            </a:pPr>
            <a:r>
              <a:rPr lang="en-US" dirty="0" smtClean="0"/>
              <a:t>B. He refuses to recognize the limitations of his mind and consistently pursues excellence.</a:t>
            </a:r>
          </a:p>
          <a:p>
            <a:pPr>
              <a:lnSpc>
                <a:spcPct val="150000"/>
              </a:lnSpc>
            </a:pPr>
            <a:r>
              <a:rPr lang="en-US" dirty="0" smtClean="0"/>
              <a:t>C. He thinks independently and does not always succumb to peer pressure.</a:t>
            </a:r>
          </a:p>
          <a:p>
            <a:pPr>
              <a:lnSpc>
                <a:spcPct val="150000"/>
              </a:lnSpc>
            </a:pPr>
            <a:r>
              <a:rPr lang="en-US" dirty="0" smtClean="0"/>
              <a:t>D. He upholds the standards of critical thinking.</a:t>
            </a:r>
          </a:p>
          <a:p>
            <a:endParaRPr lang="en-US" dirty="0" smtClean="0"/>
          </a:p>
          <a:p>
            <a:r>
              <a:rPr lang="en-US" dirty="0" smtClean="0"/>
              <a:t> </a:t>
            </a:r>
          </a:p>
          <a:p>
            <a:pPr>
              <a:lnSpc>
                <a:spcPct val="150000"/>
              </a:lnSpc>
            </a:pPr>
            <a:endParaRPr lang="en-US" dirty="0" smtClean="0"/>
          </a:p>
          <a:p>
            <a:pPr>
              <a:lnSpc>
                <a:spcPct val="150000"/>
              </a:lnSpc>
            </a:pPr>
            <a:endParaRPr lang="en-US" dirty="0" smtClean="0"/>
          </a:p>
          <a:p>
            <a:pPr>
              <a:lnSpc>
                <a:spcPct val="150000"/>
              </a:lnSpc>
            </a:pPr>
            <a:r>
              <a:rPr lang="en-US" b="1" dirty="0" smtClean="0"/>
              <a:t>  </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643702" y="1571612"/>
            <a:ext cx="2000264" cy="1291174"/>
          </a:xfrm>
          <a:prstGeom prst="rect">
            <a:avLst/>
          </a:prstGeom>
        </p:spPr>
      </p:pic>
      <p:sp>
        <p:nvSpPr>
          <p:cNvPr id="6" name="Date Placeholder 3">
            <a:extLst>
              <a:ext uri="{FF2B5EF4-FFF2-40B4-BE49-F238E27FC236}">
                <a16:creationId xmlns:a16="http://schemas.microsoft.com/office/drawing/2014/main" xmlns="" id="{88AA79A5-D58B-4DE4-9898-1D65A3B7C78A}"/>
              </a:ext>
            </a:extLst>
          </p:cNvPr>
          <p:cNvSpPr>
            <a:spLocks noGrp="1"/>
          </p:cNvSpPr>
          <p:nvPr>
            <p:ph type="dt" sz="half" idx="10"/>
          </p:nvPr>
        </p:nvSpPr>
        <p:spPr>
          <a:xfrm>
            <a:off x="235131" y="6356349"/>
            <a:ext cx="1407911" cy="365125"/>
          </a:xfrm>
        </p:spPr>
        <p:txBody>
          <a:bodyPr/>
          <a:lstStyle/>
          <a:p>
            <a:fld id="{6CA1A75B-98DE-433C-A0A0-D36044BEB62E}" type="datetime1">
              <a:rPr lang="en-US" smtClean="0">
                <a:solidFill>
                  <a:schemeClr val="tx1"/>
                </a:solidFill>
              </a:rPr>
              <a:pPr/>
              <a:t>7/2/2021</a:t>
            </a:fld>
            <a:endParaRPr lang="en-US" dirty="0">
              <a:solidFill>
                <a:schemeClr val="tx1"/>
              </a:solidFill>
            </a:endParaRPr>
          </a:p>
        </p:txBody>
      </p:sp>
      <p:sp>
        <p:nvSpPr>
          <p:cNvPr id="7" name="Slide Number Placeholder 5">
            <a:extLst>
              <a:ext uri="{FF2B5EF4-FFF2-40B4-BE49-F238E27FC236}">
                <a16:creationId xmlns:a16="http://schemas.microsoft.com/office/drawing/2014/main" xmlns="" id="{7E03F9A9-DA50-4D1A-9BD8-0B9685DCC170}"/>
              </a:ext>
            </a:extLst>
          </p:cNvPr>
          <p:cNvSpPr>
            <a:spLocks noGrp="1"/>
          </p:cNvSpPr>
          <p:nvPr>
            <p:ph type="sldNum" sz="quarter" idx="12"/>
          </p:nvPr>
        </p:nvSpPr>
        <p:spPr>
          <a:xfrm>
            <a:off x="8215338" y="6356350"/>
            <a:ext cx="471462" cy="365125"/>
          </a:xfrm>
        </p:spPr>
        <p:txBody>
          <a:bodyPr/>
          <a:lstStyle/>
          <a:p>
            <a:fld id="{B6F15528-21DE-4FAA-801E-634DDDAF4B2B}" type="slidenum">
              <a:rPr lang="en-US" smtClean="0">
                <a:solidFill>
                  <a:schemeClr val="tx1"/>
                </a:solidFill>
              </a:rPr>
              <a:pPr/>
              <a:t>26</a:t>
            </a:fld>
            <a:endParaRPr lang="en-US" dirty="0">
              <a:solidFill>
                <a:schemeClr val="tx1"/>
              </a:solidFill>
            </a:endParaRPr>
          </a:p>
        </p:txBody>
      </p:sp>
      <p:sp>
        <p:nvSpPr>
          <p:cNvPr id="9" name="Footer Placeholder 5"/>
          <p:cNvSpPr>
            <a:spLocks noGrp="1"/>
          </p:cNvSpPr>
          <p:nvPr>
            <p:ph type="ftr" sz="quarter" idx="4294967295"/>
          </p:nvPr>
        </p:nvSpPr>
        <p:spPr>
          <a:xfrm>
            <a:off x="1369482" y="6340474"/>
            <a:ext cx="7060170" cy="365125"/>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1"/>
            <a:ext cx="1357290" cy="714356"/>
          </a:xfrm>
          <a:prstGeom prst="rect">
            <a:avLst/>
          </a:prstGeom>
          <a:noFill/>
        </p:spPr>
      </p:pic>
    </p:spTree>
    <p:extLst>
      <p:ext uri="{BB962C8B-B14F-4D97-AF65-F5344CB8AC3E}">
        <p14:creationId xmlns:p14="http://schemas.microsoft.com/office/powerpoint/2010/main" xmlns="" val="367847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214842"/>
          </a:xfrm>
        </p:spPr>
        <p:txBody>
          <a:bodyPr>
            <a:normAutofit/>
          </a:bodyPr>
          <a:lstStyle/>
          <a:p>
            <a:pPr algn="just"/>
            <a:endParaRPr lang="en-US" sz="2000" dirty="0" smtClean="0"/>
          </a:p>
          <a:p>
            <a:pPr algn="just"/>
            <a:r>
              <a:rPr lang="en-US" sz="2000" dirty="0" smtClean="0"/>
              <a:t>Structure of Argument </a:t>
            </a:r>
            <a:endParaRPr lang="en-US" sz="2200" dirty="0" smtClean="0"/>
          </a:p>
          <a:p>
            <a:pPr algn="just"/>
            <a:r>
              <a:rPr lang="en-US" sz="2000" dirty="0" smtClean="0"/>
              <a:t> Arguments</a:t>
            </a:r>
          </a:p>
          <a:p>
            <a:pPr algn="just"/>
            <a:r>
              <a:rPr lang="en-US" sz="2000" dirty="0" smtClean="0"/>
              <a:t>Statements</a:t>
            </a:r>
          </a:p>
          <a:p>
            <a:pPr algn="just"/>
            <a:r>
              <a:rPr lang="en-US" sz="2000" dirty="0" smtClean="0"/>
              <a:t>Implicit conclusion </a:t>
            </a:r>
          </a:p>
          <a:p>
            <a:pPr algn="just"/>
            <a:r>
              <a:rPr lang="en-US" sz="2000" dirty="0" smtClean="0"/>
              <a:t>Implicit premise</a:t>
            </a:r>
          </a:p>
          <a:p>
            <a:pPr algn="just"/>
            <a:r>
              <a:rPr lang="en-US" sz="2000" dirty="0" smtClean="0"/>
              <a:t>Incongruence</a:t>
            </a:r>
          </a:p>
          <a:p>
            <a:pPr algn="just"/>
            <a:endParaRPr lang="en-US" sz="2000" dirty="0" smtClean="0"/>
          </a:p>
          <a:p>
            <a:pPr algn="just"/>
            <a:endParaRPr lang="en-US" sz="2000" dirty="0"/>
          </a:p>
        </p:txBody>
      </p:sp>
      <p:sp>
        <p:nvSpPr>
          <p:cNvPr id="4" name="Date Placeholder 3"/>
          <p:cNvSpPr>
            <a:spLocks noGrp="1"/>
          </p:cNvSpPr>
          <p:nvPr>
            <p:ph type="dt" sz="half" idx="10"/>
          </p:nvPr>
        </p:nvSpPr>
        <p:spPr>
          <a:xfrm>
            <a:off x="457200" y="6429396"/>
            <a:ext cx="1257280" cy="292079"/>
          </a:xfrm>
        </p:spPr>
        <p:txBody>
          <a:bodyPr/>
          <a:lstStyle/>
          <a:p>
            <a:fld id="{667BE197-FFF3-47EB-81DD-470977E39872}"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143900" y="6429397"/>
            <a:ext cx="642942" cy="428604"/>
          </a:xfrm>
        </p:spPr>
        <p:txBody>
          <a:bodyPr/>
          <a:lstStyle/>
          <a:p>
            <a:fld id="{B6F15528-21DE-4FAA-801E-634DDDAF4B2B}" type="slidenum">
              <a:rPr lang="en-US" smtClean="0">
                <a:solidFill>
                  <a:schemeClr val="tx1"/>
                </a:solidFill>
              </a:rPr>
              <a:pPr/>
              <a:t>27</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Lecture 4</a:t>
            </a:r>
            <a:br>
              <a:rPr lang="en-US" sz="2400" dirty="0" smtClean="0"/>
            </a:br>
            <a:r>
              <a:rPr lang="en-US" sz="2400" dirty="0" smtClean="0"/>
              <a:t>Objective</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85852" y="6373091"/>
            <a:ext cx="7143800" cy="484909"/>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166" y="0"/>
            <a:ext cx="7643834" cy="714356"/>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a:t>The Basic Structure of Argument (CO4)</a:t>
            </a:r>
          </a:p>
        </p:txBody>
      </p:sp>
      <p:sp>
        <p:nvSpPr>
          <p:cNvPr id="3" name="Content Placeholder 2"/>
          <p:cNvSpPr>
            <a:spLocks noGrp="1"/>
          </p:cNvSpPr>
          <p:nvPr>
            <p:ph idx="1"/>
          </p:nvPr>
        </p:nvSpPr>
        <p:spPr>
          <a:xfrm>
            <a:off x="571472" y="785794"/>
            <a:ext cx="8215370" cy="5340369"/>
          </a:xfrm>
        </p:spPr>
        <p:txBody>
          <a:bodyPr>
            <a:noAutofit/>
          </a:bodyPr>
          <a:lstStyle/>
          <a:p>
            <a:pPr marL="457200" indent="-457200" algn="just" fontAlgn="base">
              <a:lnSpc>
                <a:spcPct val="150000"/>
              </a:lnSpc>
              <a:spcBef>
                <a:spcPts val="0"/>
              </a:spcBef>
              <a:buNone/>
            </a:pPr>
            <a:r>
              <a:rPr lang="en-US" sz="2000" b="1" dirty="0" smtClean="0"/>
              <a:t>1. Argument- </a:t>
            </a:r>
            <a:r>
              <a:rPr lang="en-US" sz="1800" i="1" dirty="0" smtClean="0"/>
              <a:t>Basically</a:t>
            </a:r>
            <a:r>
              <a:rPr lang="en-US" sz="1800" i="1" dirty="0"/>
              <a:t>, argument is a claim defended with reasons. It is composed of a group of statements with one or more statements (premises) supporting another statement (conclusion</a:t>
            </a:r>
            <a:r>
              <a:rPr lang="en-US" sz="1800" i="1" dirty="0" smtClean="0"/>
              <a:t>).</a:t>
            </a:r>
            <a:endParaRPr lang="en-US" sz="1800" dirty="0"/>
          </a:p>
          <a:p>
            <a:pPr marL="0" indent="0" algn="just" fontAlgn="base">
              <a:lnSpc>
                <a:spcPct val="150000"/>
              </a:lnSpc>
              <a:spcBef>
                <a:spcPts val="0"/>
              </a:spcBef>
              <a:buNone/>
            </a:pPr>
            <a:r>
              <a:rPr lang="en-US" sz="2000" b="1" i="1" dirty="0"/>
              <a:t>2</a:t>
            </a:r>
            <a:r>
              <a:rPr lang="en-US" sz="2000" b="1" i="1" dirty="0" smtClean="0"/>
              <a:t>. Statement–</a:t>
            </a:r>
            <a:r>
              <a:rPr lang="en-US" sz="2000" i="1" dirty="0"/>
              <a:t> A </a:t>
            </a:r>
            <a:r>
              <a:rPr lang="en-US" sz="1800" i="1" dirty="0"/>
              <a:t>sentence declaring something that can be true or false</a:t>
            </a:r>
            <a:r>
              <a:rPr lang="en-US" sz="1800" i="1" dirty="0" smtClean="0"/>
              <a:t>.</a:t>
            </a:r>
            <a:endParaRPr lang="en-US" sz="1800" dirty="0"/>
          </a:p>
          <a:p>
            <a:pPr marL="0" indent="0" algn="just" fontAlgn="base">
              <a:lnSpc>
                <a:spcPct val="150000"/>
              </a:lnSpc>
              <a:spcBef>
                <a:spcPts val="0"/>
              </a:spcBef>
              <a:buNone/>
            </a:pPr>
            <a:r>
              <a:rPr lang="en-US" sz="2000" b="1" dirty="0"/>
              <a:t>3</a:t>
            </a:r>
            <a:r>
              <a:rPr lang="en-US" sz="2000" b="1" dirty="0" smtClean="0"/>
              <a:t>. Argument </a:t>
            </a:r>
            <a:r>
              <a:rPr lang="en-US" sz="2000" b="1" dirty="0"/>
              <a:t>in Critical </a:t>
            </a:r>
            <a:r>
              <a:rPr lang="en-US" sz="2000" b="1" dirty="0" smtClean="0"/>
              <a:t>Thinking –</a:t>
            </a:r>
            <a:r>
              <a:rPr lang="en-US" sz="2000" b="1" dirty="0"/>
              <a:t> </a:t>
            </a:r>
            <a:r>
              <a:rPr lang="en-US" sz="1800" dirty="0"/>
              <a:t>In Critical Thinking, argument is an act of presenting reasons to support individual’s position or point of view. </a:t>
            </a:r>
            <a:endParaRPr lang="en-US" sz="1800" dirty="0" smtClean="0"/>
          </a:p>
          <a:p>
            <a:pPr marL="0" indent="0" algn="just" fontAlgn="base">
              <a:lnSpc>
                <a:spcPct val="150000"/>
              </a:lnSpc>
              <a:spcBef>
                <a:spcPts val="0"/>
              </a:spcBef>
              <a:buNone/>
            </a:pPr>
            <a:r>
              <a:rPr lang="en-US" sz="1800" dirty="0" smtClean="0"/>
              <a:t>It </a:t>
            </a:r>
            <a:r>
              <a:rPr lang="en-US" sz="1800" dirty="0"/>
              <a:t>is not quarrel or dispute. Or simply, as </a:t>
            </a:r>
            <a:r>
              <a:rPr lang="en-US" sz="1800" dirty="0" smtClean="0"/>
              <a:t>Bassham’s  </a:t>
            </a:r>
            <a:r>
              <a:rPr lang="en-US" sz="1800" dirty="0"/>
              <a:t>definition of an argument: A claim </a:t>
            </a:r>
            <a:r>
              <a:rPr lang="en-US" sz="1800" dirty="0" smtClean="0"/>
              <a:t>defended with reasons. </a:t>
            </a:r>
            <a:r>
              <a:rPr lang="en-US" sz="1800" i="1" dirty="0" smtClean="0"/>
              <a:t>Non-arguments </a:t>
            </a:r>
            <a:r>
              <a:rPr lang="en-US" sz="1800" i="1" dirty="0"/>
              <a:t>are descriptions, explanations &amp; summaries, command, etc</a:t>
            </a:r>
            <a:r>
              <a:rPr lang="en-US" sz="2000" i="1" dirty="0"/>
              <a:t>.</a:t>
            </a:r>
            <a:endParaRPr lang="en-US" sz="2000" dirty="0"/>
          </a:p>
          <a:p>
            <a:pPr marL="0" indent="0" algn="just" fontAlgn="base">
              <a:lnSpc>
                <a:spcPct val="150000"/>
              </a:lnSpc>
              <a:spcBef>
                <a:spcPts val="0"/>
              </a:spcBef>
              <a:buNone/>
            </a:pPr>
            <a:r>
              <a:rPr lang="en-US" sz="2800" b="1" i="1" dirty="0" smtClean="0"/>
              <a:t> </a:t>
            </a:r>
            <a:endParaRPr lang="en-US" sz="2800" dirty="0"/>
          </a:p>
        </p:txBody>
      </p:sp>
      <p:sp>
        <p:nvSpPr>
          <p:cNvPr id="4" name="Date Placeholder 3"/>
          <p:cNvSpPr>
            <a:spLocks noGrp="1"/>
          </p:cNvSpPr>
          <p:nvPr>
            <p:ph type="dt" sz="half" idx="10"/>
          </p:nvPr>
        </p:nvSpPr>
        <p:spPr>
          <a:xfrm>
            <a:off x="457200" y="6356350"/>
            <a:ext cx="2133600" cy="365125"/>
          </a:xfrm>
        </p:spPr>
        <p:txBody>
          <a:bodyPr/>
          <a:lstStyle/>
          <a:p>
            <a:fld id="{072012A0-A0A2-4A38-B6F7-3A25EAD305F5}" type="datetime1">
              <a:rPr lang="en-US" smtClean="0">
                <a:solidFill>
                  <a:schemeClr val="tx1"/>
                </a:solidFill>
              </a:rPr>
              <a:pPr/>
              <a:t>7/2/2021</a:t>
            </a:fld>
            <a:endParaRPr lang="en-US" dirty="0">
              <a:solidFill>
                <a:schemeClr val="tx1"/>
              </a:solidFill>
            </a:endParaRPr>
          </a:p>
        </p:txBody>
      </p:sp>
      <p:sp>
        <p:nvSpPr>
          <p:cNvPr id="5" name="Footer Placeholder 5"/>
          <p:cNvSpPr>
            <a:spLocks noGrp="1"/>
          </p:cNvSpPr>
          <p:nvPr>
            <p:ph type="ftr" sz="quarter" idx="4294967295"/>
          </p:nvPr>
        </p:nvSpPr>
        <p:spPr>
          <a:xfrm>
            <a:off x="1428728" y="6286520"/>
            <a:ext cx="7167584" cy="492105"/>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solidFill>
                <a:schemeClr val="tx1"/>
              </a:solidFill>
            </a:endParaRPr>
          </a:p>
        </p:txBody>
      </p:sp>
      <p:pic>
        <p:nvPicPr>
          <p:cNvPr id="6" name="Picture 2" descr="E:\NIET\Project\xLogo11.png.pagespeed.ic.pydHLuCQEZ.png"/>
          <p:cNvPicPr>
            <a:picLocks noChangeAspect="1" noChangeArrowheads="1"/>
          </p:cNvPicPr>
          <p:nvPr/>
        </p:nvPicPr>
        <p:blipFill>
          <a:blip r:embed="rId2"/>
          <a:srcRect/>
          <a:stretch>
            <a:fillRect/>
          </a:stretch>
        </p:blipFill>
        <p:spPr bwMode="auto">
          <a:xfrm>
            <a:off x="0" y="1"/>
            <a:ext cx="1500166" cy="743885"/>
          </a:xfrm>
          <a:prstGeom prst="rect">
            <a:avLst/>
          </a:prstGeom>
          <a:noFill/>
        </p:spPr>
      </p:pic>
      <p:sp>
        <p:nvSpPr>
          <p:cNvPr id="7" name="Slide Number Placeholder 6"/>
          <p:cNvSpPr>
            <a:spLocks noGrp="1"/>
          </p:cNvSpPr>
          <p:nvPr>
            <p:ph type="sldNum" sz="quarter" idx="12"/>
          </p:nvPr>
        </p:nvSpPr>
        <p:spPr>
          <a:xfrm>
            <a:off x="8215338" y="6356350"/>
            <a:ext cx="471462" cy="365125"/>
          </a:xfrm>
        </p:spPr>
        <p:txBody>
          <a:bodyPr/>
          <a:lstStyle/>
          <a:p>
            <a:fld id="{1F6BAD97-64CD-4A5A-BBF6-E8BB57618CA0}" type="slidenum">
              <a:rPr lang="en-US" smtClean="0">
                <a:solidFill>
                  <a:schemeClr val="tx1"/>
                </a:solidFill>
              </a:rPr>
              <a:pPr/>
              <a:t>28</a:t>
            </a:fld>
            <a:endParaRPr lang="en-US" dirty="0">
              <a:solidFill>
                <a:schemeClr val="tx1"/>
              </a:solidFill>
            </a:endParaRPr>
          </a:p>
        </p:txBody>
      </p:sp>
    </p:spTree>
    <p:extLst>
      <p:ext uri="{BB962C8B-B14F-4D97-AF65-F5344CB8AC3E}">
        <p14:creationId xmlns:p14="http://schemas.microsoft.com/office/powerpoint/2010/main" xmlns="" val="3581839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166" y="0"/>
            <a:ext cx="7643834" cy="714356"/>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a:t>The Basic Structure of Argument (CO4)</a:t>
            </a:r>
          </a:p>
        </p:txBody>
      </p:sp>
      <p:sp>
        <p:nvSpPr>
          <p:cNvPr id="3" name="Content Placeholder 2"/>
          <p:cNvSpPr>
            <a:spLocks noGrp="1"/>
          </p:cNvSpPr>
          <p:nvPr>
            <p:ph idx="1"/>
          </p:nvPr>
        </p:nvSpPr>
        <p:spPr>
          <a:xfrm>
            <a:off x="857224" y="785794"/>
            <a:ext cx="7929618" cy="5500726"/>
          </a:xfrm>
        </p:spPr>
        <p:txBody>
          <a:bodyPr>
            <a:noAutofit/>
          </a:bodyPr>
          <a:lstStyle/>
          <a:p>
            <a:pPr marL="0" indent="0" algn="just" fontAlgn="base">
              <a:lnSpc>
                <a:spcPct val="150000"/>
              </a:lnSpc>
              <a:spcBef>
                <a:spcPts val="0"/>
              </a:spcBef>
              <a:buNone/>
            </a:pPr>
            <a:r>
              <a:rPr lang="en-US" sz="2000" b="1" dirty="0" smtClean="0"/>
              <a:t>4. </a:t>
            </a:r>
            <a:r>
              <a:rPr lang="en-US" sz="2000" b="1" dirty="0"/>
              <a:t>Main components in argument. (a) </a:t>
            </a:r>
            <a:r>
              <a:rPr lang="en-US" sz="2000" b="1" dirty="0" smtClean="0"/>
              <a:t>Premises (b</a:t>
            </a:r>
            <a:r>
              <a:rPr lang="en-US" sz="2000" b="1" dirty="0"/>
              <a:t>) </a:t>
            </a:r>
            <a:r>
              <a:rPr lang="en-US" sz="2000" b="1" dirty="0" smtClean="0"/>
              <a:t>Conclusion: </a:t>
            </a:r>
          </a:p>
          <a:p>
            <a:pPr marL="0" indent="0" algn="just" fontAlgn="base">
              <a:lnSpc>
                <a:spcPct val="150000"/>
              </a:lnSpc>
              <a:spcBef>
                <a:spcPts val="0"/>
              </a:spcBef>
              <a:buNone/>
            </a:pPr>
            <a:r>
              <a:rPr lang="en-US" sz="1800" dirty="0" smtClean="0"/>
              <a:t>A </a:t>
            </a:r>
            <a:r>
              <a:rPr lang="en-US" sz="1800" dirty="0"/>
              <a:t>simple argument must have a conclusion and at least two premises</a:t>
            </a:r>
            <a:r>
              <a:rPr lang="en-US" sz="1800" dirty="0" smtClean="0"/>
              <a:t>.</a:t>
            </a:r>
            <a:r>
              <a:rPr lang="en-US" sz="1800" b="1" dirty="0"/>
              <a:t> </a:t>
            </a:r>
            <a:r>
              <a:rPr lang="en-US" sz="1800" dirty="0"/>
              <a:t>Premises or propositions are statements that directly support the conclusion.</a:t>
            </a:r>
            <a:br>
              <a:rPr lang="en-US" sz="1800" dirty="0"/>
            </a:br>
            <a:r>
              <a:rPr lang="en-US" sz="1800" dirty="0" smtClean="0"/>
              <a:t>Conclusion </a:t>
            </a:r>
            <a:r>
              <a:rPr lang="en-US" sz="1800" dirty="0"/>
              <a:t>is what an author or an individual wants me to believe, accept or do</a:t>
            </a:r>
            <a:r>
              <a:rPr lang="en-US" sz="1800" dirty="0" smtClean="0"/>
              <a:t>.</a:t>
            </a:r>
          </a:p>
          <a:p>
            <a:pPr marL="0" indent="0" algn="just" fontAlgn="base">
              <a:lnSpc>
                <a:spcPct val="150000"/>
              </a:lnSpc>
              <a:spcBef>
                <a:spcPts val="0"/>
              </a:spcBef>
              <a:buNone/>
            </a:pPr>
            <a:endParaRPr lang="en-US" sz="1800" dirty="0"/>
          </a:p>
          <a:p>
            <a:pPr marL="0" indent="0" algn="just" fontAlgn="base">
              <a:lnSpc>
                <a:spcPct val="150000"/>
              </a:lnSpc>
              <a:spcBef>
                <a:spcPts val="0"/>
              </a:spcBef>
              <a:buNone/>
            </a:pPr>
            <a:r>
              <a:rPr lang="en-US" sz="2000" b="1" dirty="0" smtClean="0"/>
              <a:t>5. Implicit conclusion </a:t>
            </a:r>
            <a:r>
              <a:rPr lang="en-US" sz="2000" b="1" dirty="0"/>
              <a:t>&amp; implicit premise:</a:t>
            </a:r>
            <a:endParaRPr lang="en-US" sz="2000" dirty="0"/>
          </a:p>
          <a:p>
            <a:pPr marL="0" indent="0" algn="just" fontAlgn="base">
              <a:lnSpc>
                <a:spcPct val="150000"/>
              </a:lnSpc>
              <a:spcBef>
                <a:spcPts val="0"/>
              </a:spcBef>
              <a:buNone/>
            </a:pPr>
            <a:r>
              <a:rPr lang="en-US" sz="1800" dirty="0" smtClean="0"/>
              <a:t>An </a:t>
            </a:r>
            <a:r>
              <a:rPr lang="en-US" sz="1800" dirty="0"/>
              <a:t>implicit conclusion is when the conclusion is not stated outright and the arguer assumes that you will know </a:t>
            </a:r>
            <a:r>
              <a:rPr lang="en-US" sz="1800" dirty="0" smtClean="0"/>
              <a:t>it.  An </a:t>
            </a:r>
            <a:r>
              <a:rPr lang="en-US" sz="1800" dirty="0"/>
              <a:t>implicit premise is when the premise is not stated outright and the arguer assumes that you will know it.</a:t>
            </a:r>
          </a:p>
          <a:p>
            <a:pPr marL="0" indent="0" algn="just" fontAlgn="base">
              <a:lnSpc>
                <a:spcPct val="150000"/>
              </a:lnSpc>
              <a:spcBef>
                <a:spcPts val="0"/>
              </a:spcBef>
              <a:buNone/>
            </a:pPr>
            <a:r>
              <a:rPr lang="en-US" sz="1800" b="1" dirty="0"/>
              <a:t> </a:t>
            </a:r>
            <a:endParaRPr lang="en-US" sz="1800" dirty="0"/>
          </a:p>
        </p:txBody>
      </p:sp>
      <p:sp>
        <p:nvSpPr>
          <p:cNvPr id="4" name="Date Placeholder 3"/>
          <p:cNvSpPr>
            <a:spLocks noGrp="1"/>
          </p:cNvSpPr>
          <p:nvPr>
            <p:ph type="dt" sz="half" idx="10"/>
          </p:nvPr>
        </p:nvSpPr>
        <p:spPr>
          <a:xfrm>
            <a:off x="457200" y="6356350"/>
            <a:ext cx="2133600" cy="365125"/>
          </a:xfrm>
        </p:spPr>
        <p:txBody>
          <a:bodyPr/>
          <a:lstStyle/>
          <a:p>
            <a:fld id="{21339ED2-AA51-4733-9692-7F3C0A20CF25}" type="datetime1">
              <a:rPr lang="en-US" smtClean="0">
                <a:solidFill>
                  <a:schemeClr val="tx1"/>
                </a:solidFill>
              </a:rPr>
              <a:pPr/>
              <a:t>7/2/2021</a:t>
            </a:fld>
            <a:endParaRPr lang="en-US" dirty="0">
              <a:solidFill>
                <a:schemeClr val="tx1"/>
              </a:solidFill>
            </a:endParaRPr>
          </a:p>
        </p:txBody>
      </p:sp>
      <p:sp>
        <p:nvSpPr>
          <p:cNvPr id="5" name="Footer Placeholder 5"/>
          <p:cNvSpPr>
            <a:spLocks noGrp="1"/>
          </p:cNvSpPr>
          <p:nvPr>
            <p:ph type="ftr" sz="quarter" idx="4294967295"/>
          </p:nvPr>
        </p:nvSpPr>
        <p:spPr>
          <a:xfrm>
            <a:off x="1128713" y="6357958"/>
            <a:ext cx="7467600" cy="420667"/>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solidFill>
                <a:schemeClr val="tx1"/>
              </a:solidFill>
            </a:endParaRPr>
          </a:p>
        </p:txBody>
      </p:sp>
      <p:pic>
        <p:nvPicPr>
          <p:cNvPr id="6" name="Picture 2" descr="E:\NIET\Project\xLogo11.png.pagespeed.ic.pydHLuCQEZ.png"/>
          <p:cNvPicPr>
            <a:picLocks noChangeAspect="1" noChangeArrowheads="1"/>
          </p:cNvPicPr>
          <p:nvPr/>
        </p:nvPicPr>
        <p:blipFill>
          <a:blip r:embed="rId2"/>
          <a:srcRect/>
          <a:stretch>
            <a:fillRect/>
          </a:stretch>
        </p:blipFill>
        <p:spPr bwMode="auto">
          <a:xfrm>
            <a:off x="0" y="1"/>
            <a:ext cx="1500166" cy="743885"/>
          </a:xfrm>
          <a:prstGeom prst="rect">
            <a:avLst/>
          </a:prstGeom>
          <a:noFill/>
        </p:spPr>
      </p:pic>
      <p:sp>
        <p:nvSpPr>
          <p:cNvPr id="7" name="Slide Number Placeholder 6"/>
          <p:cNvSpPr>
            <a:spLocks noGrp="1"/>
          </p:cNvSpPr>
          <p:nvPr>
            <p:ph type="sldNum" sz="quarter" idx="12"/>
          </p:nvPr>
        </p:nvSpPr>
        <p:spPr>
          <a:xfrm>
            <a:off x="8143900" y="6356350"/>
            <a:ext cx="542900" cy="365125"/>
          </a:xfrm>
        </p:spPr>
        <p:txBody>
          <a:bodyPr/>
          <a:lstStyle/>
          <a:p>
            <a:fld id="{1F6BAD97-64CD-4A5A-BBF6-E8BB57618CA0}" type="slidenum">
              <a:rPr lang="en-US" smtClean="0">
                <a:solidFill>
                  <a:schemeClr val="tx1"/>
                </a:solidFill>
              </a:rPr>
              <a:pPr/>
              <a:t>29</a:t>
            </a:fld>
            <a:endParaRPr lang="en-US" dirty="0">
              <a:solidFill>
                <a:schemeClr val="tx1"/>
              </a:solidFill>
            </a:endParaRPr>
          </a:p>
        </p:txBody>
      </p:sp>
    </p:spTree>
    <p:extLst>
      <p:ext uri="{BB962C8B-B14F-4D97-AF65-F5344CB8AC3E}">
        <p14:creationId xmlns:p14="http://schemas.microsoft.com/office/powerpoint/2010/main" xmlns="" val="3581839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84909" y="6345382"/>
            <a:ext cx="1801075" cy="512618"/>
          </a:xfrm>
        </p:spPr>
        <p:txBody>
          <a:bodyPr/>
          <a:lstStyle/>
          <a:p>
            <a:fld id="{F256CA4D-D3BB-4BFD-B1D9-9E399F24ABE3}" type="datetime1">
              <a:rPr lang="en-US" sz="1400" smtClean="0">
                <a:solidFill>
                  <a:schemeClr val="tx1"/>
                </a:solidFill>
                <a:latin typeface="Times New Roman" pitchFamily="18" charset="0"/>
                <a:cs typeface="Times New Roman" pitchFamily="18" charset="0"/>
              </a:rPr>
              <a:pPr/>
              <a:t>7/2/2021</a:t>
            </a:fld>
            <a:endParaRPr lang="en-US"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286776" y="6429396"/>
            <a:ext cx="500066" cy="292079"/>
          </a:xfrm>
        </p:spPr>
        <p:txBody>
          <a:bodyPr/>
          <a:lstStyle/>
          <a:p>
            <a:fld id="{B6F15528-21DE-4FAA-801E-634DDDAF4B2B}" type="slidenum">
              <a:rPr lang="en-US" sz="1400" smtClean="0">
                <a:solidFill>
                  <a:schemeClr val="tx1"/>
                </a:solidFill>
                <a:latin typeface="Times New Roman" pitchFamily="18" charset="0"/>
                <a:cs typeface="Times New Roman" pitchFamily="18" charset="0"/>
              </a:rPr>
              <a:pPr/>
              <a:t>3</a:t>
            </a:fld>
            <a:endParaRPr lang="en-US" sz="1400" dirty="0">
              <a:solidFill>
                <a:schemeClr val="tx1"/>
              </a:solidFill>
              <a:latin typeface="Times New Roman" pitchFamily="18" charset="0"/>
              <a:cs typeface="Times New Roman" pitchFamily="18" charset="0"/>
            </a:endParaRPr>
          </a:p>
        </p:txBody>
      </p:sp>
      <p:sp>
        <p:nvSpPr>
          <p:cNvPr id="7" name="Title 1"/>
          <p:cNvSpPr txBox="1">
            <a:spLocks/>
          </p:cNvSpPr>
          <p:nvPr/>
        </p:nvSpPr>
        <p:spPr>
          <a:xfrm>
            <a:off x="1371600" y="1"/>
            <a:ext cx="7772400" cy="64291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mj-lt"/>
                <a:cs typeface="Times New Roman" pitchFamily="18" charset="0"/>
              </a:rPr>
              <a:t>Course</a:t>
            </a:r>
            <a:r>
              <a:rPr kumimoji="0" lang="en-US" sz="2400" i="0" u="none" strike="noStrike" kern="1200" cap="none" spc="0" normalizeH="0" noProof="0" dirty="0">
                <a:ln>
                  <a:noFill/>
                </a:ln>
                <a:solidFill>
                  <a:schemeClr val="dk1"/>
                </a:solidFill>
                <a:effectLst/>
                <a:uLnTx/>
                <a:uFillTx/>
                <a:latin typeface="+mj-lt"/>
                <a:cs typeface="Times New Roman" pitchFamily="18" charset="0"/>
              </a:rPr>
              <a:t> Objective</a:t>
            </a:r>
            <a:endParaRPr kumimoji="0" lang="en-US" sz="2400" i="0" u="none" strike="noStrike" kern="1200" cap="none" spc="0" normalizeH="0" baseline="0" noProof="0" dirty="0">
              <a:ln>
                <a:noFill/>
              </a:ln>
              <a:solidFill>
                <a:schemeClr val="dk1"/>
              </a:solidFill>
              <a:effectLst/>
              <a:uLnTx/>
              <a:uFillTx/>
              <a:latin typeface="+mj-lt"/>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357290" cy="642917"/>
          </a:xfrm>
          <a:prstGeom prst="rect">
            <a:avLst/>
          </a:prstGeom>
          <a:noFill/>
        </p:spPr>
      </p:pic>
      <p:sp>
        <p:nvSpPr>
          <p:cNvPr id="11" name="Content Placeholder 2"/>
          <p:cNvSpPr>
            <a:spLocks noGrp="1"/>
          </p:cNvSpPr>
          <p:nvPr>
            <p:ph idx="1"/>
          </p:nvPr>
        </p:nvSpPr>
        <p:spPr>
          <a:xfrm>
            <a:off x="1357290" y="1071546"/>
            <a:ext cx="7215238" cy="3429024"/>
          </a:xfrm>
        </p:spPr>
        <p:txBody>
          <a:bodyPr>
            <a:noAutofit/>
          </a:bodyPr>
          <a:lstStyle/>
          <a:p>
            <a:pPr algn="just">
              <a:lnSpc>
                <a:spcPct val="150000"/>
              </a:lnSpc>
              <a:buNone/>
            </a:pPr>
            <a:r>
              <a:rPr lang="en-US" sz="1600" dirty="0" smtClean="0">
                <a:latin typeface="Times New Roman" pitchFamily="18" charset="0"/>
                <a:cs typeface="Times New Roman" pitchFamily="18" charset="0"/>
              </a:rPr>
              <a:t>     </a:t>
            </a:r>
          </a:p>
          <a:p>
            <a:pPr algn="just">
              <a:lnSpc>
                <a:spcPct val="150000"/>
              </a:lnSpc>
              <a:buNone/>
            </a:pPr>
            <a:r>
              <a:rPr lang="en-US" sz="16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objective of this course is to familiarize students with design thinking process as a tool for breakthrough innovation</a:t>
            </a:r>
            <a:r>
              <a:rPr lang="en-US" sz="2000" dirty="0">
                <a:latin typeface="Times New Roman" pitchFamily="18" charset="0"/>
                <a:cs typeface="Times New Roman" pitchFamily="18" charset="0"/>
              </a:rPr>
              <a:t>. It aims to </a:t>
            </a:r>
            <a:r>
              <a:rPr lang="en-US" sz="2000" dirty="0" smtClean="0">
                <a:latin typeface="Times New Roman" pitchFamily="18" charset="0"/>
                <a:cs typeface="Times New Roman" pitchFamily="18" charset="0"/>
              </a:rPr>
              <a:t>equip students </a:t>
            </a:r>
            <a:r>
              <a:rPr lang="en-US" sz="2000" dirty="0">
                <a:latin typeface="Times New Roman" pitchFamily="18" charset="0"/>
                <a:cs typeface="Times New Roman" pitchFamily="18" charset="0"/>
              </a:rPr>
              <a:t>with </a:t>
            </a:r>
            <a:r>
              <a:rPr lang="en-US" sz="2000" dirty="0" smtClean="0">
                <a:latin typeface="Times New Roman" pitchFamily="18" charset="0"/>
                <a:cs typeface="Times New Roman" pitchFamily="18" charset="0"/>
              </a:rPr>
              <a:t>design </a:t>
            </a:r>
            <a:r>
              <a:rPr lang="en-US" sz="2000" dirty="0">
                <a:latin typeface="Times New Roman" pitchFamily="18" charset="0"/>
                <a:cs typeface="Times New Roman" pitchFamily="18" charset="0"/>
              </a:rPr>
              <a:t>thinking skills and ignite the minds to </a:t>
            </a:r>
            <a:r>
              <a:rPr lang="en-US" sz="2000" dirty="0" smtClean="0">
                <a:latin typeface="Times New Roman" pitchFamily="18" charset="0"/>
                <a:cs typeface="Times New Roman" pitchFamily="18" charset="0"/>
              </a:rPr>
              <a:t>create innovative </a:t>
            </a:r>
            <a:r>
              <a:rPr lang="en-US" sz="2000" dirty="0">
                <a:latin typeface="Times New Roman" pitchFamily="18" charset="0"/>
                <a:cs typeface="Times New Roman" pitchFamily="18" charset="0"/>
              </a:rPr>
              <a:t>ideas, develop solutions for real-time problems </a:t>
            </a:r>
            <a:endParaRPr lang="en-US" sz="1600" dirty="0">
              <a:latin typeface="Times New Roman" pitchFamily="18" charset="0"/>
              <a:cs typeface="Times New Roman" pitchFamily="18" charset="0"/>
            </a:endParaRPr>
          </a:p>
        </p:txBody>
      </p:sp>
      <p:sp>
        <p:nvSpPr>
          <p:cNvPr id="10" name="Footer Placeholder 5"/>
          <p:cNvSpPr>
            <a:spLocks noGrp="1"/>
          </p:cNvSpPr>
          <p:nvPr>
            <p:ph type="ftr" sz="quarter" idx="4294967295"/>
          </p:nvPr>
        </p:nvSpPr>
        <p:spPr>
          <a:xfrm>
            <a:off x="1428728" y="6286520"/>
            <a:ext cx="6929486" cy="571480"/>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85794"/>
            <a:ext cx="8229600" cy="5572164"/>
          </a:xfrm>
        </p:spPr>
        <p:txBody>
          <a:bodyPr>
            <a:noAutofit/>
          </a:bodyPr>
          <a:lstStyle/>
          <a:p>
            <a:pPr algn="just">
              <a:lnSpc>
                <a:spcPct val="150000"/>
              </a:lnSpc>
              <a:spcBef>
                <a:spcPts val="0"/>
              </a:spcBef>
            </a:pPr>
            <a:r>
              <a:rPr lang="en-US" sz="1800" dirty="0" smtClean="0"/>
              <a:t>Incongruence </a:t>
            </a:r>
            <a:r>
              <a:rPr lang="en-US" sz="1800" dirty="0"/>
              <a:t>is a humanistic psychology concept developed by Carl Rogers which suggests that unpleasant feelings can result from a discrepancy between our perceived and ideal self. </a:t>
            </a:r>
            <a:endParaRPr lang="en-US" sz="1800" dirty="0" smtClean="0"/>
          </a:p>
          <a:p>
            <a:pPr algn="just">
              <a:lnSpc>
                <a:spcPct val="150000"/>
              </a:lnSpc>
              <a:spcBef>
                <a:spcPts val="0"/>
              </a:spcBef>
            </a:pPr>
            <a:r>
              <a:rPr lang="en-US" sz="1800" dirty="0" smtClean="0"/>
              <a:t>The </a:t>
            </a:r>
            <a:r>
              <a:rPr lang="en-US" sz="1800" dirty="0"/>
              <a:t>perceived self is how an individual views themselves and the ideal self is how an individual wishes they were. </a:t>
            </a:r>
            <a:endParaRPr lang="en-US" sz="1800" dirty="0" smtClean="0"/>
          </a:p>
          <a:p>
            <a:pPr algn="just">
              <a:lnSpc>
                <a:spcPct val="150000"/>
              </a:lnSpc>
              <a:spcBef>
                <a:spcPts val="0"/>
              </a:spcBef>
            </a:pPr>
            <a:r>
              <a:rPr lang="en-US" sz="1800" dirty="0" smtClean="0"/>
              <a:t>When </a:t>
            </a:r>
            <a:r>
              <a:rPr lang="en-US" sz="1800" dirty="0"/>
              <a:t>these overlap then </a:t>
            </a:r>
            <a:r>
              <a:rPr lang="en-US" sz="1800" dirty="0" smtClean="0"/>
              <a:t>congruence</a:t>
            </a:r>
            <a:r>
              <a:rPr lang="en-US" sz="1800" dirty="0"/>
              <a:t> occurs. It is impossible for a person to be completely overlapped- we always have something with ourselves that we wish was different. </a:t>
            </a:r>
            <a:endParaRPr lang="en-US" sz="1800" dirty="0" smtClean="0"/>
          </a:p>
          <a:p>
            <a:pPr algn="just">
              <a:lnSpc>
                <a:spcPct val="150000"/>
              </a:lnSpc>
              <a:spcBef>
                <a:spcPts val="0"/>
              </a:spcBef>
            </a:pPr>
            <a:r>
              <a:rPr lang="en-US" sz="1800" dirty="0" smtClean="0"/>
              <a:t>Individuals seek congruence and when the distance between the perceived self and ideal self is too far it is called incongruence and it can lead to discomfort, anxiety, stress, and frustration.</a:t>
            </a:r>
          </a:p>
          <a:p>
            <a:pPr algn="just">
              <a:buNone/>
            </a:pPr>
            <a:endParaRPr lang="en-US" sz="900" dirty="0"/>
          </a:p>
        </p:txBody>
      </p:sp>
      <p:sp>
        <p:nvSpPr>
          <p:cNvPr id="4" name="Date Placeholder 3"/>
          <p:cNvSpPr>
            <a:spLocks noGrp="1"/>
          </p:cNvSpPr>
          <p:nvPr>
            <p:ph type="dt" sz="half" idx="10"/>
          </p:nvPr>
        </p:nvSpPr>
        <p:spPr>
          <a:xfrm>
            <a:off x="457200" y="6356350"/>
            <a:ext cx="1257280" cy="365125"/>
          </a:xfrm>
        </p:spPr>
        <p:txBody>
          <a:bodyPr/>
          <a:lstStyle/>
          <a:p>
            <a:fld id="{D064BB2E-409F-4516-9455-A9417D58DE10}"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072462" y="6356350"/>
            <a:ext cx="614338" cy="365125"/>
          </a:xfrm>
        </p:spPr>
        <p:txBody>
          <a:bodyPr/>
          <a:lstStyle/>
          <a:p>
            <a:fld id="{B6F15528-21DE-4FAA-801E-634DDDAF4B2B}" type="slidenum">
              <a:rPr lang="en-US" smtClean="0">
                <a:solidFill>
                  <a:schemeClr val="tx1"/>
                </a:solidFill>
              </a:rPr>
              <a:pPr/>
              <a:t>30</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Recognizing  Incongruence (CO4)</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5"/>
          <p:cNvSpPr>
            <a:spLocks noGrp="1"/>
          </p:cNvSpPr>
          <p:nvPr>
            <p:ph type="ftr" sz="quarter" idx="4294967295"/>
          </p:nvPr>
        </p:nvSpPr>
        <p:spPr>
          <a:xfrm>
            <a:off x="1357290" y="6286520"/>
            <a:ext cx="7072362" cy="428604"/>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214842"/>
          </a:xfrm>
        </p:spPr>
        <p:txBody>
          <a:bodyPr>
            <a:normAutofit/>
          </a:bodyPr>
          <a:lstStyle/>
          <a:p>
            <a:pPr algn="just"/>
            <a:endParaRPr lang="en-US" sz="2000" dirty="0" smtClean="0"/>
          </a:p>
          <a:p>
            <a:pPr algn="just"/>
            <a:r>
              <a:rPr lang="en-US" sz="2000" dirty="0" smtClean="0"/>
              <a:t>Understanding of Structure of Argument </a:t>
            </a:r>
            <a:endParaRPr lang="en-US" sz="2200" dirty="0" smtClean="0"/>
          </a:p>
          <a:p>
            <a:pPr algn="just"/>
            <a:r>
              <a:rPr lang="en-US" sz="2000" dirty="0" smtClean="0"/>
              <a:t> Arguments</a:t>
            </a:r>
          </a:p>
          <a:p>
            <a:pPr algn="just"/>
            <a:r>
              <a:rPr lang="en-US" sz="2000" dirty="0" smtClean="0"/>
              <a:t>Statements</a:t>
            </a:r>
          </a:p>
          <a:p>
            <a:pPr algn="just"/>
            <a:r>
              <a:rPr lang="en-US" sz="2000" dirty="0" smtClean="0"/>
              <a:t>Implicit conclusion </a:t>
            </a:r>
          </a:p>
          <a:p>
            <a:pPr algn="just"/>
            <a:r>
              <a:rPr lang="en-US" sz="2000" dirty="0" smtClean="0"/>
              <a:t>Implicit premise</a:t>
            </a:r>
          </a:p>
          <a:p>
            <a:pPr algn="just"/>
            <a:r>
              <a:rPr lang="en-US" sz="2000" dirty="0" smtClean="0"/>
              <a:t>Incongruence</a:t>
            </a:r>
          </a:p>
          <a:p>
            <a:pPr algn="just"/>
            <a:endParaRPr lang="en-US" sz="2000" dirty="0" smtClean="0"/>
          </a:p>
          <a:p>
            <a:pPr algn="just"/>
            <a:endParaRPr lang="en-US" sz="2000" dirty="0"/>
          </a:p>
        </p:txBody>
      </p:sp>
      <p:sp>
        <p:nvSpPr>
          <p:cNvPr id="4" name="Date Placeholder 3"/>
          <p:cNvSpPr>
            <a:spLocks noGrp="1"/>
          </p:cNvSpPr>
          <p:nvPr>
            <p:ph type="dt" sz="half" idx="10"/>
          </p:nvPr>
        </p:nvSpPr>
        <p:spPr>
          <a:xfrm>
            <a:off x="428596" y="6357958"/>
            <a:ext cx="1257280" cy="500043"/>
          </a:xfrm>
        </p:spPr>
        <p:txBody>
          <a:bodyPr/>
          <a:lstStyle/>
          <a:p>
            <a:fld id="{6C9DFD60-47AC-4291-8B2C-BB38402AE7BA}"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072462" y="6429396"/>
            <a:ext cx="614338" cy="292079"/>
          </a:xfrm>
        </p:spPr>
        <p:txBody>
          <a:bodyPr/>
          <a:lstStyle/>
          <a:p>
            <a:fld id="{B6F15528-21DE-4FAA-801E-634DDDAF4B2B}" type="slidenum">
              <a:rPr lang="en-US" smtClean="0">
                <a:solidFill>
                  <a:schemeClr val="tx1"/>
                </a:solidFill>
              </a:rPr>
              <a:pPr/>
              <a:t>31</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smtClean="0">
                <a:ln>
                  <a:noFill/>
                </a:ln>
                <a:solidFill>
                  <a:schemeClr val="dk1"/>
                </a:solidFill>
                <a:effectLst/>
                <a:uLnTx/>
                <a:uFillTx/>
                <a:latin typeface="+mn-lt"/>
                <a:ea typeface="+mn-ea"/>
                <a:cs typeface="+mn-cs"/>
              </a:rPr>
              <a:t>Recap</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85852" y="6357958"/>
            <a:ext cx="6858048" cy="500042"/>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0"/>
            <a:ext cx="7786710" cy="725470"/>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smtClean="0"/>
              <a:t>QUIZ</a:t>
            </a:r>
            <a:endParaRPr lang="en-US" sz="2400" dirty="0"/>
          </a:p>
        </p:txBody>
      </p:sp>
      <p:sp>
        <p:nvSpPr>
          <p:cNvPr id="3" name="Content Placeholder 2"/>
          <p:cNvSpPr txBox="1">
            <a:spLocks/>
          </p:cNvSpPr>
          <p:nvPr/>
        </p:nvSpPr>
        <p:spPr>
          <a:xfrm>
            <a:off x="928662" y="857233"/>
            <a:ext cx="8001056" cy="5357849"/>
          </a:xfrm>
          <a:prstGeom prst="rect">
            <a:avLst/>
          </a:prstGeom>
        </p:spPr>
        <p:txBody>
          <a:bodyPr>
            <a:noAutofit/>
          </a:bodyPr>
          <a:lstStyle/>
          <a:p>
            <a:pPr lvl="0">
              <a:lnSpc>
                <a:spcPct val="150000"/>
              </a:lnSpc>
            </a:pPr>
            <a:r>
              <a:rPr lang="en-US" b="1" dirty="0" smtClean="0"/>
              <a:t> </a:t>
            </a:r>
            <a:r>
              <a:rPr lang="en-US" b="1" dirty="0"/>
              <a:t>A statement is…</a:t>
            </a:r>
          </a:p>
          <a:p>
            <a:pPr>
              <a:lnSpc>
                <a:spcPct val="150000"/>
              </a:lnSpc>
            </a:pPr>
            <a:r>
              <a:rPr lang="en-US" dirty="0"/>
              <a:t> a. A question or exclamation</a:t>
            </a:r>
            <a:br>
              <a:rPr lang="en-US" dirty="0"/>
            </a:br>
            <a:r>
              <a:rPr lang="en-US" dirty="0"/>
              <a:t> b. An affirmation of prior beliefs</a:t>
            </a:r>
            <a:br>
              <a:rPr lang="en-US" dirty="0"/>
            </a:br>
            <a:r>
              <a:rPr lang="en-US" dirty="0"/>
              <a:t> c. An assertion that something is or is not the case</a:t>
            </a:r>
            <a:br>
              <a:rPr lang="en-US" dirty="0"/>
            </a:br>
            <a:r>
              <a:rPr lang="en-US" dirty="0"/>
              <a:t> d. An assertion that is neither true nor </a:t>
            </a:r>
            <a:r>
              <a:rPr lang="en-US" dirty="0" smtClean="0"/>
              <a:t>false</a:t>
            </a:r>
          </a:p>
          <a:p>
            <a:pPr>
              <a:lnSpc>
                <a:spcPct val="150000"/>
              </a:lnSpc>
            </a:pPr>
            <a:endParaRPr lang="en-US" dirty="0" smtClean="0"/>
          </a:p>
          <a:p>
            <a:pPr lvl="0">
              <a:lnSpc>
                <a:spcPct val="150000"/>
              </a:lnSpc>
            </a:pPr>
            <a:r>
              <a:rPr lang="en-US" b="1" dirty="0" smtClean="0"/>
              <a:t> Statements backed by good reasons are…</a:t>
            </a:r>
          </a:p>
          <a:p>
            <a:pPr>
              <a:lnSpc>
                <a:spcPct val="150000"/>
              </a:lnSpc>
            </a:pPr>
            <a:r>
              <a:rPr lang="en-US" dirty="0" smtClean="0"/>
              <a:t> a. Worthy of strong acceptance</a:t>
            </a:r>
            <a:br>
              <a:rPr lang="en-US" dirty="0" smtClean="0"/>
            </a:br>
            <a:r>
              <a:rPr lang="en-US" dirty="0" smtClean="0"/>
              <a:t> b. To be believed with certainty</a:t>
            </a:r>
            <a:br>
              <a:rPr lang="en-US" dirty="0" smtClean="0"/>
            </a:br>
            <a:r>
              <a:rPr lang="en-US" dirty="0" smtClean="0"/>
              <a:t> c. Never false</a:t>
            </a:r>
            <a:br>
              <a:rPr lang="en-US" dirty="0" smtClean="0"/>
            </a:br>
            <a:r>
              <a:rPr lang="en-US" dirty="0" smtClean="0"/>
              <a:t> d. Beyond all possible doubt</a:t>
            </a:r>
          </a:p>
          <a:p>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00892" y="4000504"/>
            <a:ext cx="1857388" cy="1576926"/>
          </a:xfrm>
          <a:prstGeom prst="rect">
            <a:avLst/>
          </a:prstGeom>
        </p:spPr>
      </p:pic>
      <p:sp>
        <p:nvSpPr>
          <p:cNvPr id="6" name="Date Placeholder 3">
            <a:extLst>
              <a:ext uri="{FF2B5EF4-FFF2-40B4-BE49-F238E27FC236}">
                <a16:creationId xmlns:a16="http://schemas.microsoft.com/office/drawing/2014/main" xmlns="" id="{88AA79A5-D58B-4DE4-9898-1D65A3B7C78A}"/>
              </a:ext>
            </a:extLst>
          </p:cNvPr>
          <p:cNvSpPr>
            <a:spLocks noGrp="1"/>
          </p:cNvSpPr>
          <p:nvPr>
            <p:ph type="dt" sz="half" idx="10"/>
          </p:nvPr>
        </p:nvSpPr>
        <p:spPr>
          <a:xfrm>
            <a:off x="235131" y="6356349"/>
            <a:ext cx="2133600" cy="365125"/>
          </a:xfrm>
        </p:spPr>
        <p:txBody>
          <a:bodyPr/>
          <a:lstStyle/>
          <a:p>
            <a:fld id="{9AED299B-6211-44EE-9AF3-43B165DA652E}" type="datetime1">
              <a:rPr lang="en-US" smtClean="0">
                <a:solidFill>
                  <a:schemeClr val="tx1"/>
                </a:solidFill>
              </a:rPr>
              <a:pPr/>
              <a:t>7/2/2021</a:t>
            </a:fld>
            <a:endParaRPr lang="en-US" dirty="0">
              <a:solidFill>
                <a:schemeClr val="tx1"/>
              </a:solidFill>
            </a:endParaRPr>
          </a:p>
        </p:txBody>
      </p:sp>
      <p:sp>
        <p:nvSpPr>
          <p:cNvPr id="7" name="Slide Number Placeholder 5">
            <a:extLst>
              <a:ext uri="{FF2B5EF4-FFF2-40B4-BE49-F238E27FC236}">
                <a16:creationId xmlns:a16="http://schemas.microsoft.com/office/drawing/2014/main" xmlns="" id="{7E03F9A9-DA50-4D1A-9BD8-0B9685DCC170}"/>
              </a:ext>
            </a:extLst>
          </p:cNvPr>
          <p:cNvSpPr>
            <a:spLocks noGrp="1"/>
          </p:cNvSpPr>
          <p:nvPr>
            <p:ph type="sldNum" sz="quarter" idx="12"/>
          </p:nvPr>
        </p:nvSpPr>
        <p:spPr>
          <a:xfrm>
            <a:off x="8286776" y="6356350"/>
            <a:ext cx="400024" cy="365125"/>
          </a:xfrm>
        </p:spPr>
        <p:txBody>
          <a:bodyPr/>
          <a:lstStyle/>
          <a:p>
            <a:fld id="{B6F15528-21DE-4FAA-801E-634DDDAF4B2B}" type="slidenum">
              <a:rPr lang="en-US" smtClean="0">
                <a:solidFill>
                  <a:schemeClr val="tx1"/>
                </a:solidFill>
              </a:rPr>
              <a:pPr/>
              <a:t>32</a:t>
            </a:fld>
            <a:endParaRPr lang="en-US" dirty="0">
              <a:solidFill>
                <a:schemeClr val="tx1"/>
              </a:solidFill>
            </a:endParaRPr>
          </a:p>
        </p:txBody>
      </p:sp>
      <p:sp>
        <p:nvSpPr>
          <p:cNvPr id="9" name="Footer Placeholder 5"/>
          <p:cNvSpPr>
            <a:spLocks noGrp="1"/>
          </p:cNvSpPr>
          <p:nvPr>
            <p:ph type="ftr" sz="quarter" idx="4294967295"/>
          </p:nvPr>
        </p:nvSpPr>
        <p:spPr>
          <a:xfrm>
            <a:off x="1369482" y="6340474"/>
            <a:ext cx="6988732" cy="365125"/>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1"/>
            <a:ext cx="1357290" cy="714356"/>
          </a:xfrm>
          <a:prstGeom prst="rect">
            <a:avLst/>
          </a:prstGeom>
          <a:noFill/>
        </p:spPr>
      </p:pic>
    </p:spTree>
    <p:extLst>
      <p:ext uri="{BB962C8B-B14F-4D97-AF65-F5344CB8AC3E}">
        <p14:creationId xmlns:p14="http://schemas.microsoft.com/office/powerpoint/2010/main" xmlns="" val="367847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0"/>
            <a:ext cx="7786710" cy="725470"/>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a:t>Weekly </a:t>
            </a:r>
            <a:r>
              <a:rPr lang="en-US" sz="2400" dirty="0" smtClean="0"/>
              <a:t>Assignment</a:t>
            </a:r>
            <a:endParaRPr lang="en-US" sz="2400" dirty="0"/>
          </a:p>
        </p:txBody>
      </p:sp>
      <p:sp>
        <p:nvSpPr>
          <p:cNvPr id="3" name="Content Placeholder 2"/>
          <p:cNvSpPr txBox="1">
            <a:spLocks/>
          </p:cNvSpPr>
          <p:nvPr/>
        </p:nvSpPr>
        <p:spPr>
          <a:xfrm>
            <a:off x="301752" y="1600200"/>
            <a:ext cx="8689848" cy="5105399"/>
          </a:xfrm>
          <a:prstGeom prst="rect">
            <a:avLst/>
          </a:prstGeom>
        </p:spPr>
        <p:txBody>
          <a:bodyPr>
            <a:normAutofit/>
          </a:bodyPr>
          <a:lstStyle/>
          <a:p>
            <a:pPr lvl="0"/>
            <a:endParaRPr lang="en-US" sz="2400" dirty="0"/>
          </a:p>
        </p:txBody>
      </p:sp>
      <p:sp>
        <p:nvSpPr>
          <p:cNvPr id="6" name="Date Placeholder 3">
            <a:extLst>
              <a:ext uri="{FF2B5EF4-FFF2-40B4-BE49-F238E27FC236}">
                <a16:creationId xmlns:a16="http://schemas.microsoft.com/office/drawing/2014/main" xmlns="" id="{88AA79A5-D58B-4DE4-9898-1D65A3B7C78A}"/>
              </a:ext>
            </a:extLst>
          </p:cNvPr>
          <p:cNvSpPr>
            <a:spLocks noGrp="1"/>
          </p:cNvSpPr>
          <p:nvPr>
            <p:ph type="dt" sz="half" idx="10"/>
          </p:nvPr>
        </p:nvSpPr>
        <p:spPr>
          <a:xfrm>
            <a:off x="235131" y="6356349"/>
            <a:ext cx="1265035" cy="365125"/>
          </a:xfrm>
        </p:spPr>
        <p:txBody>
          <a:bodyPr/>
          <a:lstStyle/>
          <a:p>
            <a:fld id="{CAF2E55E-C973-46D4-9BFB-D6CCC8658E68}" type="datetime1">
              <a:rPr lang="en-US" smtClean="0">
                <a:solidFill>
                  <a:schemeClr val="tx1"/>
                </a:solidFill>
              </a:rPr>
              <a:pPr/>
              <a:t>7/2/2021</a:t>
            </a:fld>
            <a:endParaRPr lang="en-US" dirty="0">
              <a:solidFill>
                <a:schemeClr val="tx1"/>
              </a:solidFill>
            </a:endParaRPr>
          </a:p>
        </p:txBody>
      </p:sp>
      <p:sp>
        <p:nvSpPr>
          <p:cNvPr id="7" name="Slide Number Placeholder 5">
            <a:extLst>
              <a:ext uri="{FF2B5EF4-FFF2-40B4-BE49-F238E27FC236}">
                <a16:creationId xmlns:a16="http://schemas.microsoft.com/office/drawing/2014/main" xmlns="" id="{7E03F9A9-DA50-4D1A-9BD8-0B9685DCC170}"/>
              </a:ext>
            </a:extLst>
          </p:cNvPr>
          <p:cNvSpPr>
            <a:spLocks noGrp="1"/>
          </p:cNvSpPr>
          <p:nvPr>
            <p:ph type="sldNum" sz="quarter" idx="12"/>
          </p:nvPr>
        </p:nvSpPr>
        <p:spPr>
          <a:xfrm>
            <a:off x="8215338" y="6356350"/>
            <a:ext cx="500066" cy="365125"/>
          </a:xfrm>
        </p:spPr>
        <p:txBody>
          <a:bodyPr/>
          <a:lstStyle/>
          <a:p>
            <a:fld id="{B6F15528-21DE-4FAA-801E-634DDDAF4B2B}" type="slidenum">
              <a:rPr lang="en-US" smtClean="0">
                <a:solidFill>
                  <a:schemeClr val="tx1"/>
                </a:solidFill>
              </a:rPr>
              <a:pPr/>
              <a:t>33</a:t>
            </a:fld>
            <a:endParaRPr lang="en-US" dirty="0">
              <a:solidFill>
                <a:schemeClr val="tx1"/>
              </a:solidFill>
            </a:endParaRPr>
          </a:p>
        </p:txBody>
      </p:sp>
      <p:sp>
        <p:nvSpPr>
          <p:cNvPr id="4" name="Rectangle 3"/>
          <p:cNvSpPr/>
          <p:nvPr/>
        </p:nvSpPr>
        <p:spPr>
          <a:xfrm>
            <a:off x="457200" y="1600200"/>
            <a:ext cx="8534400" cy="338554"/>
          </a:xfrm>
          <a:prstGeom prst="rect">
            <a:avLst/>
          </a:prstGeom>
        </p:spPr>
        <p:txBody>
          <a:bodyPr wrap="square">
            <a:spAutoFit/>
          </a:bodyPr>
          <a:lstStyle/>
          <a:p>
            <a:r>
              <a:rPr lang="en-US" sz="800" dirty="0"/>
              <a:t> </a:t>
            </a:r>
          </a:p>
          <a:p>
            <a:endParaRPr lang="en-US" sz="800" dirty="0"/>
          </a:p>
        </p:txBody>
      </p:sp>
      <p:sp>
        <p:nvSpPr>
          <p:cNvPr id="9" name="Rectangle 8"/>
          <p:cNvSpPr/>
          <p:nvPr/>
        </p:nvSpPr>
        <p:spPr>
          <a:xfrm>
            <a:off x="1071538" y="1214422"/>
            <a:ext cx="7715304" cy="3370153"/>
          </a:xfrm>
          <a:prstGeom prst="rect">
            <a:avLst/>
          </a:prstGeom>
        </p:spPr>
        <p:txBody>
          <a:bodyPr wrap="square">
            <a:spAutoFit/>
          </a:bodyPr>
          <a:lstStyle/>
          <a:p>
            <a:pPr marL="457200" indent="-457200" algn="just">
              <a:lnSpc>
                <a:spcPct val="150000"/>
              </a:lnSpc>
              <a:buFont typeface="+mj-lt"/>
              <a:buAutoNum type="arabicPeriod"/>
            </a:pPr>
            <a:r>
              <a:rPr lang="en-US" dirty="0" smtClean="0"/>
              <a:t>Define Fundamental concepts of critical thinking</a:t>
            </a:r>
          </a:p>
          <a:p>
            <a:pPr marL="457200" indent="-457200" algn="just">
              <a:lnSpc>
                <a:spcPct val="150000"/>
              </a:lnSpc>
              <a:buFont typeface="+mj-lt"/>
              <a:buAutoNum type="arabicPeriod"/>
            </a:pPr>
            <a:r>
              <a:rPr lang="en-US" dirty="0" smtClean="0"/>
              <a:t>What is the difference between critical and ordinary thinking?</a:t>
            </a:r>
          </a:p>
          <a:p>
            <a:pPr marL="457200" indent="-457200" algn="just">
              <a:lnSpc>
                <a:spcPct val="150000"/>
              </a:lnSpc>
              <a:buFont typeface="+mj-lt"/>
              <a:buAutoNum type="arabicPeriod"/>
            </a:pPr>
            <a:r>
              <a:rPr lang="en-US" dirty="0" smtClean="0"/>
              <a:t>Elucidate Characteristics of critical thinkers</a:t>
            </a:r>
          </a:p>
          <a:p>
            <a:pPr marL="457200" indent="-457200" algn="just">
              <a:lnSpc>
                <a:spcPct val="150000"/>
              </a:lnSpc>
              <a:buFont typeface="+mj-lt"/>
              <a:buAutoNum type="arabicPeriod"/>
            </a:pPr>
            <a:r>
              <a:rPr lang="en-US" dirty="0" smtClean="0"/>
              <a:t>Explain Critical thinking skills- linking ideas </a:t>
            </a:r>
          </a:p>
          <a:p>
            <a:pPr marL="457200" indent="-457200" algn="just">
              <a:lnSpc>
                <a:spcPct val="150000"/>
              </a:lnSpc>
              <a:buFont typeface="+mj-lt"/>
              <a:buAutoNum type="arabicPeriod"/>
            </a:pPr>
            <a:r>
              <a:rPr lang="en-US" dirty="0" smtClean="0"/>
              <a:t>What do you mean by Structuring arguments ?</a:t>
            </a:r>
          </a:p>
          <a:p>
            <a:pPr marL="457200" indent="-457200" algn="just">
              <a:lnSpc>
                <a:spcPct val="150000"/>
              </a:lnSpc>
            </a:pPr>
            <a:endParaRPr lang="en-US" sz="2800" dirty="0"/>
          </a:p>
          <a:p>
            <a:pPr>
              <a:lnSpc>
                <a:spcPct val="150000"/>
              </a:lnSpc>
            </a:pPr>
            <a:endParaRPr lang="en-US" sz="2400" dirty="0"/>
          </a:p>
        </p:txBody>
      </p:sp>
      <p:sp>
        <p:nvSpPr>
          <p:cNvPr id="10" name="Footer Placeholder 5"/>
          <p:cNvSpPr>
            <a:spLocks noGrp="1"/>
          </p:cNvSpPr>
          <p:nvPr>
            <p:ph type="ftr" sz="quarter" idx="4294967295"/>
          </p:nvPr>
        </p:nvSpPr>
        <p:spPr>
          <a:xfrm>
            <a:off x="1214414" y="6357958"/>
            <a:ext cx="7000924" cy="375351"/>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pic>
        <p:nvPicPr>
          <p:cNvPr id="11" name="Picture 2" descr="E:\NIET\Project\xLogo11.png.pagespeed.ic.pydHLuCQEZ.png"/>
          <p:cNvPicPr>
            <a:picLocks noChangeAspect="1" noChangeArrowheads="1"/>
          </p:cNvPicPr>
          <p:nvPr/>
        </p:nvPicPr>
        <p:blipFill>
          <a:blip r:embed="rId3"/>
          <a:srcRect/>
          <a:stretch>
            <a:fillRect/>
          </a:stretch>
        </p:blipFill>
        <p:spPr bwMode="auto">
          <a:xfrm>
            <a:off x="0" y="0"/>
            <a:ext cx="1357290" cy="714356"/>
          </a:xfrm>
          <a:prstGeom prst="rect">
            <a:avLst/>
          </a:prstGeom>
          <a:noFill/>
        </p:spPr>
      </p:pic>
    </p:spTree>
    <p:extLst>
      <p:ext uri="{BB962C8B-B14F-4D97-AF65-F5344CB8AC3E}">
        <p14:creationId xmlns:p14="http://schemas.microsoft.com/office/powerpoint/2010/main" xmlns="" val="148248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214842"/>
          </a:xfrm>
        </p:spPr>
        <p:txBody>
          <a:bodyPr>
            <a:normAutofit/>
          </a:bodyPr>
          <a:lstStyle/>
          <a:p>
            <a:pPr algn="just"/>
            <a:endParaRPr lang="en-US" sz="2000" dirty="0" smtClean="0"/>
          </a:p>
          <a:p>
            <a:pPr algn="just"/>
            <a:r>
              <a:rPr lang="en-US" sz="2000" dirty="0" smtClean="0"/>
              <a:t>Five pillars of critical thinking</a:t>
            </a:r>
            <a:endParaRPr lang="en-US" sz="2200" dirty="0" smtClean="0"/>
          </a:p>
          <a:p>
            <a:pPr algn="just"/>
            <a:r>
              <a:rPr lang="en-US" sz="2000" dirty="0" smtClean="0"/>
              <a:t>Argumentation versus Rhetoric</a:t>
            </a:r>
          </a:p>
          <a:p>
            <a:pPr algn="just">
              <a:buNone/>
            </a:pPr>
            <a:r>
              <a:rPr lang="en-US" sz="2000" dirty="0" smtClean="0"/>
              <a:t/>
            </a:r>
            <a:br>
              <a:rPr lang="en-US" sz="2000" dirty="0" smtClean="0"/>
            </a:br>
            <a:endParaRPr lang="en-US" sz="2000" dirty="0"/>
          </a:p>
        </p:txBody>
      </p:sp>
      <p:sp>
        <p:nvSpPr>
          <p:cNvPr id="4" name="Date Placeholder 3"/>
          <p:cNvSpPr>
            <a:spLocks noGrp="1"/>
          </p:cNvSpPr>
          <p:nvPr>
            <p:ph type="dt" sz="half" idx="10"/>
          </p:nvPr>
        </p:nvSpPr>
        <p:spPr>
          <a:xfrm>
            <a:off x="357158" y="6357958"/>
            <a:ext cx="1257280" cy="500043"/>
          </a:xfrm>
        </p:spPr>
        <p:txBody>
          <a:bodyPr/>
          <a:lstStyle/>
          <a:p>
            <a:fld id="{7BE906BA-C925-4996-B479-ED2689B8D542}"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286776" y="6357958"/>
            <a:ext cx="642942" cy="500042"/>
          </a:xfrm>
        </p:spPr>
        <p:txBody>
          <a:bodyPr/>
          <a:lstStyle/>
          <a:p>
            <a:fld id="{B6F15528-21DE-4FAA-801E-634DDDAF4B2B}" type="slidenum">
              <a:rPr lang="en-US" smtClean="0">
                <a:solidFill>
                  <a:schemeClr val="tx1"/>
                </a:solidFill>
              </a:rPr>
              <a:pPr/>
              <a:t>34</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Lecture 5</a:t>
            </a:r>
            <a:br>
              <a:rPr lang="en-US" sz="2400" dirty="0" smtClean="0"/>
            </a:br>
            <a:r>
              <a:rPr lang="en-US" sz="2400" dirty="0" smtClean="0"/>
              <a:t>Objective</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85852" y="6286520"/>
            <a:ext cx="7000924" cy="571480"/>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2976" y="714356"/>
            <a:ext cx="7620024" cy="5643602"/>
          </a:xfrm>
        </p:spPr>
        <p:txBody>
          <a:bodyPr>
            <a:normAutofit fontScale="25000" lnSpcReduction="20000"/>
          </a:bodyPr>
          <a:lstStyle/>
          <a:p>
            <a:pPr algn="just">
              <a:lnSpc>
                <a:spcPct val="170000"/>
              </a:lnSpc>
              <a:buNone/>
            </a:pPr>
            <a:r>
              <a:rPr lang="en-US" sz="4500" dirty="0" smtClean="0"/>
              <a:t>          </a:t>
            </a:r>
            <a:r>
              <a:rPr lang="en-US" sz="7200" dirty="0" smtClean="0"/>
              <a:t>Critical thinking is a multidimensional human activity. Minimally one can  distinguish five component areas that are necessary for successful critical  thinking. These are: </a:t>
            </a:r>
          </a:p>
          <a:p>
            <a:pPr algn="just">
              <a:lnSpc>
                <a:spcPct val="170000"/>
              </a:lnSpc>
              <a:buNone/>
            </a:pPr>
            <a:r>
              <a:rPr lang="en-US" sz="7200" dirty="0" smtClean="0"/>
              <a:t>   1.  logic </a:t>
            </a:r>
          </a:p>
          <a:p>
            <a:pPr algn="just">
              <a:lnSpc>
                <a:spcPct val="170000"/>
              </a:lnSpc>
              <a:buNone/>
            </a:pPr>
            <a:r>
              <a:rPr lang="en-US" sz="7200" dirty="0" smtClean="0"/>
              <a:t>   2. argumentation </a:t>
            </a:r>
          </a:p>
          <a:p>
            <a:pPr algn="just">
              <a:lnSpc>
                <a:spcPct val="170000"/>
              </a:lnSpc>
              <a:buNone/>
            </a:pPr>
            <a:r>
              <a:rPr lang="en-US" sz="7200" dirty="0" smtClean="0"/>
              <a:t>   3. rhetoric</a:t>
            </a:r>
          </a:p>
          <a:p>
            <a:pPr algn="just">
              <a:lnSpc>
                <a:spcPct val="170000"/>
              </a:lnSpc>
              <a:buNone/>
            </a:pPr>
            <a:r>
              <a:rPr lang="en-US" sz="7200" dirty="0" smtClean="0"/>
              <a:t>   4.  background knowledge </a:t>
            </a:r>
          </a:p>
          <a:p>
            <a:pPr algn="just">
              <a:lnSpc>
                <a:spcPct val="170000"/>
              </a:lnSpc>
              <a:buNone/>
            </a:pPr>
            <a:r>
              <a:rPr lang="en-US" sz="7200" dirty="0" smtClean="0"/>
              <a:t>        a. of subject matter</a:t>
            </a:r>
          </a:p>
          <a:p>
            <a:pPr algn="just">
              <a:lnSpc>
                <a:spcPct val="170000"/>
              </a:lnSpc>
              <a:buNone/>
            </a:pPr>
            <a:r>
              <a:rPr lang="en-US" sz="7200" dirty="0" smtClean="0"/>
              <a:t>        b. of  the  history  of  debate  on  a  topic</a:t>
            </a:r>
          </a:p>
          <a:p>
            <a:pPr algn="just">
              <a:lnSpc>
                <a:spcPct val="170000"/>
              </a:lnSpc>
              <a:buNone/>
            </a:pPr>
            <a:r>
              <a:rPr lang="en-US" sz="7200" dirty="0" smtClean="0"/>
              <a:t>        c. of   the   psychology   of   human   judgment</a:t>
            </a:r>
          </a:p>
          <a:p>
            <a:pPr algn="just">
              <a:lnSpc>
                <a:spcPct val="170000"/>
              </a:lnSpc>
              <a:buNone/>
            </a:pPr>
            <a:r>
              <a:rPr lang="en-US" sz="7200" dirty="0" smtClean="0"/>
              <a:t> 5. character    (attitudes    and    values)</a:t>
            </a:r>
          </a:p>
          <a:p>
            <a:pPr algn="just">
              <a:lnSpc>
                <a:spcPct val="170000"/>
              </a:lnSpc>
              <a:buNone/>
            </a:pPr>
            <a:endParaRPr lang="en-US" sz="4500" dirty="0" smtClean="0"/>
          </a:p>
          <a:p>
            <a:pPr algn="just">
              <a:lnSpc>
                <a:spcPct val="170000"/>
              </a:lnSpc>
              <a:buNone/>
            </a:pPr>
            <a:r>
              <a:rPr lang="en-US" sz="11200" dirty="0" smtClean="0"/>
              <a:t>    </a:t>
            </a:r>
            <a:endParaRPr lang="en-US" dirty="0"/>
          </a:p>
        </p:txBody>
      </p:sp>
      <p:sp>
        <p:nvSpPr>
          <p:cNvPr id="4" name="Date Placeholder 3"/>
          <p:cNvSpPr>
            <a:spLocks noGrp="1"/>
          </p:cNvSpPr>
          <p:nvPr>
            <p:ph type="dt" sz="half" idx="10"/>
          </p:nvPr>
        </p:nvSpPr>
        <p:spPr>
          <a:xfrm>
            <a:off x="457200" y="6356350"/>
            <a:ext cx="1114404" cy="501650"/>
          </a:xfrm>
        </p:spPr>
        <p:txBody>
          <a:bodyPr/>
          <a:lstStyle/>
          <a:p>
            <a:fld id="{7801390F-826F-44C8-990E-EE2908EB933A}"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215338" y="6356350"/>
            <a:ext cx="471462" cy="365125"/>
          </a:xfrm>
        </p:spPr>
        <p:txBody>
          <a:bodyPr/>
          <a:lstStyle/>
          <a:p>
            <a:fld id="{B6F15528-21DE-4FAA-801E-634DDDAF4B2B}" type="slidenum">
              <a:rPr lang="en-US" smtClean="0">
                <a:solidFill>
                  <a:schemeClr val="tx1"/>
                </a:solidFill>
              </a:rPr>
              <a:pPr/>
              <a:t>35</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Five pillars of critical thinking (CO4)</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5"/>
          <p:cNvSpPr>
            <a:spLocks noGrp="1"/>
          </p:cNvSpPr>
          <p:nvPr>
            <p:ph type="ftr" sz="quarter" idx="4294967295"/>
          </p:nvPr>
        </p:nvSpPr>
        <p:spPr>
          <a:xfrm>
            <a:off x="1285852" y="6286520"/>
            <a:ext cx="7072362" cy="571480"/>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714356"/>
            <a:ext cx="8215370" cy="5619942"/>
          </a:xfrm>
        </p:spPr>
        <p:txBody>
          <a:bodyPr>
            <a:noAutofit/>
          </a:bodyPr>
          <a:lstStyle/>
          <a:p>
            <a:pPr algn="just"/>
            <a:r>
              <a:rPr lang="en-US" sz="2000" dirty="0"/>
              <a:t>To be effective, rhetoric will insist that the argument takes account of the human environment and that it as well connected with human sentiment. </a:t>
            </a:r>
            <a:endParaRPr lang="en-US" sz="2000" dirty="0" smtClean="0"/>
          </a:p>
          <a:p>
            <a:pPr algn="just"/>
            <a:r>
              <a:rPr lang="en-US" sz="2000" dirty="0" smtClean="0"/>
              <a:t>1st </a:t>
            </a:r>
            <a:r>
              <a:rPr lang="en-US" sz="2000" dirty="0"/>
              <a:t>difference: Rhetoric sees argumentation as a route to effective persuasion, whereas logic sees argumentation as a path to rational persuasion.</a:t>
            </a:r>
          </a:p>
          <a:p>
            <a:pPr algn="just"/>
            <a:r>
              <a:rPr lang="en-US" sz="2000" dirty="0"/>
              <a:t>Rhetoric- the art of speaking or writing effectively. (Webster's Definition</a:t>
            </a:r>
            <a:r>
              <a:rPr lang="en-US" sz="2000" dirty="0" smtClean="0"/>
              <a:t>)</a:t>
            </a:r>
          </a:p>
          <a:p>
            <a:pPr algn="just"/>
            <a:r>
              <a:rPr lang="en-US" sz="2000" dirty="0" smtClean="0"/>
              <a:t> </a:t>
            </a:r>
            <a:r>
              <a:rPr lang="en-US" sz="2000" dirty="0"/>
              <a:t>According to Aristotle, rhetoric is: "the ability, in each particular case, to see the available means of persuasion." He described three main forms of </a:t>
            </a:r>
            <a:r>
              <a:rPr lang="en-US" sz="2000" b="1" dirty="0"/>
              <a:t>rhetoric</a:t>
            </a:r>
            <a:r>
              <a:rPr lang="en-US" sz="2000" dirty="0"/>
              <a:t>: Ethos, Logos, and Pathos</a:t>
            </a:r>
            <a:r>
              <a:rPr lang="en-US" sz="2000" dirty="0" smtClean="0"/>
              <a:t>.</a:t>
            </a:r>
          </a:p>
          <a:p>
            <a:pPr algn="just"/>
            <a:r>
              <a:rPr lang="en-US" sz="1800" dirty="0" smtClean="0"/>
              <a:t> </a:t>
            </a:r>
            <a:r>
              <a:rPr lang="en-US" sz="2000" dirty="0" smtClean="0"/>
              <a:t>Argumentation : the act or process of forming reasons and of drawing conclusions and applying them to a case in discussion, debate, discussion.</a:t>
            </a:r>
          </a:p>
          <a:p>
            <a:pPr algn="just"/>
            <a:r>
              <a:rPr lang="en-US" sz="2000" dirty="0" smtClean="0"/>
              <a:t>Argumentation and persuasion are rhetorical modes used to convince others of an opinion, belief, or the merits of a course of action.</a:t>
            </a:r>
          </a:p>
          <a:p>
            <a:pPr algn="just"/>
            <a:r>
              <a:rPr lang="en-US" sz="2000" dirty="0" smtClean="0"/>
              <a:t>There are four types of arguments: conclusive a priori, defeasible a priori, defeasible a posteriori, and prima facie conclusive a posteriori.</a:t>
            </a:r>
          </a:p>
          <a:p>
            <a:pPr algn="just"/>
            <a:endParaRPr lang="en-US" sz="2000" dirty="0" smtClean="0"/>
          </a:p>
          <a:p>
            <a:pPr algn="just"/>
            <a:endParaRPr lang="en-US" sz="2000" dirty="0" smtClean="0"/>
          </a:p>
          <a:p>
            <a:pPr algn="just"/>
            <a:endParaRPr lang="en-US" sz="2000" dirty="0" smtClean="0"/>
          </a:p>
          <a:p>
            <a:pPr>
              <a:buNone/>
            </a:pPr>
            <a:r>
              <a:rPr lang="en-US" sz="1200" dirty="0" smtClean="0"/>
              <a:t/>
            </a:r>
            <a:br>
              <a:rPr lang="en-US" sz="1200" dirty="0" smtClean="0"/>
            </a:br>
            <a:r>
              <a:rPr lang="en-US" sz="1200" dirty="0" smtClean="0"/>
              <a:t/>
            </a:r>
            <a:br>
              <a:rPr lang="en-US" sz="1200" dirty="0" smtClean="0"/>
            </a:br>
            <a:r>
              <a:rPr lang="en-US" sz="1200" dirty="0" smtClean="0"/>
              <a:t> </a:t>
            </a:r>
            <a:endParaRPr lang="en-US" sz="1200" dirty="0"/>
          </a:p>
        </p:txBody>
      </p:sp>
      <p:sp>
        <p:nvSpPr>
          <p:cNvPr id="4" name="Date Placeholder 3"/>
          <p:cNvSpPr>
            <a:spLocks noGrp="1"/>
          </p:cNvSpPr>
          <p:nvPr>
            <p:ph type="dt" sz="half" idx="10"/>
          </p:nvPr>
        </p:nvSpPr>
        <p:spPr>
          <a:xfrm>
            <a:off x="457200" y="6356350"/>
            <a:ext cx="1471594" cy="501650"/>
          </a:xfrm>
        </p:spPr>
        <p:txBody>
          <a:bodyPr/>
          <a:lstStyle/>
          <a:p>
            <a:fld id="{2F76471E-4431-4E6E-9D5D-349F0996A514}"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143900" y="6356350"/>
            <a:ext cx="542900" cy="365125"/>
          </a:xfrm>
        </p:spPr>
        <p:txBody>
          <a:bodyPr/>
          <a:lstStyle/>
          <a:p>
            <a:fld id="{B6F15528-21DE-4FAA-801E-634DDDAF4B2B}" type="slidenum">
              <a:rPr lang="en-US" smtClean="0">
                <a:solidFill>
                  <a:schemeClr val="tx1"/>
                </a:solidFill>
              </a:rPr>
              <a:pPr/>
              <a:t>36</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Argumentation </a:t>
            </a:r>
            <a:r>
              <a:rPr lang="en-US" sz="2400" dirty="0"/>
              <a:t>versus </a:t>
            </a:r>
            <a:r>
              <a:rPr lang="en-US" sz="2400" dirty="0" smtClean="0"/>
              <a:t>Rhetoric </a:t>
            </a:r>
            <a:r>
              <a:rPr lang="en-US" sz="2400" dirty="0"/>
              <a:t>(</a:t>
            </a:r>
            <a:r>
              <a:rPr lang="en-US" sz="2400" dirty="0" smtClean="0"/>
              <a:t>CO4)</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5"/>
          <p:cNvSpPr>
            <a:spLocks noGrp="1"/>
          </p:cNvSpPr>
          <p:nvPr>
            <p:ph type="ftr" sz="quarter" idx="4294967295"/>
          </p:nvPr>
        </p:nvSpPr>
        <p:spPr>
          <a:xfrm>
            <a:off x="1280491" y="6357958"/>
            <a:ext cx="6934847" cy="425227"/>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214842"/>
          </a:xfrm>
        </p:spPr>
        <p:txBody>
          <a:bodyPr>
            <a:normAutofit/>
          </a:bodyPr>
          <a:lstStyle/>
          <a:p>
            <a:pPr algn="just"/>
            <a:endParaRPr lang="en-US" sz="2000" dirty="0" smtClean="0"/>
          </a:p>
          <a:p>
            <a:pPr algn="just"/>
            <a:r>
              <a:rPr lang="en-US" sz="2000" dirty="0" smtClean="0"/>
              <a:t>Understand Five pillars of critical thinking</a:t>
            </a:r>
            <a:endParaRPr lang="en-US" sz="2200" dirty="0" smtClean="0"/>
          </a:p>
          <a:p>
            <a:pPr algn="just"/>
            <a:r>
              <a:rPr lang="en-US" sz="2000" dirty="0" smtClean="0"/>
              <a:t>Argumentation versus Rhetoric</a:t>
            </a:r>
          </a:p>
          <a:p>
            <a:pPr algn="just">
              <a:buNone/>
            </a:pPr>
            <a:r>
              <a:rPr lang="en-US" sz="2000" dirty="0" smtClean="0"/>
              <a:t/>
            </a:r>
            <a:br>
              <a:rPr lang="en-US" sz="2000" dirty="0" smtClean="0"/>
            </a:br>
            <a:endParaRPr lang="en-US" sz="2000" dirty="0"/>
          </a:p>
        </p:txBody>
      </p:sp>
      <p:sp>
        <p:nvSpPr>
          <p:cNvPr id="4" name="Date Placeholder 3"/>
          <p:cNvSpPr>
            <a:spLocks noGrp="1"/>
          </p:cNvSpPr>
          <p:nvPr>
            <p:ph type="dt" sz="half" idx="10"/>
          </p:nvPr>
        </p:nvSpPr>
        <p:spPr>
          <a:xfrm>
            <a:off x="457200" y="6429396"/>
            <a:ext cx="1257280" cy="292079"/>
          </a:xfrm>
        </p:spPr>
        <p:txBody>
          <a:bodyPr/>
          <a:lstStyle/>
          <a:p>
            <a:fld id="{C1BC4CED-4C13-4FE5-B11C-21E0DA186EF4}"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215338" y="6356350"/>
            <a:ext cx="471462" cy="365125"/>
          </a:xfrm>
        </p:spPr>
        <p:txBody>
          <a:bodyPr/>
          <a:lstStyle/>
          <a:p>
            <a:fld id="{B6F15528-21DE-4FAA-801E-634DDDAF4B2B}" type="slidenum">
              <a:rPr lang="en-US" smtClean="0">
                <a:solidFill>
                  <a:schemeClr val="tx1"/>
                </a:solidFill>
              </a:rPr>
              <a:pPr/>
              <a:t>37</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Recap</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85852" y="6286520"/>
            <a:ext cx="7072362" cy="571480"/>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0"/>
            <a:ext cx="7786710" cy="725470"/>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smtClean="0"/>
              <a:t>QUIZ</a:t>
            </a:r>
            <a:endParaRPr lang="en-US" sz="2400" dirty="0"/>
          </a:p>
        </p:txBody>
      </p:sp>
      <p:sp>
        <p:nvSpPr>
          <p:cNvPr id="3" name="Content Placeholder 2"/>
          <p:cNvSpPr txBox="1">
            <a:spLocks/>
          </p:cNvSpPr>
          <p:nvPr/>
        </p:nvSpPr>
        <p:spPr>
          <a:xfrm>
            <a:off x="928662" y="857233"/>
            <a:ext cx="8001056" cy="5357849"/>
          </a:xfrm>
          <a:prstGeom prst="rect">
            <a:avLst/>
          </a:prstGeom>
        </p:spPr>
        <p:txBody>
          <a:bodyPr>
            <a:noAutofit/>
          </a:bodyPr>
          <a:lstStyle/>
          <a:p>
            <a:r>
              <a:rPr lang="en-US" b="1" dirty="0" smtClean="0"/>
              <a:t>In a faulty analogy, the things being compared are...</a:t>
            </a:r>
          </a:p>
          <a:p>
            <a:r>
              <a:rPr lang="en-US" dirty="0" smtClean="0"/>
              <a:t> a. Sufficiently similar</a:t>
            </a:r>
            <a:br>
              <a:rPr lang="en-US" dirty="0" smtClean="0"/>
            </a:br>
            <a:r>
              <a:rPr lang="en-US" dirty="0" smtClean="0"/>
              <a:t> b. Sufficiently similar in irrelevant ways</a:t>
            </a:r>
            <a:br>
              <a:rPr lang="en-US" dirty="0" smtClean="0"/>
            </a:br>
            <a:r>
              <a:rPr lang="en-US" dirty="0" smtClean="0"/>
              <a:t> c. Complete opposites</a:t>
            </a:r>
            <a:br>
              <a:rPr lang="en-US" dirty="0" smtClean="0"/>
            </a:br>
            <a:r>
              <a:rPr lang="en-US" dirty="0" smtClean="0"/>
              <a:t> d. Not sufficiently similar in relevant ways</a:t>
            </a:r>
            <a:br>
              <a:rPr lang="en-US" dirty="0" smtClean="0"/>
            </a:br>
            <a:r>
              <a:rPr lang="en-US" dirty="0" smtClean="0"/>
              <a:t/>
            </a:r>
            <a:br>
              <a:rPr lang="en-US" dirty="0" smtClean="0"/>
            </a:br>
            <a:endParaRPr lang="en-US" dirty="0" smtClean="0"/>
          </a:p>
          <a:p>
            <a:r>
              <a:rPr lang="en-US" b="1" dirty="0" smtClean="0"/>
              <a:t>Arguing that what is true of the parts must be true of the whole is the fallacy of...</a:t>
            </a:r>
          </a:p>
          <a:p>
            <a:r>
              <a:rPr lang="en-US" dirty="0" smtClean="0"/>
              <a:t> a. Division</a:t>
            </a:r>
            <a:br>
              <a:rPr lang="en-US" dirty="0" smtClean="0"/>
            </a:br>
            <a:r>
              <a:rPr lang="en-US" dirty="0" smtClean="0"/>
              <a:t> b. Composition</a:t>
            </a:r>
            <a:br>
              <a:rPr lang="en-US" dirty="0" smtClean="0"/>
            </a:br>
            <a:r>
              <a:rPr lang="en-US" dirty="0" smtClean="0"/>
              <a:t> c. Appeal to the person</a:t>
            </a:r>
            <a:br>
              <a:rPr lang="en-US" dirty="0" smtClean="0"/>
            </a:br>
            <a:r>
              <a:rPr lang="en-US" dirty="0" smtClean="0"/>
              <a:t> d. Appeal to ignorance</a:t>
            </a:r>
          </a:p>
          <a:p>
            <a:endParaRPr lang="en-US" dirty="0" smtClean="0"/>
          </a:p>
          <a:p>
            <a:r>
              <a:rPr lang="en-US" b="1" dirty="0" smtClean="0"/>
              <a:t>Rejecting a claim by criticizing the person who makes it rather than the claim itself is known as the fallacy of...</a:t>
            </a:r>
          </a:p>
          <a:p>
            <a:r>
              <a:rPr lang="en-US" dirty="0" smtClean="0"/>
              <a:t> a. Division</a:t>
            </a:r>
            <a:br>
              <a:rPr lang="en-US" dirty="0" smtClean="0"/>
            </a:br>
            <a:r>
              <a:rPr lang="en-US" dirty="0" smtClean="0"/>
              <a:t> b. Appeal to emotion</a:t>
            </a:r>
            <a:br>
              <a:rPr lang="en-US" dirty="0" smtClean="0"/>
            </a:br>
            <a:r>
              <a:rPr lang="en-US" dirty="0" smtClean="0"/>
              <a:t> c. Composition</a:t>
            </a:r>
            <a:br>
              <a:rPr lang="en-US" dirty="0" smtClean="0"/>
            </a:br>
            <a:r>
              <a:rPr lang="en-US" dirty="0" smtClean="0"/>
              <a:t> d. Appeal to the person</a:t>
            </a:r>
          </a:p>
          <a:p>
            <a:endParaRPr lang="en-US" dirty="0" smtClean="0"/>
          </a:p>
          <a:p>
            <a:endParaRPr lang="en-US" dirty="0" smtClean="0"/>
          </a:p>
          <a:p>
            <a:pPr>
              <a:lnSpc>
                <a:spcPct val="150000"/>
              </a:lnSpc>
            </a:pPr>
            <a:endParaRPr lang="en-US" dirty="0" smtClean="0"/>
          </a:p>
          <a:p>
            <a:pPr lvl="0">
              <a:lnSpc>
                <a:spcPct val="150000"/>
              </a:lnSpc>
            </a:pPr>
            <a:r>
              <a:rPr lang="en-US" b="1" dirty="0" smtClean="0"/>
              <a:t>  </a:t>
            </a:r>
            <a:endParaRPr lang="en-US" dirty="0" smtClean="0"/>
          </a:p>
          <a:p>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572264" y="4857760"/>
            <a:ext cx="2286016" cy="1571636"/>
          </a:xfrm>
          <a:prstGeom prst="rect">
            <a:avLst/>
          </a:prstGeom>
        </p:spPr>
      </p:pic>
      <p:sp>
        <p:nvSpPr>
          <p:cNvPr id="6" name="Date Placeholder 3">
            <a:extLst>
              <a:ext uri="{FF2B5EF4-FFF2-40B4-BE49-F238E27FC236}">
                <a16:creationId xmlns:a16="http://schemas.microsoft.com/office/drawing/2014/main" xmlns="" id="{88AA79A5-D58B-4DE4-9898-1D65A3B7C78A}"/>
              </a:ext>
            </a:extLst>
          </p:cNvPr>
          <p:cNvSpPr>
            <a:spLocks noGrp="1"/>
          </p:cNvSpPr>
          <p:nvPr>
            <p:ph type="dt" sz="half" idx="10"/>
          </p:nvPr>
        </p:nvSpPr>
        <p:spPr>
          <a:xfrm>
            <a:off x="235131" y="6356349"/>
            <a:ext cx="1193597" cy="365125"/>
          </a:xfrm>
        </p:spPr>
        <p:txBody>
          <a:bodyPr/>
          <a:lstStyle/>
          <a:p>
            <a:fld id="{3569787B-7876-4BF8-9E9C-B060CB5BF9C2}" type="datetime1">
              <a:rPr lang="en-US" smtClean="0">
                <a:solidFill>
                  <a:schemeClr val="tx1"/>
                </a:solidFill>
              </a:rPr>
              <a:pPr/>
              <a:t>7/2/2021</a:t>
            </a:fld>
            <a:endParaRPr lang="en-US" dirty="0">
              <a:solidFill>
                <a:schemeClr val="tx1"/>
              </a:solidFill>
            </a:endParaRPr>
          </a:p>
        </p:txBody>
      </p:sp>
      <p:sp>
        <p:nvSpPr>
          <p:cNvPr id="7" name="Slide Number Placeholder 5">
            <a:extLst>
              <a:ext uri="{FF2B5EF4-FFF2-40B4-BE49-F238E27FC236}">
                <a16:creationId xmlns:a16="http://schemas.microsoft.com/office/drawing/2014/main" xmlns="" id="{7E03F9A9-DA50-4D1A-9BD8-0B9685DCC170}"/>
              </a:ext>
            </a:extLst>
          </p:cNvPr>
          <p:cNvSpPr>
            <a:spLocks noGrp="1"/>
          </p:cNvSpPr>
          <p:nvPr>
            <p:ph type="sldNum" sz="quarter" idx="12"/>
          </p:nvPr>
        </p:nvSpPr>
        <p:spPr>
          <a:xfrm>
            <a:off x="8215338" y="6356350"/>
            <a:ext cx="471462" cy="365125"/>
          </a:xfrm>
        </p:spPr>
        <p:txBody>
          <a:bodyPr/>
          <a:lstStyle/>
          <a:p>
            <a:fld id="{B6F15528-21DE-4FAA-801E-634DDDAF4B2B}" type="slidenum">
              <a:rPr lang="en-US" smtClean="0">
                <a:solidFill>
                  <a:schemeClr val="tx1"/>
                </a:solidFill>
              </a:rPr>
              <a:pPr/>
              <a:t>38</a:t>
            </a:fld>
            <a:endParaRPr lang="en-US" dirty="0">
              <a:solidFill>
                <a:schemeClr val="tx1"/>
              </a:solidFill>
            </a:endParaRPr>
          </a:p>
        </p:txBody>
      </p:sp>
      <p:sp>
        <p:nvSpPr>
          <p:cNvPr id="9" name="Footer Placeholder 5"/>
          <p:cNvSpPr>
            <a:spLocks noGrp="1"/>
          </p:cNvSpPr>
          <p:nvPr>
            <p:ph type="ftr" sz="quarter" idx="4294967295"/>
          </p:nvPr>
        </p:nvSpPr>
        <p:spPr>
          <a:xfrm>
            <a:off x="1369482" y="6340474"/>
            <a:ext cx="6917294" cy="365125"/>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1"/>
            <a:ext cx="1357290" cy="714356"/>
          </a:xfrm>
          <a:prstGeom prst="rect">
            <a:avLst/>
          </a:prstGeom>
          <a:noFill/>
        </p:spPr>
      </p:pic>
    </p:spTree>
    <p:extLst>
      <p:ext uri="{BB962C8B-B14F-4D97-AF65-F5344CB8AC3E}">
        <p14:creationId xmlns:p14="http://schemas.microsoft.com/office/powerpoint/2010/main" xmlns="" val="367847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214842"/>
          </a:xfrm>
        </p:spPr>
        <p:txBody>
          <a:bodyPr>
            <a:normAutofit/>
          </a:bodyPr>
          <a:lstStyle/>
          <a:p>
            <a:pPr algn="just"/>
            <a:endParaRPr lang="en-US" sz="2000" dirty="0" smtClean="0"/>
          </a:p>
          <a:p>
            <a:pPr algn="just"/>
            <a:r>
              <a:rPr lang="en-US" sz="2000" dirty="0" smtClean="0"/>
              <a:t>Cognitive bias</a:t>
            </a:r>
          </a:p>
          <a:p>
            <a:pPr algn="just"/>
            <a:r>
              <a:rPr lang="en-US" sz="2000" dirty="0" smtClean="0"/>
              <a:t>12 Cognitive Biases</a:t>
            </a:r>
            <a:endParaRPr lang="en-US" sz="2200" dirty="0" smtClean="0"/>
          </a:p>
          <a:p>
            <a:pPr algn="just"/>
            <a:endParaRPr lang="en-US" sz="2000" dirty="0" smtClean="0"/>
          </a:p>
          <a:p>
            <a:pPr algn="just">
              <a:buNone/>
            </a:pPr>
            <a:r>
              <a:rPr lang="en-US" sz="2000" dirty="0" smtClean="0"/>
              <a:t/>
            </a:r>
            <a:br>
              <a:rPr lang="en-US" sz="2000" dirty="0" smtClean="0"/>
            </a:br>
            <a:endParaRPr lang="en-US" sz="2000" dirty="0"/>
          </a:p>
        </p:txBody>
      </p:sp>
      <p:sp>
        <p:nvSpPr>
          <p:cNvPr id="4" name="Date Placeholder 3"/>
          <p:cNvSpPr>
            <a:spLocks noGrp="1"/>
          </p:cNvSpPr>
          <p:nvPr>
            <p:ph type="dt" sz="half" idx="10"/>
          </p:nvPr>
        </p:nvSpPr>
        <p:spPr>
          <a:xfrm>
            <a:off x="500034" y="6286520"/>
            <a:ext cx="1257280" cy="571480"/>
          </a:xfrm>
        </p:spPr>
        <p:txBody>
          <a:bodyPr/>
          <a:lstStyle/>
          <a:p>
            <a:fld id="{51EF9C83-13B5-4368-9BAF-F49C4F2120A9}"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286776" y="6357958"/>
            <a:ext cx="571504" cy="500042"/>
          </a:xfrm>
        </p:spPr>
        <p:txBody>
          <a:bodyPr/>
          <a:lstStyle/>
          <a:p>
            <a:fld id="{B6F15528-21DE-4FAA-801E-634DDDAF4B2B}" type="slidenum">
              <a:rPr lang="en-US" smtClean="0">
                <a:solidFill>
                  <a:schemeClr val="tx1"/>
                </a:solidFill>
              </a:rPr>
              <a:pPr/>
              <a:t>39</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Lecture 6</a:t>
            </a:r>
            <a:br>
              <a:rPr lang="en-US" sz="2400" dirty="0" smtClean="0"/>
            </a:br>
            <a:r>
              <a:rPr lang="en-US" sz="2400" dirty="0" smtClean="0"/>
              <a:t>Objective</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85852" y="6357958"/>
            <a:ext cx="7143800" cy="500042"/>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14356"/>
            <a:ext cx="8429684" cy="5429288"/>
          </a:xfrm>
        </p:spPr>
        <p:txBody>
          <a:bodyPr>
            <a:normAutofit fontScale="25000" lnSpcReduction="20000"/>
          </a:bodyPr>
          <a:lstStyle/>
          <a:p>
            <a:pPr algn="just">
              <a:lnSpc>
                <a:spcPct val="170000"/>
              </a:lnSpc>
              <a:spcBef>
                <a:spcPts val="0"/>
              </a:spcBef>
              <a:buNone/>
            </a:pPr>
            <a:r>
              <a:rPr lang="en-US" sz="8000" b="1" dirty="0" smtClean="0"/>
              <a:t>After </a:t>
            </a:r>
            <a:r>
              <a:rPr lang="en-US" sz="8000" b="1" dirty="0"/>
              <a:t>completion of this course the student will be able </a:t>
            </a:r>
            <a:r>
              <a:rPr lang="en-US" sz="8000" b="1" dirty="0" smtClean="0"/>
              <a:t>to:</a:t>
            </a:r>
            <a:endParaRPr lang="en-IN" sz="8000" b="1" dirty="0" smtClean="0"/>
          </a:p>
          <a:p>
            <a:pPr algn="just">
              <a:lnSpc>
                <a:spcPct val="170000"/>
              </a:lnSpc>
              <a:spcBef>
                <a:spcPts val="0"/>
              </a:spcBef>
              <a:buNone/>
            </a:pPr>
            <a:r>
              <a:rPr lang="en-US" sz="8000" dirty="0" smtClean="0"/>
              <a:t>CO1: Develop a strong understanding of the design process and apply it in a   variety of business settings </a:t>
            </a:r>
            <a:endParaRPr lang="en-IN" sz="8000" dirty="0" smtClean="0"/>
          </a:p>
          <a:p>
            <a:pPr marL="0" indent="0" algn="just" fontAlgn="t">
              <a:lnSpc>
                <a:spcPct val="170000"/>
              </a:lnSpc>
              <a:spcBef>
                <a:spcPts val="0"/>
              </a:spcBef>
              <a:buNone/>
            </a:pPr>
            <a:r>
              <a:rPr lang="en-IN" sz="8000" dirty="0" smtClean="0"/>
              <a:t>CO2: </a:t>
            </a:r>
            <a:r>
              <a:rPr lang="en-US" sz="8000" dirty="0" smtClean="0"/>
              <a:t>Analyze self, culture, teamwork to work in a multidisciplinary environment and exhibit empathetic behavior </a:t>
            </a:r>
            <a:endParaRPr lang="en-IN" sz="8000" dirty="0" smtClean="0"/>
          </a:p>
          <a:p>
            <a:pPr marL="0" indent="0" algn="just" fontAlgn="t">
              <a:lnSpc>
                <a:spcPct val="170000"/>
              </a:lnSpc>
              <a:spcBef>
                <a:spcPts val="0"/>
              </a:spcBef>
              <a:buNone/>
            </a:pPr>
            <a:r>
              <a:rPr lang="en-US" sz="8000" dirty="0" smtClean="0"/>
              <a:t>CO3: Formulate specific problem statements of real time issues and generate innovative ideas using design tools </a:t>
            </a:r>
            <a:endParaRPr lang="en-IN" sz="8000" dirty="0" smtClean="0"/>
          </a:p>
          <a:p>
            <a:pPr marL="0" indent="0" algn="just" fontAlgn="t">
              <a:lnSpc>
                <a:spcPct val="170000"/>
              </a:lnSpc>
              <a:spcBef>
                <a:spcPts val="0"/>
              </a:spcBef>
              <a:buNone/>
            </a:pPr>
            <a:r>
              <a:rPr lang="en-IN" sz="8000" dirty="0" smtClean="0"/>
              <a:t>CO4: </a:t>
            </a:r>
            <a:r>
              <a:rPr lang="en-US" sz="8000" dirty="0" smtClean="0"/>
              <a:t>Apply critical thinking skills in order to arrive at the root cause from a set of likely causes</a:t>
            </a:r>
            <a:endParaRPr lang="en-IN" sz="8000" dirty="0" smtClean="0"/>
          </a:p>
          <a:p>
            <a:pPr marL="0" indent="0" algn="just" fontAlgn="t">
              <a:lnSpc>
                <a:spcPct val="170000"/>
              </a:lnSpc>
              <a:spcBef>
                <a:spcPts val="0"/>
              </a:spcBef>
              <a:buNone/>
            </a:pPr>
            <a:r>
              <a:rPr lang="en-IN" sz="8000" dirty="0" smtClean="0"/>
              <a:t>CO5: </a:t>
            </a:r>
            <a:r>
              <a:rPr lang="en-US" sz="8000" dirty="0" smtClean="0"/>
              <a:t>Demonstrate an enhanced ability to apply design thinking skills for evaluation of claims and arguments</a:t>
            </a:r>
            <a:endParaRPr lang="en-IN" sz="8000" dirty="0" smtClean="0"/>
          </a:p>
          <a:p>
            <a:pPr marL="0" indent="0">
              <a:buNone/>
            </a:pPr>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E53FCA05-CE16-4E2F-A2A8-509E70C43D2B}"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429652" y="6429396"/>
            <a:ext cx="542900" cy="220641"/>
          </a:xfrm>
        </p:spPr>
        <p:txBody>
          <a:bodyPr/>
          <a:lstStyle/>
          <a:p>
            <a:fld id="{B6F15528-21DE-4FAA-801E-634DDDAF4B2B}" type="slidenum">
              <a:rPr lang="en-US" sz="1400" smtClean="0">
                <a:solidFill>
                  <a:schemeClr val="tx1"/>
                </a:solidFill>
              </a:rPr>
              <a:pPr/>
              <a:t>4</a:t>
            </a:fld>
            <a:endParaRPr lang="en-US" sz="1400" dirty="0">
              <a:solidFill>
                <a:schemeClr val="tx1"/>
              </a:solidFill>
            </a:endParaRPr>
          </a:p>
        </p:txBody>
      </p:sp>
      <p:sp>
        <p:nvSpPr>
          <p:cNvPr id="7" name="Title 1"/>
          <p:cNvSpPr txBox="1">
            <a:spLocks/>
          </p:cNvSpPr>
          <p:nvPr/>
        </p:nvSpPr>
        <p:spPr>
          <a:xfrm>
            <a:off x="1371600" y="0"/>
            <a:ext cx="7772400" cy="64291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Course</a:t>
            </a:r>
            <a:r>
              <a:rPr kumimoji="0" lang="en-US" sz="2400" b="0" i="0" u="none" strike="noStrike" kern="1200" cap="none" spc="0" normalizeH="0" noProof="0" dirty="0" smtClean="0">
                <a:ln>
                  <a:noFill/>
                </a:ln>
                <a:solidFill>
                  <a:schemeClr val="dk1"/>
                </a:solidFill>
                <a:effectLst/>
                <a:uLnTx/>
                <a:uFillTx/>
                <a:latin typeface="+mn-lt"/>
                <a:ea typeface="+mn-ea"/>
                <a:cs typeface="+mn-cs"/>
              </a:rPr>
              <a:t> Outcome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357290" cy="642918"/>
          </a:xfrm>
          <a:prstGeom prst="rect">
            <a:avLst/>
          </a:prstGeom>
          <a:noFill/>
        </p:spPr>
      </p:pic>
      <p:sp>
        <p:nvSpPr>
          <p:cNvPr id="10" name="Footer Placeholder 5"/>
          <p:cNvSpPr>
            <a:spLocks noGrp="1"/>
          </p:cNvSpPr>
          <p:nvPr>
            <p:ph type="ftr" sz="quarter" idx="4294967295"/>
          </p:nvPr>
        </p:nvSpPr>
        <p:spPr>
          <a:xfrm>
            <a:off x="1280491" y="6355645"/>
            <a:ext cx="7467600" cy="359504"/>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35654183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334404" cy="5572164"/>
          </a:xfrm>
        </p:spPr>
        <p:txBody>
          <a:bodyPr>
            <a:normAutofit fontScale="77500" lnSpcReduction="20000"/>
          </a:bodyPr>
          <a:lstStyle/>
          <a:p>
            <a:pPr algn="just" fontAlgn="base">
              <a:lnSpc>
                <a:spcPct val="150000"/>
              </a:lnSpc>
            </a:pPr>
            <a:r>
              <a:rPr lang="en-US" sz="2300" dirty="0" smtClean="0"/>
              <a:t>A cognitive bias is a systematic error in thinking that occurs when people are processing and interpreting information in the world around them and affects the decisions and judgments that </a:t>
            </a:r>
            <a:r>
              <a:rPr lang="en-US" sz="2300" dirty="0"/>
              <a:t>they make</a:t>
            </a:r>
            <a:r>
              <a:rPr lang="en-US" sz="2300" dirty="0" smtClean="0"/>
              <a:t>.</a:t>
            </a:r>
          </a:p>
          <a:p>
            <a:pPr algn="just" fontAlgn="base">
              <a:lnSpc>
                <a:spcPct val="150000"/>
              </a:lnSpc>
            </a:pPr>
            <a:r>
              <a:rPr lang="en-US" sz="2300" dirty="0" smtClean="0"/>
              <a:t>Cognitive Biases are our mind's shortcuts that play out in our everyday lives. </a:t>
            </a:r>
          </a:p>
          <a:p>
            <a:pPr algn="just" fontAlgn="base">
              <a:lnSpc>
                <a:spcPct val="150000"/>
              </a:lnSpc>
            </a:pPr>
            <a:r>
              <a:rPr lang="en-US" sz="2300" dirty="0" smtClean="0"/>
              <a:t>They save our brain's energy and prevent us from having to critically think about every action we take. </a:t>
            </a:r>
          </a:p>
          <a:p>
            <a:pPr algn="just" fontAlgn="base">
              <a:lnSpc>
                <a:spcPct val="150000"/>
              </a:lnSpc>
            </a:pPr>
            <a:r>
              <a:rPr lang="en-US" sz="2300" dirty="0" smtClean="0"/>
              <a:t>For example, when you are driving your car and see a red light, your foot automatically goes to the brake. You don't have to consciously think, "Red light means stop so I need to take my right foot off the gas pedal, place it on the brake pedal, and slowly apply pressure until the car comes to a complete stop." Your brain is on autopilot, completing the steps for you based on previous experiences. </a:t>
            </a:r>
          </a:p>
          <a:p>
            <a:pPr algn="just" fontAlgn="base">
              <a:lnSpc>
                <a:spcPct val="150000"/>
              </a:lnSpc>
              <a:buFont typeface="Wingdings" pitchFamily="2" charset="2"/>
              <a:buChar char="Ø"/>
            </a:pPr>
            <a:r>
              <a:rPr lang="en-US" sz="2300" b="1" dirty="0" smtClean="0"/>
              <a:t>    Some of these biases are related  to memory</a:t>
            </a:r>
          </a:p>
          <a:p>
            <a:pPr algn="just" fontAlgn="base">
              <a:lnSpc>
                <a:spcPct val="150000"/>
              </a:lnSpc>
              <a:buFont typeface="Wingdings" pitchFamily="2" charset="2"/>
              <a:buChar char="Ø"/>
            </a:pPr>
            <a:r>
              <a:rPr lang="en-US" sz="2300" b="1" dirty="0" smtClean="0"/>
              <a:t>    Other cognitive biases might be related to problems with attention</a:t>
            </a:r>
            <a:endParaRPr lang="en-US" sz="2300" dirty="0"/>
          </a:p>
          <a:p>
            <a:pPr algn="just">
              <a:buNone/>
            </a:pPr>
            <a:endParaRPr lang="en-US" sz="2400" dirty="0"/>
          </a:p>
        </p:txBody>
      </p:sp>
      <p:sp>
        <p:nvSpPr>
          <p:cNvPr id="4" name="Date Placeholder 3"/>
          <p:cNvSpPr>
            <a:spLocks noGrp="1"/>
          </p:cNvSpPr>
          <p:nvPr>
            <p:ph type="dt" sz="half" idx="10"/>
          </p:nvPr>
        </p:nvSpPr>
        <p:spPr>
          <a:xfrm>
            <a:off x="500034" y="6429396"/>
            <a:ext cx="857256" cy="292079"/>
          </a:xfrm>
        </p:spPr>
        <p:txBody>
          <a:bodyPr/>
          <a:lstStyle/>
          <a:p>
            <a:fld id="{6D3F8E54-CDC2-4C0B-A286-AE18F0CAAC62}"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286776" y="6429396"/>
            <a:ext cx="571504" cy="292079"/>
          </a:xfrm>
        </p:spPr>
        <p:txBody>
          <a:bodyPr/>
          <a:lstStyle/>
          <a:p>
            <a:fld id="{B6F15528-21DE-4FAA-801E-634DDDAF4B2B}" type="slidenum">
              <a:rPr lang="en-US" smtClean="0">
                <a:solidFill>
                  <a:schemeClr val="tx1"/>
                </a:solidFill>
              </a:rPr>
              <a:pPr/>
              <a:t>40</a:t>
            </a:fld>
            <a:endParaRPr lang="en-US" dirty="0">
              <a:solidFill>
                <a:schemeClr val="tx1"/>
              </a:solidFill>
            </a:endParaRPr>
          </a:p>
        </p:txBody>
      </p:sp>
      <p:sp>
        <p:nvSpPr>
          <p:cNvPr id="7" name="Title 1"/>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mn-lt"/>
                <a:ea typeface="+mn-ea"/>
                <a:cs typeface="+mn-cs"/>
              </a:rPr>
              <a:t> </a:t>
            </a:r>
            <a:r>
              <a:rPr kumimoji="0" lang="en-US" sz="2400" i="0" u="none" strike="noStrike" kern="1200" cap="none" spc="0" normalizeH="0" baseline="0" noProof="0" dirty="0">
                <a:ln>
                  <a:noFill/>
                </a:ln>
                <a:solidFill>
                  <a:schemeClr val="dk1"/>
                </a:solidFill>
                <a:effectLst/>
                <a:uLnTx/>
                <a:uFillTx/>
                <a:latin typeface="+mn-lt"/>
                <a:ea typeface="+mn-ea"/>
                <a:cs typeface="+mn-cs"/>
              </a:rPr>
              <a:t>Cognitive </a:t>
            </a:r>
            <a:r>
              <a:rPr lang="en-US" sz="2400" dirty="0"/>
              <a:t>Bias </a:t>
            </a:r>
            <a:r>
              <a:rPr lang="en-US" sz="2400" dirty="0" smtClean="0"/>
              <a:t>(CO4</a:t>
            </a:r>
            <a:r>
              <a:rPr lang="en-US" sz="2400" dirty="0"/>
              <a:t>)</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500166" cy="714356"/>
          </a:xfrm>
          <a:prstGeom prst="rect">
            <a:avLst/>
          </a:prstGeom>
          <a:noFill/>
        </p:spPr>
      </p:pic>
      <p:sp>
        <p:nvSpPr>
          <p:cNvPr id="10" name="Footer Placeholder 5"/>
          <p:cNvSpPr>
            <a:spLocks noGrp="1"/>
          </p:cNvSpPr>
          <p:nvPr>
            <p:ph type="ftr" sz="quarter" idx="4294967295"/>
          </p:nvPr>
        </p:nvSpPr>
        <p:spPr>
          <a:xfrm>
            <a:off x="1285852" y="6357958"/>
            <a:ext cx="7072362" cy="500042"/>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786346"/>
          </a:xfrm>
        </p:spPr>
        <p:txBody>
          <a:bodyPr>
            <a:normAutofit fontScale="92500" lnSpcReduction="10000"/>
          </a:bodyPr>
          <a:lstStyle/>
          <a:p>
            <a:pPr algn="just">
              <a:buFont typeface="Wingdings" pitchFamily="2" charset="2"/>
              <a:buChar char="Ø"/>
            </a:pPr>
            <a:r>
              <a:rPr lang="en-US" sz="2000" dirty="0" smtClean="0"/>
              <a:t> Anchoring Bias</a:t>
            </a:r>
          </a:p>
          <a:p>
            <a:pPr algn="just">
              <a:buFont typeface="Wingdings" pitchFamily="2" charset="2"/>
              <a:buChar char="Ø"/>
            </a:pPr>
            <a:r>
              <a:rPr lang="en-US" sz="2000" dirty="0" smtClean="0"/>
              <a:t> Availability Bias</a:t>
            </a:r>
          </a:p>
          <a:p>
            <a:pPr algn="just">
              <a:buFont typeface="Wingdings" pitchFamily="2" charset="2"/>
              <a:buChar char="Ø"/>
            </a:pPr>
            <a:r>
              <a:rPr lang="en-US" sz="2000" dirty="0" smtClean="0"/>
              <a:t>Bandwagon Effect</a:t>
            </a:r>
          </a:p>
          <a:p>
            <a:pPr algn="just">
              <a:buFont typeface="Wingdings" pitchFamily="2" charset="2"/>
              <a:buChar char="Ø"/>
            </a:pPr>
            <a:r>
              <a:rPr lang="en-US" sz="2000" dirty="0" smtClean="0"/>
              <a:t>Choice-supportive Bias</a:t>
            </a:r>
          </a:p>
          <a:p>
            <a:pPr algn="just">
              <a:buFont typeface="Wingdings" pitchFamily="2" charset="2"/>
              <a:buChar char="Ø"/>
            </a:pPr>
            <a:r>
              <a:rPr lang="en-US" sz="2000" dirty="0" smtClean="0"/>
              <a:t>Confirmation Bias</a:t>
            </a:r>
          </a:p>
          <a:p>
            <a:pPr algn="just">
              <a:buFont typeface="Wingdings" pitchFamily="2" charset="2"/>
              <a:buChar char="Ø"/>
            </a:pPr>
            <a:r>
              <a:rPr lang="en-US" sz="2000" dirty="0" smtClean="0"/>
              <a:t>Fundamental Attribution Error</a:t>
            </a:r>
          </a:p>
          <a:p>
            <a:pPr algn="just">
              <a:buFont typeface="Wingdings" pitchFamily="2" charset="2"/>
              <a:buChar char="Ø"/>
            </a:pPr>
            <a:r>
              <a:rPr lang="en-US" sz="2000" dirty="0" smtClean="0"/>
              <a:t>Halo Effect</a:t>
            </a:r>
          </a:p>
          <a:p>
            <a:pPr algn="just">
              <a:buFont typeface="Wingdings" pitchFamily="2" charset="2"/>
              <a:buChar char="Ø"/>
            </a:pPr>
            <a:r>
              <a:rPr lang="en-US" sz="2000" dirty="0" smtClean="0"/>
              <a:t>Ingroup Preference Bias</a:t>
            </a:r>
          </a:p>
          <a:p>
            <a:pPr algn="just">
              <a:buFont typeface="Wingdings" pitchFamily="2" charset="2"/>
              <a:buChar char="Ø"/>
            </a:pPr>
            <a:r>
              <a:rPr lang="en-US" sz="2000" dirty="0" smtClean="0"/>
              <a:t>The “Jerk” Factor</a:t>
            </a:r>
          </a:p>
          <a:p>
            <a:pPr algn="just">
              <a:buFont typeface="Wingdings" pitchFamily="2" charset="2"/>
              <a:buChar char="Ø"/>
            </a:pPr>
            <a:r>
              <a:rPr lang="en-US" sz="2000" dirty="0" smtClean="0"/>
              <a:t>Ostrich Effect</a:t>
            </a:r>
          </a:p>
          <a:p>
            <a:pPr algn="just">
              <a:buFont typeface="Wingdings" pitchFamily="2" charset="2"/>
              <a:buChar char="Ø"/>
            </a:pPr>
            <a:r>
              <a:rPr lang="en-US" sz="2000" dirty="0" smtClean="0"/>
              <a:t>Recency Effect</a:t>
            </a:r>
          </a:p>
          <a:p>
            <a:pPr algn="just">
              <a:buFont typeface="Wingdings" pitchFamily="2" charset="2"/>
              <a:buChar char="Ø"/>
            </a:pPr>
            <a:r>
              <a:rPr lang="en-US" sz="2000" dirty="0" smtClean="0"/>
              <a:t>Zero-risk Bias</a:t>
            </a:r>
          </a:p>
          <a:p>
            <a:pPr algn="just">
              <a:buNone/>
            </a:pPr>
            <a:r>
              <a:rPr lang="en-US" sz="2000" dirty="0" smtClean="0"/>
              <a:t/>
            </a:r>
            <a:br>
              <a:rPr lang="en-US" sz="2000" dirty="0" smtClean="0"/>
            </a:br>
            <a:endParaRPr lang="en-US" sz="2000" dirty="0"/>
          </a:p>
        </p:txBody>
      </p:sp>
      <p:sp>
        <p:nvSpPr>
          <p:cNvPr id="4" name="Date Placeholder 3"/>
          <p:cNvSpPr>
            <a:spLocks noGrp="1"/>
          </p:cNvSpPr>
          <p:nvPr>
            <p:ph type="dt" sz="half" idx="10"/>
          </p:nvPr>
        </p:nvSpPr>
        <p:spPr>
          <a:xfrm>
            <a:off x="457200" y="6357958"/>
            <a:ext cx="1257280" cy="500042"/>
          </a:xfrm>
        </p:spPr>
        <p:txBody>
          <a:bodyPr/>
          <a:lstStyle/>
          <a:p>
            <a:fld id="{47C2D16F-CD50-49C2-B1A4-6BBB887D61D7}"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072462" y="6357958"/>
            <a:ext cx="642942" cy="500042"/>
          </a:xfrm>
        </p:spPr>
        <p:txBody>
          <a:bodyPr/>
          <a:lstStyle/>
          <a:p>
            <a:fld id="{B6F15528-21DE-4FAA-801E-634DDDAF4B2B}" type="slidenum">
              <a:rPr lang="en-US" smtClean="0">
                <a:solidFill>
                  <a:schemeClr val="tx1"/>
                </a:solidFill>
              </a:rPr>
              <a:pPr/>
              <a:t>41</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smtClean="0">
                <a:ln>
                  <a:noFill/>
                </a:ln>
                <a:solidFill>
                  <a:schemeClr val="dk1"/>
                </a:solidFill>
                <a:effectLst/>
                <a:uLnTx/>
                <a:uFillTx/>
                <a:latin typeface="+mn-lt"/>
                <a:ea typeface="+mn-ea"/>
                <a:cs typeface="+mn-cs"/>
              </a:rPr>
              <a:t> </a:t>
            </a:r>
            <a:r>
              <a:rPr lang="en-US" sz="2400" dirty="0" smtClean="0"/>
              <a:t>12 Cognitive Biases That Can Impact Search Committee Decisions</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85852" y="6357958"/>
            <a:ext cx="7000924" cy="500042"/>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214842"/>
          </a:xfrm>
        </p:spPr>
        <p:txBody>
          <a:bodyPr>
            <a:normAutofit/>
          </a:bodyPr>
          <a:lstStyle/>
          <a:p>
            <a:pPr algn="just"/>
            <a:endParaRPr lang="en-US" sz="2000" dirty="0" smtClean="0"/>
          </a:p>
          <a:p>
            <a:pPr algn="just"/>
            <a:r>
              <a:rPr lang="en-US" sz="2000" dirty="0" smtClean="0"/>
              <a:t>Cognitive bias</a:t>
            </a:r>
          </a:p>
          <a:p>
            <a:pPr algn="just"/>
            <a:r>
              <a:rPr lang="en-US" sz="2000" dirty="0" smtClean="0"/>
              <a:t>12 Cognitive Biases</a:t>
            </a:r>
          </a:p>
          <a:p>
            <a:pPr algn="just"/>
            <a:endParaRPr lang="en-US" sz="2200" dirty="0" smtClean="0"/>
          </a:p>
          <a:p>
            <a:pPr algn="just"/>
            <a:endParaRPr lang="en-US" sz="2000" dirty="0" smtClean="0"/>
          </a:p>
          <a:p>
            <a:pPr algn="just">
              <a:buNone/>
            </a:pPr>
            <a:r>
              <a:rPr lang="en-US" sz="2000" dirty="0" smtClean="0"/>
              <a:t/>
            </a:r>
            <a:br>
              <a:rPr lang="en-US" sz="2000" dirty="0" smtClean="0"/>
            </a:br>
            <a:endParaRPr lang="en-US" sz="2000" dirty="0"/>
          </a:p>
        </p:txBody>
      </p:sp>
      <p:sp>
        <p:nvSpPr>
          <p:cNvPr id="4" name="Date Placeholder 3"/>
          <p:cNvSpPr>
            <a:spLocks noGrp="1"/>
          </p:cNvSpPr>
          <p:nvPr>
            <p:ph type="dt" sz="half" idx="10"/>
          </p:nvPr>
        </p:nvSpPr>
        <p:spPr>
          <a:xfrm>
            <a:off x="457200" y="6429396"/>
            <a:ext cx="1257280" cy="292079"/>
          </a:xfrm>
        </p:spPr>
        <p:txBody>
          <a:bodyPr/>
          <a:lstStyle/>
          <a:p>
            <a:fld id="{672691A5-F1C4-46FA-A044-D424D17488E1}"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072462" y="6356350"/>
            <a:ext cx="614338" cy="365125"/>
          </a:xfrm>
        </p:spPr>
        <p:txBody>
          <a:bodyPr/>
          <a:lstStyle/>
          <a:p>
            <a:fld id="{B6F15528-21DE-4FAA-801E-634DDDAF4B2B}" type="slidenum">
              <a:rPr lang="en-US" smtClean="0">
                <a:solidFill>
                  <a:schemeClr val="tx1"/>
                </a:solidFill>
              </a:rPr>
              <a:pPr/>
              <a:t>42</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smtClean="0">
                <a:ln>
                  <a:noFill/>
                </a:ln>
                <a:solidFill>
                  <a:schemeClr val="dk1"/>
                </a:solidFill>
                <a:effectLst/>
                <a:uLnTx/>
                <a:uFillTx/>
                <a:latin typeface="+mn-lt"/>
                <a:ea typeface="+mn-ea"/>
                <a:cs typeface="+mn-cs"/>
              </a:rPr>
              <a:t>Recap</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85852" y="6215082"/>
            <a:ext cx="7072362" cy="642918"/>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2976" y="1000108"/>
            <a:ext cx="7500990" cy="5357850"/>
          </a:xfrm>
        </p:spPr>
        <p:txBody>
          <a:bodyPr>
            <a:normAutofit fontScale="25000" lnSpcReduction="20000"/>
          </a:bodyPr>
          <a:lstStyle/>
          <a:p>
            <a:pPr>
              <a:buNone/>
            </a:pPr>
            <a:r>
              <a:rPr lang="en-US" sz="7200" b="1" dirty="0" smtClean="0"/>
              <a:t>What is cognitive bias?</a:t>
            </a:r>
          </a:p>
          <a:p>
            <a:pPr marL="457200" indent="-457200">
              <a:buAutoNum type="alphaLcParenBoth"/>
            </a:pPr>
            <a:r>
              <a:rPr lang="en-US" sz="7200" dirty="0" smtClean="0"/>
              <a:t>A type of thinking error we make when we are processing information</a:t>
            </a:r>
          </a:p>
          <a:p>
            <a:pPr marL="457200" indent="-457200">
              <a:buAutoNum type="alphaLcParenBoth"/>
            </a:pPr>
            <a:r>
              <a:rPr lang="en-US" sz="7200" dirty="0" smtClean="0"/>
              <a:t>A type of thinking process that causes us to make poor decisions</a:t>
            </a:r>
          </a:p>
          <a:p>
            <a:pPr marL="457200" indent="-457200">
              <a:buAutoNum type="alphaLcParenBoth"/>
            </a:pPr>
            <a:r>
              <a:rPr lang="en-US" sz="7200" dirty="0" smtClean="0"/>
              <a:t> None of the options are correct</a:t>
            </a:r>
          </a:p>
          <a:p>
            <a:pPr marL="457200" indent="-457200">
              <a:buAutoNum type="alphaLcParenBoth"/>
            </a:pPr>
            <a:r>
              <a:rPr lang="en-US" sz="7200" dirty="0" smtClean="0"/>
              <a:t>A type of thinking process that helps us make more accurate decisions</a:t>
            </a:r>
          </a:p>
          <a:p>
            <a:pPr>
              <a:buNone/>
            </a:pPr>
            <a:endParaRPr lang="en-US" sz="7200" b="1" dirty="0" smtClean="0"/>
          </a:p>
          <a:p>
            <a:pPr>
              <a:buNone/>
            </a:pPr>
            <a:r>
              <a:rPr lang="en-US" sz="7200" b="1" dirty="0" smtClean="0"/>
              <a:t>Which of the following is not a known cause of cognitive bias?</a:t>
            </a:r>
          </a:p>
          <a:p>
            <a:pPr marL="457200" indent="-457200">
              <a:buAutoNum type="alphaLcParenBoth"/>
            </a:pPr>
            <a:r>
              <a:rPr lang="en-US" sz="7200" dirty="0" smtClean="0"/>
              <a:t>Processing information quickly</a:t>
            </a:r>
          </a:p>
          <a:p>
            <a:pPr marL="457200" indent="-457200">
              <a:buAutoNum type="alphaLcParenBoth"/>
            </a:pPr>
            <a:r>
              <a:rPr lang="en-US" sz="7200" dirty="0" smtClean="0"/>
              <a:t>Attributions</a:t>
            </a:r>
          </a:p>
          <a:p>
            <a:pPr marL="457200" indent="-457200">
              <a:buAutoNum type="alphaLcParenBoth"/>
            </a:pPr>
            <a:r>
              <a:rPr lang="en-US" sz="7200" dirty="0" smtClean="0"/>
              <a:t>Memory errors</a:t>
            </a:r>
          </a:p>
          <a:p>
            <a:pPr marL="457200" indent="-457200">
              <a:buAutoNum type="alphaLcParenBoth"/>
            </a:pPr>
            <a:r>
              <a:rPr lang="en-US" sz="7200" dirty="0" smtClean="0"/>
              <a:t>Familiarity with cognitive bias</a:t>
            </a:r>
          </a:p>
          <a:p>
            <a:pPr>
              <a:buNone/>
            </a:pPr>
            <a:endParaRPr lang="en-US" sz="7200" b="1" dirty="0" smtClean="0"/>
          </a:p>
          <a:p>
            <a:pPr>
              <a:buNone/>
            </a:pPr>
            <a:r>
              <a:rPr lang="en-US" sz="7200" b="1" dirty="0" smtClean="0"/>
              <a:t>Which of the following is not a type of cognitive bias?</a:t>
            </a:r>
          </a:p>
          <a:p>
            <a:pPr marL="457200" indent="-457200">
              <a:buAutoNum type="alphaLcParenBoth"/>
            </a:pPr>
            <a:r>
              <a:rPr lang="en-US" sz="7200" dirty="0" smtClean="0"/>
              <a:t>Bandwagon effect</a:t>
            </a:r>
          </a:p>
          <a:p>
            <a:pPr marL="457200" indent="-457200">
              <a:buAutoNum type="alphaLcParenBoth"/>
            </a:pPr>
            <a:r>
              <a:rPr lang="en-US" sz="7200" dirty="0" smtClean="0"/>
              <a:t>Confirmation bias</a:t>
            </a:r>
          </a:p>
          <a:p>
            <a:pPr marL="457200" indent="-457200">
              <a:buAutoNum type="alphaLcParenBoth"/>
            </a:pPr>
            <a:r>
              <a:rPr lang="en-US" sz="7200" dirty="0" smtClean="0"/>
              <a:t>Endowment effect</a:t>
            </a:r>
          </a:p>
          <a:p>
            <a:pPr marL="457200" indent="-457200">
              <a:buAutoNum type="alphaLcParenBoth"/>
            </a:pPr>
            <a:r>
              <a:rPr lang="en-US" sz="7200" dirty="0" smtClean="0"/>
              <a:t>All of the options are types of cognitive bias.</a:t>
            </a:r>
          </a:p>
          <a:p>
            <a:pPr marL="457200" indent="-457200">
              <a:buAutoNum type="alphaLcParenBoth"/>
            </a:pPr>
            <a:endParaRPr lang="en-US" sz="7200" dirty="0" smtClean="0"/>
          </a:p>
          <a:p>
            <a:pPr marL="457200" indent="-457200">
              <a:buAutoNum type="alphaLcParenBoth"/>
            </a:pPr>
            <a:endParaRPr lang="en-US" sz="4800" dirty="0" smtClean="0"/>
          </a:p>
          <a:p>
            <a:pPr algn="just"/>
            <a:endParaRPr lang="en-US" sz="2000" dirty="0" smtClean="0"/>
          </a:p>
          <a:p>
            <a:pPr algn="just">
              <a:buNone/>
            </a:pPr>
            <a:r>
              <a:rPr lang="en-US" sz="2000" dirty="0" smtClean="0"/>
              <a:t/>
            </a:r>
            <a:br>
              <a:rPr lang="en-US" sz="2000" dirty="0" smtClean="0"/>
            </a:br>
            <a:endParaRPr lang="en-US" sz="2000" dirty="0"/>
          </a:p>
        </p:txBody>
      </p:sp>
      <p:sp>
        <p:nvSpPr>
          <p:cNvPr id="4" name="Date Placeholder 3"/>
          <p:cNvSpPr>
            <a:spLocks noGrp="1"/>
          </p:cNvSpPr>
          <p:nvPr>
            <p:ph type="dt" sz="half" idx="10"/>
          </p:nvPr>
        </p:nvSpPr>
        <p:spPr>
          <a:xfrm>
            <a:off x="457200" y="6429396"/>
            <a:ext cx="1257280" cy="292079"/>
          </a:xfrm>
        </p:spPr>
        <p:txBody>
          <a:bodyPr/>
          <a:lstStyle/>
          <a:p>
            <a:fld id="{A396DA71-92C8-49C3-8368-F8B7781A45C9}"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7929586" y="6356350"/>
            <a:ext cx="757214" cy="365125"/>
          </a:xfrm>
        </p:spPr>
        <p:txBody>
          <a:bodyPr/>
          <a:lstStyle/>
          <a:p>
            <a:fld id="{B6F15528-21DE-4FAA-801E-634DDDAF4B2B}" type="slidenum">
              <a:rPr lang="en-US" smtClean="0">
                <a:solidFill>
                  <a:schemeClr val="tx1"/>
                </a:solidFill>
              </a:rPr>
              <a:pPr/>
              <a:t>43</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QUIZ</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14414" y="6286520"/>
            <a:ext cx="7072362" cy="571480"/>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214842"/>
          </a:xfrm>
        </p:spPr>
        <p:txBody>
          <a:bodyPr>
            <a:normAutofit/>
          </a:bodyPr>
          <a:lstStyle/>
          <a:p>
            <a:pPr algn="just"/>
            <a:endParaRPr lang="en-US" sz="2000" dirty="0" smtClean="0"/>
          </a:p>
          <a:p>
            <a:pPr algn="just"/>
            <a:r>
              <a:rPr lang="en-US" sz="2000" dirty="0" smtClean="0"/>
              <a:t>What is Tribalism</a:t>
            </a:r>
          </a:p>
          <a:p>
            <a:pPr algn="just"/>
            <a:r>
              <a:rPr lang="en-US" sz="2000" dirty="0" smtClean="0"/>
              <a:t>How Tribalism and Politics are related.</a:t>
            </a:r>
            <a:endParaRPr lang="en-US" sz="2200" dirty="0" smtClean="0"/>
          </a:p>
          <a:p>
            <a:pPr algn="just"/>
            <a:endParaRPr lang="en-US" sz="2000" dirty="0" smtClean="0"/>
          </a:p>
          <a:p>
            <a:pPr algn="just">
              <a:buNone/>
            </a:pPr>
            <a:r>
              <a:rPr lang="en-US" sz="2000" dirty="0" smtClean="0"/>
              <a:t/>
            </a:r>
            <a:br>
              <a:rPr lang="en-US" sz="2000" dirty="0" smtClean="0"/>
            </a:br>
            <a:endParaRPr lang="en-US" sz="2000" dirty="0"/>
          </a:p>
        </p:txBody>
      </p:sp>
      <p:sp>
        <p:nvSpPr>
          <p:cNvPr id="4" name="Date Placeholder 3"/>
          <p:cNvSpPr>
            <a:spLocks noGrp="1"/>
          </p:cNvSpPr>
          <p:nvPr>
            <p:ph type="dt" sz="half" idx="10"/>
          </p:nvPr>
        </p:nvSpPr>
        <p:spPr>
          <a:xfrm>
            <a:off x="357158" y="6357958"/>
            <a:ext cx="1257280" cy="500042"/>
          </a:xfrm>
        </p:spPr>
        <p:txBody>
          <a:bodyPr/>
          <a:lstStyle/>
          <a:p>
            <a:fld id="{505C3F0D-39C3-4B33-8396-E76EB6C8A71F}"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215338" y="6356350"/>
            <a:ext cx="471462" cy="501650"/>
          </a:xfrm>
        </p:spPr>
        <p:txBody>
          <a:bodyPr/>
          <a:lstStyle/>
          <a:p>
            <a:fld id="{B6F15528-21DE-4FAA-801E-634DDDAF4B2B}" type="slidenum">
              <a:rPr lang="en-US" smtClean="0">
                <a:solidFill>
                  <a:schemeClr val="tx1"/>
                </a:solidFill>
              </a:rPr>
              <a:pPr/>
              <a:t>44</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Lecture 7</a:t>
            </a:r>
            <a:br>
              <a:rPr lang="en-US" sz="2400" dirty="0" smtClean="0"/>
            </a:br>
            <a:r>
              <a:rPr lang="en-US" sz="2400" dirty="0" smtClean="0"/>
              <a:t>Objective</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85852" y="6357958"/>
            <a:ext cx="7000924" cy="500042"/>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1000108"/>
            <a:ext cx="7858180" cy="5357850"/>
          </a:xfrm>
        </p:spPr>
        <p:txBody>
          <a:bodyPr>
            <a:normAutofit/>
          </a:bodyPr>
          <a:lstStyle/>
          <a:p>
            <a:pPr algn="just">
              <a:lnSpc>
                <a:spcPct val="150000"/>
              </a:lnSpc>
            </a:pPr>
            <a:r>
              <a:rPr lang="en-US" sz="2000" b="1" dirty="0" smtClean="0"/>
              <a:t>Tribalism</a:t>
            </a:r>
            <a:r>
              <a:rPr lang="en-US" sz="2000" dirty="0" smtClean="0"/>
              <a:t> is the state of being organized by, or advocating for, tribes or tribal lifestyles. </a:t>
            </a:r>
          </a:p>
          <a:p>
            <a:pPr algn="just">
              <a:lnSpc>
                <a:spcPct val="150000"/>
              </a:lnSpc>
            </a:pPr>
            <a:r>
              <a:rPr lang="en-US" sz="2000" dirty="0" smtClean="0"/>
              <a:t>Tribalism can also mean discriminatory behavior or attitudes, based on loyalty.</a:t>
            </a:r>
          </a:p>
          <a:p>
            <a:pPr algn="just"/>
            <a:r>
              <a:rPr lang="en-US" sz="2000" dirty="0" smtClean="0"/>
              <a:t>A high school valedictorian recently gave a graduation speech in which he shared an inspirational quote:</a:t>
            </a:r>
          </a:p>
          <a:p>
            <a:pPr algn="just"/>
            <a:r>
              <a:rPr lang="en-US" sz="2000" dirty="0" smtClean="0"/>
              <a:t>“Don’t just get involved. Fight for your seat at the table. Better yet, fight for a seat at the head of the table.”</a:t>
            </a:r>
          </a:p>
          <a:p>
            <a:pPr algn="just"/>
            <a:r>
              <a:rPr lang="en-US" sz="2000" dirty="0" smtClean="0"/>
              <a:t>The student attributed the quote to a beloved political figure. The audience cheered.</a:t>
            </a:r>
          </a:p>
          <a:p>
            <a:pPr algn="just"/>
            <a:r>
              <a:rPr lang="en-US" sz="2000" dirty="0" smtClean="0"/>
              <a:t>Then he corrected himself and attributed the quote to a leader from the other political party. The cheering “quickly died” (accompanied by “some collective groaning”) (</a:t>
            </a:r>
            <a:r>
              <a:rPr lang="en-US" sz="2000" dirty="0" err="1" smtClean="0"/>
              <a:t>Novelly</a:t>
            </a:r>
            <a:r>
              <a:rPr lang="en-US" sz="2000" dirty="0" smtClean="0"/>
              <a:t>, 2018).</a:t>
            </a:r>
            <a:r>
              <a:rPr lang="en-US" sz="1050" dirty="0" smtClean="0"/>
              <a:t/>
            </a:r>
            <a:br>
              <a:rPr lang="en-US" sz="1050" dirty="0" smtClean="0"/>
            </a:br>
            <a:endParaRPr lang="en-US" sz="1050" dirty="0" smtClean="0"/>
          </a:p>
          <a:p>
            <a:pPr algn="just">
              <a:lnSpc>
                <a:spcPct val="150000"/>
              </a:lnSpc>
            </a:pPr>
            <a:endParaRPr lang="en-US" sz="2000" dirty="0"/>
          </a:p>
        </p:txBody>
      </p:sp>
      <p:sp>
        <p:nvSpPr>
          <p:cNvPr id="4" name="Date Placeholder 3"/>
          <p:cNvSpPr>
            <a:spLocks noGrp="1"/>
          </p:cNvSpPr>
          <p:nvPr>
            <p:ph type="dt" sz="half" idx="10"/>
          </p:nvPr>
        </p:nvSpPr>
        <p:spPr/>
        <p:txBody>
          <a:bodyPr/>
          <a:lstStyle/>
          <a:p>
            <a:fld id="{18E4CD4C-6D1E-4EBC-A56D-AFB2449DC207}"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072462" y="6356350"/>
            <a:ext cx="614338" cy="365125"/>
          </a:xfrm>
        </p:spPr>
        <p:txBody>
          <a:bodyPr/>
          <a:lstStyle/>
          <a:p>
            <a:fld id="{B6F15528-21DE-4FAA-801E-634DDDAF4B2B}" type="slidenum">
              <a:rPr lang="en-US" smtClean="0">
                <a:solidFill>
                  <a:schemeClr val="tx1"/>
                </a:solidFill>
              </a:rPr>
              <a:pPr/>
              <a:t>45</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Tribalism &amp; Politics (CO4)  </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5"/>
          <p:cNvSpPr>
            <a:spLocks noGrp="1"/>
          </p:cNvSpPr>
          <p:nvPr>
            <p:ph type="ftr" sz="quarter" idx="4294967295"/>
          </p:nvPr>
        </p:nvSpPr>
        <p:spPr>
          <a:xfrm>
            <a:off x="1280491" y="6357959"/>
            <a:ext cx="7077723" cy="500042"/>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714356"/>
            <a:ext cx="8643998" cy="5643602"/>
          </a:xfrm>
        </p:spPr>
        <p:txBody>
          <a:bodyPr>
            <a:normAutofit fontScale="25000" lnSpcReduction="20000"/>
          </a:bodyPr>
          <a:lstStyle/>
          <a:p>
            <a:pPr algn="just">
              <a:lnSpc>
                <a:spcPct val="170000"/>
              </a:lnSpc>
            </a:pPr>
            <a:r>
              <a:rPr lang="en-US" sz="8000" dirty="0" smtClean="0"/>
              <a:t>In </a:t>
            </a:r>
            <a:r>
              <a:rPr lang="en-US" sz="8000" dirty="0"/>
              <a:t>the valedictorian story, the cheered political figure was Donald Trump. The true source of the inspirational quote was Barack Obama. The quote wasn’t so inspirational anymore. Maybe it never </a:t>
            </a:r>
            <a:r>
              <a:rPr lang="en-US" sz="8000" dirty="0" smtClean="0"/>
              <a:t>was. It’s </a:t>
            </a:r>
            <a:r>
              <a:rPr lang="en-US" sz="8000" dirty="0"/>
              <a:t>not about the quote. It’s the </a:t>
            </a:r>
            <a:r>
              <a:rPr lang="en-US" sz="8000" dirty="0" smtClean="0"/>
              <a:t>quotee. Reflecting </a:t>
            </a:r>
            <a:r>
              <a:rPr lang="en-US" sz="8000" dirty="0"/>
              <a:t>back on his years in the Senate while </a:t>
            </a:r>
            <a:r>
              <a:rPr lang="en-US" sz="8000" dirty="0" smtClean="0"/>
              <a:t>Obama </a:t>
            </a:r>
            <a:r>
              <a:rPr lang="en-US" sz="8000" dirty="0"/>
              <a:t>was president, Republican George Voinovich acknowledged that “if he [Obama] was for it” then “we had to be against it” (Grunwald, 2012).</a:t>
            </a:r>
          </a:p>
          <a:p>
            <a:pPr>
              <a:buNone/>
            </a:pPr>
            <a:r>
              <a:rPr lang="en-US" sz="11200" dirty="0"/>
              <a:t/>
            </a:r>
            <a:br>
              <a:rPr lang="en-US" sz="11200" dirty="0"/>
            </a:br>
            <a:endParaRPr lang="en-US" sz="11200" dirty="0"/>
          </a:p>
        </p:txBody>
      </p:sp>
      <p:sp>
        <p:nvSpPr>
          <p:cNvPr id="4" name="Date Placeholder 3"/>
          <p:cNvSpPr>
            <a:spLocks noGrp="1"/>
          </p:cNvSpPr>
          <p:nvPr>
            <p:ph type="dt" sz="half" idx="10"/>
          </p:nvPr>
        </p:nvSpPr>
        <p:spPr/>
        <p:txBody>
          <a:bodyPr/>
          <a:lstStyle/>
          <a:p>
            <a:fld id="{7396588C-EEB7-48D5-B2B5-40E5C7B7FA45}"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46</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Tribalism &amp; Politics (CO4)</a:t>
            </a: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5"/>
          <p:cNvSpPr>
            <a:spLocks noGrp="1"/>
          </p:cNvSpPr>
          <p:nvPr>
            <p:ph type="ftr" sz="quarter" idx="4294967295"/>
          </p:nvPr>
        </p:nvSpPr>
        <p:spPr>
          <a:xfrm>
            <a:off x="1357290" y="6357958"/>
            <a:ext cx="7072362" cy="287177"/>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214842"/>
          </a:xfrm>
        </p:spPr>
        <p:txBody>
          <a:bodyPr>
            <a:normAutofit/>
          </a:bodyPr>
          <a:lstStyle/>
          <a:p>
            <a:pPr algn="just"/>
            <a:endParaRPr lang="en-US" sz="2000" dirty="0" smtClean="0"/>
          </a:p>
          <a:p>
            <a:pPr algn="just"/>
            <a:r>
              <a:rPr lang="en-US" sz="2000" dirty="0" smtClean="0"/>
              <a:t>What is Tribalism</a:t>
            </a:r>
          </a:p>
          <a:p>
            <a:pPr algn="just"/>
            <a:r>
              <a:rPr lang="en-US" sz="2000" dirty="0" smtClean="0"/>
              <a:t>How Tribalism and Politics are related.</a:t>
            </a:r>
            <a:endParaRPr lang="en-US" sz="2200" dirty="0" smtClean="0"/>
          </a:p>
          <a:p>
            <a:pPr algn="just"/>
            <a:endParaRPr lang="en-US" sz="2000" dirty="0" smtClean="0"/>
          </a:p>
          <a:p>
            <a:pPr algn="just">
              <a:buNone/>
            </a:pPr>
            <a:r>
              <a:rPr lang="en-US" sz="2000" dirty="0" smtClean="0"/>
              <a:t/>
            </a:r>
            <a:br>
              <a:rPr lang="en-US" sz="2000" dirty="0" smtClean="0"/>
            </a:br>
            <a:endParaRPr lang="en-US" sz="2000" dirty="0"/>
          </a:p>
        </p:txBody>
      </p:sp>
      <p:sp>
        <p:nvSpPr>
          <p:cNvPr id="4" name="Date Placeholder 3"/>
          <p:cNvSpPr>
            <a:spLocks noGrp="1"/>
          </p:cNvSpPr>
          <p:nvPr>
            <p:ph type="dt" sz="half" idx="10"/>
          </p:nvPr>
        </p:nvSpPr>
        <p:spPr>
          <a:xfrm>
            <a:off x="457200" y="6429396"/>
            <a:ext cx="1257280" cy="292079"/>
          </a:xfrm>
        </p:spPr>
        <p:txBody>
          <a:bodyPr/>
          <a:lstStyle/>
          <a:p>
            <a:fld id="{AA565E2B-7D37-4076-BE9D-A2E87B4B52E9}"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47</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Recap</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14414" y="6286520"/>
            <a:ext cx="7000924" cy="428628"/>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0"/>
            <a:ext cx="7786710" cy="725470"/>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smtClean="0"/>
              <a:t>QUIZ</a:t>
            </a:r>
            <a:endParaRPr lang="en-US" sz="2400" dirty="0"/>
          </a:p>
        </p:txBody>
      </p:sp>
      <p:sp>
        <p:nvSpPr>
          <p:cNvPr id="3" name="Content Placeholder 2"/>
          <p:cNvSpPr txBox="1">
            <a:spLocks/>
          </p:cNvSpPr>
          <p:nvPr/>
        </p:nvSpPr>
        <p:spPr>
          <a:xfrm>
            <a:off x="928662" y="857233"/>
            <a:ext cx="8001056" cy="5357849"/>
          </a:xfrm>
          <a:prstGeom prst="rect">
            <a:avLst/>
          </a:prstGeom>
        </p:spPr>
        <p:txBody>
          <a:bodyPr>
            <a:noAutofit/>
          </a:bodyPr>
          <a:lstStyle/>
          <a:p>
            <a:pPr>
              <a:lnSpc>
                <a:spcPct val="150000"/>
              </a:lnSpc>
            </a:pPr>
            <a:r>
              <a:rPr lang="en-US" b="1" dirty="0" smtClean="0"/>
              <a:t>Why was the </a:t>
            </a:r>
            <a:r>
              <a:rPr lang="en-US" b="1" dirty="0" err="1" smtClean="0"/>
              <a:t>Kuka</a:t>
            </a:r>
            <a:r>
              <a:rPr lang="en-US" b="1" dirty="0" smtClean="0"/>
              <a:t> Movement started?</a:t>
            </a:r>
            <a:endParaRPr lang="en-US" dirty="0" smtClean="0"/>
          </a:p>
          <a:p>
            <a:pPr>
              <a:lnSpc>
                <a:spcPct val="150000"/>
              </a:lnSpc>
            </a:pPr>
            <a:r>
              <a:rPr lang="en-US" dirty="0" smtClean="0"/>
              <a:t>A. Movement against the moneylenders</a:t>
            </a:r>
          </a:p>
          <a:p>
            <a:pPr>
              <a:lnSpc>
                <a:spcPct val="150000"/>
              </a:lnSpc>
            </a:pPr>
            <a:r>
              <a:rPr lang="en-US" dirty="0" smtClean="0"/>
              <a:t>B. Resentment of the peasants against the </a:t>
            </a:r>
            <a:r>
              <a:rPr lang="en-US" dirty="0" err="1" smtClean="0"/>
              <a:t>operession</a:t>
            </a:r>
            <a:r>
              <a:rPr lang="en-US" dirty="0" smtClean="0"/>
              <a:t> of </a:t>
            </a:r>
            <a:r>
              <a:rPr lang="en-US" dirty="0" err="1" smtClean="0"/>
              <a:t>zamindars</a:t>
            </a:r>
            <a:endParaRPr lang="en-US" dirty="0" smtClean="0"/>
          </a:p>
          <a:p>
            <a:pPr>
              <a:lnSpc>
                <a:spcPct val="150000"/>
              </a:lnSpc>
            </a:pPr>
            <a:r>
              <a:rPr lang="en-US" dirty="0" smtClean="0"/>
              <a:t>C. Forced cultivation off Indigo without any proper remuneration</a:t>
            </a:r>
          </a:p>
          <a:p>
            <a:pPr>
              <a:lnSpc>
                <a:spcPct val="150000"/>
              </a:lnSpc>
            </a:pPr>
            <a:r>
              <a:rPr lang="en-US" dirty="0" smtClean="0">
                <a:solidFill>
                  <a:srgbClr val="0070C0"/>
                </a:solidFill>
              </a:rPr>
              <a:t>D. Degeneration of Sikh religion and loss of </a:t>
            </a:r>
            <a:r>
              <a:rPr lang="en-US" dirty="0" err="1" smtClean="0">
                <a:solidFill>
                  <a:srgbClr val="0070C0"/>
                </a:solidFill>
              </a:rPr>
              <a:t>sikh</a:t>
            </a:r>
            <a:r>
              <a:rPr lang="en-US" dirty="0" smtClean="0">
                <a:solidFill>
                  <a:srgbClr val="0070C0"/>
                </a:solidFill>
              </a:rPr>
              <a:t> sovereignty</a:t>
            </a:r>
          </a:p>
          <a:p>
            <a:pPr>
              <a:lnSpc>
                <a:spcPct val="150000"/>
              </a:lnSpc>
            </a:pPr>
            <a:endParaRPr lang="en-US" dirty="0" smtClean="0"/>
          </a:p>
          <a:p>
            <a:pPr>
              <a:lnSpc>
                <a:spcPct val="150000"/>
              </a:lnSpc>
            </a:pPr>
            <a:r>
              <a:rPr lang="en-US" b="1" dirty="0" smtClean="0"/>
              <a:t> Which of the following is not tribal movement?</a:t>
            </a:r>
            <a:endParaRPr lang="en-US" dirty="0" smtClean="0"/>
          </a:p>
          <a:p>
            <a:pPr>
              <a:lnSpc>
                <a:spcPct val="150000"/>
              </a:lnSpc>
            </a:pPr>
            <a:r>
              <a:rPr lang="en-US" dirty="0" smtClean="0">
                <a:solidFill>
                  <a:srgbClr val="0070C0"/>
                </a:solidFill>
              </a:rPr>
              <a:t>A. </a:t>
            </a:r>
            <a:r>
              <a:rPr lang="en-US" dirty="0" err="1" smtClean="0">
                <a:solidFill>
                  <a:srgbClr val="0070C0"/>
                </a:solidFill>
              </a:rPr>
              <a:t>Tebhaga</a:t>
            </a:r>
            <a:r>
              <a:rPr lang="en-US" dirty="0" smtClean="0">
                <a:solidFill>
                  <a:srgbClr val="0070C0"/>
                </a:solidFill>
              </a:rPr>
              <a:t> movement</a:t>
            </a:r>
          </a:p>
          <a:p>
            <a:pPr>
              <a:lnSpc>
                <a:spcPct val="150000"/>
              </a:lnSpc>
            </a:pPr>
            <a:r>
              <a:rPr lang="en-US" dirty="0" smtClean="0"/>
              <a:t>B. </a:t>
            </a:r>
            <a:r>
              <a:rPr lang="en-US" dirty="0" err="1" smtClean="0"/>
              <a:t>Chuars</a:t>
            </a:r>
            <a:r>
              <a:rPr lang="en-US" dirty="0" smtClean="0"/>
              <a:t> movement</a:t>
            </a:r>
          </a:p>
          <a:p>
            <a:pPr>
              <a:lnSpc>
                <a:spcPct val="150000"/>
              </a:lnSpc>
            </a:pPr>
            <a:r>
              <a:rPr lang="en-US" dirty="0" smtClean="0"/>
              <a:t>C. </a:t>
            </a:r>
            <a:r>
              <a:rPr lang="en-US" dirty="0" err="1" smtClean="0"/>
              <a:t>Bhils</a:t>
            </a:r>
            <a:r>
              <a:rPr lang="en-US" dirty="0" smtClean="0"/>
              <a:t> movement</a:t>
            </a:r>
          </a:p>
          <a:p>
            <a:pPr>
              <a:lnSpc>
                <a:spcPct val="150000"/>
              </a:lnSpc>
            </a:pPr>
            <a:r>
              <a:rPr lang="en-US" dirty="0" smtClean="0"/>
              <a:t>D. </a:t>
            </a:r>
            <a:r>
              <a:rPr lang="en-US" dirty="0" err="1" smtClean="0"/>
              <a:t>Kolis</a:t>
            </a:r>
            <a:r>
              <a:rPr lang="en-US" dirty="0" smtClean="0"/>
              <a:t> movement</a:t>
            </a:r>
          </a:p>
          <a:p>
            <a:pPr lvl="0">
              <a:lnSpc>
                <a:spcPct val="150000"/>
              </a:lnSpc>
            </a:pPr>
            <a:endParaRPr lang="en-US" dirty="0" smtClean="0"/>
          </a:p>
          <a:p>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00892" y="4000504"/>
            <a:ext cx="1857388" cy="1576926"/>
          </a:xfrm>
          <a:prstGeom prst="rect">
            <a:avLst/>
          </a:prstGeom>
        </p:spPr>
      </p:pic>
      <p:sp>
        <p:nvSpPr>
          <p:cNvPr id="6" name="Date Placeholder 3">
            <a:extLst>
              <a:ext uri="{FF2B5EF4-FFF2-40B4-BE49-F238E27FC236}">
                <a16:creationId xmlns:a16="http://schemas.microsoft.com/office/drawing/2014/main" xmlns="" id="{88AA79A5-D58B-4DE4-9898-1D65A3B7C78A}"/>
              </a:ext>
            </a:extLst>
          </p:cNvPr>
          <p:cNvSpPr>
            <a:spLocks noGrp="1"/>
          </p:cNvSpPr>
          <p:nvPr>
            <p:ph type="dt" sz="half" idx="10"/>
          </p:nvPr>
        </p:nvSpPr>
        <p:spPr>
          <a:xfrm>
            <a:off x="235131" y="6356349"/>
            <a:ext cx="2133600" cy="365125"/>
          </a:xfrm>
        </p:spPr>
        <p:txBody>
          <a:bodyPr/>
          <a:lstStyle/>
          <a:p>
            <a:fld id="{38B3985D-2A42-42AF-A3B6-00A2A2AD325A}" type="datetime1">
              <a:rPr lang="en-US" smtClean="0">
                <a:solidFill>
                  <a:schemeClr val="tx1"/>
                </a:solidFill>
              </a:rPr>
              <a:pPr/>
              <a:t>7/2/2021</a:t>
            </a:fld>
            <a:endParaRPr lang="en-US" dirty="0">
              <a:solidFill>
                <a:schemeClr val="tx1"/>
              </a:solidFill>
            </a:endParaRPr>
          </a:p>
        </p:txBody>
      </p:sp>
      <p:sp>
        <p:nvSpPr>
          <p:cNvPr id="7" name="Slide Number Placeholder 5">
            <a:extLst>
              <a:ext uri="{FF2B5EF4-FFF2-40B4-BE49-F238E27FC236}">
                <a16:creationId xmlns:a16="http://schemas.microsoft.com/office/drawing/2014/main" xmlns="" id="{7E03F9A9-DA50-4D1A-9BD8-0B9685DCC170}"/>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solidFill>
                  <a:schemeClr val="tx1"/>
                </a:solidFill>
              </a:rPr>
              <a:pPr/>
              <a:t>48</a:t>
            </a:fld>
            <a:endParaRPr lang="en-US" dirty="0">
              <a:solidFill>
                <a:schemeClr val="tx1"/>
              </a:solidFill>
            </a:endParaRPr>
          </a:p>
        </p:txBody>
      </p:sp>
      <p:sp>
        <p:nvSpPr>
          <p:cNvPr id="9" name="Footer Placeholder 5"/>
          <p:cNvSpPr>
            <a:spLocks noGrp="1"/>
          </p:cNvSpPr>
          <p:nvPr>
            <p:ph type="ftr" sz="quarter" idx="4294967295"/>
          </p:nvPr>
        </p:nvSpPr>
        <p:spPr>
          <a:xfrm>
            <a:off x="1369482" y="6340474"/>
            <a:ext cx="7060170" cy="365125"/>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1"/>
            <a:ext cx="1357290" cy="714356"/>
          </a:xfrm>
          <a:prstGeom prst="rect">
            <a:avLst/>
          </a:prstGeom>
          <a:noFill/>
        </p:spPr>
      </p:pic>
    </p:spTree>
    <p:extLst>
      <p:ext uri="{BB962C8B-B14F-4D97-AF65-F5344CB8AC3E}">
        <p14:creationId xmlns:p14="http://schemas.microsoft.com/office/powerpoint/2010/main" xmlns="" val="367847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214842"/>
          </a:xfrm>
        </p:spPr>
        <p:txBody>
          <a:bodyPr>
            <a:normAutofit/>
          </a:bodyPr>
          <a:lstStyle/>
          <a:p>
            <a:pPr algn="just"/>
            <a:endParaRPr lang="en-US" sz="2000" dirty="0" smtClean="0"/>
          </a:p>
          <a:p>
            <a:pPr algn="just"/>
            <a:r>
              <a:rPr lang="en-US" sz="1800" dirty="0" smtClean="0"/>
              <a:t>Case study on applying critical thinking</a:t>
            </a:r>
          </a:p>
          <a:p>
            <a:pPr algn="just"/>
            <a:r>
              <a:rPr lang="en-US" sz="1800" dirty="0" smtClean="0"/>
              <a:t>Elaborate Case Study </a:t>
            </a:r>
          </a:p>
          <a:p>
            <a:pPr algn="just"/>
            <a:r>
              <a:rPr lang="en-US" sz="1800" dirty="0" smtClean="0"/>
              <a:t>One- to Two-Sentence Case Study</a:t>
            </a:r>
          </a:p>
          <a:p>
            <a:pPr algn="just"/>
            <a:r>
              <a:rPr lang="en-US" sz="1800" dirty="0" smtClean="0"/>
              <a:t>Video/News Story Case Study  </a:t>
            </a:r>
          </a:p>
          <a:p>
            <a:pPr algn="just"/>
            <a:endParaRPr lang="en-US" sz="2000" dirty="0" smtClean="0"/>
          </a:p>
          <a:p>
            <a:pPr algn="just">
              <a:buNone/>
            </a:pPr>
            <a:r>
              <a:rPr lang="en-US" sz="2000" dirty="0" smtClean="0"/>
              <a:t/>
            </a:r>
            <a:br>
              <a:rPr lang="en-US" sz="2000" dirty="0" smtClean="0"/>
            </a:br>
            <a:endParaRPr lang="en-US" sz="2000" dirty="0"/>
          </a:p>
        </p:txBody>
      </p:sp>
      <p:sp>
        <p:nvSpPr>
          <p:cNvPr id="4" name="Date Placeholder 3"/>
          <p:cNvSpPr>
            <a:spLocks noGrp="1"/>
          </p:cNvSpPr>
          <p:nvPr>
            <p:ph type="dt" sz="half" idx="10"/>
          </p:nvPr>
        </p:nvSpPr>
        <p:spPr>
          <a:xfrm>
            <a:off x="457200" y="6429396"/>
            <a:ext cx="1257280" cy="292079"/>
          </a:xfrm>
        </p:spPr>
        <p:txBody>
          <a:bodyPr/>
          <a:lstStyle/>
          <a:p>
            <a:fld id="{A871DB96-492A-4512-A767-137B87EE78D1}"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49</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Lecture 8</a:t>
            </a:r>
          </a:p>
          <a:p>
            <a:pPr lvl="0" algn="ctr">
              <a:spcBef>
                <a:spcPct val="0"/>
              </a:spcBef>
              <a:defRPr/>
            </a:pPr>
            <a:r>
              <a:rPr lang="en-US" sz="2400" dirty="0" smtClean="0"/>
              <a:t>Objective</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85852" y="6286520"/>
            <a:ext cx="7143800" cy="571480"/>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57158" y="6429396"/>
            <a:ext cx="1571636" cy="428604"/>
          </a:xfrm>
        </p:spPr>
        <p:txBody>
          <a:bodyPr/>
          <a:lstStyle/>
          <a:p>
            <a:fld id="{54E58758-8AE6-4969-9C15-4D0CB39267C7}" type="datetime1">
              <a:rPr lang="en-US" sz="1400"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215338" y="6429396"/>
            <a:ext cx="542900" cy="285752"/>
          </a:xfrm>
        </p:spPr>
        <p:txBody>
          <a:bodyPr/>
          <a:lstStyle/>
          <a:p>
            <a:fld id="{B6F15528-21DE-4FAA-801E-634DDDAF4B2B}" type="slidenum">
              <a:rPr lang="en-US" sz="1400" smtClean="0">
                <a:solidFill>
                  <a:schemeClr val="tx1"/>
                </a:solidFill>
              </a:rPr>
              <a:pPr/>
              <a:t>5</a:t>
            </a:fld>
            <a:endParaRPr lang="en-US" sz="1400" dirty="0">
              <a:solidFill>
                <a:schemeClr val="tx1"/>
              </a:solidFill>
            </a:endParaRPr>
          </a:p>
        </p:txBody>
      </p:sp>
      <p:sp>
        <p:nvSpPr>
          <p:cNvPr id="7" name="Title 1"/>
          <p:cNvSpPr txBox="1">
            <a:spLocks/>
          </p:cNvSpPr>
          <p:nvPr/>
        </p:nvSpPr>
        <p:spPr>
          <a:xfrm>
            <a:off x="1285852" y="1"/>
            <a:ext cx="7858148" cy="50004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CO-PO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285852" cy="571480"/>
          </a:xfrm>
          <a:prstGeom prst="rect">
            <a:avLst/>
          </a:prstGeom>
          <a:noFill/>
        </p:spPr>
      </p:pic>
      <p:sp>
        <p:nvSpPr>
          <p:cNvPr id="10" name="Footer Placeholder 5"/>
          <p:cNvSpPr>
            <a:spLocks noGrp="1"/>
          </p:cNvSpPr>
          <p:nvPr>
            <p:ph type="ftr" sz="quarter" idx="4294967295"/>
          </p:nvPr>
        </p:nvSpPr>
        <p:spPr>
          <a:xfrm>
            <a:off x="1233055" y="6373092"/>
            <a:ext cx="6839407" cy="484908"/>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graphicFrame>
        <p:nvGraphicFramePr>
          <p:cNvPr id="12" name="Table 11">
            <a:extLst>
              <a:ext uri="{FF2B5EF4-FFF2-40B4-BE49-F238E27FC236}">
                <a16:creationId xmlns:a16="http://schemas.microsoft.com/office/drawing/2014/main" xmlns="" id="{DE948756-1FFB-A54B-BD05-2BCCE15515D6}"/>
              </a:ext>
            </a:extLst>
          </p:cNvPr>
          <p:cNvGraphicFramePr>
            <a:graphicFrameLocks noGrp="1"/>
          </p:cNvGraphicFramePr>
          <p:nvPr>
            <p:extLst>
              <p:ext uri="{D42A27DB-BD31-4B8C-83A1-F6EECF244321}">
                <p14:modId xmlns:p14="http://schemas.microsoft.com/office/powerpoint/2010/main" xmlns="" val="3017908822"/>
              </p:ext>
            </p:extLst>
          </p:nvPr>
        </p:nvGraphicFramePr>
        <p:xfrm>
          <a:off x="714348" y="1000108"/>
          <a:ext cx="8035931" cy="3973235"/>
        </p:xfrm>
        <a:graphic>
          <a:graphicData uri="http://schemas.openxmlformats.org/drawingml/2006/table">
            <a:tbl>
              <a:tblPr firstRow="1"/>
              <a:tblGrid>
                <a:gridCol w="483560">
                  <a:extLst>
                    <a:ext uri="{9D8B030D-6E8A-4147-A177-3AD203B41FA5}">
                      <a16:colId xmlns:a16="http://schemas.microsoft.com/office/drawing/2014/main" xmlns="" val="4064614373"/>
                    </a:ext>
                  </a:extLst>
                </a:gridCol>
                <a:gridCol w="565057">
                  <a:extLst>
                    <a:ext uri="{9D8B030D-6E8A-4147-A177-3AD203B41FA5}">
                      <a16:colId xmlns:a16="http://schemas.microsoft.com/office/drawing/2014/main" xmlns="" val="1845125807"/>
                    </a:ext>
                  </a:extLst>
                </a:gridCol>
                <a:gridCol w="635689">
                  <a:extLst>
                    <a:ext uri="{9D8B030D-6E8A-4147-A177-3AD203B41FA5}">
                      <a16:colId xmlns:a16="http://schemas.microsoft.com/office/drawing/2014/main" xmlns="" val="4165069337"/>
                    </a:ext>
                  </a:extLst>
                </a:gridCol>
                <a:gridCol w="635689">
                  <a:extLst>
                    <a:ext uri="{9D8B030D-6E8A-4147-A177-3AD203B41FA5}">
                      <a16:colId xmlns:a16="http://schemas.microsoft.com/office/drawing/2014/main" xmlns="" val="372426364"/>
                    </a:ext>
                  </a:extLst>
                </a:gridCol>
                <a:gridCol w="565057">
                  <a:extLst>
                    <a:ext uri="{9D8B030D-6E8A-4147-A177-3AD203B41FA5}">
                      <a16:colId xmlns:a16="http://schemas.microsoft.com/office/drawing/2014/main" xmlns="" val="4126151070"/>
                    </a:ext>
                  </a:extLst>
                </a:gridCol>
                <a:gridCol w="635689">
                  <a:extLst>
                    <a:ext uri="{9D8B030D-6E8A-4147-A177-3AD203B41FA5}">
                      <a16:colId xmlns:a16="http://schemas.microsoft.com/office/drawing/2014/main" xmlns="" val="1128928209"/>
                    </a:ext>
                  </a:extLst>
                </a:gridCol>
                <a:gridCol w="552450">
                  <a:extLst>
                    <a:ext uri="{9D8B030D-6E8A-4147-A177-3AD203B41FA5}">
                      <a16:colId xmlns:a16="http://schemas.microsoft.com/office/drawing/2014/main" xmlns="" val="1315625254"/>
                    </a:ext>
                  </a:extLst>
                </a:gridCol>
                <a:gridCol w="552450">
                  <a:extLst>
                    <a:ext uri="{9D8B030D-6E8A-4147-A177-3AD203B41FA5}">
                      <a16:colId xmlns:a16="http://schemas.microsoft.com/office/drawing/2014/main" xmlns="" val="3611741053"/>
                    </a:ext>
                  </a:extLst>
                </a:gridCol>
                <a:gridCol w="635689">
                  <a:extLst>
                    <a:ext uri="{9D8B030D-6E8A-4147-A177-3AD203B41FA5}">
                      <a16:colId xmlns:a16="http://schemas.microsoft.com/office/drawing/2014/main" xmlns="" val="214686719"/>
                    </a:ext>
                  </a:extLst>
                </a:gridCol>
                <a:gridCol w="635689">
                  <a:extLst>
                    <a:ext uri="{9D8B030D-6E8A-4147-A177-3AD203B41FA5}">
                      <a16:colId xmlns:a16="http://schemas.microsoft.com/office/drawing/2014/main" xmlns="" val="4075093593"/>
                    </a:ext>
                  </a:extLst>
                </a:gridCol>
                <a:gridCol w="655638">
                  <a:extLst>
                    <a:ext uri="{9D8B030D-6E8A-4147-A177-3AD203B41FA5}">
                      <a16:colId xmlns:a16="http://schemas.microsoft.com/office/drawing/2014/main" xmlns="" val="4270681449"/>
                    </a:ext>
                  </a:extLst>
                </a:gridCol>
                <a:gridCol w="706321">
                  <a:extLst>
                    <a:ext uri="{9D8B030D-6E8A-4147-A177-3AD203B41FA5}">
                      <a16:colId xmlns:a16="http://schemas.microsoft.com/office/drawing/2014/main" xmlns="" val="3156093531"/>
                    </a:ext>
                  </a:extLst>
                </a:gridCol>
                <a:gridCol w="776953">
                  <a:extLst>
                    <a:ext uri="{9D8B030D-6E8A-4147-A177-3AD203B41FA5}">
                      <a16:colId xmlns:a16="http://schemas.microsoft.com/office/drawing/2014/main" xmlns="" val="1671997930"/>
                    </a:ext>
                  </a:extLst>
                </a:gridCol>
              </a:tblGrid>
              <a:tr h="660806">
                <a:tc>
                  <a:txBody>
                    <a:bodyPr/>
                    <a:lstStyle/>
                    <a:p>
                      <a:pPr algn="ctr"/>
                      <a:r>
                        <a:rPr lang="en-IN" sz="1600" b="1" dirty="0">
                          <a:effectLst/>
                          <a:latin typeface="Calibri" panose="020F0502020204030204" pitchFamily="34" charset="0"/>
                        </a:rPr>
                        <a:t>CO</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effectLst/>
                          <a:latin typeface="Calibri" panose="020F0502020204030204" pitchFamily="34" charset="0"/>
                        </a:rPr>
                        <a:t>PO-1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effectLst/>
                          <a:latin typeface="Calibri" panose="020F0502020204030204" pitchFamily="34" charset="0"/>
                        </a:rPr>
                        <a:t>PO-2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effectLst/>
                          <a:latin typeface="Calibri" panose="020F0502020204030204" pitchFamily="34" charset="0"/>
                        </a:rPr>
                        <a:t>PO-3</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effectLst/>
                          <a:latin typeface="Calibri" panose="020F0502020204030204" pitchFamily="34" charset="0"/>
                        </a:rPr>
                        <a:t>PO-4</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effectLst/>
                          <a:latin typeface="Calibri" panose="020F0502020204030204" pitchFamily="34" charset="0"/>
                        </a:rPr>
                        <a:t>PO-5</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effectLst/>
                          <a:latin typeface="Calibri" panose="020F0502020204030204" pitchFamily="34" charset="0"/>
                        </a:rPr>
                        <a:t>PO-6</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effectLst/>
                          <a:latin typeface="Calibri" panose="020F0502020204030204" pitchFamily="34" charset="0"/>
                        </a:rPr>
                        <a:t>PO-7</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effectLst/>
                          <a:latin typeface="Calibri" panose="020F0502020204030204" pitchFamily="34" charset="0"/>
                        </a:rPr>
                        <a:t>PO-8</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effectLst/>
                          <a:latin typeface="Calibri" panose="020F0502020204030204" pitchFamily="34" charset="0"/>
                        </a:rPr>
                        <a:t>PO-9</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effectLst/>
                          <a:latin typeface="Calibri" panose="020F0502020204030204" pitchFamily="34" charset="0"/>
                        </a:rPr>
                        <a:t>PO-10</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effectLst/>
                          <a:latin typeface="Calibri" panose="020F0502020204030204" pitchFamily="34" charset="0"/>
                        </a:rPr>
                        <a:t>PO-11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effectLst/>
                          <a:latin typeface="Calibri" panose="020F0502020204030204" pitchFamily="34" charset="0"/>
                        </a:rPr>
                        <a:t>PO-12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68378276"/>
                  </a:ext>
                </a:extLst>
              </a:tr>
              <a:tr h="722797">
                <a:tc>
                  <a:txBody>
                    <a:bodyPr/>
                    <a:lstStyle/>
                    <a:p>
                      <a:pPr algn="ctr"/>
                      <a:r>
                        <a:rPr lang="en-IN" sz="1600" b="1" dirty="0">
                          <a:effectLst/>
                          <a:latin typeface="Calibri" panose="020F0502020204030204" pitchFamily="34" charset="0"/>
                        </a:rPr>
                        <a:t>CO1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05748480"/>
                  </a:ext>
                </a:extLst>
              </a:tr>
              <a:tr h="642942">
                <a:tc>
                  <a:txBody>
                    <a:bodyPr/>
                    <a:lstStyle/>
                    <a:p>
                      <a:pPr algn="ctr"/>
                      <a:r>
                        <a:rPr lang="en-IN" sz="1600" b="1" dirty="0">
                          <a:effectLst/>
                          <a:latin typeface="Calibri" panose="020F0502020204030204" pitchFamily="34" charset="0"/>
                        </a:rPr>
                        <a:t>CO2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14279909"/>
                  </a:ext>
                </a:extLst>
              </a:tr>
              <a:tr h="642942">
                <a:tc>
                  <a:txBody>
                    <a:bodyPr/>
                    <a:lstStyle/>
                    <a:p>
                      <a:pPr algn="ctr"/>
                      <a:r>
                        <a:rPr lang="en-IN" sz="1600" b="1" dirty="0">
                          <a:effectLst/>
                          <a:latin typeface="Calibri" panose="020F0502020204030204" pitchFamily="34" charset="0"/>
                        </a:rPr>
                        <a:t>CO3</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19401391"/>
                  </a:ext>
                </a:extLst>
              </a:tr>
              <a:tr h="642942">
                <a:tc>
                  <a:txBody>
                    <a:bodyPr/>
                    <a:lstStyle/>
                    <a:p>
                      <a:pPr algn="ctr"/>
                      <a:r>
                        <a:rPr lang="en-IN" sz="1600" b="1" dirty="0">
                          <a:effectLst/>
                          <a:latin typeface="Calibri" panose="020F0502020204030204" pitchFamily="34" charset="0"/>
                        </a:rPr>
                        <a:t>CO4</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32610926"/>
                  </a:ext>
                </a:extLst>
              </a:tr>
              <a:tr h="660806">
                <a:tc>
                  <a:txBody>
                    <a:bodyPr/>
                    <a:lstStyle/>
                    <a:p>
                      <a:pPr algn="ctr"/>
                      <a:r>
                        <a:rPr lang="en-IN" sz="1600" b="1" dirty="0">
                          <a:effectLst/>
                          <a:latin typeface="Calibri" panose="020F0502020204030204" pitchFamily="34" charset="0"/>
                        </a:rPr>
                        <a:t>CO5</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1</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latin typeface="Calibri" panose="020F0502020204030204" pitchFamily="34" charset="0"/>
                        </a:rPr>
                        <a:t>2</a:t>
                      </a:r>
                    </a:p>
                  </a:txBody>
                  <a:tcPr marL="47625"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37496007"/>
                  </a:ext>
                </a:extLst>
              </a:tr>
            </a:tbl>
          </a:graphicData>
        </a:graphic>
      </p:graphicFrame>
    </p:spTree>
    <p:extLst>
      <p:ext uri="{BB962C8B-B14F-4D97-AF65-F5344CB8AC3E}">
        <p14:creationId xmlns:p14="http://schemas.microsoft.com/office/powerpoint/2010/main" xmlns="" val="3698719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8358246" cy="5429288"/>
          </a:xfrm>
        </p:spPr>
        <p:txBody>
          <a:bodyPr>
            <a:normAutofit/>
          </a:bodyPr>
          <a:lstStyle/>
          <a:p>
            <a:pPr algn="just" fontAlgn="base">
              <a:lnSpc>
                <a:spcPct val="150000"/>
              </a:lnSpc>
              <a:buNone/>
            </a:pPr>
            <a:endParaRPr lang="en-US" sz="1800" dirty="0" smtClean="0"/>
          </a:p>
          <a:p>
            <a:pPr algn="just" fontAlgn="base">
              <a:lnSpc>
                <a:spcPct val="150000"/>
              </a:lnSpc>
            </a:pPr>
            <a:r>
              <a:rPr lang="en-US" sz="1800" dirty="0" smtClean="0"/>
              <a:t> One of the best practices in teaching and learning is the use of a three-part case study, or a scenario-based story, to help students deepen their understanding of a concept. </a:t>
            </a:r>
          </a:p>
          <a:p>
            <a:pPr algn="just" fontAlgn="base">
              <a:lnSpc>
                <a:spcPct val="150000"/>
              </a:lnSpc>
            </a:pPr>
            <a:r>
              <a:rPr lang="en-US" sz="1800" dirty="0" smtClean="0"/>
              <a:t>The </a:t>
            </a:r>
            <a:r>
              <a:rPr lang="en-US" sz="1800" dirty="0"/>
              <a:t>three parts of a case study are a scenario-based story that focuses on a specific, hypothetical problem, supporting literature that aligns with the main themes of the story, and guiding questions that help the learner gain the most from understanding the concepts and objectives of the case study by applying critical and higher order thinking skills. </a:t>
            </a:r>
            <a:endParaRPr lang="en-US" sz="1800" dirty="0" smtClean="0"/>
          </a:p>
          <a:p>
            <a:pPr algn="just" fontAlgn="base">
              <a:lnSpc>
                <a:spcPct val="150000"/>
              </a:lnSpc>
            </a:pPr>
            <a:endParaRPr lang="en-US" sz="1800" dirty="0"/>
          </a:p>
        </p:txBody>
      </p:sp>
      <p:sp>
        <p:nvSpPr>
          <p:cNvPr id="4" name="Date Placeholder 3"/>
          <p:cNvSpPr>
            <a:spLocks noGrp="1"/>
          </p:cNvSpPr>
          <p:nvPr>
            <p:ph type="dt" sz="half" idx="10"/>
          </p:nvPr>
        </p:nvSpPr>
        <p:spPr/>
        <p:txBody>
          <a:bodyPr/>
          <a:lstStyle/>
          <a:p>
            <a:fld id="{D6629A18-395A-4FFE-8A74-B011D2918FD5}"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50</a:t>
            </a:fld>
            <a:endParaRPr lang="en-US" dirty="0">
              <a:solidFill>
                <a:schemeClr val="tx1"/>
              </a:solidFill>
            </a:endParaRPr>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Case study on applying critical thinking on different scenarios (CO4)</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285852" cy="817163"/>
          </a:xfrm>
          <a:prstGeom prst="rect">
            <a:avLst/>
          </a:prstGeom>
          <a:noFill/>
        </p:spPr>
      </p:pic>
      <p:sp>
        <p:nvSpPr>
          <p:cNvPr id="10" name="Footer Placeholder 5"/>
          <p:cNvSpPr>
            <a:spLocks noGrp="1"/>
          </p:cNvSpPr>
          <p:nvPr>
            <p:ph type="ftr" sz="quarter" idx="4294967295"/>
          </p:nvPr>
        </p:nvSpPr>
        <p:spPr>
          <a:xfrm>
            <a:off x="1280491" y="6215082"/>
            <a:ext cx="7077723" cy="642919"/>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785794"/>
            <a:ext cx="8572560" cy="5857916"/>
          </a:xfrm>
        </p:spPr>
        <p:txBody>
          <a:bodyPr>
            <a:noAutofit/>
          </a:bodyPr>
          <a:lstStyle/>
          <a:p>
            <a:pPr marL="457200" indent="-457200" algn="just">
              <a:lnSpc>
                <a:spcPct val="170000"/>
              </a:lnSpc>
              <a:spcBef>
                <a:spcPts val="0"/>
              </a:spcBef>
              <a:buAutoNum type="arabicPeriod"/>
            </a:pPr>
            <a:r>
              <a:rPr lang="en-US" sz="1800" b="1" dirty="0" smtClean="0"/>
              <a:t>Elaborate Case Study:  </a:t>
            </a:r>
            <a:r>
              <a:rPr lang="en-US" sz="1800" dirty="0" smtClean="0"/>
              <a:t>A high school senior is caught cheating on an exam. A passing grade on this exam is essential, since the exam grade will be applied to the senior’s overall GPA. The teacher respects the student and counts the student as a favorite, especially since  the student was accepted to attend Harvard. The  teacher decides to ignore the policy and does not report the student’s cheating, and allows the grade to be averaged with the student’s GPA.</a:t>
            </a:r>
          </a:p>
          <a:p>
            <a:pPr algn="just" fontAlgn="base">
              <a:lnSpc>
                <a:spcPct val="170000"/>
              </a:lnSpc>
              <a:spcBef>
                <a:spcPts val="0"/>
              </a:spcBef>
            </a:pPr>
            <a:r>
              <a:rPr lang="en-US" sz="1800" dirty="0" smtClean="0"/>
              <a:t>What are the implications of the teacher not reporting the cheating?</a:t>
            </a:r>
          </a:p>
          <a:p>
            <a:pPr algn="just" fontAlgn="base">
              <a:lnSpc>
                <a:spcPct val="170000"/>
              </a:lnSpc>
              <a:spcBef>
                <a:spcPts val="0"/>
              </a:spcBef>
            </a:pPr>
            <a:r>
              <a:rPr lang="en-US" sz="1800" dirty="0" smtClean="0"/>
              <a:t>How would you have handled this situation differently?</a:t>
            </a:r>
          </a:p>
          <a:p>
            <a:pPr algn="just">
              <a:lnSpc>
                <a:spcPct val="170000"/>
              </a:lnSpc>
              <a:spcBef>
                <a:spcPts val="0"/>
              </a:spcBef>
              <a:buAutoNum type="arabicPeriod"/>
            </a:pPr>
            <a:endParaRPr lang="en-US" sz="1800" dirty="0"/>
          </a:p>
        </p:txBody>
      </p:sp>
      <p:sp>
        <p:nvSpPr>
          <p:cNvPr id="4" name="Date Placeholder 3"/>
          <p:cNvSpPr>
            <a:spLocks noGrp="1"/>
          </p:cNvSpPr>
          <p:nvPr>
            <p:ph type="dt" sz="half" idx="10"/>
          </p:nvPr>
        </p:nvSpPr>
        <p:spPr>
          <a:xfrm>
            <a:off x="457200" y="6356350"/>
            <a:ext cx="1185842" cy="365125"/>
          </a:xfrm>
        </p:spPr>
        <p:txBody>
          <a:bodyPr/>
          <a:lstStyle/>
          <a:p>
            <a:fld id="{2F9A6E58-28D1-42C6-9B87-09FA772E3C43}"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51</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 </a:t>
            </a:r>
            <a:r>
              <a:rPr kumimoji="0" lang="en-US" sz="2400" i="0" u="none" strike="noStrike" kern="1200" cap="none" spc="0" normalizeH="0" baseline="0" noProof="0" dirty="0">
                <a:ln>
                  <a:noFill/>
                </a:ln>
                <a:solidFill>
                  <a:schemeClr val="dk1"/>
                </a:solidFill>
                <a:effectLst/>
                <a:uLnTx/>
                <a:uFillTx/>
                <a:latin typeface="+mn-lt"/>
                <a:ea typeface="+mn-ea"/>
                <a:cs typeface="+mn-cs"/>
              </a:rPr>
              <a:t>Cont…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5"/>
          <p:cNvSpPr>
            <a:spLocks noGrp="1"/>
          </p:cNvSpPr>
          <p:nvPr>
            <p:ph type="ftr" sz="quarter" idx="4294967295"/>
          </p:nvPr>
        </p:nvSpPr>
        <p:spPr>
          <a:xfrm>
            <a:off x="1142977" y="6286520"/>
            <a:ext cx="7215238" cy="571480"/>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785794"/>
            <a:ext cx="8715436" cy="5572164"/>
          </a:xfrm>
        </p:spPr>
        <p:txBody>
          <a:bodyPr>
            <a:noAutofit/>
          </a:bodyPr>
          <a:lstStyle/>
          <a:p>
            <a:pPr algn="just" fontAlgn="base">
              <a:lnSpc>
                <a:spcPct val="150000"/>
              </a:lnSpc>
              <a:spcBef>
                <a:spcPts val="0"/>
              </a:spcBef>
              <a:buNone/>
            </a:pPr>
            <a:r>
              <a:rPr lang="en-US" sz="2000" b="1" dirty="0"/>
              <a:t>2. </a:t>
            </a:r>
            <a:r>
              <a:rPr lang="en-US" sz="2000" b="1" dirty="0" smtClean="0"/>
              <a:t>  One- to Two-Sentence Case Study:</a:t>
            </a:r>
            <a:r>
              <a:rPr lang="en-US" sz="2000" dirty="0" smtClean="0"/>
              <a:t> </a:t>
            </a:r>
          </a:p>
          <a:p>
            <a:pPr algn="just" fontAlgn="base">
              <a:lnSpc>
                <a:spcPct val="150000"/>
              </a:lnSpc>
              <a:spcBef>
                <a:spcPts val="0"/>
              </a:spcBef>
              <a:buNone/>
            </a:pPr>
            <a:r>
              <a:rPr lang="en-US" sz="2000" dirty="0" smtClean="0"/>
              <a:t>     You are on campus late one night working on paperwork when you hear laughter and loud talking down the hall. As you approach the raucous, you enter a classroom to find three teachers and their spouses drinking beer.</a:t>
            </a:r>
          </a:p>
          <a:p>
            <a:pPr algn="just" fontAlgn="base">
              <a:lnSpc>
                <a:spcPct val="150000"/>
              </a:lnSpc>
              <a:spcBef>
                <a:spcPts val="0"/>
              </a:spcBef>
            </a:pPr>
            <a:r>
              <a:rPr lang="en-US" sz="2000" dirty="0" smtClean="0"/>
              <a:t>What do you do next and is your decision based on ethics or fear?</a:t>
            </a:r>
          </a:p>
          <a:p>
            <a:pPr algn="just" fontAlgn="base">
              <a:buNone/>
            </a:pPr>
            <a:endParaRPr lang="en-US" sz="2700" dirty="0"/>
          </a:p>
        </p:txBody>
      </p:sp>
      <p:sp>
        <p:nvSpPr>
          <p:cNvPr id="4" name="Date Placeholder 3"/>
          <p:cNvSpPr>
            <a:spLocks noGrp="1"/>
          </p:cNvSpPr>
          <p:nvPr>
            <p:ph type="dt" sz="half" idx="10"/>
          </p:nvPr>
        </p:nvSpPr>
        <p:spPr/>
        <p:txBody>
          <a:bodyPr/>
          <a:lstStyle/>
          <a:p>
            <a:fld id="{2439A6CB-B957-4706-BD80-045804BD798A}"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52</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mn-lt"/>
                <a:ea typeface="+mn-ea"/>
                <a:cs typeface="+mn-cs"/>
              </a:rPr>
              <a:t> Cont…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714356"/>
          </a:xfrm>
          <a:prstGeom prst="rect">
            <a:avLst/>
          </a:prstGeom>
          <a:noFill/>
        </p:spPr>
      </p:pic>
      <p:sp>
        <p:nvSpPr>
          <p:cNvPr id="10" name="Footer Placeholder 5"/>
          <p:cNvSpPr>
            <a:spLocks noGrp="1"/>
          </p:cNvSpPr>
          <p:nvPr>
            <p:ph type="ftr" sz="quarter" idx="4294967295"/>
          </p:nvPr>
        </p:nvSpPr>
        <p:spPr>
          <a:xfrm>
            <a:off x="1357290" y="6286520"/>
            <a:ext cx="7072362" cy="428628"/>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785794"/>
            <a:ext cx="8715436" cy="5572164"/>
          </a:xfrm>
        </p:spPr>
        <p:txBody>
          <a:bodyPr>
            <a:noAutofit/>
          </a:bodyPr>
          <a:lstStyle/>
          <a:p>
            <a:pPr algn="just" fontAlgn="base">
              <a:buNone/>
            </a:pPr>
            <a:r>
              <a:rPr lang="en-US" sz="2700" b="1" dirty="0" smtClean="0"/>
              <a:t> </a:t>
            </a:r>
            <a:endParaRPr lang="en-US" sz="2700" dirty="0"/>
          </a:p>
          <a:p>
            <a:pPr algn="just" fontAlgn="base">
              <a:lnSpc>
                <a:spcPct val="150000"/>
              </a:lnSpc>
              <a:spcBef>
                <a:spcPts val="0"/>
              </a:spcBef>
              <a:buNone/>
            </a:pPr>
            <a:r>
              <a:rPr lang="en-US" sz="1800" b="1" dirty="0"/>
              <a:t>3</a:t>
            </a:r>
            <a:r>
              <a:rPr lang="en-US" sz="2000" b="1" dirty="0" smtClean="0"/>
              <a:t>. </a:t>
            </a:r>
            <a:r>
              <a:rPr lang="en-US" sz="2000" b="1" dirty="0"/>
              <a:t>Video/News Story Case Study:</a:t>
            </a:r>
            <a:r>
              <a:rPr lang="en-US" sz="2000" dirty="0"/>
              <a:t> </a:t>
            </a:r>
            <a:endParaRPr lang="en-US" sz="2000" dirty="0" smtClean="0"/>
          </a:p>
          <a:p>
            <a:pPr algn="just" fontAlgn="base">
              <a:lnSpc>
                <a:spcPct val="150000"/>
              </a:lnSpc>
              <a:spcBef>
                <a:spcPts val="0"/>
              </a:spcBef>
              <a:buNone/>
            </a:pPr>
            <a:r>
              <a:rPr lang="en-US" sz="2000" dirty="0" smtClean="0"/>
              <a:t>    Please </a:t>
            </a:r>
            <a:r>
              <a:rPr lang="en-US" sz="2000" dirty="0"/>
              <a:t>view the assigned videos. As you watch them, keep in mind what you have learned about student speech and academic freedom.</a:t>
            </a:r>
          </a:p>
          <a:p>
            <a:pPr algn="just" fontAlgn="base">
              <a:lnSpc>
                <a:spcPct val="150000"/>
              </a:lnSpc>
              <a:spcBef>
                <a:spcPts val="0"/>
              </a:spcBef>
            </a:pPr>
            <a:r>
              <a:rPr lang="en-US" sz="2000" dirty="0"/>
              <a:t>Are there any student speech or academic freedom issues?</a:t>
            </a:r>
          </a:p>
          <a:p>
            <a:pPr algn="just" fontAlgn="base">
              <a:lnSpc>
                <a:spcPct val="150000"/>
              </a:lnSpc>
              <a:spcBef>
                <a:spcPts val="0"/>
              </a:spcBef>
            </a:pPr>
            <a:r>
              <a:rPr lang="en-US" sz="2000" dirty="0"/>
              <a:t>Has the student code of conduct been violated with these dances? </a:t>
            </a:r>
          </a:p>
        </p:txBody>
      </p:sp>
      <p:sp>
        <p:nvSpPr>
          <p:cNvPr id="4" name="Date Placeholder 3"/>
          <p:cNvSpPr>
            <a:spLocks noGrp="1"/>
          </p:cNvSpPr>
          <p:nvPr>
            <p:ph type="dt" sz="half" idx="10"/>
          </p:nvPr>
        </p:nvSpPr>
        <p:spPr/>
        <p:txBody>
          <a:bodyPr/>
          <a:lstStyle/>
          <a:p>
            <a:fld id="{C0A27847-E4E2-4738-A5C8-69BFD4473FF2}"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53</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mn-lt"/>
                <a:ea typeface="+mn-ea"/>
                <a:cs typeface="+mn-cs"/>
              </a:rPr>
              <a:t> </a:t>
            </a:r>
            <a:r>
              <a:rPr kumimoji="0" lang="en-US" sz="2400" i="0" u="none" strike="noStrike" kern="1200" cap="none" spc="0" normalizeH="0" baseline="0" noProof="0" dirty="0">
                <a:ln>
                  <a:noFill/>
                </a:ln>
                <a:solidFill>
                  <a:schemeClr val="dk1"/>
                </a:solidFill>
                <a:effectLst/>
                <a:uLnTx/>
                <a:uFillTx/>
                <a:latin typeface="+mn-lt"/>
                <a:ea typeface="+mn-ea"/>
                <a:cs typeface="+mn-cs"/>
              </a:rPr>
              <a:t>Cont…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714356"/>
          </a:xfrm>
          <a:prstGeom prst="rect">
            <a:avLst/>
          </a:prstGeom>
          <a:noFill/>
        </p:spPr>
      </p:pic>
      <p:sp>
        <p:nvSpPr>
          <p:cNvPr id="10" name="Footer Placeholder 5"/>
          <p:cNvSpPr>
            <a:spLocks noGrp="1"/>
          </p:cNvSpPr>
          <p:nvPr>
            <p:ph type="ftr" sz="quarter" idx="4294967295"/>
          </p:nvPr>
        </p:nvSpPr>
        <p:spPr>
          <a:xfrm>
            <a:off x="1214414" y="6429396"/>
            <a:ext cx="7215238" cy="293687"/>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214842"/>
          </a:xfrm>
        </p:spPr>
        <p:txBody>
          <a:bodyPr>
            <a:normAutofit/>
          </a:bodyPr>
          <a:lstStyle/>
          <a:p>
            <a:pPr algn="just"/>
            <a:endParaRPr lang="en-US" sz="2000" dirty="0" smtClean="0"/>
          </a:p>
          <a:p>
            <a:pPr algn="just"/>
            <a:r>
              <a:rPr lang="en-US" sz="1800" dirty="0" smtClean="0"/>
              <a:t>Case study on applying critical thinking</a:t>
            </a:r>
          </a:p>
          <a:p>
            <a:pPr algn="just"/>
            <a:r>
              <a:rPr lang="en-US" sz="1800" dirty="0" smtClean="0"/>
              <a:t>Elaborate Case Study </a:t>
            </a:r>
          </a:p>
          <a:p>
            <a:pPr algn="just"/>
            <a:r>
              <a:rPr lang="en-US" sz="1800" dirty="0" smtClean="0"/>
              <a:t>One- to Two-Sentence Case Study</a:t>
            </a:r>
          </a:p>
          <a:p>
            <a:pPr algn="just"/>
            <a:r>
              <a:rPr lang="en-US" sz="1800" dirty="0" smtClean="0"/>
              <a:t>Video/News Story Case Study  </a:t>
            </a:r>
          </a:p>
          <a:p>
            <a:pPr algn="just"/>
            <a:endParaRPr lang="en-US" sz="2000" dirty="0" smtClean="0"/>
          </a:p>
          <a:p>
            <a:pPr algn="just">
              <a:buNone/>
            </a:pPr>
            <a:r>
              <a:rPr lang="en-US" sz="2000" dirty="0" smtClean="0"/>
              <a:t/>
            </a:r>
            <a:br>
              <a:rPr lang="en-US" sz="2000" dirty="0" smtClean="0"/>
            </a:br>
            <a:endParaRPr lang="en-US" sz="2000" dirty="0"/>
          </a:p>
        </p:txBody>
      </p:sp>
      <p:sp>
        <p:nvSpPr>
          <p:cNvPr id="4" name="Date Placeholder 3"/>
          <p:cNvSpPr>
            <a:spLocks noGrp="1"/>
          </p:cNvSpPr>
          <p:nvPr>
            <p:ph type="dt" sz="half" idx="10"/>
          </p:nvPr>
        </p:nvSpPr>
        <p:spPr>
          <a:xfrm>
            <a:off x="457200" y="6286520"/>
            <a:ext cx="1257280" cy="434955"/>
          </a:xfrm>
        </p:spPr>
        <p:txBody>
          <a:bodyPr/>
          <a:lstStyle/>
          <a:p>
            <a:fld id="{0F22AE7B-C0B9-4298-81F6-C50A95117A91}"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54</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85852" y="6286520"/>
            <a:ext cx="7072362" cy="357166"/>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0"/>
            <a:ext cx="7786710" cy="725470"/>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smtClean="0"/>
              <a:t>QUIZ</a:t>
            </a:r>
            <a:endParaRPr lang="en-US" sz="2400" dirty="0"/>
          </a:p>
        </p:txBody>
      </p:sp>
      <p:sp>
        <p:nvSpPr>
          <p:cNvPr id="3" name="Content Placeholder 2"/>
          <p:cNvSpPr txBox="1">
            <a:spLocks/>
          </p:cNvSpPr>
          <p:nvPr/>
        </p:nvSpPr>
        <p:spPr>
          <a:xfrm>
            <a:off x="928662" y="857233"/>
            <a:ext cx="8001056" cy="5357849"/>
          </a:xfrm>
          <a:prstGeom prst="rect">
            <a:avLst/>
          </a:prstGeom>
        </p:spPr>
        <p:txBody>
          <a:bodyPr>
            <a:noAutofit/>
          </a:bodyPr>
          <a:lstStyle/>
          <a:p>
            <a:r>
              <a:rPr lang="en-US" dirty="0" smtClean="0"/>
              <a:t>For this entire semester, I've been playing and having fun every day. My studies are not doing well. However, I believe I can score an A for the exam next week'.  What is the mistake that the person has committed here, with respect to critical thinking? </a:t>
            </a:r>
          </a:p>
          <a:p>
            <a:r>
              <a:rPr lang="en-US" dirty="0" smtClean="0"/>
              <a:t>A. Wishful thinking</a:t>
            </a:r>
          </a:p>
          <a:p>
            <a:r>
              <a:rPr lang="en-US" dirty="0" smtClean="0"/>
              <a:t>B. Egocentrism</a:t>
            </a:r>
          </a:p>
          <a:p>
            <a:r>
              <a:rPr lang="en-US" dirty="0" smtClean="0"/>
              <a:t>C. Self-confident thinking</a:t>
            </a:r>
          </a:p>
          <a:p>
            <a:r>
              <a:rPr lang="en-US" dirty="0" smtClean="0"/>
              <a:t>D. Moral subjectivism</a:t>
            </a:r>
          </a:p>
          <a:p>
            <a:endParaRPr lang="en-US" b="1" dirty="0" smtClean="0"/>
          </a:p>
          <a:p>
            <a:r>
              <a:rPr lang="en-US" b="1" dirty="0" smtClean="0"/>
              <a:t> </a:t>
            </a:r>
            <a:r>
              <a:rPr lang="en-US" dirty="0" smtClean="0"/>
              <a:t>Lecturer: You all should focus on this section. It's a critical section that requires a lot of thought and review. Peter: Ah, I know everything. This section is not a problem for me. I don't need to learn this.   What mistake has Peter committed here, with respect to critical thinking?    </a:t>
            </a:r>
          </a:p>
          <a:p>
            <a:r>
              <a:rPr lang="en-US" dirty="0" smtClean="0"/>
              <a:t>A. Group bias</a:t>
            </a:r>
          </a:p>
          <a:p>
            <a:r>
              <a:rPr lang="en-US" dirty="0" smtClean="0"/>
              <a:t>B. Stereotype</a:t>
            </a:r>
          </a:p>
          <a:p>
            <a:r>
              <a:rPr lang="en-US" dirty="0" smtClean="0"/>
              <a:t>C. Moral subjectivism</a:t>
            </a:r>
          </a:p>
          <a:p>
            <a:r>
              <a:rPr lang="en-US" dirty="0" smtClean="0"/>
              <a:t>D. Self-serving bias</a:t>
            </a:r>
          </a:p>
          <a:p>
            <a:r>
              <a:rPr lang="en-US" dirty="0" smtClean="0"/>
              <a:t>E. Relativistic thinking</a:t>
            </a:r>
          </a:p>
          <a:p>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00892" y="4000504"/>
            <a:ext cx="1857388" cy="1576926"/>
          </a:xfrm>
          <a:prstGeom prst="rect">
            <a:avLst/>
          </a:prstGeom>
        </p:spPr>
      </p:pic>
      <p:sp>
        <p:nvSpPr>
          <p:cNvPr id="6" name="Date Placeholder 3">
            <a:extLst>
              <a:ext uri="{FF2B5EF4-FFF2-40B4-BE49-F238E27FC236}">
                <a16:creationId xmlns:a16="http://schemas.microsoft.com/office/drawing/2014/main" xmlns="" id="{88AA79A5-D58B-4DE4-9898-1D65A3B7C78A}"/>
              </a:ext>
            </a:extLst>
          </p:cNvPr>
          <p:cNvSpPr>
            <a:spLocks noGrp="1"/>
          </p:cNvSpPr>
          <p:nvPr>
            <p:ph type="dt" sz="half" idx="10"/>
          </p:nvPr>
        </p:nvSpPr>
        <p:spPr>
          <a:xfrm>
            <a:off x="235131" y="6356349"/>
            <a:ext cx="2133600" cy="365125"/>
          </a:xfrm>
        </p:spPr>
        <p:txBody>
          <a:bodyPr/>
          <a:lstStyle/>
          <a:p>
            <a:fld id="{653A72A7-0757-437F-94E4-D3947620E5F5}" type="datetime1">
              <a:rPr lang="en-US" smtClean="0">
                <a:solidFill>
                  <a:schemeClr val="tx1"/>
                </a:solidFill>
              </a:rPr>
              <a:pPr/>
              <a:t>7/2/2021</a:t>
            </a:fld>
            <a:endParaRPr lang="en-US" dirty="0">
              <a:solidFill>
                <a:schemeClr val="tx1"/>
              </a:solidFill>
            </a:endParaRPr>
          </a:p>
        </p:txBody>
      </p:sp>
      <p:sp>
        <p:nvSpPr>
          <p:cNvPr id="7" name="Slide Number Placeholder 5">
            <a:extLst>
              <a:ext uri="{FF2B5EF4-FFF2-40B4-BE49-F238E27FC236}">
                <a16:creationId xmlns:a16="http://schemas.microsoft.com/office/drawing/2014/main" xmlns="" id="{7E03F9A9-DA50-4D1A-9BD8-0B9685DCC170}"/>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solidFill>
                  <a:schemeClr val="tx1"/>
                </a:solidFill>
              </a:rPr>
              <a:pPr/>
              <a:t>55</a:t>
            </a:fld>
            <a:endParaRPr lang="en-US" dirty="0">
              <a:solidFill>
                <a:schemeClr val="tx1"/>
              </a:solidFill>
            </a:endParaRPr>
          </a:p>
        </p:txBody>
      </p:sp>
      <p:sp>
        <p:nvSpPr>
          <p:cNvPr id="9" name="Footer Placeholder 5"/>
          <p:cNvSpPr>
            <a:spLocks noGrp="1"/>
          </p:cNvSpPr>
          <p:nvPr>
            <p:ph type="ftr" sz="quarter" idx="4294967295"/>
          </p:nvPr>
        </p:nvSpPr>
        <p:spPr>
          <a:xfrm>
            <a:off x="1369482" y="6340474"/>
            <a:ext cx="6917294" cy="365125"/>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1"/>
            <a:ext cx="1357290" cy="714356"/>
          </a:xfrm>
          <a:prstGeom prst="rect">
            <a:avLst/>
          </a:prstGeom>
          <a:noFill/>
        </p:spPr>
      </p:pic>
    </p:spTree>
    <p:extLst>
      <p:ext uri="{BB962C8B-B14F-4D97-AF65-F5344CB8AC3E}">
        <p14:creationId xmlns:p14="http://schemas.microsoft.com/office/powerpoint/2010/main" xmlns="" val="367847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0"/>
            <a:ext cx="7786710" cy="725470"/>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a:t>Weekly </a:t>
            </a:r>
            <a:r>
              <a:rPr lang="en-US" sz="2400" dirty="0" smtClean="0"/>
              <a:t>Assignment</a:t>
            </a:r>
            <a:endParaRPr lang="en-US" sz="2400" dirty="0"/>
          </a:p>
        </p:txBody>
      </p:sp>
      <p:sp>
        <p:nvSpPr>
          <p:cNvPr id="3" name="Content Placeholder 2"/>
          <p:cNvSpPr txBox="1">
            <a:spLocks/>
          </p:cNvSpPr>
          <p:nvPr/>
        </p:nvSpPr>
        <p:spPr>
          <a:xfrm>
            <a:off x="301752" y="1600200"/>
            <a:ext cx="8689848" cy="5105399"/>
          </a:xfrm>
          <a:prstGeom prst="rect">
            <a:avLst/>
          </a:prstGeom>
        </p:spPr>
        <p:txBody>
          <a:bodyPr>
            <a:normAutofit/>
          </a:bodyPr>
          <a:lstStyle/>
          <a:p>
            <a:pPr lvl="0"/>
            <a:endParaRPr lang="en-US" sz="2400" dirty="0"/>
          </a:p>
        </p:txBody>
      </p:sp>
      <p:sp>
        <p:nvSpPr>
          <p:cNvPr id="6" name="Date Placeholder 3">
            <a:extLst>
              <a:ext uri="{FF2B5EF4-FFF2-40B4-BE49-F238E27FC236}">
                <a16:creationId xmlns:a16="http://schemas.microsoft.com/office/drawing/2014/main" xmlns="" id="{88AA79A5-D58B-4DE4-9898-1D65A3B7C78A}"/>
              </a:ext>
            </a:extLst>
          </p:cNvPr>
          <p:cNvSpPr>
            <a:spLocks noGrp="1"/>
          </p:cNvSpPr>
          <p:nvPr>
            <p:ph type="dt" sz="half" idx="10"/>
          </p:nvPr>
        </p:nvSpPr>
        <p:spPr>
          <a:xfrm>
            <a:off x="235131" y="6356349"/>
            <a:ext cx="2133600" cy="365125"/>
          </a:xfrm>
        </p:spPr>
        <p:txBody>
          <a:bodyPr/>
          <a:lstStyle/>
          <a:p>
            <a:fld id="{A323E7E1-63EF-4A0C-81F7-D81E370C5D1F}" type="datetime1">
              <a:rPr lang="en-US" smtClean="0">
                <a:solidFill>
                  <a:schemeClr val="tx1"/>
                </a:solidFill>
              </a:rPr>
              <a:pPr/>
              <a:t>7/2/2021</a:t>
            </a:fld>
            <a:endParaRPr lang="en-US" dirty="0">
              <a:solidFill>
                <a:schemeClr val="tx1"/>
              </a:solidFill>
            </a:endParaRPr>
          </a:p>
        </p:txBody>
      </p:sp>
      <p:sp>
        <p:nvSpPr>
          <p:cNvPr id="7" name="Slide Number Placeholder 5">
            <a:extLst>
              <a:ext uri="{FF2B5EF4-FFF2-40B4-BE49-F238E27FC236}">
                <a16:creationId xmlns:a16="http://schemas.microsoft.com/office/drawing/2014/main" xmlns="" id="{7E03F9A9-DA50-4D1A-9BD8-0B9685DCC170}"/>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solidFill>
                  <a:schemeClr val="tx1"/>
                </a:solidFill>
              </a:rPr>
              <a:pPr/>
              <a:t>56</a:t>
            </a:fld>
            <a:endParaRPr lang="en-US" dirty="0">
              <a:solidFill>
                <a:schemeClr val="tx1"/>
              </a:solidFill>
            </a:endParaRPr>
          </a:p>
        </p:txBody>
      </p:sp>
      <p:sp>
        <p:nvSpPr>
          <p:cNvPr id="4" name="Rectangle 3"/>
          <p:cNvSpPr/>
          <p:nvPr/>
        </p:nvSpPr>
        <p:spPr>
          <a:xfrm>
            <a:off x="457200" y="1600200"/>
            <a:ext cx="8534400" cy="338554"/>
          </a:xfrm>
          <a:prstGeom prst="rect">
            <a:avLst/>
          </a:prstGeom>
        </p:spPr>
        <p:txBody>
          <a:bodyPr wrap="square">
            <a:spAutoFit/>
          </a:bodyPr>
          <a:lstStyle/>
          <a:p>
            <a:r>
              <a:rPr lang="en-US" sz="800" dirty="0"/>
              <a:t> </a:t>
            </a:r>
          </a:p>
          <a:p>
            <a:endParaRPr lang="en-US" sz="800" dirty="0"/>
          </a:p>
        </p:txBody>
      </p:sp>
      <p:sp>
        <p:nvSpPr>
          <p:cNvPr id="9" name="Rectangle 8"/>
          <p:cNvSpPr/>
          <p:nvPr/>
        </p:nvSpPr>
        <p:spPr>
          <a:xfrm>
            <a:off x="1214414" y="857232"/>
            <a:ext cx="7572428" cy="4308872"/>
          </a:xfrm>
          <a:prstGeom prst="rect">
            <a:avLst/>
          </a:prstGeom>
        </p:spPr>
        <p:txBody>
          <a:bodyPr wrap="square">
            <a:spAutoFit/>
          </a:bodyPr>
          <a:lstStyle/>
          <a:p>
            <a:pPr marL="457200" indent="-457200" algn="just"/>
            <a:endParaRPr lang="en-US" sz="2800" dirty="0"/>
          </a:p>
          <a:p>
            <a:pPr marL="457200" indent="-457200" algn="just">
              <a:lnSpc>
                <a:spcPct val="150000"/>
              </a:lnSpc>
              <a:buFont typeface="+mj-lt"/>
              <a:buAutoNum type="arabicPeriod"/>
            </a:pPr>
            <a:r>
              <a:rPr lang="en-US" sz="2000" dirty="0"/>
              <a:t>Elaborate Recognizing </a:t>
            </a:r>
            <a:r>
              <a:rPr lang="en-US" sz="2000" dirty="0" smtClean="0"/>
              <a:t>incongruence. </a:t>
            </a:r>
            <a:endParaRPr lang="en-US" sz="2000" dirty="0"/>
          </a:p>
          <a:p>
            <a:pPr marL="457200" indent="-457200" algn="just">
              <a:lnSpc>
                <a:spcPct val="150000"/>
              </a:lnSpc>
              <a:buFont typeface="+mj-lt"/>
              <a:buAutoNum type="arabicPeriod"/>
            </a:pPr>
            <a:r>
              <a:rPr lang="en-US" sz="2000" dirty="0"/>
              <a:t>List the five pillars of critical thinking </a:t>
            </a:r>
            <a:r>
              <a:rPr lang="en-US" sz="2000" dirty="0" smtClean="0"/>
              <a:t>.</a:t>
            </a:r>
            <a:endParaRPr lang="en-US" sz="2000" dirty="0"/>
          </a:p>
          <a:p>
            <a:pPr marL="457200" indent="-457200" algn="just">
              <a:lnSpc>
                <a:spcPct val="150000"/>
              </a:lnSpc>
              <a:buFont typeface="+mj-lt"/>
              <a:buAutoNum type="arabicPeriod"/>
            </a:pPr>
            <a:r>
              <a:rPr lang="en-US" sz="2000" dirty="0"/>
              <a:t>Compare Argumentation versus </a:t>
            </a:r>
            <a:r>
              <a:rPr lang="en-US" sz="2000" dirty="0" smtClean="0"/>
              <a:t>rhetoric.</a:t>
            </a:r>
            <a:endParaRPr lang="en-US" sz="2000" dirty="0"/>
          </a:p>
          <a:p>
            <a:pPr marL="457200" indent="-457200" algn="just">
              <a:lnSpc>
                <a:spcPct val="150000"/>
              </a:lnSpc>
              <a:buFont typeface="+mj-lt"/>
              <a:buAutoNum type="arabicPeriod"/>
            </a:pPr>
            <a:r>
              <a:rPr lang="en-US" sz="2000" dirty="0"/>
              <a:t>Illustrate Cognitive </a:t>
            </a:r>
            <a:r>
              <a:rPr lang="en-US" sz="2000" dirty="0" smtClean="0"/>
              <a:t>bias.</a:t>
            </a:r>
            <a:endParaRPr lang="en-US" sz="2000" dirty="0"/>
          </a:p>
          <a:p>
            <a:pPr marL="457200" indent="-457200" algn="just">
              <a:lnSpc>
                <a:spcPct val="150000"/>
              </a:lnSpc>
              <a:buFont typeface="+mj-lt"/>
              <a:buAutoNum type="arabicPeriod"/>
            </a:pPr>
            <a:r>
              <a:rPr lang="en-US" sz="2000" dirty="0" smtClean="0"/>
              <a:t>Explain Tribalism </a:t>
            </a:r>
            <a:r>
              <a:rPr lang="en-US" sz="2000" dirty="0"/>
              <a:t>and </a:t>
            </a:r>
            <a:r>
              <a:rPr lang="en-US" sz="2000" dirty="0" smtClean="0"/>
              <a:t>politics.</a:t>
            </a:r>
            <a:endParaRPr lang="en-US" sz="2000" dirty="0"/>
          </a:p>
          <a:p>
            <a:pPr marL="457200" indent="-457200" algn="just">
              <a:lnSpc>
                <a:spcPct val="150000"/>
              </a:lnSpc>
              <a:buFont typeface="+mj-lt"/>
              <a:buAutoNum type="arabicPeriod"/>
            </a:pPr>
            <a:r>
              <a:rPr lang="en-US" sz="2000" dirty="0"/>
              <a:t>Analyze Case study on applying critical thinking on </a:t>
            </a:r>
            <a:r>
              <a:rPr lang="en-US" sz="2000" dirty="0" smtClean="0"/>
              <a:t>different scenarios</a:t>
            </a:r>
            <a:r>
              <a:rPr lang="en-US" sz="2800" dirty="0"/>
              <a:t>.</a:t>
            </a:r>
          </a:p>
          <a:p>
            <a:endParaRPr lang="en-US" sz="2400" dirty="0"/>
          </a:p>
        </p:txBody>
      </p:sp>
      <p:sp>
        <p:nvSpPr>
          <p:cNvPr id="10" name="Footer Placeholder 5"/>
          <p:cNvSpPr>
            <a:spLocks noGrp="1"/>
          </p:cNvSpPr>
          <p:nvPr>
            <p:ph type="ftr" sz="quarter" idx="4294967295"/>
          </p:nvPr>
        </p:nvSpPr>
        <p:spPr>
          <a:xfrm>
            <a:off x="1280491" y="6357958"/>
            <a:ext cx="7077723" cy="357191"/>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pic>
        <p:nvPicPr>
          <p:cNvPr id="11" name="Picture 2" descr="E:\NIET\Project\xLogo11.png.pagespeed.ic.pydHLuCQEZ.png"/>
          <p:cNvPicPr>
            <a:picLocks noChangeAspect="1" noChangeArrowheads="1"/>
          </p:cNvPicPr>
          <p:nvPr/>
        </p:nvPicPr>
        <p:blipFill>
          <a:blip r:embed="rId3"/>
          <a:srcRect/>
          <a:stretch>
            <a:fillRect/>
          </a:stretch>
        </p:blipFill>
        <p:spPr bwMode="auto">
          <a:xfrm>
            <a:off x="0" y="0"/>
            <a:ext cx="1357290" cy="714356"/>
          </a:xfrm>
          <a:prstGeom prst="rect">
            <a:avLst/>
          </a:prstGeom>
          <a:noFill/>
        </p:spPr>
      </p:pic>
    </p:spTree>
    <p:extLst>
      <p:ext uri="{BB962C8B-B14F-4D97-AF65-F5344CB8AC3E}">
        <p14:creationId xmlns:p14="http://schemas.microsoft.com/office/powerpoint/2010/main" xmlns="" val="148248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1000108"/>
            <a:ext cx="8001056" cy="5000660"/>
          </a:xfrm>
        </p:spPr>
        <p:txBody>
          <a:bodyPr>
            <a:normAutofit/>
          </a:bodyPr>
          <a:lstStyle/>
          <a:p>
            <a:pPr marL="0" indent="0">
              <a:buNone/>
            </a:pPr>
            <a:endParaRPr lang="pt-BR" sz="2000" dirty="0" smtClean="0"/>
          </a:p>
          <a:p>
            <a:pPr marL="0" indent="0">
              <a:buNone/>
            </a:pPr>
            <a:r>
              <a:rPr lang="pt-BR" sz="2000" dirty="0" smtClean="0"/>
              <a:t>Critical </a:t>
            </a:r>
            <a:r>
              <a:rPr lang="pt-BR" sz="2000" dirty="0"/>
              <a:t>Thinking</a:t>
            </a:r>
            <a:br>
              <a:rPr lang="pt-BR" sz="2000" dirty="0"/>
            </a:br>
            <a:r>
              <a:rPr lang="pt-BR" sz="2000" dirty="0">
                <a:hlinkClick r:id="rId2"/>
              </a:rPr>
              <a:t>https://youtu.be/zQlwNrug6y4</a:t>
            </a:r>
            <a:r>
              <a:rPr lang="pt-BR" sz="2000" dirty="0"/>
              <a:t/>
            </a:r>
            <a:br>
              <a:rPr lang="pt-BR" sz="2000" dirty="0"/>
            </a:br>
            <a:r>
              <a:rPr lang="en-US" sz="2000" dirty="0"/>
              <a:t>Fundamental concepts of critical thinking</a:t>
            </a:r>
            <a:r>
              <a:rPr lang="pt-BR" sz="2000" dirty="0"/>
              <a:t/>
            </a:r>
            <a:br>
              <a:rPr lang="pt-BR" sz="2000" dirty="0"/>
            </a:br>
            <a:r>
              <a:rPr lang="pt-BR" sz="2000" dirty="0">
                <a:hlinkClick r:id="rId3"/>
              </a:rPr>
              <a:t>https://www.youtube.com/watch?v=Cum3k-Wglfw</a:t>
            </a:r>
            <a:endParaRPr lang="pt-BR" sz="2000" dirty="0"/>
          </a:p>
          <a:p>
            <a:pPr marL="0" indent="0">
              <a:buNone/>
            </a:pPr>
            <a:r>
              <a:rPr lang="pt-BR" sz="2000" dirty="0"/>
              <a:t>C</a:t>
            </a:r>
            <a:r>
              <a:rPr lang="en-US" sz="2000" dirty="0" err="1"/>
              <a:t>haracteristics</a:t>
            </a:r>
            <a:r>
              <a:rPr lang="en-US" sz="2000" dirty="0"/>
              <a:t> of critical thinkers</a:t>
            </a:r>
          </a:p>
          <a:p>
            <a:pPr marL="0" indent="0">
              <a:buNone/>
            </a:pPr>
            <a:r>
              <a:rPr lang="en-US" sz="2000" dirty="0">
                <a:hlinkClick r:id="rId4"/>
              </a:rPr>
              <a:t>https://www.entrepreneur.com/article/321660</a:t>
            </a:r>
            <a:endParaRPr lang="en-US" sz="2000" dirty="0"/>
          </a:p>
          <a:p>
            <a:pPr marL="0" indent="0">
              <a:buNone/>
            </a:pPr>
            <a:r>
              <a:rPr lang="en-US" sz="2000" dirty="0"/>
              <a:t>Cognitive Biases, Tribalism and Politics (Part 1 of 3): We Can Value More Than One Kind of Thing</a:t>
            </a:r>
            <a:br>
              <a:rPr lang="en-US" sz="2000" dirty="0"/>
            </a:br>
            <a:r>
              <a:rPr lang="en-US" sz="2000" dirty="0">
                <a:hlinkClick r:id="rId5"/>
              </a:rPr>
              <a:t>https://youtu.be/2NjOzvM41zM</a:t>
            </a:r>
            <a:endParaRPr lang="en-US" sz="2000" dirty="0"/>
          </a:p>
          <a:p>
            <a:pPr marL="0" indent="0">
              <a:buNone/>
            </a:pPr>
            <a:endParaRPr lang="en-US" dirty="0"/>
          </a:p>
        </p:txBody>
      </p:sp>
      <p:sp>
        <p:nvSpPr>
          <p:cNvPr id="4" name="Date Placeholder 3"/>
          <p:cNvSpPr>
            <a:spLocks noGrp="1"/>
          </p:cNvSpPr>
          <p:nvPr>
            <p:ph type="dt" sz="half" idx="10"/>
          </p:nvPr>
        </p:nvSpPr>
        <p:spPr/>
        <p:txBody>
          <a:bodyPr/>
          <a:lstStyle/>
          <a:p>
            <a:fld id="{D3A1F91F-8611-4154-9941-5835AD1D8D03}" type="datetime1">
              <a:rPr lang="en-US"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57</a:t>
            </a:fld>
            <a:endParaRPr lang="en-US" dirty="0">
              <a:solidFill>
                <a:schemeClr val="tx1"/>
              </a:solidFill>
            </a:endParaRPr>
          </a:p>
        </p:txBody>
      </p:sp>
      <p:sp>
        <p:nvSpPr>
          <p:cNvPr id="7" name="Title 1"/>
          <p:cNvSpPr txBox="1">
            <a:spLocks/>
          </p:cNvSpPr>
          <p:nvPr/>
        </p:nvSpPr>
        <p:spPr>
          <a:xfrm>
            <a:off x="1301930" y="0"/>
            <a:ext cx="784206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Video</a:t>
            </a:r>
            <a:r>
              <a:rPr kumimoji="0" lang="en-US" sz="2400" b="0" i="0" u="none" strike="noStrike" kern="1200" cap="none" spc="0" normalizeH="0" noProof="0" dirty="0">
                <a:ln>
                  <a:noFill/>
                </a:ln>
                <a:solidFill>
                  <a:schemeClr val="dk1"/>
                </a:solidFill>
                <a:effectLst/>
                <a:uLnTx/>
                <a:uFillTx/>
                <a:latin typeface="+mn-lt"/>
                <a:ea typeface="+mn-ea"/>
                <a:cs typeface="+mn-cs"/>
              </a:rPr>
              <a:t> Links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a:srcRect/>
          <a:stretch>
            <a:fillRect/>
          </a:stretch>
        </p:blipFill>
        <p:spPr bwMode="auto">
          <a:xfrm>
            <a:off x="0" y="1"/>
            <a:ext cx="1285852" cy="642917"/>
          </a:xfrm>
          <a:prstGeom prst="rect">
            <a:avLst/>
          </a:prstGeom>
          <a:noFill/>
        </p:spPr>
      </p:pic>
      <p:sp>
        <p:nvSpPr>
          <p:cNvPr id="9" name="Footer Placeholder 5"/>
          <p:cNvSpPr>
            <a:spLocks noGrp="1"/>
          </p:cNvSpPr>
          <p:nvPr>
            <p:ph type="ftr" sz="quarter" idx="4294967295"/>
          </p:nvPr>
        </p:nvSpPr>
        <p:spPr>
          <a:xfrm>
            <a:off x="1283850" y="6286520"/>
            <a:ext cx="6788612" cy="479405"/>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27202043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0"/>
            <a:ext cx="7715272" cy="714356"/>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smtClean="0"/>
              <a:t>QUIZ</a:t>
            </a:r>
            <a:endParaRPr lang="en-US" sz="3200" dirty="0"/>
          </a:p>
        </p:txBody>
      </p:sp>
      <p:sp>
        <p:nvSpPr>
          <p:cNvPr id="3" name="Content Placeholder 2"/>
          <p:cNvSpPr txBox="1">
            <a:spLocks/>
          </p:cNvSpPr>
          <p:nvPr/>
        </p:nvSpPr>
        <p:spPr>
          <a:xfrm>
            <a:off x="301752" y="1600200"/>
            <a:ext cx="8689848" cy="5105399"/>
          </a:xfrm>
          <a:prstGeom prst="rect">
            <a:avLst/>
          </a:prstGeom>
        </p:spPr>
        <p:txBody>
          <a:bodyPr>
            <a:normAutofit/>
          </a:bodyPr>
          <a:lstStyle/>
          <a:p>
            <a:pPr lvl="0"/>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29388" y="4286255"/>
            <a:ext cx="2412860" cy="1379177"/>
          </a:xfrm>
          <a:prstGeom prst="rect">
            <a:avLst/>
          </a:prstGeom>
        </p:spPr>
      </p:pic>
      <p:sp>
        <p:nvSpPr>
          <p:cNvPr id="6" name="Date Placeholder 3">
            <a:extLst>
              <a:ext uri="{FF2B5EF4-FFF2-40B4-BE49-F238E27FC236}">
                <a16:creationId xmlns:a16="http://schemas.microsoft.com/office/drawing/2014/main" xmlns="" id="{88AA79A5-D58B-4DE4-9898-1D65A3B7C78A}"/>
              </a:ext>
            </a:extLst>
          </p:cNvPr>
          <p:cNvSpPr>
            <a:spLocks noGrp="1"/>
          </p:cNvSpPr>
          <p:nvPr>
            <p:ph type="dt" sz="half" idx="10"/>
          </p:nvPr>
        </p:nvSpPr>
        <p:spPr>
          <a:xfrm>
            <a:off x="235131" y="6356349"/>
            <a:ext cx="2133600" cy="365125"/>
          </a:xfrm>
        </p:spPr>
        <p:txBody>
          <a:bodyPr/>
          <a:lstStyle/>
          <a:p>
            <a:fld id="{FE2FAC4C-4CA7-40B2-8A32-E71DA0D0B400}" type="datetime1">
              <a:rPr lang="en-US" smtClean="0">
                <a:solidFill>
                  <a:schemeClr val="tx1"/>
                </a:solidFill>
              </a:rPr>
              <a:pPr/>
              <a:t>7/2/2021</a:t>
            </a:fld>
            <a:endParaRPr lang="en-US" dirty="0">
              <a:solidFill>
                <a:schemeClr val="tx1"/>
              </a:solidFill>
            </a:endParaRPr>
          </a:p>
        </p:txBody>
      </p:sp>
      <p:sp>
        <p:nvSpPr>
          <p:cNvPr id="7" name="Slide Number Placeholder 5">
            <a:extLst>
              <a:ext uri="{FF2B5EF4-FFF2-40B4-BE49-F238E27FC236}">
                <a16:creationId xmlns:a16="http://schemas.microsoft.com/office/drawing/2014/main" xmlns="" id="{7E03F9A9-DA50-4D1A-9BD8-0B9685DCC170}"/>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solidFill>
                  <a:schemeClr val="tx1"/>
                </a:solidFill>
              </a:rPr>
              <a:pPr/>
              <a:t>58</a:t>
            </a:fld>
            <a:endParaRPr lang="en-US" dirty="0">
              <a:solidFill>
                <a:schemeClr val="tx1"/>
              </a:solidFill>
            </a:endParaRPr>
          </a:p>
        </p:txBody>
      </p:sp>
      <p:sp>
        <p:nvSpPr>
          <p:cNvPr id="4" name="Rectangle 3"/>
          <p:cNvSpPr/>
          <p:nvPr/>
        </p:nvSpPr>
        <p:spPr>
          <a:xfrm>
            <a:off x="642910" y="857232"/>
            <a:ext cx="8143932" cy="4785926"/>
          </a:xfrm>
          <a:prstGeom prst="rect">
            <a:avLst/>
          </a:prstGeom>
        </p:spPr>
        <p:txBody>
          <a:bodyPr wrap="square">
            <a:spAutoFit/>
          </a:bodyPr>
          <a:lstStyle/>
          <a:p>
            <a:r>
              <a:rPr lang="en-US" sz="800" dirty="0"/>
              <a:t> </a:t>
            </a:r>
            <a:endParaRPr lang="en-US" sz="1400" dirty="0"/>
          </a:p>
          <a:p>
            <a:pPr lvl="0">
              <a:lnSpc>
                <a:spcPct val="150000"/>
              </a:lnSpc>
            </a:pPr>
            <a:r>
              <a:rPr lang="en-US" b="1" dirty="0" smtClean="0"/>
              <a:t> The </a:t>
            </a:r>
            <a:r>
              <a:rPr lang="en-US" b="1" dirty="0"/>
              <a:t>statements (reasons) given in support of another statement are called…</a:t>
            </a:r>
          </a:p>
          <a:p>
            <a:pPr>
              <a:lnSpc>
                <a:spcPct val="150000"/>
              </a:lnSpc>
            </a:pPr>
            <a:r>
              <a:rPr lang="en-US" dirty="0"/>
              <a:t> a. An argument</a:t>
            </a:r>
            <a:br>
              <a:rPr lang="en-US" dirty="0"/>
            </a:br>
            <a:r>
              <a:rPr lang="en-US" dirty="0"/>
              <a:t> b. The conclusion</a:t>
            </a:r>
            <a:br>
              <a:rPr lang="en-US" dirty="0"/>
            </a:br>
            <a:r>
              <a:rPr lang="en-US" dirty="0"/>
              <a:t> c. The premises</a:t>
            </a:r>
            <a:br>
              <a:rPr lang="en-US" dirty="0"/>
            </a:br>
            <a:r>
              <a:rPr lang="en-US" dirty="0"/>
              <a:t> d. The </a:t>
            </a:r>
            <a:r>
              <a:rPr lang="en-US" dirty="0" smtClean="0"/>
              <a:t>complement</a:t>
            </a:r>
          </a:p>
          <a:p>
            <a:pPr>
              <a:lnSpc>
                <a:spcPct val="150000"/>
              </a:lnSpc>
            </a:pPr>
            <a:endParaRPr lang="en-US" dirty="0"/>
          </a:p>
          <a:p>
            <a:pPr lvl="0">
              <a:lnSpc>
                <a:spcPct val="150000"/>
              </a:lnSpc>
            </a:pPr>
            <a:r>
              <a:rPr lang="en-US" b="1" dirty="0" smtClean="0"/>
              <a:t> </a:t>
            </a:r>
            <a:r>
              <a:rPr lang="en-US" b="1" dirty="0"/>
              <a:t>Statements given in support of another statement are called.</a:t>
            </a:r>
          </a:p>
          <a:p>
            <a:pPr>
              <a:lnSpc>
                <a:spcPct val="150000"/>
              </a:lnSpc>
            </a:pPr>
            <a:r>
              <a:rPr lang="en-US" dirty="0"/>
              <a:t> a. Conclusions</a:t>
            </a:r>
            <a:br>
              <a:rPr lang="en-US" dirty="0"/>
            </a:br>
            <a:r>
              <a:rPr lang="en-US" dirty="0"/>
              <a:t> b. Premises</a:t>
            </a:r>
            <a:br>
              <a:rPr lang="en-US" dirty="0"/>
            </a:br>
            <a:r>
              <a:rPr lang="en-US" dirty="0"/>
              <a:t> c. Arguments</a:t>
            </a:r>
            <a:br>
              <a:rPr lang="en-US" dirty="0"/>
            </a:br>
            <a:r>
              <a:rPr lang="en-US" dirty="0"/>
              <a:t> d. </a:t>
            </a:r>
            <a:r>
              <a:rPr lang="en-US" dirty="0" smtClean="0"/>
              <a:t>Summaries</a:t>
            </a:r>
            <a:endParaRPr lang="en-US" dirty="0"/>
          </a:p>
        </p:txBody>
      </p:sp>
      <p:sp>
        <p:nvSpPr>
          <p:cNvPr id="9" name="Footer Placeholder 5"/>
          <p:cNvSpPr>
            <a:spLocks noGrp="1"/>
          </p:cNvSpPr>
          <p:nvPr>
            <p:ph type="ftr" sz="quarter" idx="4294967295"/>
          </p:nvPr>
        </p:nvSpPr>
        <p:spPr>
          <a:xfrm>
            <a:off x="1142976" y="6286521"/>
            <a:ext cx="7143800" cy="428627"/>
          </a:xfrm>
          <a:prstGeom prst="rect">
            <a:avLst/>
          </a:prstGeom>
        </p:spPr>
        <p:txBody>
          <a:bodyPr/>
          <a:lstStyle/>
          <a:p>
            <a:r>
              <a:rPr lang="en-US" sz="1400" smtClean="0">
                <a:solidFill>
                  <a:schemeClr val="tx1"/>
                </a:solidFill>
              </a:rPr>
              <a:t>Design Thinking       Mr Pushkal/ Ms Surbhi         ACSE0203      Design Thinking     Unit IV  </a:t>
            </a:r>
            <a:endParaRPr lang="en-US" sz="1400" dirty="0"/>
          </a:p>
        </p:txBody>
      </p:sp>
      <p:pic>
        <p:nvPicPr>
          <p:cNvPr id="10" name="Picture 2" descr="E:\NIET\Project\xLogo11.png.pagespeed.ic.pydHLuCQEZ.png"/>
          <p:cNvPicPr>
            <a:picLocks noChangeAspect="1" noChangeArrowheads="1"/>
          </p:cNvPicPr>
          <p:nvPr/>
        </p:nvPicPr>
        <p:blipFill>
          <a:blip r:embed="rId4"/>
          <a:srcRect/>
          <a:stretch>
            <a:fillRect/>
          </a:stretch>
        </p:blipFill>
        <p:spPr bwMode="auto">
          <a:xfrm>
            <a:off x="0" y="0"/>
            <a:ext cx="1428728" cy="714356"/>
          </a:xfrm>
          <a:prstGeom prst="rect">
            <a:avLst/>
          </a:prstGeom>
          <a:noFill/>
        </p:spPr>
      </p:pic>
    </p:spTree>
    <p:extLst>
      <p:ext uri="{BB962C8B-B14F-4D97-AF65-F5344CB8AC3E}">
        <p14:creationId xmlns:p14="http://schemas.microsoft.com/office/powerpoint/2010/main" xmlns="" val="140490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0"/>
            <a:ext cx="7715272" cy="714356"/>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smtClean="0"/>
              <a:t>QUIZ</a:t>
            </a:r>
            <a:endParaRPr lang="en-US" sz="2400" dirty="0"/>
          </a:p>
        </p:txBody>
      </p:sp>
      <p:sp>
        <p:nvSpPr>
          <p:cNvPr id="3" name="Content Placeholder 2"/>
          <p:cNvSpPr txBox="1">
            <a:spLocks/>
          </p:cNvSpPr>
          <p:nvPr/>
        </p:nvSpPr>
        <p:spPr>
          <a:xfrm>
            <a:off x="301752" y="1600200"/>
            <a:ext cx="8689848" cy="5105399"/>
          </a:xfrm>
          <a:prstGeom prst="rect">
            <a:avLst/>
          </a:prstGeom>
        </p:spPr>
        <p:txBody>
          <a:bodyPr>
            <a:normAutofit/>
          </a:bodyPr>
          <a:lstStyle/>
          <a:p>
            <a:pPr lvl="0"/>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786446" y="4143380"/>
            <a:ext cx="2928958" cy="1522052"/>
          </a:xfrm>
          <a:prstGeom prst="rect">
            <a:avLst/>
          </a:prstGeom>
        </p:spPr>
      </p:pic>
      <p:sp>
        <p:nvSpPr>
          <p:cNvPr id="6" name="Date Placeholder 3">
            <a:extLst>
              <a:ext uri="{FF2B5EF4-FFF2-40B4-BE49-F238E27FC236}">
                <a16:creationId xmlns:a16="http://schemas.microsoft.com/office/drawing/2014/main" xmlns="" id="{88AA79A5-D58B-4DE4-9898-1D65A3B7C78A}"/>
              </a:ext>
            </a:extLst>
          </p:cNvPr>
          <p:cNvSpPr>
            <a:spLocks noGrp="1"/>
          </p:cNvSpPr>
          <p:nvPr>
            <p:ph type="dt" sz="half" idx="10"/>
          </p:nvPr>
        </p:nvSpPr>
        <p:spPr>
          <a:xfrm>
            <a:off x="235131" y="6356349"/>
            <a:ext cx="2133600" cy="365125"/>
          </a:xfrm>
        </p:spPr>
        <p:txBody>
          <a:bodyPr/>
          <a:lstStyle/>
          <a:p>
            <a:fld id="{34F11007-369B-4FA8-AF87-1308BCD106DB}" type="datetime1">
              <a:rPr lang="en-US" smtClean="0">
                <a:solidFill>
                  <a:schemeClr val="tx1"/>
                </a:solidFill>
              </a:rPr>
              <a:pPr/>
              <a:t>7/2/2021</a:t>
            </a:fld>
            <a:endParaRPr lang="en-US" dirty="0">
              <a:solidFill>
                <a:schemeClr val="tx1"/>
              </a:solidFill>
            </a:endParaRPr>
          </a:p>
        </p:txBody>
      </p:sp>
      <p:sp>
        <p:nvSpPr>
          <p:cNvPr id="7" name="Slide Number Placeholder 5">
            <a:extLst>
              <a:ext uri="{FF2B5EF4-FFF2-40B4-BE49-F238E27FC236}">
                <a16:creationId xmlns:a16="http://schemas.microsoft.com/office/drawing/2014/main" xmlns="" id="{7E03F9A9-DA50-4D1A-9BD8-0B9685DCC170}"/>
              </a:ext>
            </a:extLst>
          </p:cNvPr>
          <p:cNvSpPr>
            <a:spLocks noGrp="1"/>
          </p:cNvSpPr>
          <p:nvPr>
            <p:ph type="sldNum" sz="quarter" idx="12"/>
          </p:nvPr>
        </p:nvSpPr>
        <p:spPr>
          <a:xfrm>
            <a:off x="8001024" y="6356350"/>
            <a:ext cx="685776" cy="365125"/>
          </a:xfrm>
        </p:spPr>
        <p:txBody>
          <a:bodyPr/>
          <a:lstStyle/>
          <a:p>
            <a:fld id="{B6F15528-21DE-4FAA-801E-634DDDAF4B2B}" type="slidenum">
              <a:rPr lang="en-US" smtClean="0">
                <a:solidFill>
                  <a:schemeClr val="tx1"/>
                </a:solidFill>
              </a:rPr>
              <a:pPr/>
              <a:t>59</a:t>
            </a:fld>
            <a:endParaRPr lang="en-US" dirty="0">
              <a:solidFill>
                <a:schemeClr val="tx1"/>
              </a:solidFill>
            </a:endParaRPr>
          </a:p>
        </p:txBody>
      </p:sp>
      <p:sp>
        <p:nvSpPr>
          <p:cNvPr id="4" name="Rectangle 3"/>
          <p:cNvSpPr/>
          <p:nvPr/>
        </p:nvSpPr>
        <p:spPr>
          <a:xfrm>
            <a:off x="785786" y="857232"/>
            <a:ext cx="8072494" cy="5216813"/>
          </a:xfrm>
          <a:prstGeom prst="rect">
            <a:avLst/>
          </a:prstGeom>
        </p:spPr>
        <p:txBody>
          <a:bodyPr wrap="square">
            <a:spAutoFit/>
          </a:bodyPr>
          <a:lstStyle/>
          <a:p>
            <a:r>
              <a:rPr lang="en-US" sz="800" dirty="0" smtClean="0"/>
              <a:t> </a:t>
            </a:r>
            <a:endParaRPr lang="en-US" sz="2800" dirty="0"/>
          </a:p>
          <a:p>
            <a:pPr lvl="0">
              <a:lnSpc>
                <a:spcPct val="150000"/>
              </a:lnSpc>
            </a:pPr>
            <a:r>
              <a:rPr lang="en-US" b="1" dirty="0" smtClean="0"/>
              <a:t>  </a:t>
            </a:r>
            <a:r>
              <a:rPr lang="en-US" b="1" dirty="0"/>
              <a:t>The statement that premises are intended to support is called.</a:t>
            </a:r>
          </a:p>
          <a:p>
            <a:pPr>
              <a:lnSpc>
                <a:spcPct val="150000"/>
              </a:lnSpc>
            </a:pPr>
            <a:r>
              <a:rPr lang="en-US" dirty="0"/>
              <a:t> a. A related premise</a:t>
            </a:r>
            <a:br>
              <a:rPr lang="en-US" dirty="0"/>
            </a:br>
            <a:r>
              <a:rPr lang="en-US" dirty="0"/>
              <a:t> b. </a:t>
            </a:r>
            <a:r>
              <a:rPr lang="en-US" dirty="0" smtClean="0"/>
              <a:t>An argument</a:t>
            </a:r>
            <a:br>
              <a:rPr lang="en-US" dirty="0" smtClean="0"/>
            </a:br>
            <a:r>
              <a:rPr lang="en-US" dirty="0" smtClean="0"/>
              <a:t> c. A description</a:t>
            </a:r>
            <a:br>
              <a:rPr lang="en-US" dirty="0" smtClean="0"/>
            </a:br>
            <a:r>
              <a:rPr lang="en-US" dirty="0" smtClean="0"/>
              <a:t> d. The conclusion</a:t>
            </a:r>
          </a:p>
          <a:p>
            <a:pPr lvl="0">
              <a:lnSpc>
                <a:spcPct val="150000"/>
              </a:lnSpc>
            </a:pPr>
            <a:r>
              <a:rPr lang="en-US" b="1" dirty="0" smtClean="0"/>
              <a:t> The process of reasoning from a premise or premises to a conclusion based on those premises is known as</a:t>
            </a:r>
            <a:r>
              <a:rPr lang="en-US" dirty="0" smtClean="0"/>
              <a:t>.</a:t>
            </a:r>
          </a:p>
          <a:p>
            <a:pPr>
              <a:lnSpc>
                <a:spcPct val="150000"/>
              </a:lnSpc>
            </a:pPr>
            <a:r>
              <a:rPr lang="en-US" dirty="0" smtClean="0"/>
              <a:t> a. Extended reasoning</a:t>
            </a:r>
            <a:br>
              <a:rPr lang="en-US" dirty="0" smtClean="0"/>
            </a:br>
            <a:r>
              <a:rPr lang="en-US" dirty="0" smtClean="0"/>
              <a:t> b. Subordinate premise</a:t>
            </a:r>
            <a:br>
              <a:rPr lang="en-US" dirty="0" smtClean="0"/>
            </a:br>
            <a:r>
              <a:rPr lang="en-US" dirty="0" smtClean="0"/>
              <a:t> c. Dialectic</a:t>
            </a:r>
            <a:br>
              <a:rPr lang="en-US" dirty="0" smtClean="0"/>
            </a:br>
            <a:r>
              <a:rPr lang="en-US" dirty="0" smtClean="0"/>
              <a:t> d. Inference</a:t>
            </a:r>
          </a:p>
          <a:p>
            <a:endParaRPr lang="en-US" sz="2800" dirty="0"/>
          </a:p>
        </p:txBody>
      </p:sp>
      <p:sp>
        <p:nvSpPr>
          <p:cNvPr id="9" name="Footer Placeholder 5"/>
          <p:cNvSpPr>
            <a:spLocks noGrp="1"/>
          </p:cNvSpPr>
          <p:nvPr>
            <p:ph type="ftr" sz="quarter" idx="4294967295"/>
          </p:nvPr>
        </p:nvSpPr>
        <p:spPr>
          <a:xfrm>
            <a:off x="1214414" y="6357957"/>
            <a:ext cx="7215238" cy="500043"/>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pic>
        <p:nvPicPr>
          <p:cNvPr id="10" name="Picture 2" descr="E:\NIET\Project\xLogo11.png.pagespeed.ic.pydHLuCQEZ.png"/>
          <p:cNvPicPr>
            <a:picLocks noChangeAspect="1" noChangeArrowheads="1"/>
          </p:cNvPicPr>
          <p:nvPr/>
        </p:nvPicPr>
        <p:blipFill>
          <a:blip r:embed="rId4"/>
          <a:srcRect/>
          <a:stretch>
            <a:fillRect/>
          </a:stretch>
        </p:blipFill>
        <p:spPr bwMode="auto">
          <a:xfrm>
            <a:off x="0" y="0"/>
            <a:ext cx="1428728" cy="714356"/>
          </a:xfrm>
          <a:prstGeom prst="rect">
            <a:avLst/>
          </a:prstGeom>
          <a:noFill/>
        </p:spPr>
      </p:pic>
    </p:spTree>
    <p:extLst>
      <p:ext uri="{BB962C8B-B14F-4D97-AF65-F5344CB8AC3E}">
        <p14:creationId xmlns:p14="http://schemas.microsoft.com/office/powerpoint/2010/main" xmlns="" val="140490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214842"/>
          </a:xfrm>
        </p:spPr>
        <p:txBody>
          <a:bodyPr>
            <a:normAutofit/>
          </a:bodyPr>
          <a:lstStyle/>
          <a:p>
            <a:pPr algn="just">
              <a:buNone/>
            </a:pPr>
            <a:endParaRPr lang="en-US" dirty="0" smtClean="0"/>
          </a:p>
          <a:p>
            <a:pPr algn="just"/>
            <a:r>
              <a:rPr lang="en-US" sz="1800" dirty="0" smtClean="0"/>
              <a:t> Fundamental concepts of Design thinking.</a:t>
            </a:r>
          </a:p>
          <a:p>
            <a:pPr algn="just"/>
            <a:r>
              <a:rPr lang="en-US" sz="1800" dirty="0" smtClean="0"/>
              <a:t> Understanding of Good Design, Bad Design. </a:t>
            </a:r>
          </a:p>
          <a:p>
            <a:pPr algn="just"/>
            <a:r>
              <a:rPr lang="en-US" sz="1800" dirty="0" smtClean="0"/>
              <a:t>Familiarize with basic concept of human values.</a:t>
            </a:r>
          </a:p>
          <a:p>
            <a:pPr algn="ctr">
              <a:lnSpc>
                <a:spcPct val="150000"/>
              </a:lnSpc>
              <a:spcBef>
                <a:spcPts val="0"/>
              </a:spcBef>
              <a:buNone/>
            </a:pPr>
            <a:endParaRPr lang="en-US" sz="2800" dirty="0"/>
          </a:p>
        </p:txBody>
      </p:sp>
      <p:sp>
        <p:nvSpPr>
          <p:cNvPr id="4" name="Date Placeholder 3"/>
          <p:cNvSpPr>
            <a:spLocks noGrp="1"/>
          </p:cNvSpPr>
          <p:nvPr>
            <p:ph type="dt" sz="half" idx="10"/>
          </p:nvPr>
        </p:nvSpPr>
        <p:spPr>
          <a:xfrm>
            <a:off x="457200" y="6429396"/>
            <a:ext cx="1257280" cy="292079"/>
          </a:xfrm>
        </p:spPr>
        <p:txBody>
          <a:bodyPr/>
          <a:lstStyle/>
          <a:p>
            <a:fld id="{1EFB929F-DDBE-410C-BE39-4974FD3E162B}" type="datetime1">
              <a:rPr lang="en-US" sz="1400"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143900" y="6429396"/>
            <a:ext cx="542900" cy="292079"/>
          </a:xfrm>
        </p:spPr>
        <p:txBody>
          <a:bodyPr/>
          <a:lstStyle/>
          <a:p>
            <a:fld id="{B6F15528-21DE-4FAA-801E-634DDDAF4B2B}" type="slidenum">
              <a:rPr lang="en-US" sz="1400" smtClean="0">
                <a:solidFill>
                  <a:schemeClr val="tx1"/>
                </a:solidFill>
              </a:rPr>
              <a:pPr/>
              <a:t>6</a:t>
            </a:fld>
            <a:endParaRPr lang="en-US" sz="1400"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smtClean="0">
                <a:ln>
                  <a:noFill/>
                </a:ln>
                <a:solidFill>
                  <a:schemeClr val="dk1"/>
                </a:solidFill>
                <a:effectLst/>
                <a:uLnTx/>
                <a:uFillTx/>
                <a:latin typeface="+mn-lt"/>
                <a:ea typeface="+mn-ea"/>
                <a:cs typeface="+mn-cs"/>
              </a:rPr>
              <a:t>Prerequisite</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14414" y="6286520"/>
            <a:ext cx="7215238" cy="571480"/>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166" y="0"/>
            <a:ext cx="7643834" cy="714356"/>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smtClean="0"/>
              <a:t>QUIZ</a:t>
            </a:r>
            <a:endParaRPr lang="en-US" sz="3200" dirty="0"/>
          </a:p>
        </p:txBody>
      </p:sp>
      <p:sp>
        <p:nvSpPr>
          <p:cNvPr id="3" name="Content Placeholder 2"/>
          <p:cNvSpPr txBox="1">
            <a:spLocks/>
          </p:cNvSpPr>
          <p:nvPr/>
        </p:nvSpPr>
        <p:spPr>
          <a:xfrm>
            <a:off x="301752" y="1600200"/>
            <a:ext cx="8689848" cy="5105399"/>
          </a:xfrm>
          <a:prstGeom prst="rect">
            <a:avLst/>
          </a:prstGeom>
        </p:spPr>
        <p:txBody>
          <a:bodyPr>
            <a:normAutofit/>
          </a:bodyPr>
          <a:lstStyle/>
          <a:p>
            <a:pPr lvl="0"/>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440153" y="3445565"/>
            <a:ext cx="3402095" cy="2219868"/>
          </a:xfrm>
          <a:prstGeom prst="rect">
            <a:avLst/>
          </a:prstGeom>
        </p:spPr>
      </p:pic>
      <p:sp>
        <p:nvSpPr>
          <p:cNvPr id="6" name="Date Placeholder 3">
            <a:extLst>
              <a:ext uri="{FF2B5EF4-FFF2-40B4-BE49-F238E27FC236}">
                <a16:creationId xmlns:a16="http://schemas.microsoft.com/office/drawing/2014/main" xmlns="" id="{88AA79A5-D58B-4DE4-9898-1D65A3B7C78A}"/>
              </a:ext>
            </a:extLst>
          </p:cNvPr>
          <p:cNvSpPr>
            <a:spLocks noGrp="1"/>
          </p:cNvSpPr>
          <p:nvPr>
            <p:ph type="dt" sz="half" idx="10"/>
          </p:nvPr>
        </p:nvSpPr>
        <p:spPr>
          <a:xfrm>
            <a:off x="235131" y="6356349"/>
            <a:ext cx="2133600" cy="365125"/>
          </a:xfrm>
        </p:spPr>
        <p:txBody>
          <a:bodyPr/>
          <a:lstStyle/>
          <a:p>
            <a:fld id="{A8392964-A765-45A1-A9AE-DEB6951AC0A0}" type="datetime1">
              <a:rPr lang="en-US" smtClean="0">
                <a:solidFill>
                  <a:schemeClr val="tx1"/>
                </a:solidFill>
              </a:rPr>
              <a:pPr/>
              <a:t>7/2/2021</a:t>
            </a:fld>
            <a:endParaRPr lang="en-US" dirty="0">
              <a:solidFill>
                <a:schemeClr val="tx1"/>
              </a:solidFill>
            </a:endParaRPr>
          </a:p>
        </p:txBody>
      </p:sp>
      <p:sp>
        <p:nvSpPr>
          <p:cNvPr id="7" name="Slide Number Placeholder 5">
            <a:extLst>
              <a:ext uri="{FF2B5EF4-FFF2-40B4-BE49-F238E27FC236}">
                <a16:creationId xmlns:a16="http://schemas.microsoft.com/office/drawing/2014/main" xmlns="" id="{7E03F9A9-DA50-4D1A-9BD8-0B9685DCC170}"/>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solidFill>
                  <a:schemeClr val="tx1"/>
                </a:solidFill>
              </a:rPr>
              <a:pPr/>
              <a:t>60</a:t>
            </a:fld>
            <a:endParaRPr lang="en-US" dirty="0">
              <a:solidFill>
                <a:schemeClr val="tx1"/>
              </a:solidFill>
            </a:endParaRPr>
          </a:p>
        </p:txBody>
      </p:sp>
      <p:sp>
        <p:nvSpPr>
          <p:cNvPr id="4" name="Rectangle 3"/>
          <p:cNvSpPr/>
          <p:nvPr/>
        </p:nvSpPr>
        <p:spPr>
          <a:xfrm>
            <a:off x="1071538" y="1000108"/>
            <a:ext cx="7786742" cy="5416868"/>
          </a:xfrm>
          <a:prstGeom prst="rect">
            <a:avLst/>
          </a:prstGeom>
        </p:spPr>
        <p:txBody>
          <a:bodyPr wrap="square">
            <a:spAutoFit/>
          </a:bodyPr>
          <a:lstStyle/>
          <a:p>
            <a:r>
              <a:rPr lang="en-US" sz="800" dirty="0"/>
              <a:t> </a:t>
            </a:r>
            <a:endParaRPr lang="en-US" sz="800" b="1" dirty="0"/>
          </a:p>
          <a:p>
            <a:pPr lvl="0">
              <a:lnSpc>
                <a:spcPct val="150000"/>
              </a:lnSpc>
            </a:pPr>
            <a:r>
              <a:rPr lang="en-US" sz="2000" b="1" dirty="0" smtClean="0"/>
              <a:t> </a:t>
            </a:r>
            <a:r>
              <a:rPr lang="en-US" sz="2000" b="1" dirty="0"/>
              <a:t>Words that frequently accompany arguments and signal that a premise or conclusion is present is called</a:t>
            </a:r>
            <a:r>
              <a:rPr lang="en-US" sz="2000" dirty="0"/>
              <a:t>.</a:t>
            </a:r>
          </a:p>
          <a:p>
            <a:pPr>
              <a:lnSpc>
                <a:spcPct val="150000"/>
              </a:lnSpc>
            </a:pPr>
            <a:r>
              <a:rPr lang="en-US" sz="2000" dirty="0"/>
              <a:t> a. Inference words</a:t>
            </a:r>
            <a:br>
              <a:rPr lang="en-US" sz="2000" dirty="0"/>
            </a:br>
            <a:r>
              <a:rPr lang="en-US" sz="2000" dirty="0"/>
              <a:t> b. Premise indicators</a:t>
            </a:r>
            <a:br>
              <a:rPr lang="en-US" sz="2000" dirty="0"/>
            </a:br>
            <a:r>
              <a:rPr lang="en-US" sz="2000" dirty="0"/>
              <a:t> c. Indicator words</a:t>
            </a:r>
            <a:br>
              <a:rPr lang="en-US" sz="2000" dirty="0"/>
            </a:br>
            <a:r>
              <a:rPr lang="en-US" sz="2000" dirty="0"/>
              <a:t> d. Equivalent words</a:t>
            </a:r>
          </a:p>
          <a:p>
            <a:pPr lvl="0">
              <a:lnSpc>
                <a:spcPct val="150000"/>
              </a:lnSpc>
            </a:pPr>
            <a:r>
              <a:rPr lang="en-US" sz="2000" b="1" dirty="0" smtClean="0"/>
              <a:t>  </a:t>
            </a:r>
            <a:r>
              <a:rPr lang="en-US" sz="2000" b="1" dirty="0"/>
              <a:t>A word that is not a premise indicator word is</a:t>
            </a:r>
            <a:r>
              <a:rPr lang="en-US" sz="2000" dirty="0"/>
              <a:t>.</a:t>
            </a:r>
          </a:p>
          <a:p>
            <a:pPr>
              <a:lnSpc>
                <a:spcPct val="150000"/>
              </a:lnSpc>
            </a:pPr>
            <a:r>
              <a:rPr lang="en-US" sz="2000" dirty="0"/>
              <a:t> a. Therefore</a:t>
            </a:r>
            <a:br>
              <a:rPr lang="en-US" sz="2000" dirty="0"/>
            </a:br>
            <a:r>
              <a:rPr lang="en-US" sz="2000" dirty="0"/>
              <a:t> b. As</a:t>
            </a:r>
            <a:br>
              <a:rPr lang="en-US" sz="2000" dirty="0"/>
            </a:br>
            <a:r>
              <a:rPr lang="en-US" sz="2000" dirty="0"/>
              <a:t> c. Since</a:t>
            </a:r>
            <a:br>
              <a:rPr lang="en-US" sz="2000" dirty="0"/>
            </a:br>
            <a:r>
              <a:rPr lang="en-US" sz="2000" dirty="0"/>
              <a:t> d. For</a:t>
            </a:r>
          </a:p>
          <a:p>
            <a:endParaRPr lang="en-US" sz="800" dirty="0"/>
          </a:p>
        </p:txBody>
      </p:sp>
      <p:sp>
        <p:nvSpPr>
          <p:cNvPr id="9" name="Footer Placeholder 5"/>
          <p:cNvSpPr>
            <a:spLocks noGrp="1"/>
          </p:cNvSpPr>
          <p:nvPr>
            <p:ph type="ftr" sz="quarter" idx="4294967295"/>
          </p:nvPr>
        </p:nvSpPr>
        <p:spPr>
          <a:xfrm>
            <a:off x="1374648" y="6353389"/>
            <a:ext cx="7055004" cy="365125"/>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pic>
        <p:nvPicPr>
          <p:cNvPr id="10" name="Picture 2" descr="E:\NIET\Project\xLogo11.png.pagespeed.ic.pydHLuCQEZ.png"/>
          <p:cNvPicPr>
            <a:picLocks noChangeAspect="1" noChangeArrowheads="1"/>
          </p:cNvPicPr>
          <p:nvPr/>
        </p:nvPicPr>
        <p:blipFill>
          <a:blip r:embed="rId4"/>
          <a:srcRect/>
          <a:stretch>
            <a:fillRect/>
          </a:stretch>
        </p:blipFill>
        <p:spPr bwMode="auto">
          <a:xfrm>
            <a:off x="0" y="0"/>
            <a:ext cx="1500166" cy="714356"/>
          </a:xfrm>
          <a:prstGeom prst="rect">
            <a:avLst/>
          </a:prstGeom>
          <a:noFill/>
        </p:spPr>
      </p:pic>
    </p:spTree>
    <p:extLst>
      <p:ext uri="{BB962C8B-B14F-4D97-AF65-F5344CB8AC3E}">
        <p14:creationId xmlns:p14="http://schemas.microsoft.com/office/powerpoint/2010/main" xmlns="" val="135511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0"/>
            <a:ext cx="7786710" cy="725470"/>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smtClean="0"/>
              <a:t>Expected questions for Exam</a:t>
            </a:r>
            <a:endParaRPr lang="en-US" sz="2400" dirty="0"/>
          </a:p>
        </p:txBody>
      </p:sp>
      <p:sp>
        <p:nvSpPr>
          <p:cNvPr id="3" name="Content Placeholder 2"/>
          <p:cNvSpPr txBox="1">
            <a:spLocks/>
          </p:cNvSpPr>
          <p:nvPr/>
        </p:nvSpPr>
        <p:spPr>
          <a:xfrm>
            <a:off x="301752" y="1600200"/>
            <a:ext cx="8689848" cy="5105399"/>
          </a:xfrm>
          <a:prstGeom prst="rect">
            <a:avLst/>
          </a:prstGeom>
        </p:spPr>
        <p:txBody>
          <a:bodyPr>
            <a:normAutofit/>
          </a:bodyPr>
          <a:lstStyle/>
          <a:p>
            <a:pPr lvl="0"/>
            <a:endParaRPr lang="en-US" sz="2400" dirty="0"/>
          </a:p>
        </p:txBody>
      </p:sp>
      <p:sp>
        <p:nvSpPr>
          <p:cNvPr id="6" name="Date Placeholder 3">
            <a:extLst>
              <a:ext uri="{FF2B5EF4-FFF2-40B4-BE49-F238E27FC236}">
                <a16:creationId xmlns:a16="http://schemas.microsoft.com/office/drawing/2014/main" xmlns="" id="{88AA79A5-D58B-4DE4-9898-1D65A3B7C78A}"/>
              </a:ext>
            </a:extLst>
          </p:cNvPr>
          <p:cNvSpPr>
            <a:spLocks noGrp="1"/>
          </p:cNvSpPr>
          <p:nvPr>
            <p:ph type="dt" sz="half" idx="10"/>
          </p:nvPr>
        </p:nvSpPr>
        <p:spPr>
          <a:xfrm>
            <a:off x="235131" y="6357958"/>
            <a:ext cx="1836539" cy="500042"/>
          </a:xfrm>
        </p:spPr>
        <p:txBody>
          <a:bodyPr/>
          <a:lstStyle/>
          <a:p>
            <a:fld id="{4BA068AB-BA22-4564-BCB4-2DB5BD36C095}" type="datetime1">
              <a:rPr lang="en-US" smtClean="0">
                <a:solidFill>
                  <a:schemeClr val="tx1"/>
                </a:solidFill>
              </a:rPr>
              <a:pPr/>
              <a:t>7/2/2021</a:t>
            </a:fld>
            <a:endParaRPr lang="en-US" dirty="0">
              <a:solidFill>
                <a:schemeClr val="tx1"/>
              </a:solidFill>
            </a:endParaRPr>
          </a:p>
        </p:txBody>
      </p:sp>
      <p:sp>
        <p:nvSpPr>
          <p:cNvPr id="7" name="Slide Number Placeholder 5">
            <a:extLst>
              <a:ext uri="{FF2B5EF4-FFF2-40B4-BE49-F238E27FC236}">
                <a16:creationId xmlns:a16="http://schemas.microsoft.com/office/drawing/2014/main" xmlns="" id="{7E03F9A9-DA50-4D1A-9BD8-0B9685DCC170}"/>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solidFill>
                  <a:schemeClr val="tx1"/>
                </a:solidFill>
              </a:rPr>
              <a:pPr/>
              <a:t>61</a:t>
            </a:fld>
            <a:endParaRPr lang="en-US" dirty="0">
              <a:solidFill>
                <a:schemeClr val="tx1"/>
              </a:solidFill>
            </a:endParaRPr>
          </a:p>
        </p:txBody>
      </p:sp>
      <p:sp>
        <p:nvSpPr>
          <p:cNvPr id="4" name="Rectangle 3"/>
          <p:cNvSpPr/>
          <p:nvPr/>
        </p:nvSpPr>
        <p:spPr>
          <a:xfrm>
            <a:off x="457200" y="1600200"/>
            <a:ext cx="8534400" cy="338554"/>
          </a:xfrm>
          <a:prstGeom prst="rect">
            <a:avLst/>
          </a:prstGeom>
        </p:spPr>
        <p:txBody>
          <a:bodyPr wrap="square">
            <a:spAutoFit/>
          </a:bodyPr>
          <a:lstStyle/>
          <a:p>
            <a:r>
              <a:rPr lang="en-US" sz="800" dirty="0"/>
              <a:t> </a:t>
            </a:r>
          </a:p>
          <a:p>
            <a:endParaRPr lang="en-US" sz="800" dirty="0"/>
          </a:p>
        </p:txBody>
      </p:sp>
      <p:sp>
        <p:nvSpPr>
          <p:cNvPr id="9" name="Rectangle 8"/>
          <p:cNvSpPr/>
          <p:nvPr/>
        </p:nvSpPr>
        <p:spPr>
          <a:xfrm>
            <a:off x="1214414" y="857232"/>
            <a:ext cx="7572428" cy="5816977"/>
          </a:xfrm>
          <a:prstGeom prst="rect">
            <a:avLst/>
          </a:prstGeom>
        </p:spPr>
        <p:txBody>
          <a:bodyPr wrap="square">
            <a:spAutoFit/>
          </a:bodyPr>
          <a:lstStyle/>
          <a:p>
            <a:pPr marL="457200" indent="-457200" algn="just">
              <a:lnSpc>
                <a:spcPct val="150000"/>
              </a:lnSpc>
              <a:buAutoNum type="arabicPeriod"/>
            </a:pPr>
            <a:r>
              <a:rPr lang="en-US" sz="2000" dirty="0" smtClean="0"/>
              <a:t>Define Fundamental concepts of critical thinking</a:t>
            </a:r>
          </a:p>
          <a:p>
            <a:pPr marL="457200" indent="-457200" algn="just">
              <a:lnSpc>
                <a:spcPct val="150000"/>
              </a:lnSpc>
              <a:buAutoNum type="arabicPeriod"/>
            </a:pPr>
            <a:r>
              <a:rPr lang="en-US" sz="2000" dirty="0" smtClean="0"/>
              <a:t>What is the difference between critical and ordinary thinking?</a:t>
            </a:r>
          </a:p>
          <a:p>
            <a:pPr marL="457200" indent="-457200" algn="just">
              <a:lnSpc>
                <a:spcPct val="150000"/>
              </a:lnSpc>
              <a:buFont typeface="+mj-lt"/>
              <a:buAutoNum type="arabicPeriod"/>
            </a:pPr>
            <a:r>
              <a:rPr lang="en-US" sz="2000" dirty="0" smtClean="0"/>
              <a:t>Elucidate Characteristics of critical thinkers</a:t>
            </a:r>
          </a:p>
          <a:p>
            <a:pPr marL="457200" indent="-457200" algn="just">
              <a:lnSpc>
                <a:spcPct val="150000"/>
              </a:lnSpc>
              <a:buFont typeface="+mj-lt"/>
              <a:buAutoNum type="arabicPeriod"/>
            </a:pPr>
            <a:r>
              <a:rPr lang="en-US" sz="2000" dirty="0" smtClean="0"/>
              <a:t>Explain Critical thinking skills- linking ideas </a:t>
            </a:r>
          </a:p>
          <a:p>
            <a:pPr marL="457200" indent="-457200" algn="just">
              <a:lnSpc>
                <a:spcPct val="150000"/>
              </a:lnSpc>
              <a:buFont typeface="+mj-lt"/>
              <a:buAutoNum type="arabicPeriod"/>
            </a:pPr>
            <a:r>
              <a:rPr lang="en-US" sz="2000" dirty="0" smtClean="0"/>
              <a:t>What do you mean by Structuring arguments ?</a:t>
            </a:r>
          </a:p>
          <a:p>
            <a:pPr marL="457200" indent="-457200" algn="just">
              <a:lnSpc>
                <a:spcPct val="150000"/>
              </a:lnSpc>
              <a:buFont typeface="+mj-lt"/>
              <a:buAutoNum type="arabicPeriod"/>
            </a:pPr>
            <a:r>
              <a:rPr lang="en-US" sz="2000" dirty="0" smtClean="0"/>
              <a:t>Elaborate </a:t>
            </a:r>
            <a:r>
              <a:rPr lang="en-US" sz="2000" dirty="0"/>
              <a:t>Recognizing </a:t>
            </a:r>
            <a:r>
              <a:rPr lang="en-US" sz="2000" dirty="0" smtClean="0"/>
              <a:t>incongruence. </a:t>
            </a:r>
            <a:endParaRPr lang="en-US" sz="2000" dirty="0"/>
          </a:p>
          <a:p>
            <a:pPr marL="457200" indent="-457200" algn="just">
              <a:lnSpc>
                <a:spcPct val="150000"/>
              </a:lnSpc>
              <a:buFont typeface="+mj-lt"/>
              <a:buAutoNum type="arabicPeriod"/>
            </a:pPr>
            <a:r>
              <a:rPr lang="en-US" sz="2000" dirty="0"/>
              <a:t>List the five pillars of critical thinking </a:t>
            </a:r>
            <a:r>
              <a:rPr lang="en-US" sz="2000" dirty="0" smtClean="0"/>
              <a:t>.</a:t>
            </a:r>
            <a:endParaRPr lang="en-US" sz="2000" dirty="0"/>
          </a:p>
          <a:p>
            <a:pPr marL="457200" indent="-457200" algn="just">
              <a:lnSpc>
                <a:spcPct val="150000"/>
              </a:lnSpc>
              <a:buFont typeface="+mj-lt"/>
              <a:buAutoNum type="arabicPeriod"/>
            </a:pPr>
            <a:r>
              <a:rPr lang="en-US" sz="2000" dirty="0"/>
              <a:t>Compare Argumentation versus </a:t>
            </a:r>
            <a:r>
              <a:rPr lang="en-US" sz="2000" dirty="0" smtClean="0"/>
              <a:t>rhetoric.</a:t>
            </a:r>
            <a:endParaRPr lang="en-US" sz="2000" dirty="0"/>
          </a:p>
          <a:p>
            <a:pPr marL="457200" indent="-457200" algn="just">
              <a:lnSpc>
                <a:spcPct val="150000"/>
              </a:lnSpc>
              <a:buFont typeface="+mj-lt"/>
              <a:buAutoNum type="arabicPeriod"/>
            </a:pPr>
            <a:r>
              <a:rPr lang="en-US" sz="2000" dirty="0"/>
              <a:t>Illustrate Cognitive </a:t>
            </a:r>
            <a:r>
              <a:rPr lang="en-US" sz="2000" dirty="0" smtClean="0"/>
              <a:t>bias.</a:t>
            </a:r>
            <a:endParaRPr lang="en-US" sz="2000" dirty="0"/>
          </a:p>
          <a:p>
            <a:pPr marL="457200" indent="-457200" algn="just">
              <a:lnSpc>
                <a:spcPct val="150000"/>
              </a:lnSpc>
              <a:buFont typeface="+mj-lt"/>
              <a:buAutoNum type="arabicPeriod"/>
            </a:pPr>
            <a:r>
              <a:rPr lang="en-US" sz="2000" dirty="0" smtClean="0"/>
              <a:t>Explain Tribalism </a:t>
            </a:r>
            <a:r>
              <a:rPr lang="en-US" sz="2000" dirty="0"/>
              <a:t>and </a:t>
            </a:r>
            <a:r>
              <a:rPr lang="en-US" sz="2000" dirty="0" smtClean="0"/>
              <a:t>politics.</a:t>
            </a:r>
            <a:endParaRPr lang="en-US" sz="2000" dirty="0"/>
          </a:p>
          <a:p>
            <a:pPr marL="457200" indent="-457200" algn="just">
              <a:buFont typeface="+mj-lt"/>
              <a:buAutoNum type="arabicPeriod"/>
            </a:pPr>
            <a:r>
              <a:rPr lang="en-US" sz="2000" dirty="0"/>
              <a:t>Analyze Case study on applying critical thinking on </a:t>
            </a:r>
            <a:r>
              <a:rPr lang="en-US" sz="2000" dirty="0" smtClean="0"/>
              <a:t>different scenarios</a:t>
            </a:r>
            <a:r>
              <a:rPr lang="en-US" sz="2800" dirty="0"/>
              <a:t>.</a:t>
            </a:r>
          </a:p>
          <a:p>
            <a:endParaRPr lang="en-US" sz="2400" dirty="0"/>
          </a:p>
        </p:txBody>
      </p:sp>
      <p:sp>
        <p:nvSpPr>
          <p:cNvPr id="10" name="Footer Placeholder 5"/>
          <p:cNvSpPr>
            <a:spLocks noGrp="1"/>
          </p:cNvSpPr>
          <p:nvPr>
            <p:ph type="ftr" sz="quarter" idx="4294967295"/>
          </p:nvPr>
        </p:nvSpPr>
        <p:spPr>
          <a:xfrm>
            <a:off x="1285852" y="6286521"/>
            <a:ext cx="7143800" cy="571480"/>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pic>
        <p:nvPicPr>
          <p:cNvPr id="11" name="Picture 2" descr="E:\NIET\Project\xLogo11.png.pagespeed.ic.pydHLuCQEZ.png"/>
          <p:cNvPicPr>
            <a:picLocks noChangeAspect="1" noChangeArrowheads="1"/>
          </p:cNvPicPr>
          <p:nvPr/>
        </p:nvPicPr>
        <p:blipFill>
          <a:blip r:embed="rId3"/>
          <a:srcRect/>
          <a:stretch>
            <a:fillRect/>
          </a:stretch>
        </p:blipFill>
        <p:spPr bwMode="auto">
          <a:xfrm>
            <a:off x="0" y="0"/>
            <a:ext cx="1357290" cy="714356"/>
          </a:xfrm>
          <a:prstGeom prst="rect">
            <a:avLst/>
          </a:prstGeom>
          <a:noFill/>
        </p:spPr>
      </p:pic>
    </p:spTree>
    <p:extLst>
      <p:ext uri="{BB962C8B-B14F-4D97-AF65-F5344CB8AC3E}">
        <p14:creationId xmlns:p14="http://schemas.microsoft.com/office/powerpoint/2010/main" xmlns="" val="148248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0"/>
            <a:ext cx="7786710" cy="725470"/>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smtClean="0"/>
              <a:t>Summary</a:t>
            </a:r>
            <a:endParaRPr lang="en-US" sz="2400" dirty="0"/>
          </a:p>
        </p:txBody>
      </p:sp>
      <p:sp>
        <p:nvSpPr>
          <p:cNvPr id="3" name="Content Placeholder 2"/>
          <p:cNvSpPr txBox="1">
            <a:spLocks/>
          </p:cNvSpPr>
          <p:nvPr/>
        </p:nvSpPr>
        <p:spPr>
          <a:xfrm>
            <a:off x="301752" y="1600200"/>
            <a:ext cx="8689848" cy="5105399"/>
          </a:xfrm>
          <a:prstGeom prst="rect">
            <a:avLst/>
          </a:prstGeom>
        </p:spPr>
        <p:txBody>
          <a:bodyPr>
            <a:normAutofit/>
          </a:bodyPr>
          <a:lstStyle/>
          <a:p>
            <a:pPr lvl="0"/>
            <a:endParaRPr lang="en-US" sz="2400" dirty="0"/>
          </a:p>
        </p:txBody>
      </p:sp>
      <p:sp>
        <p:nvSpPr>
          <p:cNvPr id="6" name="Date Placeholder 3">
            <a:extLst>
              <a:ext uri="{FF2B5EF4-FFF2-40B4-BE49-F238E27FC236}">
                <a16:creationId xmlns:a16="http://schemas.microsoft.com/office/drawing/2014/main" xmlns="" id="{88AA79A5-D58B-4DE4-9898-1D65A3B7C78A}"/>
              </a:ext>
            </a:extLst>
          </p:cNvPr>
          <p:cNvSpPr>
            <a:spLocks noGrp="1"/>
          </p:cNvSpPr>
          <p:nvPr>
            <p:ph type="dt" sz="half" idx="10"/>
          </p:nvPr>
        </p:nvSpPr>
        <p:spPr>
          <a:xfrm>
            <a:off x="214282" y="6286520"/>
            <a:ext cx="1622225" cy="357166"/>
          </a:xfrm>
        </p:spPr>
        <p:txBody>
          <a:bodyPr/>
          <a:lstStyle/>
          <a:p>
            <a:fld id="{2EF9182C-3822-4FC3-AE6F-2665D9E63207}" type="datetime1">
              <a:rPr lang="en-US" smtClean="0">
                <a:solidFill>
                  <a:schemeClr val="tx1"/>
                </a:solidFill>
              </a:rPr>
              <a:pPr/>
              <a:t>7/2/2021</a:t>
            </a:fld>
            <a:endParaRPr lang="en-US" dirty="0">
              <a:solidFill>
                <a:schemeClr val="tx1"/>
              </a:solidFill>
            </a:endParaRPr>
          </a:p>
        </p:txBody>
      </p:sp>
      <p:sp>
        <p:nvSpPr>
          <p:cNvPr id="7" name="Slide Number Placeholder 5">
            <a:extLst>
              <a:ext uri="{FF2B5EF4-FFF2-40B4-BE49-F238E27FC236}">
                <a16:creationId xmlns:a16="http://schemas.microsoft.com/office/drawing/2014/main" xmlns="" id="{7E03F9A9-DA50-4D1A-9BD8-0B9685DCC170}"/>
              </a:ext>
            </a:extLst>
          </p:cNvPr>
          <p:cNvSpPr>
            <a:spLocks noGrp="1"/>
          </p:cNvSpPr>
          <p:nvPr>
            <p:ph type="sldNum" sz="quarter" idx="12"/>
          </p:nvPr>
        </p:nvSpPr>
        <p:spPr>
          <a:xfrm>
            <a:off x="6553200" y="6215082"/>
            <a:ext cx="2233642" cy="506393"/>
          </a:xfrm>
        </p:spPr>
        <p:txBody>
          <a:bodyPr/>
          <a:lstStyle/>
          <a:p>
            <a:fld id="{B6F15528-21DE-4FAA-801E-634DDDAF4B2B}" type="slidenum">
              <a:rPr lang="en-US" smtClean="0">
                <a:solidFill>
                  <a:schemeClr val="tx1"/>
                </a:solidFill>
              </a:rPr>
              <a:pPr/>
              <a:t>62</a:t>
            </a:fld>
            <a:endParaRPr lang="en-US" dirty="0">
              <a:solidFill>
                <a:schemeClr val="tx1"/>
              </a:solidFill>
            </a:endParaRPr>
          </a:p>
        </p:txBody>
      </p:sp>
      <p:sp>
        <p:nvSpPr>
          <p:cNvPr id="4" name="Rectangle 3"/>
          <p:cNvSpPr/>
          <p:nvPr/>
        </p:nvSpPr>
        <p:spPr>
          <a:xfrm>
            <a:off x="457200" y="1600200"/>
            <a:ext cx="8534400" cy="338554"/>
          </a:xfrm>
          <a:prstGeom prst="rect">
            <a:avLst/>
          </a:prstGeom>
        </p:spPr>
        <p:txBody>
          <a:bodyPr wrap="square">
            <a:spAutoFit/>
          </a:bodyPr>
          <a:lstStyle/>
          <a:p>
            <a:r>
              <a:rPr lang="en-US" sz="800" dirty="0"/>
              <a:t> </a:t>
            </a:r>
          </a:p>
          <a:p>
            <a:endParaRPr lang="en-US" sz="800" dirty="0"/>
          </a:p>
        </p:txBody>
      </p:sp>
      <p:sp>
        <p:nvSpPr>
          <p:cNvPr id="9" name="Rectangle 8"/>
          <p:cNvSpPr/>
          <p:nvPr/>
        </p:nvSpPr>
        <p:spPr>
          <a:xfrm>
            <a:off x="1214414" y="857232"/>
            <a:ext cx="7572428" cy="1107996"/>
          </a:xfrm>
          <a:prstGeom prst="rect">
            <a:avLst/>
          </a:prstGeom>
        </p:spPr>
        <p:txBody>
          <a:bodyPr wrap="square">
            <a:spAutoFit/>
          </a:bodyPr>
          <a:lstStyle/>
          <a:p>
            <a:pPr marL="457200" indent="-457200" algn="just">
              <a:lnSpc>
                <a:spcPct val="150000"/>
              </a:lnSpc>
              <a:buFont typeface="Wingdings" pitchFamily="2" charset="2"/>
              <a:buChar char="Ø"/>
            </a:pPr>
            <a:endParaRPr lang="en-US" sz="2800" dirty="0"/>
          </a:p>
          <a:p>
            <a:pPr>
              <a:buFont typeface="Wingdings" pitchFamily="2" charset="2"/>
              <a:buChar char="Ø"/>
            </a:pPr>
            <a:endParaRPr lang="en-US" sz="2400" dirty="0"/>
          </a:p>
        </p:txBody>
      </p:sp>
      <p:sp>
        <p:nvSpPr>
          <p:cNvPr id="10" name="Footer Placeholder 5"/>
          <p:cNvSpPr>
            <a:spLocks noGrp="1"/>
          </p:cNvSpPr>
          <p:nvPr>
            <p:ph type="ftr" sz="quarter" idx="4294967295"/>
          </p:nvPr>
        </p:nvSpPr>
        <p:spPr>
          <a:xfrm>
            <a:off x="1285852" y="6215082"/>
            <a:ext cx="7072362" cy="428604"/>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pic>
        <p:nvPicPr>
          <p:cNvPr id="11" name="Picture 2" descr="E:\NIET\Project\xLogo11.png.pagespeed.ic.pydHLuCQEZ.png"/>
          <p:cNvPicPr>
            <a:picLocks noChangeAspect="1" noChangeArrowheads="1"/>
          </p:cNvPicPr>
          <p:nvPr/>
        </p:nvPicPr>
        <p:blipFill>
          <a:blip r:embed="rId3"/>
          <a:srcRect/>
          <a:stretch>
            <a:fillRect/>
          </a:stretch>
        </p:blipFill>
        <p:spPr bwMode="auto">
          <a:xfrm>
            <a:off x="0" y="0"/>
            <a:ext cx="1357290" cy="714356"/>
          </a:xfrm>
          <a:prstGeom prst="rect">
            <a:avLst/>
          </a:prstGeom>
          <a:noFill/>
        </p:spPr>
      </p:pic>
      <p:sp>
        <p:nvSpPr>
          <p:cNvPr id="13" name="Rectangle 12"/>
          <p:cNvSpPr/>
          <p:nvPr/>
        </p:nvSpPr>
        <p:spPr>
          <a:xfrm>
            <a:off x="1357290" y="1000109"/>
            <a:ext cx="7429552" cy="5078313"/>
          </a:xfrm>
          <a:prstGeom prst="rect">
            <a:avLst/>
          </a:prstGeom>
        </p:spPr>
        <p:txBody>
          <a:bodyPr wrap="square">
            <a:spAutoFit/>
          </a:bodyPr>
          <a:lstStyle/>
          <a:p>
            <a:pPr>
              <a:buFont typeface="Wingdings" pitchFamily="2" charset="2"/>
              <a:buChar char="Ø"/>
            </a:pPr>
            <a:r>
              <a:rPr lang="en-US" dirty="0" smtClean="0"/>
              <a:t>  Introduction to design thinking</a:t>
            </a:r>
          </a:p>
          <a:p>
            <a:pPr>
              <a:buFont typeface="Wingdings" pitchFamily="2" charset="2"/>
              <a:buChar char="Ø"/>
            </a:pPr>
            <a:r>
              <a:rPr lang="en-US" dirty="0" smtClean="0"/>
              <a:t> Traditional problem solving versus design thinking</a:t>
            </a:r>
          </a:p>
          <a:p>
            <a:pPr>
              <a:buFont typeface="Wingdings" pitchFamily="2" charset="2"/>
              <a:buChar char="Ø"/>
            </a:pPr>
            <a:r>
              <a:rPr lang="en-US" dirty="0" smtClean="0"/>
              <a:t> History of design thinking, wicked problems</a:t>
            </a:r>
          </a:p>
          <a:p>
            <a:pPr>
              <a:buFont typeface="Wingdings" pitchFamily="2" charset="2"/>
              <a:buChar char="Ø"/>
            </a:pPr>
            <a:r>
              <a:rPr lang="en-US" dirty="0" smtClean="0"/>
              <a:t> Innovation and creativity</a:t>
            </a:r>
          </a:p>
          <a:p>
            <a:pPr>
              <a:buFont typeface="Wingdings" pitchFamily="2" charset="2"/>
              <a:buChar char="Ø"/>
            </a:pPr>
            <a:r>
              <a:rPr lang="en-US" dirty="0" smtClean="0"/>
              <a:t> Role of innovation and creativity in organizations</a:t>
            </a:r>
          </a:p>
          <a:p>
            <a:pPr>
              <a:buFont typeface="Wingdings" pitchFamily="2" charset="2"/>
              <a:buChar char="Ø"/>
            </a:pPr>
            <a:r>
              <a:rPr lang="en-US" dirty="0" smtClean="0"/>
              <a:t> Creativity in teams and their environments</a:t>
            </a:r>
          </a:p>
          <a:p>
            <a:pPr>
              <a:buFont typeface="Wingdings" pitchFamily="2" charset="2"/>
              <a:buChar char="Ø"/>
            </a:pPr>
            <a:r>
              <a:rPr lang="en-US" dirty="0" smtClean="0"/>
              <a:t> Design mindset</a:t>
            </a:r>
          </a:p>
          <a:p>
            <a:pPr>
              <a:buFont typeface="Wingdings" pitchFamily="2" charset="2"/>
              <a:buChar char="Ø"/>
            </a:pPr>
            <a:r>
              <a:rPr lang="en-US" dirty="0" smtClean="0"/>
              <a:t> Introduction to elements and principles of design</a:t>
            </a:r>
          </a:p>
          <a:p>
            <a:pPr>
              <a:buFont typeface="Wingdings" pitchFamily="2" charset="2"/>
              <a:buChar char="Ø"/>
            </a:pPr>
            <a:r>
              <a:rPr lang="en-US" dirty="0" smtClean="0"/>
              <a:t> 13 Musical Notes for Design Mindset</a:t>
            </a:r>
          </a:p>
          <a:p>
            <a:pPr>
              <a:buFont typeface="Wingdings" pitchFamily="2" charset="2"/>
              <a:buChar char="Ø"/>
            </a:pPr>
            <a:r>
              <a:rPr lang="en-US" dirty="0" smtClean="0"/>
              <a:t> Examples of Great Design</a:t>
            </a:r>
          </a:p>
          <a:p>
            <a:pPr>
              <a:buFont typeface="Wingdings" pitchFamily="2" charset="2"/>
              <a:buChar char="Ø"/>
            </a:pPr>
            <a:r>
              <a:rPr lang="en-US" dirty="0" smtClean="0"/>
              <a:t> Design Approaches across the world</a:t>
            </a:r>
            <a:r>
              <a:rPr lang="en-IN" dirty="0" smtClean="0"/>
              <a:t> </a:t>
            </a:r>
          </a:p>
          <a:p>
            <a:pPr>
              <a:buFont typeface="Wingdings" pitchFamily="2" charset="2"/>
              <a:buChar char="Ø"/>
            </a:pPr>
            <a:r>
              <a:rPr lang="en-US" dirty="0" smtClean="0"/>
              <a:t> Understanding humans as a combination of I (self) and body</a:t>
            </a:r>
          </a:p>
          <a:p>
            <a:pPr>
              <a:buFont typeface="Wingdings" pitchFamily="2" charset="2"/>
              <a:buChar char="Ø"/>
            </a:pPr>
            <a:r>
              <a:rPr lang="en-US" dirty="0" smtClean="0"/>
              <a:t> Basic physical needs up to actualization</a:t>
            </a:r>
          </a:p>
          <a:p>
            <a:pPr>
              <a:buFont typeface="Wingdings" pitchFamily="2" charset="2"/>
              <a:buChar char="Ø"/>
            </a:pPr>
            <a:r>
              <a:rPr lang="en-US" dirty="0" smtClean="0"/>
              <a:t> Prosperity</a:t>
            </a:r>
          </a:p>
          <a:p>
            <a:pPr>
              <a:buFont typeface="Wingdings" pitchFamily="2" charset="2"/>
              <a:buChar char="Ø"/>
            </a:pPr>
            <a:r>
              <a:rPr lang="en-US" dirty="0" smtClean="0"/>
              <a:t> The gap between desires and actualization</a:t>
            </a:r>
          </a:p>
          <a:p>
            <a:pPr>
              <a:buFont typeface="Wingdings" pitchFamily="2" charset="2"/>
              <a:buChar char="Ø"/>
            </a:pPr>
            <a:endParaRPr lang="en-US" dirty="0" smtClean="0"/>
          </a:p>
          <a:p>
            <a:pPr>
              <a:buFont typeface="Wingdings" pitchFamily="2" charset="2"/>
              <a:buChar char="Ø"/>
            </a:pPr>
            <a:endParaRPr lang="en-US" dirty="0" smtClean="0"/>
          </a:p>
          <a:p>
            <a:endParaRPr lang="en-US" dirty="0"/>
          </a:p>
        </p:txBody>
      </p:sp>
    </p:spTree>
    <p:extLst>
      <p:ext uri="{BB962C8B-B14F-4D97-AF65-F5344CB8AC3E}">
        <p14:creationId xmlns:p14="http://schemas.microsoft.com/office/powerpoint/2010/main" xmlns="" val="148248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0"/>
            <a:ext cx="7786710" cy="725470"/>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smtClean="0"/>
              <a:t> </a:t>
            </a:r>
            <a:endParaRPr lang="en-US" sz="2400" dirty="0"/>
          </a:p>
        </p:txBody>
      </p:sp>
      <p:sp>
        <p:nvSpPr>
          <p:cNvPr id="3" name="Content Placeholder 2"/>
          <p:cNvSpPr txBox="1">
            <a:spLocks/>
          </p:cNvSpPr>
          <p:nvPr/>
        </p:nvSpPr>
        <p:spPr>
          <a:xfrm>
            <a:off x="301752" y="1600200"/>
            <a:ext cx="8689848" cy="5105399"/>
          </a:xfrm>
          <a:prstGeom prst="rect">
            <a:avLst/>
          </a:prstGeom>
        </p:spPr>
        <p:txBody>
          <a:bodyPr>
            <a:normAutofit/>
          </a:bodyPr>
          <a:lstStyle/>
          <a:p>
            <a:pPr lvl="0"/>
            <a:endParaRPr lang="en-US" sz="2400" dirty="0"/>
          </a:p>
        </p:txBody>
      </p:sp>
      <p:sp>
        <p:nvSpPr>
          <p:cNvPr id="6" name="Date Placeholder 3">
            <a:extLst>
              <a:ext uri="{FF2B5EF4-FFF2-40B4-BE49-F238E27FC236}">
                <a16:creationId xmlns:a16="http://schemas.microsoft.com/office/drawing/2014/main" xmlns="" id="{88AA79A5-D58B-4DE4-9898-1D65A3B7C78A}"/>
              </a:ext>
            </a:extLst>
          </p:cNvPr>
          <p:cNvSpPr>
            <a:spLocks noGrp="1"/>
          </p:cNvSpPr>
          <p:nvPr>
            <p:ph type="dt" sz="half" idx="10"/>
          </p:nvPr>
        </p:nvSpPr>
        <p:spPr>
          <a:xfrm>
            <a:off x="285720" y="6286520"/>
            <a:ext cx="1357322" cy="357190"/>
          </a:xfrm>
        </p:spPr>
        <p:txBody>
          <a:bodyPr/>
          <a:lstStyle/>
          <a:p>
            <a:fld id="{6003D184-D482-4871-8DF4-21EB0C1EFCC3}" type="datetime1">
              <a:rPr lang="en-US" smtClean="0">
                <a:solidFill>
                  <a:schemeClr val="tx1"/>
                </a:solidFill>
              </a:rPr>
              <a:pPr/>
              <a:t>7/2/2021</a:t>
            </a:fld>
            <a:endParaRPr lang="en-US" dirty="0">
              <a:solidFill>
                <a:schemeClr val="tx1"/>
              </a:solidFill>
            </a:endParaRPr>
          </a:p>
        </p:txBody>
      </p:sp>
      <p:sp>
        <p:nvSpPr>
          <p:cNvPr id="7" name="Slide Number Placeholder 5">
            <a:extLst>
              <a:ext uri="{FF2B5EF4-FFF2-40B4-BE49-F238E27FC236}">
                <a16:creationId xmlns:a16="http://schemas.microsoft.com/office/drawing/2014/main" xmlns="" id="{7E03F9A9-DA50-4D1A-9BD8-0B9685DCC170}"/>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solidFill>
                  <a:schemeClr val="tx1"/>
                </a:solidFill>
              </a:rPr>
              <a:pPr/>
              <a:t>63</a:t>
            </a:fld>
            <a:endParaRPr lang="en-US" dirty="0">
              <a:solidFill>
                <a:schemeClr val="tx1"/>
              </a:solidFill>
            </a:endParaRPr>
          </a:p>
        </p:txBody>
      </p:sp>
      <p:sp>
        <p:nvSpPr>
          <p:cNvPr id="4" name="Rectangle 3"/>
          <p:cNvSpPr/>
          <p:nvPr/>
        </p:nvSpPr>
        <p:spPr>
          <a:xfrm>
            <a:off x="457200" y="1600200"/>
            <a:ext cx="8534400" cy="338554"/>
          </a:xfrm>
          <a:prstGeom prst="rect">
            <a:avLst/>
          </a:prstGeom>
        </p:spPr>
        <p:txBody>
          <a:bodyPr wrap="square">
            <a:spAutoFit/>
          </a:bodyPr>
          <a:lstStyle/>
          <a:p>
            <a:r>
              <a:rPr lang="en-US" sz="800" dirty="0"/>
              <a:t> </a:t>
            </a:r>
          </a:p>
          <a:p>
            <a:endParaRPr lang="en-US" sz="800" dirty="0"/>
          </a:p>
        </p:txBody>
      </p:sp>
      <p:sp>
        <p:nvSpPr>
          <p:cNvPr id="9" name="Rectangle 8"/>
          <p:cNvSpPr/>
          <p:nvPr/>
        </p:nvSpPr>
        <p:spPr>
          <a:xfrm>
            <a:off x="1643042" y="1000108"/>
            <a:ext cx="6143668" cy="5724644"/>
          </a:xfrm>
          <a:prstGeom prst="rect">
            <a:avLst/>
          </a:prstGeom>
        </p:spPr>
        <p:txBody>
          <a:bodyPr wrap="square">
            <a:spAutoFit/>
          </a:bodyPr>
          <a:lstStyle/>
          <a:p>
            <a:pPr marL="457200" indent="-457200" algn="ctr">
              <a:lnSpc>
                <a:spcPct val="150000"/>
              </a:lnSpc>
            </a:pPr>
            <a:r>
              <a:rPr lang="en-US" sz="2000" dirty="0" smtClean="0"/>
              <a:t> </a:t>
            </a:r>
          </a:p>
          <a:p>
            <a:pPr marL="457200" indent="-457200" algn="ctr">
              <a:lnSpc>
                <a:spcPct val="150000"/>
              </a:lnSpc>
            </a:pPr>
            <a:endParaRPr lang="en-US" sz="2000" dirty="0" smtClean="0"/>
          </a:p>
          <a:p>
            <a:pPr marL="457200" indent="-457200" algn="ctr">
              <a:lnSpc>
                <a:spcPct val="150000"/>
              </a:lnSpc>
            </a:pPr>
            <a:r>
              <a:rPr lang="en-US" sz="4000" dirty="0" smtClean="0"/>
              <a:t>Thanks</a:t>
            </a:r>
          </a:p>
          <a:p>
            <a:pPr marL="457200" indent="-457200" algn="ctr">
              <a:lnSpc>
                <a:spcPct val="150000"/>
              </a:lnSpc>
            </a:pPr>
            <a:endParaRPr lang="en-US" sz="4000" dirty="0" smtClean="0"/>
          </a:p>
          <a:p>
            <a:pPr marL="457200" indent="-457200" algn="ctr">
              <a:lnSpc>
                <a:spcPct val="150000"/>
              </a:lnSpc>
            </a:pPr>
            <a:endParaRPr lang="en-US" sz="4000" dirty="0" smtClean="0"/>
          </a:p>
          <a:p>
            <a:pPr marL="457200" indent="-457200" algn="ctr">
              <a:lnSpc>
                <a:spcPct val="150000"/>
              </a:lnSpc>
            </a:pPr>
            <a:endParaRPr lang="en-US" sz="4000" dirty="0" smtClean="0"/>
          </a:p>
          <a:p>
            <a:pPr marL="457200" indent="-457200" algn="ctr">
              <a:lnSpc>
                <a:spcPct val="150000"/>
              </a:lnSpc>
            </a:pPr>
            <a:endParaRPr lang="en-US" sz="2800" dirty="0" smtClean="0"/>
          </a:p>
          <a:p>
            <a:endParaRPr lang="en-US" sz="2400" dirty="0"/>
          </a:p>
        </p:txBody>
      </p:sp>
      <p:sp>
        <p:nvSpPr>
          <p:cNvPr id="10" name="Footer Placeholder 5"/>
          <p:cNvSpPr>
            <a:spLocks noGrp="1"/>
          </p:cNvSpPr>
          <p:nvPr>
            <p:ph type="ftr" sz="quarter" idx="4294967295"/>
          </p:nvPr>
        </p:nvSpPr>
        <p:spPr>
          <a:xfrm>
            <a:off x="1142976" y="6286520"/>
            <a:ext cx="7215238" cy="365125"/>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pic>
        <p:nvPicPr>
          <p:cNvPr id="11" name="Picture 2" descr="E:\NIET\Project\xLogo11.png.pagespeed.ic.pydHLuCQEZ.png"/>
          <p:cNvPicPr>
            <a:picLocks noChangeAspect="1" noChangeArrowheads="1"/>
          </p:cNvPicPr>
          <p:nvPr/>
        </p:nvPicPr>
        <p:blipFill>
          <a:blip r:embed="rId3"/>
          <a:srcRect/>
          <a:stretch>
            <a:fillRect/>
          </a:stretch>
        </p:blipFill>
        <p:spPr bwMode="auto">
          <a:xfrm>
            <a:off x="0" y="0"/>
            <a:ext cx="1357290" cy="714356"/>
          </a:xfrm>
          <a:prstGeom prst="rect">
            <a:avLst/>
          </a:prstGeom>
          <a:noFill/>
        </p:spPr>
      </p:pic>
    </p:spTree>
    <p:extLst>
      <p:ext uri="{BB962C8B-B14F-4D97-AF65-F5344CB8AC3E}">
        <p14:creationId xmlns:p14="http://schemas.microsoft.com/office/powerpoint/2010/main" xmlns="" val="148248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928670"/>
            <a:ext cx="7429552" cy="4214842"/>
          </a:xfrm>
        </p:spPr>
        <p:txBody>
          <a:bodyPr>
            <a:normAutofit/>
          </a:bodyPr>
          <a:lstStyle/>
          <a:p>
            <a:pPr algn="just"/>
            <a:r>
              <a:rPr lang="en-US" sz="2000" dirty="0" smtClean="0">
                <a:solidFill>
                  <a:schemeClr val="dk1"/>
                </a:solidFill>
              </a:rPr>
              <a:t> </a:t>
            </a:r>
            <a:r>
              <a:rPr lang="en-US" sz="2200" dirty="0" smtClean="0"/>
              <a:t>Fundamental concepts of critical thinking </a:t>
            </a:r>
          </a:p>
          <a:p>
            <a:pPr algn="just"/>
            <a:r>
              <a:rPr lang="en-US" sz="2200" dirty="0" smtClean="0"/>
              <a:t>five-step process of critical thinking skills  </a:t>
            </a:r>
          </a:p>
          <a:p>
            <a:pPr algn="just"/>
            <a:r>
              <a:rPr lang="en-US" sz="2200" dirty="0" smtClean="0"/>
              <a:t>A well cultivated critical thinker</a:t>
            </a:r>
            <a:endParaRPr lang="en-US" sz="2200" dirty="0"/>
          </a:p>
        </p:txBody>
      </p:sp>
      <p:sp>
        <p:nvSpPr>
          <p:cNvPr id="4" name="Date Placeholder 3"/>
          <p:cNvSpPr>
            <a:spLocks noGrp="1"/>
          </p:cNvSpPr>
          <p:nvPr>
            <p:ph type="dt" sz="half" idx="10"/>
          </p:nvPr>
        </p:nvSpPr>
        <p:spPr>
          <a:xfrm>
            <a:off x="457200" y="6429396"/>
            <a:ext cx="1257280" cy="292079"/>
          </a:xfrm>
        </p:spPr>
        <p:txBody>
          <a:bodyPr/>
          <a:lstStyle/>
          <a:p>
            <a:fld id="{389A790C-A643-4653-BF64-C860D40B50E4}" type="datetime1">
              <a:rPr lang="en-US" sz="1400"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215338" y="6356350"/>
            <a:ext cx="571504" cy="501650"/>
          </a:xfrm>
        </p:spPr>
        <p:txBody>
          <a:bodyPr/>
          <a:lstStyle/>
          <a:p>
            <a:fld id="{B6F15528-21DE-4FAA-801E-634DDDAF4B2B}" type="slidenum">
              <a:rPr lang="en-US" sz="1400" smtClean="0">
                <a:solidFill>
                  <a:schemeClr val="tx1"/>
                </a:solidFill>
              </a:rPr>
              <a:pPr/>
              <a:t>7</a:t>
            </a:fld>
            <a:endParaRPr lang="en-US" sz="1400"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Lecture 1</a:t>
            </a:r>
            <a:br>
              <a:rPr lang="en-US" sz="2400" dirty="0" smtClean="0"/>
            </a:br>
            <a:r>
              <a:rPr lang="en-US" sz="2400" dirty="0" smtClean="0"/>
              <a:t>Objective</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357290" cy="642918"/>
          </a:xfrm>
          <a:prstGeom prst="rect">
            <a:avLst/>
          </a:prstGeom>
          <a:noFill/>
        </p:spPr>
      </p:pic>
      <p:sp>
        <p:nvSpPr>
          <p:cNvPr id="10" name="Footer Placeholder 5"/>
          <p:cNvSpPr>
            <a:spLocks noGrp="1"/>
          </p:cNvSpPr>
          <p:nvPr>
            <p:ph type="ftr" sz="quarter" idx="4294967295"/>
          </p:nvPr>
        </p:nvSpPr>
        <p:spPr>
          <a:xfrm>
            <a:off x="1285852" y="6286520"/>
            <a:ext cx="7072362" cy="571480"/>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4414" y="928670"/>
            <a:ext cx="7643866" cy="5429288"/>
          </a:xfrm>
        </p:spPr>
        <p:txBody>
          <a:bodyPr>
            <a:normAutofit/>
          </a:bodyPr>
          <a:lstStyle/>
          <a:p>
            <a:pPr marL="0" indent="0" algn="just">
              <a:lnSpc>
                <a:spcPct val="150000"/>
              </a:lnSpc>
              <a:spcBef>
                <a:spcPts val="0"/>
              </a:spcBef>
            </a:pPr>
            <a:r>
              <a:rPr lang="en-US" sz="1800" dirty="0" smtClean="0"/>
              <a:t>  Critical </a:t>
            </a:r>
            <a:r>
              <a:rPr lang="en-US" sz="1800" dirty="0"/>
              <a:t>thinking is an approach to thinking in which a </a:t>
            </a:r>
            <a:r>
              <a:rPr lang="en-US" sz="1800" dirty="0" smtClean="0"/>
              <a:t>person </a:t>
            </a:r>
            <a:r>
              <a:rPr lang="en-US" sz="1800" dirty="0"/>
              <a:t>visualizes an </a:t>
            </a:r>
            <a:r>
              <a:rPr lang="en-US" sz="1800" dirty="0" smtClean="0"/>
              <a:t>idea</a:t>
            </a:r>
          </a:p>
          <a:p>
            <a:pPr marL="0" indent="0" algn="just">
              <a:lnSpc>
                <a:spcPct val="150000"/>
              </a:lnSpc>
              <a:spcBef>
                <a:spcPts val="0"/>
              </a:spcBef>
              <a:buNone/>
            </a:pPr>
            <a:r>
              <a:rPr lang="en-US" sz="1800" dirty="0" smtClean="0"/>
              <a:t>  and then goes about the task of taking the steps necessary to reach a </a:t>
            </a:r>
          </a:p>
          <a:p>
            <a:pPr marL="0" indent="0" algn="just">
              <a:lnSpc>
                <a:spcPct val="150000"/>
              </a:lnSpc>
              <a:spcBef>
                <a:spcPts val="0"/>
              </a:spcBef>
              <a:buNone/>
            </a:pPr>
            <a:r>
              <a:rPr lang="en-US" sz="1800" dirty="0" smtClean="0"/>
              <a:t>   conclusion</a:t>
            </a:r>
          </a:p>
          <a:p>
            <a:pPr marL="0" indent="0" algn="just">
              <a:lnSpc>
                <a:spcPct val="150000"/>
              </a:lnSpc>
              <a:spcBef>
                <a:spcPts val="0"/>
              </a:spcBef>
            </a:pPr>
            <a:r>
              <a:rPr lang="en-US" sz="1800" dirty="0" smtClean="0"/>
              <a:t>  It involves research, </a:t>
            </a:r>
            <a:r>
              <a:rPr lang="en-US" sz="1800" dirty="0"/>
              <a:t>investigation, evaluation, conjecture and implementing. </a:t>
            </a:r>
            <a:endParaRPr lang="en-US" sz="1800" dirty="0" smtClean="0"/>
          </a:p>
          <a:p>
            <a:pPr marL="0" indent="0" algn="just">
              <a:lnSpc>
                <a:spcPct val="150000"/>
              </a:lnSpc>
              <a:spcBef>
                <a:spcPts val="0"/>
              </a:spcBef>
            </a:pPr>
            <a:r>
              <a:rPr lang="en-US" sz="1800" dirty="0" smtClean="0"/>
              <a:t>  Utilizing </a:t>
            </a:r>
            <a:r>
              <a:rPr lang="en-US" sz="1800" dirty="0"/>
              <a:t>the </a:t>
            </a:r>
            <a:r>
              <a:rPr lang="en-US" sz="1800" dirty="0" smtClean="0"/>
              <a:t>five-step </a:t>
            </a:r>
            <a:r>
              <a:rPr lang="en-US" sz="1800" dirty="0"/>
              <a:t>process of critical </a:t>
            </a:r>
            <a:r>
              <a:rPr lang="en-US" sz="1800" dirty="0" smtClean="0"/>
              <a:t>thinking skills can </a:t>
            </a:r>
            <a:r>
              <a:rPr lang="en-US" sz="1800" dirty="0"/>
              <a:t>eliminate much </a:t>
            </a:r>
            <a:r>
              <a:rPr lang="en-US" sz="1800" dirty="0" smtClean="0"/>
              <a:t>of</a:t>
            </a:r>
          </a:p>
          <a:p>
            <a:pPr marL="0" indent="0" algn="just">
              <a:lnSpc>
                <a:spcPct val="150000"/>
              </a:lnSpc>
              <a:spcBef>
                <a:spcPts val="0"/>
              </a:spcBef>
              <a:buNone/>
            </a:pPr>
            <a:r>
              <a:rPr lang="en-US" sz="1800" dirty="0" smtClean="0"/>
              <a:t>    the worry and  anxiety </a:t>
            </a:r>
            <a:r>
              <a:rPr lang="en-US" sz="1800" dirty="0"/>
              <a:t>of problem solving</a:t>
            </a:r>
            <a:r>
              <a:rPr lang="en-US" sz="1800" dirty="0" smtClean="0"/>
              <a:t>.</a:t>
            </a:r>
          </a:p>
          <a:p>
            <a:pPr marL="0" indent="0" algn="just">
              <a:lnSpc>
                <a:spcPct val="150000"/>
              </a:lnSpc>
              <a:spcBef>
                <a:spcPts val="0"/>
              </a:spcBef>
              <a:buFont typeface="Wingdings" pitchFamily="2" charset="2"/>
              <a:buChar char="Ø"/>
            </a:pPr>
            <a:r>
              <a:rPr lang="en-US" sz="2000" b="1" dirty="0" smtClean="0"/>
              <a:t> </a:t>
            </a:r>
            <a:r>
              <a:rPr lang="en-US" sz="2000" dirty="0" smtClean="0"/>
              <a:t>Identify the Problem</a:t>
            </a:r>
          </a:p>
          <a:p>
            <a:pPr marL="0" indent="0" algn="just">
              <a:lnSpc>
                <a:spcPct val="150000"/>
              </a:lnSpc>
              <a:spcBef>
                <a:spcPts val="0"/>
              </a:spcBef>
              <a:buFont typeface="Wingdings" pitchFamily="2" charset="2"/>
              <a:buChar char="Ø"/>
            </a:pPr>
            <a:r>
              <a:rPr lang="en-US" sz="2000" dirty="0" smtClean="0"/>
              <a:t> Gather Information</a:t>
            </a:r>
          </a:p>
          <a:p>
            <a:pPr marL="0" indent="0" algn="just">
              <a:lnSpc>
                <a:spcPct val="150000"/>
              </a:lnSpc>
              <a:spcBef>
                <a:spcPts val="0"/>
              </a:spcBef>
              <a:buFont typeface="Wingdings" pitchFamily="2" charset="2"/>
              <a:buChar char="Ø"/>
            </a:pPr>
            <a:r>
              <a:rPr lang="en-US" sz="2000" dirty="0" smtClean="0"/>
              <a:t>  Evaluate the Evidence</a:t>
            </a:r>
          </a:p>
          <a:p>
            <a:pPr marL="0" indent="0" algn="just">
              <a:lnSpc>
                <a:spcPct val="150000"/>
              </a:lnSpc>
              <a:spcBef>
                <a:spcPts val="0"/>
              </a:spcBef>
              <a:buFont typeface="Wingdings" pitchFamily="2" charset="2"/>
              <a:buChar char="Ø"/>
            </a:pPr>
            <a:r>
              <a:rPr lang="en-US" sz="2000" dirty="0" smtClean="0"/>
              <a:t> Consider Solutions</a:t>
            </a:r>
          </a:p>
          <a:p>
            <a:pPr marL="0" indent="0" algn="just">
              <a:lnSpc>
                <a:spcPct val="150000"/>
              </a:lnSpc>
              <a:spcBef>
                <a:spcPts val="0"/>
              </a:spcBef>
              <a:buFont typeface="Wingdings" pitchFamily="2" charset="2"/>
              <a:buChar char="Ø"/>
            </a:pPr>
            <a:r>
              <a:rPr lang="en-US" sz="2000" dirty="0" smtClean="0"/>
              <a:t> Choose and Implement</a:t>
            </a:r>
          </a:p>
          <a:p>
            <a:pPr marL="0" indent="0" algn="just">
              <a:lnSpc>
                <a:spcPct val="150000"/>
              </a:lnSpc>
              <a:spcBef>
                <a:spcPts val="0"/>
              </a:spcBef>
              <a:buFont typeface="Wingdings" pitchFamily="2" charset="2"/>
              <a:buChar char="Ø"/>
            </a:pPr>
            <a:endParaRPr lang="en-US" sz="2000" dirty="0"/>
          </a:p>
        </p:txBody>
      </p:sp>
      <p:sp>
        <p:nvSpPr>
          <p:cNvPr id="4" name="Date Placeholder 3"/>
          <p:cNvSpPr>
            <a:spLocks noGrp="1"/>
          </p:cNvSpPr>
          <p:nvPr>
            <p:ph type="dt" sz="half" idx="10"/>
          </p:nvPr>
        </p:nvSpPr>
        <p:spPr/>
        <p:txBody>
          <a:bodyPr/>
          <a:lstStyle/>
          <a:p>
            <a:fld id="{B03F9484-220F-4922-800F-55F49DE09DA2}" type="datetime1">
              <a:rPr lang="en-US" sz="1400" smtClean="0">
                <a:solidFill>
                  <a:schemeClr val="tx1"/>
                </a:solidFill>
              </a:rPr>
              <a:pPr/>
              <a:t>7/2/2021</a:t>
            </a:fld>
            <a:endParaRPr lang="en-US" dirty="0">
              <a:solidFill>
                <a:schemeClr val="tx1"/>
              </a:solidFill>
            </a:endParaRPr>
          </a:p>
        </p:txBody>
      </p:sp>
      <p:sp>
        <p:nvSpPr>
          <p:cNvPr id="6" name="Slide Number Placeholder 5"/>
          <p:cNvSpPr>
            <a:spLocks noGrp="1"/>
          </p:cNvSpPr>
          <p:nvPr>
            <p:ph type="sldNum" sz="quarter" idx="12"/>
          </p:nvPr>
        </p:nvSpPr>
        <p:spPr>
          <a:xfrm>
            <a:off x="8143900" y="6356350"/>
            <a:ext cx="642942" cy="365125"/>
          </a:xfrm>
        </p:spPr>
        <p:txBody>
          <a:bodyPr/>
          <a:lstStyle/>
          <a:p>
            <a:fld id="{B6F15528-21DE-4FAA-801E-634DDDAF4B2B}" type="slidenum">
              <a:rPr lang="en-US" sz="1400" smtClean="0">
                <a:solidFill>
                  <a:schemeClr val="tx1"/>
                </a:solidFill>
              </a:rPr>
              <a:pPr/>
              <a:t>8</a:t>
            </a:fld>
            <a:endParaRPr lang="en-US" sz="1400" dirty="0">
              <a:solidFill>
                <a:schemeClr val="tx1"/>
              </a:solidFill>
            </a:endParaRPr>
          </a:p>
        </p:txBody>
      </p:sp>
      <p:sp>
        <p:nvSpPr>
          <p:cNvPr id="7" name="Title 1"/>
          <p:cNvSpPr txBox="1">
            <a:spLocks/>
          </p:cNvSpPr>
          <p:nvPr/>
        </p:nvSpPr>
        <p:spPr>
          <a:xfrm>
            <a:off x="1328057" y="0"/>
            <a:ext cx="7815943" cy="57147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smtClean="0">
                <a:ln>
                  <a:noFill/>
                </a:ln>
                <a:solidFill>
                  <a:schemeClr val="dk1"/>
                </a:solidFill>
                <a:effectLst/>
                <a:uLnTx/>
                <a:uFillTx/>
                <a:latin typeface="+mn-lt"/>
                <a:ea typeface="+mn-ea"/>
                <a:cs typeface="+mn-cs"/>
              </a:rPr>
              <a:t>Introduction  to  </a:t>
            </a:r>
            <a:r>
              <a:rPr lang="en-US" sz="2400" dirty="0" smtClean="0"/>
              <a:t>C</a:t>
            </a:r>
            <a:r>
              <a:rPr kumimoji="0" lang="en-US" sz="2400" i="0" u="none" strike="noStrike" kern="1200" cap="none" spc="0" normalizeH="0" baseline="0" noProof="0" dirty="0" err="1" smtClean="0">
                <a:ln>
                  <a:noFill/>
                </a:ln>
                <a:solidFill>
                  <a:schemeClr val="dk1"/>
                </a:solidFill>
                <a:effectLst/>
                <a:uLnTx/>
                <a:uFillTx/>
                <a:latin typeface="+mn-lt"/>
                <a:ea typeface="+mn-ea"/>
                <a:cs typeface="+mn-cs"/>
              </a:rPr>
              <a:t>ritical</a:t>
            </a:r>
            <a:r>
              <a:rPr kumimoji="0" lang="en-US" sz="2400" i="0" u="none" strike="noStrike" kern="1200" cap="none" spc="0" normalizeH="0" noProof="0" dirty="0" smtClean="0">
                <a:ln>
                  <a:noFill/>
                </a:ln>
                <a:solidFill>
                  <a:schemeClr val="dk1"/>
                </a:solidFill>
                <a:effectLst/>
                <a:uLnTx/>
                <a:uFillTx/>
                <a:latin typeface="+mn-lt"/>
                <a:ea typeface="+mn-ea"/>
                <a:cs typeface="+mn-cs"/>
              </a:rPr>
              <a:t> </a:t>
            </a:r>
            <a:r>
              <a:rPr kumimoji="0" lang="en-US" sz="2400" i="0" u="none" strike="noStrike" kern="1200" cap="none" spc="0" normalizeH="0" baseline="0" noProof="0" dirty="0" smtClean="0">
                <a:ln>
                  <a:noFill/>
                </a:ln>
                <a:solidFill>
                  <a:schemeClr val="dk1"/>
                </a:solidFill>
                <a:effectLst/>
                <a:uLnTx/>
                <a:uFillTx/>
                <a:latin typeface="+mn-lt"/>
                <a:ea typeface="+mn-ea"/>
                <a:cs typeface="+mn-cs"/>
              </a:rPr>
              <a:t> Thinking </a:t>
            </a:r>
            <a:r>
              <a:rPr kumimoji="0" lang="en-US" sz="2400" i="0" u="none" strike="noStrike" kern="1200" cap="none" spc="0" normalizeH="0" baseline="0" noProof="0" dirty="0">
                <a:ln>
                  <a:noFill/>
                </a:ln>
                <a:solidFill>
                  <a:schemeClr val="dk1"/>
                </a:solidFill>
                <a:effectLst/>
                <a:uLnTx/>
                <a:uFillTx/>
                <a:latin typeface="+mn-lt"/>
                <a:ea typeface="+mn-ea"/>
                <a:cs typeface="+mn-cs"/>
              </a:rPr>
              <a:t>(CO4)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285852" cy="571479"/>
          </a:xfrm>
          <a:prstGeom prst="rect">
            <a:avLst/>
          </a:prstGeom>
          <a:noFill/>
        </p:spPr>
      </p:pic>
      <p:sp>
        <p:nvSpPr>
          <p:cNvPr id="10" name="Footer Placeholder 5"/>
          <p:cNvSpPr>
            <a:spLocks noGrp="1"/>
          </p:cNvSpPr>
          <p:nvPr>
            <p:ph type="ftr" sz="quarter" idx="4294967295"/>
          </p:nvPr>
        </p:nvSpPr>
        <p:spPr>
          <a:xfrm>
            <a:off x="1280491" y="6291944"/>
            <a:ext cx="7149161" cy="423204"/>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spTree>
    <p:extLst>
      <p:ext uri="{BB962C8B-B14F-4D97-AF65-F5344CB8AC3E}">
        <p14:creationId xmlns:p14="http://schemas.microsoft.com/office/powerpoint/2010/main" xmlns="" val="4131997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4870"/>
            <a:ext cx="7421880" cy="536610"/>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smtClean="0"/>
              <a:t>A </a:t>
            </a:r>
            <a:r>
              <a:rPr lang="en-US" sz="2400" dirty="0"/>
              <a:t>well </a:t>
            </a:r>
            <a:r>
              <a:rPr lang="en-US" sz="2400" dirty="0" smtClean="0"/>
              <a:t>cultivated </a:t>
            </a:r>
            <a:r>
              <a:rPr lang="en-US" sz="2400" dirty="0"/>
              <a:t>critical </a:t>
            </a:r>
            <a:r>
              <a:rPr lang="en-US" sz="2400" dirty="0" smtClean="0"/>
              <a:t>thinker (</a:t>
            </a:r>
            <a:r>
              <a:rPr lang="en-US" sz="2400" dirty="0"/>
              <a:t>CO4)</a:t>
            </a:r>
          </a:p>
        </p:txBody>
      </p:sp>
      <p:sp>
        <p:nvSpPr>
          <p:cNvPr id="3" name="Content Placeholder 2"/>
          <p:cNvSpPr>
            <a:spLocks noGrp="1"/>
          </p:cNvSpPr>
          <p:nvPr>
            <p:ph sz="quarter" idx="1"/>
          </p:nvPr>
        </p:nvSpPr>
        <p:spPr>
          <a:xfrm>
            <a:off x="457200" y="785794"/>
            <a:ext cx="8229600" cy="5340369"/>
          </a:xfrm>
        </p:spPr>
        <p:txBody>
          <a:bodyPr>
            <a:noAutofit/>
          </a:bodyPr>
          <a:lstStyle/>
          <a:p>
            <a:pPr marL="0" indent="0">
              <a:buNone/>
            </a:pPr>
            <a:r>
              <a:rPr lang="en-US" sz="2200" b="1" dirty="0"/>
              <a:t>A well cultivated critical thinker:</a:t>
            </a:r>
            <a:endParaRPr lang="en-US" sz="2200" dirty="0"/>
          </a:p>
          <a:p>
            <a:pPr lvl="0" algn="just">
              <a:lnSpc>
                <a:spcPct val="150000"/>
              </a:lnSpc>
              <a:spcBef>
                <a:spcPts val="0"/>
              </a:spcBef>
            </a:pPr>
            <a:r>
              <a:rPr lang="en-US" sz="1800" dirty="0" smtClean="0"/>
              <a:t>Raises vital questions and problems, formulating them clearly and precisely.</a:t>
            </a:r>
          </a:p>
          <a:p>
            <a:pPr lvl="0" algn="just">
              <a:lnSpc>
                <a:spcPct val="150000"/>
              </a:lnSpc>
              <a:spcBef>
                <a:spcPts val="0"/>
              </a:spcBef>
            </a:pPr>
            <a:r>
              <a:rPr lang="en-US" sz="1800" dirty="0" smtClean="0"/>
              <a:t> Gathers and assesses relevant information, using abstract ideas to interpret it effectively comes to well-reasoned conclusions and solutions, testing them against relevant criteria and standards.</a:t>
            </a:r>
          </a:p>
          <a:p>
            <a:pPr lvl="0" algn="just">
              <a:lnSpc>
                <a:spcPct val="150000"/>
              </a:lnSpc>
              <a:spcBef>
                <a:spcPts val="0"/>
              </a:spcBef>
            </a:pPr>
            <a:r>
              <a:rPr lang="en-US" sz="1800" dirty="0" smtClean="0"/>
              <a:t>Thinks open-mindedly within </a:t>
            </a:r>
            <a:r>
              <a:rPr lang="en-US" sz="1800" dirty="0"/>
              <a:t>alternative systems of thought, recognizing and </a:t>
            </a:r>
            <a:r>
              <a:rPr lang="en-US" sz="1800" dirty="0" smtClean="0"/>
              <a:t>assessing</a:t>
            </a:r>
            <a:r>
              <a:rPr lang="en-US" sz="1800" dirty="0"/>
              <a:t>, as need </a:t>
            </a:r>
            <a:r>
              <a:rPr lang="en-US" sz="1800" dirty="0" smtClean="0"/>
              <a:t>be, their </a:t>
            </a:r>
            <a:r>
              <a:rPr lang="en-US" sz="1800" dirty="0"/>
              <a:t>assumptions, implications, and practical </a:t>
            </a:r>
            <a:r>
              <a:rPr lang="en-US" sz="1800" dirty="0" smtClean="0"/>
              <a:t>consequences.</a:t>
            </a:r>
            <a:endParaRPr lang="en-US" sz="1800" dirty="0"/>
          </a:p>
          <a:p>
            <a:pPr lvl="0" algn="just">
              <a:lnSpc>
                <a:spcPct val="150000"/>
              </a:lnSpc>
              <a:spcBef>
                <a:spcPts val="0"/>
              </a:spcBef>
            </a:pPr>
            <a:r>
              <a:rPr lang="en-US" sz="1800" dirty="0"/>
              <a:t>Communicates effectively with others in figuring out solutions to complex problems</a:t>
            </a:r>
            <a:r>
              <a:rPr lang="en-US" sz="1800" dirty="0" smtClean="0"/>
              <a:t>.</a:t>
            </a:r>
          </a:p>
          <a:p>
            <a:pPr lvl="0" algn="just">
              <a:lnSpc>
                <a:spcPct val="150000"/>
              </a:lnSpc>
              <a:spcBef>
                <a:spcPts val="0"/>
              </a:spcBef>
            </a:pPr>
            <a:r>
              <a:rPr lang="en-US" sz="1800" dirty="0" smtClean="0"/>
              <a:t>Critical thinking is self-directed, self-disciplined, self-monitored, and self-corrective thinking.  It entails effective communication and problem solving abilities and a commitment to overcome our native egocentrism and socio centrism.</a:t>
            </a:r>
            <a:endParaRPr lang="en-US" sz="1800" dirty="0"/>
          </a:p>
        </p:txBody>
      </p:sp>
      <p:sp>
        <p:nvSpPr>
          <p:cNvPr id="4" name="Date Placeholder 3">
            <a:extLst>
              <a:ext uri="{FF2B5EF4-FFF2-40B4-BE49-F238E27FC236}">
                <a16:creationId xmlns:a16="http://schemas.microsoft.com/office/drawing/2014/main" xmlns="" id="{282821AB-46FB-42E7-A822-9D887CB6E5E5}"/>
              </a:ext>
            </a:extLst>
          </p:cNvPr>
          <p:cNvSpPr>
            <a:spLocks noGrp="1"/>
          </p:cNvSpPr>
          <p:nvPr>
            <p:ph type="dt" sz="half" idx="10"/>
          </p:nvPr>
        </p:nvSpPr>
        <p:spPr>
          <a:xfrm>
            <a:off x="235131" y="6429396"/>
            <a:ext cx="2133600" cy="292078"/>
          </a:xfrm>
        </p:spPr>
        <p:txBody>
          <a:bodyPr/>
          <a:lstStyle/>
          <a:p>
            <a:fld id="{4AE5F58E-C72D-42E2-92F1-E6EE7928FAB2}" type="datetime1">
              <a:rPr lang="en-US" sz="1400" smtClean="0">
                <a:solidFill>
                  <a:schemeClr val="tx1"/>
                </a:solidFill>
              </a:rPr>
              <a:pPr/>
              <a:t>7/2/2021</a:t>
            </a:fld>
            <a:endParaRPr lang="en-US" dirty="0">
              <a:solidFill>
                <a:schemeClr val="tx1"/>
              </a:solidFill>
            </a:endParaRPr>
          </a:p>
        </p:txBody>
      </p:sp>
      <p:sp>
        <p:nvSpPr>
          <p:cNvPr id="5" name="Slide Number Placeholder 5">
            <a:extLst>
              <a:ext uri="{FF2B5EF4-FFF2-40B4-BE49-F238E27FC236}">
                <a16:creationId xmlns:a16="http://schemas.microsoft.com/office/drawing/2014/main" xmlns="" id="{43F0C508-6FBB-4906-B1CD-273A96D7DE6C}"/>
              </a:ext>
            </a:extLst>
          </p:cNvPr>
          <p:cNvSpPr>
            <a:spLocks noGrp="1"/>
          </p:cNvSpPr>
          <p:nvPr>
            <p:ph type="sldNum" sz="quarter" idx="12"/>
          </p:nvPr>
        </p:nvSpPr>
        <p:spPr>
          <a:xfrm>
            <a:off x="8215338" y="6429396"/>
            <a:ext cx="471462" cy="292079"/>
          </a:xfrm>
        </p:spPr>
        <p:txBody>
          <a:bodyPr/>
          <a:lstStyle/>
          <a:p>
            <a:fld id="{B6F15528-21DE-4FAA-801E-634DDDAF4B2B}" type="slidenum">
              <a:rPr lang="en-US" sz="1400" smtClean="0">
                <a:solidFill>
                  <a:schemeClr val="tx1"/>
                </a:solidFill>
              </a:rPr>
              <a:pPr/>
              <a:t>9</a:t>
            </a:fld>
            <a:endParaRPr lang="en-US" sz="1400" dirty="0">
              <a:solidFill>
                <a:schemeClr val="tx1"/>
              </a:solidFill>
            </a:endParaRPr>
          </a:p>
        </p:txBody>
      </p:sp>
      <p:sp>
        <p:nvSpPr>
          <p:cNvPr id="7" name="Footer Placeholder 5"/>
          <p:cNvSpPr>
            <a:spLocks noGrp="1"/>
          </p:cNvSpPr>
          <p:nvPr>
            <p:ph type="ftr" sz="quarter" idx="4294967295"/>
          </p:nvPr>
        </p:nvSpPr>
        <p:spPr>
          <a:xfrm>
            <a:off x="1285851" y="6286520"/>
            <a:ext cx="7072363" cy="571480"/>
          </a:xfrm>
          <a:prstGeom prst="rect">
            <a:avLst/>
          </a:prstGeom>
        </p:spPr>
        <p:txBody>
          <a:bodyPr/>
          <a:lstStyle/>
          <a:p>
            <a:r>
              <a:rPr lang="en-US" sz="1400" dirty="0" smtClean="0">
                <a:solidFill>
                  <a:schemeClr val="tx1"/>
                </a:solidFill>
              </a:rPr>
              <a:t>Design Thinking       </a:t>
            </a:r>
            <a:r>
              <a:rPr lang="en-US" sz="1400" dirty="0" err="1" smtClean="0">
                <a:solidFill>
                  <a:schemeClr val="tx1"/>
                </a:solidFill>
              </a:rPr>
              <a:t>Mr</a:t>
            </a:r>
            <a:r>
              <a:rPr lang="en-US" sz="1400" dirty="0" smtClean="0">
                <a:solidFill>
                  <a:schemeClr val="tx1"/>
                </a:solidFill>
              </a:rPr>
              <a:t> </a:t>
            </a:r>
            <a:r>
              <a:rPr lang="en-US" sz="1400" dirty="0" err="1" smtClean="0">
                <a:solidFill>
                  <a:schemeClr val="tx1"/>
                </a:solidFill>
              </a:rPr>
              <a:t>Pushkal</a:t>
            </a:r>
            <a:r>
              <a:rPr lang="en-US" sz="1400" dirty="0" smtClean="0">
                <a:solidFill>
                  <a:schemeClr val="tx1"/>
                </a:solidFill>
              </a:rPr>
              <a:t>/ Ms </a:t>
            </a:r>
            <a:r>
              <a:rPr lang="en-US" sz="1400" dirty="0" err="1" smtClean="0">
                <a:solidFill>
                  <a:schemeClr val="tx1"/>
                </a:solidFill>
              </a:rPr>
              <a:t>Surbhi</a:t>
            </a:r>
            <a:r>
              <a:rPr lang="en-US" sz="1400" dirty="0" smtClean="0">
                <a:solidFill>
                  <a:schemeClr val="tx1"/>
                </a:solidFill>
              </a:rPr>
              <a:t>         ACSE0203      Design Thinking     Unit IV  </a:t>
            </a:r>
            <a:endParaRPr lang="en-US" sz="1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285852" cy="571479"/>
          </a:xfrm>
          <a:prstGeom prst="rect">
            <a:avLst/>
          </a:prstGeom>
          <a:noFill/>
        </p:spPr>
      </p:pic>
    </p:spTree>
    <p:extLst>
      <p:ext uri="{BB962C8B-B14F-4D97-AF65-F5344CB8AC3E}">
        <p14:creationId xmlns:p14="http://schemas.microsoft.com/office/powerpoint/2010/main" xmlns="" val="264891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E50ABF24FB5640BB6014DC1D57DD7A" ma:contentTypeVersion="12" ma:contentTypeDescription="Create a new document." ma:contentTypeScope="" ma:versionID="2f8e71c64e019cebe133b5982f8e21f2">
  <xsd:schema xmlns:xsd="http://www.w3.org/2001/XMLSchema" xmlns:xs="http://www.w3.org/2001/XMLSchema" xmlns:p="http://schemas.microsoft.com/office/2006/metadata/properties" xmlns:ns2="be757fe0-40fc-4dcf-adba-d0d8741a61e5" xmlns:ns3="55a9665e-8431-450e-a549-eedb8a433299" targetNamespace="http://schemas.microsoft.com/office/2006/metadata/properties" ma:root="true" ma:fieldsID="0da895b1e758032c2e5cb11f68ed428b" ns2:_="" ns3:_="">
    <xsd:import namespace="be757fe0-40fc-4dcf-adba-d0d8741a61e5"/>
    <xsd:import namespace="55a9665e-8431-450e-a549-eedb8a43329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757fe0-40fc-4dcf-adba-d0d8741a61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5a9665e-8431-450e-a549-eedb8a43329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6C86F3-DDCE-452D-928C-6F2351B60C7B}"/>
</file>

<file path=customXml/itemProps2.xml><?xml version="1.0" encoding="utf-8"?>
<ds:datastoreItem xmlns:ds="http://schemas.openxmlformats.org/officeDocument/2006/customXml" ds:itemID="{D9902F79-205A-41D5-8FB0-0634CB89229D}">
  <ds:schemaRefs>
    <ds:schemaRef ds:uri="http://schemas.microsoft.com/sharepoint/v3/contenttype/forms"/>
  </ds:schemaRefs>
</ds:datastoreItem>
</file>

<file path=customXml/itemProps3.xml><?xml version="1.0" encoding="utf-8"?>
<ds:datastoreItem xmlns:ds="http://schemas.openxmlformats.org/officeDocument/2006/customXml" ds:itemID="{43FE0ECE-22CA-4FF8-AACC-BCE6C063F535}">
  <ds:schemaRefs>
    <ds:schemaRef ds:uri="http://schemas.microsoft.com/office/infopath/2007/PartnerControls"/>
    <ds:schemaRef ds:uri="http://schemas.microsoft.com/office/2006/metadata/properties"/>
    <ds:schemaRef ds:uri="http://purl.org/dc/elements/1.1/"/>
    <ds:schemaRef ds:uri="http://purl.org/dc/terms/"/>
    <ds:schemaRef ds:uri="http://www.w3.org/XML/1998/namespace"/>
    <ds:schemaRef ds:uri="http://schemas.microsoft.com/office/2006/documentManagement/types"/>
    <ds:schemaRef ds:uri="http://schemas.openxmlformats.org/package/2006/metadata/core-properties"/>
    <ds:schemaRef ds:uri="fcf5790b-1e56-43f7-99a6-f16e3d612219"/>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1030</TotalTime>
  <Words>3211</Words>
  <Application>Microsoft Office PowerPoint</Application>
  <PresentationFormat>On-screen Show (4:3)</PresentationFormat>
  <Paragraphs>846</Paragraphs>
  <Slides>63</Slides>
  <Notes>17</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Noida Institute of Engineering and Technology, Greater Noida</vt:lpstr>
      <vt:lpstr>Content</vt:lpstr>
      <vt:lpstr>Slide 3</vt:lpstr>
      <vt:lpstr>Slide 4</vt:lpstr>
      <vt:lpstr>Slide 5</vt:lpstr>
      <vt:lpstr>Slide 6</vt:lpstr>
      <vt:lpstr>Slide 7</vt:lpstr>
      <vt:lpstr>Slide 8</vt:lpstr>
      <vt:lpstr>A well cultivated critical thinker (CO4)</vt:lpstr>
      <vt:lpstr>Slide 10</vt:lpstr>
      <vt:lpstr>Quiz</vt:lpstr>
      <vt:lpstr>Slide 12</vt:lpstr>
      <vt:lpstr>Slide 13</vt:lpstr>
      <vt:lpstr>Characteristics of Critical Thinkers (CO4)</vt:lpstr>
      <vt:lpstr>Slide 15</vt:lpstr>
      <vt:lpstr>Slide 16</vt:lpstr>
      <vt:lpstr>QUIZ</vt:lpstr>
      <vt:lpstr>Slide 18</vt:lpstr>
      <vt:lpstr> Critical thinking skills…. (CO4)</vt:lpstr>
      <vt:lpstr>Become a better critical thinker (CO4)</vt:lpstr>
      <vt:lpstr>linking ideas (CO4)</vt:lpstr>
      <vt:lpstr>Ideation Will Help You</vt:lpstr>
      <vt:lpstr> Ideation Methods to Spark Innovative Ideas </vt:lpstr>
      <vt:lpstr> Ideation Methods to Spark Innovative Ideas </vt:lpstr>
      <vt:lpstr>Slide 25</vt:lpstr>
      <vt:lpstr>Quiz</vt:lpstr>
      <vt:lpstr>Slide 27</vt:lpstr>
      <vt:lpstr>The Basic Structure of Argument (CO4)</vt:lpstr>
      <vt:lpstr>The Basic Structure of Argument (CO4)</vt:lpstr>
      <vt:lpstr>Slide 30</vt:lpstr>
      <vt:lpstr>Slide 31</vt:lpstr>
      <vt:lpstr>QUIZ</vt:lpstr>
      <vt:lpstr>Weekly Assignment</vt:lpstr>
      <vt:lpstr>Slide 34</vt:lpstr>
      <vt:lpstr>Slide 35</vt:lpstr>
      <vt:lpstr>Slide 36</vt:lpstr>
      <vt:lpstr>Slide 37</vt:lpstr>
      <vt:lpstr>QUIZ</vt:lpstr>
      <vt:lpstr>Slide 39</vt:lpstr>
      <vt:lpstr>Slide 40</vt:lpstr>
      <vt:lpstr>Slide 41</vt:lpstr>
      <vt:lpstr>Slide 42</vt:lpstr>
      <vt:lpstr>Slide 43</vt:lpstr>
      <vt:lpstr>Slide 44</vt:lpstr>
      <vt:lpstr>Slide 45</vt:lpstr>
      <vt:lpstr>Slide 46</vt:lpstr>
      <vt:lpstr>Slide 47</vt:lpstr>
      <vt:lpstr>QUIZ</vt:lpstr>
      <vt:lpstr>Slide 49</vt:lpstr>
      <vt:lpstr>Slide 50</vt:lpstr>
      <vt:lpstr>Slide 51</vt:lpstr>
      <vt:lpstr>Slide 52</vt:lpstr>
      <vt:lpstr>Slide 53</vt:lpstr>
      <vt:lpstr>Slide 54</vt:lpstr>
      <vt:lpstr>QUIZ</vt:lpstr>
      <vt:lpstr>Weekly Assignment</vt:lpstr>
      <vt:lpstr>Slide 57</vt:lpstr>
      <vt:lpstr>QUIZ</vt:lpstr>
      <vt:lpstr>QUIZ</vt:lpstr>
      <vt:lpstr>QUIZ</vt:lpstr>
      <vt:lpstr>Expected questions for Exam</vt:lpstr>
      <vt:lpstr>Summary</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Surbhi</dc:creator>
  <cp:lastModifiedBy>lab1pc62</cp:lastModifiedBy>
  <cp:revision>167</cp:revision>
  <dcterms:created xsi:type="dcterms:W3CDTF">2021-04-06T06:41:51Z</dcterms:created>
  <dcterms:modified xsi:type="dcterms:W3CDTF">2021-07-02T04:48:47Z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0x01010075E50ABF24FB5640BB6014DC1D57DD7A</vt:lpwstr>
  </property>
</Properties>
</file>