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8"/>
  </p:notesMasterIdLst>
  <p:handoutMasterIdLst>
    <p:handoutMasterId r:id="rId59"/>
  </p:handoutMasterIdLst>
  <p:sldIdLst>
    <p:sldId id="256" r:id="rId5"/>
    <p:sldId id="257" r:id="rId6"/>
    <p:sldId id="258" r:id="rId7"/>
    <p:sldId id="259" r:id="rId8"/>
    <p:sldId id="410" r:id="rId9"/>
    <p:sldId id="358" r:id="rId10"/>
    <p:sldId id="330" r:id="rId11"/>
    <p:sldId id="433" r:id="rId12"/>
    <p:sldId id="294" r:id="rId13"/>
    <p:sldId id="290" r:id="rId14"/>
    <p:sldId id="434" r:id="rId15"/>
    <p:sldId id="435" r:id="rId16"/>
    <p:sldId id="291" r:id="rId17"/>
    <p:sldId id="436" r:id="rId18"/>
    <p:sldId id="399" r:id="rId19"/>
    <p:sldId id="411" r:id="rId20"/>
    <p:sldId id="412" r:id="rId21"/>
    <p:sldId id="437" r:id="rId22"/>
    <p:sldId id="400" r:id="rId23"/>
    <p:sldId id="413" r:id="rId24"/>
    <p:sldId id="414" r:id="rId25"/>
    <p:sldId id="415" r:id="rId26"/>
    <p:sldId id="438" r:id="rId27"/>
    <p:sldId id="393" r:id="rId28"/>
    <p:sldId id="416" r:id="rId29"/>
    <p:sldId id="417" r:id="rId30"/>
    <p:sldId id="439" r:id="rId31"/>
    <p:sldId id="398" r:id="rId32"/>
    <p:sldId id="440" r:id="rId33"/>
    <p:sldId id="402" r:id="rId34"/>
    <p:sldId id="430" r:id="rId35"/>
    <p:sldId id="431" r:id="rId36"/>
    <p:sldId id="432" r:id="rId37"/>
    <p:sldId id="404" r:id="rId38"/>
    <p:sldId id="405" r:id="rId39"/>
    <p:sldId id="406" r:id="rId40"/>
    <p:sldId id="407" r:id="rId41"/>
    <p:sldId id="442" r:id="rId42"/>
    <p:sldId id="408" r:id="rId43"/>
    <p:sldId id="443" r:id="rId44"/>
    <p:sldId id="418" r:id="rId45"/>
    <p:sldId id="356" r:id="rId46"/>
    <p:sldId id="419" r:id="rId47"/>
    <p:sldId id="420" r:id="rId48"/>
    <p:sldId id="424" r:id="rId49"/>
    <p:sldId id="421" r:id="rId50"/>
    <p:sldId id="422" r:id="rId51"/>
    <p:sldId id="423" r:id="rId52"/>
    <p:sldId id="429" r:id="rId53"/>
    <p:sldId id="428" r:id="rId54"/>
    <p:sldId id="425" r:id="rId55"/>
    <p:sldId id="426" r:id="rId56"/>
    <p:sldId id="427"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0"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7/9/2021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7/9/2021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xmlns="" val="370402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xmlns="" val="1873385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xmlns="" val="118083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xmlns="" val="2085875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19</a:t>
            </a:fld>
            <a:endParaRPr lang="en-US"/>
          </a:p>
        </p:txBody>
      </p:sp>
    </p:spTree>
    <p:extLst>
      <p:ext uri="{BB962C8B-B14F-4D97-AF65-F5344CB8AC3E}">
        <p14:creationId xmlns:p14="http://schemas.microsoft.com/office/powerpoint/2010/main" xmlns="" val="338921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xmlns="" val="1674859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xmlns="" val="2368906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xmlns="" val="397660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E523DD-6BE7-462B-9387-5D65433E9FA2}" type="datetime1">
              <a:rPr lang="en-US" smtClean="0"/>
              <a:pPr/>
              <a:t>7/9/2021</a:t>
            </a:fld>
            <a:endParaRPr lang="en-US"/>
          </a:p>
        </p:txBody>
      </p:sp>
      <p:sp>
        <p:nvSpPr>
          <p:cNvPr id="5" name="Footer Placeholder 4"/>
          <p:cNvSpPr>
            <a:spLocks noGrp="1"/>
          </p:cNvSpPr>
          <p:nvPr>
            <p:ph type="ftr" sz="quarter" idx="11"/>
          </p:nvPr>
        </p:nvSpPr>
        <p:spPr/>
        <p:txBody>
          <a:bodyPr/>
          <a:lstStyle/>
          <a:p>
            <a:r>
              <a:rPr lang="en-US"/>
              <a:t>Dr. Pratibha Pandey            RBT 502 Fermentation Biotechnology               Unit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81C28A-FFA0-4136-9618-10267BE3F2B4}" type="datetime1">
              <a:rPr lang="en-US" smtClean="0"/>
              <a:pPr/>
              <a:t>7/9/2021</a:t>
            </a:fld>
            <a:endParaRPr lang="en-US"/>
          </a:p>
        </p:txBody>
      </p:sp>
      <p:sp>
        <p:nvSpPr>
          <p:cNvPr id="5" name="Footer Placeholder 4"/>
          <p:cNvSpPr>
            <a:spLocks noGrp="1"/>
          </p:cNvSpPr>
          <p:nvPr>
            <p:ph type="ftr" sz="quarter" idx="11"/>
          </p:nvPr>
        </p:nvSpPr>
        <p:spPr/>
        <p:txBody>
          <a:bodyPr/>
          <a:lstStyle/>
          <a:p>
            <a:r>
              <a:rPr lang="en-US"/>
              <a:t>Dr. Pratibha Pandey            RBT 502 Fermentation Biotechnology               Unit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4C7589-804A-4EE3-8B6F-161B11AEF563}" type="datetime1">
              <a:rPr lang="en-US" smtClean="0"/>
              <a:pPr/>
              <a:t>7/9/2021</a:t>
            </a:fld>
            <a:endParaRPr lang="en-US"/>
          </a:p>
        </p:txBody>
      </p:sp>
      <p:sp>
        <p:nvSpPr>
          <p:cNvPr id="5" name="Footer Placeholder 4"/>
          <p:cNvSpPr>
            <a:spLocks noGrp="1"/>
          </p:cNvSpPr>
          <p:nvPr>
            <p:ph type="ftr" sz="quarter" idx="11"/>
          </p:nvPr>
        </p:nvSpPr>
        <p:spPr/>
        <p:txBody>
          <a:bodyPr/>
          <a:lstStyle/>
          <a:p>
            <a:r>
              <a:rPr lang="en-US"/>
              <a:t>Dr. Pratibha Pandey            RBT 502 Fermentation Biotechnology               Unit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EE7C1B-4779-4088-B47E-8C509624DF2D}" type="datetime1">
              <a:rPr lang="en-US" smtClean="0"/>
              <a:pPr/>
              <a:t>7/9/2021</a:t>
            </a:fld>
            <a:endParaRPr lang="en-US"/>
          </a:p>
        </p:txBody>
      </p:sp>
      <p:sp>
        <p:nvSpPr>
          <p:cNvPr id="5" name="Footer Placeholder 4"/>
          <p:cNvSpPr>
            <a:spLocks noGrp="1"/>
          </p:cNvSpPr>
          <p:nvPr>
            <p:ph type="ftr" sz="quarter" idx="11"/>
          </p:nvPr>
        </p:nvSpPr>
        <p:spPr/>
        <p:txBody>
          <a:bodyPr/>
          <a:lstStyle/>
          <a:p>
            <a:r>
              <a:rPr lang="en-US"/>
              <a:t>Dr. Pratibha Pandey            RBT 502 Fermentation Biotechnology               Unit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315CE-293E-4821-BA9D-C927E5002458}" type="datetime1">
              <a:rPr lang="en-US" smtClean="0"/>
              <a:pPr/>
              <a:t>7/9/2021</a:t>
            </a:fld>
            <a:endParaRPr lang="en-US"/>
          </a:p>
        </p:txBody>
      </p:sp>
      <p:sp>
        <p:nvSpPr>
          <p:cNvPr id="5" name="Footer Placeholder 4"/>
          <p:cNvSpPr>
            <a:spLocks noGrp="1"/>
          </p:cNvSpPr>
          <p:nvPr>
            <p:ph type="ftr" sz="quarter" idx="11"/>
          </p:nvPr>
        </p:nvSpPr>
        <p:spPr/>
        <p:txBody>
          <a:bodyPr/>
          <a:lstStyle/>
          <a:p>
            <a:r>
              <a:rPr lang="en-US"/>
              <a:t>Dr. Pratibha Pandey            RBT 502 Fermentation Biotechnology               Unit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739853-6D25-44B1-A6BF-096BC3F2F522}" type="datetime1">
              <a:rPr lang="en-US" smtClean="0"/>
              <a:pPr/>
              <a:t>7/9/2021</a:t>
            </a:fld>
            <a:endParaRPr lang="en-US"/>
          </a:p>
        </p:txBody>
      </p:sp>
      <p:sp>
        <p:nvSpPr>
          <p:cNvPr id="6" name="Footer Placeholder 5"/>
          <p:cNvSpPr>
            <a:spLocks noGrp="1"/>
          </p:cNvSpPr>
          <p:nvPr>
            <p:ph type="ftr" sz="quarter" idx="11"/>
          </p:nvPr>
        </p:nvSpPr>
        <p:spPr/>
        <p:txBody>
          <a:bodyPr/>
          <a:lstStyle/>
          <a:p>
            <a:r>
              <a:rPr lang="en-US"/>
              <a:t>Dr. Pratibha Pandey            RBT 502 Fermentation Biotechnology               Unit 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43910E-3FD4-4C5F-9D38-D590BD7322C1}" type="datetime1">
              <a:rPr lang="en-US" smtClean="0"/>
              <a:pPr/>
              <a:t>7/9/2021</a:t>
            </a:fld>
            <a:endParaRPr lang="en-US"/>
          </a:p>
        </p:txBody>
      </p:sp>
      <p:sp>
        <p:nvSpPr>
          <p:cNvPr id="8" name="Footer Placeholder 7"/>
          <p:cNvSpPr>
            <a:spLocks noGrp="1"/>
          </p:cNvSpPr>
          <p:nvPr>
            <p:ph type="ftr" sz="quarter" idx="11"/>
          </p:nvPr>
        </p:nvSpPr>
        <p:spPr/>
        <p:txBody>
          <a:bodyPr/>
          <a:lstStyle/>
          <a:p>
            <a:r>
              <a:rPr lang="en-US"/>
              <a:t>Dr. Pratibha Pandey            RBT 502 Fermentation Biotechnology               Unit 3</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695525-3133-4DEE-80E0-B1520103177C}" type="datetime1">
              <a:rPr lang="en-US" smtClean="0"/>
              <a:pPr/>
              <a:t>7/9/2021</a:t>
            </a:fld>
            <a:endParaRPr lang="en-US"/>
          </a:p>
        </p:txBody>
      </p:sp>
      <p:sp>
        <p:nvSpPr>
          <p:cNvPr id="4" name="Footer Placeholder 3"/>
          <p:cNvSpPr>
            <a:spLocks noGrp="1"/>
          </p:cNvSpPr>
          <p:nvPr>
            <p:ph type="ftr" sz="quarter" idx="11"/>
          </p:nvPr>
        </p:nvSpPr>
        <p:spPr/>
        <p:txBody>
          <a:bodyPr/>
          <a:lstStyle/>
          <a:p>
            <a:r>
              <a:rPr lang="en-US"/>
              <a:t>Dr. Pratibha Pandey            RBT 502 Fermentation Biotechnology               Unit 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04F33-D575-4E3B-9B08-550D5B84D0D1}" type="datetime1">
              <a:rPr lang="en-US" smtClean="0"/>
              <a:pPr/>
              <a:t>7/9/2021</a:t>
            </a:fld>
            <a:endParaRPr lang="en-US"/>
          </a:p>
        </p:txBody>
      </p:sp>
      <p:sp>
        <p:nvSpPr>
          <p:cNvPr id="3" name="Footer Placeholder 2"/>
          <p:cNvSpPr>
            <a:spLocks noGrp="1"/>
          </p:cNvSpPr>
          <p:nvPr>
            <p:ph type="ftr" sz="quarter" idx="11"/>
          </p:nvPr>
        </p:nvSpPr>
        <p:spPr/>
        <p:txBody>
          <a:bodyPr/>
          <a:lstStyle/>
          <a:p>
            <a:r>
              <a:rPr lang="en-US"/>
              <a:t>Dr. Pratibha Pandey            RBT 502 Fermentation Biotechnology               Unit 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A215BC-8CE5-4C90-BAC4-6FB2CEC0FB82}" type="datetime1">
              <a:rPr lang="en-US" smtClean="0"/>
              <a:pPr/>
              <a:t>7/9/2021</a:t>
            </a:fld>
            <a:endParaRPr lang="en-US"/>
          </a:p>
        </p:txBody>
      </p:sp>
      <p:sp>
        <p:nvSpPr>
          <p:cNvPr id="6" name="Footer Placeholder 5"/>
          <p:cNvSpPr>
            <a:spLocks noGrp="1"/>
          </p:cNvSpPr>
          <p:nvPr>
            <p:ph type="ftr" sz="quarter" idx="11"/>
          </p:nvPr>
        </p:nvSpPr>
        <p:spPr/>
        <p:txBody>
          <a:bodyPr/>
          <a:lstStyle/>
          <a:p>
            <a:r>
              <a:rPr lang="en-US"/>
              <a:t>Dr. Pratibha Pandey            RBT 502 Fermentation Biotechnology               Unit 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31F8B-1928-44F3-B7A5-31A4D45B2B9A}" type="datetime1">
              <a:rPr lang="en-US" smtClean="0"/>
              <a:pPr/>
              <a:t>7/9/2021</a:t>
            </a:fld>
            <a:endParaRPr lang="en-US"/>
          </a:p>
        </p:txBody>
      </p:sp>
      <p:sp>
        <p:nvSpPr>
          <p:cNvPr id="6" name="Footer Placeholder 5"/>
          <p:cNvSpPr>
            <a:spLocks noGrp="1"/>
          </p:cNvSpPr>
          <p:nvPr>
            <p:ph type="ftr" sz="quarter" idx="11"/>
          </p:nvPr>
        </p:nvSpPr>
        <p:spPr/>
        <p:txBody>
          <a:bodyPr/>
          <a:lstStyle/>
          <a:p>
            <a:r>
              <a:rPr lang="en-US"/>
              <a:t>Dr. Pratibha Pandey            RBT 502 Fermentation Biotechnology               Unit 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3D811-CA08-4F07-BD7C-8075874BFC45}" type="datetime1">
              <a:rPr lang="en-US" smtClean="0"/>
              <a:pPr/>
              <a:t>7/9/2021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Pratibha Pandey            RBT 502 Fermentation Biotechnology               Unit 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Human_reliability"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Human_erro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W6CSCuxrheE" TargetMode="External"/><Relationship Id="rId2" Type="http://schemas.openxmlformats.org/officeDocument/2006/relationships/hyperlink" Target="https://www.youtube.com/watch?v=iaiF9cn5I2s"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youtube.com/watch?v=SM-OgBxfbi4"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38199"/>
          </a:xfrm>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a:latin typeface="Times New Roman" pitchFamily="18" charset="0"/>
                <a:cs typeface="Times New Roman" pitchFamily="18" charset="0"/>
              </a:rPr>
              <a:t>Noida</a:t>
            </a:r>
            <a:r>
              <a:rPr lang="en-US" sz="2800" dirty="0">
                <a:latin typeface="Times New Roman" pitchFamily="18" charset="0"/>
                <a:cs typeface="Times New Roman" pitchFamily="18" charset="0"/>
              </a:rPr>
              <a:t> Institute of Engineering and Technology, Greater </a:t>
            </a:r>
            <a:r>
              <a:rPr lang="en-US" sz="2800" dirty="0" err="1">
                <a:latin typeface="Times New Roman" pitchFamily="18" charset="0"/>
                <a:cs typeface="Times New Roman" pitchFamily="18" charset="0"/>
              </a:rPr>
              <a:t>Noida</a:t>
            </a:r>
            <a:endParaRPr lang="en-US" sz="2800" dirty="0">
              <a:latin typeface="Times New Roman" pitchFamily="18" charset="0"/>
              <a:cs typeface="Times New Roman" pitchFamily="18" charset="0"/>
            </a:endParaRPr>
          </a:p>
        </p:txBody>
      </p:sp>
      <p:sp>
        <p:nvSpPr>
          <p:cNvPr id="3" name="Subtitle 2"/>
          <p:cNvSpPr>
            <a:spLocks noGrp="1"/>
          </p:cNvSpPr>
          <p:nvPr>
            <p:ph type="subTitle" idx="1"/>
          </p:nvPr>
        </p:nvSpPr>
        <p:spPr>
          <a:xfrm>
            <a:off x="1524000" y="1219200"/>
            <a:ext cx="6858000" cy="1143000"/>
          </a:xfrm>
        </p:spPr>
        <p:style>
          <a:lnRef idx="2">
            <a:schemeClr val="accent5"/>
          </a:lnRef>
          <a:fillRef idx="1">
            <a:schemeClr val="lt1"/>
          </a:fillRef>
          <a:effectRef idx="0">
            <a:schemeClr val="accent5"/>
          </a:effectRef>
          <a:fontRef idx="minor">
            <a:schemeClr val="dk1"/>
          </a:fontRef>
        </p:style>
        <p:txBody>
          <a:bodyPr>
            <a:noAutofit/>
          </a:bodyPr>
          <a:lstStyle/>
          <a:p>
            <a:r>
              <a:rPr lang="en-US" sz="2800" dirty="0">
                <a:solidFill>
                  <a:schemeClr val="tx1"/>
                </a:solidFill>
                <a:latin typeface="Times New Roman" pitchFamily="18" charset="0"/>
                <a:cs typeface="Times New Roman" pitchFamily="18" charset="0"/>
              </a:rPr>
              <a:t>Logic and Argumentation</a:t>
            </a: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Dr.</a:t>
            </a:r>
            <a:r>
              <a:rPr kumimoji="0" lang="en-US" sz="2400" i="0" u="none" strike="noStrike" kern="1200" cap="none" spc="0" normalizeH="0" noProof="0" dirty="0">
                <a:ln>
                  <a:noFill/>
                </a:ln>
                <a:solidFill>
                  <a:schemeClr val="tx1"/>
                </a:solidFill>
                <a:effectLst/>
                <a:uLnTx/>
                <a:uFillTx/>
                <a:latin typeface="Times New Roman" pitchFamily="18" charset="0"/>
                <a:cs typeface="Times New Roman" pitchFamily="18" charset="0"/>
              </a:rPr>
              <a:t> Pratibha Pandey</a:t>
            </a:r>
            <a:endParaRPr lang="en-US" sz="2400" dirty="0">
              <a:solidFill>
                <a:schemeClr val="tx1"/>
              </a:solidFill>
              <a:latin typeface="Times New Roman" pitchFamily="18" charset="0"/>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i="0" u="none" strike="noStrike" kern="1200" cap="none" spc="0" normalizeH="0" noProof="0" dirty="0">
                <a:ln>
                  <a:noFill/>
                </a:ln>
                <a:solidFill>
                  <a:schemeClr val="tx1"/>
                </a:solidFill>
                <a:effectLst/>
                <a:uLnTx/>
                <a:uFillTx/>
                <a:latin typeface="Times New Roman" pitchFamily="18" charset="0"/>
                <a:cs typeface="Times New Roman" pitchFamily="18" charset="0"/>
              </a:rPr>
              <a:t>Mr. Pitamber Adhikari</a:t>
            </a:r>
          </a:p>
        </p:txBody>
      </p:sp>
      <p:sp>
        <p:nvSpPr>
          <p:cNvPr id="9" name="Date Placeholder 8"/>
          <p:cNvSpPr>
            <a:spLocks noGrp="1"/>
          </p:cNvSpPr>
          <p:nvPr>
            <p:ph type="dt" sz="half" idx="10"/>
          </p:nvPr>
        </p:nvSpPr>
        <p:spPr>
          <a:xfrm>
            <a:off x="381000" y="6264275"/>
            <a:ext cx="2133600" cy="365125"/>
          </a:xfrm>
        </p:spPr>
        <p:txBody>
          <a:bodyPr/>
          <a:lstStyle/>
          <a:p>
            <a:fld id="{90C37895-DC4C-4C79-BEC0-A0C36019950B}" type="datetime1">
              <a:rPr lang="en-US" smtClean="0"/>
              <a:pPr/>
              <a:t>7/9/2021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7432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Unit:</a:t>
            </a:r>
            <a:r>
              <a:rPr kumimoji="0" lang="en-US" sz="2800" i="0" u="none" strike="noStrike" kern="1200" cap="none" spc="0" normalizeH="0" noProof="0" dirty="0">
                <a:ln>
                  <a:noFill/>
                </a:ln>
                <a:solidFill>
                  <a:schemeClr val="tx1"/>
                </a:solidFill>
                <a:effectLst/>
                <a:uLnTx/>
                <a:uFillTx/>
                <a:latin typeface="Times New Roman" pitchFamily="18" charset="0"/>
                <a:cs typeface="Times New Roman" pitchFamily="18" charset="0"/>
              </a:rPr>
              <a:t> 5</a:t>
            </a:r>
            <a:endParaRPr kumimoji="0" lang="en-US" sz="280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3" name="Footer Placeholder 12"/>
          <p:cNvSpPr>
            <a:spLocks noGrp="1"/>
          </p:cNvSpPr>
          <p:nvPr>
            <p:ph type="ftr" sz="quarter" idx="11"/>
          </p:nvPr>
        </p:nvSpPr>
        <p:spPr>
          <a:xfrm>
            <a:off x="2057400" y="6248400"/>
            <a:ext cx="5867400" cy="365125"/>
          </a:xfrm>
        </p:spPr>
        <p:txBody>
          <a:bodyPr/>
          <a:lstStyle/>
          <a:p>
            <a:r>
              <a:rPr lang="en-US" dirty="0"/>
              <a:t>Dr. Pratibha Pandey/Mr. Pitamber Adhikari                  Design Thinking 1                 Unit 5</a:t>
            </a:r>
          </a:p>
        </p:txBody>
      </p:sp>
      <p:sp>
        <p:nvSpPr>
          <p:cNvPr id="14" name="Subtitle 2"/>
          <p:cNvSpPr txBox="1">
            <a:spLocks/>
          </p:cNvSpPr>
          <p:nvPr/>
        </p:nvSpPr>
        <p:spPr>
          <a:xfrm>
            <a:off x="152400" y="3581400"/>
            <a:ext cx="5181600" cy="10668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kumimoji="0" lang="en-US" sz="240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Subject: </a:t>
            </a:r>
            <a:r>
              <a:rPr lang="en-US" sz="2400" dirty="0">
                <a:solidFill>
                  <a:schemeClr val="tx1"/>
                </a:solidFill>
                <a:latin typeface="Times New Roman" pitchFamily="18" charset="0"/>
                <a:cs typeface="Times New Roman" pitchFamily="18" charset="0"/>
              </a:rPr>
              <a:t>DESIGN THINKING I</a:t>
            </a:r>
            <a:endParaRPr kumimoji="0" lang="en-US" sz="2400" i="0" u="none" strike="noStrike" kern="1200" cap="none" spc="0" normalizeH="0" noProof="0" dirty="0">
              <a:ln>
                <a:noFill/>
              </a:ln>
              <a:solidFill>
                <a:schemeClr val="tx1"/>
              </a:solidFill>
              <a:effectLst/>
              <a:uLnTx/>
              <a:uFillTx/>
              <a:latin typeface="Times New Roman" pitchFamily="18" charset="0"/>
              <a:cs typeface="Times New Roman" pitchFamily="18" charset="0"/>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Course</a:t>
            </a:r>
            <a:r>
              <a:rPr kumimoji="0" lang="en-US" sz="2400" i="0" u="none" strike="noStrike" kern="1200" cap="none" spc="0" normalizeH="0" noProof="0" dirty="0">
                <a:ln>
                  <a:noFill/>
                </a:ln>
                <a:solidFill>
                  <a:schemeClr val="tx1"/>
                </a:solidFill>
                <a:effectLst/>
                <a:uLnTx/>
                <a:uFillTx/>
                <a:latin typeface="Times New Roman" pitchFamily="18" charset="0"/>
                <a:cs typeface="Times New Roman" pitchFamily="18" charset="0"/>
              </a:rPr>
              <a:t> Details</a:t>
            </a:r>
            <a:br>
              <a:rPr kumimoji="0" lang="en-US" sz="2400" i="0" u="none" strike="noStrike" kern="1200" cap="none" spc="0" normalizeH="0" noProof="0" dirty="0">
                <a:ln>
                  <a:noFill/>
                </a:ln>
                <a:solidFill>
                  <a:schemeClr val="tx1"/>
                </a:solidFill>
                <a:effectLst/>
                <a:uLnTx/>
                <a:uFillTx/>
                <a:latin typeface="Times New Roman" pitchFamily="18" charset="0"/>
                <a:cs typeface="Times New Roman" pitchFamily="18" charset="0"/>
              </a:rPr>
            </a:br>
            <a:r>
              <a:rPr kumimoji="0" lang="en-US" sz="2400" i="0" u="none" strike="noStrike" kern="1200" cap="none" spc="0" normalizeH="0" noProof="0" dirty="0">
                <a:ln>
                  <a:noFill/>
                </a:ln>
                <a:solidFill>
                  <a:schemeClr val="tx1"/>
                </a:solidFill>
                <a:effectLst/>
                <a:uLnTx/>
                <a:uFillTx/>
                <a:latin typeface="Times New Roman" pitchFamily="18" charset="0"/>
                <a:cs typeface="Times New Roman" pitchFamily="18" charset="0"/>
              </a:rPr>
              <a:t> B Tech 1</a:t>
            </a:r>
            <a:r>
              <a:rPr kumimoji="0" lang="en-US" sz="2400" i="0" u="none" strike="noStrike" kern="1200" cap="none" spc="0" normalizeH="0" baseline="30000" noProof="0" dirty="0">
                <a:ln>
                  <a:noFill/>
                </a:ln>
                <a:solidFill>
                  <a:schemeClr val="tx1"/>
                </a:solidFill>
                <a:effectLst/>
                <a:uLnTx/>
                <a:uFillTx/>
                <a:latin typeface="Times New Roman" pitchFamily="18" charset="0"/>
                <a:cs typeface="Times New Roman" pitchFamily="18" charset="0"/>
              </a:rPr>
              <a:t>st</a:t>
            </a:r>
            <a:r>
              <a:rPr kumimoji="0" lang="en-US" sz="2400" i="0" u="none" strike="noStrike" kern="1200" cap="none" spc="0" normalizeH="0" noProof="0" dirty="0">
                <a:ln>
                  <a:noFill/>
                </a:ln>
                <a:solidFill>
                  <a:schemeClr val="tx1"/>
                </a:solidFill>
                <a:effectLst/>
                <a:uLnTx/>
                <a:uFillTx/>
                <a:latin typeface="Times New Roman" pitchFamily="18" charset="0"/>
                <a:cs typeface="Times New Roman" pitchFamily="18" charset="0"/>
              </a:rPr>
              <a:t> </a:t>
            </a:r>
            <a:r>
              <a:rPr kumimoji="0" lang="en-US" sz="2400" i="0" u="none" strike="noStrike" kern="1200" cap="none" spc="0" normalizeH="0" noProof="0" dirty="0" err="1">
                <a:ln>
                  <a:noFill/>
                </a:ln>
                <a:solidFill>
                  <a:schemeClr val="tx1"/>
                </a:solidFill>
                <a:effectLst/>
                <a:uLnTx/>
                <a:uFillTx/>
                <a:latin typeface="Times New Roman" pitchFamily="18" charset="0"/>
                <a:cs typeface="Times New Roman" pitchFamily="18" charset="0"/>
              </a:rPr>
              <a:t>Sem</a:t>
            </a:r>
            <a:endParaRPr kumimoji="0" lang="en-US" sz="240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990600" y="6324600"/>
            <a:ext cx="72390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r>
              <a:rPr lang="en-US" dirty="0"/>
              <a:t>9</a:t>
            </a:r>
          </a:p>
        </p:txBody>
      </p:sp>
      <p:pic>
        <p:nvPicPr>
          <p:cNvPr id="10" name="Picture 2"/>
          <p:cNvPicPr>
            <a:picLocks noChangeAspect="1" noChangeArrowheads="1"/>
          </p:cNvPicPr>
          <p:nvPr/>
        </p:nvPicPr>
        <p:blipFill>
          <a:blip r:embed="rId2" cstate="print"/>
          <a:srcRect l="16984" t="15625" r="35578" b="21875"/>
          <a:stretch>
            <a:fillRect/>
          </a:stretch>
        </p:blipFill>
        <p:spPr bwMode="auto">
          <a:xfrm>
            <a:off x="1219201" y="1194076"/>
            <a:ext cx="6934200" cy="5162274"/>
          </a:xfrm>
          <a:prstGeom prst="rect">
            <a:avLst/>
          </a:prstGeom>
          <a:noFill/>
          <a:ln w="9525">
            <a:noFill/>
            <a:miter lim="800000"/>
            <a:headEnd/>
            <a:tailEnd/>
          </a:ln>
        </p:spPr>
      </p:pic>
      <p:sp>
        <p:nvSpPr>
          <p:cNvPr id="7" name="Title 1">
            <a:extLst>
              <a:ext uri="{FF2B5EF4-FFF2-40B4-BE49-F238E27FC236}">
                <a16:creationId xmlns:a16="http://schemas.microsoft.com/office/drawing/2014/main" xmlns="" id="{5A2CC1F6-D582-4D3F-B775-FD0C0791DF9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lnSpc>
                <a:spcPct val="150000"/>
              </a:lnSpc>
            </a:pPr>
            <a:r>
              <a:rPr lang="en-US" sz="2400" dirty="0">
                <a:latin typeface="Times New Roman" pitchFamily="18" charset="0"/>
                <a:cs typeface="Times New Roman" pitchFamily="18" charset="0"/>
              </a:rPr>
              <a:t>Argument [CO5]</a:t>
            </a:r>
          </a:p>
        </p:txBody>
      </p:sp>
      <p:pic>
        <p:nvPicPr>
          <p:cNvPr id="8" name="Picture 2" descr="E:\NIET\Project\xLogo11.png.pagespeed.ic.pydHLuCQEZ.png">
            <a:extLst>
              <a:ext uri="{FF2B5EF4-FFF2-40B4-BE49-F238E27FC236}">
                <a16:creationId xmlns:a16="http://schemas.microsoft.com/office/drawing/2014/main" xmlns="" id="{267F6F01-7EE6-49A3-AEA6-622576186D43}"/>
              </a:ext>
            </a:extLst>
          </p:cNvPr>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52400" y="6248400"/>
            <a:ext cx="2133600" cy="365125"/>
          </a:xfrm>
        </p:spPr>
        <p:txBody>
          <a:bodyPr/>
          <a:lstStyle/>
          <a:p>
            <a:fld id="{D79F8E1A-1792-493C-8ED1-8B51FF7BFBE7}" type="datetime1">
              <a:rPr lang="en-US" smtClean="0"/>
              <a:pPr/>
              <a:t>7/9/2021</a:t>
            </a:fld>
            <a:endParaRPr lang="en-US" dirty="0"/>
          </a:p>
        </p:txBody>
      </p:sp>
      <p:sp>
        <p:nvSpPr>
          <p:cNvPr id="6" name="Slide Number Placeholder 5"/>
          <p:cNvSpPr>
            <a:spLocks noGrp="1"/>
          </p:cNvSpPr>
          <p:nvPr>
            <p:ph type="sldNum" sz="quarter" idx="12"/>
          </p:nvPr>
        </p:nvSpPr>
        <p:spPr/>
        <p:txBody>
          <a:bodyPr/>
          <a:lstStyle/>
          <a:p>
            <a:r>
              <a:rPr lang="en-US" dirty="0"/>
              <a:t>10</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dirty="0">
                <a:latin typeface="Times New Roman" pitchFamily="18" charset="0"/>
                <a:cs typeface="Times New Roman" pitchFamily="18" charset="0"/>
              </a:rPr>
              <a:t>Identifying Premises and Conclusion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609600" y="914400"/>
            <a:ext cx="8305800" cy="5444054"/>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premise</a:t>
            </a:r>
            <a:r>
              <a:rPr lang="en-US" dirty="0">
                <a:latin typeface="Times New Roman" pitchFamily="18" charset="0"/>
                <a:cs typeface="Times New Roman" pitchFamily="18" charset="0"/>
              </a:rPr>
              <a:t> includes the reasons and evidence behind a </a:t>
            </a:r>
            <a:r>
              <a:rPr lang="en-US" b="1" dirty="0">
                <a:latin typeface="Times New Roman" pitchFamily="18" charset="0"/>
                <a:cs typeface="Times New Roman" pitchFamily="18" charset="0"/>
              </a:rPr>
              <a:t>conclusion</a:t>
            </a:r>
            <a:r>
              <a:rPr lang="en-US" dirty="0">
                <a:latin typeface="Times New Roman" pitchFamily="18" charset="0"/>
                <a:cs typeface="Times New Roman" pitchFamily="18" charset="0"/>
              </a:rPr>
              <a:t>. A </a:t>
            </a:r>
            <a:r>
              <a:rPr lang="en-US" b="1" dirty="0">
                <a:latin typeface="Times New Roman" pitchFamily="18" charset="0"/>
                <a:cs typeface="Times New Roman" pitchFamily="18" charset="0"/>
              </a:rPr>
              <a:t>conclusion</a:t>
            </a:r>
            <a:r>
              <a:rPr lang="en-US" dirty="0">
                <a:latin typeface="Times New Roman" pitchFamily="18" charset="0"/>
                <a:cs typeface="Times New Roman" pitchFamily="18" charset="0"/>
              </a:rPr>
              <a:t> is the statement that the </a:t>
            </a:r>
            <a:r>
              <a:rPr lang="en-US" b="1" dirty="0">
                <a:latin typeface="Times New Roman" pitchFamily="18" charset="0"/>
                <a:cs typeface="Times New Roman" pitchFamily="18" charset="0"/>
              </a:rPr>
              <a:t>premise</a:t>
            </a:r>
            <a:r>
              <a:rPr lang="en-US" dirty="0">
                <a:latin typeface="Times New Roman" pitchFamily="18" charset="0"/>
                <a:cs typeface="Times New Roman" pitchFamily="18" charset="0"/>
              </a:rPr>
              <a:t> supports and is a way of promoting a certain belief or point of view. </a:t>
            </a:r>
          </a:p>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An</a:t>
            </a:r>
            <a:r>
              <a:rPr lang="en-US" b="1" dirty="0">
                <a:latin typeface="Times New Roman" pitchFamily="18" charset="0"/>
                <a:cs typeface="Times New Roman" pitchFamily="18" charset="0"/>
              </a:rPr>
              <a:t> argument</a:t>
            </a:r>
            <a:r>
              <a:rPr lang="en-US" dirty="0">
                <a:latin typeface="Times New Roman" pitchFamily="18" charset="0"/>
                <a:cs typeface="Times New Roman" pitchFamily="18" charset="0"/>
              </a:rPr>
              <a:t> is a group of statements including one or more premises and one and only one conclusion.</a:t>
            </a:r>
          </a:p>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A</a:t>
            </a:r>
            <a:r>
              <a:rPr lang="en-US" b="1" dirty="0">
                <a:latin typeface="Times New Roman" pitchFamily="18" charset="0"/>
                <a:cs typeface="Times New Roman" pitchFamily="18" charset="0"/>
              </a:rPr>
              <a:t> statement</a:t>
            </a:r>
            <a:r>
              <a:rPr lang="en-US" dirty="0">
                <a:latin typeface="Times New Roman" pitchFamily="18" charset="0"/>
                <a:cs typeface="Times New Roman" pitchFamily="18" charset="0"/>
              </a:rPr>
              <a:t> is a sentence that is either true or false, such as "The cat is on the mat." Many sentences are not statements, such as "Close the door, please" , "How old are you?"</a:t>
            </a:r>
          </a:p>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A</a:t>
            </a:r>
            <a:r>
              <a:rPr lang="en-US" b="1" dirty="0">
                <a:latin typeface="Times New Roman" pitchFamily="18" charset="0"/>
                <a:cs typeface="Times New Roman" pitchFamily="18" charset="0"/>
              </a:rPr>
              <a:t> premise </a:t>
            </a:r>
            <a:r>
              <a:rPr lang="en-US" dirty="0">
                <a:latin typeface="Times New Roman" pitchFamily="18" charset="0"/>
                <a:cs typeface="Times New Roman" pitchFamily="18" charset="0"/>
              </a:rPr>
              <a:t>is a statement in an argument that provides reason or support for the conclusion. There can be one or many premises in a single argument.</a:t>
            </a:r>
          </a:p>
          <a:p>
            <a:pPr marL="285750" indent="-285750" algn="just">
              <a:lnSpc>
                <a:spcPct val="150000"/>
              </a:lnSpc>
              <a:buFont typeface="Wingdings" panose="05000000000000000000" pitchFamily="2" charset="2"/>
              <a:buChar char="§"/>
            </a:pPr>
            <a:r>
              <a:rPr lang="en-US" b="1" dirty="0">
                <a:latin typeface="Times New Roman" pitchFamily="18" charset="0"/>
                <a:cs typeface="Times New Roman" pitchFamily="18" charset="0"/>
              </a:rPr>
              <a:t>A conclusion</a:t>
            </a:r>
            <a:r>
              <a:rPr lang="en-US" dirty="0">
                <a:latin typeface="Times New Roman" pitchFamily="18" charset="0"/>
                <a:cs typeface="Times New Roman" pitchFamily="18" charset="0"/>
              </a:rPr>
              <a:t> is a statement in an argument that indicates of what the arguer is trying to convince the reader/listener. What is the argument trying to prove? There can be only one conclusion in a single argument.</a:t>
            </a:r>
          </a:p>
        </p:txBody>
      </p:sp>
      <p:sp>
        <p:nvSpPr>
          <p:cNvPr id="11" name="Footer Placeholder 12"/>
          <p:cNvSpPr>
            <a:spLocks noGrp="1"/>
          </p:cNvSpPr>
          <p:nvPr>
            <p:ph type="ftr" sz="quarter" idx="11"/>
          </p:nvPr>
        </p:nvSpPr>
        <p:spPr>
          <a:xfrm>
            <a:off x="2057400" y="6248400"/>
            <a:ext cx="5867400" cy="365125"/>
          </a:xfrm>
        </p:spPr>
        <p:txBody>
          <a:bodyPr/>
          <a:lstStyle/>
          <a:p>
            <a:r>
              <a:rPr lang="en-US" dirty="0"/>
              <a:t>Dr. Pratibha Pandey/Mr. Pitamber Adhikari	                 Design Thinking 1                 Unit 5</a:t>
            </a:r>
          </a:p>
        </p:txBody>
      </p:sp>
    </p:spTree>
    <p:extLst>
      <p:ext uri="{BB962C8B-B14F-4D97-AF65-F5344CB8AC3E}">
        <p14:creationId xmlns:p14="http://schemas.microsoft.com/office/powerpoint/2010/main" xmlns="" val="220182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52400" y="6248400"/>
            <a:ext cx="2133600" cy="365125"/>
          </a:xfrm>
        </p:spPr>
        <p:txBody>
          <a:bodyPr/>
          <a:lstStyle/>
          <a:p>
            <a:fld id="{D79F8E1A-1792-493C-8ED1-8B51FF7BFBE7}" type="datetime1">
              <a:rPr lang="en-US" smtClean="0"/>
              <a:pPr/>
              <a:t>7/9/2021</a:t>
            </a:fld>
            <a:endParaRPr lang="en-US" dirty="0"/>
          </a:p>
        </p:txBody>
      </p:sp>
      <p:sp>
        <p:nvSpPr>
          <p:cNvPr id="6" name="Slide Number Placeholder 5"/>
          <p:cNvSpPr>
            <a:spLocks noGrp="1"/>
          </p:cNvSpPr>
          <p:nvPr>
            <p:ph type="sldNum" sz="quarter" idx="12"/>
          </p:nvPr>
        </p:nvSpPr>
        <p:spPr/>
        <p:txBody>
          <a:bodyPr/>
          <a:lstStyle/>
          <a:p>
            <a:r>
              <a:rPr lang="en-US" dirty="0"/>
              <a:t>11</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dirty="0">
                <a:latin typeface="Times New Roman" pitchFamily="18" charset="0"/>
                <a:cs typeface="Times New Roman" pitchFamily="18" charset="0"/>
              </a:rPr>
              <a:t>Truth and Logic Conditions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2057400" y="6248400"/>
            <a:ext cx="5867400" cy="365125"/>
          </a:xfrm>
        </p:spPr>
        <p:txBody>
          <a:bodyPr/>
          <a:lstStyle/>
          <a:p>
            <a:r>
              <a:rPr lang="en-US" dirty="0"/>
              <a:t>Dr. Pratibha Pandey/ Mr. Pitamber Adhikari                  Design Thinking 1                 Unit 5</a:t>
            </a:r>
          </a:p>
        </p:txBody>
      </p:sp>
      <p:sp>
        <p:nvSpPr>
          <p:cNvPr id="9" name="Rectangle 8"/>
          <p:cNvSpPr/>
          <p:nvPr/>
        </p:nvSpPr>
        <p:spPr>
          <a:xfrm>
            <a:off x="838200" y="1295400"/>
            <a:ext cx="7848600" cy="1289071"/>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truth condition</a:t>
            </a:r>
            <a:r>
              <a:rPr lang="en-US" dirty="0">
                <a:latin typeface="Times New Roman" pitchFamily="18" charset="0"/>
                <a:cs typeface="Times New Roman" pitchFamily="18" charset="0"/>
              </a:rPr>
              <a:t> is the condition under which a sentence is true. </a:t>
            </a:r>
          </a:p>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Truth conditions of a sentence don't necessarily reflect current reality. </a:t>
            </a:r>
          </a:p>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They are merely the conditions under which the statement would be true.</a:t>
            </a:r>
          </a:p>
        </p:txBody>
      </p:sp>
      <p:pic>
        <p:nvPicPr>
          <p:cNvPr id="59393" name="Picture 1"/>
          <p:cNvPicPr>
            <a:picLocks noChangeAspect="1" noChangeArrowheads="1"/>
          </p:cNvPicPr>
          <p:nvPr/>
        </p:nvPicPr>
        <p:blipFill>
          <a:blip r:embed="rId3" cstate="print"/>
          <a:srcRect l="7613" t="15625" r="37921" b="20833"/>
          <a:stretch>
            <a:fillRect/>
          </a:stretch>
        </p:blipFill>
        <p:spPr bwMode="auto">
          <a:xfrm>
            <a:off x="1143000" y="3062708"/>
            <a:ext cx="6629400" cy="2957092"/>
          </a:xfrm>
          <a:prstGeom prst="rect">
            <a:avLst/>
          </a:prstGeom>
          <a:noFill/>
          <a:ln w="9525">
            <a:noFill/>
            <a:miter lim="800000"/>
            <a:headEnd/>
            <a:tailEnd/>
          </a:ln>
        </p:spPr>
      </p:pic>
    </p:spTree>
    <p:extLst>
      <p:ext uri="{BB962C8B-B14F-4D97-AF65-F5344CB8AC3E}">
        <p14:creationId xmlns:p14="http://schemas.microsoft.com/office/powerpoint/2010/main" xmlns="" val="808780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F42DD-81B3-403B-98A2-F1FA857EE902}"/>
              </a:ext>
            </a:extLst>
          </p:cNvPr>
          <p:cNvSpPr>
            <a:spLocks noGrp="1"/>
          </p:cNvSpPr>
          <p:nvPr>
            <p:ph type="title"/>
          </p:nvPr>
        </p:nvSpPr>
        <p:spPr>
          <a:xfrm>
            <a:off x="914400" y="956863"/>
            <a:ext cx="7772400" cy="817162"/>
          </a:xfrm>
        </p:spPr>
        <p:txBody>
          <a:bodyPr>
            <a:normAutofit/>
          </a:bodyPr>
          <a:lstStyle/>
          <a:p>
            <a:pPr algn="l"/>
            <a:r>
              <a:rPr lang="en-IN" sz="2200" b="1" dirty="0">
                <a:latin typeface="Times New Roman" panose="02020603050405020304" pitchFamily="18" charset="0"/>
                <a:cs typeface="Times New Roman" panose="02020603050405020304" pitchFamily="18" charset="0"/>
              </a:rPr>
              <a:t>EXAMPLE</a:t>
            </a:r>
          </a:p>
        </p:txBody>
      </p:sp>
      <p:sp>
        <p:nvSpPr>
          <p:cNvPr id="4" name="Date Placeholder 3"/>
          <p:cNvSpPr>
            <a:spLocks noGrp="1"/>
          </p:cNvSpPr>
          <p:nvPr>
            <p:ph type="dt" sz="half" idx="10"/>
          </p:nvPr>
        </p:nvSpPr>
        <p:spPr/>
        <p:txBody>
          <a:bodyPr/>
          <a:lstStyle/>
          <a:p>
            <a:fld id="{18BBF54C-E4E9-4606-920F-4854C96E3F02}" type="datetime1">
              <a:rPr lang="en-US" smtClean="0"/>
              <a:pPr/>
              <a:t>7/9/2021</a:t>
            </a:fld>
            <a:endParaRPr lang="en-US" dirty="0"/>
          </a:p>
        </p:txBody>
      </p:sp>
      <p:sp>
        <p:nvSpPr>
          <p:cNvPr id="12" name="Footer Placeholder 12"/>
          <p:cNvSpPr>
            <a:spLocks noGrp="1"/>
          </p:cNvSpPr>
          <p:nvPr>
            <p:ph type="ftr" sz="quarter" idx="11"/>
          </p:nvPr>
        </p:nvSpPr>
        <p:spPr>
          <a:xfrm>
            <a:off x="1447800" y="6356350"/>
            <a:ext cx="6477000" cy="365125"/>
          </a:xfrm>
        </p:spPr>
        <p:txBody>
          <a:bodyPr/>
          <a:lstStyle/>
          <a:p>
            <a:r>
              <a:rPr lang="en-US" dirty="0"/>
              <a:t>Dr. Pratibha Pandey/Mr. Pitamber Adhikari                  Design Thinking 1                 Unit 5</a:t>
            </a:r>
          </a:p>
        </p:txBody>
      </p:sp>
      <p:sp>
        <p:nvSpPr>
          <p:cNvPr id="6" name="Slide Number Placeholder 5"/>
          <p:cNvSpPr>
            <a:spLocks noGrp="1"/>
          </p:cNvSpPr>
          <p:nvPr>
            <p:ph type="sldNum" sz="quarter" idx="12"/>
          </p:nvPr>
        </p:nvSpPr>
        <p:spPr/>
        <p:txBody>
          <a:bodyPr/>
          <a:lstStyle/>
          <a:p>
            <a:r>
              <a:rPr lang="en-US" dirty="0"/>
              <a:t>12</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spcBef>
                <a:spcPct val="0"/>
              </a:spcBef>
              <a:spcAft>
                <a:spcPct val="0"/>
              </a:spcAft>
            </a:pPr>
            <a:endParaRPr lang="en-US" sz="2800" dirty="0">
              <a:latin typeface="Times New Roman" pitchFamily="18" charset="0"/>
              <a:cs typeface="Times New Roman" pitchFamily="18" charset="0"/>
            </a:endParaRPr>
          </a:p>
          <a:p>
            <a:pPr algn="ctr" fontAlgn="base">
              <a:spcBef>
                <a:spcPct val="0"/>
              </a:spcBef>
              <a:spcAft>
                <a:spcPct val="0"/>
              </a:spcAft>
            </a:pPr>
            <a:r>
              <a:rPr lang="en-US" sz="2800" dirty="0">
                <a:latin typeface="Times New Roman" pitchFamily="18" charset="0"/>
                <a:cs typeface="Times New Roman" pitchFamily="18" charset="0"/>
              </a:rPr>
              <a:t>Truth and Logic Conditions [CO5]</a:t>
            </a:r>
          </a:p>
          <a:p>
            <a:pPr lvl="0" algn="ctr" fontAlgn="base">
              <a:spcBef>
                <a:spcPct val="0"/>
              </a:spcBef>
              <a:spcAft>
                <a:spcPct val="0"/>
              </a:spcAft>
            </a:pPr>
            <a:endParaRPr lang="en-US" sz="2800" dirty="0">
              <a:latin typeface="Arial" pitchFamily="34" charset="0"/>
              <a:cs typeface="Arial" pitchFamily="34"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876300" y="1828799"/>
            <a:ext cx="7772400" cy="923330"/>
          </a:xfrm>
          <a:prstGeom prst="rect">
            <a:avLst/>
          </a:prstGeom>
        </p:spPr>
        <p:txBody>
          <a:bodyPr wrap="square">
            <a:spAutoFit/>
          </a:bodyPr>
          <a:lstStyle/>
          <a:p>
            <a:pPr lvl="0" eaLnBrk="0" fontAlgn="base" hangingPunct="0">
              <a:spcBef>
                <a:spcPct val="0"/>
              </a:spcBef>
              <a:spcAft>
                <a:spcPct val="0"/>
              </a:spcAft>
            </a:pPr>
            <a:r>
              <a:rPr lang="en-US" dirty="0">
                <a:solidFill>
                  <a:srgbClr val="000000"/>
                </a:solidFill>
                <a:latin typeface="Times New Roman" pitchFamily="18" charset="0"/>
                <a:cs typeface="Times New Roman" pitchFamily="18" charset="0"/>
              </a:rPr>
              <a:t>Cats with long hair shed all over the house so you should not get a long-haired cat.</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000000"/>
                </a:solidFill>
                <a:latin typeface="Times New Roman" pitchFamily="18" charset="0"/>
                <a:cs typeface="Times New Roman" pitchFamily="18" charset="0"/>
              </a:rPr>
              <a:t>I have heard that they also have lots of fleas.</a:t>
            </a:r>
          </a:p>
          <a:p>
            <a:pPr lvl="0" eaLnBrk="0" fontAlgn="base" hangingPunct="0">
              <a:spcBef>
                <a:spcPct val="0"/>
              </a:spcBef>
              <a:spcAft>
                <a:spcPct val="0"/>
              </a:spcAft>
            </a:pPr>
            <a:endParaRPr lang="en-US" dirty="0">
              <a:latin typeface="Arial" pitchFamily="34" charset="0"/>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xmlns="" val="650218028"/>
              </p:ext>
            </p:extLst>
          </p:nvPr>
        </p:nvGraphicFramePr>
        <p:xfrm>
          <a:off x="1905000" y="3023193"/>
          <a:ext cx="5334000" cy="2703341"/>
        </p:xfrm>
        <a:graphic>
          <a:graphicData uri="http://schemas.openxmlformats.org/drawingml/2006/table">
            <a:tbl>
              <a:tblPr/>
              <a:tblGrid>
                <a:gridCol w="693420">
                  <a:extLst>
                    <a:ext uri="{9D8B030D-6E8A-4147-A177-3AD203B41FA5}">
                      <a16:colId xmlns:a16="http://schemas.microsoft.com/office/drawing/2014/main" xmlns="" val="20000"/>
                    </a:ext>
                  </a:extLst>
                </a:gridCol>
                <a:gridCol w="4640580">
                  <a:extLst>
                    <a:ext uri="{9D8B030D-6E8A-4147-A177-3AD203B41FA5}">
                      <a16:colId xmlns:a16="http://schemas.microsoft.com/office/drawing/2014/main" xmlns="" val="20001"/>
                    </a:ext>
                  </a:extLst>
                </a:gridCol>
              </a:tblGrid>
              <a:tr h="818137">
                <a:tc>
                  <a:txBody>
                    <a:bodyPr/>
                    <a:lstStyle/>
                    <a:p>
                      <a:pPr algn="r"/>
                      <a:r>
                        <a:rPr lang="en-US" dirty="0">
                          <a:latin typeface="Times New Roman" pitchFamily="18" charset="0"/>
                          <a:cs typeface="Times New Roman" pitchFamily="18" charset="0"/>
                        </a:rPr>
                        <a:t>P¹</a:t>
                      </a:r>
                    </a:p>
                  </a:txBody>
                  <a:tcPr marL="66675" marR="66675" marT="66675" marB="66675" anchor="ctr">
                    <a:lnL>
                      <a:noFill/>
                    </a:lnL>
                    <a:lnR>
                      <a:noFill/>
                    </a:lnR>
                    <a:lnT>
                      <a:noFill/>
                    </a:lnT>
                    <a:lnB>
                      <a:noFill/>
                    </a:lnB>
                  </a:tcPr>
                </a:tc>
                <a:tc>
                  <a:txBody>
                    <a:bodyPr/>
                    <a:lstStyle/>
                    <a:p>
                      <a:r>
                        <a:rPr lang="en-US" dirty="0">
                          <a:latin typeface="Times New Roman" pitchFamily="18" charset="0"/>
                          <a:cs typeface="Times New Roman" pitchFamily="18" charset="0"/>
                        </a:rPr>
                        <a:t>Long-haired cats shed all over the house</a:t>
                      </a:r>
                    </a:p>
                  </a:txBody>
                  <a:tcPr marL="66675" marR="66675" marT="66675" marB="66675" anchor="ctr">
                    <a:lnL>
                      <a:noFill/>
                    </a:lnL>
                    <a:lnR>
                      <a:noFill/>
                    </a:lnR>
                    <a:lnT>
                      <a:noFill/>
                    </a:lnT>
                    <a:lnB>
                      <a:noFill/>
                    </a:lnB>
                  </a:tcPr>
                </a:tc>
                <a:extLst>
                  <a:ext uri="{0D108BD9-81ED-4DB2-BD59-A6C34878D82A}">
                    <a16:rowId xmlns:a16="http://schemas.microsoft.com/office/drawing/2014/main" xmlns="" val="10000"/>
                  </a:ext>
                </a:extLst>
              </a:tr>
              <a:tr h="942602">
                <a:tc>
                  <a:txBody>
                    <a:bodyPr/>
                    <a:lstStyle/>
                    <a:p>
                      <a:pPr algn="r"/>
                      <a:r>
                        <a:rPr lang="en-US">
                          <a:latin typeface="Times New Roman" pitchFamily="18" charset="0"/>
                          <a:cs typeface="Times New Roman" pitchFamily="18" charset="0"/>
                        </a:rPr>
                        <a:t>P²</a:t>
                      </a:r>
                    </a:p>
                  </a:txBody>
                  <a:tcPr marL="66675" marR="66675" marT="66675" marB="66675" anchor="ctr">
                    <a:lnL>
                      <a:noFill/>
                    </a:lnL>
                    <a:lnR>
                      <a:noFill/>
                    </a:lnR>
                    <a:lnT>
                      <a:noFill/>
                    </a:lnT>
                    <a:lnB>
                      <a:noFill/>
                    </a:lnB>
                  </a:tcPr>
                </a:tc>
                <a:tc>
                  <a:txBody>
                    <a:bodyPr/>
                    <a:lstStyle/>
                    <a:p>
                      <a:r>
                        <a:rPr lang="en-US" dirty="0">
                          <a:latin typeface="Times New Roman" pitchFamily="18" charset="0"/>
                          <a:cs typeface="Times New Roman" pitchFamily="18" charset="0"/>
                        </a:rPr>
                        <a:t>Long-haired cats have a lot of fleas</a:t>
                      </a:r>
                    </a:p>
                  </a:txBody>
                  <a:tcPr marL="66675" marR="66675" marT="66675" marB="66675" anchor="ctr">
                    <a:lnL>
                      <a:noFill/>
                    </a:lnL>
                    <a:lnR>
                      <a:noFill/>
                    </a:lnR>
                    <a:lnT>
                      <a:noFill/>
                    </a:lnT>
                    <a:lnB>
                      <a:noFill/>
                    </a:lnB>
                  </a:tcPr>
                </a:tc>
                <a:extLst>
                  <a:ext uri="{0D108BD9-81ED-4DB2-BD59-A6C34878D82A}">
                    <a16:rowId xmlns:a16="http://schemas.microsoft.com/office/drawing/2014/main" xmlns="" val="10001"/>
                  </a:ext>
                </a:extLst>
              </a:tr>
              <a:tr h="942602">
                <a:tc>
                  <a:txBody>
                    <a:bodyPr/>
                    <a:lstStyle/>
                    <a:p>
                      <a:pPr algn="r"/>
                      <a:r>
                        <a:rPr lang="en-US">
                          <a:latin typeface="Times New Roman" pitchFamily="18" charset="0"/>
                          <a:cs typeface="Times New Roman" pitchFamily="18" charset="0"/>
                        </a:rPr>
                        <a:t>C</a:t>
                      </a:r>
                    </a:p>
                  </a:txBody>
                  <a:tcPr marL="66675" marR="66675" marT="66675" marB="66675" anchor="ctr">
                    <a:lnL>
                      <a:noFill/>
                    </a:lnL>
                    <a:lnR>
                      <a:noFill/>
                    </a:lnR>
                    <a:lnT>
                      <a:noFill/>
                    </a:lnT>
                    <a:lnB>
                      <a:noFill/>
                    </a:lnB>
                  </a:tcPr>
                </a:tc>
                <a:tc>
                  <a:txBody>
                    <a:bodyPr/>
                    <a:lstStyle/>
                    <a:p>
                      <a:r>
                        <a:rPr lang="en-US" dirty="0">
                          <a:latin typeface="Times New Roman" pitchFamily="18" charset="0"/>
                          <a:cs typeface="Times New Roman" pitchFamily="18" charset="0"/>
                        </a:rPr>
                        <a:t>You should not get a long haired cat</a:t>
                      </a:r>
                    </a:p>
                  </a:txBody>
                  <a:tcPr marL="66675" marR="66675" marT="66675" marB="66675" anchor="ctr">
                    <a:lnL>
                      <a:noFill/>
                    </a:lnL>
                    <a:lnR>
                      <a:noFill/>
                    </a:lnR>
                    <a:lnT>
                      <a:noFill/>
                    </a:lnT>
                    <a:lnB>
                      <a:noFill/>
                    </a:lnB>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D68353-2803-4DD5-807B-85BE2D6F77CD}" type="datetime1">
              <a:rPr lang="en-US" smtClean="0"/>
              <a:pPr/>
              <a:t>7/9/2021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Deductive Arguments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Rectangle 10"/>
          <p:cNvSpPr/>
          <p:nvPr/>
        </p:nvSpPr>
        <p:spPr>
          <a:xfrm>
            <a:off x="304800" y="838200"/>
            <a:ext cx="8686800" cy="5493812"/>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A deductive argument is either </a:t>
            </a:r>
            <a:r>
              <a:rPr lang="en-US" b="1" dirty="0">
                <a:latin typeface="Times New Roman" pitchFamily="18" charset="0"/>
                <a:cs typeface="Times New Roman" pitchFamily="18" charset="0"/>
              </a:rPr>
              <a:t>valid</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rPr>
              <a:t>invalid. </a:t>
            </a:r>
            <a:r>
              <a:rPr lang="en-US" dirty="0">
                <a:latin typeface="Times New Roman" pitchFamily="18" charset="0"/>
                <a:cs typeface="Times New Roman" pitchFamily="18" charset="0"/>
              </a:rPr>
              <a:t>There is no in-between, no gray area. </a:t>
            </a:r>
          </a:p>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The test for validity of a deductive argument is the following: If there is any possible way for an argument to have all true premises and a false conclusion, then the argument is invalid. </a:t>
            </a:r>
          </a:p>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Again: to determine validity we are not concerned with whether the premises are </a:t>
            </a:r>
            <a:r>
              <a:rPr lang="en-US" i="1" dirty="0">
                <a:latin typeface="Times New Roman" pitchFamily="18" charset="0"/>
                <a:cs typeface="Times New Roman" pitchFamily="18" charset="0"/>
              </a:rPr>
              <a:t>actually</a:t>
            </a:r>
            <a:r>
              <a:rPr lang="en-US" dirty="0">
                <a:latin typeface="Times New Roman" pitchFamily="18" charset="0"/>
                <a:cs typeface="Times New Roman" pitchFamily="18" charset="0"/>
              </a:rPr>
              <a:t> true, that is a separate step. We will just pretend or assume that they are.</a:t>
            </a:r>
          </a:p>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This is an important but sometimes difficult point to grasp. The most difficult task at this stage is to understand that an </a:t>
            </a:r>
            <a:r>
              <a:rPr lang="en-US" b="1" dirty="0">
                <a:latin typeface="Times New Roman" pitchFamily="18" charset="0"/>
                <a:cs typeface="Times New Roman" pitchFamily="18" charset="0"/>
              </a:rPr>
              <a:t>argument form can be valid, even if it has false premises and/or a false conclusion.</a:t>
            </a:r>
            <a:endParaRPr lang="en-US"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If a deductive argument is valid, then we go ahead and check the factual claim, because only then is it possible that the argument might be </a:t>
            </a:r>
            <a:r>
              <a:rPr lang="en-US" b="1" dirty="0">
                <a:latin typeface="Times New Roman" pitchFamily="18" charset="0"/>
                <a:cs typeface="Times New Roman" pitchFamily="18" charset="0"/>
              </a:rPr>
              <a:t>sound. </a:t>
            </a:r>
          </a:p>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An invalid argument is always unsound. An argument is </a:t>
            </a:r>
            <a:r>
              <a:rPr lang="en-US" i="1" dirty="0">
                <a:latin typeface="Times New Roman" pitchFamily="18" charset="0"/>
                <a:cs typeface="Times New Roman" pitchFamily="18" charset="0"/>
              </a:rPr>
              <a:t>sound</a:t>
            </a:r>
            <a:r>
              <a:rPr lang="en-US" dirty="0">
                <a:latin typeface="Times New Roman" pitchFamily="18" charset="0"/>
                <a:cs typeface="Times New Roman" pitchFamily="18" charset="0"/>
              </a:rPr>
              <a:t> if it is </a:t>
            </a:r>
            <a:r>
              <a:rPr lang="en-US" i="1" dirty="0">
                <a:latin typeface="Times New Roman" pitchFamily="18" charset="0"/>
                <a:cs typeface="Times New Roman" pitchFamily="18" charset="0"/>
              </a:rPr>
              <a:t>valid</a:t>
            </a:r>
            <a:r>
              <a:rPr lang="en-US" dirty="0">
                <a:latin typeface="Times New Roman" pitchFamily="18" charset="0"/>
                <a:cs typeface="Times New Roman" pitchFamily="18" charset="0"/>
              </a:rPr>
              <a:t> and the </a:t>
            </a:r>
            <a:r>
              <a:rPr lang="en-US" i="1" dirty="0">
                <a:latin typeface="Times New Roman" pitchFamily="18" charset="0"/>
                <a:cs typeface="Times New Roman" pitchFamily="18" charset="0"/>
              </a:rPr>
              <a:t>premises are all actually true</a:t>
            </a:r>
            <a:r>
              <a:rPr lang="en-US" dirty="0">
                <a:latin typeface="Times New Roman" pitchFamily="18" charset="0"/>
                <a:cs typeface="Times New Roman" pitchFamily="18" charset="0"/>
              </a:rPr>
              <a:t>. </a:t>
            </a:r>
          </a:p>
        </p:txBody>
      </p:sp>
      <p:sp>
        <p:nvSpPr>
          <p:cNvPr id="12" name="Footer Placeholder 12"/>
          <p:cNvSpPr>
            <a:spLocks noGrp="1"/>
          </p:cNvSpPr>
          <p:nvPr>
            <p:ph type="ftr" sz="quarter" idx="11"/>
          </p:nvPr>
        </p:nvSpPr>
        <p:spPr>
          <a:xfrm>
            <a:off x="2057400" y="6248400"/>
            <a:ext cx="5867400" cy="365125"/>
          </a:xfrm>
        </p:spPr>
        <p:txBody>
          <a:bodyPr/>
          <a:lstStyle/>
          <a:p>
            <a:r>
              <a:rPr lang="en-US" dirty="0"/>
              <a:t>Dr. Pratibha Pandey/Mr. Pitamber Adhikari                   Design Thinking 1                 Unit 5</a:t>
            </a:r>
          </a:p>
        </p:txBody>
      </p:sp>
    </p:spTree>
    <p:extLst>
      <p:ext uri="{BB962C8B-B14F-4D97-AF65-F5344CB8AC3E}">
        <p14:creationId xmlns:p14="http://schemas.microsoft.com/office/powerpoint/2010/main" xmlns="" val="3838949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D68353-2803-4DD5-807B-85BE2D6F77CD}" type="datetime1">
              <a:rPr lang="en-US" smtClean="0"/>
              <a:pPr/>
              <a:t>7/9/2021</a:t>
            </a:fld>
            <a:endParaRPr lang="en-US" dirty="0"/>
          </a:p>
        </p:txBody>
      </p:sp>
      <p:sp>
        <p:nvSpPr>
          <p:cNvPr id="12" name="Footer Placeholder 12"/>
          <p:cNvSpPr>
            <a:spLocks noGrp="1"/>
          </p:cNvSpPr>
          <p:nvPr>
            <p:ph type="ftr" sz="quarter" idx="11"/>
          </p:nvPr>
        </p:nvSpPr>
        <p:spPr>
          <a:xfrm>
            <a:off x="1600200" y="6356350"/>
            <a:ext cx="60198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Deductive Arguments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xmlns="" id="{42EA9891-E791-4C3B-8EAB-DA4BF1D8F862}"/>
              </a:ext>
            </a:extLst>
          </p:cNvPr>
          <p:cNvSpPr txBox="1"/>
          <p:nvPr/>
        </p:nvSpPr>
        <p:spPr>
          <a:xfrm>
            <a:off x="914400" y="1371600"/>
            <a:ext cx="7467600" cy="923330"/>
          </a:xfrm>
          <a:prstGeom prst="rect">
            <a:avLst/>
          </a:prstGeom>
          <a:noFill/>
        </p:spPr>
        <p:txBody>
          <a:bodyPr wrap="square">
            <a:spAutoFit/>
          </a:bodyPr>
          <a:lstStyle/>
          <a:p>
            <a:pPr marL="285750" indent="-285750" algn="just">
              <a:buFont typeface="Wingdings" panose="05000000000000000000" pitchFamily="2" charset="2"/>
              <a:buChar char="§"/>
            </a:pPr>
            <a:r>
              <a:rPr lang="en-IN" dirty="0">
                <a:latin typeface="+mj-lt"/>
                <a:cs typeface="Times New Roman" panose="02020603050405020304" pitchFamily="18" charset="0"/>
              </a:rPr>
              <a:t>A deductive argument is an argument that is intended by the arguer to be deductively valid, that is, to provide a guarantee of the truth of the conclusion provided that the argument’s premises are true.</a:t>
            </a:r>
          </a:p>
        </p:txBody>
      </p:sp>
      <p:sp>
        <p:nvSpPr>
          <p:cNvPr id="11" name="TextBox 10">
            <a:extLst>
              <a:ext uri="{FF2B5EF4-FFF2-40B4-BE49-F238E27FC236}">
                <a16:creationId xmlns:a16="http://schemas.microsoft.com/office/drawing/2014/main" xmlns="" id="{6778FD06-1542-4CBD-A978-4C2FF561E3D0}"/>
              </a:ext>
            </a:extLst>
          </p:cNvPr>
          <p:cNvSpPr txBox="1"/>
          <p:nvPr/>
        </p:nvSpPr>
        <p:spPr>
          <a:xfrm>
            <a:off x="914400" y="2534252"/>
            <a:ext cx="7467600" cy="1200329"/>
          </a:xfrm>
          <a:prstGeom prst="rect">
            <a:avLst/>
          </a:prstGeom>
          <a:noFill/>
        </p:spPr>
        <p:txBody>
          <a:bodyPr wrap="square">
            <a:spAutoFit/>
          </a:bodyPr>
          <a:lstStyle/>
          <a:p>
            <a:pPr marL="285750" indent="-285750"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a:t>
            </a:r>
            <a:r>
              <a:rPr lang="en-IN" dirty="0">
                <a:latin typeface="+mj-lt"/>
                <a:cs typeface="Times New Roman" panose="02020603050405020304" pitchFamily="18" charset="0"/>
              </a:rPr>
              <a:t>This point can be expressed also by saying that, in a deductive argument, the premises are intended to provide such strong support for the conclusion that, if the premises are true, then it would be impossible for the conclusion to be false.</a:t>
            </a:r>
          </a:p>
        </p:txBody>
      </p:sp>
      <p:sp>
        <p:nvSpPr>
          <p:cNvPr id="13" name="TextBox 12">
            <a:extLst>
              <a:ext uri="{FF2B5EF4-FFF2-40B4-BE49-F238E27FC236}">
                <a16:creationId xmlns:a16="http://schemas.microsoft.com/office/drawing/2014/main" xmlns="" id="{C5B0832E-6315-44B2-9F66-3AEF375B0C1A}"/>
              </a:ext>
            </a:extLst>
          </p:cNvPr>
          <p:cNvSpPr txBox="1"/>
          <p:nvPr/>
        </p:nvSpPr>
        <p:spPr>
          <a:xfrm>
            <a:off x="914400" y="3973903"/>
            <a:ext cx="7391400" cy="646331"/>
          </a:xfrm>
          <a:prstGeom prst="rect">
            <a:avLst/>
          </a:prstGeom>
          <a:noFill/>
        </p:spPr>
        <p:txBody>
          <a:bodyPr wrap="square">
            <a:spAutoFit/>
          </a:bodyPr>
          <a:lstStyle/>
          <a:p>
            <a:pPr marL="285750" indent="-285750" algn="just">
              <a:buFont typeface="Wingdings" panose="05000000000000000000" pitchFamily="2" charset="2"/>
              <a:buChar char="§"/>
            </a:pPr>
            <a:r>
              <a:rPr lang="en-IN" dirty="0">
                <a:latin typeface="+mj-lt"/>
                <a:cs typeface="Times New Roman" panose="02020603050405020304" pitchFamily="18" charset="0"/>
              </a:rPr>
              <a:t>An argument in which the premises do succeed in guaranteeing the conclusion is called a (deductively) valid argument.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D68353-2803-4DD5-807B-85BE2D6F77CD}" type="datetime1">
              <a:rPr lang="en-US" smtClean="0"/>
              <a:pPr/>
              <a:t>7/9/2021</a:t>
            </a:fld>
            <a:endParaRPr lang="en-US" dirty="0"/>
          </a:p>
        </p:txBody>
      </p:sp>
      <p:sp>
        <p:nvSpPr>
          <p:cNvPr id="12" name="Footer Placeholder 12"/>
          <p:cNvSpPr>
            <a:spLocks noGrp="1"/>
          </p:cNvSpPr>
          <p:nvPr>
            <p:ph type="ftr" sz="quarter" idx="11"/>
          </p:nvPr>
        </p:nvSpPr>
        <p:spPr>
          <a:xfrm>
            <a:off x="1676400" y="6356350"/>
            <a:ext cx="57912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Deductive Arguments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TextBox 13">
            <a:extLst>
              <a:ext uri="{FF2B5EF4-FFF2-40B4-BE49-F238E27FC236}">
                <a16:creationId xmlns:a16="http://schemas.microsoft.com/office/drawing/2014/main" xmlns="" id="{3DA66E6C-86FA-42D2-884F-ADEF9CE64C33}"/>
              </a:ext>
            </a:extLst>
          </p:cNvPr>
          <p:cNvSpPr txBox="1"/>
          <p:nvPr/>
        </p:nvSpPr>
        <p:spPr>
          <a:xfrm>
            <a:off x="762000" y="817164"/>
            <a:ext cx="7924800" cy="5632311"/>
          </a:xfrm>
          <a:prstGeom prst="rect">
            <a:avLst/>
          </a:prstGeom>
          <a:noFill/>
        </p:spPr>
        <p:txBody>
          <a:bodyPr wrap="square">
            <a:spAutoFit/>
          </a:bodyPr>
          <a:lstStyle/>
          <a:p>
            <a:pPr marL="285750" indent="-285750" algn="just">
              <a:buFont typeface="Wingdings" panose="05000000000000000000" pitchFamily="2" charset="2"/>
              <a:buChar char="§"/>
            </a:pPr>
            <a:r>
              <a:rPr lang="en-IN" dirty="0"/>
              <a:t>An argument is a set of statements that consists of a conclusion and the statements said by the arguer to lead to that conclusion.</a:t>
            </a:r>
          </a:p>
          <a:p>
            <a:pPr algn="just"/>
            <a:endParaRPr lang="en-IN" dirty="0"/>
          </a:p>
          <a:p>
            <a:pPr marL="285750" indent="-285750" algn="just">
              <a:buFont typeface="Wingdings" panose="05000000000000000000" pitchFamily="2" charset="2"/>
              <a:buChar char="§"/>
            </a:pPr>
            <a:r>
              <a:rPr lang="en-IN" dirty="0"/>
              <a:t>Premises are the statements that lead to the conclusion.</a:t>
            </a:r>
          </a:p>
          <a:p>
            <a:pPr algn="just"/>
            <a:endParaRPr lang="en-IN" dirty="0"/>
          </a:p>
          <a:p>
            <a:pPr marL="285750" indent="-285750" algn="just">
              <a:buFont typeface="Wingdings" panose="05000000000000000000" pitchFamily="2" charset="2"/>
              <a:buChar char="§"/>
            </a:pPr>
            <a:r>
              <a:rPr lang="en-IN" dirty="0"/>
              <a:t>A deductive argument is an argument in which the arguer is maintaining that the premises show that the conclusion is necessarily true.</a:t>
            </a:r>
          </a:p>
          <a:p>
            <a:pPr algn="just"/>
            <a:endParaRPr lang="en-IN" dirty="0"/>
          </a:p>
          <a:p>
            <a:pPr marL="285750" indent="-285750" algn="just">
              <a:buFont typeface="Wingdings" panose="05000000000000000000" pitchFamily="2" charset="2"/>
              <a:buChar char="§"/>
            </a:pPr>
            <a:r>
              <a:rPr lang="en-IN" dirty="0"/>
              <a:t>A deductive argument is said to be valid if the premises logically lead to the conclusion.</a:t>
            </a:r>
          </a:p>
          <a:p>
            <a:pPr algn="just"/>
            <a:endParaRPr lang="en-IN" dirty="0"/>
          </a:p>
          <a:p>
            <a:pPr marL="285750" indent="-285750" algn="just">
              <a:buFont typeface="Wingdings" panose="05000000000000000000" pitchFamily="2" charset="2"/>
              <a:buChar char="§"/>
            </a:pPr>
            <a:r>
              <a:rPr lang="en-IN" dirty="0"/>
              <a:t>A deductive argument is said to be sound if it is valid and has true premises.  The conclusion of a sound deductive argument is necessarily true.</a:t>
            </a:r>
          </a:p>
          <a:p>
            <a:pPr algn="just"/>
            <a:endParaRPr lang="en-IN" dirty="0"/>
          </a:p>
          <a:p>
            <a:pPr marL="285750" indent="-285750" algn="just">
              <a:buFont typeface="Wingdings" panose="05000000000000000000" pitchFamily="2" charset="2"/>
              <a:buChar char="§"/>
            </a:pPr>
            <a:r>
              <a:rPr lang="en-IN" dirty="0"/>
              <a:t>A syllogism is a deductive argument with two premises.  Here is one example of a syllogism that is valid and sound:</a:t>
            </a:r>
          </a:p>
          <a:p>
            <a:pPr algn="just"/>
            <a:endParaRPr lang="en-IN" dirty="0"/>
          </a:p>
          <a:p>
            <a:pPr algn="just"/>
            <a:r>
              <a:rPr lang="en-IN" dirty="0"/>
              <a:t>               		 </a:t>
            </a:r>
            <a:r>
              <a:rPr lang="en-IN" i="1" dirty="0"/>
              <a:t>All human beings are mortal.</a:t>
            </a:r>
          </a:p>
          <a:p>
            <a:pPr algn="just"/>
            <a:r>
              <a:rPr lang="en-IN" i="1" dirty="0"/>
              <a:t>               		 Socrates is a human being.</a:t>
            </a:r>
          </a:p>
          <a:p>
            <a:pPr algn="just"/>
            <a:r>
              <a:rPr lang="en-IN" i="1" dirty="0"/>
              <a:t>                		 Thus, Socrates is mortal.</a:t>
            </a:r>
          </a:p>
        </p:txBody>
      </p:sp>
    </p:spTree>
    <p:extLst>
      <p:ext uri="{BB962C8B-B14F-4D97-AF65-F5344CB8AC3E}">
        <p14:creationId xmlns:p14="http://schemas.microsoft.com/office/powerpoint/2010/main" xmlns="" val="1181228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D68353-2803-4DD5-807B-85BE2D6F77CD}" type="datetime1">
              <a:rPr lang="en-US" smtClean="0"/>
              <a:pPr/>
              <a:t>7/9/2021</a:t>
            </a:fld>
            <a:endParaRPr lang="en-US" dirty="0"/>
          </a:p>
        </p:txBody>
      </p:sp>
      <p:sp>
        <p:nvSpPr>
          <p:cNvPr id="12" name="Footer Placeholder 12"/>
          <p:cNvSpPr>
            <a:spLocks noGrp="1"/>
          </p:cNvSpPr>
          <p:nvPr>
            <p:ph type="ftr" sz="quarter" idx="11"/>
          </p:nvPr>
        </p:nvSpPr>
        <p:spPr>
          <a:xfrm>
            <a:off x="1600200" y="6356350"/>
            <a:ext cx="58674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Deductive Arguments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xmlns="" id="{B1F79E9B-27A9-4C9A-B1FF-2DE61376ECD0}"/>
              </a:ext>
            </a:extLst>
          </p:cNvPr>
          <p:cNvSpPr txBox="1"/>
          <p:nvPr/>
        </p:nvSpPr>
        <p:spPr>
          <a:xfrm>
            <a:off x="990600" y="914400"/>
            <a:ext cx="7696200" cy="5632311"/>
          </a:xfrm>
          <a:prstGeom prst="rect">
            <a:avLst/>
          </a:prstGeom>
          <a:noFill/>
        </p:spPr>
        <p:txBody>
          <a:bodyPr wrap="square">
            <a:spAutoFit/>
          </a:bodyPr>
          <a:lstStyle/>
          <a:p>
            <a:pPr marL="285750" indent="-285750" algn="just">
              <a:buFont typeface="Wingdings" panose="05000000000000000000" pitchFamily="2" charset="2"/>
              <a:buChar char="§"/>
            </a:pPr>
            <a:r>
              <a:rPr lang="en-IN" dirty="0"/>
              <a:t>Now consider this syllogism:</a:t>
            </a:r>
          </a:p>
          <a:p>
            <a:pPr algn="just"/>
            <a:endParaRPr lang="en-IN" dirty="0"/>
          </a:p>
          <a:p>
            <a:pPr algn="just"/>
            <a:r>
              <a:rPr lang="en-IN" dirty="0"/>
              <a:t>                		</a:t>
            </a:r>
            <a:r>
              <a:rPr lang="en-IN" i="1" dirty="0"/>
              <a:t>All dogs are cats.</a:t>
            </a:r>
          </a:p>
          <a:p>
            <a:pPr algn="just"/>
            <a:r>
              <a:rPr lang="en-IN" i="1" dirty="0"/>
              <a:t>                		All cats are birds.</a:t>
            </a:r>
          </a:p>
          <a:p>
            <a:pPr algn="just"/>
            <a:r>
              <a:rPr lang="en-IN" i="1" dirty="0"/>
              <a:t>                		Thus, all dogs are birds.</a:t>
            </a:r>
          </a:p>
          <a:p>
            <a:pPr algn="just"/>
            <a:endParaRPr lang="en-IN" dirty="0"/>
          </a:p>
          <a:p>
            <a:pPr marL="285750" indent="-285750" algn="just">
              <a:buFont typeface="Wingdings" panose="05000000000000000000" pitchFamily="2" charset="2"/>
              <a:buChar char="§"/>
            </a:pPr>
            <a:r>
              <a:rPr lang="en-IN" dirty="0"/>
              <a:t>This argument is valid, because the conclusions follows from the premises, but it is clearly not sound since the premises are false.</a:t>
            </a:r>
          </a:p>
          <a:p>
            <a:pPr algn="just"/>
            <a:endParaRPr lang="en-IN" dirty="0"/>
          </a:p>
          <a:p>
            <a:pPr marL="285750" indent="-285750" algn="just">
              <a:buFont typeface="Wingdings" panose="05000000000000000000" pitchFamily="2" charset="2"/>
              <a:buChar char="§"/>
            </a:pPr>
            <a:r>
              <a:rPr lang="en-IN" dirty="0"/>
              <a:t>Of course, more complex deductive arguments may have more than two premises.</a:t>
            </a:r>
          </a:p>
          <a:p>
            <a:pPr algn="just"/>
            <a:endParaRPr lang="en-IN" dirty="0"/>
          </a:p>
          <a:p>
            <a:pPr marL="285750" indent="-285750" algn="just">
              <a:buFont typeface="Wingdings" panose="05000000000000000000" pitchFamily="2" charset="2"/>
              <a:buChar char="§"/>
            </a:pPr>
            <a:r>
              <a:rPr lang="en-IN" dirty="0"/>
              <a:t>In many cases arguments are linked together.  The conclusion of one argument becomes a premise for the next argument.  In </a:t>
            </a:r>
            <a:r>
              <a:rPr lang="en-IN" dirty="0" err="1"/>
              <a:t>analyzing</a:t>
            </a:r>
            <a:r>
              <a:rPr lang="en-IN" dirty="0"/>
              <a:t> complex arguments, it is often important to break the argument down into its component parts.</a:t>
            </a:r>
          </a:p>
          <a:p>
            <a:pPr algn="just"/>
            <a:endParaRPr lang="en-IN" dirty="0"/>
          </a:p>
          <a:p>
            <a:pPr marL="285750" indent="-285750" algn="just">
              <a:buFont typeface="Wingdings" panose="05000000000000000000" pitchFamily="2" charset="2"/>
              <a:buChar char="§"/>
            </a:pPr>
            <a:r>
              <a:rPr lang="en-IN" dirty="0"/>
              <a:t>In many cases parts of deductive arguments are missing.  In order to critique an argument, it may be important to uncover the missing premises.</a:t>
            </a:r>
          </a:p>
          <a:p>
            <a:r>
              <a:rPr lang="en-IN" dirty="0"/>
              <a:t> </a:t>
            </a:r>
          </a:p>
        </p:txBody>
      </p:sp>
    </p:spTree>
    <p:extLst>
      <p:ext uri="{BB962C8B-B14F-4D97-AF65-F5344CB8AC3E}">
        <p14:creationId xmlns:p14="http://schemas.microsoft.com/office/powerpoint/2010/main" xmlns="" val="1307321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A3542A-5318-4778-A2E4-761B1AF845B1}" type="datetime1">
              <a:rPr lang="en-US" smtClean="0"/>
              <a:pPr/>
              <a:t>7/9/2021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Inductive</a:t>
            </a: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 </a:t>
            </a: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Argument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914400"/>
            <a:ext cx="8686800" cy="5493812"/>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On the </a:t>
            </a:r>
            <a:r>
              <a:rPr lang="en-US" b="1" dirty="0">
                <a:latin typeface="Times New Roman" pitchFamily="18" charset="0"/>
                <a:cs typeface="Times New Roman" pitchFamily="18" charset="0"/>
              </a:rPr>
              <a:t>inductive</a:t>
            </a:r>
            <a:r>
              <a:rPr lang="en-US" dirty="0">
                <a:latin typeface="Times New Roman" pitchFamily="18" charset="0"/>
                <a:cs typeface="Times New Roman" pitchFamily="18" charset="0"/>
              </a:rPr>
              <a:t> side of things we classify arguments as </a:t>
            </a:r>
            <a:r>
              <a:rPr lang="en-US" b="1" i="1" dirty="0">
                <a:latin typeface="Times New Roman" pitchFamily="18" charset="0"/>
                <a:cs typeface="Times New Roman" pitchFamily="18" charset="0"/>
              </a:rPr>
              <a:t>strong</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US" b="1" i="1" dirty="0">
                <a:latin typeface="Times New Roman" pitchFamily="18" charset="0"/>
                <a:cs typeface="Times New Roman" pitchFamily="18" charset="0"/>
              </a:rPr>
              <a:t>weak</a:t>
            </a:r>
            <a:r>
              <a:rPr lang="en-US" dirty="0">
                <a:latin typeface="Times New Roman" pitchFamily="18" charset="0"/>
                <a:cs typeface="Times New Roman" pitchFamily="18" charset="0"/>
              </a:rPr>
              <a:t>. </a:t>
            </a:r>
          </a:p>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This classification correlates loosely with the terms valid and invalid for deductive arguments, except that with inductive arguments there </a:t>
            </a:r>
            <a:r>
              <a:rPr lang="en-US" i="1" dirty="0">
                <a:latin typeface="Times New Roman" pitchFamily="18" charset="0"/>
                <a:cs typeface="Times New Roman" pitchFamily="18" charset="0"/>
              </a:rPr>
              <a:t>is</a:t>
            </a:r>
            <a:r>
              <a:rPr lang="en-US" dirty="0">
                <a:latin typeface="Times New Roman" pitchFamily="18" charset="0"/>
                <a:cs typeface="Times New Roman" pitchFamily="18" charset="0"/>
              </a:rPr>
              <a:t> gray area; there is an in-between. An inductive argument can be more or less strong, more or less weak.</a:t>
            </a:r>
          </a:p>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Generally, if there is more than a 50-50 chance that the conclusion will follow from the (presumed) truth of the premises, then it is strong; otherwise it is weak. </a:t>
            </a:r>
          </a:p>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In judging some types of inductive arguments you will be looking at sample size as scientists do when they are examining results of experiments. After all, they are engaged in exactly the same project that you are: "is the 'proof' strong enough to warrant a particular inference?"--They are judging inductive arguments too, albeit more complicated ones than yours.</a:t>
            </a:r>
          </a:p>
          <a:p>
            <a:pPr marL="285750" indent="-285750" algn="just">
              <a:lnSpc>
                <a:spcPct val="150000"/>
              </a:lnSpc>
              <a:buFont typeface="Wingdings" panose="05000000000000000000" pitchFamily="2" charset="2"/>
              <a:buChar char="§"/>
            </a:pPr>
            <a:r>
              <a:rPr lang="en-US" dirty="0">
                <a:latin typeface="Times New Roman" pitchFamily="18" charset="0"/>
                <a:cs typeface="Times New Roman" pitchFamily="18" charset="0"/>
              </a:rPr>
              <a:t>Strong inductive argument with true premises is termed </a:t>
            </a:r>
            <a:r>
              <a:rPr lang="en-US" b="1" dirty="0">
                <a:latin typeface="Times New Roman" pitchFamily="18" charset="0"/>
                <a:cs typeface="Times New Roman" pitchFamily="18" charset="0"/>
              </a:rPr>
              <a:t>cogent</a:t>
            </a:r>
            <a:r>
              <a:rPr lang="en-US" dirty="0">
                <a:latin typeface="Times New Roman" pitchFamily="18" charset="0"/>
                <a:cs typeface="Times New Roman" pitchFamily="18" charset="0"/>
              </a:rPr>
              <a:t>. To say an argument is cogent is to say it is good, believable; there is good evidence that the conclusion is true. </a:t>
            </a:r>
          </a:p>
        </p:txBody>
      </p:sp>
      <p:sp>
        <p:nvSpPr>
          <p:cNvPr id="11" name="Footer Placeholder 12"/>
          <p:cNvSpPr>
            <a:spLocks noGrp="1"/>
          </p:cNvSpPr>
          <p:nvPr>
            <p:ph type="ftr" sz="quarter" idx="11"/>
          </p:nvPr>
        </p:nvSpPr>
        <p:spPr>
          <a:xfrm>
            <a:off x="2057400" y="6248400"/>
            <a:ext cx="5867400" cy="365125"/>
          </a:xfrm>
        </p:spPr>
        <p:txBody>
          <a:bodyPr/>
          <a:lstStyle/>
          <a:p>
            <a:r>
              <a:rPr lang="en-US" dirty="0"/>
              <a:t>Dr. Pratibha Pandey /Mr. Pitamber Adhikari                Design Thinking 1                 Unit 5</a:t>
            </a:r>
          </a:p>
        </p:txBody>
      </p:sp>
    </p:spTree>
    <p:extLst>
      <p:ext uri="{BB962C8B-B14F-4D97-AF65-F5344CB8AC3E}">
        <p14:creationId xmlns:p14="http://schemas.microsoft.com/office/powerpoint/2010/main" xmlns="" val="3741386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A3542A-5318-4778-A2E4-761B1AF845B1}" type="datetime1">
              <a:rPr lang="en-US" smtClean="0"/>
              <a:pPr/>
              <a:t>7/9/2021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8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Inductive Argument [CO5]</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2057400" y="6248400"/>
            <a:ext cx="5867400" cy="365125"/>
          </a:xfrm>
        </p:spPr>
        <p:txBody>
          <a:bodyPr/>
          <a:lstStyle/>
          <a:p>
            <a:r>
              <a:rPr lang="en-US" dirty="0"/>
              <a:t>Dr. Pratibha Pandey /Mr. Pitamber Adhikari                Design Thinking 1                 Unit 5</a:t>
            </a:r>
          </a:p>
        </p:txBody>
      </p:sp>
      <p:sp>
        <p:nvSpPr>
          <p:cNvPr id="9" name="TextBox 8">
            <a:extLst>
              <a:ext uri="{FF2B5EF4-FFF2-40B4-BE49-F238E27FC236}">
                <a16:creationId xmlns:a16="http://schemas.microsoft.com/office/drawing/2014/main" xmlns="" id="{BF91A70C-91DF-4648-A225-9A2F2AAFB4B5}"/>
              </a:ext>
            </a:extLst>
          </p:cNvPr>
          <p:cNvSpPr txBox="1"/>
          <p:nvPr/>
        </p:nvSpPr>
        <p:spPr>
          <a:xfrm>
            <a:off x="838200" y="1066800"/>
            <a:ext cx="7848600" cy="4924425"/>
          </a:xfrm>
          <a:prstGeom prst="rect">
            <a:avLst/>
          </a:prstGeom>
          <a:noFill/>
        </p:spPr>
        <p:txBody>
          <a:bodyPr wrap="square">
            <a:spAutoFit/>
          </a:bodyPr>
          <a:lstStyle/>
          <a:p>
            <a:pPr algn="just"/>
            <a:r>
              <a:rPr lang="en-IN" dirty="0"/>
              <a:t>There are several key types of inductive reasoning:</a:t>
            </a:r>
          </a:p>
          <a:p>
            <a:pPr algn="just"/>
            <a:endParaRPr lang="en-IN" dirty="0"/>
          </a:p>
          <a:p>
            <a:pPr algn="just"/>
            <a:r>
              <a:rPr lang="en-IN" sz="2000" b="1" dirty="0"/>
              <a:t>Generalized</a:t>
            </a:r>
            <a:r>
              <a:rPr lang="en-IN" dirty="0"/>
              <a:t> — Draws a conclusion from a generalization. For example, “All the swans I have seen are white; therefore, all swans are probably white.”</a:t>
            </a:r>
          </a:p>
          <a:p>
            <a:pPr algn="just"/>
            <a:endParaRPr lang="en-IN" dirty="0"/>
          </a:p>
          <a:p>
            <a:pPr algn="just"/>
            <a:r>
              <a:rPr lang="en-IN" sz="2000" b="1" dirty="0"/>
              <a:t>Statistical</a:t>
            </a:r>
            <a:r>
              <a:rPr lang="en-IN" dirty="0"/>
              <a:t> — Draws a conclusion based on statistics. For example, “95 percent of swans are white” (an arbitrary figure, of course); “therefore, a randomly selected swan will probably be white.”</a:t>
            </a:r>
          </a:p>
          <a:p>
            <a:pPr algn="just"/>
            <a:endParaRPr lang="en-IN" dirty="0"/>
          </a:p>
          <a:p>
            <a:pPr algn="just"/>
            <a:r>
              <a:rPr lang="en-IN" sz="2000" b="1" dirty="0"/>
              <a:t>Sample</a:t>
            </a:r>
            <a:r>
              <a:rPr lang="en-IN" dirty="0"/>
              <a:t> — Draws a conclusion about one group based on a different, sample group. For example, “There are ten swans in this pond and all are white; therefore, the swans in my </a:t>
            </a:r>
            <a:r>
              <a:rPr lang="en-IN" dirty="0" err="1"/>
              <a:t>neighbor’s</a:t>
            </a:r>
            <a:r>
              <a:rPr lang="en-IN" dirty="0"/>
              <a:t> pond are probably also white.”</a:t>
            </a:r>
          </a:p>
          <a:p>
            <a:pPr algn="just"/>
            <a:endParaRPr lang="en-IN" dirty="0"/>
          </a:p>
          <a:p>
            <a:pPr algn="just"/>
            <a:r>
              <a:rPr lang="en-IN" sz="2000" b="1" dirty="0"/>
              <a:t>Analogous</a:t>
            </a:r>
            <a:r>
              <a:rPr lang="en-IN" dirty="0"/>
              <a:t> — Draws a conclusion based on shared properties of two groups. For example, “All Aylesbury ducks are white. Swans are similar to Aylesbury ducks. Therefore, all swans are probably white.”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143000"/>
            <a:ext cx="7162800" cy="4974036"/>
          </a:xfrm>
        </p:spPr>
        <p:txBody>
          <a:bodyPr>
            <a:noAutofit/>
          </a:bodyPr>
          <a:lstStyle/>
          <a:p>
            <a:r>
              <a:rPr lang="en-US" sz="2000" dirty="0">
                <a:latin typeface="Times New Roman" pitchFamily="18" charset="0"/>
                <a:cs typeface="Times New Roman" pitchFamily="18" charset="0"/>
              </a:rPr>
              <a:t>The argument, claim, and statement</a:t>
            </a:r>
          </a:p>
          <a:p>
            <a:r>
              <a:rPr lang="en-US" sz="2000" dirty="0">
                <a:latin typeface="Times New Roman" pitchFamily="18" charset="0"/>
                <a:cs typeface="Times New Roman" pitchFamily="18" charset="0"/>
              </a:rPr>
              <a:t>Identifying premises and conclusion</a:t>
            </a:r>
          </a:p>
          <a:p>
            <a:r>
              <a:rPr lang="en-US" sz="2000" dirty="0">
                <a:latin typeface="Times New Roman" pitchFamily="18" charset="0"/>
                <a:cs typeface="Times New Roman" pitchFamily="18" charset="0"/>
              </a:rPr>
              <a:t>Truth and logic conditions</a:t>
            </a:r>
          </a:p>
          <a:p>
            <a:r>
              <a:rPr lang="en-US" sz="2000" dirty="0">
                <a:latin typeface="Times New Roman" pitchFamily="18" charset="0"/>
                <a:cs typeface="Times New Roman" pitchFamily="18" charset="0"/>
              </a:rPr>
              <a:t>Valid/invalid arguments</a:t>
            </a:r>
          </a:p>
          <a:p>
            <a:r>
              <a:rPr lang="en-US" sz="2000" dirty="0">
                <a:latin typeface="Times New Roman" pitchFamily="18" charset="0"/>
                <a:cs typeface="Times New Roman" pitchFamily="18" charset="0"/>
              </a:rPr>
              <a:t>strong/weak arguments</a:t>
            </a:r>
          </a:p>
          <a:p>
            <a:r>
              <a:rPr lang="en-US" sz="2000" dirty="0">
                <a:latin typeface="Times New Roman" pitchFamily="18" charset="0"/>
                <a:cs typeface="Times New Roman" pitchFamily="18" charset="0"/>
              </a:rPr>
              <a:t>Deductive argument </a:t>
            </a:r>
          </a:p>
          <a:p>
            <a:r>
              <a:rPr lang="en-US" sz="2000" dirty="0">
                <a:latin typeface="Times New Roman" pitchFamily="18" charset="0"/>
                <a:cs typeface="Times New Roman" pitchFamily="18" charset="0"/>
              </a:rPr>
              <a:t>Argument diagrams</a:t>
            </a:r>
          </a:p>
          <a:p>
            <a:r>
              <a:rPr lang="en-US" sz="2000" dirty="0">
                <a:latin typeface="Times New Roman" pitchFamily="18" charset="0"/>
                <a:cs typeface="Times New Roman" pitchFamily="18" charset="0"/>
              </a:rPr>
              <a:t>Logical reasoning</a:t>
            </a:r>
          </a:p>
          <a:p>
            <a:r>
              <a:rPr lang="en-US" sz="2000" dirty="0">
                <a:latin typeface="Times New Roman" pitchFamily="18" charset="0"/>
                <a:cs typeface="Times New Roman" pitchFamily="18" charset="0"/>
              </a:rPr>
              <a:t>Scientific reasoning</a:t>
            </a:r>
          </a:p>
          <a:p>
            <a:r>
              <a:rPr lang="en-US" sz="2000" dirty="0">
                <a:latin typeface="Times New Roman" pitchFamily="18" charset="0"/>
                <a:cs typeface="Times New Roman" pitchFamily="18" charset="0"/>
              </a:rPr>
              <a:t>Logical fallacies</a:t>
            </a:r>
          </a:p>
          <a:p>
            <a:r>
              <a:rPr lang="en-US" sz="2000" dirty="0">
                <a:latin typeface="Times New Roman" pitchFamily="18" charset="0"/>
                <a:cs typeface="Times New Roman" pitchFamily="18" charset="0"/>
              </a:rPr>
              <a:t>Propositional logic</a:t>
            </a:r>
          </a:p>
          <a:p>
            <a:r>
              <a:rPr lang="en-US" sz="2000" dirty="0">
                <a:latin typeface="Times New Roman" pitchFamily="18" charset="0"/>
                <a:cs typeface="Times New Roman" pitchFamily="18" charset="0"/>
              </a:rPr>
              <a:t>Probability and judgement</a:t>
            </a:r>
          </a:p>
          <a:p>
            <a:r>
              <a:rPr lang="en-US" sz="2000" dirty="0">
                <a:latin typeface="Times New Roman" pitchFamily="18" charset="0"/>
                <a:cs typeface="Times New Roman" pitchFamily="18" charset="0"/>
              </a:rPr>
              <a:t>Obstacles to critical thinking</a:t>
            </a:r>
          </a:p>
        </p:txBody>
      </p:sp>
      <p:sp>
        <p:nvSpPr>
          <p:cNvPr id="6" name="Date Placeholder 5"/>
          <p:cNvSpPr>
            <a:spLocks noGrp="1"/>
          </p:cNvSpPr>
          <p:nvPr>
            <p:ph type="dt" sz="half" idx="10"/>
          </p:nvPr>
        </p:nvSpPr>
        <p:spPr>
          <a:xfrm>
            <a:off x="457200" y="6248400"/>
            <a:ext cx="2133600" cy="365125"/>
          </a:xfrm>
        </p:spPr>
        <p:txBody>
          <a:bodyPr/>
          <a:lstStyle/>
          <a:p>
            <a:fld id="{EF7E3804-0062-4A8B-8F57-846ABA5A5081}" type="datetime1">
              <a:rPr lang="en-US" smtClean="0"/>
              <a:pPr/>
              <a:t>7/9/2021</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Content</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12"/>
          <p:cNvSpPr>
            <a:spLocks noGrp="1"/>
          </p:cNvSpPr>
          <p:nvPr>
            <p:ph type="ftr" sz="quarter" idx="11"/>
          </p:nvPr>
        </p:nvSpPr>
        <p:spPr>
          <a:xfrm>
            <a:off x="2057400" y="6248400"/>
            <a:ext cx="5867400" cy="365125"/>
          </a:xfrm>
        </p:spPr>
        <p:txBody>
          <a:bodyPr/>
          <a:lstStyle/>
          <a:p>
            <a:r>
              <a:rPr lang="en-US" dirty="0"/>
              <a:t>Dr. Pratibha Pandey /</a:t>
            </a:r>
            <a:r>
              <a:rPr lang="en-US" dirty="0" err="1"/>
              <a:t>Mr</a:t>
            </a:r>
            <a:r>
              <a:rPr lang="en-US" dirty="0"/>
              <a:t> .Pitamber Adhikari                 Design Thinking 1                 Unit 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A3542A-5318-4778-A2E4-761B1AF845B1}" type="datetime1">
              <a:rPr lang="en-US" smtClean="0"/>
              <a:pPr/>
              <a:t>7/9/2021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8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Inductive Argument [CO5]</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2057400" y="6248400"/>
            <a:ext cx="5867400" cy="365125"/>
          </a:xfrm>
        </p:spPr>
        <p:txBody>
          <a:bodyPr/>
          <a:lstStyle/>
          <a:p>
            <a:r>
              <a:rPr lang="en-US" dirty="0"/>
              <a:t>Dr. Pratibha Pandey /Mr. Pitamber Adhikari                Design Thinking 1                 Unit 5</a:t>
            </a:r>
          </a:p>
        </p:txBody>
      </p:sp>
      <p:sp>
        <p:nvSpPr>
          <p:cNvPr id="9" name="TextBox 8">
            <a:extLst>
              <a:ext uri="{FF2B5EF4-FFF2-40B4-BE49-F238E27FC236}">
                <a16:creationId xmlns:a16="http://schemas.microsoft.com/office/drawing/2014/main" xmlns="" id="{BF91A70C-91DF-4648-A225-9A2F2AAFB4B5}"/>
              </a:ext>
            </a:extLst>
          </p:cNvPr>
          <p:cNvSpPr txBox="1"/>
          <p:nvPr/>
        </p:nvSpPr>
        <p:spPr>
          <a:xfrm>
            <a:off x="914400" y="1066800"/>
            <a:ext cx="7772400" cy="2369880"/>
          </a:xfrm>
          <a:prstGeom prst="rect">
            <a:avLst/>
          </a:prstGeom>
          <a:noFill/>
        </p:spPr>
        <p:txBody>
          <a:bodyPr wrap="square">
            <a:spAutoFit/>
          </a:bodyPr>
          <a:lstStyle/>
          <a:p>
            <a:pPr algn="just"/>
            <a:r>
              <a:rPr lang="en-IN" sz="2000" b="1" i="0" dirty="0">
                <a:solidFill>
                  <a:srgbClr val="262626"/>
                </a:solidFill>
                <a:effectLst/>
                <a:latin typeface="freight-text-pro"/>
              </a:rPr>
              <a:t>Predictive</a:t>
            </a:r>
            <a:r>
              <a:rPr lang="en-IN" b="0" i="0" dirty="0">
                <a:solidFill>
                  <a:srgbClr val="262626"/>
                </a:solidFill>
                <a:effectLst/>
                <a:latin typeface="freight-text-pro"/>
              </a:rPr>
              <a:t> — Draws a conclusion based on a prediction made using a past sample. For example, “I visited this pond last year and all the swans were white. Therefore, when I visit again, all the swans will probably be white.”</a:t>
            </a:r>
          </a:p>
          <a:p>
            <a:pPr algn="just"/>
            <a:endParaRPr lang="en-IN" b="0" i="0" dirty="0">
              <a:solidFill>
                <a:srgbClr val="262626"/>
              </a:solidFill>
              <a:effectLst/>
              <a:latin typeface="freight-text-pro"/>
            </a:endParaRPr>
          </a:p>
          <a:p>
            <a:pPr algn="just"/>
            <a:r>
              <a:rPr lang="en-IN" sz="2000" b="1" i="0" dirty="0">
                <a:solidFill>
                  <a:srgbClr val="262626"/>
                </a:solidFill>
                <a:effectLst/>
                <a:latin typeface="freight-text-pro"/>
              </a:rPr>
              <a:t>Causal inference</a:t>
            </a:r>
            <a:r>
              <a:rPr lang="en-IN" sz="2000" b="0" i="0" dirty="0">
                <a:solidFill>
                  <a:srgbClr val="262626"/>
                </a:solidFill>
                <a:effectLst/>
                <a:latin typeface="freight-text-pro"/>
              </a:rPr>
              <a:t> </a:t>
            </a:r>
            <a:r>
              <a:rPr lang="en-IN" b="0" i="0" dirty="0">
                <a:solidFill>
                  <a:srgbClr val="262626"/>
                </a:solidFill>
                <a:effectLst/>
                <a:latin typeface="freight-text-pro"/>
              </a:rPr>
              <a:t>— Draws a conclusion based on a causal connection. For example, “All the swans in this pond are white. I just saw a white bird in the pond. The bird was probably a swan.”</a:t>
            </a:r>
          </a:p>
          <a:p>
            <a:endParaRPr lang="en-IN" dirty="0"/>
          </a:p>
        </p:txBody>
      </p:sp>
    </p:spTree>
    <p:extLst>
      <p:ext uri="{BB962C8B-B14F-4D97-AF65-F5344CB8AC3E}">
        <p14:creationId xmlns:p14="http://schemas.microsoft.com/office/powerpoint/2010/main" xmlns="" val="510690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A3542A-5318-4778-A2E4-761B1AF845B1}" type="datetime1">
              <a:rPr lang="en-US" smtClean="0"/>
              <a:pPr/>
              <a:t>7/9/2021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8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 Inductive vs Deductive Arguments [CO5]</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2057400" y="6248400"/>
            <a:ext cx="5867400" cy="365125"/>
          </a:xfrm>
        </p:spPr>
        <p:txBody>
          <a:bodyPr/>
          <a:lstStyle/>
          <a:p>
            <a:r>
              <a:rPr lang="en-US" dirty="0"/>
              <a:t>Dr. Pratibha Pandey /Mr. Pitamber Adhikari                Design Thinking 1                 Unit 5</a:t>
            </a:r>
          </a:p>
        </p:txBody>
      </p:sp>
      <p:pic>
        <p:nvPicPr>
          <p:cNvPr id="3" name="Picture 2">
            <a:extLst>
              <a:ext uri="{FF2B5EF4-FFF2-40B4-BE49-F238E27FC236}">
                <a16:creationId xmlns:a16="http://schemas.microsoft.com/office/drawing/2014/main" xmlns="" id="{EBFCA7BB-5194-4CA2-A81F-4809F61C8086}"/>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60718" y="990600"/>
            <a:ext cx="7772400" cy="5149850"/>
          </a:xfrm>
          <a:prstGeom prst="rect">
            <a:avLst/>
          </a:prstGeom>
        </p:spPr>
      </p:pic>
    </p:spTree>
    <p:extLst>
      <p:ext uri="{BB962C8B-B14F-4D97-AF65-F5344CB8AC3E}">
        <p14:creationId xmlns:p14="http://schemas.microsoft.com/office/powerpoint/2010/main" xmlns="" val="523246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A3542A-5318-4778-A2E4-761B1AF845B1}" type="datetime1">
              <a:rPr lang="en-US" smtClean="0"/>
              <a:pPr/>
              <a:t>7/9/2021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8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 Inductive vs Deductive Arguments [CO5]</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2057400" y="6248400"/>
            <a:ext cx="5867400" cy="365125"/>
          </a:xfrm>
        </p:spPr>
        <p:txBody>
          <a:bodyPr/>
          <a:lstStyle/>
          <a:p>
            <a:r>
              <a:rPr lang="en-US" dirty="0"/>
              <a:t>Dr. Pratibha Pandey /Mr. Pitamber Adhikari                Design Thinking 1                 Unit 5</a:t>
            </a:r>
          </a:p>
        </p:txBody>
      </p:sp>
      <p:pic>
        <p:nvPicPr>
          <p:cNvPr id="5" name="Picture 4">
            <a:extLst>
              <a:ext uri="{FF2B5EF4-FFF2-40B4-BE49-F238E27FC236}">
                <a16:creationId xmlns:a16="http://schemas.microsoft.com/office/drawing/2014/main" xmlns="" id="{31B7EF4B-B7E7-4D1C-8378-D7481617CF29}"/>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57200" y="1219200"/>
            <a:ext cx="8382000" cy="4724400"/>
          </a:xfrm>
          <a:prstGeom prst="rect">
            <a:avLst/>
          </a:prstGeom>
        </p:spPr>
      </p:pic>
    </p:spTree>
    <p:extLst>
      <p:ext uri="{BB962C8B-B14F-4D97-AF65-F5344CB8AC3E}">
        <p14:creationId xmlns:p14="http://schemas.microsoft.com/office/powerpoint/2010/main" xmlns="" val="2124419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Logic Reasoning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0" name="Rectangle 9"/>
          <p:cNvSpPr/>
          <p:nvPr/>
        </p:nvSpPr>
        <p:spPr>
          <a:xfrm>
            <a:off x="914400" y="1153714"/>
            <a:ext cx="7772400" cy="1704569"/>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Logical reasoning is the umbrella term for at least three different types of reasoning. These are known as deductive reasoning, inductive reasoning and abductive reasoning and are based on deduction, induction and abduction respectively.</a:t>
            </a:r>
          </a:p>
        </p:txBody>
      </p:sp>
      <p:pic>
        <p:nvPicPr>
          <p:cNvPr id="11" name="Picture 1"/>
          <p:cNvPicPr>
            <a:picLocks noChangeAspect="1" noChangeArrowheads="1"/>
          </p:cNvPicPr>
          <p:nvPr/>
        </p:nvPicPr>
        <p:blipFill>
          <a:blip r:embed="rId3" cstate="print"/>
          <a:srcRect l="12884" t="45833" r="42606" b="15625"/>
          <a:stretch>
            <a:fillRect/>
          </a:stretch>
        </p:blipFill>
        <p:spPr bwMode="auto">
          <a:xfrm>
            <a:off x="1066800" y="2863912"/>
            <a:ext cx="7315201" cy="3384488"/>
          </a:xfrm>
          <a:prstGeom prst="rect">
            <a:avLst/>
          </a:prstGeom>
          <a:noFill/>
          <a:ln w="9525">
            <a:noFill/>
            <a:miter lim="800000"/>
            <a:headEnd/>
            <a:tailEnd/>
          </a:ln>
        </p:spPr>
      </p:pic>
      <p:sp>
        <p:nvSpPr>
          <p:cNvPr id="12" name="Footer Placeholder 12"/>
          <p:cNvSpPr>
            <a:spLocks noGrp="1"/>
          </p:cNvSpPr>
          <p:nvPr>
            <p:ph type="ftr" sz="quarter" idx="11"/>
          </p:nvPr>
        </p:nvSpPr>
        <p:spPr>
          <a:xfrm>
            <a:off x="2057400" y="6248400"/>
            <a:ext cx="5867400" cy="365125"/>
          </a:xfrm>
        </p:spPr>
        <p:txBody>
          <a:bodyPr/>
          <a:lstStyle/>
          <a:p>
            <a:r>
              <a:rPr lang="en-US" dirty="0"/>
              <a:t>Dr. Pratibha Pandey /Mr. Pitamber Adhikari                Design Thinking 1                 Unit 5</a:t>
            </a:r>
          </a:p>
        </p:txBody>
      </p:sp>
    </p:spTree>
    <p:extLst>
      <p:ext uri="{BB962C8B-B14F-4D97-AF65-F5344CB8AC3E}">
        <p14:creationId xmlns:p14="http://schemas.microsoft.com/office/powerpoint/2010/main" xmlns="" val="3265075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Logic Reasoning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3" name="Footer Placeholder 12"/>
          <p:cNvSpPr>
            <a:spLocks noGrp="1"/>
          </p:cNvSpPr>
          <p:nvPr>
            <p:ph type="ftr" sz="quarter" idx="11"/>
          </p:nvPr>
        </p:nvSpPr>
        <p:spPr>
          <a:xfrm>
            <a:off x="2057400" y="6248400"/>
            <a:ext cx="5867400" cy="365125"/>
          </a:xfrm>
        </p:spPr>
        <p:txBody>
          <a:bodyPr/>
          <a:lstStyle/>
          <a:p>
            <a:r>
              <a:rPr lang="en-US" dirty="0"/>
              <a:t>Dr. Pratibha Pandey /Mr. Pitamber Adhikari                Design Thinking 1                 Unit 5</a:t>
            </a:r>
          </a:p>
        </p:txBody>
      </p:sp>
      <p:pic>
        <p:nvPicPr>
          <p:cNvPr id="3" name="Picture 2">
            <a:extLst>
              <a:ext uri="{FF2B5EF4-FFF2-40B4-BE49-F238E27FC236}">
                <a16:creationId xmlns:a16="http://schemas.microsoft.com/office/drawing/2014/main" xmlns="" id="{25F780AB-9C53-4DF5-A572-166A601A54C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7200" y="1295400"/>
            <a:ext cx="8229600" cy="4572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Logic Reasoning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3" name="Footer Placeholder 12"/>
          <p:cNvSpPr>
            <a:spLocks noGrp="1"/>
          </p:cNvSpPr>
          <p:nvPr>
            <p:ph type="ftr" sz="quarter" idx="11"/>
          </p:nvPr>
        </p:nvSpPr>
        <p:spPr>
          <a:xfrm>
            <a:off x="2057400" y="6248400"/>
            <a:ext cx="5867400" cy="365125"/>
          </a:xfrm>
        </p:spPr>
        <p:txBody>
          <a:bodyPr/>
          <a:lstStyle/>
          <a:p>
            <a:r>
              <a:rPr lang="en-US" dirty="0"/>
              <a:t>Dr. </a:t>
            </a:r>
            <a:r>
              <a:rPr lang="en-US" dirty="0" err="1"/>
              <a:t>Pratibha</a:t>
            </a:r>
            <a:r>
              <a:rPr lang="en-US" dirty="0"/>
              <a:t> </a:t>
            </a:r>
            <a:r>
              <a:rPr lang="en-US" dirty="0" err="1"/>
              <a:t>Pandey</a:t>
            </a:r>
            <a:r>
              <a:rPr lang="en-US" dirty="0"/>
              <a:t>                  Design Thinking 1                 Unit 5</a:t>
            </a:r>
          </a:p>
        </p:txBody>
      </p:sp>
      <p:pic>
        <p:nvPicPr>
          <p:cNvPr id="4" name="Picture 3">
            <a:extLst>
              <a:ext uri="{FF2B5EF4-FFF2-40B4-BE49-F238E27FC236}">
                <a16:creationId xmlns:a16="http://schemas.microsoft.com/office/drawing/2014/main" xmlns="" id="{E60E18F1-77F4-4053-A8E8-BA1C956AA51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38199" y="685800"/>
            <a:ext cx="7543801" cy="6172199"/>
          </a:xfrm>
          <a:prstGeom prst="rect">
            <a:avLst/>
          </a:prstGeom>
        </p:spPr>
      </p:pic>
    </p:spTree>
    <p:extLst>
      <p:ext uri="{BB962C8B-B14F-4D97-AF65-F5344CB8AC3E}">
        <p14:creationId xmlns:p14="http://schemas.microsoft.com/office/powerpoint/2010/main" xmlns="" val="3782125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Logic Reasoning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3" name="Footer Placeholder 12"/>
          <p:cNvSpPr>
            <a:spLocks noGrp="1"/>
          </p:cNvSpPr>
          <p:nvPr>
            <p:ph type="ftr" sz="quarter" idx="11"/>
          </p:nvPr>
        </p:nvSpPr>
        <p:spPr>
          <a:xfrm>
            <a:off x="2057400" y="6248400"/>
            <a:ext cx="5867400" cy="365125"/>
          </a:xfrm>
        </p:spPr>
        <p:txBody>
          <a:bodyPr/>
          <a:lstStyle/>
          <a:p>
            <a:r>
              <a:rPr lang="en-US" dirty="0"/>
              <a:t>Dr. </a:t>
            </a:r>
            <a:r>
              <a:rPr lang="en-US" dirty="0" err="1"/>
              <a:t>Pratibha</a:t>
            </a:r>
            <a:r>
              <a:rPr lang="en-US" dirty="0"/>
              <a:t> </a:t>
            </a:r>
            <a:r>
              <a:rPr lang="en-US" dirty="0" err="1"/>
              <a:t>Pandey</a:t>
            </a:r>
            <a:r>
              <a:rPr lang="en-US" dirty="0"/>
              <a:t>                  Design Thinking 1                 Unit 5</a:t>
            </a:r>
          </a:p>
        </p:txBody>
      </p:sp>
      <p:pic>
        <p:nvPicPr>
          <p:cNvPr id="3" name="Picture 2">
            <a:extLst>
              <a:ext uri="{FF2B5EF4-FFF2-40B4-BE49-F238E27FC236}">
                <a16:creationId xmlns:a16="http://schemas.microsoft.com/office/drawing/2014/main" xmlns="" id="{A6848F4B-E0C5-4C22-8655-8939DF371FA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4800" y="1066799"/>
            <a:ext cx="8610600" cy="5654675"/>
          </a:xfrm>
          <a:prstGeom prst="rect">
            <a:avLst/>
          </a:prstGeom>
        </p:spPr>
      </p:pic>
    </p:spTree>
    <p:extLst>
      <p:ext uri="{BB962C8B-B14F-4D97-AF65-F5344CB8AC3E}">
        <p14:creationId xmlns:p14="http://schemas.microsoft.com/office/powerpoint/2010/main" xmlns="" val="447092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itchFamily="18" charset="0"/>
                <a:cs typeface="Times New Roman" pitchFamily="18" charset="0"/>
              </a:rPr>
              <a:t>Scientific</a:t>
            </a: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 Reasoning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2057400" y="6248400"/>
            <a:ext cx="5867400" cy="365125"/>
          </a:xfrm>
        </p:spPr>
        <p:txBody>
          <a:bodyPr/>
          <a:lstStyle/>
          <a:p>
            <a:r>
              <a:rPr lang="en-US" dirty="0"/>
              <a:t>Dr. </a:t>
            </a:r>
            <a:r>
              <a:rPr lang="en-US" dirty="0" err="1"/>
              <a:t>Pratibha</a:t>
            </a:r>
            <a:r>
              <a:rPr lang="en-US" dirty="0"/>
              <a:t> </a:t>
            </a:r>
            <a:r>
              <a:rPr lang="en-US" dirty="0" err="1"/>
              <a:t>Pandey</a:t>
            </a:r>
            <a:r>
              <a:rPr lang="en-US" dirty="0"/>
              <a:t>                  Design Thinking 1                 Unit 5</a:t>
            </a:r>
          </a:p>
        </p:txBody>
      </p:sp>
      <p:pic>
        <p:nvPicPr>
          <p:cNvPr id="57346" name="Picture 2" descr="https://www.chemedx.org/sites/www.chemedx.org/files/components_of_reasoning.png"/>
          <p:cNvPicPr>
            <a:picLocks noChangeAspect="1" noChangeArrowheads="1"/>
          </p:cNvPicPr>
          <p:nvPr/>
        </p:nvPicPr>
        <p:blipFill>
          <a:blip r:embed="rId3" cstate="print"/>
          <a:srcRect/>
          <a:stretch>
            <a:fillRect/>
          </a:stretch>
        </p:blipFill>
        <p:spPr bwMode="auto">
          <a:xfrm>
            <a:off x="488852" y="969849"/>
            <a:ext cx="8229600" cy="5751626"/>
          </a:xfrm>
          <a:prstGeom prst="rect">
            <a:avLst/>
          </a:prstGeom>
          <a:noFill/>
        </p:spPr>
      </p:pic>
    </p:spTree>
    <p:extLst>
      <p:ext uri="{BB962C8B-B14F-4D97-AF65-F5344CB8AC3E}">
        <p14:creationId xmlns:p14="http://schemas.microsoft.com/office/powerpoint/2010/main" xmlns="" val="930681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itchFamily="18" charset="0"/>
                <a:cs typeface="Times New Roman" pitchFamily="18" charset="0"/>
              </a:rPr>
              <a:t>Scientific</a:t>
            </a: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 Reasoning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2057400" y="6248400"/>
            <a:ext cx="5867400" cy="365125"/>
          </a:xfrm>
        </p:spPr>
        <p:txBody>
          <a:bodyPr/>
          <a:lstStyle/>
          <a:p>
            <a:r>
              <a:rPr lang="en-US" dirty="0"/>
              <a:t>Dr. </a:t>
            </a:r>
            <a:r>
              <a:rPr lang="en-US" dirty="0" err="1"/>
              <a:t>Pratibha</a:t>
            </a:r>
            <a:r>
              <a:rPr lang="en-US" dirty="0"/>
              <a:t> </a:t>
            </a:r>
            <a:r>
              <a:rPr lang="en-US" dirty="0" err="1"/>
              <a:t>Pandey</a:t>
            </a:r>
            <a:r>
              <a:rPr lang="en-US" dirty="0"/>
              <a:t>                  Design Thinking 1                 Unit 5</a:t>
            </a:r>
          </a:p>
        </p:txBody>
      </p:sp>
      <p:pic>
        <p:nvPicPr>
          <p:cNvPr id="65538" name="Picture 2"/>
          <p:cNvPicPr>
            <a:picLocks noChangeAspect="1" noChangeArrowheads="1"/>
          </p:cNvPicPr>
          <p:nvPr/>
        </p:nvPicPr>
        <p:blipFill>
          <a:blip r:embed="rId3" cstate="print"/>
          <a:srcRect l="9370" t="33333" r="37921" b="6250"/>
          <a:stretch>
            <a:fillRect/>
          </a:stretch>
        </p:blipFill>
        <p:spPr bwMode="auto">
          <a:xfrm>
            <a:off x="379828" y="990601"/>
            <a:ext cx="8535571" cy="573087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1752600" y="6356350"/>
            <a:ext cx="57912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Logical fallacies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Title 1">
            <a:extLst>
              <a:ext uri="{FF2B5EF4-FFF2-40B4-BE49-F238E27FC236}">
                <a16:creationId xmlns:a16="http://schemas.microsoft.com/office/drawing/2014/main" xmlns="" id="{1A348F9A-6185-4536-AE27-3EE9A3CE3F95}"/>
              </a:ext>
            </a:extLst>
          </p:cNvPr>
          <p:cNvSpPr>
            <a:spLocks noGrp="1"/>
          </p:cNvSpPr>
          <p:nvPr>
            <p:ph idx="1"/>
          </p:nvPr>
        </p:nvSpPr>
        <p:spPr>
          <a:xfrm>
            <a:off x="914400" y="990600"/>
            <a:ext cx="7772400" cy="5135563"/>
          </a:xfrm>
        </p:spPr>
        <p:txBody>
          <a:bodyPr>
            <a:normAutofit fontScale="97500" lnSpcReduction="10000"/>
          </a:bodyPr>
          <a:lstStyle/>
          <a:p>
            <a:pPr marL="0" indent="0">
              <a:buNone/>
            </a:pPr>
            <a:r>
              <a:rPr lang="en-IN" sz="2800" dirty="0"/>
              <a:t>    </a:t>
            </a:r>
            <a:r>
              <a:rPr lang="en-IN" sz="2200" b="1" dirty="0"/>
              <a:t>What is fallacy?</a:t>
            </a:r>
          </a:p>
          <a:p>
            <a:pPr marL="0" indent="0">
              <a:buNone/>
            </a:pPr>
            <a:endParaRPr lang="en-IN" sz="2200" b="1" dirty="0"/>
          </a:p>
          <a:p>
            <a:pPr algn="just">
              <a:buFont typeface="Wingdings" panose="05000000000000000000" pitchFamily="2" charset="2"/>
              <a:buChar char="§"/>
            </a:pPr>
            <a:r>
              <a:rPr lang="en-US" altLang="en-US" sz="2000" dirty="0">
                <a:latin typeface="+mj-lt"/>
              </a:rPr>
              <a:t>Fallacies are defects that weaken arguments.</a:t>
            </a:r>
          </a:p>
          <a:p>
            <a:pPr marL="0" indent="0" algn="just">
              <a:buNone/>
            </a:pPr>
            <a:endParaRPr lang="en-US" altLang="en-US" sz="2000" dirty="0">
              <a:latin typeface="+mj-lt"/>
            </a:endParaRPr>
          </a:p>
          <a:p>
            <a:pPr algn="just">
              <a:buFont typeface="Wingdings" panose="05000000000000000000" pitchFamily="2" charset="2"/>
              <a:buChar char="§"/>
            </a:pPr>
            <a:r>
              <a:rPr lang="en-US" altLang="en-US" sz="2000" dirty="0">
                <a:latin typeface="+mj-lt"/>
              </a:rPr>
              <a:t>First, fallacious arguments are very, very common and can be quite persuasive, at least to the causal reader or listener. You can find dozens of examples of fallacious reasoning in newspapers, advertisements, and other sources.</a:t>
            </a:r>
          </a:p>
          <a:p>
            <a:pPr marL="0" indent="0" algn="just">
              <a:buNone/>
            </a:pPr>
            <a:endParaRPr lang="en-US" altLang="en-US" sz="2000" dirty="0">
              <a:latin typeface="+mj-lt"/>
            </a:endParaRPr>
          </a:p>
          <a:p>
            <a:pPr algn="just">
              <a:buFont typeface="Wingdings" panose="05000000000000000000" pitchFamily="2" charset="2"/>
              <a:buChar char="§"/>
            </a:pPr>
            <a:r>
              <a:rPr lang="en-US" altLang="en-US" sz="2000" dirty="0">
                <a:latin typeface="+mj-lt"/>
              </a:rPr>
              <a:t>Second, it is sometimes hard to evaluate whether an argument is fallacious. </a:t>
            </a:r>
          </a:p>
          <a:p>
            <a:pPr marL="0" indent="0" algn="just">
              <a:buNone/>
            </a:pPr>
            <a:endParaRPr lang="en-US" altLang="en-US" sz="2000" dirty="0">
              <a:latin typeface="+mj-lt"/>
            </a:endParaRPr>
          </a:p>
          <a:p>
            <a:pPr algn="just">
              <a:buFont typeface="Wingdings" panose="05000000000000000000" pitchFamily="2" charset="2"/>
              <a:buChar char="§"/>
            </a:pPr>
            <a:r>
              <a:rPr lang="en-US" altLang="en-US" sz="2000" dirty="0">
                <a:latin typeface="+mj-lt"/>
              </a:rPr>
              <a:t>An argument might be very weak, somewhat weak, somewhat strong, or very strong. An argument that has several stages or parts might have some strong sections and some weak ones. </a:t>
            </a:r>
          </a:p>
          <a:p>
            <a:pPr marL="0" indent="0">
              <a:buNone/>
            </a:pPr>
            <a:endParaRPr lang="en-IN" sz="2800" dirty="0"/>
          </a:p>
        </p:txBody>
      </p:sp>
    </p:spTree>
    <p:extLst>
      <p:ext uri="{BB962C8B-B14F-4D97-AF65-F5344CB8AC3E}">
        <p14:creationId xmlns:p14="http://schemas.microsoft.com/office/powerpoint/2010/main" xmlns="" val="1099401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70375F-C677-4205-A1D2-2BF6F82C858F}" type="datetime1">
              <a:rPr lang="en-US" smtClean="0">
                <a:latin typeface="Times New Roman" pitchFamily="18" charset="0"/>
                <a:cs typeface="Times New Roman" pitchFamily="18" charset="0"/>
              </a:rPr>
              <a:pPr/>
              <a:t>7/9/2021</a:t>
            </a:fld>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a:t>
            </a:fld>
            <a:endParaRPr lang="en-US" dirty="0">
              <a:latin typeface="Times New Roman" pitchFamily="18" charset="0"/>
              <a:cs typeface="Times New Roman" pitchFamily="18" charset="0"/>
            </a:endParaRPr>
          </a:p>
        </p:txBody>
      </p:sp>
      <p:sp>
        <p:nvSpPr>
          <p:cNvPr id="7" name="Title 1"/>
          <p:cNvSpPr txBox="1">
            <a:spLocks/>
          </p:cNvSpPr>
          <p:nvPr/>
        </p:nvSpPr>
        <p:spPr>
          <a:xfrm>
            <a:off x="1371600" y="-984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Course</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Objective</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609600" y="1447800"/>
            <a:ext cx="8229600" cy="2286000"/>
          </a:xfrm>
        </p:spPr>
        <p:txBody>
          <a:bodyPr>
            <a:noAutofit/>
          </a:bodyPr>
          <a:lstStyle/>
          <a:p>
            <a:pPr algn="just">
              <a:lnSpc>
                <a:spcPct val="150000"/>
              </a:lnSpc>
              <a:buNone/>
            </a:pPr>
            <a:r>
              <a:rPr lang="en-US" sz="2000" dirty="0">
                <a:latin typeface="Times New Roman" pitchFamily="18" charset="0"/>
                <a:cs typeface="Times New Roman" pitchFamily="18" charset="0"/>
              </a:rPr>
              <a:t>     </a:t>
            </a:r>
            <a:r>
              <a:rPr lang="en-US" sz="1800" dirty="0">
                <a:latin typeface="Times New Roman" pitchFamily="18" charset="0"/>
                <a:cs typeface="Times New Roman" pitchFamily="18" charset="0"/>
              </a:rPr>
              <a:t>The objective of this course is to familiarize students with design thinking process as a tool for breakthrough innovation. It aims to equip students with design thinking skills and ignite the minds to create innovative ideas, develop solutions for real-time problems.</a:t>
            </a:r>
          </a:p>
        </p:txBody>
      </p:sp>
      <p:sp>
        <p:nvSpPr>
          <p:cNvPr id="9" name="Footer Placeholder 12"/>
          <p:cNvSpPr>
            <a:spLocks noGrp="1"/>
          </p:cNvSpPr>
          <p:nvPr>
            <p:ph type="ftr" sz="quarter" idx="11"/>
          </p:nvPr>
        </p:nvSpPr>
        <p:spPr>
          <a:xfrm>
            <a:off x="2057400" y="6173787"/>
            <a:ext cx="5867400" cy="365125"/>
          </a:xfrm>
        </p:spPr>
        <p:txBody>
          <a:bodyPr/>
          <a:lstStyle/>
          <a:p>
            <a:r>
              <a:rPr lang="en-US" dirty="0"/>
              <a:t>Dr. Pratibha Pandey/Mr. Pitamber Adhikari                  Design Thinking 1                 Unit 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1905000" y="6356350"/>
            <a:ext cx="56388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Logical fallacies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5" name="Content Placeholder 4">
            <a:extLst>
              <a:ext uri="{FF2B5EF4-FFF2-40B4-BE49-F238E27FC236}">
                <a16:creationId xmlns:a16="http://schemas.microsoft.com/office/drawing/2014/main" xmlns="" id="{11CCABF8-9842-4723-8E64-8211CC13C880}"/>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143000" y="1219200"/>
            <a:ext cx="7543800" cy="4876800"/>
          </a:xfrm>
        </p:spPr>
      </p:pic>
    </p:spTree>
    <p:extLst>
      <p:ext uri="{BB962C8B-B14F-4D97-AF65-F5344CB8AC3E}">
        <p14:creationId xmlns:p14="http://schemas.microsoft.com/office/powerpoint/2010/main" xmlns="" val="1008893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1752600" y="6356350"/>
            <a:ext cx="57912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Logical fallacies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Title 1">
            <a:extLst>
              <a:ext uri="{FF2B5EF4-FFF2-40B4-BE49-F238E27FC236}">
                <a16:creationId xmlns:a16="http://schemas.microsoft.com/office/drawing/2014/main" xmlns="" id="{1A348F9A-6185-4536-AE27-3EE9A3CE3F95}"/>
              </a:ext>
            </a:extLst>
          </p:cNvPr>
          <p:cNvSpPr>
            <a:spLocks noGrp="1"/>
          </p:cNvSpPr>
          <p:nvPr>
            <p:ph idx="1"/>
          </p:nvPr>
        </p:nvSpPr>
        <p:spPr>
          <a:xfrm>
            <a:off x="1143000" y="1219200"/>
            <a:ext cx="7543800" cy="4906963"/>
          </a:xfrm>
        </p:spPr>
        <p:txBody>
          <a:bodyPr>
            <a:normAutofit fontScale="97500"/>
          </a:bodyPr>
          <a:lstStyle/>
          <a:p>
            <a:pPr marL="0" indent="0">
              <a:buNone/>
            </a:pPr>
            <a:r>
              <a:rPr lang="en-IN" sz="2100" dirty="0"/>
              <a:t>    </a:t>
            </a:r>
            <a:r>
              <a:rPr lang="en-IN" sz="2100" b="1" dirty="0"/>
              <a:t>What is logical fallacy?</a:t>
            </a:r>
          </a:p>
          <a:p>
            <a:pPr marL="0" indent="0">
              <a:buNone/>
            </a:pPr>
            <a:endParaRPr lang="en-IN" sz="3100" b="1" dirty="0"/>
          </a:p>
          <a:p>
            <a:pPr algn="just" eaLnBrk="1" hangingPunct="1">
              <a:buFont typeface="Wingdings" panose="05000000000000000000" pitchFamily="2" charset="2"/>
              <a:buChar char="§"/>
            </a:pPr>
            <a:r>
              <a:rPr lang="en-US" altLang="en-US" sz="2100" dirty="0"/>
              <a:t>A fallacy is an error of reasoning.  These are flawed statements that often sound true.</a:t>
            </a:r>
          </a:p>
          <a:p>
            <a:pPr algn="just" eaLnBrk="1" hangingPunct="1">
              <a:buFont typeface="Wingdings" panose="05000000000000000000" pitchFamily="2" charset="2"/>
              <a:buNone/>
            </a:pPr>
            <a:endParaRPr lang="en-US" altLang="en-US" sz="2100" dirty="0"/>
          </a:p>
          <a:p>
            <a:pPr algn="just" eaLnBrk="1" hangingPunct="1">
              <a:buFont typeface="Wingdings" panose="05000000000000000000" pitchFamily="2" charset="2"/>
              <a:buChar char="§"/>
            </a:pPr>
            <a:r>
              <a:rPr lang="en-US" altLang="en-US" sz="2100" dirty="0"/>
              <a:t>Logical fallacies are often used to strengthen an argument, but if the reader detects them the argument can backfire, and damage the writer’s credibility.</a:t>
            </a:r>
          </a:p>
          <a:p>
            <a:pPr marL="0" indent="0">
              <a:buNone/>
            </a:pPr>
            <a:endParaRPr lang="en-IN" sz="2800" dirty="0"/>
          </a:p>
        </p:txBody>
      </p:sp>
    </p:spTree>
    <p:extLst>
      <p:ext uri="{BB962C8B-B14F-4D97-AF65-F5344CB8AC3E}">
        <p14:creationId xmlns:p14="http://schemas.microsoft.com/office/powerpoint/2010/main" xmlns="" val="3980585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1905000" y="6356350"/>
            <a:ext cx="56388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Logical fallacies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5" name="Content Placeholder 4">
            <a:extLst>
              <a:ext uri="{FF2B5EF4-FFF2-40B4-BE49-F238E27FC236}">
                <a16:creationId xmlns:a16="http://schemas.microsoft.com/office/drawing/2014/main" xmlns="" id="{2A450C65-70AC-4571-8300-5C80D7C98102}"/>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295400" y="1295401"/>
            <a:ext cx="7010400" cy="4800600"/>
          </a:xfrm>
        </p:spPr>
      </p:pic>
    </p:spTree>
    <p:extLst>
      <p:ext uri="{BB962C8B-B14F-4D97-AF65-F5344CB8AC3E}">
        <p14:creationId xmlns:p14="http://schemas.microsoft.com/office/powerpoint/2010/main" xmlns="" val="273856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1752600" y="6356350"/>
            <a:ext cx="56388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Propositional logic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Title 1">
            <a:extLst>
              <a:ext uri="{FF2B5EF4-FFF2-40B4-BE49-F238E27FC236}">
                <a16:creationId xmlns:a16="http://schemas.microsoft.com/office/drawing/2014/main" xmlns="" id="{1A348F9A-6185-4536-AE27-3EE9A3CE3F95}"/>
              </a:ext>
            </a:extLst>
          </p:cNvPr>
          <p:cNvSpPr>
            <a:spLocks noGrp="1"/>
          </p:cNvSpPr>
          <p:nvPr>
            <p:ph idx="1"/>
          </p:nvPr>
        </p:nvSpPr>
        <p:spPr>
          <a:xfrm>
            <a:off x="762000" y="1219200"/>
            <a:ext cx="7924800" cy="4906963"/>
          </a:xfrm>
        </p:spPr>
        <p:txBody>
          <a:bodyPr>
            <a:normAutofit fontScale="97500"/>
          </a:bodyPr>
          <a:lstStyle/>
          <a:p>
            <a:pPr marL="0" indent="0" algn="l">
              <a:buNone/>
            </a:pPr>
            <a:r>
              <a:rPr lang="en-IN" sz="2100" b="1" i="0" dirty="0">
                <a:solidFill>
                  <a:srgbClr val="000000"/>
                </a:solidFill>
                <a:effectLst/>
                <a:latin typeface="Calibri" panose="020F0502020204030204" pitchFamily="34" charset="0"/>
              </a:rPr>
              <a:t>    What is a Proposition?</a:t>
            </a:r>
          </a:p>
          <a:p>
            <a:pPr marL="0" indent="0" algn="l">
              <a:buNone/>
            </a:pPr>
            <a:endParaRPr lang="en-IN" sz="2100" b="1" i="0" dirty="0">
              <a:solidFill>
                <a:srgbClr val="000000"/>
              </a:solidFill>
              <a:effectLst/>
              <a:latin typeface="Calibri" panose="020F0502020204030204" pitchFamily="34" charset="0"/>
            </a:endParaRPr>
          </a:p>
          <a:p>
            <a:pPr algn="just">
              <a:buFont typeface="Wingdings" panose="05000000000000000000" pitchFamily="2" charset="2"/>
              <a:buChar char="§"/>
            </a:pPr>
            <a:r>
              <a:rPr lang="en-IN" sz="1800" b="0" i="0" dirty="0">
                <a:solidFill>
                  <a:srgbClr val="000000"/>
                </a:solidFill>
                <a:effectLst/>
                <a:latin typeface="+mj-lt"/>
              </a:rPr>
              <a:t>Propositions are the meanings of statements.</a:t>
            </a:r>
          </a:p>
          <a:p>
            <a:pPr marL="0" indent="0" algn="just">
              <a:buNone/>
            </a:pPr>
            <a:endParaRPr lang="en-IN" sz="1800" b="0" i="0" dirty="0">
              <a:solidFill>
                <a:srgbClr val="000000"/>
              </a:solidFill>
              <a:effectLst/>
              <a:latin typeface="+mj-lt"/>
            </a:endParaRPr>
          </a:p>
          <a:p>
            <a:pPr algn="just">
              <a:buFont typeface="Wingdings" panose="05000000000000000000" pitchFamily="2" charset="2"/>
              <a:buChar char="§"/>
            </a:pPr>
            <a:r>
              <a:rPr lang="en-IN" sz="1800" b="0" i="0" dirty="0">
                <a:solidFill>
                  <a:srgbClr val="000000"/>
                </a:solidFill>
                <a:effectLst/>
                <a:latin typeface="+mj-lt"/>
              </a:rPr>
              <a:t>I have no money</a:t>
            </a:r>
          </a:p>
          <a:p>
            <a:pPr marL="0" indent="0" algn="just">
              <a:buNone/>
            </a:pPr>
            <a:endParaRPr lang="en-IN" sz="1800" b="0" i="0" dirty="0">
              <a:solidFill>
                <a:srgbClr val="000000"/>
              </a:solidFill>
              <a:effectLst/>
              <a:latin typeface="+mj-lt"/>
            </a:endParaRPr>
          </a:p>
          <a:p>
            <a:pPr algn="just">
              <a:buFont typeface="Wingdings" panose="05000000000000000000" pitchFamily="2" charset="2"/>
              <a:buChar char="§"/>
            </a:pPr>
            <a:r>
              <a:rPr lang="en-IN" sz="1800" b="0" i="0" dirty="0">
                <a:solidFill>
                  <a:srgbClr val="000000"/>
                </a:solidFill>
                <a:effectLst/>
                <a:latin typeface="+mj-lt"/>
              </a:rPr>
              <a:t>I want to play football.</a:t>
            </a:r>
          </a:p>
          <a:p>
            <a:pPr marL="0" indent="0" algn="just">
              <a:buNone/>
            </a:pPr>
            <a:endParaRPr lang="en-IN" sz="1800" b="0" i="0" dirty="0">
              <a:solidFill>
                <a:srgbClr val="000000"/>
              </a:solidFill>
              <a:effectLst/>
              <a:latin typeface="+mj-lt"/>
            </a:endParaRPr>
          </a:p>
          <a:p>
            <a:pPr algn="just">
              <a:buFont typeface="Wingdings" panose="05000000000000000000" pitchFamily="2" charset="2"/>
              <a:buChar char="§"/>
            </a:pPr>
            <a:r>
              <a:rPr lang="en-IN" sz="1800" dirty="0">
                <a:solidFill>
                  <a:srgbClr val="000000"/>
                </a:solidFill>
                <a:latin typeface="+mj-lt"/>
              </a:rPr>
              <a:t>We want to study.</a:t>
            </a:r>
          </a:p>
          <a:p>
            <a:pPr marL="0" indent="0" algn="just">
              <a:buNone/>
            </a:pPr>
            <a:endParaRPr lang="en-IN" sz="1800" b="0" i="0" dirty="0">
              <a:solidFill>
                <a:srgbClr val="000000"/>
              </a:solidFill>
              <a:effectLst/>
              <a:latin typeface="+mj-lt"/>
            </a:endParaRPr>
          </a:p>
          <a:p>
            <a:pPr algn="just">
              <a:buFont typeface="Wingdings" panose="05000000000000000000" pitchFamily="2" charset="2"/>
              <a:buChar char="§"/>
            </a:pPr>
            <a:r>
              <a:rPr lang="en-IN" sz="1800" b="0" i="0" dirty="0">
                <a:solidFill>
                  <a:srgbClr val="000000"/>
                </a:solidFill>
                <a:effectLst/>
                <a:latin typeface="+mj-lt"/>
              </a:rPr>
              <a:t>Meanings are the thoughts, concepts, ideas we</a:t>
            </a:r>
            <a:br>
              <a:rPr lang="en-IN" sz="1800" b="0" i="0" dirty="0">
                <a:solidFill>
                  <a:srgbClr val="000000"/>
                </a:solidFill>
                <a:effectLst/>
                <a:latin typeface="+mj-lt"/>
              </a:rPr>
            </a:br>
            <a:r>
              <a:rPr lang="en-IN" sz="1800" b="0" i="0" dirty="0">
                <a:solidFill>
                  <a:srgbClr val="000000"/>
                </a:solidFill>
                <a:effectLst/>
                <a:latin typeface="+mj-lt"/>
              </a:rPr>
              <a:t>are trying to convey through speech and writing.</a:t>
            </a:r>
          </a:p>
          <a:p>
            <a:pPr marL="0" indent="0" algn="just">
              <a:buNone/>
            </a:pPr>
            <a:r>
              <a:rPr lang="en-IN" sz="1800" dirty="0">
                <a:latin typeface="+mj-lt"/>
              </a:rPr>
              <a:t/>
            </a:r>
            <a:br>
              <a:rPr lang="en-IN" sz="1800" dirty="0">
                <a:latin typeface="+mj-lt"/>
              </a:rPr>
            </a:br>
            <a:endParaRPr lang="en-IN" sz="1800" dirty="0">
              <a:latin typeface="+mj-lt"/>
            </a:endParaRPr>
          </a:p>
        </p:txBody>
      </p:sp>
    </p:spTree>
    <p:extLst>
      <p:ext uri="{BB962C8B-B14F-4D97-AF65-F5344CB8AC3E}">
        <p14:creationId xmlns:p14="http://schemas.microsoft.com/office/powerpoint/2010/main" xmlns="" val="3362843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1905000" y="6356350"/>
            <a:ext cx="54864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Propositional logic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Title 1">
            <a:extLst>
              <a:ext uri="{FF2B5EF4-FFF2-40B4-BE49-F238E27FC236}">
                <a16:creationId xmlns:a16="http://schemas.microsoft.com/office/drawing/2014/main" xmlns="" id="{1A348F9A-6185-4536-AE27-3EE9A3CE3F95}"/>
              </a:ext>
            </a:extLst>
          </p:cNvPr>
          <p:cNvSpPr>
            <a:spLocks noGrp="1"/>
          </p:cNvSpPr>
          <p:nvPr>
            <p:ph idx="1"/>
          </p:nvPr>
        </p:nvSpPr>
        <p:spPr>
          <a:xfrm>
            <a:off x="914400" y="1219200"/>
            <a:ext cx="8077200" cy="4906963"/>
          </a:xfrm>
        </p:spPr>
        <p:txBody>
          <a:bodyPr>
            <a:normAutofit fontScale="97500"/>
          </a:bodyPr>
          <a:lstStyle/>
          <a:p>
            <a:pPr marL="0" indent="0" algn="l">
              <a:buNone/>
            </a:pPr>
            <a:r>
              <a:rPr lang="en-IN" sz="2900" b="1" i="0" dirty="0">
                <a:solidFill>
                  <a:srgbClr val="000000"/>
                </a:solidFill>
                <a:effectLst/>
                <a:latin typeface="Calibri" panose="020F0502020204030204" pitchFamily="34" charset="0"/>
              </a:rPr>
              <a:t>    </a:t>
            </a:r>
            <a:r>
              <a:rPr lang="en-IN" sz="2300" b="1" dirty="0">
                <a:solidFill>
                  <a:srgbClr val="000000"/>
                </a:solidFill>
                <a:latin typeface="Calibri" panose="020F0502020204030204" pitchFamily="34" charset="0"/>
              </a:rPr>
              <a:t>Simple Propositions</a:t>
            </a:r>
          </a:p>
          <a:p>
            <a:pPr marL="0" indent="0" algn="l">
              <a:buNone/>
            </a:pPr>
            <a:endParaRPr lang="en-IN" sz="2300" b="1" dirty="0">
              <a:solidFill>
                <a:srgbClr val="000000"/>
              </a:solidFill>
              <a:latin typeface="Calibri" panose="020F0502020204030204" pitchFamily="34" charset="0"/>
            </a:endParaRPr>
          </a:p>
          <a:p>
            <a:pPr algn="just">
              <a:lnSpc>
                <a:spcPct val="150000"/>
              </a:lnSpc>
              <a:buFont typeface="Wingdings" panose="05000000000000000000" pitchFamily="2" charset="2"/>
              <a:buChar char="§"/>
            </a:pPr>
            <a:r>
              <a:rPr lang="en-IN" sz="1800" dirty="0">
                <a:solidFill>
                  <a:srgbClr val="000000"/>
                </a:solidFill>
                <a:latin typeface="+mj-lt"/>
              </a:rPr>
              <a:t>Fast foods tend to be unhealthy.</a:t>
            </a:r>
          </a:p>
          <a:p>
            <a:pPr marL="0" indent="0" algn="just">
              <a:lnSpc>
                <a:spcPct val="150000"/>
              </a:lnSpc>
              <a:buNone/>
            </a:pPr>
            <a:endParaRPr lang="en-IN" sz="1800" dirty="0">
              <a:solidFill>
                <a:srgbClr val="000000"/>
              </a:solidFill>
              <a:latin typeface="+mj-lt"/>
            </a:endParaRPr>
          </a:p>
          <a:p>
            <a:pPr algn="just">
              <a:lnSpc>
                <a:spcPct val="150000"/>
              </a:lnSpc>
              <a:buFont typeface="Wingdings" panose="05000000000000000000" pitchFamily="2" charset="2"/>
              <a:buChar char="§"/>
            </a:pPr>
            <a:r>
              <a:rPr lang="en-IN" sz="1800" dirty="0">
                <a:solidFill>
                  <a:srgbClr val="000000"/>
                </a:solidFill>
                <a:latin typeface="+mj-lt"/>
              </a:rPr>
              <a:t>Parakeets are colourful birds.</a:t>
            </a:r>
          </a:p>
          <a:p>
            <a:pPr marL="0" indent="0" algn="just">
              <a:lnSpc>
                <a:spcPct val="150000"/>
              </a:lnSpc>
              <a:buNone/>
            </a:pPr>
            <a:endParaRPr lang="en-IN" sz="1800" dirty="0">
              <a:solidFill>
                <a:srgbClr val="000000"/>
              </a:solidFill>
              <a:latin typeface="+mj-lt"/>
            </a:endParaRPr>
          </a:p>
          <a:p>
            <a:pPr algn="just">
              <a:lnSpc>
                <a:spcPct val="150000"/>
              </a:lnSpc>
              <a:buFont typeface="Wingdings" panose="05000000000000000000" pitchFamily="2" charset="2"/>
              <a:buChar char="§"/>
            </a:pPr>
            <a:r>
              <a:rPr lang="en-IN" sz="1800" dirty="0">
                <a:solidFill>
                  <a:srgbClr val="000000"/>
                </a:solidFill>
                <a:latin typeface="+mj-lt"/>
              </a:rPr>
              <a:t>Simple propositions are grammatically independent expressions of information.</a:t>
            </a:r>
            <a:r>
              <a:rPr lang="en-IN" sz="1800" dirty="0"/>
              <a:t/>
            </a:r>
            <a:br>
              <a:rPr lang="en-IN" sz="1800" dirty="0"/>
            </a:br>
            <a:r>
              <a:rPr lang="en-IN" sz="2100" dirty="0">
                <a:latin typeface="+mj-lt"/>
              </a:rPr>
              <a:t/>
            </a:r>
            <a:br>
              <a:rPr lang="en-IN" sz="2100" dirty="0">
                <a:latin typeface="+mj-lt"/>
              </a:rPr>
            </a:br>
            <a:endParaRPr lang="en-IN" sz="2100" dirty="0">
              <a:latin typeface="+mj-lt"/>
            </a:endParaRPr>
          </a:p>
        </p:txBody>
      </p:sp>
    </p:spTree>
    <p:extLst>
      <p:ext uri="{BB962C8B-B14F-4D97-AF65-F5344CB8AC3E}">
        <p14:creationId xmlns:p14="http://schemas.microsoft.com/office/powerpoint/2010/main" xmlns="" val="984784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1752600" y="6356350"/>
            <a:ext cx="56388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Propositional logic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Title 1">
            <a:extLst>
              <a:ext uri="{FF2B5EF4-FFF2-40B4-BE49-F238E27FC236}">
                <a16:creationId xmlns:a16="http://schemas.microsoft.com/office/drawing/2014/main" xmlns="" id="{1A348F9A-6185-4536-AE27-3EE9A3CE3F95}"/>
              </a:ext>
            </a:extLst>
          </p:cNvPr>
          <p:cNvSpPr>
            <a:spLocks noGrp="1"/>
          </p:cNvSpPr>
          <p:nvPr>
            <p:ph idx="1"/>
          </p:nvPr>
        </p:nvSpPr>
        <p:spPr>
          <a:xfrm>
            <a:off x="914400" y="1219200"/>
            <a:ext cx="7620000" cy="4906963"/>
          </a:xfrm>
        </p:spPr>
        <p:txBody>
          <a:bodyPr>
            <a:normAutofit fontScale="97500"/>
          </a:bodyPr>
          <a:lstStyle/>
          <a:p>
            <a:pPr marL="0" indent="0" algn="l">
              <a:buNone/>
            </a:pPr>
            <a:r>
              <a:rPr lang="en-IN" sz="2300" b="1" dirty="0">
                <a:solidFill>
                  <a:srgbClr val="000000"/>
                </a:solidFill>
                <a:latin typeface="Calibri" panose="020F0502020204030204" pitchFamily="34" charset="0"/>
              </a:rPr>
              <a:t>    Compound Propositions</a:t>
            </a:r>
          </a:p>
          <a:p>
            <a:pPr marL="0" indent="0" algn="l">
              <a:buNone/>
            </a:pPr>
            <a:endParaRPr lang="en-IN" sz="2300" b="1" dirty="0">
              <a:solidFill>
                <a:srgbClr val="000000"/>
              </a:solidFill>
              <a:latin typeface="Calibri" panose="020F0502020204030204" pitchFamily="34" charset="0"/>
            </a:endParaRPr>
          </a:p>
          <a:p>
            <a:pPr algn="just">
              <a:lnSpc>
                <a:spcPct val="150000"/>
              </a:lnSpc>
              <a:buFont typeface="Wingdings" panose="05000000000000000000" pitchFamily="2" charset="2"/>
              <a:buChar char="§"/>
            </a:pPr>
            <a:r>
              <a:rPr lang="en-IN" sz="1800" dirty="0">
                <a:solidFill>
                  <a:srgbClr val="000000"/>
                </a:solidFill>
                <a:latin typeface="+mj-lt"/>
              </a:rPr>
              <a:t>If fast foods tend to be unhealthy, then you</a:t>
            </a:r>
            <a:br>
              <a:rPr lang="en-IN" sz="1800" dirty="0">
                <a:solidFill>
                  <a:srgbClr val="000000"/>
                </a:solidFill>
                <a:latin typeface="+mj-lt"/>
              </a:rPr>
            </a:br>
            <a:r>
              <a:rPr lang="en-IN" sz="1800" dirty="0">
                <a:solidFill>
                  <a:srgbClr val="000000"/>
                </a:solidFill>
                <a:latin typeface="+mj-lt"/>
              </a:rPr>
              <a:t>shouldn't eat them.</a:t>
            </a:r>
          </a:p>
          <a:p>
            <a:pPr marL="0" indent="0" algn="just">
              <a:lnSpc>
                <a:spcPct val="150000"/>
              </a:lnSpc>
              <a:buNone/>
            </a:pPr>
            <a:endParaRPr lang="en-IN" sz="1800" dirty="0">
              <a:solidFill>
                <a:srgbClr val="000000"/>
              </a:solidFill>
              <a:latin typeface="+mj-lt"/>
            </a:endParaRPr>
          </a:p>
          <a:p>
            <a:pPr algn="just">
              <a:lnSpc>
                <a:spcPct val="150000"/>
              </a:lnSpc>
              <a:buFont typeface="Wingdings" panose="05000000000000000000" pitchFamily="2" charset="2"/>
              <a:buChar char="§"/>
            </a:pPr>
            <a:r>
              <a:rPr lang="en-IN" sz="1800" dirty="0">
                <a:solidFill>
                  <a:srgbClr val="000000"/>
                </a:solidFill>
                <a:latin typeface="+mj-lt"/>
              </a:rPr>
              <a:t>Parakeets are colourful birds, and colourful birds</a:t>
            </a:r>
            <a:br>
              <a:rPr lang="en-IN" sz="1800" dirty="0">
                <a:solidFill>
                  <a:srgbClr val="000000"/>
                </a:solidFill>
                <a:latin typeface="+mj-lt"/>
              </a:rPr>
            </a:br>
            <a:r>
              <a:rPr lang="en-IN" sz="1800" dirty="0">
                <a:solidFill>
                  <a:srgbClr val="000000"/>
                </a:solidFill>
                <a:latin typeface="+mj-lt"/>
              </a:rPr>
              <a:t>are good to have at home.</a:t>
            </a:r>
          </a:p>
          <a:p>
            <a:pPr marL="0" indent="0" algn="just">
              <a:lnSpc>
                <a:spcPct val="150000"/>
              </a:lnSpc>
              <a:buNone/>
            </a:pPr>
            <a:endParaRPr lang="en-IN" sz="1800" dirty="0">
              <a:solidFill>
                <a:srgbClr val="000000"/>
              </a:solidFill>
              <a:latin typeface="+mj-lt"/>
            </a:endParaRPr>
          </a:p>
          <a:p>
            <a:pPr algn="just">
              <a:lnSpc>
                <a:spcPct val="150000"/>
              </a:lnSpc>
              <a:buFont typeface="Wingdings" panose="05000000000000000000" pitchFamily="2" charset="2"/>
              <a:buChar char="§"/>
            </a:pPr>
            <a:r>
              <a:rPr lang="en-IN" sz="1800" dirty="0">
                <a:solidFill>
                  <a:srgbClr val="000000"/>
                </a:solidFill>
                <a:latin typeface="+mj-lt"/>
              </a:rPr>
              <a:t>People are free, if and only if they can choose</a:t>
            </a:r>
            <a:br>
              <a:rPr lang="en-IN" sz="1800" dirty="0">
                <a:solidFill>
                  <a:srgbClr val="000000"/>
                </a:solidFill>
                <a:latin typeface="+mj-lt"/>
              </a:rPr>
            </a:br>
            <a:r>
              <a:rPr lang="en-IN" sz="1800" dirty="0">
                <a:solidFill>
                  <a:srgbClr val="000000"/>
                </a:solidFill>
                <a:latin typeface="+mj-lt"/>
              </a:rPr>
              <a:t>their actions and there are no forces compelling</a:t>
            </a:r>
            <a:br>
              <a:rPr lang="en-IN" sz="1800" dirty="0">
                <a:solidFill>
                  <a:srgbClr val="000000"/>
                </a:solidFill>
                <a:latin typeface="+mj-lt"/>
              </a:rPr>
            </a:br>
            <a:r>
              <a:rPr lang="en-IN" sz="1800" dirty="0">
                <a:solidFill>
                  <a:srgbClr val="000000"/>
                </a:solidFill>
                <a:latin typeface="+mj-lt"/>
              </a:rPr>
              <a:t>those actions.</a:t>
            </a:r>
          </a:p>
        </p:txBody>
      </p:sp>
    </p:spTree>
    <p:extLst>
      <p:ext uri="{BB962C8B-B14F-4D97-AF65-F5344CB8AC3E}">
        <p14:creationId xmlns:p14="http://schemas.microsoft.com/office/powerpoint/2010/main" xmlns="" val="1392971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1752600" y="6356350"/>
            <a:ext cx="57150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Propositional logic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Title 1">
            <a:extLst>
              <a:ext uri="{FF2B5EF4-FFF2-40B4-BE49-F238E27FC236}">
                <a16:creationId xmlns:a16="http://schemas.microsoft.com/office/drawing/2014/main" xmlns="" id="{1A348F9A-6185-4536-AE27-3EE9A3CE3F95}"/>
              </a:ext>
            </a:extLst>
          </p:cNvPr>
          <p:cNvSpPr>
            <a:spLocks noGrp="1"/>
          </p:cNvSpPr>
          <p:nvPr>
            <p:ph idx="1"/>
          </p:nvPr>
        </p:nvSpPr>
        <p:spPr>
          <a:xfrm>
            <a:off x="914400" y="1219200"/>
            <a:ext cx="7620000" cy="4906963"/>
          </a:xfrm>
        </p:spPr>
        <p:txBody>
          <a:bodyPr>
            <a:normAutofit fontScale="97500"/>
          </a:bodyPr>
          <a:lstStyle/>
          <a:p>
            <a:pPr marL="0" indent="0" algn="l">
              <a:buNone/>
            </a:pPr>
            <a:r>
              <a:rPr lang="en-IN" sz="2300" b="1" dirty="0">
                <a:solidFill>
                  <a:srgbClr val="000000"/>
                </a:solidFill>
                <a:latin typeface="Calibri" panose="020F0502020204030204" pitchFamily="34" charset="0"/>
              </a:rPr>
              <a:t>    Types of relations between propositions</a:t>
            </a:r>
          </a:p>
          <a:p>
            <a:pPr marL="0" indent="0" algn="l">
              <a:buNone/>
            </a:pPr>
            <a:endParaRPr lang="en-IN" sz="2300" b="1" dirty="0">
              <a:solidFill>
                <a:srgbClr val="000000"/>
              </a:solidFill>
              <a:latin typeface="Calibri" panose="020F0502020204030204" pitchFamily="34" charset="0"/>
            </a:endParaRPr>
          </a:p>
          <a:p>
            <a:pPr algn="just">
              <a:lnSpc>
                <a:spcPct val="150000"/>
              </a:lnSpc>
              <a:buFont typeface="Wingdings" panose="05000000000000000000" pitchFamily="2" charset="2"/>
              <a:buChar char="§"/>
            </a:pPr>
            <a:r>
              <a:rPr lang="en-IN" sz="1800" dirty="0">
                <a:solidFill>
                  <a:srgbClr val="000000"/>
                </a:solidFill>
                <a:latin typeface="+mj-lt"/>
              </a:rPr>
              <a:t>One proposition is offered in support of another</a:t>
            </a:r>
            <a:br>
              <a:rPr lang="en-IN" sz="1800" dirty="0">
                <a:solidFill>
                  <a:srgbClr val="000000"/>
                </a:solidFill>
                <a:latin typeface="+mj-lt"/>
              </a:rPr>
            </a:br>
            <a:r>
              <a:rPr lang="en-IN" sz="1800" dirty="0">
                <a:solidFill>
                  <a:srgbClr val="000000"/>
                </a:solidFill>
                <a:latin typeface="+mj-lt"/>
              </a:rPr>
              <a:t>(simple argument).</a:t>
            </a:r>
          </a:p>
          <a:p>
            <a:pPr algn="just">
              <a:lnSpc>
                <a:spcPct val="150000"/>
              </a:lnSpc>
              <a:buFont typeface="Wingdings" panose="05000000000000000000" pitchFamily="2" charset="2"/>
              <a:buChar char="§"/>
            </a:pPr>
            <a:endParaRPr lang="en-IN" sz="1800" dirty="0">
              <a:solidFill>
                <a:srgbClr val="000000"/>
              </a:solidFill>
              <a:latin typeface="+mj-lt"/>
            </a:endParaRPr>
          </a:p>
          <a:p>
            <a:pPr algn="just">
              <a:lnSpc>
                <a:spcPct val="150000"/>
              </a:lnSpc>
              <a:buFont typeface="Wingdings" panose="05000000000000000000" pitchFamily="2" charset="2"/>
              <a:buChar char="§"/>
            </a:pPr>
            <a:r>
              <a:rPr lang="en-IN" sz="1800" dirty="0">
                <a:solidFill>
                  <a:srgbClr val="000000"/>
                </a:solidFill>
                <a:latin typeface="+mj-lt"/>
              </a:rPr>
              <a:t>First proposition expressed the condition under which</a:t>
            </a:r>
            <a:br>
              <a:rPr lang="en-IN" sz="1800" dirty="0">
                <a:solidFill>
                  <a:srgbClr val="000000"/>
                </a:solidFill>
                <a:latin typeface="+mj-lt"/>
              </a:rPr>
            </a:br>
            <a:r>
              <a:rPr lang="en-IN" sz="1800" dirty="0">
                <a:solidFill>
                  <a:srgbClr val="000000"/>
                </a:solidFill>
                <a:latin typeface="+mj-lt"/>
              </a:rPr>
              <a:t>a second proposition is true (conditional statement).</a:t>
            </a:r>
          </a:p>
          <a:p>
            <a:pPr marL="0" indent="0" algn="just">
              <a:lnSpc>
                <a:spcPct val="150000"/>
              </a:lnSpc>
              <a:buNone/>
            </a:pPr>
            <a:endParaRPr lang="en-IN" sz="1800" dirty="0">
              <a:solidFill>
                <a:srgbClr val="000000"/>
              </a:solidFill>
              <a:latin typeface="+mj-lt"/>
            </a:endParaRPr>
          </a:p>
          <a:p>
            <a:pPr algn="just">
              <a:lnSpc>
                <a:spcPct val="150000"/>
              </a:lnSpc>
              <a:buFont typeface="Wingdings" panose="05000000000000000000" pitchFamily="2" charset="2"/>
              <a:buChar char="§"/>
            </a:pPr>
            <a:r>
              <a:rPr lang="en-IN" sz="1800" dirty="0">
                <a:solidFill>
                  <a:srgbClr val="000000"/>
                </a:solidFill>
                <a:latin typeface="+mj-lt"/>
              </a:rPr>
              <a:t>First sentence offers two proposed alternatives, and</a:t>
            </a:r>
            <a:br>
              <a:rPr lang="en-IN" sz="1800" dirty="0">
                <a:solidFill>
                  <a:srgbClr val="000000"/>
                </a:solidFill>
                <a:latin typeface="+mj-lt"/>
              </a:rPr>
            </a:br>
            <a:r>
              <a:rPr lang="en-IN" sz="1800" dirty="0">
                <a:solidFill>
                  <a:srgbClr val="000000"/>
                </a:solidFill>
                <a:latin typeface="+mj-lt"/>
              </a:rPr>
              <a:t>a second proposition negates one of these</a:t>
            </a:r>
            <a:br>
              <a:rPr lang="en-IN" sz="1800" dirty="0">
                <a:solidFill>
                  <a:srgbClr val="000000"/>
                </a:solidFill>
                <a:latin typeface="+mj-lt"/>
              </a:rPr>
            </a:br>
            <a:r>
              <a:rPr lang="en-IN" sz="1800" dirty="0">
                <a:solidFill>
                  <a:srgbClr val="000000"/>
                </a:solidFill>
                <a:latin typeface="+mj-lt"/>
              </a:rPr>
              <a:t>alternatives (disjunctive syllogism).</a:t>
            </a:r>
          </a:p>
        </p:txBody>
      </p:sp>
    </p:spTree>
    <p:extLst>
      <p:ext uri="{BB962C8B-B14F-4D97-AF65-F5344CB8AC3E}">
        <p14:creationId xmlns:p14="http://schemas.microsoft.com/office/powerpoint/2010/main" xmlns="" val="4106822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1A348F9A-6185-4536-AE27-3EE9A3CE3F95}"/>
              </a:ext>
            </a:extLst>
          </p:cNvPr>
          <p:cNvSpPr>
            <a:spLocks noGrp="1"/>
          </p:cNvSpPr>
          <p:nvPr>
            <p:ph idx="1"/>
          </p:nvPr>
        </p:nvSpPr>
        <p:spPr>
          <a:xfrm>
            <a:off x="914400" y="1219200"/>
            <a:ext cx="7772400" cy="4906963"/>
          </a:xfrm>
        </p:spPr>
        <p:txBody>
          <a:bodyPr>
            <a:normAutofit fontScale="97500"/>
          </a:bodyPr>
          <a:lstStyle/>
          <a:p>
            <a:pPr marL="0" indent="0" algn="l">
              <a:buNone/>
            </a:pPr>
            <a:r>
              <a:rPr lang="en-IN" sz="2100" b="1" dirty="0">
                <a:solidFill>
                  <a:srgbClr val="000000"/>
                </a:solidFill>
                <a:latin typeface="Times New Roman" panose="02020603050405020304" pitchFamily="18" charset="0"/>
                <a:cs typeface="Times New Roman" panose="02020603050405020304" pitchFamily="18" charset="0"/>
              </a:rPr>
              <a:t>Topic Objective:</a:t>
            </a:r>
          </a:p>
          <a:p>
            <a:pPr marL="0" indent="0" algn="just">
              <a:buNone/>
            </a:pPr>
            <a:r>
              <a:rPr lang="en-IN" sz="1800" dirty="0">
                <a:solidFill>
                  <a:srgbClr val="000000"/>
                </a:solidFill>
                <a:latin typeface="Times New Roman" panose="02020603050405020304" pitchFamily="18" charset="0"/>
                <a:cs typeface="Times New Roman" panose="02020603050405020304" pitchFamily="18" charset="0"/>
              </a:rPr>
              <a:t>To understand the concept of probability and judgement. </a:t>
            </a:r>
            <a:r>
              <a:rPr lang="en-IN" sz="1800" i="0" dirty="0">
                <a:solidFill>
                  <a:srgbClr val="202124"/>
                </a:solidFill>
                <a:effectLst/>
                <a:latin typeface="Times New Roman" panose="02020603050405020304" pitchFamily="18" charset="0"/>
                <a:cs typeface="Times New Roman" panose="02020603050405020304" pitchFamily="18" charset="0"/>
              </a:rPr>
              <a:t>The probability estimate is computed using mathematical equations that manipulate the data to determine the likelihood of an independent event occurring.</a:t>
            </a:r>
            <a:endParaRPr lang="en-IN" sz="1800"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IN" sz="2900" b="1"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IN" sz="2900" b="1"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IN" sz="2900" b="1"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IN" sz="2900" b="1" dirty="0">
              <a:solidFill>
                <a:srgbClr val="000000"/>
              </a:solidFill>
              <a:latin typeface="Times New Roman" panose="02020603050405020304" pitchFamily="18" charset="0"/>
              <a:cs typeface="Times New Roman" panose="02020603050405020304" pitchFamily="18" charset="0"/>
            </a:endParaRPr>
          </a:p>
          <a:p>
            <a:pPr marL="0" indent="0" algn="l">
              <a:buNone/>
            </a:pPr>
            <a:r>
              <a:rPr lang="en-IN" sz="2100" b="1" dirty="0">
                <a:solidFill>
                  <a:srgbClr val="000000"/>
                </a:solidFill>
                <a:latin typeface="Times New Roman" panose="02020603050405020304" pitchFamily="18" charset="0"/>
                <a:cs typeface="Times New Roman" panose="02020603050405020304" pitchFamily="18" charset="0"/>
              </a:rPr>
              <a:t>Recap:</a:t>
            </a:r>
          </a:p>
          <a:p>
            <a:pPr marL="0" indent="0" algn="l">
              <a:buNone/>
            </a:pPr>
            <a:r>
              <a:rPr lang="en-IN" sz="1800" dirty="0">
                <a:solidFill>
                  <a:srgbClr val="000000"/>
                </a:solidFill>
                <a:latin typeface="Times New Roman" panose="02020603050405020304" pitchFamily="18" charset="0"/>
                <a:cs typeface="Times New Roman" panose="02020603050405020304" pitchFamily="18" charset="0"/>
              </a:rPr>
              <a:t>Revision of propositional logic.</a:t>
            </a:r>
          </a:p>
        </p:txBody>
      </p:sp>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1981200" y="6356350"/>
            <a:ext cx="60960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Probability and judgement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464308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1752600" y="6356350"/>
            <a:ext cx="56388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Probability and judgement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Title 1">
            <a:extLst>
              <a:ext uri="{FF2B5EF4-FFF2-40B4-BE49-F238E27FC236}">
                <a16:creationId xmlns:a16="http://schemas.microsoft.com/office/drawing/2014/main" xmlns="" id="{1A348F9A-6185-4536-AE27-3EE9A3CE3F95}"/>
              </a:ext>
            </a:extLst>
          </p:cNvPr>
          <p:cNvSpPr>
            <a:spLocks noGrp="1"/>
          </p:cNvSpPr>
          <p:nvPr>
            <p:ph idx="1"/>
          </p:nvPr>
        </p:nvSpPr>
        <p:spPr>
          <a:xfrm>
            <a:off x="457200" y="1219200"/>
            <a:ext cx="8229600" cy="4906963"/>
          </a:xfrm>
        </p:spPr>
        <p:txBody>
          <a:bodyPr>
            <a:normAutofit fontScale="97500"/>
          </a:bodyPr>
          <a:lstStyle/>
          <a:p>
            <a:pPr marL="0" indent="0" algn="l">
              <a:buNone/>
            </a:pPr>
            <a:r>
              <a:rPr lang="en-IN" sz="2900" b="1" dirty="0">
                <a:solidFill>
                  <a:srgbClr val="000000"/>
                </a:solidFill>
                <a:latin typeface="Calibri" panose="020F0502020204030204" pitchFamily="34" charset="0"/>
              </a:rPr>
              <a:t>    </a:t>
            </a:r>
            <a:endParaRPr lang="en-IN" sz="2700" dirty="0">
              <a:solidFill>
                <a:srgbClr val="000000"/>
              </a:solidFill>
              <a:latin typeface="+mj-lt"/>
            </a:endParaRPr>
          </a:p>
        </p:txBody>
      </p:sp>
      <p:pic>
        <p:nvPicPr>
          <p:cNvPr id="2" name="Picture 1">
            <a:extLst>
              <a:ext uri="{FF2B5EF4-FFF2-40B4-BE49-F238E27FC236}">
                <a16:creationId xmlns:a16="http://schemas.microsoft.com/office/drawing/2014/main" xmlns="" id="{0CD49C29-C904-4FC5-98B5-C0D927FAD12F}"/>
              </a:ext>
            </a:extLst>
          </p:cNvPr>
          <p:cNvPicPr>
            <a:picLocks noChangeAspect="1"/>
          </p:cNvPicPr>
          <p:nvPr/>
        </p:nvPicPr>
        <p:blipFill>
          <a:blip r:embed="rId3"/>
          <a:stretch>
            <a:fillRect/>
          </a:stretch>
        </p:blipFill>
        <p:spPr>
          <a:xfrm>
            <a:off x="1600200" y="989013"/>
            <a:ext cx="6172199" cy="5137149"/>
          </a:xfrm>
          <a:prstGeom prst="rect">
            <a:avLst/>
          </a:prstGeom>
        </p:spPr>
      </p:pic>
    </p:spTree>
    <p:extLst>
      <p:ext uri="{BB962C8B-B14F-4D97-AF65-F5344CB8AC3E}">
        <p14:creationId xmlns:p14="http://schemas.microsoft.com/office/powerpoint/2010/main" xmlns="" val="4110930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1A348F9A-6185-4536-AE27-3EE9A3CE3F95}"/>
              </a:ext>
            </a:extLst>
          </p:cNvPr>
          <p:cNvSpPr>
            <a:spLocks noGrp="1"/>
          </p:cNvSpPr>
          <p:nvPr>
            <p:ph idx="1"/>
          </p:nvPr>
        </p:nvSpPr>
        <p:spPr>
          <a:xfrm>
            <a:off x="490025" y="1295400"/>
            <a:ext cx="8229600" cy="4754563"/>
          </a:xfrm>
        </p:spPr>
        <p:txBody>
          <a:bodyPr>
            <a:normAutofit fontScale="97500"/>
          </a:bodyPr>
          <a:lstStyle/>
          <a:p>
            <a:pPr marL="0" indent="0" algn="l">
              <a:buNone/>
            </a:pPr>
            <a:r>
              <a:rPr lang="en-IN" sz="2900" b="1" dirty="0">
                <a:solidFill>
                  <a:srgbClr val="000000"/>
                </a:solidFill>
                <a:latin typeface="Calibri" panose="020F0502020204030204" pitchFamily="34" charset="0"/>
              </a:rPr>
              <a:t>    </a:t>
            </a:r>
            <a:endParaRPr lang="en-IN" sz="2700" dirty="0">
              <a:solidFill>
                <a:srgbClr val="000000"/>
              </a:solidFill>
              <a:latin typeface="+mj-lt"/>
            </a:endParaRPr>
          </a:p>
        </p:txBody>
      </p:sp>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1752600" y="6356350"/>
            <a:ext cx="57150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Probability and judgement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8" name="TextBox 17">
            <a:extLst>
              <a:ext uri="{FF2B5EF4-FFF2-40B4-BE49-F238E27FC236}">
                <a16:creationId xmlns:a16="http://schemas.microsoft.com/office/drawing/2014/main" xmlns="" id="{B96817BA-CFF4-46A1-AB46-CCD9DA8E5596}"/>
              </a:ext>
            </a:extLst>
          </p:cNvPr>
          <p:cNvSpPr txBox="1"/>
          <p:nvPr/>
        </p:nvSpPr>
        <p:spPr>
          <a:xfrm>
            <a:off x="914400" y="1295400"/>
            <a:ext cx="7772400" cy="3631763"/>
          </a:xfrm>
          <a:prstGeom prst="rect">
            <a:avLst/>
          </a:prstGeom>
          <a:noFill/>
        </p:spPr>
        <p:txBody>
          <a:bodyPr wrap="square">
            <a:spAutoFit/>
          </a:bodyPr>
          <a:lstStyle/>
          <a:p>
            <a:pPr algn="just"/>
            <a:r>
              <a:rPr lang="en-IN" sz="2200" b="1" i="0" dirty="0">
                <a:solidFill>
                  <a:srgbClr val="000000"/>
                </a:solidFill>
                <a:effectLst/>
              </a:rPr>
              <a:t>Absolute probability judgement</a:t>
            </a:r>
          </a:p>
          <a:p>
            <a:pPr algn="just"/>
            <a:endParaRPr lang="en-IN" sz="2800" b="1" i="0" dirty="0">
              <a:solidFill>
                <a:srgbClr val="000000"/>
              </a:solidFill>
              <a:effectLst/>
            </a:endParaRPr>
          </a:p>
          <a:p>
            <a:pPr marL="285750" indent="-285750" algn="just">
              <a:buFont typeface="Wingdings" panose="05000000000000000000" pitchFamily="2" charset="2"/>
              <a:buChar char="§"/>
            </a:pPr>
            <a:r>
              <a:rPr lang="en-IN" b="1" i="0" dirty="0">
                <a:effectLst/>
                <a:latin typeface="+mj-lt"/>
              </a:rPr>
              <a:t>Absolute probability judgement</a:t>
            </a:r>
            <a:r>
              <a:rPr lang="en-IN" b="0" i="0" dirty="0">
                <a:effectLst/>
                <a:latin typeface="+mj-lt"/>
              </a:rPr>
              <a:t> is a technique used in the field of </a:t>
            </a:r>
            <a:r>
              <a:rPr lang="en-IN" b="0" i="0" u="sng" strike="noStrike" dirty="0">
                <a:effectLst/>
                <a:latin typeface="+mj-lt"/>
                <a:hlinkClick r:id="rId3" tooltip="Human reliability">
                  <a:extLst>
                    <a:ext uri="{A12FA001-AC4F-418D-AE19-62706E023703}">
                      <ahyp:hlinkClr xmlns:ahyp="http://schemas.microsoft.com/office/drawing/2018/hyperlinkcolor" xmlns="" val="tx"/>
                    </a:ext>
                  </a:extLst>
                </a:hlinkClick>
              </a:rPr>
              <a:t>human </a:t>
            </a:r>
            <a:r>
              <a:rPr lang="en-IN" b="0" i="0" u="none" strike="noStrike" dirty="0">
                <a:effectLst/>
                <a:latin typeface="+mj-lt"/>
                <a:hlinkClick r:id="rId3" tooltip="Human reliability">
                  <a:extLst>
                    <a:ext uri="{A12FA001-AC4F-418D-AE19-62706E023703}">
                      <ahyp:hlinkClr xmlns:ahyp="http://schemas.microsoft.com/office/drawing/2018/hyperlinkcolor" xmlns="" val="tx"/>
                    </a:ext>
                  </a:extLst>
                </a:hlinkClick>
              </a:rPr>
              <a:t>reliability</a:t>
            </a:r>
            <a:r>
              <a:rPr lang="en-IN" b="0" i="0" dirty="0">
                <a:effectLst/>
                <a:latin typeface="+mj-lt"/>
              </a:rPr>
              <a:t> assessment (HRA), for the purposes of evaluating the probability of a </a:t>
            </a:r>
            <a:r>
              <a:rPr lang="en-IN" b="0" i="0" u="none" strike="noStrike" dirty="0">
                <a:effectLst/>
                <a:latin typeface="+mj-lt"/>
                <a:hlinkClick r:id="rId4" tooltip="Human error">
                  <a:extLst>
                    <a:ext uri="{A12FA001-AC4F-418D-AE19-62706E023703}">
                      <ahyp:hlinkClr xmlns:ahyp="http://schemas.microsoft.com/office/drawing/2018/hyperlinkcolor" xmlns="" val="tx"/>
                    </a:ext>
                  </a:extLst>
                </a:hlinkClick>
              </a:rPr>
              <a:t>human error</a:t>
            </a:r>
            <a:r>
              <a:rPr lang="en-IN" b="0" i="0" dirty="0">
                <a:effectLst/>
                <a:latin typeface="+mj-lt"/>
              </a:rPr>
              <a:t> occurring throughout the completion of a specific task. </a:t>
            </a:r>
          </a:p>
          <a:p>
            <a:pPr algn="just"/>
            <a:endParaRPr lang="en-IN" b="0" i="0" dirty="0">
              <a:effectLst/>
              <a:latin typeface="+mj-lt"/>
            </a:endParaRPr>
          </a:p>
          <a:p>
            <a:pPr marL="285750" indent="-285750" algn="just">
              <a:buFont typeface="Wingdings" panose="05000000000000000000" pitchFamily="2" charset="2"/>
              <a:buChar char="§"/>
            </a:pPr>
            <a:r>
              <a:rPr lang="en-IN" b="0" i="0" dirty="0">
                <a:effectLst/>
                <a:latin typeface="+mj-lt"/>
              </a:rPr>
              <a:t>From such analyses measures can then be taken to reduce the likelihood of errors occurring within a system and therefore lead to an improvement in the overall levels of safety. </a:t>
            </a:r>
          </a:p>
          <a:p>
            <a:pPr algn="just"/>
            <a:endParaRPr lang="en-IN" b="0" i="0" dirty="0">
              <a:effectLst/>
              <a:latin typeface="+mj-lt"/>
            </a:endParaRPr>
          </a:p>
          <a:p>
            <a:pPr marL="285750" indent="-285750" algn="just">
              <a:buFont typeface="Wingdings" panose="05000000000000000000" pitchFamily="2" charset="2"/>
              <a:buChar char="§"/>
            </a:pPr>
            <a:r>
              <a:rPr lang="en-IN" b="0" i="0" dirty="0">
                <a:effectLst/>
                <a:latin typeface="+mj-lt"/>
              </a:rPr>
              <a:t>There exist three primary reasons for conducting an HRA; error identification, error quantification and error reduction.</a:t>
            </a:r>
          </a:p>
        </p:txBody>
      </p:sp>
    </p:spTree>
    <p:extLst>
      <p:ext uri="{BB962C8B-B14F-4D97-AF65-F5344CB8AC3E}">
        <p14:creationId xmlns:p14="http://schemas.microsoft.com/office/powerpoint/2010/main" xmlns="" val="87491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0"/>
            <a:ext cx="7924800" cy="4997450"/>
          </a:xfrm>
        </p:spPr>
        <p:txBody>
          <a:bodyPr>
            <a:noAutofit/>
          </a:bodyPr>
          <a:lstStyle/>
          <a:p>
            <a:pPr marL="0" indent="0" fontAlgn="t">
              <a:buNone/>
            </a:pPr>
            <a:r>
              <a:rPr lang="en-US" sz="1800" dirty="0"/>
              <a:t>After completion of this course, students will be able to-</a:t>
            </a:r>
          </a:p>
          <a:p>
            <a:pPr marL="0" indent="0" fontAlgn="t">
              <a:buNone/>
            </a:pPr>
            <a:endParaRPr lang="en-IN" sz="1800" dirty="0"/>
          </a:p>
          <a:p>
            <a:pPr marL="0" indent="0" fontAlgn="t">
              <a:buNone/>
            </a:pPr>
            <a:r>
              <a:rPr lang="en-US" sz="1800" b="1" dirty="0"/>
              <a:t>CO1:</a:t>
            </a:r>
            <a:r>
              <a:rPr lang="en-US" sz="1800" dirty="0"/>
              <a:t> Develop a strong understanding of the design process and apply it in a variety of business settings </a:t>
            </a:r>
          </a:p>
          <a:p>
            <a:pPr marL="0" indent="0" fontAlgn="t">
              <a:buNone/>
            </a:pPr>
            <a:endParaRPr lang="en-IN" sz="1800" dirty="0"/>
          </a:p>
          <a:p>
            <a:pPr marL="0" indent="0" fontAlgn="t">
              <a:buNone/>
            </a:pPr>
            <a:r>
              <a:rPr lang="en-IN" sz="1800" b="1" dirty="0"/>
              <a:t>CO2:</a:t>
            </a:r>
            <a:r>
              <a:rPr lang="en-IN" sz="1800" dirty="0"/>
              <a:t> </a:t>
            </a:r>
            <a:r>
              <a:rPr lang="en-US" sz="1800" dirty="0"/>
              <a:t>Analyze self, culture, teamwork to work in a multidisciplinary environment and exhibit empathetic behavior </a:t>
            </a:r>
          </a:p>
          <a:p>
            <a:pPr marL="0" indent="0" fontAlgn="t">
              <a:buNone/>
            </a:pPr>
            <a:endParaRPr lang="en-IN" sz="1800" dirty="0"/>
          </a:p>
          <a:p>
            <a:pPr marL="0" indent="0" fontAlgn="t">
              <a:buNone/>
            </a:pPr>
            <a:r>
              <a:rPr lang="en-US" sz="1800" b="1" dirty="0"/>
              <a:t>CO3:</a:t>
            </a:r>
            <a:r>
              <a:rPr lang="en-US" sz="1800" dirty="0"/>
              <a:t> Formulate specific problem statements of real time issues and generate innovative ideas using design tools </a:t>
            </a:r>
          </a:p>
          <a:p>
            <a:pPr marL="0" indent="0" fontAlgn="t">
              <a:buNone/>
            </a:pPr>
            <a:endParaRPr lang="en-IN" sz="1800" dirty="0"/>
          </a:p>
          <a:p>
            <a:pPr marL="0" indent="0" fontAlgn="t">
              <a:buNone/>
            </a:pPr>
            <a:r>
              <a:rPr lang="en-IN" sz="1800" b="1" dirty="0"/>
              <a:t>CO4:</a:t>
            </a:r>
            <a:r>
              <a:rPr lang="en-IN" sz="1800" dirty="0"/>
              <a:t> </a:t>
            </a:r>
            <a:r>
              <a:rPr lang="en-US" sz="1800" dirty="0"/>
              <a:t>Apply critical thinking skills in order to arrive at the root cause from a set of likely causes</a:t>
            </a:r>
          </a:p>
          <a:p>
            <a:pPr marL="0" indent="0" fontAlgn="t">
              <a:buNone/>
            </a:pPr>
            <a:endParaRPr lang="en-IN" sz="1800" dirty="0"/>
          </a:p>
          <a:p>
            <a:pPr marL="0" indent="0" fontAlgn="t">
              <a:buNone/>
            </a:pPr>
            <a:r>
              <a:rPr lang="en-IN" sz="1800" b="1" dirty="0"/>
              <a:t>CO5:</a:t>
            </a:r>
            <a:r>
              <a:rPr lang="en-IN" sz="1800" dirty="0"/>
              <a:t> </a:t>
            </a:r>
            <a:r>
              <a:rPr lang="en-US" sz="1800" dirty="0"/>
              <a:t>Demonstrate an enhanced ability to apply design thinking skills for evaluation of claims and arguments</a:t>
            </a:r>
            <a:endParaRPr lang="en-IN" sz="1800" dirty="0"/>
          </a:p>
        </p:txBody>
      </p:sp>
      <p:sp>
        <p:nvSpPr>
          <p:cNvPr id="4" name="Date Placeholder 3"/>
          <p:cNvSpPr>
            <a:spLocks noGrp="1"/>
          </p:cNvSpPr>
          <p:nvPr>
            <p:ph type="dt" sz="half" idx="10"/>
          </p:nvPr>
        </p:nvSpPr>
        <p:spPr/>
        <p:txBody>
          <a:bodyPr/>
          <a:lstStyle/>
          <a:p>
            <a:fld id="{DA559DFA-BFEC-4D66-80C4-ED10B66FCA7C}" type="datetime1">
              <a:rPr lang="en-US" smtClean="0">
                <a:latin typeface="Times New Roman" pitchFamily="18" charset="0"/>
                <a:cs typeface="Times New Roman" pitchFamily="18" charset="0"/>
              </a:rPr>
              <a:pPr/>
              <a:t>7/9/2021</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Course</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Outcome</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057400" y="6248400"/>
            <a:ext cx="5867400" cy="365125"/>
          </a:xfrm>
        </p:spPr>
        <p:txBody>
          <a:bodyPr/>
          <a:lstStyle/>
          <a:p>
            <a:r>
              <a:rPr lang="en-US" dirty="0"/>
              <a:t>Dr. Pratibha Pandey/Mr. Pitamber Adhikari                  Design Thinking 1                 Unit 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1A348F9A-6185-4536-AE27-3EE9A3CE3F95}"/>
              </a:ext>
            </a:extLst>
          </p:cNvPr>
          <p:cNvSpPr>
            <a:spLocks noGrp="1"/>
          </p:cNvSpPr>
          <p:nvPr>
            <p:ph idx="1"/>
          </p:nvPr>
        </p:nvSpPr>
        <p:spPr>
          <a:xfrm>
            <a:off x="457200" y="915988"/>
            <a:ext cx="8229600" cy="5210176"/>
          </a:xfrm>
        </p:spPr>
        <p:txBody>
          <a:bodyPr>
            <a:normAutofit fontScale="97500"/>
          </a:bodyPr>
          <a:lstStyle/>
          <a:p>
            <a:pPr marL="0" indent="0" algn="l">
              <a:buNone/>
            </a:pPr>
            <a:r>
              <a:rPr lang="en-IN" sz="2900" b="1" dirty="0">
                <a:solidFill>
                  <a:srgbClr val="000000"/>
                </a:solidFill>
                <a:latin typeface="Calibri" panose="020F0502020204030204" pitchFamily="34" charset="0"/>
              </a:rPr>
              <a:t>    </a:t>
            </a:r>
            <a:endParaRPr lang="en-IN" sz="2700" dirty="0">
              <a:solidFill>
                <a:srgbClr val="000000"/>
              </a:solidFill>
              <a:latin typeface="+mj-lt"/>
            </a:endParaRPr>
          </a:p>
        </p:txBody>
      </p:sp>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1524000" y="6356350"/>
            <a:ext cx="58674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a:xfrm>
            <a:off x="6629400" y="6375380"/>
            <a:ext cx="2133600" cy="365125"/>
          </a:xfrm>
        </p:spPr>
        <p:txBody>
          <a:bodyPr/>
          <a:lstStyle/>
          <a:p>
            <a:fld id="{B6F15528-21DE-4FAA-801E-634DDDAF4B2B}" type="slidenum">
              <a:rPr lang="en-US" smtClean="0"/>
              <a:pPr/>
              <a:t>40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Obstacles to critical thinking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xmlns="" id="{316687BD-094D-4E09-B559-E419F6FFFF0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7201" y="1371600"/>
            <a:ext cx="8000999" cy="4754564"/>
          </a:xfrm>
          <a:prstGeom prst="rect">
            <a:avLst/>
          </a:prstGeom>
        </p:spPr>
      </p:pic>
    </p:spTree>
    <p:extLst>
      <p:ext uri="{BB962C8B-B14F-4D97-AF65-F5344CB8AC3E}">
        <p14:creationId xmlns:p14="http://schemas.microsoft.com/office/powerpoint/2010/main" xmlns="" val="3912207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1A348F9A-6185-4536-AE27-3EE9A3CE3F95}"/>
              </a:ext>
            </a:extLst>
          </p:cNvPr>
          <p:cNvSpPr>
            <a:spLocks noGrp="1"/>
          </p:cNvSpPr>
          <p:nvPr>
            <p:ph idx="1"/>
          </p:nvPr>
        </p:nvSpPr>
        <p:spPr>
          <a:xfrm>
            <a:off x="457200" y="915988"/>
            <a:ext cx="8229600" cy="5210176"/>
          </a:xfrm>
        </p:spPr>
        <p:txBody>
          <a:bodyPr>
            <a:normAutofit fontScale="97500"/>
          </a:bodyPr>
          <a:lstStyle/>
          <a:p>
            <a:pPr marL="0" indent="0" algn="l">
              <a:buNone/>
            </a:pPr>
            <a:r>
              <a:rPr lang="en-IN" sz="2900" b="1" dirty="0">
                <a:solidFill>
                  <a:srgbClr val="000000"/>
                </a:solidFill>
                <a:latin typeface="Calibri" panose="020F0502020204030204" pitchFamily="34" charset="0"/>
              </a:rPr>
              <a:t>    </a:t>
            </a:r>
            <a:endParaRPr lang="en-IN" sz="2700" dirty="0">
              <a:solidFill>
                <a:srgbClr val="000000"/>
              </a:solidFill>
              <a:latin typeface="+mj-lt"/>
            </a:endParaRPr>
          </a:p>
        </p:txBody>
      </p:sp>
      <p:sp>
        <p:nvSpPr>
          <p:cNvPr id="9" name="Date Placeholder 8"/>
          <p:cNvSpPr>
            <a:spLocks noGrp="1"/>
          </p:cNvSpPr>
          <p:nvPr>
            <p:ph type="dt" sz="half" idx="10"/>
          </p:nvPr>
        </p:nvSpPr>
        <p:spPr/>
        <p:txBody>
          <a:bodyPr/>
          <a:lstStyle/>
          <a:p>
            <a:fld id="{936DF780-0951-4EA7-B4C6-442EE52CD293}" type="datetime1">
              <a:rPr lang="en-US" smtClean="0"/>
              <a:pPr/>
              <a:t>7/9/2021</a:t>
            </a:fld>
            <a:endParaRPr lang="en-US"/>
          </a:p>
        </p:txBody>
      </p:sp>
      <p:sp>
        <p:nvSpPr>
          <p:cNvPr id="12" name="Footer Placeholder 12"/>
          <p:cNvSpPr>
            <a:spLocks noGrp="1"/>
          </p:cNvSpPr>
          <p:nvPr>
            <p:ph type="ftr" sz="quarter" idx="11"/>
          </p:nvPr>
        </p:nvSpPr>
        <p:spPr>
          <a:xfrm>
            <a:off x="1600200" y="6356350"/>
            <a:ext cx="5791200" cy="365125"/>
          </a:xfrm>
        </p:spPr>
        <p:txBody>
          <a:bodyPr/>
          <a:lstStyle/>
          <a:p>
            <a:r>
              <a:rPr lang="en-US" dirty="0"/>
              <a:t>Dr. Pratibha Pandey /Mr. Pitamber Adhikari                Design Thinking 1                 Unit 5</a:t>
            </a:r>
          </a:p>
        </p:txBody>
      </p:sp>
      <p:sp>
        <p:nvSpPr>
          <p:cNvPr id="6" name="Slide Number Placeholder 5"/>
          <p:cNvSpPr>
            <a:spLocks noGrp="1"/>
          </p:cNvSpPr>
          <p:nvPr>
            <p:ph type="sldNum" sz="quarter" idx="12"/>
          </p:nvPr>
        </p:nvSpPr>
        <p:spPr>
          <a:xfrm>
            <a:off x="6629400" y="6375380"/>
            <a:ext cx="2133600" cy="365125"/>
          </a:xfrm>
        </p:spPr>
        <p:txBody>
          <a:bodyPr/>
          <a:lstStyle/>
          <a:p>
            <a:fld id="{B6F15528-21DE-4FAA-801E-634DDDAF4B2B}" type="slidenum">
              <a:rPr lang="en-US" smtClean="0"/>
              <a:pPr/>
              <a:t>41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Obstacles to critical thinking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8" name="TextBox 17">
            <a:extLst>
              <a:ext uri="{FF2B5EF4-FFF2-40B4-BE49-F238E27FC236}">
                <a16:creationId xmlns:a16="http://schemas.microsoft.com/office/drawing/2014/main" xmlns="" id="{B96817BA-CFF4-46A1-AB46-CCD9DA8E5596}"/>
              </a:ext>
            </a:extLst>
          </p:cNvPr>
          <p:cNvSpPr txBox="1"/>
          <p:nvPr/>
        </p:nvSpPr>
        <p:spPr>
          <a:xfrm>
            <a:off x="914400" y="915986"/>
            <a:ext cx="7772400" cy="5478423"/>
          </a:xfrm>
          <a:prstGeom prst="rect">
            <a:avLst/>
          </a:prstGeom>
          <a:noFill/>
        </p:spPr>
        <p:txBody>
          <a:bodyPr wrap="square">
            <a:spAutoFit/>
          </a:bodyPr>
          <a:lstStyle/>
          <a:p>
            <a:pPr algn="l"/>
            <a:r>
              <a:rPr lang="en-IN" sz="2200" b="1" i="0" dirty="0">
                <a:solidFill>
                  <a:srgbClr val="1D1D1D"/>
                </a:solidFill>
                <a:effectLst/>
                <a:latin typeface="+mj-lt"/>
              </a:rPr>
              <a:t>Barriers to critical thinking</a:t>
            </a:r>
          </a:p>
          <a:p>
            <a:pPr algn="l"/>
            <a:endParaRPr lang="en-IN" sz="2200" b="1" i="0" dirty="0">
              <a:solidFill>
                <a:srgbClr val="000000"/>
              </a:solidFill>
              <a:effectLst/>
            </a:endParaRPr>
          </a:p>
          <a:p>
            <a:pPr marL="285750" indent="-285750" algn="just">
              <a:buFont typeface="Wingdings" panose="05000000000000000000" pitchFamily="2" charset="2"/>
              <a:buChar char="§"/>
            </a:pPr>
            <a:r>
              <a:rPr lang="en-IN" dirty="0">
                <a:solidFill>
                  <a:srgbClr val="333333"/>
                </a:solidFill>
              </a:rPr>
              <a:t>A</a:t>
            </a:r>
            <a:r>
              <a:rPr lang="en-IN" b="0" i="0" dirty="0">
                <a:solidFill>
                  <a:srgbClr val="333333"/>
                </a:solidFill>
                <a:effectLst/>
              </a:rPr>
              <a:t>n over-reliance on feelings or emotions.</a:t>
            </a:r>
          </a:p>
          <a:p>
            <a:pPr algn="just"/>
            <a:endParaRPr lang="en-IN" b="0" i="0" dirty="0">
              <a:solidFill>
                <a:srgbClr val="333333"/>
              </a:solidFill>
              <a:effectLst/>
            </a:endParaRPr>
          </a:p>
          <a:p>
            <a:pPr marL="285750" indent="-285750" algn="just">
              <a:buFont typeface="Wingdings" panose="05000000000000000000" pitchFamily="2" charset="2"/>
              <a:buChar char="§"/>
            </a:pPr>
            <a:r>
              <a:rPr lang="en-IN" b="0" i="0" dirty="0">
                <a:solidFill>
                  <a:srgbClr val="333333"/>
                </a:solidFill>
                <a:effectLst/>
              </a:rPr>
              <a:t>Self-centred or societal/cultural-centred thinking   (conformism, dogma and peer-pressure).</a:t>
            </a:r>
          </a:p>
          <a:p>
            <a:pPr algn="just"/>
            <a:endParaRPr lang="en-IN" b="0" i="0" dirty="0">
              <a:solidFill>
                <a:srgbClr val="333333"/>
              </a:solidFill>
              <a:effectLst/>
            </a:endParaRPr>
          </a:p>
          <a:p>
            <a:pPr marL="285750" indent="-285750" algn="just">
              <a:buFont typeface="Wingdings" panose="05000000000000000000" pitchFamily="2" charset="2"/>
              <a:buChar char="§"/>
            </a:pPr>
            <a:r>
              <a:rPr lang="en-IN" b="0" i="0" dirty="0">
                <a:solidFill>
                  <a:srgbClr val="333333"/>
                </a:solidFill>
                <a:effectLst/>
              </a:rPr>
              <a:t>Unconscious bias, or selective perception. </a:t>
            </a:r>
          </a:p>
          <a:p>
            <a:pPr algn="just"/>
            <a:endParaRPr lang="en-IN" b="0" i="0" dirty="0">
              <a:solidFill>
                <a:srgbClr val="333333"/>
              </a:solidFill>
              <a:effectLst/>
            </a:endParaRPr>
          </a:p>
          <a:p>
            <a:pPr marL="285750" indent="-285750" algn="just">
              <a:buFont typeface="Wingdings" panose="05000000000000000000" pitchFamily="2" charset="2"/>
              <a:buChar char="§"/>
            </a:pPr>
            <a:r>
              <a:rPr lang="en-IN" dirty="0">
                <a:solidFill>
                  <a:srgbClr val="333333"/>
                </a:solidFill>
              </a:rPr>
              <a:t>A</a:t>
            </a:r>
            <a:r>
              <a:rPr lang="en-IN" b="0" i="0" dirty="0">
                <a:solidFill>
                  <a:srgbClr val="333333"/>
                </a:solidFill>
                <a:effectLst/>
              </a:rPr>
              <a:t>n inability to be receptive to an idea or point of view that differs from your own (close-mindedness).</a:t>
            </a:r>
          </a:p>
          <a:p>
            <a:pPr algn="just"/>
            <a:endParaRPr lang="en-IN" b="0" i="0" dirty="0">
              <a:solidFill>
                <a:srgbClr val="333333"/>
              </a:solidFill>
              <a:effectLst/>
            </a:endParaRPr>
          </a:p>
          <a:p>
            <a:pPr marL="285750" indent="-285750" algn="just">
              <a:buFont typeface="Wingdings" panose="05000000000000000000" pitchFamily="2" charset="2"/>
              <a:buChar char="§"/>
            </a:pPr>
            <a:r>
              <a:rPr lang="en-IN" b="0" i="0" dirty="0">
                <a:solidFill>
                  <a:srgbClr val="333333"/>
                </a:solidFill>
                <a:effectLst/>
              </a:rPr>
              <a:t>Unwarranted assumptions or lack of relevant information.</a:t>
            </a:r>
          </a:p>
          <a:p>
            <a:pPr algn="just"/>
            <a:endParaRPr lang="en-IN" b="0" i="0" dirty="0">
              <a:solidFill>
                <a:srgbClr val="333333"/>
              </a:solidFill>
              <a:effectLst/>
            </a:endParaRPr>
          </a:p>
          <a:p>
            <a:pPr marL="285750" indent="-285750" algn="just">
              <a:buFont typeface="Wingdings" panose="05000000000000000000" pitchFamily="2" charset="2"/>
              <a:buChar char="§"/>
            </a:pPr>
            <a:r>
              <a:rPr lang="en-IN" b="0" i="0" dirty="0">
                <a:solidFill>
                  <a:srgbClr val="333333"/>
                </a:solidFill>
                <a:effectLst/>
              </a:rPr>
              <a:t>Fear of being wrong (anxious about being taken out of your ‘comfort zone’).</a:t>
            </a:r>
          </a:p>
          <a:p>
            <a:pPr algn="just"/>
            <a:endParaRPr lang="en-IN" b="0" i="0" dirty="0">
              <a:solidFill>
                <a:srgbClr val="333333"/>
              </a:solidFill>
              <a:effectLst/>
            </a:endParaRPr>
          </a:p>
          <a:p>
            <a:pPr marL="285750" indent="-285750" algn="just">
              <a:buFont typeface="Wingdings" panose="05000000000000000000" pitchFamily="2" charset="2"/>
              <a:buChar char="§"/>
            </a:pPr>
            <a:r>
              <a:rPr lang="en-IN" dirty="0">
                <a:solidFill>
                  <a:srgbClr val="333333"/>
                </a:solidFill>
              </a:rPr>
              <a:t>P</a:t>
            </a:r>
            <a:r>
              <a:rPr lang="en-IN" b="0" i="0" dirty="0">
                <a:solidFill>
                  <a:srgbClr val="333333"/>
                </a:solidFill>
                <a:effectLst/>
              </a:rPr>
              <a:t>oor communication skills or apathy.</a:t>
            </a:r>
          </a:p>
          <a:p>
            <a:pPr algn="just"/>
            <a:endParaRPr lang="en-IN" b="0" i="0" dirty="0">
              <a:solidFill>
                <a:srgbClr val="333333"/>
              </a:solidFill>
              <a:effectLst/>
            </a:endParaRPr>
          </a:p>
          <a:p>
            <a:pPr marL="285750" indent="-285750" algn="just">
              <a:buFont typeface="Wingdings" panose="05000000000000000000" pitchFamily="2" charset="2"/>
              <a:buChar char="§"/>
            </a:pPr>
            <a:r>
              <a:rPr lang="en-IN" dirty="0">
                <a:solidFill>
                  <a:srgbClr val="333333"/>
                </a:solidFill>
              </a:rPr>
              <a:t>L</a:t>
            </a:r>
            <a:r>
              <a:rPr lang="en-IN" b="0" i="0" dirty="0">
                <a:solidFill>
                  <a:srgbClr val="333333"/>
                </a:solidFill>
                <a:effectLst/>
              </a:rPr>
              <a:t>ack of personal honesty.</a:t>
            </a:r>
          </a:p>
        </p:txBody>
      </p:sp>
    </p:spTree>
    <p:extLst>
      <p:ext uri="{BB962C8B-B14F-4D97-AF65-F5344CB8AC3E}">
        <p14:creationId xmlns:p14="http://schemas.microsoft.com/office/powerpoint/2010/main" xmlns="" val="1470809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9" name="Date Placeholder 8"/>
          <p:cNvSpPr>
            <a:spLocks noGrp="1"/>
          </p:cNvSpPr>
          <p:nvPr>
            <p:ph type="dt" sz="half" idx="10"/>
          </p:nvPr>
        </p:nvSpPr>
        <p:spPr/>
        <p:txBody>
          <a:bodyPr/>
          <a:lstStyle/>
          <a:p>
            <a:fld id="{4327BC46-BD09-42DA-92C6-8B9189DF6A9E}" type="datetime1">
              <a:rPr lang="en-US" smtClean="0"/>
              <a:pPr/>
              <a:t>7/9/2021</a:t>
            </a:fld>
            <a:endParaRPr lang="en-US" dirty="0"/>
          </a:p>
        </p:txBody>
      </p:sp>
      <p:sp>
        <p:nvSpPr>
          <p:cNvPr id="10" name="Oval 9"/>
          <p:cNvSpPr/>
          <p:nvPr/>
        </p:nvSpPr>
        <p:spPr>
          <a:xfrm>
            <a:off x="1752600" y="3962400"/>
            <a:ext cx="54102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Algerian" pitchFamily="82" charset="0"/>
                <a:cs typeface="Times New Roman" pitchFamily="18" charset="0"/>
              </a:rPr>
              <a:t>THANK YOU</a:t>
            </a:r>
          </a:p>
        </p:txBody>
      </p:sp>
      <p:pic>
        <p:nvPicPr>
          <p:cNvPr id="2" name="Picture 3"/>
          <p:cNvPicPr>
            <a:picLocks noChangeAspect="1" noChangeArrowheads="1"/>
          </p:cNvPicPr>
          <p:nvPr/>
        </p:nvPicPr>
        <p:blipFill>
          <a:blip r:embed="rId2" cstate="print"/>
          <a:srcRect l="12884" t="28125" r="16252" b="23958"/>
          <a:stretch>
            <a:fillRect/>
          </a:stretch>
        </p:blipFill>
        <p:spPr bwMode="auto">
          <a:xfrm>
            <a:off x="457200" y="304800"/>
            <a:ext cx="8382000" cy="35052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36BE81C-F095-450B-8669-15A9B2A174FF}"/>
              </a:ext>
            </a:extLst>
          </p:cNvPr>
          <p:cNvSpPr>
            <a:spLocks noGrp="1"/>
          </p:cNvSpPr>
          <p:nvPr>
            <p:ph type="dt" sz="half" idx="10"/>
          </p:nvPr>
        </p:nvSpPr>
        <p:spPr/>
        <p:txBody>
          <a:bodyPr/>
          <a:lstStyle/>
          <a:p>
            <a:fld id="{25EE7C1B-4779-4088-B47E-8C509624DF2D}" type="datetime1">
              <a:rPr lang="en-US" smtClean="0"/>
              <a:pPr/>
              <a:t>7/9/2021</a:t>
            </a:fld>
            <a:endParaRPr lang="en-US"/>
          </a:p>
        </p:txBody>
      </p:sp>
      <p:sp>
        <p:nvSpPr>
          <p:cNvPr id="5" name="Footer Placeholder 4">
            <a:extLst>
              <a:ext uri="{FF2B5EF4-FFF2-40B4-BE49-F238E27FC236}">
                <a16:creationId xmlns:a16="http://schemas.microsoft.com/office/drawing/2014/main" xmlns="" id="{D256FC67-3912-401F-8E78-B5E40E50C6CB}"/>
              </a:ext>
            </a:extLst>
          </p:cNvPr>
          <p:cNvSpPr>
            <a:spLocks noGrp="1"/>
          </p:cNvSpPr>
          <p:nvPr>
            <p:ph type="ftr" sz="quarter" idx="11"/>
          </p:nvPr>
        </p:nvSpPr>
        <p:spPr>
          <a:xfrm>
            <a:off x="1600200" y="6356350"/>
            <a:ext cx="5562600" cy="365125"/>
          </a:xfrm>
        </p:spPr>
        <p:txBody>
          <a:bodyPr/>
          <a:lstStyle/>
          <a:p>
            <a:r>
              <a:rPr lang="en-US" dirty="0"/>
              <a:t>Dr. Pratibha Pandey /Mr. Pitamber Adhikari                Design Thinking 1                 Unit 5</a:t>
            </a:r>
          </a:p>
        </p:txBody>
      </p:sp>
      <p:sp>
        <p:nvSpPr>
          <p:cNvPr id="6" name="Slide Number Placeholder 5">
            <a:extLst>
              <a:ext uri="{FF2B5EF4-FFF2-40B4-BE49-F238E27FC236}">
                <a16:creationId xmlns:a16="http://schemas.microsoft.com/office/drawing/2014/main" xmlns="" id="{00A3CFA4-53B6-432D-81A1-354215F45318}"/>
              </a:ext>
            </a:extLst>
          </p:cNvPr>
          <p:cNvSpPr>
            <a:spLocks noGrp="1"/>
          </p:cNvSpPr>
          <p:nvPr>
            <p:ph type="sldNum" sz="quarter" idx="12"/>
          </p:nvPr>
        </p:nvSpPr>
        <p:spPr/>
        <p:txBody>
          <a:bodyPr/>
          <a:lstStyle/>
          <a:p>
            <a:fld id="{B6F15528-21DE-4FAA-801E-634DDDAF4B2B}" type="slidenum">
              <a:rPr lang="en-US" smtClean="0"/>
              <a:pPr/>
              <a:t>43</a:t>
            </a:fld>
            <a:endParaRPr lang="en-US"/>
          </a:p>
        </p:txBody>
      </p:sp>
      <p:sp>
        <p:nvSpPr>
          <p:cNvPr id="7" name="Content Placeholder 2">
            <a:extLst>
              <a:ext uri="{FF2B5EF4-FFF2-40B4-BE49-F238E27FC236}">
                <a16:creationId xmlns:a16="http://schemas.microsoft.com/office/drawing/2014/main" xmlns="" id="{06FDA3C2-6A69-4548-87A2-2EABFC75199D}"/>
              </a:ext>
            </a:extLst>
          </p:cNvPr>
          <p:cNvSpPr txBox="1">
            <a:spLocks/>
          </p:cNvSpPr>
          <p:nvPr/>
        </p:nvSpPr>
        <p:spPr>
          <a:xfrm>
            <a:off x="533400" y="1143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b="1" dirty="0" err="1"/>
              <a:t>Youtube</a:t>
            </a:r>
            <a:r>
              <a:rPr lang="en-US" sz="2200" b="1" dirty="0"/>
              <a:t>/other  Video Links:</a:t>
            </a:r>
          </a:p>
          <a:p>
            <a:pPr marL="0" indent="0">
              <a:buNone/>
            </a:pPr>
            <a:r>
              <a:rPr lang="en-US" sz="2200" b="1" dirty="0">
                <a:hlinkClick r:id="rId2"/>
              </a:rPr>
              <a:t>https://www.youtube.com/watch?v=iaiF9cn5I2s</a:t>
            </a:r>
            <a:endParaRPr lang="en-US" sz="2200" b="1" dirty="0"/>
          </a:p>
          <a:p>
            <a:pPr marL="0" indent="0">
              <a:buNone/>
            </a:pPr>
            <a:r>
              <a:rPr lang="en-US" sz="2200" b="1" dirty="0">
                <a:hlinkClick r:id="rId3"/>
              </a:rPr>
              <a:t>https://www.youtube.com/watch?v=W6CSCuxrheE</a:t>
            </a:r>
            <a:endParaRPr lang="en-US" sz="2200" b="1" dirty="0"/>
          </a:p>
          <a:p>
            <a:pPr marL="0" indent="0">
              <a:buNone/>
            </a:pPr>
            <a:r>
              <a:rPr lang="en-US" sz="2200" b="1" dirty="0">
                <a:hlinkClick r:id="rId4"/>
              </a:rPr>
              <a:t>https://www.youtube.com/watch?v=SM-OgBxfbi4</a:t>
            </a:r>
            <a:endParaRPr lang="en-US" sz="2200" b="1" dirty="0"/>
          </a:p>
          <a:p>
            <a:pPr marL="0" indent="0">
              <a:buNone/>
            </a:pPr>
            <a:endParaRPr lang="en-US" sz="2200" b="1" dirty="0"/>
          </a:p>
          <a:p>
            <a:pPr marL="0" indent="0">
              <a:buNone/>
            </a:pPr>
            <a:endParaRPr lang="en-US" sz="2200" b="1" dirty="0"/>
          </a:p>
        </p:txBody>
      </p:sp>
      <p:sp>
        <p:nvSpPr>
          <p:cNvPr id="8" name="Title 1">
            <a:extLst>
              <a:ext uri="{FF2B5EF4-FFF2-40B4-BE49-F238E27FC236}">
                <a16:creationId xmlns:a16="http://schemas.microsoft.com/office/drawing/2014/main" xmlns="" id="{598F17FB-6FAD-44CD-A0CD-302D28F119A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xmlns="" id="{73A3CBBB-9B75-44D6-A90E-4B15FBBFB58C}"/>
              </a:ext>
            </a:extLst>
          </p:cNvPr>
          <p:cNvPicPr>
            <a:picLocks noChangeAspect="1" noChangeArrowheads="1"/>
          </p:cNvPicPr>
          <p:nvPr/>
        </p:nvPicPr>
        <p:blipFill>
          <a:blip r:embed="rId5"/>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148607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36BE81C-F095-450B-8669-15A9B2A174FF}"/>
              </a:ext>
            </a:extLst>
          </p:cNvPr>
          <p:cNvSpPr>
            <a:spLocks noGrp="1"/>
          </p:cNvSpPr>
          <p:nvPr>
            <p:ph type="dt" sz="half" idx="10"/>
          </p:nvPr>
        </p:nvSpPr>
        <p:spPr/>
        <p:txBody>
          <a:bodyPr/>
          <a:lstStyle/>
          <a:p>
            <a:fld id="{25EE7C1B-4779-4088-B47E-8C509624DF2D}" type="datetime1">
              <a:rPr lang="en-US" smtClean="0"/>
              <a:pPr/>
              <a:t>7/9/2021</a:t>
            </a:fld>
            <a:endParaRPr lang="en-US"/>
          </a:p>
        </p:txBody>
      </p:sp>
      <p:sp>
        <p:nvSpPr>
          <p:cNvPr id="5" name="Footer Placeholder 4">
            <a:extLst>
              <a:ext uri="{FF2B5EF4-FFF2-40B4-BE49-F238E27FC236}">
                <a16:creationId xmlns:a16="http://schemas.microsoft.com/office/drawing/2014/main" xmlns="" id="{D256FC67-3912-401F-8E78-B5E40E50C6CB}"/>
              </a:ext>
            </a:extLst>
          </p:cNvPr>
          <p:cNvSpPr>
            <a:spLocks noGrp="1"/>
          </p:cNvSpPr>
          <p:nvPr>
            <p:ph type="ftr" sz="quarter" idx="11"/>
          </p:nvPr>
        </p:nvSpPr>
        <p:spPr>
          <a:xfrm>
            <a:off x="2057400" y="6356350"/>
            <a:ext cx="5715000" cy="365125"/>
          </a:xfrm>
        </p:spPr>
        <p:txBody>
          <a:bodyPr/>
          <a:lstStyle/>
          <a:p>
            <a:r>
              <a:rPr lang="en-US" dirty="0"/>
              <a:t>Dr. Pratibha Pandey /Mr. Pitamber Adhikari                Design Thinking 1                 Unit 5</a:t>
            </a:r>
          </a:p>
        </p:txBody>
      </p:sp>
      <p:sp>
        <p:nvSpPr>
          <p:cNvPr id="6" name="Slide Number Placeholder 5">
            <a:extLst>
              <a:ext uri="{FF2B5EF4-FFF2-40B4-BE49-F238E27FC236}">
                <a16:creationId xmlns:a16="http://schemas.microsoft.com/office/drawing/2014/main" xmlns="" id="{00A3CFA4-53B6-432D-81A1-354215F45318}"/>
              </a:ext>
            </a:extLst>
          </p:cNvPr>
          <p:cNvSpPr>
            <a:spLocks noGrp="1"/>
          </p:cNvSpPr>
          <p:nvPr>
            <p:ph type="sldNum" sz="quarter" idx="12"/>
          </p:nvPr>
        </p:nvSpPr>
        <p:spPr/>
        <p:txBody>
          <a:bodyPr/>
          <a:lstStyle/>
          <a:p>
            <a:fld id="{B6F15528-21DE-4FAA-801E-634DDDAF4B2B}" type="slidenum">
              <a:rPr lang="en-US" smtClean="0"/>
              <a:pPr/>
              <a:t>44</a:t>
            </a:fld>
            <a:endParaRPr lang="en-US"/>
          </a:p>
        </p:txBody>
      </p:sp>
      <p:sp>
        <p:nvSpPr>
          <p:cNvPr id="7" name="Content Placeholder 2">
            <a:extLst>
              <a:ext uri="{FF2B5EF4-FFF2-40B4-BE49-F238E27FC236}">
                <a16:creationId xmlns:a16="http://schemas.microsoft.com/office/drawing/2014/main" xmlns="" id="{06FDA3C2-6A69-4548-87A2-2EABFC75199D}"/>
              </a:ext>
            </a:extLst>
          </p:cNvPr>
          <p:cNvSpPr txBox="1">
            <a:spLocks/>
          </p:cNvSpPr>
          <p:nvPr/>
        </p:nvSpPr>
        <p:spPr>
          <a:xfrm>
            <a:off x="533400" y="1143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200" b="1" dirty="0"/>
          </a:p>
          <a:p>
            <a:pPr marL="0" indent="0">
              <a:buNone/>
            </a:pPr>
            <a:endParaRPr lang="en-US" sz="2200" b="1" dirty="0"/>
          </a:p>
        </p:txBody>
      </p:sp>
      <p:sp>
        <p:nvSpPr>
          <p:cNvPr id="8" name="Title 1">
            <a:extLst>
              <a:ext uri="{FF2B5EF4-FFF2-40B4-BE49-F238E27FC236}">
                <a16:creationId xmlns:a16="http://schemas.microsoft.com/office/drawing/2014/main" xmlns="" id="{598F17FB-6FAD-44CD-A0CD-302D28F119A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xmlns="" id="{73A3CBBB-9B75-44D6-A90E-4B15FBBFB58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xmlns="" id="{3A878A9C-C921-43B0-86D0-D3172EE8A734}"/>
              </a:ext>
            </a:extLst>
          </p:cNvPr>
          <p:cNvSpPr txBox="1"/>
          <p:nvPr/>
        </p:nvSpPr>
        <p:spPr>
          <a:xfrm>
            <a:off x="761998" y="1011636"/>
            <a:ext cx="8153401" cy="1754326"/>
          </a:xfrm>
          <a:prstGeom prst="rect">
            <a:avLst/>
          </a:prstGeom>
          <a:noFill/>
        </p:spPr>
        <p:txBody>
          <a:bodyPr wrap="square">
            <a:spAutoFit/>
          </a:bodyPr>
          <a:lstStyle/>
          <a:p>
            <a:pPr algn="l"/>
            <a:r>
              <a:rPr lang="en-IN" b="1" i="0" dirty="0">
                <a:solidFill>
                  <a:srgbClr val="393A68"/>
                </a:solidFill>
                <a:effectLst/>
                <a:latin typeface="Open Sans" panose="020B0606030504020204" pitchFamily="34" charset="0"/>
              </a:rPr>
              <a:t> 1. If you are attempting to put your plan into action, what part of the       problem-solving process are you working on?</a:t>
            </a:r>
          </a:p>
          <a:p>
            <a:pPr algn="l" fontAlgn="t"/>
            <a:r>
              <a:rPr lang="en-IN" b="0" i="0" dirty="0">
                <a:solidFill>
                  <a:srgbClr val="393A68"/>
                </a:solidFill>
                <a:effectLst/>
                <a:latin typeface="Open Sans" panose="020B0606030504020204" pitchFamily="34" charset="0"/>
              </a:rPr>
              <a:t>a). Define</a:t>
            </a:r>
          </a:p>
          <a:p>
            <a:pPr algn="l" fontAlgn="t"/>
            <a:r>
              <a:rPr lang="en-IN" b="0" i="0" dirty="0">
                <a:solidFill>
                  <a:srgbClr val="393A68"/>
                </a:solidFill>
                <a:effectLst/>
                <a:latin typeface="Open Sans" panose="020B0606030504020204" pitchFamily="34" charset="0"/>
              </a:rPr>
              <a:t>b). Prepare</a:t>
            </a:r>
          </a:p>
          <a:p>
            <a:pPr algn="l" fontAlgn="t"/>
            <a:r>
              <a:rPr lang="en-IN" b="0" i="0" dirty="0">
                <a:solidFill>
                  <a:srgbClr val="393A68"/>
                </a:solidFill>
                <a:effectLst/>
                <a:latin typeface="Open Sans" panose="020B0606030504020204" pitchFamily="34" charset="0"/>
              </a:rPr>
              <a:t>c). Try</a:t>
            </a:r>
          </a:p>
          <a:p>
            <a:pPr algn="l" fontAlgn="t"/>
            <a:r>
              <a:rPr lang="en-IN" b="0" i="0" dirty="0">
                <a:solidFill>
                  <a:srgbClr val="393A68"/>
                </a:solidFill>
                <a:effectLst/>
                <a:latin typeface="Open Sans" panose="020B0606030504020204" pitchFamily="34" charset="0"/>
              </a:rPr>
              <a:t>d). Reflect</a:t>
            </a:r>
          </a:p>
        </p:txBody>
      </p:sp>
      <p:sp>
        <p:nvSpPr>
          <p:cNvPr id="13" name="TextBox 12">
            <a:extLst>
              <a:ext uri="{FF2B5EF4-FFF2-40B4-BE49-F238E27FC236}">
                <a16:creationId xmlns:a16="http://schemas.microsoft.com/office/drawing/2014/main" xmlns="" id="{A3770562-CE55-46AA-82E3-17F716C3CD83}"/>
              </a:ext>
            </a:extLst>
          </p:cNvPr>
          <p:cNvSpPr txBox="1"/>
          <p:nvPr/>
        </p:nvSpPr>
        <p:spPr>
          <a:xfrm>
            <a:off x="762000" y="3091799"/>
            <a:ext cx="8001001" cy="1477328"/>
          </a:xfrm>
          <a:prstGeom prst="rect">
            <a:avLst/>
          </a:prstGeom>
          <a:noFill/>
        </p:spPr>
        <p:txBody>
          <a:bodyPr wrap="square">
            <a:spAutoFit/>
          </a:bodyPr>
          <a:lstStyle/>
          <a:p>
            <a:pPr algn="l"/>
            <a:r>
              <a:rPr lang="en-IN" b="1" i="0" dirty="0">
                <a:solidFill>
                  <a:srgbClr val="393A68"/>
                </a:solidFill>
                <a:effectLst/>
                <a:latin typeface="Open Sans" panose="020B0606030504020204" pitchFamily="34" charset="0"/>
              </a:rPr>
              <a:t>2. The "Try" step means:</a:t>
            </a:r>
          </a:p>
          <a:p>
            <a:pPr algn="l"/>
            <a:r>
              <a:rPr lang="en-IN" b="1" i="0" dirty="0">
                <a:solidFill>
                  <a:srgbClr val="393A68"/>
                </a:solidFill>
                <a:effectLst/>
                <a:latin typeface="Open Sans" panose="020B0606030504020204" pitchFamily="34" charset="0"/>
              </a:rPr>
              <a:t>Look at the results of your work and think about what you should do to improve it.</a:t>
            </a:r>
          </a:p>
          <a:p>
            <a:pPr algn="l" fontAlgn="t"/>
            <a:r>
              <a:rPr lang="en-IN" b="0" i="0" dirty="0">
                <a:solidFill>
                  <a:srgbClr val="393A68"/>
                </a:solidFill>
                <a:effectLst/>
                <a:latin typeface="Open Sans" panose="020B0606030504020204" pitchFamily="34" charset="0"/>
              </a:rPr>
              <a:t>a). True</a:t>
            </a:r>
          </a:p>
          <a:p>
            <a:pPr algn="l" fontAlgn="t"/>
            <a:r>
              <a:rPr lang="en-IN" b="0" i="0" dirty="0">
                <a:solidFill>
                  <a:srgbClr val="393A68"/>
                </a:solidFill>
                <a:effectLst/>
                <a:latin typeface="Open Sans" panose="020B0606030504020204" pitchFamily="34" charset="0"/>
              </a:rPr>
              <a:t>b). False</a:t>
            </a:r>
          </a:p>
        </p:txBody>
      </p:sp>
      <p:sp>
        <p:nvSpPr>
          <p:cNvPr id="17" name="TextBox 16">
            <a:extLst>
              <a:ext uri="{FF2B5EF4-FFF2-40B4-BE49-F238E27FC236}">
                <a16:creationId xmlns:a16="http://schemas.microsoft.com/office/drawing/2014/main" xmlns="" id="{35F26643-DF15-4E98-8F3E-71F0C7F5BD9C}"/>
              </a:ext>
            </a:extLst>
          </p:cNvPr>
          <p:cNvSpPr txBox="1"/>
          <p:nvPr/>
        </p:nvSpPr>
        <p:spPr>
          <a:xfrm rot="10800000" flipV="1">
            <a:off x="761998" y="4791800"/>
            <a:ext cx="8001000" cy="1754326"/>
          </a:xfrm>
          <a:prstGeom prst="rect">
            <a:avLst/>
          </a:prstGeom>
          <a:noFill/>
        </p:spPr>
        <p:txBody>
          <a:bodyPr wrap="square">
            <a:spAutoFit/>
          </a:bodyPr>
          <a:lstStyle/>
          <a:p>
            <a:pPr algn="l"/>
            <a:r>
              <a:rPr lang="en-IN" b="1" i="0" dirty="0">
                <a:solidFill>
                  <a:srgbClr val="393A68"/>
                </a:solidFill>
                <a:effectLst/>
                <a:latin typeface="Open Sans" panose="020B0606030504020204" pitchFamily="34" charset="0"/>
              </a:rPr>
              <a:t>3. During which step do you see the problem from another person's perspective?</a:t>
            </a:r>
          </a:p>
          <a:p>
            <a:pPr algn="l" fontAlgn="t"/>
            <a:r>
              <a:rPr lang="en-IN" b="0" i="0" dirty="0">
                <a:solidFill>
                  <a:srgbClr val="393A68"/>
                </a:solidFill>
                <a:effectLst/>
                <a:latin typeface="Open Sans" panose="020B0606030504020204" pitchFamily="34" charset="0"/>
              </a:rPr>
              <a:t>a). Prototype</a:t>
            </a:r>
          </a:p>
          <a:p>
            <a:pPr algn="l" fontAlgn="t"/>
            <a:r>
              <a:rPr lang="en-IN" b="0" i="0" dirty="0">
                <a:solidFill>
                  <a:srgbClr val="393A68"/>
                </a:solidFill>
                <a:effectLst/>
                <a:latin typeface="Open Sans" panose="020B0606030504020204" pitchFamily="34" charset="0"/>
              </a:rPr>
              <a:t>b). Ideate</a:t>
            </a:r>
          </a:p>
          <a:p>
            <a:pPr algn="l" fontAlgn="t"/>
            <a:r>
              <a:rPr lang="en-IN" b="0" i="0" dirty="0">
                <a:solidFill>
                  <a:srgbClr val="393A68"/>
                </a:solidFill>
                <a:effectLst/>
                <a:latin typeface="Open Sans" panose="020B0606030504020204" pitchFamily="34" charset="0"/>
              </a:rPr>
              <a:t>c). Empathize</a:t>
            </a:r>
          </a:p>
          <a:p>
            <a:pPr algn="l" fontAlgn="t"/>
            <a:r>
              <a:rPr lang="en-IN" b="0" i="0" dirty="0">
                <a:solidFill>
                  <a:srgbClr val="393A68"/>
                </a:solidFill>
                <a:effectLst/>
                <a:latin typeface="Open Sans" panose="020B0606030504020204" pitchFamily="34" charset="0"/>
              </a:rPr>
              <a:t>d). Define</a:t>
            </a:r>
          </a:p>
        </p:txBody>
      </p:sp>
    </p:spTree>
    <p:extLst>
      <p:ext uri="{BB962C8B-B14F-4D97-AF65-F5344CB8AC3E}">
        <p14:creationId xmlns:p14="http://schemas.microsoft.com/office/powerpoint/2010/main" xmlns="" val="3148617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36BE81C-F095-450B-8669-15A9B2A174FF}"/>
              </a:ext>
            </a:extLst>
          </p:cNvPr>
          <p:cNvSpPr>
            <a:spLocks noGrp="1"/>
          </p:cNvSpPr>
          <p:nvPr>
            <p:ph type="dt" sz="half" idx="10"/>
          </p:nvPr>
        </p:nvSpPr>
        <p:spPr/>
        <p:txBody>
          <a:bodyPr/>
          <a:lstStyle/>
          <a:p>
            <a:fld id="{25EE7C1B-4779-4088-B47E-8C509624DF2D}" type="datetime1">
              <a:rPr lang="en-US" smtClean="0"/>
              <a:pPr/>
              <a:t>7/9/2021</a:t>
            </a:fld>
            <a:endParaRPr lang="en-US"/>
          </a:p>
        </p:txBody>
      </p:sp>
      <p:sp>
        <p:nvSpPr>
          <p:cNvPr id="5" name="Footer Placeholder 4">
            <a:extLst>
              <a:ext uri="{FF2B5EF4-FFF2-40B4-BE49-F238E27FC236}">
                <a16:creationId xmlns:a16="http://schemas.microsoft.com/office/drawing/2014/main" xmlns="" id="{D256FC67-3912-401F-8E78-B5E40E50C6CB}"/>
              </a:ext>
            </a:extLst>
          </p:cNvPr>
          <p:cNvSpPr>
            <a:spLocks noGrp="1"/>
          </p:cNvSpPr>
          <p:nvPr>
            <p:ph type="ftr" sz="quarter" idx="11"/>
          </p:nvPr>
        </p:nvSpPr>
        <p:spPr>
          <a:xfrm>
            <a:off x="1447800" y="6356350"/>
            <a:ext cx="5715000" cy="365125"/>
          </a:xfrm>
        </p:spPr>
        <p:txBody>
          <a:bodyPr/>
          <a:lstStyle/>
          <a:p>
            <a:r>
              <a:rPr lang="en-US" dirty="0"/>
              <a:t>Dr. Pratibha Pandey /Mr. Pitamber Adhikari                Design Thinking 1                 Unit 5</a:t>
            </a:r>
          </a:p>
        </p:txBody>
      </p:sp>
      <p:sp>
        <p:nvSpPr>
          <p:cNvPr id="6" name="Slide Number Placeholder 5">
            <a:extLst>
              <a:ext uri="{FF2B5EF4-FFF2-40B4-BE49-F238E27FC236}">
                <a16:creationId xmlns:a16="http://schemas.microsoft.com/office/drawing/2014/main" xmlns="" id="{00A3CFA4-53B6-432D-81A1-354215F45318}"/>
              </a:ext>
            </a:extLst>
          </p:cNvPr>
          <p:cNvSpPr>
            <a:spLocks noGrp="1"/>
          </p:cNvSpPr>
          <p:nvPr>
            <p:ph type="sldNum" sz="quarter" idx="12"/>
          </p:nvPr>
        </p:nvSpPr>
        <p:spPr/>
        <p:txBody>
          <a:bodyPr/>
          <a:lstStyle/>
          <a:p>
            <a:fld id="{B6F15528-21DE-4FAA-801E-634DDDAF4B2B}" type="slidenum">
              <a:rPr lang="en-US" smtClean="0"/>
              <a:pPr/>
              <a:t>45</a:t>
            </a:fld>
            <a:endParaRPr lang="en-US"/>
          </a:p>
        </p:txBody>
      </p:sp>
      <p:sp>
        <p:nvSpPr>
          <p:cNvPr id="7" name="Content Placeholder 2">
            <a:extLst>
              <a:ext uri="{FF2B5EF4-FFF2-40B4-BE49-F238E27FC236}">
                <a16:creationId xmlns:a16="http://schemas.microsoft.com/office/drawing/2014/main" xmlns="" id="{06FDA3C2-6A69-4548-87A2-2EABFC75199D}"/>
              </a:ext>
            </a:extLst>
          </p:cNvPr>
          <p:cNvSpPr txBox="1">
            <a:spLocks/>
          </p:cNvSpPr>
          <p:nvPr/>
        </p:nvSpPr>
        <p:spPr>
          <a:xfrm>
            <a:off x="533400" y="1143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200" b="1" dirty="0"/>
          </a:p>
          <a:p>
            <a:pPr marL="0" indent="0">
              <a:buNone/>
            </a:pPr>
            <a:endParaRPr lang="en-US" sz="2200" b="1" dirty="0"/>
          </a:p>
        </p:txBody>
      </p:sp>
      <p:sp>
        <p:nvSpPr>
          <p:cNvPr id="8" name="Title 1">
            <a:extLst>
              <a:ext uri="{FF2B5EF4-FFF2-40B4-BE49-F238E27FC236}">
                <a16:creationId xmlns:a16="http://schemas.microsoft.com/office/drawing/2014/main" xmlns="" id="{598F17FB-6FAD-44CD-A0CD-302D28F119A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xmlns="" id="{73A3CBBB-9B75-44D6-A90E-4B15FBBFB58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xmlns="" id="{FB5A4B1E-9B7A-4441-9035-AEE5AC90184E}"/>
              </a:ext>
            </a:extLst>
          </p:cNvPr>
          <p:cNvPicPr>
            <a:picLocks noChangeAspect="1"/>
          </p:cNvPicPr>
          <p:nvPr/>
        </p:nvPicPr>
        <p:blipFill>
          <a:blip r:embed="rId3"/>
          <a:stretch>
            <a:fillRect/>
          </a:stretch>
        </p:blipFill>
        <p:spPr>
          <a:xfrm>
            <a:off x="932810" y="1143000"/>
            <a:ext cx="7693819" cy="1877731"/>
          </a:xfrm>
          <a:prstGeom prst="rect">
            <a:avLst/>
          </a:prstGeom>
        </p:spPr>
      </p:pic>
      <p:sp>
        <p:nvSpPr>
          <p:cNvPr id="14" name="TextBox 13">
            <a:extLst>
              <a:ext uri="{FF2B5EF4-FFF2-40B4-BE49-F238E27FC236}">
                <a16:creationId xmlns:a16="http://schemas.microsoft.com/office/drawing/2014/main" xmlns="" id="{43E624A2-F6D5-473B-8767-61DE47AF8B5F}"/>
              </a:ext>
            </a:extLst>
          </p:cNvPr>
          <p:cNvSpPr txBox="1"/>
          <p:nvPr/>
        </p:nvSpPr>
        <p:spPr>
          <a:xfrm>
            <a:off x="1066800" y="3124200"/>
            <a:ext cx="7543800" cy="1477328"/>
          </a:xfrm>
          <a:prstGeom prst="rect">
            <a:avLst/>
          </a:prstGeom>
          <a:noFill/>
        </p:spPr>
        <p:txBody>
          <a:bodyPr wrap="square">
            <a:spAutoFit/>
          </a:bodyPr>
          <a:lstStyle/>
          <a:p>
            <a:pPr algn="l"/>
            <a:r>
              <a:rPr lang="en-IN" b="1" i="0" dirty="0">
                <a:solidFill>
                  <a:srgbClr val="393A68"/>
                </a:solidFill>
                <a:effectLst/>
                <a:latin typeface="Open Sans" panose="020B0606030504020204" pitchFamily="34" charset="0"/>
              </a:rPr>
              <a:t>5. Which statement about the Prototype step is </a:t>
            </a:r>
            <a:r>
              <a:rPr lang="en-IN" b="1" i="0" u="sng" dirty="0">
                <a:solidFill>
                  <a:srgbClr val="393A68"/>
                </a:solidFill>
                <a:effectLst/>
                <a:latin typeface="Open Sans" panose="020B0606030504020204" pitchFamily="34" charset="0"/>
              </a:rPr>
              <a:t>true</a:t>
            </a:r>
            <a:r>
              <a:rPr lang="en-IN" b="1" i="0" dirty="0">
                <a:solidFill>
                  <a:srgbClr val="393A68"/>
                </a:solidFill>
                <a:effectLst/>
                <a:latin typeface="Open Sans" panose="020B0606030504020204" pitchFamily="34" charset="0"/>
              </a:rPr>
              <a:t>?</a:t>
            </a:r>
          </a:p>
          <a:p>
            <a:pPr algn="l" fontAlgn="t"/>
            <a:r>
              <a:rPr lang="en-IN" b="0" i="0" dirty="0">
                <a:solidFill>
                  <a:srgbClr val="393A68"/>
                </a:solidFill>
                <a:effectLst/>
                <a:latin typeface="Open Sans" panose="020B0606030504020204" pitchFamily="34" charset="0"/>
              </a:rPr>
              <a:t>a). A prototype needs to be perfect</a:t>
            </a:r>
          </a:p>
          <a:p>
            <a:pPr algn="l" fontAlgn="t"/>
            <a:r>
              <a:rPr lang="en-IN" b="0" i="0" dirty="0">
                <a:solidFill>
                  <a:srgbClr val="393A68"/>
                </a:solidFill>
                <a:effectLst/>
                <a:latin typeface="Open Sans" panose="020B0606030504020204" pitchFamily="34" charset="0"/>
              </a:rPr>
              <a:t>b). You shouldn't worry about how someone might use it</a:t>
            </a:r>
          </a:p>
          <a:p>
            <a:pPr algn="l" fontAlgn="t"/>
            <a:r>
              <a:rPr lang="en-IN" b="0" i="0" dirty="0">
                <a:solidFill>
                  <a:srgbClr val="393A68"/>
                </a:solidFill>
                <a:effectLst/>
                <a:latin typeface="Open Sans" panose="020B0606030504020204" pitchFamily="34" charset="0"/>
              </a:rPr>
              <a:t>c). The point is to make something that people can test.</a:t>
            </a:r>
          </a:p>
          <a:p>
            <a:pPr algn="l" fontAlgn="t"/>
            <a:r>
              <a:rPr lang="en-IN" b="0" i="0" dirty="0">
                <a:solidFill>
                  <a:srgbClr val="393A68"/>
                </a:solidFill>
                <a:effectLst/>
                <a:latin typeface="Open Sans" panose="020B0606030504020204" pitchFamily="34" charset="0"/>
              </a:rPr>
              <a:t>d). You shouldn't make it online</a:t>
            </a:r>
          </a:p>
        </p:txBody>
      </p:sp>
    </p:spTree>
    <p:extLst>
      <p:ext uri="{BB962C8B-B14F-4D97-AF65-F5344CB8AC3E}">
        <p14:creationId xmlns:p14="http://schemas.microsoft.com/office/powerpoint/2010/main" xmlns="" val="54729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2255296-A256-4FC1-B908-E655F7F0988C}"/>
              </a:ext>
            </a:extLst>
          </p:cNvPr>
          <p:cNvSpPr>
            <a:spLocks noGrp="1"/>
          </p:cNvSpPr>
          <p:nvPr>
            <p:ph idx="1"/>
          </p:nvPr>
        </p:nvSpPr>
        <p:spPr>
          <a:xfrm>
            <a:off x="457200" y="1143000"/>
            <a:ext cx="8458200" cy="4983163"/>
          </a:xfrm>
        </p:spPr>
        <p:txBody>
          <a:bodyPr>
            <a:normAutofit/>
          </a:bodyPr>
          <a:lstStyle/>
          <a:p>
            <a:pPr marL="0" indent="0">
              <a:buNone/>
            </a:pPr>
            <a:r>
              <a:rPr lang="en-IN" sz="2000" dirty="0"/>
              <a:t>1. What are the problems that are associated in designing the user interface?</a:t>
            </a:r>
          </a:p>
          <a:p>
            <a:pPr marL="0" indent="0">
              <a:buNone/>
            </a:pPr>
            <a:r>
              <a:rPr lang="en-IN" sz="2000" dirty="0"/>
              <a:t>2. Explain strong and weak arguments.</a:t>
            </a:r>
          </a:p>
          <a:p>
            <a:pPr marL="0" indent="0">
              <a:buNone/>
            </a:pPr>
            <a:r>
              <a:rPr lang="en-IN" sz="2000" dirty="0"/>
              <a:t>3. Discuss the term logical fallacies in context of design thinking.</a:t>
            </a:r>
          </a:p>
          <a:p>
            <a:pPr marL="0" indent="0">
              <a:buNone/>
            </a:pPr>
            <a:r>
              <a:rPr lang="en-IN" sz="2000" dirty="0"/>
              <a:t>4. Explain the benefits of good design.</a:t>
            </a:r>
          </a:p>
          <a:p>
            <a:pPr marL="0" indent="0">
              <a:buNone/>
            </a:pPr>
            <a:r>
              <a:rPr lang="en-IN" sz="2000" dirty="0"/>
              <a:t>5. Write down the various obstacles to critical thinking.</a:t>
            </a:r>
          </a:p>
        </p:txBody>
      </p:sp>
      <p:sp>
        <p:nvSpPr>
          <p:cNvPr id="4" name="Date Placeholder 3">
            <a:extLst>
              <a:ext uri="{FF2B5EF4-FFF2-40B4-BE49-F238E27FC236}">
                <a16:creationId xmlns:a16="http://schemas.microsoft.com/office/drawing/2014/main" xmlns="" id="{336BE81C-F095-450B-8669-15A9B2A174FF}"/>
              </a:ext>
            </a:extLst>
          </p:cNvPr>
          <p:cNvSpPr>
            <a:spLocks noGrp="1"/>
          </p:cNvSpPr>
          <p:nvPr>
            <p:ph type="dt" sz="half" idx="10"/>
          </p:nvPr>
        </p:nvSpPr>
        <p:spPr/>
        <p:txBody>
          <a:bodyPr/>
          <a:lstStyle/>
          <a:p>
            <a:fld id="{25EE7C1B-4779-4088-B47E-8C509624DF2D}" type="datetime1">
              <a:rPr lang="en-US" smtClean="0"/>
              <a:pPr/>
              <a:t>7/9/2021</a:t>
            </a:fld>
            <a:endParaRPr lang="en-US"/>
          </a:p>
        </p:txBody>
      </p:sp>
      <p:sp>
        <p:nvSpPr>
          <p:cNvPr id="5" name="Footer Placeholder 4">
            <a:extLst>
              <a:ext uri="{FF2B5EF4-FFF2-40B4-BE49-F238E27FC236}">
                <a16:creationId xmlns:a16="http://schemas.microsoft.com/office/drawing/2014/main" xmlns="" id="{D256FC67-3912-401F-8E78-B5E40E50C6CB}"/>
              </a:ext>
            </a:extLst>
          </p:cNvPr>
          <p:cNvSpPr>
            <a:spLocks noGrp="1"/>
          </p:cNvSpPr>
          <p:nvPr>
            <p:ph type="ftr" sz="quarter" idx="11"/>
          </p:nvPr>
        </p:nvSpPr>
        <p:spPr>
          <a:xfrm>
            <a:off x="1371600" y="6356350"/>
            <a:ext cx="5943600" cy="365125"/>
          </a:xfrm>
        </p:spPr>
        <p:txBody>
          <a:bodyPr/>
          <a:lstStyle/>
          <a:p>
            <a:r>
              <a:rPr lang="en-US" dirty="0"/>
              <a:t>Dr. Pratibha Pandey /Mr. Pitamber Adhikari                Design Thinking 1                 Unit 5</a:t>
            </a:r>
          </a:p>
        </p:txBody>
      </p:sp>
      <p:sp>
        <p:nvSpPr>
          <p:cNvPr id="6" name="Slide Number Placeholder 5">
            <a:extLst>
              <a:ext uri="{FF2B5EF4-FFF2-40B4-BE49-F238E27FC236}">
                <a16:creationId xmlns:a16="http://schemas.microsoft.com/office/drawing/2014/main" xmlns="" id="{00A3CFA4-53B6-432D-81A1-354215F45318}"/>
              </a:ext>
            </a:extLst>
          </p:cNvPr>
          <p:cNvSpPr>
            <a:spLocks noGrp="1"/>
          </p:cNvSpPr>
          <p:nvPr>
            <p:ph type="sldNum" sz="quarter" idx="12"/>
          </p:nvPr>
        </p:nvSpPr>
        <p:spPr/>
        <p:txBody>
          <a:bodyPr/>
          <a:lstStyle/>
          <a:p>
            <a:fld id="{B6F15528-21DE-4FAA-801E-634DDDAF4B2B}" type="slidenum">
              <a:rPr lang="en-US" smtClean="0"/>
              <a:pPr/>
              <a:t>46</a:t>
            </a:fld>
            <a:endParaRPr lang="en-US"/>
          </a:p>
        </p:txBody>
      </p:sp>
      <p:sp>
        <p:nvSpPr>
          <p:cNvPr id="7" name="Content Placeholder 2">
            <a:extLst>
              <a:ext uri="{FF2B5EF4-FFF2-40B4-BE49-F238E27FC236}">
                <a16:creationId xmlns:a16="http://schemas.microsoft.com/office/drawing/2014/main" xmlns="" id="{06FDA3C2-6A69-4548-87A2-2EABFC75199D}"/>
              </a:ext>
            </a:extLst>
          </p:cNvPr>
          <p:cNvSpPr txBox="1">
            <a:spLocks/>
          </p:cNvSpPr>
          <p:nvPr/>
        </p:nvSpPr>
        <p:spPr>
          <a:xfrm>
            <a:off x="533400" y="1143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200" b="1" dirty="0"/>
          </a:p>
          <a:p>
            <a:pPr marL="0" indent="0">
              <a:buNone/>
            </a:pPr>
            <a:endParaRPr lang="en-US" sz="2200" b="1" dirty="0"/>
          </a:p>
        </p:txBody>
      </p:sp>
      <p:sp>
        <p:nvSpPr>
          <p:cNvPr id="8" name="Title 1">
            <a:extLst>
              <a:ext uri="{FF2B5EF4-FFF2-40B4-BE49-F238E27FC236}">
                <a16:creationId xmlns:a16="http://schemas.microsoft.com/office/drawing/2014/main" xmlns="" id="{598F17FB-6FAD-44CD-A0CD-302D28F119A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a:t>
            </a:r>
            <a:r>
              <a:rPr kumimoji="0" lang="en-US" sz="2400" b="0" i="0" u="none" strike="noStrike" kern="1200" cap="none" spc="0" normalizeH="0" noProof="0" dirty="0">
                <a:ln>
                  <a:noFill/>
                </a:ln>
                <a:solidFill>
                  <a:schemeClr val="dk1"/>
                </a:solidFill>
                <a:effectLst/>
                <a:uLnTx/>
                <a:uFillTx/>
                <a:latin typeface="+mn-lt"/>
                <a:ea typeface="+mn-ea"/>
                <a:cs typeface="+mn-cs"/>
              </a:rPr>
              <a:t> Assignment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xmlns="" id="{73A3CBBB-9B75-44D6-A90E-4B15FBBFB58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833634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36BE81C-F095-450B-8669-15A9B2A174FF}"/>
              </a:ext>
            </a:extLst>
          </p:cNvPr>
          <p:cNvSpPr>
            <a:spLocks noGrp="1"/>
          </p:cNvSpPr>
          <p:nvPr>
            <p:ph type="dt" sz="half" idx="10"/>
          </p:nvPr>
        </p:nvSpPr>
        <p:spPr/>
        <p:txBody>
          <a:bodyPr/>
          <a:lstStyle/>
          <a:p>
            <a:fld id="{25EE7C1B-4779-4088-B47E-8C509624DF2D}" type="datetime1">
              <a:rPr lang="en-US" smtClean="0"/>
              <a:pPr/>
              <a:t>7/9/2021</a:t>
            </a:fld>
            <a:endParaRPr lang="en-US"/>
          </a:p>
        </p:txBody>
      </p:sp>
      <p:sp>
        <p:nvSpPr>
          <p:cNvPr id="5" name="Footer Placeholder 4">
            <a:extLst>
              <a:ext uri="{FF2B5EF4-FFF2-40B4-BE49-F238E27FC236}">
                <a16:creationId xmlns:a16="http://schemas.microsoft.com/office/drawing/2014/main" xmlns="" id="{D256FC67-3912-401F-8E78-B5E40E50C6CB}"/>
              </a:ext>
            </a:extLst>
          </p:cNvPr>
          <p:cNvSpPr>
            <a:spLocks noGrp="1"/>
          </p:cNvSpPr>
          <p:nvPr>
            <p:ph type="ftr" sz="quarter" idx="11"/>
          </p:nvPr>
        </p:nvSpPr>
        <p:spPr>
          <a:xfrm>
            <a:off x="1676400" y="6356350"/>
            <a:ext cx="5791200" cy="365125"/>
          </a:xfrm>
        </p:spPr>
        <p:txBody>
          <a:bodyPr/>
          <a:lstStyle/>
          <a:p>
            <a:r>
              <a:rPr lang="en-US" dirty="0"/>
              <a:t>Dr. Pratibha Pandey /Mr. Pitamber Adhikari                Design Thinking 1                 Unit 5</a:t>
            </a:r>
          </a:p>
        </p:txBody>
      </p:sp>
      <p:sp>
        <p:nvSpPr>
          <p:cNvPr id="6" name="Slide Number Placeholder 5">
            <a:extLst>
              <a:ext uri="{FF2B5EF4-FFF2-40B4-BE49-F238E27FC236}">
                <a16:creationId xmlns:a16="http://schemas.microsoft.com/office/drawing/2014/main" xmlns="" id="{00A3CFA4-53B6-432D-81A1-354215F45318}"/>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8" name="Title 1">
            <a:extLst>
              <a:ext uri="{FF2B5EF4-FFF2-40B4-BE49-F238E27FC236}">
                <a16:creationId xmlns:a16="http://schemas.microsoft.com/office/drawing/2014/main" xmlns="" id="{598F17FB-6FAD-44CD-A0CD-302D28F119A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xmlns="" id="{73A3CBBB-9B75-44D6-A90E-4B15FBBFB58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extBox 11">
            <a:extLst>
              <a:ext uri="{FF2B5EF4-FFF2-40B4-BE49-F238E27FC236}">
                <a16:creationId xmlns:a16="http://schemas.microsoft.com/office/drawing/2014/main" xmlns="" id="{3B5EC5CC-1A50-4263-8001-6339B13D34E6}"/>
              </a:ext>
            </a:extLst>
          </p:cNvPr>
          <p:cNvSpPr txBox="1"/>
          <p:nvPr/>
        </p:nvSpPr>
        <p:spPr>
          <a:xfrm>
            <a:off x="914400" y="1011635"/>
            <a:ext cx="7772400" cy="1477328"/>
          </a:xfrm>
          <a:prstGeom prst="rect">
            <a:avLst/>
          </a:prstGeom>
          <a:noFill/>
        </p:spPr>
        <p:txBody>
          <a:bodyPr wrap="square">
            <a:spAutoFit/>
          </a:bodyPr>
          <a:lstStyle/>
          <a:p>
            <a:pPr algn="l"/>
            <a:r>
              <a:rPr lang="en-IN" b="1" i="0" dirty="0">
                <a:solidFill>
                  <a:srgbClr val="393A68"/>
                </a:solidFill>
                <a:effectLst/>
                <a:latin typeface="Open Sans" panose="020B0606030504020204" pitchFamily="34" charset="0"/>
              </a:rPr>
              <a:t>1. Which statement about the Prototype step is true?</a:t>
            </a:r>
          </a:p>
          <a:p>
            <a:pPr algn="l" fontAlgn="t"/>
            <a:r>
              <a:rPr lang="en-IN" b="0" i="0" dirty="0">
                <a:solidFill>
                  <a:srgbClr val="393A68"/>
                </a:solidFill>
                <a:effectLst/>
                <a:latin typeface="Open Sans" panose="020B0606030504020204" pitchFamily="34" charset="0"/>
              </a:rPr>
              <a:t>a). A prototype needs to be perfect</a:t>
            </a:r>
          </a:p>
          <a:p>
            <a:pPr algn="l" fontAlgn="t"/>
            <a:r>
              <a:rPr lang="en-IN" b="0" i="0" dirty="0">
                <a:solidFill>
                  <a:srgbClr val="393A68"/>
                </a:solidFill>
                <a:effectLst/>
                <a:latin typeface="Open Sans" panose="020B0606030504020204" pitchFamily="34" charset="0"/>
              </a:rPr>
              <a:t>b). You shouldn't worry about how someone might use it</a:t>
            </a:r>
          </a:p>
          <a:p>
            <a:pPr algn="l" fontAlgn="t"/>
            <a:r>
              <a:rPr lang="en-IN" b="0" i="0" dirty="0">
                <a:solidFill>
                  <a:srgbClr val="393A68"/>
                </a:solidFill>
                <a:effectLst/>
                <a:latin typeface="Open Sans" panose="020B0606030504020204" pitchFamily="34" charset="0"/>
              </a:rPr>
              <a:t>c). The point is to make something that people can test.</a:t>
            </a:r>
          </a:p>
          <a:p>
            <a:pPr algn="l" fontAlgn="t"/>
            <a:r>
              <a:rPr lang="en-IN" b="0" i="0" dirty="0">
                <a:solidFill>
                  <a:srgbClr val="393A68"/>
                </a:solidFill>
                <a:effectLst/>
                <a:latin typeface="Open Sans" panose="020B0606030504020204" pitchFamily="34" charset="0"/>
              </a:rPr>
              <a:t>d). You shouldn't make it online</a:t>
            </a:r>
          </a:p>
        </p:txBody>
      </p:sp>
      <p:sp>
        <p:nvSpPr>
          <p:cNvPr id="14" name="TextBox 13">
            <a:extLst>
              <a:ext uri="{FF2B5EF4-FFF2-40B4-BE49-F238E27FC236}">
                <a16:creationId xmlns:a16="http://schemas.microsoft.com/office/drawing/2014/main" xmlns="" id="{7279DE92-03E6-4EF9-BE6F-83D5ACD3084F}"/>
              </a:ext>
            </a:extLst>
          </p:cNvPr>
          <p:cNvSpPr txBox="1"/>
          <p:nvPr/>
        </p:nvSpPr>
        <p:spPr>
          <a:xfrm>
            <a:off x="914400" y="2683435"/>
            <a:ext cx="7543800" cy="1754326"/>
          </a:xfrm>
          <a:prstGeom prst="rect">
            <a:avLst/>
          </a:prstGeom>
          <a:noFill/>
        </p:spPr>
        <p:txBody>
          <a:bodyPr wrap="square">
            <a:spAutoFit/>
          </a:bodyPr>
          <a:lstStyle/>
          <a:p>
            <a:pPr algn="l"/>
            <a:r>
              <a:rPr lang="en-IN" b="1" i="0" dirty="0">
                <a:solidFill>
                  <a:srgbClr val="393A68"/>
                </a:solidFill>
                <a:effectLst/>
                <a:latin typeface="Open Sans" panose="020B0606030504020204" pitchFamily="34" charset="0"/>
              </a:rPr>
              <a:t>2. During which step do you see the problem from another person's perspective?</a:t>
            </a:r>
          </a:p>
          <a:p>
            <a:pPr algn="l" fontAlgn="t"/>
            <a:r>
              <a:rPr lang="en-IN" b="0" i="0" dirty="0">
                <a:solidFill>
                  <a:srgbClr val="393A68"/>
                </a:solidFill>
                <a:effectLst/>
                <a:latin typeface="Open Sans" panose="020B0606030504020204" pitchFamily="34" charset="0"/>
              </a:rPr>
              <a:t>a). Prototype</a:t>
            </a:r>
          </a:p>
          <a:p>
            <a:pPr algn="l" fontAlgn="t"/>
            <a:r>
              <a:rPr lang="en-IN" b="0" i="0" dirty="0">
                <a:solidFill>
                  <a:srgbClr val="393A68"/>
                </a:solidFill>
                <a:effectLst/>
                <a:latin typeface="Open Sans" panose="020B0606030504020204" pitchFamily="34" charset="0"/>
              </a:rPr>
              <a:t>b). Ideate</a:t>
            </a:r>
          </a:p>
          <a:p>
            <a:pPr algn="l" fontAlgn="t"/>
            <a:r>
              <a:rPr lang="en-IN" b="0" i="0" dirty="0">
                <a:solidFill>
                  <a:srgbClr val="393A68"/>
                </a:solidFill>
                <a:effectLst/>
                <a:latin typeface="Open Sans" panose="020B0606030504020204" pitchFamily="34" charset="0"/>
              </a:rPr>
              <a:t>c). Empathize</a:t>
            </a:r>
          </a:p>
          <a:p>
            <a:pPr algn="l" fontAlgn="t"/>
            <a:r>
              <a:rPr lang="en-IN" b="0" i="0" dirty="0">
                <a:solidFill>
                  <a:srgbClr val="393A68"/>
                </a:solidFill>
                <a:effectLst/>
                <a:latin typeface="Open Sans" panose="020B0606030504020204" pitchFamily="34" charset="0"/>
              </a:rPr>
              <a:t>d). Define</a:t>
            </a:r>
          </a:p>
        </p:txBody>
      </p:sp>
      <p:sp>
        <p:nvSpPr>
          <p:cNvPr id="16" name="TextBox 15">
            <a:extLst>
              <a:ext uri="{FF2B5EF4-FFF2-40B4-BE49-F238E27FC236}">
                <a16:creationId xmlns:a16="http://schemas.microsoft.com/office/drawing/2014/main" xmlns="" id="{1B3D4DDA-A72D-42EE-BD79-B08C6D0A41CC}"/>
              </a:ext>
            </a:extLst>
          </p:cNvPr>
          <p:cNvSpPr txBox="1"/>
          <p:nvPr/>
        </p:nvSpPr>
        <p:spPr>
          <a:xfrm>
            <a:off x="914400" y="4637380"/>
            <a:ext cx="7543800" cy="1754326"/>
          </a:xfrm>
          <a:prstGeom prst="rect">
            <a:avLst/>
          </a:prstGeom>
          <a:noFill/>
        </p:spPr>
        <p:txBody>
          <a:bodyPr wrap="square">
            <a:spAutoFit/>
          </a:bodyPr>
          <a:lstStyle/>
          <a:p>
            <a:pPr algn="l"/>
            <a:r>
              <a:rPr lang="en-IN" b="1" i="0" dirty="0">
                <a:solidFill>
                  <a:srgbClr val="393A68"/>
                </a:solidFill>
                <a:effectLst/>
                <a:latin typeface="Open Sans" panose="020B0606030504020204" pitchFamily="34" charset="0"/>
              </a:rPr>
              <a:t>3. Which is NOT something you do during the Define step of design thinking?</a:t>
            </a:r>
          </a:p>
          <a:p>
            <a:pPr algn="l" fontAlgn="t"/>
            <a:r>
              <a:rPr lang="en-IN" b="0" i="0" dirty="0">
                <a:solidFill>
                  <a:srgbClr val="393A68"/>
                </a:solidFill>
                <a:effectLst/>
                <a:latin typeface="Open Sans" panose="020B0606030504020204" pitchFamily="34" charset="0"/>
              </a:rPr>
              <a:t>a). Make sure there is only ONE problem</a:t>
            </a:r>
          </a:p>
          <a:p>
            <a:pPr algn="l" fontAlgn="t"/>
            <a:r>
              <a:rPr lang="en-IN" b="0" i="0" dirty="0">
                <a:solidFill>
                  <a:srgbClr val="393A68"/>
                </a:solidFill>
                <a:effectLst/>
                <a:latin typeface="Open Sans" panose="020B0606030504020204" pitchFamily="34" charset="0"/>
              </a:rPr>
              <a:t>b). Come up with lots of ideas</a:t>
            </a:r>
          </a:p>
          <a:p>
            <a:pPr algn="l" fontAlgn="t"/>
            <a:r>
              <a:rPr lang="en-IN" b="0" i="0" dirty="0">
                <a:solidFill>
                  <a:srgbClr val="393A68"/>
                </a:solidFill>
                <a:effectLst/>
                <a:latin typeface="Open Sans" panose="020B0606030504020204" pitchFamily="34" charset="0"/>
              </a:rPr>
              <a:t>c). State the problem from the user's point of view</a:t>
            </a:r>
          </a:p>
          <a:p>
            <a:pPr algn="l" fontAlgn="t"/>
            <a:r>
              <a:rPr lang="en-IN" b="0" i="0" dirty="0">
                <a:solidFill>
                  <a:srgbClr val="393A68"/>
                </a:solidFill>
                <a:effectLst/>
                <a:latin typeface="Open Sans" panose="020B0606030504020204" pitchFamily="34" charset="0"/>
              </a:rPr>
              <a:t>d). Come up with "How might we" questions</a:t>
            </a:r>
          </a:p>
        </p:txBody>
      </p:sp>
    </p:spTree>
    <p:extLst>
      <p:ext uri="{BB962C8B-B14F-4D97-AF65-F5344CB8AC3E}">
        <p14:creationId xmlns:p14="http://schemas.microsoft.com/office/powerpoint/2010/main" xmlns="" val="756728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36BE81C-F095-450B-8669-15A9B2A174FF}"/>
              </a:ext>
            </a:extLst>
          </p:cNvPr>
          <p:cNvSpPr>
            <a:spLocks noGrp="1"/>
          </p:cNvSpPr>
          <p:nvPr>
            <p:ph type="dt" sz="half" idx="10"/>
          </p:nvPr>
        </p:nvSpPr>
        <p:spPr/>
        <p:txBody>
          <a:bodyPr/>
          <a:lstStyle/>
          <a:p>
            <a:fld id="{25EE7C1B-4779-4088-B47E-8C509624DF2D}" type="datetime1">
              <a:rPr lang="en-US" smtClean="0"/>
              <a:pPr/>
              <a:t>7/9/2021</a:t>
            </a:fld>
            <a:endParaRPr lang="en-US"/>
          </a:p>
        </p:txBody>
      </p:sp>
      <p:sp>
        <p:nvSpPr>
          <p:cNvPr id="5" name="Footer Placeholder 4">
            <a:extLst>
              <a:ext uri="{FF2B5EF4-FFF2-40B4-BE49-F238E27FC236}">
                <a16:creationId xmlns:a16="http://schemas.microsoft.com/office/drawing/2014/main" xmlns="" id="{D256FC67-3912-401F-8E78-B5E40E50C6CB}"/>
              </a:ext>
            </a:extLst>
          </p:cNvPr>
          <p:cNvSpPr>
            <a:spLocks noGrp="1"/>
          </p:cNvSpPr>
          <p:nvPr>
            <p:ph type="ftr" sz="quarter" idx="11"/>
          </p:nvPr>
        </p:nvSpPr>
        <p:spPr>
          <a:xfrm>
            <a:off x="1752600" y="6356350"/>
            <a:ext cx="5334000" cy="365125"/>
          </a:xfrm>
        </p:spPr>
        <p:txBody>
          <a:bodyPr/>
          <a:lstStyle/>
          <a:p>
            <a:r>
              <a:rPr lang="en-US" dirty="0"/>
              <a:t>Dr. Pratibha Pandey /Mr. Pitamber Adhikari                Design Thinking 1                 Unit 5</a:t>
            </a:r>
          </a:p>
        </p:txBody>
      </p:sp>
      <p:sp>
        <p:nvSpPr>
          <p:cNvPr id="6" name="Slide Number Placeholder 5">
            <a:extLst>
              <a:ext uri="{FF2B5EF4-FFF2-40B4-BE49-F238E27FC236}">
                <a16:creationId xmlns:a16="http://schemas.microsoft.com/office/drawing/2014/main" xmlns="" id="{00A3CFA4-53B6-432D-81A1-354215F45318}"/>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8" name="Title 1">
            <a:extLst>
              <a:ext uri="{FF2B5EF4-FFF2-40B4-BE49-F238E27FC236}">
                <a16:creationId xmlns:a16="http://schemas.microsoft.com/office/drawing/2014/main" xmlns="" id="{598F17FB-6FAD-44CD-A0CD-302D28F119A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xmlns="" id="{73A3CBBB-9B75-44D6-A90E-4B15FBBFB58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TextBox 12">
            <a:extLst>
              <a:ext uri="{FF2B5EF4-FFF2-40B4-BE49-F238E27FC236}">
                <a16:creationId xmlns:a16="http://schemas.microsoft.com/office/drawing/2014/main" xmlns="" id="{3A053F85-A665-4426-A91D-3AEFB987BA3C}"/>
              </a:ext>
            </a:extLst>
          </p:cNvPr>
          <p:cNvSpPr txBox="1"/>
          <p:nvPr/>
        </p:nvSpPr>
        <p:spPr>
          <a:xfrm>
            <a:off x="1066800" y="1011636"/>
            <a:ext cx="7543800" cy="1754326"/>
          </a:xfrm>
          <a:prstGeom prst="rect">
            <a:avLst/>
          </a:prstGeom>
          <a:noFill/>
        </p:spPr>
        <p:txBody>
          <a:bodyPr wrap="square">
            <a:spAutoFit/>
          </a:bodyPr>
          <a:lstStyle/>
          <a:p>
            <a:pPr algn="l"/>
            <a:r>
              <a:rPr lang="en-IN" b="1" i="0" dirty="0">
                <a:solidFill>
                  <a:srgbClr val="393A68"/>
                </a:solidFill>
                <a:effectLst/>
                <a:latin typeface="Open Sans" panose="020B0606030504020204" pitchFamily="34" charset="0"/>
              </a:rPr>
              <a:t>4. During which step do you create an interactive representation or model of your idea or solution?</a:t>
            </a:r>
          </a:p>
          <a:p>
            <a:pPr algn="l" fontAlgn="t"/>
            <a:r>
              <a:rPr lang="en-IN" b="0" i="0" dirty="0">
                <a:solidFill>
                  <a:srgbClr val="393A68"/>
                </a:solidFill>
                <a:effectLst/>
                <a:latin typeface="Open Sans" panose="020B0606030504020204" pitchFamily="34" charset="0"/>
              </a:rPr>
              <a:t>a). Prototype</a:t>
            </a:r>
          </a:p>
          <a:p>
            <a:pPr algn="l" fontAlgn="t"/>
            <a:r>
              <a:rPr lang="en-IN" b="0" i="0" dirty="0">
                <a:solidFill>
                  <a:srgbClr val="393A68"/>
                </a:solidFill>
                <a:effectLst/>
                <a:latin typeface="Open Sans" panose="020B0606030504020204" pitchFamily="34" charset="0"/>
              </a:rPr>
              <a:t>b). Ideate</a:t>
            </a:r>
          </a:p>
          <a:p>
            <a:pPr algn="l" fontAlgn="t"/>
            <a:r>
              <a:rPr lang="en-IN" b="0" i="0" dirty="0">
                <a:solidFill>
                  <a:srgbClr val="393A68"/>
                </a:solidFill>
                <a:effectLst/>
                <a:latin typeface="Open Sans" panose="020B0606030504020204" pitchFamily="34" charset="0"/>
              </a:rPr>
              <a:t>c). Test</a:t>
            </a:r>
          </a:p>
          <a:p>
            <a:pPr algn="l" fontAlgn="t"/>
            <a:r>
              <a:rPr lang="en-IN" b="0" i="0" dirty="0">
                <a:solidFill>
                  <a:srgbClr val="393A68"/>
                </a:solidFill>
                <a:effectLst/>
                <a:latin typeface="Open Sans" panose="020B0606030504020204" pitchFamily="34" charset="0"/>
              </a:rPr>
              <a:t>d). Define</a:t>
            </a:r>
          </a:p>
        </p:txBody>
      </p:sp>
      <p:sp>
        <p:nvSpPr>
          <p:cNvPr id="15" name="TextBox 14">
            <a:extLst>
              <a:ext uri="{FF2B5EF4-FFF2-40B4-BE49-F238E27FC236}">
                <a16:creationId xmlns:a16="http://schemas.microsoft.com/office/drawing/2014/main" xmlns="" id="{54F43D69-71CB-4699-A8CC-441C341719C8}"/>
              </a:ext>
            </a:extLst>
          </p:cNvPr>
          <p:cNvSpPr txBox="1"/>
          <p:nvPr/>
        </p:nvSpPr>
        <p:spPr>
          <a:xfrm>
            <a:off x="1066800" y="2924536"/>
            <a:ext cx="7543800" cy="1477328"/>
          </a:xfrm>
          <a:prstGeom prst="rect">
            <a:avLst/>
          </a:prstGeom>
          <a:noFill/>
        </p:spPr>
        <p:txBody>
          <a:bodyPr wrap="square">
            <a:spAutoFit/>
          </a:bodyPr>
          <a:lstStyle/>
          <a:p>
            <a:pPr algn="l"/>
            <a:r>
              <a:rPr lang="en-IN" b="1" i="0" dirty="0">
                <a:solidFill>
                  <a:srgbClr val="393A68"/>
                </a:solidFill>
                <a:effectLst/>
                <a:latin typeface="Open Sans" panose="020B0606030504020204" pitchFamily="34" charset="0"/>
              </a:rPr>
              <a:t>5. Which is NOT true about the Test step?</a:t>
            </a:r>
          </a:p>
          <a:p>
            <a:pPr algn="l" fontAlgn="t"/>
            <a:r>
              <a:rPr lang="en-IN" b="0" i="0" dirty="0">
                <a:solidFill>
                  <a:srgbClr val="393A68"/>
                </a:solidFill>
                <a:effectLst/>
                <a:latin typeface="Open Sans" panose="020B0606030504020204" pitchFamily="34" charset="0"/>
              </a:rPr>
              <a:t>a). It is an opportunity to make your idea better.</a:t>
            </a:r>
          </a:p>
          <a:p>
            <a:pPr algn="l" fontAlgn="t"/>
            <a:r>
              <a:rPr lang="en-IN" b="0" i="0" dirty="0">
                <a:solidFill>
                  <a:srgbClr val="393A68"/>
                </a:solidFill>
                <a:effectLst/>
                <a:latin typeface="Open Sans" panose="020B0606030504020204" pitchFamily="34" charset="0"/>
              </a:rPr>
              <a:t>b). You should come up with new ideas during the Test step</a:t>
            </a:r>
          </a:p>
          <a:p>
            <a:pPr algn="l" fontAlgn="t"/>
            <a:r>
              <a:rPr lang="en-IN" b="0" i="0" dirty="0">
                <a:solidFill>
                  <a:srgbClr val="393A68"/>
                </a:solidFill>
                <a:effectLst/>
                <a:latin typeface="Open Sans" panose="020B0606030504020204" pitchFamily="34" charset="0"/>
              </a:rPr>
              <a:t>c). You should assume that you will make mistakes.</a:t>
            </a:r>
          </a:p>
          <a:p>
            <a:pPr algn="l" fontAlgn="t"/>
            <a:r>
              <a:rPr lang="en-IN" b="0" i="0" dirty="0">
                <a:solidFill>
                  <a:srgbClr val="393A68"/>
                </a:solidFill>
                <a:effectLst/>
                <a:latin typeface="Open Sans" panose="020B0606030504020204" pitchFamily="34" charset="0"/>
              </a:rPr>
              <a:t>d). You only want positive or "good job" feedback</a:t>
            </a:r>
          </a:p>
        </p:txBody>
      </p:sp>
      <p:sp>
        <p:nvSpPr>
          <p:cNvPr id="17" name="TextBox 16">
            <a:extLst>
              <a:ext uri="{FF2B5EF4-FFF2-40B4-BE49-F238E27FC236}">
                <a16:creationId xmlns:a16="http://schemas.microsoft.com/office/drawing/2014/main" xmlns="" id="{8C246068-E9D7-4683-A347-980730A39E63}"/>
              </a:ext>
            </a:extLst>
          </p:cNvPr>
          <p:cNvSpPr txBox="1"/>
          <p:nvPr/>
        </p:nvSpPr>
        <p:spPr>
          <a:xfrm>
            <a:off x="1066800" y="4648199"/>
            <a:ext cx="7315200" cy="1754326"/>
          </a:xfrm>
          <a:prstGeom prst="rect">
            <a:avLst/>
          </a:prstGeom>
          <a:noFill/>
        </p:spPr>
        <p:txBody>
          <a:bodyPr wrap="square">
            <a:spAutoFit/>
          </a:bodyPr>
          <a:lstStyle/>
          <a:p>
            <a:pPr algn="l"/>
            <a:r>
              <a:rPr lang="en-IN" b="1" i="0" dirty="0">
                <a:solidFill>
                  <a:srgbClr val="393A68"/>
                </a:solidFill>
                <a:effectLst/>
                <a:latin typeface="Open Sans" panose="020B0606030504020204" pitchFamily="34" charset="0"/>
              </a:rPr>
              <a:t>6. During which stage would you:</a:t>
            </a:r>
            <a:br>
              <a:rPr lang="en-IN" b="1" i="0" dirty="0">
                <a:solidFill>
                  <a:srgbClr val="393A68"/>
                </a:solidFill>
                <a:effectLst/>
                <a:latin typeface="Open Sans" panose="020B0606030504020204" pitchFamily="34" charset="0"/>
              </a:rPr>
            </a:br>
            <a:r>
              <a:rPr lang="en-IN" b="1" i="0" dirty="0">
                <a:solidFill>
                  <a:srgbClr val="F14D76"/>
                </a:solidFill>
                <a:effectLst/>
                <a:latin typeface="Open Sans" panose="020B0606030504020204" pitchFamily="34" charset="0"/>
              </a:rPr>
              <a:t>Want to try to "think outside of the box".</a:t>
            </a:r>
            <a:endParaRPr lang="en-IN" b="1" i="0" dirty="0">
              <a:solidFill>
                <a:srgbClr val="393A68"/>
              </a:solidFill>
              <a:effectLst/>
              <a:latin typeface="Open Sans" panose="020B0606030504020204" pitchFamily="34" charset="0"/>
            </a:endParaRPr>
          </a:p>
          <a:p>
            <a:pPr algn="l" fontAlgn="t"/>
            <a:r>
              <a:rPr lang="en-IN" dirty="0">
                <a:solidFill>
                  <a:srgbClr val="393A68"/>
                </a:solidFill>
                <a:latin typeface="Open Sans" panose="020B0606030504020204" pitchFamily="34" charset="0"/>
              </a:rPr>
              <a:t>a). </a:t>
            </a:r>
            <a:r>
              <a:rPr lang="en-IN" b="0" i="0" dirty="0">
                <a:solidFill>
                  <a:srgbClr val="393A68"/>
                </a:solidFill>
                <a:effectLst/>
                <a:latin typeface="Open Sans" panose="020B0606030504020204" pitchFamily="34" charset="0"/>
              </a:rPr>
              <a:t>Prototype</a:t>
            </a:r>
          </a:p>
          <a:p>
            <a:pPr algn="l" fontAlgn="t"/>
            <a:r>
              <a:rPr lang="en-IN" b="0" i="0" dirty="0">
                <a:solidFill>
                  <a:srgbClr val="393A68"/>
                </a:solidFill>
                <a:effectLst/>
                <a:latin typeface="Open Sans" panose="020B0606030504020204" pitchFamily="34" charset="0"/>
              </a:rPr>
              <a:t>b). Define</a:t>
            </a:r>
          </a:p>
          <a:p>
            <a:pPr algn="l" fontAlgn="t"/>
            <a:r>
              <a:rPr lang="en-IN" b="0" i="0" dirty="0">
                <a:solidFill>
                  <a:srgbClr val="393A68"/>
                </a:solidFill>
                <a:effectLst/>
                <a:latin typeface="Open Sans" panose="020B0606030504020204" pitchFamily="34" charset="0"/>
              </a:rPr>
              <a:t>c). Ideate</a:t>
            </a:r>
          </a:p>
          <a:p>
            <a:pPr algn="l" fontAlgn="t"/>
            <a:r>
              <a:rPr lang="en-IN" b="0" i="0" dirty="0">
                <a:solidFill>
                  <a:srgbClr val="393A68"/>
                </a:solidFill>
                <a:effectLst/>
                <a:latin typeface="Open Sans" panose="020B0606030504020204" pitchFamily="34" charset="0"/>
              </a:rPr>
              <a:t>d). Empathize</a:t>
            </a:r>
          </a:p>
        </p:txBody>
      </p:sp>
    </p:spTree>
    <p:extLst>
      <p:ext uri="{BB962C8B-B14F-4D97-AF65-F5344CB8AC3E}">
        <p14:creationId xmlns:p14="http://schemas.microsoft.com/office/powerpoint/2010/main" xmlns="" val="2861258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36BE81C-F095-450B-8669-15A9B2A174FF}"/>
              </a:ext>
            </a:extLst>
          </p:cNvPr>
          <p:cNvSpPr>
            <a:spLocks noGrp="1"/>
          </p:cNvSpPr>
          <p:nvPr>
            <p:ph type="dt" sz="half" idx="10"/>
          </p:nvPr>
        </p:nvSpPr>
        <p:spPr/>
        <p:txBody>
          <a:bodyPr/>
          <a:lstStyle/>
          <a:p>
            <a:fld id="{25EE7C1B-4779-4088-B47E-8C509624DF2D}" type="datetime1">
              <a:rPr lang="en-US" smtClean="0"/>
              <a:pPr/>
              <a:t>7/9/2021</a:t>
            </a:fld>
            <a:endParaRPr lang="en-US"/>
          </a:p>
        </p:txBody>
      </p:sp>
      <p:sp>
        <p:nvSpPr>
          <p:cNvPr id="5" name="Footer Placeholder 4">
            <a:extLst>
              <a:ext uri="{FF2B5EF4-FFF2-40B4-BE49-F238E27FC236}">
                <a16:creationId xmlns:a16="http://schemas.microsoft.com/office/drawing/2014/main" xmlns="" id="{D256FC67-3912-401F-8E78-B5E40E50C6CB}"/>
              </a:ext>
            </a:extLst>
          </p:cNvPr>
          <p:cNvSpPr>
            <a:spLocks noGrp="1"/>
          </p:cNvSpPr>
          <p:nvPr>
            <p:ph type="ftr" sz="quarter" idx="11"/>
          </p:nvPr>
        </p:nvSpPr>
        <p:spPr>
          <a:xfrm>
            <a:off x="1676400" y="6356350"/>
            <a:ext cx="5410200" cy="365125"/>
          </a:xfrm>
        </p:spPr>
        <p:txBody>
          <a:bodyPr/>
          <a:lstStyle/>
          <a:p>
            <a:r>
              <a:rPr lang="en-US" dirty="0"/>
              <a:t>Dr. Pratibha Pandey /Mr. Pitamber Adhikari                Design Thinking 1                 Unit 5</a:t>
            </a:r>
          </a:p>
        </p:txBody>
      </p:sp>
      <p:sp>
        <p:nvSpPr>
          <p:cNvPr id="6" name="Slide Number Placeholder 5">
            <a:extLst>
              <a:ext uri="{FF2B5EF4-FFF2-40B4-BE49-F238E27FC236}">
                <a16:creationId xmlns:a16="http://schemas.microsoft.com/office/drawing/2014/main" xmlns="" id="{00A3CFA4-53B6-432D-81A1-354215F45318}"/>
              </a:ext>
            </a:extLst>
          </p:cNvPr>
          <p:cNvSpPr>
            <a:spLocks noGrp="1"/>
          </p:cNvSpPr>
          <p:nvPr>
            <p:ph type="sldNum" sz="quarter" idx="12"/>
          </p:nvPr>
        </p:nvSpPr>
        <p:spPr/>
        <p:txBody>
          <a:bodyPr/>
          <a:lstStyle/>
          <a:p>
            <a:fld id="{B6F15528-21DE-4FAA-801E-634DDDAF4B2B}" type="slidenum">
              <a:rPr lang="en-US" smtClean="0"/>
              <a:pPr/>
              <a:t>49</a:t>
            </a:fld>
            <a:endParaRPr lang="en-US"/>
          </a:p>
        </p:txBody>
      </p:sp>
      <p:sp>
        <p:nvSpPr>
          <p:cNvPr id="8" name="Title 1">
            <a:extLst>
              <a:ext uri="{FF2B5EF4-FFF2-40B4-BE49-F238E27FC236}">
                <a16:creationId xmlns:a16="http://schemas.microsoft.com/office/drawing/2014/main" xmlns="" id="{598F17FB-6FAD-44CD-A0CD-302D28F119A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xmlns="" id="{73A3CBBB-9B75-44D6-A90E-4B15FBBFB58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extBox 11">
            <a:extLst>
              <a:ext uri="{FF2B5EF4-FFF2-40B4-BE49-F238E27FC236}">
                <a16:creationId xmlns:a16="http://schemas.microsoft.com/office/drawing/2014/main" xmlns="" id="{FBB27D55-A187-45C9-95D8-465A0514089F}"/>
              </a:ext>
            </a:extLst>
          </p:cNvPr>
          <p:cNvSpPr txBox="1"/>
          <p:nvPr/>
        </p:nvSpPr>
        <p:spPr>
          <a:xfrm>
            <a:off x="1066800" y="1066800"/>
            <a:ext cx="7924800" cy="1754326"/>
          </a:xfrm>
          <a:prstGeom prst="rect">
            <a:avLst/>
          </a:prstGeom>
          <a:noFill/>
        </p:spPr>
        <p:txBody>
          <a:bodyPr wrap="square">
            <a:spAutoFit/>
          </a:bodyPr>
          <a:lstStyle/>
          <a:p>
            <a:pPr algn="l"/>
            <a:r>
              <a:rPr lang="en-IN" b="1" i="0" dirty="0">
                <a:solidFill>
                  <a:srgbClr val="393A68"/>
                </a:solidFill>
                <a:effectLst/>
                <a:latin typeface="Open Sans" panose="020B0606030504020204" pitchFamily="34" charset="0"/>
              </a:rPr>
              <a:t>7. Which stage would you consider to be an experimental phase where you are trying out solutions you previously brainstormed?</a:t>
            </a:r>
          </a:p>
          <a:p>
            <a:pPr algn="l" fontAlgn="t"/>
            <a:r>
              <a:rPr lang="en-IN" b="0" i="0" dirty="0">
                <a:solidFill>
                  <a:srgbClr val="393A68"/>
                </a:solidFill>
                <a:effectLst/>
                <a:latin typeface="Open Sans" panose="020B0606030504020204" pitchFamily="34" charset="0"/>
              </a:rPr>
              <a:t>a). Prototype</a:t>
            </a:r>
          </a:p>
          <a:p>
            <a:pPr algn="l" fontAlgn="t"/>
            <a:r>
              <a:rPr lang="en-IN" b="0" i="0" dirty="0">
                <a:solidFill>
                  <a:srgbClr val="393A68"/>
                </a:solidFill>
                <a:effectLst/>
                <a:latin typeface="Open Sans" panose="020B0606030504020204" pitchFamily="34" charset="0"/>
              </a:rPr>
              <a:t>b). Define</a:t>
            </a:r>
          </a:p>
          <a:p>
            <a:pPr algn="l" fontAlgn="t"/>
            <a:r>
              <a:rPr lang="en-IN" b="0" i="0" dirty="0">
                <a:solidFill>
                  <a:srgbClr val="393A68"/>
                </a:solidFill>
                <a:effectLst/>
                <a:latin typeface="Open Sans" panose="020B0606030504020204" pitchFamily="34" charset="0"/>
              </a:rPr>
              <a:t>c). Ideate</a:t>
            </a:r>
          </a:p>
          <a:p>
            <a:pPr algn="l" fontAlgn="t"/>
            <a:r>
              <a:rPr lang="en-IN" b="0" i="0" dirty="0">
                <a:solidFill>
                  <a:srgbClr val="393A68"/>
                </a:solidFill>
                <a:effectLst/>
                <a:latin typeface="Open Sans" panose="020B0606030504020204" pitchFamily="34" charset="0"/>
              </a:rPr>
              <a:t>d). Test</a:t>
            </a:r>
          </a:p>
        </p:txBody>
      </p:sp>
      <p:sp>
        <p:nvSpPr>
          <p:cNvPr id="14" name="TextBox 13">
            <a:extLst>
              <a:ext uri="{FF2B5EF4-FFF2-40B4-BE49-F238E27FC236}">
                <a16:creationId xmlns:a16="http://schemas.microsoft.com/office/drawing/2014/main" xmlns="" id="{4C91E3DB-A6E3-4E1E-82DE-11140B1D19E2}"/>
              </a:ext>
            </a:extLst>
          </p:cNvPr>
          <p:cNvSpPr txBox="1"/>
          <p:nvPr/>
        </p:nvSpPr>
        <p:spPr>
          <a:xfrm>
            <a:off x="1066800" y="3105834"/>
            <a:ext cx="7620000" cy="2031325"/>
          </a:xfrm>
          <a:prstGeom prst="rect">
            <a:avLst/>
          </a:prstGeom>
          <a:noFill/>
        </p:spPr>
        <p:txBody>
          <a:bodyPr wrap="square">
            <a:spAutoFit/>
          </a:bodyPr>
          <a:lstStyle/>
          <a:p>
            <a:r>
              <a:rPr lang="en-IN" b="1" i="0" dirty="0">
                <a:solidFill>
                  <a:srgbClr val="393A68"/>
                </a:solidFill>
                <a:effectLst/>
                <a:latin typeface="Open Sans" panose="020B0606030504020204" pitchFamily="34" charset="0"/>
              </a:rPr>
              <a:t>8. Which is NOT something you do for the ideate step of design thinking?</a:t>
            </a:r>
            <a:r>
              <a:rPr lang="en-IN" b="0" i="0" dirty="0">
                <a:solidFill>
                  <a:srgbClr val="393A68"/>
                </a:solidFill>
                <a:effectLst/>
                <a:latin typeface="Open Sans" panose="020B0606030504020204" pitchFamily="34" charset="0"/>
              </a:rPr>
              <a:t/>
            </a:r>
            <a:br>
              <a:rPr lang="en-IN" b="0" i="0" dirty="0">
                <a:solidFill>
                  <a:srgbClr val="393A68"/>
                </a:solidFill>
                <a:effectLst/>
                <a:latin typeface="Open Sans" panose="020B0606030504020204" pitchFamily="34" charset="0"/>
              </a:rPr>
            </a:br>
            <a:r>
              <a:rPr lang="en-IN" dirty="0">
                <a:solidFill>
                  <a:srgbClr val="393A68"/>
                </a:solidFill>
                <a:latin typeface="Open Sans" panose="020B0606030504020204" pitchFamily="34" charset="0"/>
              </a:rPr>
              <a:t>a). </a:t>
            </a:r>
            <a:r>
              <a:rPr lang="en-IN" b="0" i="0" dirty="0">
                <a:solidFill>
                  <a:srgbClr val="393A68"/>
                </a:solidFill>
                <a:effectLst/>
                <a:latin typeface="Open Sans" panose="020B0606030504020204" pitchFamily="34" charset="0"/>
              </a:rPr>
              <a:t>Decide if the idea is good or not before sharing it</a:t>
            </a:r>
          </a:p>
          <a:p>
            <a:pPr algn="l" fontAlgn="t"/>
            <a:r>
              <a:rPr lang="en-IN" b="0" i="0" dirty="0">
                <a:solidFill>
                  <a:srgbClr val="393A68"/>
                </a:solidFill>
                <a:effectLst/>
                <a:latin typeface="Open Sans" panose="020B0606030504020204" pitchFamily="34" charset="0"/>
              </a:rPr>
              <a:t>b). Look at your "How might we" question a lot</a:t>
            </a:r>
          </a:p>
          <a:p>
            <a:pPr algn="l" fontAlgn="t"/>
            <a:r>
              <a:rPr lang="en-IN" b="0" i="0" dirty="0">
                <a:solidFill>
                  <a:srgbClr val="393A68"/>
                </a:solidFill>
                <a:effectLst/>
                <a:latin typeface="Open Sans" panose="020B0606030504020204" pitchFamily="34" charset="0"/>
              </a:rPr>
              <a:t>c). Come up with as many ideas as possible</a:t>
            </a:r>
          </a:p>
          <a:p>
            <a:pPr algn="l" fontAlgn="t"/>
            <a:r>
              <a:rPr lang="en-IN" b="0" i="0" dirty="0">
                <a:solidFill>
                  <a:srgbClr val="393A68"/>
                </a:solidFill>
                <a:effectLst/>
                <a:latin typeface="Open Sans" panose="020B0606030504020204" pitchFamily="34" charset="0"/>
              </a:rPr>
              <a:t>d). Share any idea that matches the problem</a:t>
            </a:r>
          </a:p>
          <a:p>
            <a:endParaRPr lang="en-IN" dirty="0"/>
          </a:p>
        </p:txBody>
      </p:sp>
    </p:spTree>
    <p:extLst>
      <p:ext uri="{BB962C8B-B14F-4D97-AF65-F5344CB8AC3E}">
        <p14:creationId xmlns:p14="http://schemas.microsoft.com/office/powerpoint/2010/main" xmlns="" val="3012125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6F7BF9C-744B-4A16-A278-332774A94D5E}"/>
              </a:ext>
            </a:extLst>
          </p:cNvPr>
          <p:cNvPicPr>
            <a:picLocks noGrp="1" noChangeAspect="1"/>
          </p:cNvPicPr>
          <p:nvPr>
            <p:ph idx="1"/>
          </p:nvPr>
        </p:nvPicPr>
        <p:blipFill>
          <a:blip r:embed="rId2"/>
          <a:stretch>
            <a:fillRect/>
          </a:stretch>
        </p:blipFill>
        <p:spPr>
          <a:xfrm>
            <a:off x="457200" y="1600200"/>
            <a:ext cx="8305798" cy="4130675"/>
          </a:xfrm>
        </p:spPr>
      </p:pic>
      <p:sp>
        <p:nvSpPr>
          <p:cNvPr id="4" name="Date Placeholder 3"/>
          <p:cNvSpPr>
            <a:spLocks noGrp="1"/>
          </p:cNvSpPr>
          <p:nvPr>
            <p:ph type="dt" sz="half" idx="10"/>
          </p:nvPr>
        </p:nvSpPr>
        <p:spPr/>
        <p:txBody>
          <a:bodyPr/>
          <a:lstStyle/>
          <a:p>
            <a:fld id="{DA559DFA-BFEC-4D66-80C4-ED10B66FCA7C}" type="datetime1">
              <a:rPr lang="en-US" smtClean="0">
                <a:latin typeface="Times New Roman" pitchFamily="18" charset="0"/>
                <a:cs typeface="Times New Roman" pitchFamily="18" charset="0"/>
              </a:rPr>
              <a:pPr/>
              <a:t>7/9/2021</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057400" y="6248400"/>
            <a:ext cx="5867400" cy="365125"/>
          </a:xfrm>
        </p:spPr>
        <p:txBody>
          <a:bodyPr/>
          <a:lstStyle/>
          <a:p>
            <a:r>
              <a:rPr lang="en-US" dirty="0"/>
              <a:t>Dr. Pratibha Pandey/Mr. Pitamber Adhikari                  Design Thinking 1                 Unit 5</a:t>
            </a:r>
          </a:p>
        </p:txBody>
      </p:sp>
    </p:spTree>
    <p:extLst>
      <p:ext uri="{BB962C8B-B14F-4D97-AF65-F5344CB8AC3E}">
        <p14:creationId xmlns:p14="http://schemas.microsoft.com/office/powerpoint/2010/main" xmlns="" val="3388909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36BE81C-F095-450B-8669-15A9B2A174FF}"/>
              </a:ext>
            </a:extLst>
          </p:cNvPr>
          <p:cNvSpPr>
            <a:spLocks noGrp="1"/>
          </p:cNvSpPr>
          <p:nvPr>
            <p:ph type="dt" sz="half" idx="10"/>
          </p:nvPr>
        </p:nvSpPr>
        <p:spPr/>
        <p:txBody>
          <a:bodyPr/>
          <a:lstStyle/>
          <a:p>
            <a:fld id="{25EE7C1B-4779-4088-B47E-8C509624DF2D}" type="datetime1">
              <a:rPr lang="en-US" smtClean="0"/>
              <a:pPr/>
              <a:t>7/9/2021</a:t>
            </a:fld>
            <a:endParaRPr lang="en-US"/>
          </a:p>
        </p:txBody>
      </p:sp>
      <p:sp>
        <p:nvSpPr>
          <p:cNvPr id="5" name="Footer Placeholder 4">
            <a:extLst>
              <a:ext uri="{FF2B5EF4-FFF2-40B4-BE49-F238E27FC236}">
                <a16:creationId xmlns:a16="http://schemas.microsoft.com/office/drawing/2014/main" xmlns="" id="{D256FC67-3912-401F-8E78-B5E40E50C6CB}"/>
              </a:ext>
            </a:extLst>
          </p:cNvPr>
          <p:cNvSpPr>
            <a:spLocks noGrp="1"/>
          </p:cNvSpPr>
          <p:nvPr>
            <p:ph type="ftr" sz="quarter" idx="11"/>
          </p:nvPr>
        </p:nvSpPr>
        <p:spPr>
          <a:xfrm>
            <a:off x="1752600" y="6356350"/>
            <a:ext cx="6248400" cy="365125"/>
          </a:xfrm>
        </p:spPr>
        <p:txBody>
          <a:bodyPr/>
          <a:lstStyle/>
          <a:p>
            <a:r>
              <a:rPr lang="en-US" dirty="0"/>
              <a:t>Dr. Pratibha Pandey /Mr. Pitamber Adhikari                Design Thinking 1                 Unit 5</a:t>
            </a:r>
          </a:p>
        </p:txBody>
      </p:sp>
      <p:sp>
        <p:nvSpPr>
          <p:cNvPr id="6" name="Slide Number Placeholder 5">
            <a:extLst>
              <a:ext uri="{FF2B5EF4-FFF2-40B4-BE49-F238E27FC236}">
                <a16:creationId xmlns:a16="http://schemas.microsoft.com/office/drawing/2014/main" xmlns="" id="{00A3CFA4-53B6-432D-81A1-354215F45318}"/>
              </a:ext>
            </a:extLst>
          </p:cNvPr>
          <p:cNvSpPr>
            <a:spLocks noGrp="1"/>
          </p:cNvSpPr>
          <p:nvPr>
            <p:ph type="sldNum" sz="quarter" idx="12"/>
          </p:nvPr>
        </p:nvSpPr>
        <p:spPr/>
        <p:txBody>
          <a:bodyPr/>
          <a:lstStyle/>
          <a:p>
            <a:fld id="{B6F15528-21DE-4FAA-801E-634DDDAF4B2B}" type="slidenum">
              <a:rPr lang="en-US" smtClean="0"/>
              <a:pPr/>
              <a:t>50</a:t>
            </a:fld>
            <a:endParaRPr lang="en-US"/>
          </a:p>
        </p:txBody>
      </p:sp>
      <p:sp>
        <p:nvSpPr>
          <p:cNvPr id="8" name="Title 1">
            <a:extLst>
              <a:ext uri="{FF2B5EF4-FFF2-40B4-BE49-F238E27FC236}">
                <a16:creationId xmlns:a16="http://schemas.microsoft.com/office/drawing/2014/main" xmlns="" id="{598F17FB-6FAD-44CD-A0CD-302D28F119A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xmlns="" id="{73A3CBBB-9B75-44D6-A90E-4B15FBBFB58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TextBox 12">
            <a:extLst>
              <a:ext uri="{FF2B5EF4-FFF2-40B4-BE49-F238E27FC236}">
                <a16:creationId xmlns:a16="http://schemas.microsoft.com/office/drawing/2014/main" xmlns="" id="{3A053F85-A665-4426-A91D-3AEFB987BA3C}"/>
              </a:ext>
            </a:extLst>
          </p:cNvPr>
          <p:cNvSpPr txBox="1"/>
          <p:nvPr/>
        </p:nvSpPr>
        <p:spPr>
          <a:xfrm rot="10800000" flipV="1">
            <a:off x="914400" y="2940425"/>
            <a:ext cx="7772400" cy="646331"/>
          </a:xfrm>
          <a:prstGeom prst="rect">
            <a:avLst/>
          </a:prstGeom>
          <a:noFill/>
        </p:spPr>
        <p:txBody>
          <a:bodyPr wrap="square">
            <a:spAutoFit/>
          </a:bodyPr>
          <a:lstStyle/>
          <a:p>
            <a:pPr algn="ctr"/>
            <a:r>
              <a:rPr lang="en-IN" sz="3600" b="1" i="0" dirty="0">
                <a:solidFill>
                  <a:srgbClr val="393A68"/>
                </a:solidFill>
                <a:effectLst/>
                <a:latin typeface="Open Sans" panose="020B0606030504020204" pitchFamily="34" charset="0"/>
              </a:rPr>
              <a:t>NA</a:t>
            </a:r>
          </a:p>
        </p:txBody>
      </p:sp>
    </p:spTree>
    <p:extLst>
      <p:ext uri="{BB962C8B-B14F-4D97-AF65-F5344CB8AC3E}">
        <p14:creationId xmlns:p14="http://schemas.microsoft.com/office/powerpoint/2010/main" xmlns="" val="2710084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36BE81C-F095-450B-8669-15A9B2A174FF}"/>
              </a:ext>
            </a:extLst>
          </p:cNvPr>
          <p:cNvSpPr>
            <a:spLocks noGrp="1"/>
          </p:cNvSpPr>
          <p:nvPr>
            <p:ph type="dt" sz="half" idx="10"/>
          </p:nvPr>
        </p:nvSpPr>
        <p:spPr/>
        <p:txBody>
          <a:bodyPr/>
          <a:lstStyle/>
          <a:p>
            <a:fld id="{25EE7C1B-4779-4088-B47E-8C509624DF2D}" type="datetime1">
              <a:rPr lang="en-US" smtClean="0"/>
              <a:pPr/>
              <a:t>7/9/2021</a:t>
            </a:fld>
            <a:endParaRPr lang="en-US"/>
          </a:p>
        </p:txBody>
      </p:sp>
      <p:sp>
        <p:nvSpPr>
          <p:cNvPr id="5" name="Footer Placeholder 4">
            <a:extLst>
              <a:ext uri="{FF2B5EF4-FFF2-40B4-BE49-F238E27FC236}">
                <a16:creationId xmlns:a16="http://schemas.microsoft.com/office/drawing/2014/main" xmlns="" id="{D256FC67-3912-401F-8E78-B5E40E50C6CB}"/>
              </a:ext>
            </a:extLst>
          </p:cNvPr>
          <p:cNvSpPr>
            <a:spLocks noGrp="1"/>
          </p:cNvSpPr>
          <p:nvPr>
            <p:ph type="ftr" sz="quarter" idx="11"/>
          </p:nvPr>
        </p:nvSpPr>
        <p:spPr>
          <a:xfrm>
            <a:off x="1600200" y="6356350"/>
            <a:ext cx="6019800" cy="365125"/>
          </a:xfrm>
        </p:spPr>
        <p:txBody>
          <a:bodyPr/>
          <a:lstStyle/>
          <a:p>
            <a:r>
              <a:rPr lang="en-US" dirty="0"/>
              <a:t>Dr. Pratibha Pandey /Mr. Pitamber Adhikari                Design Thinking 1                 Unit 5</a:t>
            </a:r>
          </a:p>
        </p:txBody>
      </p:sp>
      <p:sp>
        <p:nvSpPr>
          <p:cNvPr id="6" name="Slide Number Placeholder 5">
            <a:extLst>
              <a:ext uri="{FF2B5EF4-FFF2-40B4-BE49-F238E27FC236}">
                <a16:creationId xmlns:a16="http://schemas.microsoft.com/office/drawing/2014/main" xmlns="" id="{00A3CFA4-53B6-432D-81A1-354215F45318}"/>
              </a:ext>
            </a:extLst>
          </p:cNvPr>
          <p:cNvSpPr>
            <a:spLocks noGrp="1"/>
          </p:cNvSpPr>
          <p:nvPr>
            <p:ph type="sldNum" sz="quarter" idx="12"/>
          </p:nvPr>
        </p:nvSpPr>
        <p:spPr/>
        <p:txBody>
          <a:bodyPr/>
          <a:lstStyle/>
          <a:p>
            <a:fld id="{B6F15528-21DE-4FAA-801E-634DDDAF4B2B}" type="slidenum">
              <a:rPr lang="en-US" smtClean="0"/>
              <a:pPr/>
              <a:t>51</a:t>
            </a:fld>
            <a:endParaRPr lang="en-US"/>
          </a:p>
        </p:txBody>
      </p:sp>
      <p:sp>
        <p:nvSpPr>
          <p:cNvPr id="8" name="Title 1">
            <a:extLst>
              <a:ext uri="{FF2B5EF4-FFF2-40B4-BE49-F238E27FC236}">
                <a16:creationId xmlns:a16="http://schemas.microsoft.com/office/drawing/2014/main" xmlns="" id="{598F17FB-6FAD-44CD-A0CD-302D28F119A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xmlns="" id="{73A3CBBB-9B75-44D6-A90E-4B15FBBFB58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a:extLst>
              <a:ext uri="{FF2B5EF4-FFF2-40B4-BE49-F238E27FC236}">
                <a16:creationId xmlns:a16="http://schemas.microsoft.com/office/drawing/2014/main" xmlns="" id="{8F89DF5A-1EB8-4B1A-A658-790DDF57178B}"/>
              </a:ext>
            </a:extLst>
          </p:cNvPr>
          <p:cNvSpPr>
            <a:spLocks noGrp="1"/>
          </p:cNvSpPr>
          <p:nvPr>
            <p:ph idx="1"/>
          </p:nvPr>
        </p:nvSpPr>
        <p:spPr>
          <a:xfrm>
            <a:off x="457200" y="1143000"/>
            <a:ext cx="8458200" cy="4983163"/>
          </a:xfrm>
        </p:spPr>
        <p:txBody>
          <a:bodyPr>
            <a:normAutofit/>
          </a:bodyPr>
          <a:lstStyle/>
          <a:p>
            <a:pPr marL="0" indent="0">
              <a:buNone/>
            </a:pPr>
            <a:r>
              <a:rPr lang="en-IN" sz="2000" dirty="0"/>
              <a:t>1. Explain the concept of propositional logic.</a:t>
            </a:r>
          </a:p>
          <a:p>
            <a:pPr marL="0" indent="0">
              <a:buNone/>
            </a:pPr>
            <a:r>
              <a:rPr lang="en-IN" sz="2000" dirty="0"/>
              <a:t>2. Explain strong and weak arguments.</a:t>
            </a:r>
          </a:p>
          <a:p>
            <a:pPr marL="0" indent="0">
              <a:buNone/>
            </a:pPr>
            <a:r>
              <a:rPr lang="en-IN" sz="2000" dirty="0"/>
              <a:t>3. Discuss the term logical fallacies in context of design thinking.</a:t>
            </a:r>
          </a:p>
          <a:p>
            <a:pPr marL="0" indent="0">
              <a:buNone/>
            </a:pPr>
            <a:r>
              <a:rPr lang="en-IN" sz="2000" dirty="0"/>
              <a:t>4. Explain the benefits of good design.</a:t>
            </a:r>
          </a:p>
          <a:p>
            <a:pPr marL="0" indent="0">
              <a:buNone/>
            </a:pPr>
            <a:r>
              <a:rPr lang="en-IN" sz="2000" dirty="0"/>
              <a:t>5. Write down the various obstacles to critical thinking.</a:t>
            </a:r>
          </a:p>
          <a:p>
            <a:pPr marL="0" indent="0">
              <a:buNone/>
            </a:pPr>
            <a:r>
              <a:rPr lang="en-IN" sz="2000" dirty="0"/>
              <a:t>6. Differentiate between valid and invalid arguments.</a:t>
            </a:r>
          </a:p>
          <a:p>
            <a:pPr marL="0" indent="0">
              <a:buNone/>
            </a:pPr>
            <a:r>
              <a:rPr lang="en-IN" sz="2000" dirty="0"/>
              <a:t>7. What do you understand by the term deductive argument?</a:t>
            </a:r>
          </a:p>
          <a:p>
            <a:pPr marL="0" indent="0">
              <a:buNone/>
            </a:pPr>
            <a:r>
              <a:rPr lang="en-IN" sz="2000" dirty="0"/>
              <a:t>8. Explain the importance of probability in design thinking.</a:t>
            </a:r>
          </a:p>
        </p:txBody>
      </p:sp>
    </p:spTree>
    <p:extLst>
      <p:ext uri="{BB962C8B-B14F-4D97-AF65-F5344CB8AC3E}">
        <p14:creationId xmlns:p14="http://schemas.microsoft.com/office/powerpoint/2010/main" xmlns="" val="1490126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36BE81C-F095-450B-8669-15A9B2A174FF}"/>
              </a:ext>
            </a:extLst>
          </p:cNvPr>
          <p:cNvSpPr>
            <a:spLocks noGrp="1"/>
          </p:cNvSpPr>
          <p:nvPr>
            <p:ph type="dt" sz="half" idx="10"/>
          </p:nvPr>
        </p:nvSpPr>
        <p:spPr/>
        <p:txBody>
          <a:bodyPr/>
          <a:lstStyle/>
          <a:p>
            <a:fld id="{25EE7C1B-4779-4088-B47E-8C509624DF2D}" type="datetime1">
              <a:rPr lang="en-US" smtClean="0"/>
              <a:pPr/>
              <a:t>7/9/2021</a:t>
            </a:fld>
            <a:endParaRPr lang="en-US"/>
          </a:p>
        </p:txBody>
      </p:sp>
      <p:sp>
        <p:nvSpPr>
          <p:cNvPr id="5" name="Footer Placeholder 4">
            <a:extLst>
              <a:ext uri="{FF2B5EF4-FFF2-40B4-BE49-F238E27FC236}">
                <a16:creationId xmlns:a16="http://schemas.microsoft.com/office/drawing/2014/main" xmlns="" id="{D256FC67-3912-401F-8E78-B5E40E50C6CB}"/>
              </a:ext>
            </a:extLst>
          </p:cNvPr>
          <p:cNvSpPr>
            <a:spLocks noGrp="1"/>
          </p:cNvSpPr>
          <p:nvPr>
            <p:ph type="ftr" sz="quarter" idx="11"/>
          </p:nvPr>
        </p:nvSpPr>
        <p:spPr>
          <a:xfrm>
            <a:off x="1447800" y="6356350"/>
            <a:ext cx="6324600" cy="365125"/>
          </a:xfrm>
        </p:spPr>
        <p:txBody>
          <a:bodyPr/>
          <a:lstStyle/>
          <a:p>
            <a:r>
              <a:rPr lang="en-US" dirty="0"/>
              <a:t>Dr. Pratibha Pandey /Mr. Pitamber Adhikari                Design Thinking 1                 Unit 5</a:t>
            </a:r>
          </a:p>
        </p:txBody>
      </p:sp>
      <p:sp>
        <p:nvSpPr>
          <p:cNvPr id="6" name="Slide Number Placeholder 5">
            <a:extLst>
              <a:ext uri="{FF2B5EF4-FFF2-40B4-BE49-F238E27FC236}">
                <a16:creationId xmlns:a16="http://schemas.microsoft.com/office/drawing/2014/main" xmlns="" id="{00A3CFA4-53B6-432D-81A1-354215F45318}"/>
              </a:ext>
            </a:extLst>
          </p:cNvPr>
          <p:cNvSpPr>
            <a:spLocks noGrp="1"/>
          </p:cNvSpPr>
          <p:nvPr>
            <p:ph type="sldNum" sz="quarter" idx="12"/>
          </p:nvPr>
        </p:nvSpPr>
        <p:spPr/>
        <p:txBody>
          <a:bodyPr/>
          <a:lstStyle/>
          <a:p>
            <a:fld id="{B6F15528-21DE-4FAA-801E-634DDDAF4B2B}" type="slidenum">
              <a:rPr lang="en-US" smtClean="0"/>
              <a:pPr/>
              <a:t>52</a:t>
            </a:fld>
            <a:endParaRPr lang="en-US"/>
          </a:p>
        </p:txBody>
      </p:sp>
      <p:sp>
        <p:nvSpPr>
          <p:cNvPr id="8" name="Title 1">
            <a:extLst>
              <a:ext uri="{FF2B5EF4-FFF2-40B4-BE49-F238E27FC236}">
                <a16:creationId xmlns:a16="http://schemas.microsoft.com/office/drawing/2014/main" xmlns="" id="{598F17FB-6FAD-44CD-A0CD-302D28F119A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9" name="Picture 2" descr="E:\NIET\Project\xLogo11.png.pagespeed.ic.pydHLuCQEZ.png">
            <a:extLst>
              <a:ext uri="{FF2B5EF4-FFF2-40B4-BE49-F238E27FC236}">
                <a16:creationId xmlns:a16="http://schemas.microsoft.com/office/drawing/2014/main" xmlns="" id="{73A3CBBB-9B75-44D6-A90E-4B15FBBFB58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a:extLst>
              <a:ext uri="{FF2B5EF4-FFF2-40B4-BE49-F238E27FC236}">
                <a16:creationId xmlns:a16="http://schemas.microsoft.com/office/drawing/2014/main" xmlns="" id="{8F89DF5A-1EB8-4B1A-A658-790DDF57178B}"/>
              </a:ext>
            </a:extLst>
          </p:cNvPr>
          <p:cNvSpPr>
            <a:spLocks noGrp="1"/>
          </p:cNvSpPr>
          <p:nvPr>
            <p:ph idx="1"/>
          </p:nvPr>
        </p:nvSpPr>
        <p:spPr>
          <a:xfrm>
            <a:off x="838199" y="1143000"/>
            <a:ext cx="7785295" cy="4983163"/>
          </a:xfrm>
        </p:spPr>
        <p:txBody>
          <a:bodyPr>
            <a:normAutofit/>
          </a:bodyPr>
          <a:lstStyle/>
          <a:p>
            <a:pPr marL="0" indent="0" algn="just">
              <a:buNone/>
            </a:pPr>
            <a:r>
              <a:rPr lang="en-IN" sz="2000" dirty="0"/>
              <a:t>After the completion of the unit, students should understand the concepts of various truth and logic conditions, valid and invalid arguments, strong and weak arguments, logical reasoning, scientific reasoning, propositional logic and probability.</a:t>
            </a:r>
          </a:p>
        </p:txBody>
      </p:sp>
    </p:spTree>
    <p:extLst>
      <p:ext uri="{BB962C8B-B14F-4D97-AF65-F5344CB8AC3E}">
        <p14:creationId xmlns:p14="http://schemas.microsoft.com/office/powerpoint/2010/main" xmlns="" val="2629738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36BE81C-F095-450B-8669-15A9B2A174FF}"/>
              </a:ext>
            </a:extLst>
          </p:cNvPr>
          <p:cNvSpPr>
            <a:spLocks noGrp="1"/>
          </p:cNvSpPr>
          <p:nvPr>
            <p:ph type="dt" sz="half" idx="10"/>
          </p:nvPr>
        </p:nvSpPr>
        <p:spPr/>
        <p:txBody>
          <a:bodyPr/>
          <a:lstStyle/>
          <a:p>
            <a:fld id="{25EE7C1B-4779-4088-B47E-8C509624DF2D}" type="datetime1">
              <a:rPr lang="en-US" smtClean="0"/>
              <a:pPr/>
              <a:t>7/9/2021</a:t>
            </a:fld>
            <a:endParaRPr lang="en-US"/>
          </a:p>
        </p:txBody>
      </p:sp>
      <p:sp>
        <p:nvSpPr>
          <p:cNvPr id="5" name="Footer Placeholder 4">
            <a:extLst>
              <a:ext uri="{FF2B5EF4-FFF2-40B4-BE49-F238E27FC236}">
                <a16:creationId xmlns:a16="http://schemas.microsoft.com/office/drawing/2014/main" xmlns="" id="{D256FC67-3912-401F-8E78-B5E40E50C6CB}"/>
              </a:ext>
            </a:extLst>
          </p:cNvPr>
          <p:cNvSpPr>
            <a:spLocks noGrp="1"/>
          </p:cNvSpPr>
          <p:nvPr>
            <p:ph type="ftr" sz="quarter" idx="11"/>
          </p:nvPr>
        </p:nvSpPr>
        <p:spPr>
          <a:xfrm>
            <a:off x="1447800" y="6356350"/>
            <a:ext cx="6781800" cy="365125"/>
          </a:xfrm>
        </p:spPr>
        <p:txBody>
          <a:bodyPr/>
          <a:lstStyle/>
          <a:p>
            <a:r>
              <a:rPr lang="en-US" dirty="0"/>
              <a:t>Dr. Pratibha Pandey /Mr. Pitamber Adhikari                Design Thinking 1                 Unit 5</a:t>
            </a:r>
          </a:p>
        </p:txBody>
      </p:sp>
      <p:sp>
        <p:nvSpPr>
          <p:cNvPr id="6" name="Slide Number Placeholder 5">
            <a:extLst>
              <a:ext uri="{FF2B5EF4-FFF2-40B4-BE49-F238E27FC236}">
                <a16:creationId xmlns:a16="http://schemas.microsoft.com/office/drawing/2014/main" xmlns="" id="{00A3CFA4-53B6-432D-81A1-354215F45318}"/>
              </a:ext>
            </a:extLst>
          </p:cNvPr>
          <p:cNvSpPr>
            <a:spLocks noGrp="1"/>
          </p:cNvSpPr>
          <p:nvPr>
            <p:ph type="sldNum" sz="quarter" idx="12"/>
          </p:nvPr>
        </p:nvSpPr>
        <p:spPr/>
        <p:txBody>
          <a:bodyPr/>
          <a:lstStyle/>
          <a:p>
            <a:fld id="{B6F15528-21DE-4FAA-801E-634DDDAF4B2B}" type="slidenum">
              <a:rPr lang="en-US" smtClean="0"/>
              <a:pPr/>
              <a:t>53</a:t>
            </a:fld>
            <a:endParaRPr lang="en-US"/>
          </a:p>
        </p:txBody>
      </p:sp>
      <p:sp>
        <p:nvSpPr>
          <p:cNvPr id="8" name="Title 1">
            <a:extLst>
              <a:ext uri="{FF2B5EF4-FFF2-40B4-BE49-F238E27FC236}">
                <a16:creationId xmlns:a16="http://schemas.microsoft.com/office/drawing/2014/main" xmlns="" id="{598F17FB-6FAD-44CD-A0CD-302D28F119A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xmlns="" id="{73A3CBBB-9B75-44D6-A90E-4B15FBBFB58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a:extLst>
              <a:ext uri="{FF2B5EF4-FFF2-40B4-BE49-F238E27FC236}">
                <a16:creationId xmlns:a16="http://schemas.microsoft.com/office/drawing/2014/main" xmlns="" id="{8F89DF5A-1EB8-4B1A-A658-790DDF57178B}"/>
              </a:ext>
            </a:extLst>
          </p:cNvPr>
          <p:cNvSpPr>
            <a:spLocks noGrp="1"/>
          </p:cNvSpPr>
          <p:nvPr>
            <p:ph idx="1"/>
          </p:nvPr>
        </p:nvSpPr>
        <p:spPr>
          <a:xfrm>
            <a:off x="457200" y="1143000"/>
            <a:ext cx="8458200" cy="4983163"/>
          </a:xfrm>
        </p:spPr>
        <p:txBody>
          <a:bodyPr>
            <a:normAutofit/>
          </a:bodyPr>
          <a:lstStyle/>
          <a:p>
            <a:pPr algn="ctr">
              <a:buNone/>
            </a:pPr>
            <a:endParaRPr lang="en-US" sz="8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8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xmlns="" val="389520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258556-E0A7-4EC6-A514-44FF07F2F54F}" type="datetime1">
              <a:rPr lang="en-US" smtClean="0"/>
              <a:pPr/>
              <a:t>7/9/2021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extBox 8"/>
          <p:cNvSpPr txBox="1"/>
          <p:nvPr/>
        </p:nvSpPr>
        <p:spPr>
          <a:xfrm>
            <a:off x="990600" y="1295400"/>
            <a:ext cx="7543800" cy="4289892"/>
          </a:xfrm>
          <a:prstGeom prst="rect">
            <a:avLst/>
          </a:prstGeom>
          <a:noFill/>
        </p:spPr>
        <p:txBody>
          <a:bodyPr wrap="square" rtlCol="0">
            <a:spAutoFit/>
          </a:bodyPr>
          <a:lstStyle/>
          <a:p>
            <a:pPr algn="just">
              <a:lnSpc>
                <a:spcPct val="150000"/>
              </a:lnSpc>
            </a:pPr>
            <a:r>
              <a:rPr lang="en-US" sz="2000" b="1" dirty="0">
                <a:latin typeface="Times New Roman" pitchFamily="18" charset="0"/>
                <a:cs typeface="Times New Roman" pitchFamily="18" charset="0"/>
              </a:rPr>
              <a:t>Prerequisite:</a:t>
            </a:r>
          </a:p>
          <a:p>
            <a:pPr algn="just">
              <a:lnSpc>
                <a:spcPct val="150000"/>
              </a:lnSpc>
            </a:pPr>
            <a:r>
              <a:rPr lang="en-US" dirty="0">
                <a:latin typeface="Times New Roman" pitchFamily="18" charset="0"/>
                <a:cs typeface="Times New Roman" pitchFamily="18" charset="0"/>
              </a:rPr>
              <a:t>Student should have basic understanding of critical thinking, difference between critical and ordinary thinking as well as five pillars of critical thinking.</a:t>
            </a: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Recap:</a:t>
            </a:r>
          </a:p>
          <a:p>
            <a:pPr algn="just">
              <a:lnSpc>
                <a:spcPct val="150000"/>
              </a:lnSpc>
            </a:pPr>
            <a:r>
              <a:rPr lang="en-US" dirty="0">
                <a:latin typeface="Times New Roman" pitchFamily="18" charset="0"/>
                <a:cs typeface="Times New Roman" pitchFamily="18" charset="0"/>
              </a:rPr>
              <a:t>Revision of topics like fundamentals of critical thinking and critical thinking skills.</a:t>
            </a:r>
          </a:p>
        </p:txBody>
      </p:sp>
      <p:sp>
        <p:nvSpPr>
          <p:cNvPr id="10" name="Footer Placeholder 12"/>
          <p:cNvSpPr>
            <a:spLocks noGrp="1"/>
          </p:cNvSpPr>
          <p:nvPr>
            <p:ph type="ftr" sz="quarter" idx="11"/>
          </p:nvPr>
        </p:nvSpPr>
        <p:spPr>
          <a:xfrm>
            <a:off x="2057400" y="6248400"/>
            <a:ext cx="5867400" cy="365125"/>
          </a:xfrm>
        </p:spPr>
        <p:txBody>
          <a:bodyPr/>
          <a:lstStyle/>
          <a:p>
            <a:r>
              <a:rPr lang="en-US" dirty="0"/>
              <a:t>Dr. Pratibha Pandey/Mr. Pitamber Adhikari                  Design Thinking 1                 Unit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52400" y="6248400"/>
            <a:ext cx="2133600" cy="365125"/>
          </a:xfrm>
        </p:spPr>
        <p:txBody>
          <a:bodyPr/>
          <a:lstStyle/>
          <a:p>
            <a:fld id="{4B1E4511-9670-4E36-9CD7-A44BA005879E}" type="datetime1">
              <a:rPr lang="en-US" smtClean="0"/>
              <a:pPr/>
              <a:t>7/9/2021</a:t>
            </a:fld>
            <a:endParaRPr lang="en-US" dirty="0"/>
          </a:p>
        </p:txBody>
      </p:sp>
      <p:sp>
        <p:nvSpPr>
          <p:cNvPr id="6" name="Slide Number Placeholder 5"/>
          <p:cNvSpPr>
            <a:spLocks noGrp="1"/>
          </p:cNvSpPr>
          <p:nvPr>
            <p:ph type="sldNum" sz="quarter" idx="12"/>
          </p:nvPr>
        </p:nvSpPr>
        <p:spPr/>
        <p:txBody>
          <a:bodyPr/>
          <a:lstStyle/>
          <a:p>
            <a:r>
              <a:rPr lang="en-US" dirty="0"/>
              <a:t>7</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Argument, Claim, and Statement [CO5]</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685800" y="1107281"/>
            <a:ext cx="8229600" cy="4470711"/>
          </a:xfrm>
          <a:prstGeom prst="rect">
            <a:avLst/>
          </a:prstGeom>
        </p:spPr>
        <p:txBody>
          <a:bodyPr wrap="square">
            <a:spAutoFit/>
          </a:bodyPr>
          <a:lstStyle/>
          <a:p>
            <a:pPr algn="just">
              <a:lnSpc>
                <a:spcPct val="200000"/>
              </a:lnSpc>
            </a:pPr>
            <a:r>
              <a:rPr lang="en-US" sz="2000" b="1" dirty="0">
                <a:latin typeface="Times New Roman" pitchFamily="18" charset="0"/>
                <a:cs typeface="Times New Roman" pitchFamily="18" charset="0"/>
              </a:rPr>
              <a:t> Topic Objective:</a:t>
            </a:r>
          </a:p>
          <a:p>
            <a:pPr algn="just">
              <a:lnSpc>
                <a:spcPct val="150000"/>
              </a:lnSpc>
            </a:pPr>
            <a:r>
              <a:rPr lang="en-US" dirty="0"/>
              <a:t>Helps in systematic evaluation or formulation of beliefs, or statements, by rational standards.</a:t>
            </a:r>
          </a:p>
          <a:p>
            <a:pPr algn="just">
              <a:lnSpc>
                <a:spcPct val="200000"/>
              </a:lnSpc>
            </a:pPr>
            <a:endParaRPr lang="en-US" sz="2000" b="1" dirty="0">
              <a:latin typeface="Times New Roman" pitchFamily="18" charset="0"/>
              <a:cs typeface="Times New Roman" pitchFamily="18" charset="0"/>
            </a:endParaRPr>
          </a:p>
          <a:p>
            <a:pPr algn="just">
              <a:lnSpc>
                <a:spcPct val="200000"/>
              </a:lnSpc>
            </a:pPr>
            <a:endParaRPr lang="en-US" sz="2000" b="1" dirty="0">
              <a:latin typeface="Times New Roman" pitchFamily="18" charset="0"/>
              <a:cs typeface="Times New Roman" pitchFamily="18" charset="0"/>
            </a:endParaRPr>
          </a:p>
          <a:p>
            <a:pPr algn="just">
              <a:lnSpc>
                <a:spcPct val="200000"/>
              </a:lnSpc>
            </a:pPr>
            <a:endParaRPr lang="en-US" sz="2000" b="1">
              <a:latin typeface="Times New Roman" pitchFamily="18" charset="0"/>
              <a:cs typeface="Times New Roman" pitchFamily="18" charset="0"/>
            </a:endParaRPr>
          </a:p>
          <a:p>
            <a:pPr algn="just">
              <a:lnSpc>
                <a:spcPct val="200000"/>
              </a:lnSpc>
            </a:pPr>
            <a:r>
              <a:rPr lang="en-US" sz="2000" b="1">
                <a:latin typeface="Times New Roman" pitchFamily="18" charset="0"/>
                <a:cs typeface="Times New Roman" pitchFamily="18" charset="0"/>
              </a:rPr>
              <a:t>Recap</a:t>
            </a:r>
            <a:r>
              <a:rPr lang="en-US" sz="2000" b="1" dirty="0">
                <a:latin typeface="Times New Roman" pitchFamily="18" charset="0"/>
                <a:cs typeface="Times New Roman" pitchFamily="18" charset="0"/>
              </a:rPr>
              <a:t>:</a:t>
            </a:r>
          </a:p>
          <a:p>
            <a:pPr algn="just">
              <a:lnSpc>
                <a:spcPct val="200000"/>
              </a:lnSpc>
            </a:pPr>
            <a:r>
              <a:rPr lang="en-US" dirty="0">
                <a:latin typeface="Times New Roman" pitchFamily="18" charset="0"/>
                <a:cs typeface="Times New Roman" pitchFamily="18" charset="0"/>
              </a:rPr>
              <a:t>Discussion about critical thinking.</a:t>
            </a:r>
          </a:p>
        </p:txBody>
      </p:sp>
      <p:sp>
        <p:nvSpPr>
          <p:cNvPr id="11" name="Footer Placeholder 12"/>
          <p:cNvSpPr>
            <a:spLocks noGrp="1"/>
          </p:cNvSpPr>
          <p:nvPr>
            <p:ph type="ftr" sz="quarter" idx="11"/>
          </p:nvPr>
        </p:nvSpPr>
        <p:spPr>
          <a:xfrm>
            <a:off x="2057400" y="6248400"/>
            <a:ext cx="5867400" cy="365125"/>
          </a:xfrm>
        </p:spPr>
        <p:txBody>
          <a:bodyPr/>
          <a:lstStyle/>
          <a:p>
            <a:r>
              <a:rPr lang="en-US" dirty="0"/>
              <a:t>Dr. Pratibha Pandey/Mr. Pitamber Adhikari               Design Thinking 1                 Unit 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52400" y="6248400"/>
            <a:ext cx="2133600" cy="365125"/>
          </a:xfrm>
        </p:spPr>
        <p:txBody>
          <a:bodyPr/>
          <a:lstStyle/>
          <a:p>
            <a:fld id="{4B1E4511-9670-4E36-9CD7-A44BA005879E}" type="datetime1">
              <a:rPr lang="en-US" smtClean="0"/>
              <a:pPr/>
              <a:t>7/9/2021</a:t>
            </a:fld>
            <a:endParaRPr lang="en-US" dirty="0"/>
          </a:p>
        </p:txBody>
      </p:sp>
      <p:sp>
        <p:nvSpPr>
          <p:cNvPr id="6" name="Slide Number Placeholder 5"/>
          <p:cNvSpPr>
            <a:spLocks noGrp="1"/>
          </p:cNvSpPr>
          <p:nvPr>
            <p:ph type="sldNum" sz="quarter" idx="12"/>
          </p:nvPr>
        </p:nvSpPr>
        <p:spPr/>
        <p:txBody>
          <a:bodyPr/>
          <a:lstStyle/>
          <a:p>
            <a:r>
              <a:rPr lang="en-US" dirty="0"/>
              <a:t>7</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Argument, Claim, and Statement [CO5]</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07281"/>
            <a:ext cx="8458200" cy="4993931"/>
          </a:xfrm>
          <a:prstGeom prst="rect">
            <a:avLst/>
          </a:prstGeom>
        </p:spPr>
        <p:txBody>
          <a:bodyPr wrap="square">
            <a:spAutoFit/>
          </a:bodyPr>
          <a:lstStyle/>
          <a:p>
            <a:pPr algn="just">
              <a:lnSpc>
                <a:spcPct val="200000"/>
              </a:lnSpc>
              <a:buFont typeface="Wingdings" pitchFamily="2" charset="2"/>
              <a:buChar char="Ø"/>
            </a:pPr>
            <a:r>
              <a:rPr lang="en-US" dirty="0">
                <a:latin typeface="Times New Roman" pitchFamily="18" charset="0"/>
                <a:cs typeface="Times New Roman" pitchFamily="18" charset="0"/>
              </a:rPr>
              <a:t> An argument is often taken to be a somewhat heated dispute between people. But in logic and critical thinking, an </a:t>
            </a:r>
            <a:r>
              <a:rPr lang="en-US" b="1" dirty="0">
                <a:latin typeface="Times New Roman" pitchFamily="18" charset="0"/>
                <a:cs typeface="Times New Roman" pitchFamily="18" charset="0"/>
              </a:rPr>
              <a:t>argument</a:t>
            </a:r>
            <a:r>
              <a:rPr lang="en-US" dirty="0">
                <a:latin typeface="Times New Roman" pitchFamily="18" charset="0"/>
                <a:cs typeface="Times New Roman" pitchFamily="18" charset="0"/>
              </a:rPr>
              <a:t> is a list of statements, one of which is the </a:t>
            </a:r>
            <a:r>
              <a:rPr lang="en-US" b="1" dirty="0">
                <a:latin typeface="Times New Roman" pitchFamily="18" charset="0"/>
                <a:cs typeface="Times New Roman" pitchFamily="18" charset="0"/>
              </a:rPr>
              <a:t>conclusion</a:t>
            </a:r>
            <a:r>
              <a:rPr lang="en-US" dirty="0">
                <a:latin typeface="Times New Roman" pitchFamily="18" charset="0"/>
                <a:cs typeface="Times New Roman" pitchFamily="18" charset="0"/>
              </a:rPr>
              <a:t> and the others are the </a:t>
            </a:r>
            <a:r>
              <a:rPr lang="en-US" b="1" dirty="0">
                <a:latin typeface="Times New Roman" pitchFamily="18" charset="0"/>
                <a:cs typeface="Times New Roman" pitchFamily="18" charset="0"/>
              </a:rPr>
              <a:t>premises</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rPr>
              <a:t>assumptions</a:t>
            </a:r>
            <a:r>
              <a:rPr lang="en-US" dirty="0">
                <a:latin typeface="Times New Roman" pitchFamily="18" charset="0"/>
                <a:cs typeface="Times New Roman" pitchFamily="18" charset="0"/>
              </a:rPr>
              <a:t> of the argument.</a:t>
            </a:r>
          </a:p>
          <a:p>
            <a:pPr algn="just">
              <a:lnSpc>
                <a:spcPct val="200000"/>
              </a:lnSpc>
              <a:buFont typeface="Wingdings" pitchFamily="2" charset="2"/>
              <a:buChar char="Ø"/>
            </a:pPr>
            <a:r>
              <a:rPr lang="en-US" dirty="0">
                <a:latin typeface="Times New Roman" pitchFamily="18" charset="0"/>
                <a:cs typeface="Times New Roman" pitchFamily="18" charset="0"/>
              </a:rPr>
              <a:t> The ability to construct, identify, and evaluate arguments is a crucial part of critical thinking. Giving good arguments helps us convince other people, and improve our presentation and debating skills.</a:t>
            </a:r>
          </a:p>
          <a:p>
            <a:pPr algn="just">
              <a:lnSpc>
                <a:spcPct val="200000"/>
              </a:lnSpc>
              <a:buFont typeface="Wingdings" pitchFamily="2" charset="2"/>
              <a:buChar char="Ø"/>
            </a:pPr>
            <a:r>
              <a:rPr lang="en-US" dirty="0">
                <a:latin typeface="Times New Roman" pitchFamily="18" charset="0"/>
                <a:cs typeface="Times New Roman" pitchFamily="18" charset="0"/>
              </a:rPr>
              <a:t> A claim is an assertion about the truth, existence, or value of something that is either true or false. Claims are also called statements or propositions. When supported by premises, a claim becomes a conclusion.</a:t>
            </a:r>
          </a:p>
        </p:txBody>
      </p:sp>
      <p:sp>
        <p:nvSpPr>
          <p:cNvPr id="11" name="Footer Placeholder 12"/>
          <p:cNvSpPr>
            <a:spLocks noGrp="1"/>
          </p:cNvSpPr>
          <p:nvPr>
            <p:ph type="ftr" sz="quarter" idx="11"/>
          </p:nvPr>
        </p:nvSpPr>
        <p:spPr>
          <a:xfrm>
            <a:off x="2057400" y="6248400"/>
            <a:ext cx="5867400" cy="365125"/>
          </a:xfrm>
        </p:spPr>
        <p:txBody>
          <a:bodyPr/>
          <a:lstStyle/>
          <a:p>
            <a:r>
              <a:rPr lang="en-US" dirty="0"/>
              <a:t>Dr. Pratibha Pandey/Mr. Pitamber Adhikari               Design Thinking 1                 Unit 5</a:t>
            </a:r>
          </a:p>
        </p:txBody>
      </p:sp>
    </p:spTree>
    <p:extLst>
      <p:ext uri="{BB962C8B-B14F-4D97-AF65-F5344CB8AC3E}">
        <p14:creationId xmlns:p14="http://schemas.microsoft.com/office/powerpoint/2010/main" xmlns="" val="93764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52400" y="6248400"/>
            <a:ext cx="2133600" cy="365125"/>
          </a:xfrm>
        </p:spPr>
        <p:txBody>
          <a:bodyPr/>
          <a:lstStyle/>
          <a:p>
            <a:fld id="{EAF7E3F7-4BF0-445F-9A6F-916CBB1134A0}" type="datetime1">
              <a:rPr lang="en-US" smtClean="0"/>
              <a:pPr/>
              <a:t>7/9/2021</a:t>
            </a:fld>
            <a:endParaRPr lang="en-US" dirty="0"/>
          </a:p>
        </p:txBody>
      </p:sp>
      <p:sp>
        <p:nvSpPr>
          <p:cNvPr id="6" name="Slide Number Placeholder 5"/>
          <p:cNvSpPr>
            <a:spLocks noGrp="1"/>
          </p:cNvSpPr>
          <p:nvPr>
            <p:ph type="sldNum" sz="quarter" idx="12"/>
          </p:nvPr>
        </p:nvSpPr>
        <p:spPr>
          <a:xfrm>
            <a:off x="6553200" y="6430962"/>
            <a:ext cx="2133600" cy="365125"/>
          </a:xfrm>
        </p:spPr>
        <p:txBody>
          <a:bodyPr/>
          <a:lstStyle/>
          <a:p>
            <a:r>
              <a:rPr lang="en-US" dirty="0"/>
              <a:t>8</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lnSpc>
                <a:spcPct val="150000"/>
              </a:lnSpc>
            </a:pPr>
            <a:r>
              <a:rPr lang="en-US" sz="2400" dirty="0">
                <a:latin typeface="Times New Roman" pitchFamily="18" charset="0"/>
                <a:cs typeface="Times New Roman" pitchFamily="18" charset="0"/>
              </a:rPr>
              <a:t>Argument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Rectangle 10"/>
          <p:cNvSpPr/>
          <p:nvPr/>
        </p:nvSpPr>
        <p:spPr>
          <a:xfrm>
            <a:off x="914400" y="990600"/>
            <a:ext cx="7620000" cy="5444054"/>
          </a:xfrm>
          <a:prstGeom prst="rect">
            <a:avLst/>
          </a:prstGeom>
        </p:spPr>
        <p:txBody>
          <a:bodyPr wrap="square">
            <a:spAutoFit/>
          </a:bodyPr>
          <a:lstStyle/>
          <a:p>
            <a:pPr algn="just" fontAlgn="base">
              <a:lnSpc>
                <a:spcPct val="150000"/>
              </a:lnSpc>
            </a:pPr>
            <a:r>
              <a:rPr lang="en-US" b="1" dirty="0">
                <a:latin typeface="Times New Roman" pitchFamily="18" charset="0"/>
                <a:cs typeface="Times New Roman" pitchFamily="18" charset="0"/>
              </a:rPr>
              <a:t>What is an argument?</a:t>
            </a:r>
          </a:p>
          <a:p>
            <a:pPr algn="just" fontAlgn="base">
              <a:lnSpc>
                <a:spcPct val="150000"/>
              </a:lnSpc>
            </a:pPr>
            <a:r>
              <a:rPr lang="en-US" dirty="0">
                <a:latin typeface="Times New Roman" pitchFamily="18" charset="0"/>
                <a:cs typeface="Times New Roman" pitchFamily="18" charset="0"/>
              </a:rPr>
              <a:t>An argument is a set of statements made up, at minimum, of the following parts:</a:t>
            </a:r>
          </a:p>
          <a:p>
            <a:pPr algn="just" fontAlgn="base">
              <a:lnSpc>
                <a:spcPct val="150000"/>
              </a:lnSpc>
            </a:pPr>
            <a:endParaRPr lang="en-US" b="1" dirty="0">
              <a:latin typeface="Times New Roman" pitchFamily="18" charset="0"/>
              <a:cs typeface="Times New Roman" pitchFamily="18" charset="0"/>
            </a:endParaRPr>
          </a:p>
          <a:p>
            <a:pPr algn="just" fontAlgn="base">
              <a:lnSpc>
                <a:spcPct val="150000"/>
              </a:lnSpc>
            </a:pPr>
            <a:r>
              <a:rPr lang="en-US" b="1" dirty="0">
                <a:latin typeface="Times New Roman" pitchFamily="18" charset="0"/>
                <a:cs typeface="Times New Roman" pitchFamily="18" charset="0"/>
              </a:rPr>
              <a:t>A main conclusion:</a:t>
            </a:r>
            <a:r>
              <a:rPr lang="en-US" dirty="0">
                <a:latin typeface="Times New Roman" pitchFamily="18" charset="0"/>
                <a:cs typeface="Times New Roman" pitchFamily="18" charset="0"/>
              </a:rPr>
              <a:t> This statement is a claim that expresses what the arguer is trying to persuade us to accept, whether or not it actually is true.</a:t>
            </a:r>
          </a:p>
          <a:p>
            <a:pPr algn="just" fontAlgn="base">
              <a:lnSpc>
                <a:spcPct val="150000"/>
              </a:lnSpc>
            </a:pPr>
            <a:endParaRPr lang="en-US" b="1" dirty="0">
              <a:latin typeface="Times New Roman" pitchFamily="18" charset="0"/>
              <a:cs typeface="Times New Roman" pitchFamily="18" charset="0"/>
            </a:endParaRPr>
          </a:p>
          <a:p>
            <a:pPr algn="just" fontAlgn="base">
              <a:lnSpc>
                <a:spcPct val="150000"/>
              </a:lnSpc>
            </a:pPr>
            <a:r>
              <a:rPr lang="en-US" b="1" dirty="0">
                <a:latin typeface="Times New Roman" pitchFamily="18" charset="0"/>
                <a:cs typeface="Times New Roman" pitchFamily="18" charset="0"/>
              </a:rPr>
              <a:t>Evidence:</a:t>
            </a:r>
            <a:r>
              <a:rPr lang="en-US" dirty="0">
                <a:latin typeface="Times New Roman" pitchFamily="18" charset="0"/>
                <a:cs typeface="Times New Roman" pitchFamily="18" charset="0"/>
              </a:rPr>
              <a:t> </a:t>
            </a:r>
          </a:p>
          <a:p>
            <a:pPr marL="285750" indent="-285750" algn="just" fontAlgn="base">
              <a:lnSpc>
                <a:spcPct val="150000"/>
              </a:lnSpc>
              <a:buFont typeface="Wingdings" panose="05000000000000000000" pitchFamily="2" charset="2"/>
              <a:buChar char="§"/>
            </a:pPr>
            <a:r>
              <a:rPr lang="en-US" dirty="0">
                <a:latin typeface="Times New Roman" pitchFamily="18" charset="0"/>
                <a:cs typeface="Times New Roman" pitchFamily="18" charset="0"/>
              </a:rPr>
              <a:t>Also known as premises or support, the arguer provides these statements in order to show us that the conclusion is true. </a:t>
            </a:r>
          </a:p>
          <a:p>
            <a:pPr marL="285750" indent="-285750" algn="just" fontAlgn="base">
              <a:lnSpc>
                <a:spcPct val="150000"/>
              </a:lnSpc>
              <a:buFont typeface="Wingdings" panose="05000000000000000000" pitchFamily="2" charset="2"/>
              <a:buChar char="§"/>
            </a:pPr>
            <a:r>
              <a:rPr lang="en-US" dirty="0">
                <a:latin typeface="Times New Roman" pitchFamily="18" charset="0"/>
                <a:cs typeface="Times New Roman" pitchFamily="18" charset="0"/>
              </a:rPr>
              <a:t>Essentially, the evidence answers the question, “Why do you believe [the conclusion] to be true?” </a:t>
            </a:r>
          </a:p>
          <a:p>
            <a:pPr marL="285750" indent="-285750" algn="just" fontAlgn="base">
              <a:lnSpc>
                <a:spcPct val="150000"/>
              </a:lnSpc>
              <a:buFont typeface="Wingdings" panose="05000000000000000000" pitchFamily="2" charset="2"/>
              <a:buChar char="§"/>
            </a:pPr>
            <a:r>
              <a:rPr lang="en-US" dirty="0">
                <a:latin typeface="Times New Roman" pitchFamily="18" charset="0"/>
                <a:cs typeface="Times New Roman" pitchFamily="18" charset="0"/>
              </a:rPr>
              <a:t>The simplest arguments on the LSAT have just one piece of evidence; more complex arguments will have several.</a:t>
            </a:r>
          </a:p>
        </p:txBody>
      </p:sp>
      <p:sp>
        <p:nvSpPr>
          <p:cNvPr id="12" name="Footer Placeholder 12"/>
          <p:cNvSpPr>
            <a:spLocks noGrp="1"/>
          </p:cNvSpPr>
          <p:nvPr>
            <p:ph type="ftr" sz="quarter" idx="11"/>
          </p:nvPr>
        </p:nvSpPr>
        <p:spPr>
          <a:xfrm>
            <a:off x="2057400" y="6248400"/>
            <a:ext cx="5867400" cy="365125"/>
          </a:xfrm>
        </p:spPr>
        <p:txBody>
          <a:bodyPr/>
          <a:lstStyle/>
          <a:p>
            <a:r>
              <a:rPr lang="en-US" dirty="0"/>
              <a:t>Dr. Pratibha Pandey/Mr. Pitamber Adhikari                  Design Thinking 1                 Unit 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50ABF24FB5640BB6014DC1D57DD7A" ma:contentTypeVersion="12" ma:contentTypeDescription="Create a new document." ma:contentTypeScope="" ma:versionID="2f8e71c64e019cebe133b5982f8e21f2">
  <xsd:schema xmlns:xsd="http://www.w3.org/2001/XMLSchema" xmlns:xs="http://www.w3.org/2001/XMLSchema" xmlns:p="http://schemas.microsoft.com/office/2006/metadata/properties" xmlns:ns2="be757fe0-40fc-4dcf-adba-d0d8741a61e5" xmlns:ns3="55a9665e-8431-450e-a549-eedb8a433299" targetNamespace="http://schemas.microsoft.com/office/2006/metadata/properties" ma:root="true" ma:fieldsID="0da895b1e758032c2e5cb11f68ed428b" ns2:_="" ns3:_="">
    <xsd:import namespace="be757fe0-40fc-4dcf-adba-d0d8741a61e5"/>
    <xsd:import namespace="55a9665e-8431-450e-a549-eedb8a43329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757fe0-40fc-4dcf-adba-d0d8741a61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5a9665e-8431-450e-a549-eedb8a43329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D11073-99EC-4981-9D4B-0EDE44189238}"/>
</file>

<file path=customXml/itemProps2.xml><?xml version="1.0" encoding="utf-8"?>
<ds:datastoreItem xmlns:ds="http://schemas.openxmlformats.org/officeDocument/2006/customXml" ds:itemID="{2C29DE0E-05CA-4CF9-B036-B797C726199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C0C66A4-913E-4E21-8400-5BAF951450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6296</TotalTime>
  <Words>2607</Words>
  <Application>Microsoft Office PowerPoint</Application>
  <PresentationFormat>On-screen Show (4:3)</PresentationFormat>
  <Paragraphs>510</Paragraphs>
  <Slides>53</Slides>
  <Notes>7</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EXAMPLE</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lab1pc62</cp:lastModifiedBy>
  <cp:revision>305</cp:revision>
  <dcterms:created xsi:type="dcterms:W3CDTF">2006-08-16T00:00:00Z</dcterms:created>
  <dcterms:modified xsi:type="dcterms:W3CDTF">2021-07-09T04:32:43Z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0x01010075E50ABF24FB5640BB6014DC1D57DD7A</vt:lpwstr>
  </property>
</Properties>
</file>