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11.xml" ContentType="application/vnd.openxmlformats-officedocument.presentationml.slide+xml"/>
  <Override PartName="/ppt/slides/slide73.xml" ContentType="application/vnd.openxmlformats-officedocument.presentationml.slide+xml"/>
  <Override PartName="/ppt/slides/slide112.xml" ContentType="application/vnd.openxmlformats-officedocument.presentationml.slide+xml"/>
  <Override PartName="/ppt/slides/slide72.xml" ContentType="application/vnd.openxmlformats-officedocument.presentationml.slide+xml"/>
  <Override PartName="/ppt/slides/slide113.xml" ContentType="application/vnd.openxmlformats-officedocument.presentationml.slide+xml"/>
  <Override PartName="/ppt/slides/slide110.xml" ContentType="application/vnd.openxmlformats-officedocument.presentationml.slide+xml"/>
  <Override PartName="/ppt/slides/slide109.xml" ContentType="application/vnd.openxmlformats-officedocument.presentationml.slide+xml"/>
  <Override PartName="/ppt/slides/slide7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14.xml" ContentType="application/vnd.openxmlformats-officedocument.presentationml.slide+xml"/>
  <Override PartName="/ppt/slides/slide71.xml" ContentType="application/vnd.openxmlformats-officedocument.presentationml.slide+xml"/>
  <Override PartName="/ppt/slides/slide11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0.xml" ContentType="application/vnd.openxmlformats-officedocument.presentationml.slide+xml"/>
  <Override PartName="/ppt/slides/slide116.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75.xml" ContentType="application/vnd.openxmlformats-officedocument.presentationml.slide+xml"/>
  <Override PartName="/ppt/slides/slide44.xml" ContentType="application/vnd.openxmlformats-officedocument.presentationml.slide+xml"/>
  <Override PartName="/ppt/slides/slide42.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1.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6.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sldIdLst>
    <p:sldId id="560" r:id="rId2"/>
    <p:sldId id="561" r:id="rId3"/>
    <p:sldId id="562" r:id="rId4"/>
    <p:sldId id="563" r:id="rId5"/>
    <p:sldId id="326" r:id="rId6"/>
    <p:sldId id="471" r:id="rId7"/>
    <p:sldId id="564" r:id="rId8"/>
    <p:sldId id="565" r:id="rId9"/>
    <p:sldId id="566" r:id="rId10"/>
    <p:sldId id="291" r:id="rId11"/>
    <p:sldId id="473" r:id="rId12"/>
    <p:sldId id="474" r:id="rId13"/>
    <p:sldId id="475" r:id="rId14"/>
    <p:sldId id="476" r:id="rId15"/>
    <p:sldId id="477" r:id="rId16"/>
    <p:sldId id="478" r:id="rId17"/>
    <p:sldId id="479" r:id="rId18"/>
    <p:sldId id="480" r:id="rId19"/>
    <p:sldId id="481" r:id="rId20"/>
    <p:sldId id="482" r:id="rId21"/>
    <p:sldId id="483" r:id="rId22"/>
    <p:sldId id="484" r:id="rId23"/>
    <p:sldId id="485" r:id="rId24"/>
    <p:sldId id="486" r:id="rId25"/>
    <p:sldId id="487" r:id="rId26"/>
    <p:sldId id="488" r:id="rId27"/>
    <p:sldId id="489" r:id="rId28"/>
    <p:sldId id="490" r:id="rId29"/>
    <p:sldId id="491" r:id="rId30"/>
    <p:sldId id="492" r:id="rId31"/>
    <p:sldId id="493" r:id="rId32"/>
    <p:sldId id="494" r:id="rId33"/>
    <p:sldId id="495" r:id="rId34"/>
    <p:sldId id="496" r:id="rId35"/>
    <p:sldId id="497" r:id="rId36"/>
    <p:sldId id="498" r:id="rId37"/>
    <p:sldId id="499" r:id="rId38"/>
    <p:sldId id="500" r:id="rId39"/>
    <p:sldId id="501" r:id="rId40"/>
    <p:sldId id="502" r:id="rId41"/>
    <p:sldId id="503" r:id="rId42"/>
    <p:sldId id="577" r:id="rId43"/>
    <p:sldId id="579" r:id="rId44"/>
    <p:sldId id="580" r:id="rId45"/>
    <p:sldId id="581" r:id="rId46"/>
    <p:sldId id="582" r:id="rId47"/>
    <p:sldId id="504" r:id="rId48"/>
    <p:sldId id="505" r:id="rId49"/>
    <p:sldId id="506" r:id="rId50"/>
    <p:sldId id="507" r:id="rId51"/>
    <p:sldId id="508" r:id="rId52"/>
    <p:sldId id="509" r:id="rId53"/>
    <p:sldId id="510" r:id="rId54"/>
    <p:sldId id="511" r:id="rId55"/>
    <p:sldId id="512" r:id="rId56"/>
    <p:sldId id="513" r:id="rId57"/>
    <p:sldId id="514" r:id="rId58"/>
    <p:sldId id="515" r:id="rId59"/>
    <p:sldId id="517" r:id="rId60"/>
    <p:sldId id="516" r:id="rId61"/>
    <p:sldId id="518" r:id="rId62"/>
    <p:sldId id="519" r:id="rId63"/>
    <p:sldId id="520" r:id="rId64"/>
    <p:sldId id="521" r:id="rId65"/>
    <p:sldId id="524" r:id="rId66"/>
    <p:sldId id="522" r:id="rId67"/>
    <p:sldId id="523" r:id="rId68"/>
    <p:sldId id="525" r:id="rId69"/>
    <p:sldId id="526" r:id="rId70"/>
    <p:sldId id="527" r:id="rId71"/>
    <p:sldId id="528" r:id="rId72"/>
    <p:sldId id="529" r:id="rId73"/>
    <p:sldId id="530" r:id="rId74"/>
    <p:sldId id="531" r:id="rId75"/>
    <p:sldId id="532" r:id="rId76"/>
    <p:sldId id="533" r:id="rId77"/>
    <p:sldId id="534" r:id="rId78"/>
    <p:sldId id="535" r:id="rId79"/>
    <p:sldId id="536" r:id="rId80"/>
    <p:sldId id="537" r:id="rId81"/>
    <p:sldId id="538" r:id="rId82"/>
    <p:sldId id="539" r:id="rId83"/>
    <p:sldId id="540" r:id="rId84"/>
    <p:sldId id="541" r:id="rId85"/>
    <p:sldId id="542" r:id="rId86"/>
    <p:sldId id="543" r:id="rId87"/>
    <p:sldId id="544" r:id="rId88"/>
    <p:sldId id="545" r:id="rId89"/>
    <p:sldId id="546" r:id="rId90"/>
    <p:sldId id="547" r:id="rId91"/>
    <p:sldId id="548" r:id="rId92"/>
    <p:sldId id="549" r:id="rId93"/>
    <p:sldId id="550" r:id="rId94"/>
    <p:sldId id="551" r:id="rId95"/>
    <p:sldId id="552" r:id="rId96"/>
    <p:sldId id="553" r:id="rId97"/>
    <p:sldId id="554" r:id="rId98"/>
    <p:sldId id="555" r:id="rId99"/>
    <p:sldId id="556" r:id="rId100"/>
    <p:sldId id="557" r:id="rId101"/>
    <p:sldId id="558" r:id="rId102"/>
    <p:sldId id="567" r:id="rId103"/>
    <p:sldId id="320" r:id="rId104"/>
    <p:sldId id="321" r:id="rId105"/>
    <p:sldId id="568" r:id="rId106"/>
    <p:sldId id="569" r:id="rId107"/>
    <p:sldId id="570" r:id="rId108"/>
    <p:sldId id="323" r:id="rId109"/>
    <p:sldId id="324" r:id="rId110"/>
    <p:sldId id="575" r:id="rId111"/>
    <p:sldId id="571" r:id="rId112"/>
    <p:sldId id="572" r:id="rId113"/>
    <p:sldId id="576" r:id="rId114"/>
    <p:sldId id="573" r:id="rId115"/>
    <p:sldId id="574" r:id="rId116"/>
    <p:sldId id="559" r:id="rId117"/>
  </p:sldIdLst>
  <p:sldSz cx="109728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1" d="100"/>
          <a:sy n="71" d="100"/>
        </p:scale>
        <p:origin x="-726" y="-78"/>
      </p:cViewPr>
      <p:guideLst>
        <p:guide orient="horz" pos="2160"/>
        <p:guide pos="345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customXml" Target="../customXml/item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customXml" Target="../customXml/item2.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125" Type="http://schemas.openxmlformats.org/officeDocument/2006/relationships/customXml" Target="../customXml/item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96A54F-CAD7-4091-A0C7-5D008DE96EF6}" type="datetimeFigureOut">
              <a:rPr lang="en-US" smtClean="0"/>
              <a:pPr/>
              <a:t>5/13/2021</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11D382-AC6A-4D38-9C8A-076074C90B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xmlns="" id="{CCA7DFF3-1FDD-40FB-940F-FAAF896F5A91}"/>
              </a:ext>
            </a:extLst>
          </p:cNvPr>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3" name="Notes Placeholder 2">
            <a:extLst>
              <a:ext uri="{FF2B5EF4-FFF2-40B4-BE49-F238E27FC236}">
                <a16:creationId xmlns:a16="http://schemas.microsoft.com/office/drawing/2014/main" xmlns="" id="{DF310CB7-0368-46CC-8DC1-7ED282EF9331}"/>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xmlns="" id="{B8AF2B57-E8E9-4ABC-9F7A-8C0871838D09}"/>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FECDF90-E87B-4CA8-A846-6457DD32BC79}" type="slidenum">
              <a:rPr lang="en-US" altLang="en-US"/>
              <a:pPr>
                <a:spcBef>
                  <a:spcPct val="0"/>
                </a:spcBef>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4A606B6-E8E7-4479-A005-F89CFBA1EF45}"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98308" name="Slide Number Placeholder 3"/>
          <p:cNvSpPr>
            <a:spLocks noGrp="1"/>
          </p:cNvSpPr>
          <p:nvPr>
            <p:ph type="sldNum" sz="quarter" idx="5"/>
          </p:nvPr>
        </p:nvSpPr>
        <p:spPr bwMode="auto">
          <a:noFill/>
          <a:ln>
            <a:miter lim="800000"/>
            <a:headEnd/>
            <a:tailEnd/>
          </a:ln>
        </p:spPr>
        <p:txBody>
          <a:bodyPr/>
          <a:lstStyle/>
          <a:p>
            <a:fld id="{66246F01-A3CD-49AF-8C92-C05AA232653A}" type="slidenum">
              <a:rPr lang="en-US" smtClean="0"/>
              <a:pPr/>
              <a:t>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96260" name="Slide Number Placeholder 3"/>
          <p:cNvSpPr>
            <a:spLocks noGrp="1"/>
          </p:cNvSpPr>
          <p:nvPr>
            <p:ph type="sldNum" sz="quarter" idx="5"/>
          </p:nvPr>
        </p:nvSpPr>
        <p:spPr bwMode="auto">
          <a:noFill/>
          <a:ln>
            <a:miter lim="800000"/>
            <a:headEnd/>
            <a:tailEnd/>
          </a:ln>
        </p:spPr>
        <p:txBody>
          <a:bodyPr/>
          <a:lstStyle/>
          <a:p>
            <a:fld id="{30FD03D6-ACCC-4ACC-B053-7477F0C94712}" type="slidenum">
              <a:rPr lang="en-US" smtClean="0"/>
              <a:pPr/>
              <a:t>8</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xmlns="" id="{54B2A574-5222-4BA5-830C-32E926711E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8243" name="Notes Placeholder 2">
            <a:extLst>
              <a:ext uri="{FF2B5EF4-FFF2-40B4-BE49-F238E27FC236}">
                <a16:creationId xmlns:a16="http://schemas.microsoft.com/office/drawing/2014/main" xmlns="" id="{79C8DB33-789A-4194-8D0F-A8498E6F6AE2}"/>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8244" name="Slide Number Placeholder 3">
            <a:extLst>
              <a:ext uri="{FF2B5EF4-FFF2-40B4-BE49-F238E27FC236}">
                <a16:creationId xmlns:a16="http://schemas.microsoft.com/office/drawing/2014/main" xmlns="" id="{2C2E303E-6664-48C9-815F-91A1D828F043}"/>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BFF44FD-487B-4172-84DE-2C14631A9320}" type="slidenum">
              <a:rPr lang="en-US" altLang="en-US"/>
              <a:pPr>
                <a:spcBef>
                  <a:spcPct val="0"/>
                </a:spcBef>
              </a:pPr>
              <a:t>115</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130426"/>
            <a:ext cx="9326880" cy="1470025"/>
          </a:xfrm>
        </p:spPr>
        <p:txBody>
          <a:bodyPr/>
          <a:lstStyle/>
          <a:p>
            <a:r>
              <a:rPr lang="en-US"/>
              <a:t>Click to edit Master title style</a:t>
            </a:r>
          </a:p>
        </p:txBody>
      </p:sp>
      <p:sp>
        <p:nvSpPr>
          <p:cNvPr id="3" name="Subtitle 2"/>
          <p:cNvSpPr>
            <a:spLocks noGrp="1"/>
          </p:cNvSpPr>
          <p:nvPr>
            <p:ph type="subTitle" idx="1"/>
          </p:nvPr>
        </p:nvSpPr>
        <p:spPr>
          <a:xfrm>
            <a:off x="1645920" y="3886200"/>
            <a:ext cx="768096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745598C-1063-49BF-A396-907242A31C0B}" type="datetime1">
              <a:rPr lang="en-US" smtClean="0"/>
              <a:pPr/>
              <a:t>5/13/2021</a:t>
            </a:fld>
            <a:endParaRPr lang="en-US"/>
          </a:p>
        </p:txBody>
      </p:sp>
      <p:sp>
        <p:nvSpPr>
          <p:cNvPr id="5" name="Footer Placeholder 4"/>
          <p:cNvSpPr>
            <a:spLocks noGrp="1"/>
          </p:cNvSpPr>
          <p:nvPr>
            <p:ph type="ftr" sz="quarter" idx="11"/>
          </p:nvPr>
        </p:nvSpPr>
        <p:spPr/>
        <p:txBody>
          <a:bodyPr/>
          <a:lstStyle/>
          <a:p>
            <a:r>
              <a:rPr lang="en-US" smtClean="0"/>
              <a:t>Problem Solving using Advanced Python      UNIT-5</a:t>
            </a:r>
            <a:endParaRPr lang="en-US"/>
          </a:p>
        </p:txBody>
      </p:sp>
      <p:sp>
        <p:nvSpPr>
          <p:cNvPr id="6" name="Slide Number Placeholder 5"/>
          <p:cNvSpPr>
            <a:spLocks noGrp="1"/>
          </p:cNvSpPr>
          <p:nvPr>
            <p:ph type="sldNum" sz="quarter" idx="12"/>
          </p:nvPr>
        </p:nvSpPr>
        <p:spPr/>
        <p:txBody>
          <a:bodyPr/>
          <a:lstStyle/>
          <a:p>
            <a:fld id="{276BC50C-6F93-485A-A9F7-7E4D9B5D78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9531D0-0E7F-40FE-B6F9-B178112290F0}" type="datetime1">
              <a:rPr lang="en-US" smtClean="0"/>
              <a:pPr/>
              <a:t>5/13/2021</a:t>
            </a:fld>
            <a:endParaRPr lang="en-US"/>
          </a:p>
        </p:txBody>
      </p:sp>
      <p:sp>
        <p:nvSpPr>
          <p:cNvPr id="5" name="Footer Placeholder 4"/>
          <p:cNvSpPr>
            <a:spLocks noGrp="1"/>
          </p:cNvSpPr>
          <p:nvPr>
            <p:ph type="ftr" sz="quarter" idx="11"/>
          </p:nvPr>
        </p:nvSpPr>
        <p:spPr/>
        <p:txBody>
          <a:bodyPr/>
          <a:lstStyle/>
          <a:p>
            <a:r>
              <a:rPr lang="en-US" smtClean="0"/>
              <a:t>Problem Solving using Advanced Python      UNIT-5</a:t>
            </a:r>
            <a:endParaRPr lang="en-US"/>
          </a:p>
        </p:txBody>
      </p:sp>
      <p:sp>
        <p:nvSpPr>
          <p:cNvPr id="6" name="Slide Number Placeholder 5"/>
          <p:cNvSpPr>
            <a:spLocks noGrp="1"/>
          </p:cNvSpPr>
          <p:nvPr>
            <p:ph type="sldNum" sz="quarter" idx="12"/>
          </p:nvPr>
        </p:nvSpPr>
        <p:spPr/>
        <p:txBody>
          <a:bodyPr/>
          <a:lstStyle/>
          <a:p>
            <a:fld id="{276BC50C-6F93-485A-A9F7-7E4D9B5D78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74639"/>
            <a:ext cx="24688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8640" y="274639"/>
            <a:ext cx="722376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7295A5-ED7A-4BB0-883F-35E646532162}" type="datetime1">
              <a:rPr lang="en-US" smtClean="0"/>
              <a:pPr/>
              <a:t>5/13/2021</a:t>
            </a:fld>
            <a:endParaRPr lang="en-US"/>
          </a:p>
        </p:txBody>
      </p:sp>
      <p:sp>
        <p:nvSpPr>
          <p:cNvPr id="5" name="Footer Placeholder 4"/>
          <p:cNvSpPr>
            <a:spLocks noGrp="1"/>
          </p:cNvSpPr>
          <p:nvPr>
            <p:ph type="ftr" sz="quarter" idx="11"/>
          </p:nvPr>
        </p:nvSpPr>
        <p:spPr/>
        <p:txBody>
          <a:bodyPr/>
          <a:lstStyle/>
          <a:p>
            <a:r>
              <a:rPr lang="en-US" smtClean="0"/>
              <a:t>Problem Solving using Advanced Python      UNIT-5</a:t>
            </a:r>
            <a:endParaRPr lang="en-US"/>
          </a:p>
        </p:txBody>
      </p:sp>
      <p:sp>
        <p:nvSpPr>
          <p:cNvPr id="6" name="Slide Number Placeholder 5"/>
          <p:cNvSpPr>
            <a:spLocks noGrp="1"/>
          </p:cNvSpPr>
          <p:nvPr>
            <p:ph type="sldNum" sz="quarter" idx="12"/>
          </p:nvPr>
        </p:nvSpPr>
        <p:spPr/>
        <p:txBody>
          <a:bodyPr/>
          <a:lstStyle/>
          <a:p>
            <a:fld id="{276BC50C-6F93-485A-A9F7-7E4D9B5D78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16B257-74C5-47BB-92CD-734A1C45393C}" type="datetime1">
              <a:rPr lang="en-US" smtClean="0"/>
              <a:pPr/>
              <a:t>5/13/2021</a:t>
            </a:fld>
            <a:endParaRPr lang="en-US"/>
          </a:p>
        </p:txBody>
      </p:sp>
      <p:sp>
        <p:nvSpPr>
          <p:cNvPr id="5" name="Footer Placeholder 4"/>
          <p:cNvSpPr>
            <a:spLocks noGrp="1"/>
          </p:cNvSpPr>
          <p:nvPr>
            <p:ph type="ftr" sz="quarter" idx="11"/>
          </p:nvPr>
        </p:nvSpPr>
        <p:spPr/>
        <p:txBody>
          <a:bodyPr/>
          <a:lstStyle/>
          <a:p>
            <a:r>
              <a:rPr lang="en-US" smtClean="0"/>
              <a:t>Problem Solving using Advanced Python      UNIT-5</a:t>
            </a:r>
            <a:endParaRPr lang="en-US"/>
          </a:p>
        </p:txBody>
      </p:sp>
      <p:sp>
        <p:nvSpPr>
          <p:cNvPr id="6" name="Slide Number Placeholder 5"/>
          <p:cNvSpPr>
            <a:spLocks noGrp="1"/>
          </p:cNvSpPr>
          <p:nvPr>
            <p:ph type="sldNum" sz="quarter" idx="12"/>
          </p:nvPr>
        </p:nvSpPr>
        <p:spPr/>
        <p:txBody>
          <a:bodyPr/>
          <a:lstStyle/>
          <a:p>
            <a:fld id="{276BC50C-6F93-485A-A9F7-7E4D9B5D78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406901"/>
            <a:ext cx="932688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66776" y="2906713"/>
            <a:ext cx="932688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D6C7E5-DBCF-4BD9-A9D1-C7DBCC1A3631}" type="datetime1">
              <a:rPr lang="en-US" smtClean="0"/>
              <a:pPr/>
              <a:t>5/13/2021</a:t>
            </a:fld>
            <a:endParaRPr lang="en-US"/>
          </a:p>
        </p:txBody>
      </p:sp>
      <p:sp>
        <p:nvSpPr>
          <p:cNvPr id="5" name="Footer Placeholder 4"/>
          <p:cNvSpPr>
            <a:spLocks noGrp="1"/>
          </p:cNvSpPr>
          <p:nvPr>
            <p:ph type="ftr" sz="quarter" idx="11"/>
          </p:nvPr>
        </p:nvSpPr>
        <p:spPr/>
        <p:txBody>
          <a:bodyPr/>
          <a:lstStyle/>
          <a:p>
            <a:r>
              <a:rPr lang="en-US" smtClean="0"/>
              <a:t>Problem Solving using Advanced Python      UNIT-5</a:t>
            </a:r>
            <a:endParaRPr lang="en-US"/>
          </a:p>
        </p:txBody>
      </p:sp>
      <p:sp>
        <p:nvSpPr>
          <p:cNvPr id="6" name="Slide Number Placeholder 5"/>
          <p:cNvSpPr>
            <a:spLocks noGrp="1"/>
          </p:cNvSpPr>
          <p:nvPr>
            <p:ph type="sldNum" sz="quarter" idx="12"/>
          </p:nvPr>
        </p:nvSpPr>
        <p:spPr/>
        <p:txBody>
          <a:bodyPr/>
          <a:lstStyle/>
          <a:p>
            <a:fld id="{276BC50C-6F93-485A-A9F7-7E4D9B5D78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8640" y="1600201"/>
            <a:ext cx="48463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77840" y="1600201"/>
            <a:ext cx="48463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75AA93-D438-4ADB-9E20-B6B50032EB32}" type="datetime1">
              <a:rPr lang="en-US" smtClean="0"/>
              <a:pPr/>
              <a:t>5/13/2021</a:t>
            </a:fld>
            <a:endParaRPr lang="en-US"/>
          </a:p>
        </p:txBody>
      </p:sp>
      <p:sp>
        <p:nvSpPr>
          <p:cNvPr id="6" name="Footer Placeholder 5"/>
          <p:cNvSpPr>
            <a:spLocks noGrp="1"/>
          </p:cNvSpPr>
          <p:nvPr>
            <p:ph type="ftr" sz="quarter" idx="11"/>
          </p:nvPr>
        </p:nvSpPr>
        <p:spPr/>
        <p:txBody>
          <a:bodyPr/>
          <a:lstStyle/>
          <a:p>
            <a:r>
              <a:rPr lang="en-US" smtClean="0"/>
              <a:t>Problem Solving using Advanced Python      UNIT-5</a:t>
            </a:r>
            <a:endParaRPr lang="en-US"/>
          </a:p>
        </p:txBody>
      </p:sp>
      <p:sp>
        <p:nvSpPr>
          <p:cNvPr id="7" name="Slide Number Placeholder 6"/>
          <p:cNvSpPr>
            <a:spLocks noGrp="1"/>
          </p:cNvSpPr>
          <p:nvPr>
            <p:ph type="sldNum" sz="quarter" idx="12"/>
          </p:nvPr>
        </p:nvSpPr>
        <p:spPr/>
        <p:txBody>
          <a:bodyPr/>
          <a:lstStyle/>
          <a:p>
            <a:fld id="{276BC50C-6F93-485A-A9F7-7E4D9B5D78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8640" y="1535113"/>
            <a:ext cx="484822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8640" y="2174875"/>
            <a:ext cx="484822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574031" y="1535113"/>
            <a:ext cx="48501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74031" y="2174875"/>
            <a:ext cx="48501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F92A24-C54A-4853-9295-9E5091956015}" type="datetime1">
              <a:rPr lang="en-US" smtClean="0"/>
              <a:pPr/>
              <a:t>5/13/2021</a:t>
            </a:fld>
            <a:endParaRPr lang="en-US"/>
          </a:p>
        </p:txBody>
      </p:sp>
      <p:sp>
        <p:nvSpPr>
          <p:cNvPr id="8" name="Footer Placeholder 7"/>
          <p:cNvSpPr>
            <a:spLocks noGrp="1"/>
          </p:cNvSpPr>
          <p:nvPr>
            <p:ph type="ftr" sz="quarter" idx="11"/>
          </p:nvPr>
        </p:nvSpPr>
        <p:spPr/>
        <p:txBody>
          <a:bodyPr/>
          <a:lstStyle/>
          <a:p>
            <a:r>
              <a:rPr lang="en-US" smtClean="0"/>
              <a:t>Problem Solving using Advanced Python      UNIT-5</a:t>
            </a:r>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7F4739-9106-4857-AFF3-B4EC8B871D0D}" type="datetime1">
              <a:rPr lang="en-US" smtClean="0"/>
              <a:pPr/>
              <a:t>5/13/2021</a:t>
            </a:fld>
            <a:endParaRPr lang="en-US"/>
          </a:p>
        </p:txBody>
      </p:sp>
      <p:sp>
        <p:nvSpPr>
          <p:cNvPr id="4" name="Footer Placeholder 3"/>
          <p:cNvSpPr>
            <a:spLocks noGrp="1"/>
          </p:cNvSpPr>
          <p:nvPr>
            <p:ph type="ftr" sz="quarter" idx="11"/>
          </p:nvPr>
        </p:nvSpPr>
        <p:spPr/>
        <p:txBody>
          <a:bodyPr/>
          <a:lstStyle/>
          <a:p>
            <a:r>
              <a:rPr lang="en-US" smtClean="0"/>
              <a:t>Problem Solving using Advanced Python      UNIT-5</a:t>
            </a:r>
            <a:endParaRPr lang="en-US"/>
          </a:p>
        </p:txBody>
      </p:sp>
      <p:sp>
        <p:nvSpPr>
          <p:cNvPr id="5" name="Slide Number Placeholder 4"/>
          <p:cNvSpPr>
            <a:spLocks noGrp="1"/>
          </p:cNvSpPr>
          <p:nvPr>
            <p:ph type="sldNum" sz="quarter" idx="12"/>
          </p:nvPr>
        </p:nvSpPr>
        <p:spPr/>
        <p:txBody>
          <a:bodyPr/>
          <a:lstStyle/>
          <a:p>
            <a:fld id="{276BC50C-6F93-485A-A9F7-7E4D9B5D78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24AFD-B334-4859-BEB4-C06D7465D72B}" type="datetime1">
              <a:rPr lang="en-US" smtClean="0"/>
              <a:pPr/>
              <a:t>5/13/2021</a:t>
            </a:fld>
            <a:endParaRPr lang="en-US"/>
          </a:p>
        </p:txBody>
      </p:sp>
      <p:sp>
        <p:nvSpPr>
          <p:cNvPr id="3" name="Footer Placeholder 2"/>
          <p:cNvSpPr>
            <a:spLocks noGrp="1"/>
          </p:cNvSpPr>
          <p:nvPr>
            <p:ph type="ftr" sz="quarter" idx="11"/>
          </p:nvPr>
        </p:nvSpPr>
        <p:spPr/>
        <p:txBody>
          <a:bodyPr/>
          <a:lstStyle/>
          <a:p>
            <a:r>
              <a:rPr lang="en-US" smtClean="0"/>
              <a:t>Problem Solving using Advanced Python      UNIT-5</a:t>
            </a:r>
            <a:endParaRPr lang="en-US"/>
          </a:p>
        </p:txBody>
      </p:sp>
      <p:sp>
        <p:nvSpPr>
          <p:cNvPr id="4" name="Slide Number Placeholder 3"/>
          <p:cNvSpPr>
            <a:spLocks noGrp="1"/>
          </p:cNvSpPr>
          <p:nvPr>
            <p:ph type="sldNum" sz="quarter" idx="12"/>
          </p:nvPr>
        </p:nvSpPr>
        <p:spPr/>
        <p:txBody>
          <a:bodyPr/>
          <a:lstStyle/>
          <a:p>
            <a:fld id="{276BC50C-6F93-485A-A9F7-7E4D9B5D78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73050"/>
            <a:ext cx="360997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290060" y="273051"/>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8640" y="1435101"/>
            <a:ext cx="360997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BA725A-2B55-4F00-9275-FECA1DB02BC9}" type="datetime1">
              <a:rPr lang="en-US" smtClean="0"/>
              <a:pPr/>
              <a:t>5/13/2021</a:t>
            </a:fld>
            <a:endParaRPr lang="en-US"/>
          </a:p>
        </p:txBody>
      </p:sp>
      <p:sp>
        <p:nvSpPr>
          <p:cNvPr id="6" name="Footer Placeholder 5"/>
          <p:cNvSpPr>
            <a:spLocks noGrp="1"/>
          </p:cNvSpPr>
          <p:nvPr>
            <p:ph type="ftr" sz="quarter" idx="11"/>
          </p:nvPr>
        </p:nvSpPr>
        <p:spPr/>
        <p:txBody>
          <a:bodyPr/>
          <a:lstStyle/>
          <a:p>
            <a:r>
              <a:rPr lang="en-US" smtClean="0"/>
              <a:t>Problem Solving using Advanced Python      UNIT-5</a:t>
            </a:r>
            <a:endParaRPr lang="en-US"/>
          </a:p>
        </p:txBody>
      </p:sp>
      <p:sp>
        <p:nvSpPr>
          <p:cNvPr id="7" name="Slide Number Placeholder 6"/>
          <p:cNvSpPr>
            <a:spLocks noGrp="1"/>
          </p:cNvSpPr>
          <p:nvPr>
            <p:ph type="sldNum" sz="quarter" idx="12"/>
          </p:nvPr>
        </p:nvSpPr>
        <p:spPr/>
        <p:txBody>
          <a:bodyPr/>
          <a:lstStyle/>
          <a:p>
            <a:fld id="{276BC50C-6F93-485A-A9F7-7E4D9B5D78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4800600"/>
            <a:ext cx="658368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150746" y="612775"/>
            <a:ext cx="658368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150746" y="5367338"/>
            <a:ext cx="658368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3B3852-8023-426B-902F-AF0DB906B26B}" type="datetime1">
              <a:rPr lang="en-US" smtClean="0"/>
              <a:pPr/>
              <a:t>5/13/2021</a:t>
            </a:fld>
            <a:endParaRPr lang="en-US"/>
          </a:p>
        </p:txBody>
      </p:sp>
      <p:sp>
        <p:nvSpPr>
          <p:cNvPr id="6" name="Footer Placeholder 5"/>
          <p:cNvSpPr>
            <a:spLocks noGrp="1"/>
          </p:cNvSpPr>
          <p:nvPr>
            <p:ph type="ftr" sz="quarter" idx="11"/>
          </p:nvPr>
        </p:nvSpPr>
        <p:spPr/>
        <p:txBody>
          <a:bodyPr/>
          <a:lstStyle/>
          <a:p>
            <a:r>
              <a:rPr lang="en-US" smtClean="0"/>
              <a:t>Problem Solving using Advanced Python      UNIT-5</a:t>
            </a:r>
            <a:endParaRPr lang="en-US"/>
          </a:p>
        </p:txBody>
      </p:sp>
      <p:sp>
        <p:nvSpPr>
          <p:cNvPr id="7" name="Slide Number Placeholder 6"/>
          <p:cNvSpPr>
            <a:spLocks noGrp="1"/>
          </p:cNvSpPr>
          <p:nvPr>
            <p:ph type="sldNum" sz="quarter" idx="12"/>
          </p:nvPr>
        </p:nvSpPr>
        <p:spPr/>
        <p:txBody>
          <a:bodyPr/>
          <a:lstStyle/>
          <a:p>
            <a:fld id="{276BC50C-6F93-485A-A9F7-7E4D9B5D78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74638"/>
            <a:ext cx="987552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48640" y="1600201"/>
            <a:ext cx="987552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8640" y="6356351"/>
            <a:ext cx="256032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BFC82D-E732-4878-B744-F948B4C522BA}" type="datetime1">
              <a:rPr lang="en-US" smtClean="0"/>
              <a:pPr/>
              <a:t>5/13/2021</a:t>
            </a:fld>
            <a:endParaRPr lang="en-US"/>
          </a:p>
        </p:txBody>
      </p:sp>
      <p:sp>
        <p:nvSpPr>
          <p:cNvPr id="5" name="Footer Placeholder 4"/>
          <p:cNvSpPr>
            <a:spLocks noGrp="1"/>
          </p:cNvSpPr>
          <p:nvPr>
            <p:ph type="ftr" sz="quarter" idx="3"/>
          </p:nvPr>
        </p:nvSpPr>
        <p:spPr>
          <a:xfrm>
            <a:off x="3749040" y="6356351"/>
            <a:ext cx="347472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Problem Solving using Advanced Python      UNIT-5</a:t>
            </a:r>
            <a:endParaRPr lang="en-US"/>
          </a:p>
        </p:txBody>
      </p:sp>
      <p:sp>
        <p:nvSpPr>
          <p:cNvPr id="6" name="Slide Number Placeholder 5"/>
          <p:cNvSpPr>
            <a:spLocks noGrp="1"/>
          </p:cNvSpPr>
          <p:nvPr>
            <p:ph type="sldNum" sz="quarter" idx="4"/>
          </p:nvPr>
        </p:nvSpPr>
        <p:spPr>
          <a:xfrm>
            <a:off x="7863840" y="6356351"/>
            <a:ext cx="256032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6BC50C-6F93-485A-A9F7-7E4D9B5D78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8" Type="http://schemas.openxmlformats.org/officeDocument/2006/relationships/hyperlink" Target="https://www.youtube.com/watch?v=oHaYdfWlgCg&amp;list=PLh2mXjKcTPSACrQxPM2_1Ojus5HX88ht7&amp;index=12" TargetMode="External"/><Relationship Id="rId3" Type="http://schemas.openxmlformats.org/officeDocument/2006/relationships/hyperlink" Target="https://www.youtube.com/watch?v=GB9ByFAIAH4" TargetMode="External"/><Relationship Id="rId7" Type="http://schemas.openxmlformats.org/officeDocument/2006/relationships/hyperlink" Target="https://www.youtube.com/watch?v=tA42nHmmEKw&amp;list=PLh2mXjKcTPSACrQxPM2_1Ojus5HX88ht7"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youtube.com/watch?v=yZTBMMdPOww" TargetMode="External"/><Relationship Id="rId5" Type="http://schemas.openxmlformats.org/officeDocument/2006/relationships/hyperlink" Target="https://www.youtube.com/watch?v=ZB7BZMhfPgk" TargetMode="External"/><Relationship Id="rId4" Type="http://schemas.openxmlformats.org/officeDocument/2006/relationships/hyperlink" Target="https://www.youtube.com/watch?v=RhEjmHeDNoA" TargetMode="Externa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s://docs.scipy.org/doc/scipy/reference/io.html" TargetMode="External"/><Relationship Id="rId13" Type="http://schemas.openxmlformats.org/officeDocument/2006/relationships/hyperlink" Target="https://docs.scipy.org/doc/scipy/reference/signal.html" TargetMode="External"/><Relationship Id="rId3" Type="http://schemas.openxmlformats.org/officeDocument/2006/relationships/hyperlink" Target="https://docs.scipy.org/doc/scipy/reference/cluster.html" TargetMode="External"/><Relationship Id="rId7" Type="http://schemas.openxmlformats.org/officeDocument/2006/relationships/hyperlink" Target="https://docs.scipy.org/doc/scipy/reference/interpolate.html" TargetMode="External"/><Relationship Id="rId12" Type="http://schemas.openxmlformats.org/officeDocument/2006/relationships/hyperlink" Target="https://docs.scipy.org/doc/scipy/reference/optimize.html" TargetMode="External"/><Relationship Id="rId17" Type="http://schemas.openxmlformats.org/officeDocument/2006/relationships/hyperlink" Target="https://docs.scipy.org/doc/scipy/reference/stats.html" TargetMode="External"/><Relationship Id="rId2" Type="http://schemas.openxmlformats.org/officeDocument/2006/relationships/image" Target="../media/image1.png"/><Relationship Id="rId16" Type="http://schemas.openxmlformats.org/officeDocument/2006/relationships/hyperlink" Target="https://docs.scipy.org/doc/scipy/reference/special.html" TargetMode="External"/><Relationship Id="rId1" Type="http://schemas.openxmlformats.org/officeDocument/2006/relationships/slideLayout" Target="../slideLayouts/slideLayout2.xml"/><Relationship Id="rId6" Type="http://schemas.openxmlformats.org/officeDocument/2006/relationships/hyperlink" Target="https://docs.scipy.org/doc/scipy/reference/integrate.html" TargetMode="External"/><Relationship Id="rId11" Type="http://schemas.openxmlformats.org/officeDocument/2006/relationships/hyperlink" Target="https://docs.scipy.org/doc/scipy/reference/odr.html" TargetMode="External"/><Relationship Id="rId5" Type="http://schemas.openxmlformats.org/officeDocument/2006/relationships/hyperlink" Target="https://docs.scipy.org/doc/scipy/reference/fftpack.html" TargetMode="External"/><Relationship Id="rId15" Type="http://schemas.openxmlformats.org/officeDocument/2006/relationships/hyperlink" Target="https://docs.scipy.org/doc/scipy/reference/spatial.html" TargetMode="External"/><Relationship Id="rId10" Type="http://schemas.openxmlformats.org/officeDocument/2006/relationships/hyperlink" Target="https://docs.scipy.org/doc/scipy/reference/ndimage.html" TargetMode="External"/><Relationship Id="rId4" Type="http://schemas.openxmlformats.org/officeDocument/2006/relationships/hyperlink" Target="https://docs.scipy.org/doc/scipy/reference/constants.html" TargetMode="External"/><Relationship Id="rId9" Type="http://schemas.openxmlformats.org/officeDocument/2006/relationships/hyperlink" Target="https://docs.scipy.org/doc/scipy/reference/linalg.html" TargetMode="External"/><Relationship Id="rId14" Type="http://schemas.openxmlformats.org/officeDocument/2006/relationships/hyperlink" Target="https://docs.scipy.org/doc/scipy/reference/sparse.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E4395E-DE8C-4CFE-8A03-1C2A3BCEF486}"/>
              </a:ext>
            </a:extLst>
          </p:cNvPr>
          <p:cNvSpPr>
            <a:spLocks noGrp="1"/>
          </p:cNvSpPr>
          <p:nvPr>
            <p:ph type="ctrTitle"/>
          </p:nvPr>
        </p:nvSpPr>
        <p:spPr>
          <a:xfrm>
            <a:off x="1440180" y="0"/>
            <a:ext cx="9532620" cy="877888"/>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a:latin typeface="Times New Roman" panose="02020603050405020304" pitchFamily="18" charset="0"/>
                <a:cs typeface="Times New Roman" panose="02020603050405020304" pitchFamily="18" charset="0"/>
              </a:rPr>
              <a:t>Noida Institute of Engineering and Technology, Greater Noida</a:t>
            </a:r>
          </a:p>
        </p:txBody>
      </p:sp>
      <p:pic>
        <p:nvPicPr>
          <p:cNvPr id="4100" name="Picture 2" descr="E:\NIET\Project\xLogo11.png.pagespeed.ic.pydHLuCQEZ.png">
            <a:extLst>
              <a:ext uri="{FF2B5EF4-FFF2-40B4-BE49-F238E27FC236}">
                <a16:creationId xmlns:a16="http://schemas.microsoft.com/office/drawing/2014/main" xmlns="" id="{B1827961-6EF8-489B-80AC-B1356F6D2D91}"/>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2400" y="2"/>
            <a:ext cx="130302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ubtitle 2">
            <a:extLst>
              <a:ext uri="{FF2B5EF4-FFF2-40B4-BE49-F238E27FC236}">
                <a16:creationId xmlns:a16="http://schemas.microsoft.com/office/drawing/2014/main" xmlns="" id="{410A7490-1C6C-4515-B25D-69113422551A}"/>
              </a:ext>
            </a:extLst>
          </p:cNvPr>
          <p:cNvSpPr txBox="1">
            <a:spLocks/>
          </p:cNvSpPr>
          <p:nvPr/>
        </p:nvSpPr>
        <p:spPr>
          <a:xfrm>
            <a:off x="5884940" y="3890513"/>
            <a:ext cx="4114800" cy="1981200"/>
          </a:xfrm>
          <a:prstGeom prst="rect">
            <a:avLst/>
          </a:prstGeom>
        </p:spPr>
        <p:style>
          <a:lnRef idx="2">
            <a:schemeClr val="accent5"/>
          </a:lnRef>
          <a:fillRef idx="1">
            <a:schemeClr val="lt1"/>
          </a:fillRef>
          <a:effectRef idx="0">
            <a:schemeClr val="accent5"/>
          </a:effectRef>
          <a:fontRef idx="minor">
            <a:schemeClr val="dk1"/>
          </a:fontRef>
        </p:style>
        <p:txBody>
          <a:bodyPr lIns="91440" tIns="45720" rIns="91440" bIns="45720" anchor="t"/>
          <a:lstStyle/>
          <a:p>
            <a:pPr algn="ctr" eaLnBrk="1" fontAlgn="auto" hangingPunct="1">
              <a:spcBef>
                <a:spcPct val="20000"/>
              </a:spcBef>
              <a:spcAft>
                <a:spcPts val="0"/>
              </a:spcAft>
              <a:defRPr/>
            </a:pPr>
            <a:endParaRPr lang="en-US" sz="2800" b="1" dirty="0">
              <a:solidFill>
                <a:schemeClr val="tx1"/>
              </a:solidFill>
              <a:latin typeface="Times New Roman" panose="02020603050405020304" pitchFamily="18" charset="0"/>
              <a:cs typeface="Times New Roman" panose="02020603050405020304" pitchFamily="18" charset="0"/>
            </a:endParaRPr>
          </a:p>
        </p:txBody>
      </p:sp>
      <p:pic>
        <p:nvPicPr>
          <p:cNvPr id="4102" name="Picture 3" descr="C:\Users\Manks\Downloads\128_calendar-schedule-credit-mortgage-date-512.png">
            <a:extLst>
              <a:ext uri="{FF2B5EF4-FFF2-40B4-BE49-F238E27FC236}">
                <a16:creationId xmlns:a16="http://schemas.microsoft.com/office/drawing/2014/main" xmlns="" id="{CA0D3890-6E94-408B-AEA3-82E0A52ACD1F}"/>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714500" y="5943600"/>
            <a:ext cx="48006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Date Placeholder 8">
            <a:extLst>
              <a:ext uri="{FF2B5EF4-FFF2-40B4-BE49-F238E27FC236}">
                <a16:creationId xmlns:a16="http://schemas.microsoft.com/office/drawing/2014/main" xmlns="" id="{CABCCAD3-B415-4FA5-9D30-CCF6710C16AC}"/>
              </a:ext>
            </a:extLst>
          </p:cNvPr>
          <p:cNvSpPr>
            <a:spLocks noGrp="1"/>
          </p:cNvSpPr>
          <p:nvPr>
            <p:ph type="dt" sz="quarter" idx="10"/>
          </p:nvPr>
        </p:nvSpPr>
        <p:spPr>
          <a:xfrm>
            <a:off x="1714500" y="6492877"/>
            <a:ext cx="1920240" cy="365125"/>
          </a:xfrm>
        </p:spPr>
        <p:txBody>
          <a:bodyPr/>
          <a:lstStyle/>
          <a:p>
            <a:pPr>
              <a:defRPr/>
            </a:pPr>
            <a:fld id="{699EA6A8-66F6-4819-B27A-C9009D9A13D1}" type="datetime1">
              <a:rPr lang="en-US" smtClean="0"/>
              <a:pPr>
                <a:defRPr/>
              </a:pPr>
              <a:t>5/13/2021</a:t>
            </a:fld>
            <a:endParaRPr lang="en-US"/>
          </a:p>
        </p:txBody>
      </p:sp>
      <p:sp>
        <p:nvSpPr>
          <p:cNvPr id="4104" name="Slide Number Placeholder 9">
            <a:extLst>
              <a:ext uri="{FF2B5EF4-FFF2-40B4-BE49-F238E27FC236}">
                <a16:creationId xmlns:a16="http://schemas.microsoft.com/office/drawing/2014/main" xmlns="" id="{109B6EF9-A233-4AE9-A898-9C841EEFD7FD}"/>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0578E42-B997-48C0-81FB-EEBE94F61594}" type="slidenum">
              <a:rPr lang="en-US" altLang="en-US" sz="1200">
                <a:solidFill>
                  <a:srgbClr val="898989"/>
                </a:solidFill>
              </a:rPr>
              <a:pPr>
                <a:spcBef>
                  <a:spcPct val="0"/>
                </a:spcBef>
                <a:buFontTx/>
                <a:buNone/>
              </a:pPr>
              <a:t>1</a:t>
            </a:fld>
            <a:endParaRPr lang="en-US" altLang="en-US" sz="1200">
              <a:solidFill>
                <a:srgbClr val="898989"/>
              </a:solidFill>
            </a:endParaRPr>
          </a:p>
        </p:txBody>
      </p:sp>
      <p:pic>
        <p:nvPicPr>
          <p:cNvPr id="4105" name="Picture 4" descr="C:\Users\Manks\Downloads\speak.png">
            <a:extLst>
              <a:ext uri="{FF2B5EF4-FFF2-40B4-BE49-F238E27FC236}">
                <a16:creationId xmlns:a16="http://schemas.microsoft.com/office/drawing/2014/main" xmlns="" id="{64165B91-C6EE-49B6-8BFF-9A5DA506733B}"/>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7252658" y="2490158"/>
            <a:ext cx="1371600"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Footer Placeholder 12">
            <a:extLst>
              <a:ext uri="{FF2B5EF4-FFF2-40B4-BE49-F238E27FC236}">
                <a16:creationId xmlns:a16="http://schemas.microsoft.com/office/drawing/2014/main" xmlns="" id="{1A521628-E667-4274-B31C-8168D6C1D441}"/>
              </a:ext>
            </a:extLst>
          </p:cNvPr>
          <p:cNvSpPr>
            <a:spLocks noGrp="1"/>
          </p:cNvSpPr>
          <p:nvPr>
            <p:ph type="ftr" sz="quarter" idx="11"/>
          </p:nvPr>
        </p:nvSpPr>
        <p:spPr>
          <a:xfrm>
            <a:off x="2674620" y="6248402"/>
            <a:ext cx="6309360" cy="365125"/>
          </a:xfrm>
        </p:spPr>
        <p:txBody>
          <a:bodyPr/>
          <a:lstStyle/>
          <a:p>
            <a:pPr>
              <a:defRPr/>
            </a:pPr>
            <a:r>
              <a:rPr lang="en-US" smtClean="0"/>
              <a:t>Problem Solving using Advanced Python      UNIT-5</a:t>
            </a:r>
            <a:endParaRPr lang="en-US" dirty="0"/>
          </a:p>
        </p:txBody>
      </p:sp>
      <p:sp>
        <p:nvSpPr>
          <p:cNvPr id="17" name="Subtitle 2"/>
          <p:cNvSpPr>
            <a:spLocks noGrp="1"/>
          </p:cNvSpPr>
          <p:nvPr>
            <p:ph type="subTitle" idx="1"/>
          </p:nvPr>
        </p:nvSpPr>
        <p:spPr>
          <a:xfrm>
            <a:off x="2674620" y="914400"/>
            <a:ext cx="5760720" cy="1752600"/>
          </a:xfrm>
        </p:spPr>
        <p:style>
          <a:lnRef idx="2">
            <a:schemeClr val="accent5"/>
          </a:lnRef>
          <a:fillRef idx="1">
            <a:schemeClr val="lt1"/>
          </a:fillRef>
          <a:effectRef idx="0">
            <a:schemeClr val="accent5"/>
          </a:effectRef>
          <a:fontRef idx="minor">
            <a:schemeClr val="dk1"/>
          </a:fontRef>
        </p:style>
        <p:txBody>
          <a:bodyPr rtlCol="0" anchor="ctr">
            <a:normAutofit fontScale="92500"/>
          </a:bodyPr>
          <a:lstStyle/>
          <a:p>
            <a:pPr eaLnBrk="1" fontAlgn="auto" hangingPunct="1">
              <a:spcAft>
                <a:spcPts val="0"/>
              </a:spcAft>
              <a:defRPr/>
            </a:pPr>
            <a:endParaRPr lang="en-US" sz="2800" dirty="0" smtClean="0">
              <a:solidFill>
                <a:schemeClr val="tx1"/>
              </a:solidFill>
            </a:endParaRPr>
          </a:p>
          <a:p>
            <a:pPr eaLnBrk="1" fontAlgn="auto" hangingPunct="1">
              <a:spcAft>
                <a:spcPts val="0"/>
              </a:spcAft>
              <a:defRPr/>
            </a:pPr>
            <a:r>
              <a:rPr lang="en-US" sz="2800" dirty="0" smtClean="0">
                <a:solidFill>
                  <a:schemeClr val="tx1"/>
                </a:solidFill>
              </a:rPr>
              <a:t>Problem solving using Advanced Python</a:t>
            </a:r>
          </a:p>
          <a:p>
            <a:pPr eaLnBrk="1" fontAlgn="auto" hangingPunct="1">
              <a:spcAft>
                <a:spcPts val="0"/>
              </a:spcAft>
              <a:defRPr/>
            </a:pPr>
            <a:r>
              <a:rPr lang="en-US" sz="2800" dirty="0" smtClean="0">
                <a:solidFill>
                  <a:schemeClr val="tx1"/>
                </a:solidFill>
              </a:rPr>
              <a:t>(ACSE0101/AMICSE0101)</a:t>
            </a:r>
            <a:endParaRPr lang="en-US" sz="2500" dirty="0" smtClean="0">
              <a:solidFill>
                <a:schemeClr val="tx1"/>
              </a:solidFill>
            </a:endParaRPr>
          </a:p>
          <a:p>
            <a:pPr eaLnBrk="1" fontAlgn="auto" hangingPunct="1">
              <a:spcAft>
                <a:spcPts val="0"/>
              </a:spcAft>
              <a:defRPr/>
            </a:pPr>
            <a:endParaRPr lang="en-US" sz="2800" dirty="0">
              <a:solidFill>
                <a:schemeClr val="tx1"/>
              </a:solidFill>
            </a:endParaRPr>
          </a:p>
          <a:p>
            <a:pPr eaLnBrk="1" fontAlgn="auto" hangingPunct="1">
              <a:spcAft>
                <a:spcPts val="0"/>
              </a:spcAft>
              <a:defRPr/>
            </a:pPr>
            <a:endParaRPr lang="en-US" sz="2800" dirty="0">
              <a:solidFill>
                <a:schemeClr val="tx1"/>
              </a:solidFill>
            </a:endParaRPr>
          </a:p>
        </p:txBody>
      </p:sp>
      <p:sp>
        <p:nvSpPr>
          <p:cNvPr id="18" name="Subtitle 2"/>
          <p:cNvSpPr txBox="1">
            <a:spLocks/>
          </p:cNvSpPr>
          <p:nvPr/>
        </p:nvSpPr>
        <p:spPr>
          <a:xfrm>
            <a:off x="1050132" y="2971800"/>
            <a:ext cx="1851660" cy="5334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eaLnBrk="1" fontAlgn="auto" hangingPunct="1">
              <a:spcBef>
                <a:spcPct val="20000"/>
              </a:spcBef>
              <a:spcAft>
                <a:spcPts val="0"/>
              </a:spcAft>
              <a:defRPr/>
            </a:pPr>
            <a:r>
              <a:rPr lang="en-US" sz="2500" dirty="0" smtClean="0">
                <a:solidFill>
                  <a:schemeClr val="tx1"/>
                </a:solidFill>
              </a:rPr>
              <a:t>UNIT-V</a:t>
            </a:r>
            <a:endParaRPr lang="en-US" sz="2500" dirty="0">
              <a:solidFill>
                <a:schemeClr val="tx1"/>
              </a:solidFill>
            </a:endParaRPr>
          </a:p>
        </p:txBody>
      </p:sp>
      <p:sp>
        <p:nvSpPr>
          <p:cNvPr id="19" name="Subtitle 2"/>
          <p:cNvSpPr txBox="1">
            <a:spLocks/>
          </p:cNvSpPr>
          <p:nvPr/>
        </p:nvSpPr>
        <p:spPr>
          <a:xfrm>
            <a:off x="1007269" y="3810000"/>
            <a:ext cx="3771900" cy="838200"/>
          </a:xfrm>
          <a:prstGeom prst="rect">
            <a:avLst/>
          </a:prstGeom>
        </p:spPr>
        <p:style>
          <a:lnRef idx="2">
            <a:schemeClr val="accent5"/>
          </a:lnRef>
          <a:fillRef idx="1">
            <a:schemeClr val="lt1"/>
          </a:fillRef>
          <a:effectRef idx="0">
            <a:schemeClr val="accent5"/>
          </a:effectRef>
          <a:fontRef idx="minor">
            <a:schemeClr val="dk1"/>
          </a:fontRef>
        </p:style>
        <p:txBody>
          <a:bodyPr anchor="ctr">
            <a:normAutofit/>
          </a:bodyPr>
          <a:lstStyle/>
          <a:p>
            <a:pPr algn="ctr">
              <a:spcBef>
                <a:spcPct val="20000"/>
              </a:spcBef>
              <a:defRPr/>
            </a:pPr>
            <a:r>
              <a:rPr lang="en-US" sz="2400" dirty="0" smtClean="0">
                <a:solidFill>
                  <a:schemeClr val="tx1"/>
                </a:solidFill>
              </a:rPr>
              <a:t>Libraries in Python</a:t>
            </a:r>
            <a:endParaRPr lang="en-US" sz="2400" dirty="0">
              <a:solidFill>
                <a:schemeClr val="tx1"/>
              </a:solidFill>
            </a:endParaRPr>
          </a:p>
        </p:txBody>
      </p:sp>
      <p:sp>
        <p:nvSpPr>
          <p:cNvPr id="20" name="Subtitle 2"/>
          <p:cNvSpPr txBox="1">
            <a:spLocks/>
          </p:cNvSpPr>
          <p:nvPr/>
        </p:nvSpPr>
        <p:spPr>
          <a:xfrm>
            <a:off x="985837" y="4876800"/>
            <a:ext cx="3771900" cy="8382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fontAlgn="auto">
              <a:spcBef>
                <a:spcPct val="20000"/>
              </a:spcBef>
              <a:spcAft>
                <a:spcPts val="0"/>
              </a:spcAft>
              <a:defRPr/>
            </a:pPr>
            <a:r>
              <a:rPr lang="en-US" sz="2000" dirty="0">
                <a:solidFill>
                  <a:schemeClr val="tx1"/>
                </a:solidFill>
              </a:rPr>
              <a:t>B. Tech </a:t>
            </a:r>
            <a:r>
              <a:rPr lang="en-US" sz="2000" dirty="0" smtClean="0">
                <a:solidFill>
                  <a:schemeClr val="tx1"/>
                </a:solidFill>
              </a:rPr>
              <a:t>Second Semester</a:t>
            </a:r>
            <a:endParaRPr lang="en-US" sz="2000" dirty="0">
              <a:solidFill>
                <a:schemeClr val="tx1"/>
              </a:solidFill>
            </a:endParaRPr>
          </a:p>
          <a:p>
            <a:pPr algn="ctr" fontAlgn="auto">
              <a:spcBef>
                <a:spcPct val="20000"/>
              </a:spcBef>
              <a:spcAft>
                <a:spcPts val="0"/>
              </a:spcAft>
              <a:defRPr/>
            </a:pPr>
            <a:r>
              <a:rPr lang="en-US" sz="2000" dirty="0">
                <a:solidFill>
                  <a:schemeClr val="tx1"/>
                </a:solidFill>
              </a:rPr>
              <a:t>(Common to </a:t>
            </a:r>
            <a:r>
              <a:rPr lang="en-US" sz="2000" dirty="0" smtClean="0">
                <a:solidFill>
                  <a:schemeClr val="tx1"/>
                </a:solidFill>
              </a:rPr>
              <a:t>multiple </a:t>
            </a:r>
            <a:r>
              <a:rPr lang="en-US" sz="2000" dirty="0">
                <a:solidFill>
                  <a:schemeClr val="tx1"/>
                </a:solidFill>
              </a:rPr>
              <a:t>branches)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bg/>
                                          </p:spTgt>
                                        </p:tgtEl>
                                        <p:attrNameLst>
                                          <p:attrName>style.visibility</p:attrName>
                                        </p:attrNameLst>
                                      </p:cBhvr>
                                      <p:to>
                                        <p:strVal val="visible"/>
                                      </p:to>
                                    </p:set>
                                    <p:animEffect transition="in" filter="wipe(down)">
                                      <p:cBhvr>
                                        <p:cTn id="7" dur="500"/>
                                        <p:tgtEl>
                                          <p:spTgt spid="1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wipe(down)">
                                      <p:cBhvr>
                                        <p:cTn id="12" dur="5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animEffect transition="in" filter="wipe(down)">
                                      <p:cBhvr>
                                        <p:cTn id="17" dur="500"/>
                                        <p:tgtEl>
                                          <p:spTgt spid="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bg/>
                                          </p:spTgt>
                                        </p:tgtEl>
                                        <p:attrNameLst>
                                          <p:attrName>style.visibility</p:attrName>
                                        </p:attrNameLst>
                                      </p:cBhvr>
                                      <p:to>
                                        <p:strVal val="visible"/>
                                      </p:to>
                                    </p:set>
                                    <p:animEffect transition="in" filter="wipe(down)">
                                      <p:cBhvr>
                                        <p:cTn id="22" dur="500"/>
                                        <p:tgtEl>
                                          <p:spTgt spid="18">
                                            <p:bg/>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xEl>
                                              <p:pRg st="0" end="0"/>
                                            </p:txEl>
                                          </p:spTgt>
                                        </p:tgtEl>
                                        <p:attrNameLst>
                                          <p:attrName>style.visibility</p:attrName>
                                        </p:attrNameLst>
                                      </p:cBhvr>
                                      <p:to>
                                        <p:strVal val="visible"/>
                                      </p:to>
                                    </p:set>
                                    <p:animEffect transition="in" filter="wipe(down)">
                                      <p:cBhvr>
                                        <p:cTn id="27" dur="500"/>
                                        <p:tgtEl>
                                          <p:spTgt spid="1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
                                            <p:bg/>
                                          </p:spTgt>
                                        </p:tgtEl>
                                        <p:attrNameLst>
                                          <p:attrName>style.visibility</p:attrName>
                                        </p:attrNameLst>
                                      </p:cBhvr>
                                      <p:to>
                                        <p:strVal val="visible"/>
                                      </p:to>
                                    </p:set>
                                    <p:animEffect transition="in" filter="wipe(down)">
                                      <p:cBhvr>
                                        <p:cTn id="32" dur="500"/>
                                        <p:tgtEl>
                                          <p:spTgt spid="19">
                                            <p:bg/>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Effect transition="in" filter="wipe(down)">
                                      <p:cBhvr>
                                        <p:cTn id="3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nimBg="1"/>
      <p:bldP spid="18" grpId="0" build="p" animBg="1"/>
      <p:bldP spid="19"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95401"/>
            <a:ext cx="9875520" cy="4830763"/>
          </a:xfrm>
        </p:spPr>
        <p:txBody>
          <a:bodyPr>
            <a:normAutofit/>
          </a:bodyPr>
          <a:lstStyle/>
          <a:p>
            <a:pPr marL="0" indent="0">
              <a:buNone/>
            </a:pPr>
            <a:r>
              <a:rPr lang="en-US" altLang="en-US" sz="2400" dirty="0">
                <a:latin typeface="Times New Roman" pitchFamily="18" charset="0"/>
                <a:cs typeface="Times New Roman" pitchFamily="18" charset="0"/>
              </a:rPr>
              <a:t>What is a Library?</a:t>
            </a:r>
          </a:p>
          <a:p>
            <a:pPr marL="0" indent="0" algn="just">
              <a:buNone/>
            </a:pPr>
            <a:r>
              <a:rPr lang="en-US" sz="1800" dirty="0">
                <a:latin typeface="Times New Roman" panose="02020603050405020304" pitchFamily="18" charset="0"/>
                <a:cs typeface="Times New Roman" panose="02020603050405020304" pitchFamily="18" charset="0"/>
              </a:rPr>
              <a:t>A library is a collection of pre-combined codes that can be used iteratively to reduce the time required to code. </a:t>
            </a:r>
          </a:p>
          <a:p>
            <a:pPr marL="0" indent="0" algn="just">
              <a:buNone/>
            </a:pPr>
            <a:r>
              <a:rPr lang="en-US" sz="1800" dirty="0">
                <a:latin typeface="Times New Roman" panose="02020603050405020304" pitchFamily="18" charset="0"/>
                <a:cs typeface="Times New Roman" panose="02020603050405020304" pitchFamily="18" charset="0"/>
              </a:rPr>
              <a:t>They are particularly useful for accessing the pre-written frequently used codes, instead of writing them from scratch every single time. </a:t>
            </a:r>
          </a:p>
          <a:p>
            <a:pPr marL="0" indent="0" algn="just">
              <a:buNone/>
            </a:pPr>
            <a:r>
              <a:rPr lang="en-US" sz="1800" dirty="0">
                <a:latin typeface="Times New Roman" panose="02020603050405020304" pitchFamily="18" charset="0"/>
                <a:cs typeface="Times New Roman" panose="02020603050405020304" pitchFamily="18" charset="0"/>
              </a:rPr>
              <a:t>Similar to the physical libraries, these are a collection of reusable resources, which means every library has a root source. </a:t>
            </a:r>
          </a:p>
          <a:p>
            <a:pPr marL="0" indent="0" algn="just">
              <a:buNone/>
            </a:pPr>
            <a:r>
              <a:rPr lang="en-US" sz="1800" dirty="0">
                <a:latin typeface="Times New Roman" panose="02020603050405020304" pitchFamily="18" charset="0"/>
                <a:cs typeface="Times New Roman" panose="02020603050405020304" pitchFamily="18" charset="0"/>
              </a:rPr>
              <a:t>This is the foundation behind the numerous open-source libraries available in Python. </a:t>
            </a:r>
          </a:p>
          <a:p>
            <a:pPr algn="just"/>
            <a:r>
              <a:rPr lang="en-US" sz="1800" dirty="0">
                <a:latin typeface="Times New Roman" panose="02020603050405020304" pitchFamily="18" charset="0"/>
                <a:cs typeface="Times New Roman" panose="02020603050405020304" pitchFamily="18" charset="0"/>
              </a:rPr>
              <a:t>NumPy</a:t>
            </a:r>
          </a:p>
          <a:p>
            <a:pPr algn="just"/>
            <a:r>
              <a:rPr lang="en-US" sz="1800" dirty="0">
                <a:latin typeface="Times New Roman" panose="02020603050405020304" pitchFamily="18" charset="0"/>
                <a:cs typeface="Times New Roman" panose="02020603050405020304" pitchFamily="18" charset="0"/>
              </a:rPr>
              <a:t>Pandas</a:t>
            </a:r>
          </a:p>
          <a:p>
            <a:pPr algn="just"/>
            <a:r>
              <a:rPr lang="en-US" sz="1800" dirty="0">
                <a:latin typeface="Times New Roman" panose="02020603050405020304" pitchFamily="18" charset="0"/>
                <a:cs typeface="Times New Roman" panose="02020603050405020304" pitchFamily="18" charset="0"/>
              </a:rPr>
              <a:t>Matplotlib</a:t>
            </a:r>
          </a:p>
          <a:p>
            <a:pPr algn="just"/>
            <a:r>
              <a:rPr lang="en-US" sz="1800" dirty="0" err="1">
                <a:latin typeface="Times New Roman" panose="02020603050405020304" pitchFamily="18" charset="0"/>
                <a:cs typeface="Times New Roman" panose="02020603050405020304" pitchFamily="18" charset="0"/>
              </a:rPr>
              <a:t>Scipy</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Seaborn</a:t>
            </a: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52600" y="152400"/>
            <a:ext cx="92202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marL="0" indent="0" algn="ctr">
              <a:buNone/>
            </a:pPr>
            <a:r>
              <a:rPr lang="en-IN" sz="4000" dirty="0"/>
              <a:t>Libraries in Python</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ABE25E56-E69A-4262-B1AD-90D77043BA67}"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10</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237" y="1122364"/>
            <a:ext cx="10474804" cy="5661781"/>
          </a:xfrm>
        </p:spPr>
        <p:txBody>
          <a:bodyPr>
            <a:noAutofit/>
          </a:bodyPr>
          <a:lstStyle/>
          <a:p>
            <a:pPr marL="0" indent="0" algn="just">
              <a:buNone/>
            </a:pPr>
            <a:r>
              <a:rPr lang="en-US" altLang="en-US" sz="2400" b="1" dirty="0" err="1">
                <a:latin typeface="Times New Roman" panose="02020603050405020304" pitchFamily="18" charset="0"/>
                <a:cs typeface="Times New Roman" pitchFamily="18" charset="0"/>
              </a:rPr>
              <a:t>seaborn.pointplot</a:t>
            </a:r>
            <a:r>
              <a:rPr lang="en-US" altLang="en-US" sz="2400" b="1" dirty="0">
                <a:latin typeface="Times New Roman" panose="02020603050405020304" pitchFamily="18" charset="0"/>
                <a:cs typeface="Times New Roman" pitchFamily="18" charset="0"/>
              </a:rPr>
              <a:t>()</a:t>
            </a:r>
          </a:p>
          <a:p>
            <a:pPr marL="0" indent="0" algn="just">
              <a:buNone/>
            </a:pPr>
            <a:r>
              <a:rPr lang="en-US" altLang="en-US" sz="2400" dirty="0">
                <a:latin typeface="Times New Roman" panose="02020603050405020304" pitchFamily="18" charset="0"/>
                <a:cs typeface="Times New Roman" pitchFamily="18" charset="0"/>
              </a:rPr>
              <a:t>The </a:t>
            </a:r>
            <a:r>
              <a:rPr lang="en-US" altLang="en-US" sz="2400" dirty="0" err="1">
                <a:latin typeface="Times New Roman" panose="02020603050405020304" pitchFamily="18" charset="0"/>
                <a:cs typeface="Times New Roman" pitchFamily="18" charset="0"/>
              </a:rPr>
              <a:t>seaborn.pointplot</a:t>
            </a:r>
            <a:r>
              <a:rPr lang="en-US" altLang="en-US" sz="2400" dirty="0">
                <a:latin typeface="Times New Roman" panose="02020603050405020304" pitchFamily="18" charset="0"/>
                <a:cs typeface="Times New Roman" pitchFamily="18" charset="0"/>
              </a:rPr>
              <a:t>() function represents the estimation of the central tendency of the distribution with the help of scatter points and lines joining them.</a:t>
            </a:r>
          </a:p>
          <a:p>
            <a:pPr marL="0" indent="0" algn="just">
              <a:buNone/>
            </a:pPr>
            <a:r>
              <a:rPr lang="en-US" altLang="en-US" sz="2400" b="1" dirty="0">
                <a:latin typeface="Times New Roman" panose="02020603050405020304" pitchFamily="18" charset="0"/>
                <a:cs typeface="Times New Roman" pitchFamily="18" charset="0"/>
              </a:rPr>
              <a:t>Syntax:</a:t>
            </a:r>
          </a:p>
          <a:p>
            <a:pPr marL="0" indent="0" algn="just">
              <a:buNone/>
            </a:pPr>
            <a:r>
              <a:rPr lang="en-US" altLang="en-US" sz="2400" dirty="0">
                <a:latin typeface="Times New Roman" panose="02020603050405020304" pitchFamily="18" charset="0"/>
                <a:cs typeface="Times New Roman" pitchFamily="18" charset="0"/>
              </a:rPr>
              <a:t>	</a:t>
            </a:r>
            <a:r>
              <a:rPr lang="en-US" altLang="en-US" sz="2400" dirty="0" err="1">
                <a:latin typeface="Times New Roman" panose="02020603050405020304" pitchFamily="18" charset="0"/>
                <a:cs typeface="Times New Roman" pitchFamily="18" charset="0"/>
              </a:rPr>
              <a:t>seaborn.pointplot</a:t>
            </a:r>
            <a:r>
              <a:rPr lang="en-US" altLang="en-US" sz="2400" dirty="0">
                <a:latin typeface="Times New Roman" panose="02020603050405020304" pitchFamily="18" charset="0"/>
                <a:cs typeface="Times New Roman" pitchFamily="18" charset="0"/>
              </a:rPr>
              <a:t>(x=value, y=value, data=data)</a:t>
            </a:r>
          </a:p>
          <a:p>
            <a:pPr marL="0" indent="0" algn="just">
              <a:buNone/>
            </a:pPr>
            <a:r>
              <a:rPr lang="en-US" altLang="en-US" sz="2400" b="1" dirty="0">
                <a:latin typeface="Times New Roman" panose="02020603050405020304" pitchFamily="18" charset="0"/>
                <a:cs typeface="Times New Roman" pitchFamily="18" charset="0"/>
              </a:rPr>
              <a:t>Example:</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seaborn</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pandas</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a:t>
            </a:r>
            <a:r>
              <a:rPr lang="en-US" altLang="en-US" sz="2400" dirty="0" err="1">
                <a:solidFill>
                  <a:srgbClr val="FF0000"/>
                </a:solidFill>
                <a:latin typeface="Times New Roman" panose="02020603050405020304" pitchFamily="18" charset="0"/>
                <a:cs typeface="Times New Roman" pitchFamily="18" charset="0"/>
              </a:rPr>
              <a:t>matplotlib.pyplot</a:t>
            </a:r>
            <a:r>
              <a:rPr lang="en-US" altLang="en-US" sz="2400" dirty="0">
                <a:solidFill>
                  <a:srgbClr val="FF0000"/>
                </a:solidFill>
                <a:latin typeface="Times New Roman" panose="02020603050405020304" pitchFamily="18" charset="0"/>
                <a:cs typeface="Times New Roman" pitchFamily="18" charset="0"/>
              </a:rPr>
              <a:t> as </a:t>
            </a:r>
            <a:r>
              <a:rPr lang="en-US" altLang="en-US" sz="2400" dirty="0" err="1">
                <a:solidFill>
                  <a:srgbClr val="FF0000"/>
                </a:solidFill>
                <a:latin typeface="Times New Roman" panose="02020603050405020304" pitchFamily="18" charset="0"/>
                <a:cs typeface="Times New Roman" pitchFamily="18" charset="0"/>
              </a:rPr>
              <a:t>plt</a:t>
            </a:r>
            <a:endParaRPr lang="en-US" altLang="en-US" sz="2400" dirty="0">
              <a:solidFill>
                <a:srgbClr val="FF0000"/>
              </a:solidFill>
              <a:latin typeface="Times New Roman" panose="02020603050405020304" pitchFamily="18" charset="0"/>
              <a:cs typeface="Times New Roman" pitchFamily="18" charset="0"/>
            </a:endParaRPr>
          </a:p>
          <a:p>
            <a:pPr marL="0" indent="0" algn="just">
              <a:buNone/>
            </a:pPr>
            <a:r>
              <a:rPr lang="en-US" altLang="en-US" sz="2400" dirty="0">
                <a:solidFill>
                  <a:srgbClr val="FF0000"/>
                </a:solidFill>
                <a:latin typeface="Times New Roman" panose="02020603050405020304" pitchFamily="18" charset="0"/>
                <a:cs typeface="Times New Roman" pitchFamily="18" charset="0"/>
              </a:rPr>
              <a:t>csv = </a:t>
            </a:r>
            <a:r>
              <a:rPr lang="en-US" altLang="en-US" sz="2400" dirty="0" err="1">
                <a:solidFill>
                  <a:srgbClr val="FF0000"/>
                </a:solidFill>
                <a:latin typeface="Times New Roman" panose="02020603050405020304" pitchFamily="18" charset="0"/>
                <a:cs typeface="Times New Roman" pitchFamily="18" charset="0"/>
              </a:rPr>
              <a:t>pandas.read_csv</a:t>
            </a:r>
            <a:r>
              <a:rPr lang="en-US" altLang="en-US" sz="2400" dirty="0">
                <a:solidFill>
                  <a:srgbClr val="FF0000"/>
                </a:solidFill>
                <a:latin typeface="Times New Roman" panose="02020603050405020304" pitchFamily="18" charset="0"/>
                <a:cs typeface="Times New Roman" pitchFamily="18" charset="0"/>
              </a:rPr>
              <a:t>("C:\\Book1.csv")</a:t>
            </a:r>
          </a:p>
          <a:p>
            <a:pPr marL="0" indent="0" algn="just">
              <a:buNone/>
            </a:pPr>
            <a:r>
              <a:rPr lang="en-US" altLang="en-US" sz="2400" dirty="0">
                <a:solidFill>
                  <a:srgbClr val="FF0000"/>
                </a:solidFill>
                <a:latin typeface="Times New Roman" panose="02020603050405020304" pitchFamily="18" charset="0"/>
                <a:cs typeface="Times New Roman" pitchFamily="18" charset="0"/>
              </a:rPr>
              <a:t>res = </a:t>
            </a:r>
            <a:r>
              <a:rPr lang="en-US" altLang="en-US" sz="2400" dirty="0" err="1">
                <a:solidFill>
                  <a:srgbClr val="FF0000"/>
                </a:solidFill>
                <a:latin typeface="Times New Roman" panose="02020603050405020304" pitchFamily="18" charset="0"/>
                <a:cs typeface="Times New Roman" pitchFamily="18" charset="0"/>
              </a:rPr>
              <a:t>seaborn.pointplot</a:t>
            </a:r>
            <a:r>
              <a:rPr lang="en-US" altLang="en-US" sz="2400" dirty="0">
                <a:solidFill>
                  <a:srgbClr val="FF0000"/>
                </a:solidFill>
                <a:latin typeface="Times New Roman" panose="02020603050405020304" pitchFamily="18" charset="0"/>
                <a:cs typeface="Times New Roman" pitchFamily="18" charset="0"/>
              </a:rPr>
              <a:t>(x=csv['Name'], y=csv['Age'])</a:t>
            </a:r>
          </a:p>
          <a:p>
            <a:pPr marL="0" indent="0" algn="just">
              <a:buNone/>
            </a:pPr>
            <a:r>
              <a:rPr lang="en-US" altLang="en-US" sz="2400" dirty="0" err="1">
                <a:solidFill>
                  <a:srgbClr val="FF0000"/>
                </a:solidFill>
                <a:latin typeface="Times New Roman" panose="02020603050405020304" pitchFamily="18" charset="0"/>
                <a:cs typeface="Times New Roman" pitchFamily="18" charset="0"/>
              </a:rPr>
              <a:t>plt.show</a:t>
            </a:r>
            <a:r>
              <a:rPr lang="en-US" altLang="en-US" sz="2400" dirty="0">
                <a:solidFill>
                  <a:srgbClr val="FF0000"/>
                </a:solidFill>
                <a:latin typeface="Times New Roman" panose="02020603050405020304" pitchFamily="18" charset="0"/>
                <a:cs typeface="Times New Roman" pitchFamily="18" charset="0"/>
              </a:rPr>
              <a:t>()</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Categorical Estimate Plot</a:t>
            </a:r>
            <a:endParaRPr lang="en-US" sz="4000" i="0" dirty="0">
              <a:effectLst/>
            </a:endParaRPr>
          </a:p>
        </p:txBody>
      </p:sp>
      <p:sp>
        <p:nvSpPr>
          <p:cNvPr id="8" name="Date Placeholder 7"/>
          <p:cNvSpPr>
            <a:spLocks noGrp="1"/>
          </p:cNvSpPr>
          <p:nvPr>
            <p:ph type="dt" sz="half" idx="10"/>
          </p:nvPr>
        </p:nvSpPr>
        <p:spPr/>
        <p:txBody>
          <a:bodyPr/>
          <a:lstStyle/>
          <a:p>
            <a:fld id="{0C8A7696-DD14-48F3-A8A0-FC95747C140B}"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100</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429273628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pic>
        <p:nvPicPr>
          <p:cNvPr id="4" name="Picture 3">
            <a:extLst>
              <a:ext uri="{FF2B5EF4-FFF2-40B4-BE49-F238E27FC236}">
                <a16:creationId xmlns:a16="http://schemas.microsoft.com/office/drawing/2014/main" xmlns="" id="{760B38E4-3D22-4EFC-9811-1956D72CBCDB}"/>
              </a:ext>
            </a:extLst>
          </p:cNvPr>
          <p:cNvPicPr>
            <a:picLocks noChangeAspect="1"/>
          </p:cNvPicPr>
          <p:nvPr/>
        </p:nvPicPr>
        <p:blipFill>
          <a:blip r:embed="rId3"/>
          <a:stretch>
            <a:fillRect/>
          </a:stretch>
        </p:blipFill>
        <p:spPr>
          <a:xfrm>
            <a:off x="1280161" y="1857375"/>
            <a:ext cx="7080884" cy="4314825"/>
          </a:xfrm>
          <a:prstGeom prst="rect">
            <a:avLst/>
          </a:prstGeom>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Categorical Estimate Plot</a:t>
            </a:r>
            <a:endParaRPr lang="en-US" sz="4000" i="0" dirty="0">
              <a:effectLst/>
            </a:endParaRPr>
          </a:p>
        </p:txBody>
      </p:sp>
      <p:sp>
        <p:nvSpPr>
          <p:cNvPr id="8" name="Date Placeholder 7"/>
          <p:cNvSpPr>
            <a:spLocks noGrp="1"/>
          </p:cNvSpPr>
          <p:nvPr>
            <p:ph type="dt" sz="half" idx="10"/>
          </p:nvPr>
        </p:nvSpPr>
        <p:spPr/>
        <p:txBody>
          <a:bodyPr/>
          <a:lstStyle/>
          <a:p>
            <a:fld id="{C42664C3-6AAF-4B0E-82A4-7161E45765DF}"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101</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346191660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xmlns="" id="{D62789EA-4C51-4C6D-8F7B-32E8713F83F9}"/>
              </a:ext>
            </a:extLst>
          </p:cNvPr>
          <p:cNvSpPr>
            <a:spLocks noGrp="1"/>
          </p:cNvSpPr>
          <p:nvPr>
            <p:ph idx="1"/>
          </p:nvPr>
        </p:nvSpPr>
        <p:spPr>
          <a:xfrm>
            <a:off x="1440180" y="762000"/>
            <a:ext cx="8915400" cy="3886200"/>
          </a:xfrm>
        </p:spPr>
        <p:txBody>
          <a:bodyPr/>
          <a:lstStyle/>
          <a:p>
            <a:pPr marL="457200" lvl="1" indent="0" algn="just" eaLnBrk="1" hangingPunct="1">
              <a:buNone/>
            </a:pPr>
            <a:endParaRPr lang="en-IN" altLang="en-US" u="sng" dirty="0">
              <a:latin typeface="Times New Roman" panose="02020603050405020304" pitchFamily="18" charset="0"/>
              <a:cs typeface="Times New Roman" panose="02020603050405020304" pitchFamily="18" charset="0"/>
            </a:endParaRPr>
          </a:p>
          <a:p>
            <a:pPr lvl="1" algn="just" eaLnBrk="1" hangingPunct="1"/>
            <a:endParaRPr lang="en-US" alt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32CF011C-B92E-41E0-981C-293413929D9B}"/>
              </a:ext>
            </a:extLst>
          </p:cNvPr>
          <p:cNvSpPr>
            <a:spLocks noGrp="1"/>
          </p:cNvSpPr>
          <p:nvPr>
            <p:ph type="dt" sz="quarter" idx="10"/>
          </p:nvPr>
        </p:nvSpPr>
        <p:spPr/>
        <p:txBody>
          <a:bodyPr/>
          <a:lstStyle/>
          <a:p>
            <a:pPr>
              <a:defRPr/>
            </a:pPr>
            <a:fld id="{892E28B7-3CF8-4B1B-9BAE-DAA4268CA76F}" type="datetime1">
              <a:rPr lang="en-US" smtClean="0"/>
              <a:pPr>
                <a:defRPr/>
              </a:pPr>
              <a:t>5/13/2021</a:t>
            </a:fld>
            <a:endParaRPr lang="en-US"/>
          </a:p>
        </p:txBody>
      </p:sp>
      <p:sp>
        <p:nvSpPr>
          <p:cNvPr id="5" name="Footer Placeholder 4">
            <a:extLst>
              <a:ext uri="{FF2B5EF4-FFF2-40B4-BE49-F238E27FC236}">
                <a16:creationId xmlns:a16="http://schemas.microsoft.com/office/drawing/2014/main" xmlns="" id="{6A857A0A-4D71-4615-91F0-ADD23E57ABF3}"/>
              </a:ext>
            </a:extLst>
          </p:cNvPr>
          <p:cNvSpPr>
            <a:spLocks noGrp="1"/>
          </p:cNvSpPr>
          <p:nvPr>
            <p:ph type="ftr" sz="quarter" idx="11"/>
          </p:nvPr>
        </p:nvSpPr>
        <p:spPr>
          <a:xfrm>
            <a:off x="2537460" y="6356351"/>
            <a:ext cx="6240780" cy="365125"/>
          </a:xfrm>
        </p:spPr>
        <p:txBody>
          <a:bodyPr/>
          <a:lstStyle/>
          <a:p>
            <a:pPr>
              <a:defRPr/>
            </a:pPr>
            <a:r>
              <a:rPr lang="en-US" smtClean="0"/>
              <a:t>Problem Solving using Advanced Python      UNIT-5</a:t>
            </a:r>
            <a:endParaRPr lang="en-US" dirty="0"/>
          </a:p>
        </p:txBody>
      </p:sp>
      <p:sp>
        <p:nvSpPr>
          <p:cNvPr id="136197" name="Slide Number Placeholder 5">
            <a:extLst>
              <a:ext uri="{FF2B5EF4-FFF2-40B4-BE49-F238E27FC236}">
                <a16:creationId xmlns:a16="http://schemas.microsoft.com/office/drawing/2014/main" xmlns="" id="{D295185E-47E5-48AD-AA9C-64BD8D0B7EE3}"/>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9811283-39FA-4C9B-84D3-AC01F6C6EC0D}" type="slidenum">
              <a:rPr lang="en-US" altLang="en-US" sz="1200" dirty="0">
                <a:solidFill>
                  <a:srgbClr val="898989"/>
                </a:solidFill>
              </a:rPr>
              <a:pPr>
                <a:spcBef>
                  <a:spcPct val="0"/>
                </a:spcBef>
                <a:buFontTx/>
                <a:buNone/>
              </a:pPr>
              <a:t>102</a:t>
            </a:fld>
            <a:endParaRPr lang="en-US" altLang="en-US" sz="1200">
              <a:solidFill>
                <a:srgbClr val="898989"/>
              </a:solidFill>
            </a:endParaRPr>
          </a:p>
        </p:txBody>
      </p:sp>
      <p:sp>
        <p:nvSpPr>
          <p:cNvPr id="7" name="Title 1">
            <a:extLst>
              <a:ext uri="{FF2B5EF4-FFF2-40B4-BE49-F238E27FC236}">
                <a16:creationId xmlns:a16="http://schemas.microsoft.com/office/drawing/2014/main" xmlns="" id="{9F0CCA6A-E162-4B82-82D8-49E23BB23D76}"/>
              </a:ext>
            </a:extLst>
          </p:cNvPr>
          <p:cNvSpPr txBox="1">
            <a:spLocks/>
          </p:cNvSpPr>
          <p:nvPr/>
        </p:nvSpPr>
        <p:spPr>
          <a:xfrm>
            <a:off x="1440180" y="0"/>
            <a:ext cx="953262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Video Links/You Tube Links</a:t>
            </a:r>
          </a:p>
        </p:txBody>
      </p:sp>
      <p:pic>
        <p:nvPicPr>
          <p:cNvPr id="136199" name="Picture 2" descr="E:\NIET\Project\xLogo11.png.pagespeed.ic.pydHLuCQEZ.png">
            <a:extLst>
              <a:ext uri="{FF2B5EF4-FFF2-40B4-BE49-F238E27FC236}">
                <a16:creationId xmlns:a16="http://schemas.microsoft.com/office/drawing/2014/main" xmlns="" id="{5ED3EA7A-4DEF-4E1C-BBFD-F5266084BEF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7160" y="1"/>
            <a:ext cx="130302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p:cNvSpPr/>
          <p:nvPr/>
        </p:nvSpPr>
        <p:spPr>
          <a:xfrm>
            <a:off x="1447800" y="838200"/>
            <a:ext cx="7315200" cy="6278642"/>
          </a:xfrm>
          <a:prstGeom prst="rect">
            <a:avLst/>
          </a:prstGeom>
        </p:spPr>
        <p:txBody>
          <a:bodyPr wrap="square">
            <a:spAutoFit/>
          </a:bodyPr>
          <a:lstStyle/>
          <a:p>
            <a:r>
              <a:rPr lang="en-US" sz="2400" dirty="0" smtClean="0">
                <a:latin typeface="Times New Roman" pitchFamily="18" charset="0"/>
                <a:cs typeface="Times New Roman" pitchFamily="18" charset="0"/>
                <a:hlinkClick r:id="rId3"/>
              </a:rPr>
              <a:t>https://</a:t>
            </a:r>
            <a:r>
              <a:rPr lang="en-US" sz="2400" dirty="0" smtClean="0">
                <a:latin typeface="Times New Roman" pitchFamily="18" charset="0"/>
                <a:cs typeface="Times New Roman" pitchFamily="18" charset="0"/>
                <a:hlinkClick r:id="rId3"/>
              </a:rPr>
              <a:t>www.youtube.com/watch?v=GB9ByFAIAH4</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hlinkClick r:id="rId4"/>
              </a:rPr>
              <a:t>https://</a:t>
            </a:r>
            <a:r>
              <a:rPr lang="en-US" sz="2400" dirty="0" smtClean="0">
                <a:latin typeface="Times New Roman" pitchFamily="18" charset="0"/>
                <a:cs typeface="Times New Roman" pitchFamily="18" charset="0"/>
                <a:hlinkClick r:id="rId4"/>
              </a:rPr>
              <a:t>www.youtube.com/watch?v=RhEjmHeDNoA</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hlinkClick r:id="rId5"/>
              </a:rPr>
              <a:t>https://</a:t>
            </a:r>
            <a:r>
              <a:rPr lang="en-US" sz="2400" dirty="0" smtClean="0">
                <a:latin typeface="Times New Roman" pitchFamily="18" charset="0"/>
                <a:cs typeface="Times New Roman" pitchFamily="18" charset="0"/>
                <a:hlinkClick r:id="rId5"/>
              </a:rPr>
              <a:t>www.youtube.com/watch?v=ZB7BZMhfPgk</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hlinkClick r:id="rId6"/>
              </a:rPr>
              <a:t>https://</a:t>
            </a:r>
            <a:r>
              <a:rPr lang="en-US" sz="2400" dirty="0" smtClean="0">
                <a:latin typeface="Times New Roman" pitchFamily="18" charset="0"/>
                <a:cs typeface="Times New Roman" pitchFamily="18" charset="0"/>
                <a:hlinkClick r:id="rId6"/>
              </a:rPr>
              <a:t>www.youtube.com/watch?v=yZTBMMdPOww</a:t>
            </a:r>
            <a:endParaRPr lang="en-US" sz="2400" dirty="0" smtClean="0">
              <a:latin typeface="Times New Roman" pitchFamily="18" charset="0"/>
              <a:cs typeface="Times New Roman" pitchFamily="18" charset="0"/>
            </a:endParaRPr>
          </a:p>
          <a:p>
            <a:pPr algn="ctr"/>
            <a:endParaRPr lang="en-US" sz="2400" dirty="0" smtClean="0">
              <a:solidFill>
                <a:srgbClr val="FF0000"/>
              </a:solidFill>
              <a:latin typeface="Times New Roman" pitchFamily="18" charset="0"/>
              <a:cs typeface="Times New Roman" pitchFamily="18" charset="0"/>
            </a:endParaRPr>
          </a:p>
          <a:p>
            <a:pPr algn="ctr"/>
            <a:r>
              <a:rPr lang="en-US" sz="2400" dirty="0" smtClean="0">
                <a:solidFill>
                  <a:srgbClr val="FF0000"/>
                </a:solidFill>
                <a:latin typeface="Times New Roman" pitchFamily="18" charset="0"/>
                <a:cs typeface="Times New Roman" pitchFamily="18" charset="0"/>
              </a:rPr>
              <a:t>NPTEL LINK</a:t>
            </a:r>
          </a:p>
          <a:p>
            <a:r>
              <a:rPr lang="en-US" sz="2400" dirty="0" smtClean="0">
                <a:latin typeface="Times New Roman" pitchFamily="18" charset="0"/>
                <a:cs typeface="Times New Roman" pitchFamily="18" charset="0"/>
                <a:hlinkClick r:id="rId7"/>
              </a:rPr>
              <a:t>https</a:t>
            </a:r>
            <a:r>
              <a:rPr lang="en-US" sz="2400" dirty="0" smtClean="0">
                <a:latin typeface="Times New Roman" pitchFamily="18" charset="0"/>
                <a:cs typeface="Times New Roman" pitchFamily="18" charset="0"/>
                <a:hlinkClick r:id="rId7"/>
              </a:rPr>
              <a:t>://</a:t>
            </a:r>
            <a:r>
              <a:rPr lang="en-US" sz="2400" dirty="0" smtClean="0">
                <a:latin typeface="Times New Roman" pitchFamily="18" charset="0"/>
                <a:cs typeface="Times New Roman" pitchFamily="18" charset="0"/>
                <a:hlinkClick r:id="rId7"/>
              </a:rPr>
              <a:t>www.youtube.com/watch?v=tA42nHmmEKw&amp;list=PLh2mXjKcTPSACrQxPM2_1Ojus5HX88ht7</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hlinkClick r:id="rId8"/>
              </a:rPr>
              <a:t>https://</a:t>
            </a:r>
            <a:r>
              <a:rPr lang="en-US" sz="2400" dirty="0" smtClean="0">
                <a:latin typeface="Times New Roman" pitchFamily="18" charset="0"/>
                <a:cs typeface="Times New Roman" pitchFamily="18" charset="0"/>
                <a:hlinkClick r:id="rId8"/>
              </a:rPr>
              <a:t>www.youtube.com/watch?v=oHaYdfWlgCg&amp;list=PLh2mXjKcTPSACrQxPM2_1Ojus5HX88ht7&amp;index=12</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Content Placeholder 2"/>
          <p:cNvSpPr>
            <a:spLocks noGrp="1" noChangeArrowheads="1"/>
          </p:cNvSpPr>
          <p:nvPr>
            <p:ph idx="1"/>
          </p:nvPr>
        </p:nvSpPr>
        <p:spPr>
          <a:xfrm>
            <a:off x="640080" y="817564"/>
            <a:ext cx="9875520" cy="5407025"/>
          </a:xfrm>
        </p:spPr>
        <p:txBody>
          <a:bodyPr>
            <a:normAutofit lnSpcReduction="10000"/>
          </a:bodyPr>
          <a:lstStyle/>
          <a:p>
            <a:pPr marL="0" indent="0">
              <a:spcBef>
                <a:spcPct val="0"/>
              </a:spcBef>
              <a:buNone/>
            </a:pPr>
            <a:r>
              <a:rPr lang="en-US" sz="2400" dirty="0">
                <a:latin typeface="Times New Roman" pitchFamily="18" charset="0"/>
                <a:cs typeface="Times New Roman" pitchFamily="18" charset="0"/>
              </a:rPr>
              <a:t>1. The plot method on Series and </a:t>
            </a:r>
            <a:r>
              <a:rPr lang="en-US" sz="2400" dirty="0" err="1">
                <a:latin typeface="Times New Roman" pitchFamily="18" charset="0"/>
                <a:cs typeface="Times New Roman" pitchFamily="18" charset="0"/>
              </a:rPr>
              <a:t>DataFrame</a:t>
            </a:r>
            <a:r>
              <a:rPr lang="en-US" sz="2400" dirty="0">
                <a:latin typeface="Times New Roman" pitchFamily="18" charset="0"/>
                <a:cs typeface="Times New Roman" pitchFamily="18" charset="0"/>
              </a:rPr>
              <a:t> is just a simple wrapper around ____________</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 </a:t>
            </a:r>
            <a:r>
              <a:rPr lang="en-US" sz="2400" dirty="0" err="1">
                <a:latin typeface="Times New Roman" pitchFamily="18" charset="0"/>
                <a:cs typeface="Times New Roman" pitchFamily="18" charset="0"/>
              </a:rPr>
              <a:t>gplt.plot</a:t>
            </a:r>
            <a:r>
              <a:rPr lang="en-US" sz="2400" dirty="0">
                <a:latin typeface="Times New Roman" pitchFamily="18" charset="0"/>
                <a:cs typeface="Times New Roman" pitchFamily="18" charset="0"/>
              </a:rPr>
              <a: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 </a:t>
            </a:r>
            <a:r>
              <a:rPr lang="en-US" sz="2400" dirty="0" err="1">
                <a:latin typeface="Times New Roman" pitchFamily="18" charset="0"/>
                <a:cs typeface="Times New Roman" pitchFamily="18" charset="0"/>
              </a:rPr>
              <a:t>plt.plot</a:t>
            </a:r>
            <a:r>
              <a:rPr lang="en-US" sz="2400" dirty="0">
                <a:latin typeface="Times New Roman" pitchFamily="18" charset="0"/>
                <a:cs typeface="Times New Roman" pitchFamily="18" charset="0"/>
              </a:rPr>
              <a: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c) </a:t>
            </a:r>
            <a:r>
              <a:rPr lang="en-US" sz="2400" dirty="0" err="1">
                <a:latin typeface="Times New Roman" pitchFamily="18" charset="0"/>
                <a:cs typeface="Times New Roman" pitchFamily="18" charset="0"/>
              </a:rPr>
              <a:t>plt.plotgraph</a:t>
            </a:r>
            <a:r>
              <a:rPr lang="en-US" sz="2400" dirty="0">
                <a:latin typeface="Times New Roman" pitchFamily="18" charset="0"/>
                <a:cs typeface="Times New Roman" pitchFamily="18" charset="0"/>
              </a:rPr>
              <a: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 none of the mentioned</a:t>
            </a:r>
          </a:p>
          <a:p>
            <a:pPr marL="0" indent="0">
              <a:spcBef>
                <a:spcPct val="0"/>
              </a:spcBef>
              <a:buNone/>
            </a:pPr>
            <a:r>
              <a:rPr lang="en-US" sz="2400" b="1" dirty="0">
                <a:latin typeface="Times New Roman" pitchFamily="18" charset="0"/>
                <a:cs typeface="Times New Roman" pitchFamily="18" charset="0"/>
              </a:rPr>
              <a:t>Answer: b</a:t>
            </a:r>
          </a:p>
          <a:p>
            <a:pPr marL="0" indent="0">
              <a:spcBef>
                <a:spcPct val="0"/>
              </a:spcBef>
              <a:buNone/>
            </a:pPr>
            <a:endParaRPr lang="en-US" altLang="en-US" sz="2400" dirty="0">
              <a:latin typeface="Times New Roman" pitchFamily="18" charset="0"/>
              <a:cs typeface="Times New Roman" pitchFamily="18" charset="0"/>
            </a:endParaRPr>
          </a:p>
          <a:p>
            <a:pPr marL="0" indent="0">
              <a:spcBef>
                <a:spcPct val="0"/>
              </a:spcBef>
              <a:buNone/>
            </a:pPr>
            <a:r>
              <a:rPr lang="en-US" sz="2400" dirty="0">
                <a:latin typeface="Times New Roman" pitchFamily="18" charset="0"/>
                <a:cs typeface="Times New Roman" pitchFamily="18" charset="0"/>
              </a:rPr>
              <a:t>2. Point out the correct combination with regards to kind keyword for graph plotting.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 ‘</a:t>
            </a:r>
            <a:r>
              <a:rPr lang="en-US" sz="2400" dirty="0" err="1">
                <a:latin typeface="Times New Roman" pitchFamily="18" charset="0"/>
                <a:cs typeface="Times New Roman" pitchFamily="18" charset="0"/>
              </a:rPr>
              <a:t>hist</a:t>
            </a:r>
            <a:r>
              <a:rPr lang="en-US" sz="2400" dirty="0">
                <a:latin typeface="Times New Roman" pitchFamily="18" charset="0"/>
                <a:cs typeface="Times New Roman" pitchFamily="18" charset="0"/>
              </a:rPr>
              <a:t>’ for histogram</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 ‘box’ for </a:t>
            </a:r>
            <a:r>
              <a:rPr lang="en-US" sz="2400" dirty="0" err="1">
                <a:latin typeface="Times New Roman" pitchFamily="18" charset="0"/>
                <a:cs typeface="Times New Roman" pitchFamily="18" charset="0"/>
              </a:rPr>
              <a:t>boxplot</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c) ‘area’ for area plots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 all of the mentioned</a:t>
            </a:r>
          </a:p>
          <a:p>
            <a:pPr marL="0" indent="0">
              <a:spcBef>
                <a:spcPct val="0"/>
              </a:spcBef>
              <a:buNone/>
            </a:pPr>
            <a:r>
              <a:rPr lang="en-US" sz="2400" b="1" dirty="0">
                <a:latin typeface="Times New Roman" pitchFamily="18" charset="0"/>
                <a:cs typeface="Times New Roman" pitchFamily="18" charset="0"/>
              </a:rPr>
              <a:t>Answer: d</a:t>
            </a:r>
            <a:endParaRPr lang="en-IN" altLang="en-US" sz="2200" b="1"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9755915F-13DF-46C4-9D8C-86D90168F8BB}"/>
              </a:ext>
            </a:extLst>
          </p:cNvPr>
          <p:cNvSpPr>
            <a:spLocks noGrp="1"/>
          </p:cNvSpPr>
          <p:nvPr>
            <p:ph type="dt" sz="quarter" idx="10"/>
          </p:nvPr>
        </p:nvSpPr>
        <p:spPr/>
        <p:txBody>
          <a:bodyPr/>
          <a:lstStyle/>
          <a:p>
            <a:pPr>
              <a:defRPr/>
            </a:pPr>
            <a:fld id="{23175659-ACAF-4145-B93C-7377C0334D63}" type="datetime1">
              <a:rPr lang="en-US" smtClean="0"/>
              <a:pPr>
                <a:defRPr/>
              </a:pPr>
              <a:t>5/13/2021</a:t>
            </a:fld>
            <a:endParaRPr lang="en-US" dirty="0"/>
          </a:p>
        </p:txBody>
      </p:sp>
      <p:sp>
        <p:nvSpPr>
          <p:cNvPr id="5" name="Footer Placeholder 4">
            <a:extLst>
              <a:ext uri="{FF2B5EF4-FFF2-40B4-BE49-F238E27FC236}">
                <a16:creationId xmlns:a16="http://schemas.microsoft.com/office/drawing/2014/main" xmlns="" id="{114A8803-4E3C-4A2C-9B15-411899835942}"/>
              </a:ext>
            </a:extLst>
          </p:cNvPr>
          <p:cNvSpPr>
            <a:spLocks noGrp="1"/>
          </p:cNvSpPr>
          <p:nvPr>
            <p:ph type="ftr" sz="quarter" idx="11"/>
          </p:nvPr>
        </p:nvSpPr>
        <p:spPr>
          <a:xfrm>
            <a:off x="3017520" y="6356351"/>
            <a:ext cx="6035040" cy="365125"/>
          </a:xfrm>
        </p:spPr>
        <p:txBody>
          <a:bodyPr/>
          <a:lstStyle/>
          <a:p>
            <a:pPr>
              <a:defRPr/>
            </a:pPr>
            <a:r>
              <a:rPr lang="en-US" smtClean="0"/>
              <a:t>Problem Solving using Advanced Python      UNIT-5</a:t>
            </a:r>
            <a:endParaRPr lang="en-US" dirty="0"/>
          </a:p>
        </p:txBody>
      </p:sp>
      <p:sp>
        <p:nvSpPr>
          <p:cNvPr id="6" name="Slide Number Placeholder 5">
            <a:extLst>
              <a:ext uri="{FF2B5EF4-FFF2-40B4-BE49-F238E27FC236}">
                <a16:creationId xmlns:a16="http://schemas.microsoft.com/office/drawing/2014/main" xmlns="" id="{235610B2-5820-4602-9FD1-1E553E9E7C9A}"/>
              </a:ext>
            </a:extLst>
          </p:cNvPr>
          <p:cNvSpPr>
            <a:spLocks noGrp="1"/>
          </p:cNvSpPr>
          <p:nvPr>
            <p:ph type="sldNum" sz="quarter" idx="12"/>
          </p:nvPr>
        </p:nvSpPr>
        <p:spPr/>
        <p:txBody>
          <a:bodyPr/>
          <a:lstStyle/>
          <a:p>
            <a:endParaRPr lang="en-US" dirty="0"/>
          </a:p>
        </p:txBody>
      </p:sp>
      <p:sp>
        <p:nvSpPr>
          <p:cNvPr id="7" name="Title 1">
            <a:extLst>
              <a:ext uri="{FF2B5EF4-FFF2-40B4-BE49-F238E27FC236}">
                <a16:creationId xmlns:a16="http://schemas.microsoft.com/office/drawing/2014/main" xmlns="" id="{86E8B10B-1CDE-4A7F-BFF3-0019B32C8E71}"/>
              </a:ext>
            </a:extLst>
          </p:cNvPr>
          <p:cNvSpPr txBox="1">
            <a:spLocks/>
          </p:cNvSpPr>
          <p:nvPr/>
        </p:nvSpPr>
        <p:spPr>
          <a:xfrm>
            <a:off x="1645920" y="0"/>
            <a:ext cx="93268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latin typeface="Times New Roman" pitchFamily="18" charset="0"/>
                <a:cs typeface="Times New Roman" pitchFamily="18" charset="0"/>
              </a:rPr>
              <a:t>Daily Quiz</a:t>
            </a:r>
          </a:p>
        </p:txBody>
      </p:sp>
      <p:pic>
        <p:nvPicPr>
          <p:cNvPr id="148487" name="Picture 2"/>
          <p:cNvPicPr>
            <a:picLocks noChangeAspect="1" noChangeArrowheads="1"/>
          </p:cNvPicPr>
          <p:nvPr/>
        </p:nvPicPr>
        <p:blipFill>
          <a:blip r:embed="rId2"/>
          <a:srcRect/>
          <a:stretch>
            <a:fillRect/>
          </a:stretch>
        </p:blipFill>
        <p:spPr bwMode="auto">
          <a:xfrm>
            <a:off x="0" y="1"/>
            <a:ext cx="1737360" cy="817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Content Placeholder 2"/>
          <p:cNvSpPr>
            <a:spLocks noGrp="1" noChangeArrowheads="1"/>
          </p:cNvSpPr>
          <p:nvPr>
            <p:ph idx="1"/>
          </p:nvPr>
        </p:nvSpPr>
        <p:spPr>
          <a:xfrm>
            <a:off x="640080" y="817564"/>
            <a:ext cx="9875520" cy="5407025"/>
          </a:xfrm>
        </p:spPr>
        <p:txBody>
          <a:bodyPr>
            <a:normAutofit fontScale="92500" lnSpcReduction="20000"/>
          </a:bodyPr>
          <a:lstStyle/>
          <a:p>
            <a:pPr>
              <a:buNone/>
            </a:pPr>
            <a:r>
              <a:rPr lang="en-US" sz="2400" dirty="0" smtClean="0">
                <a:latin typeface="Times New Roman" pitchFamily="18" charset="0"/>
                <a:cs typeface="Times New Roman" pitchFamily="18" charset="0"/>
              </a:rPr>
              <a:t>3.Which </a:t>
            </a:r>
            <a:r>
              <a:rPr lang="en-US" sz="2400" dirty="0">
                <a:latin typeface="Times New Roman" pitchFamily="18" charset="0"/>
                <a:cs typeface="Times New Roman" pitchFamily="18" charset="0"/>
              </a:rPr>
              <a:t>is a python package used for 2D graphics?</a:t>
            </a:r>
          </a:p>
          <a:p>
            <a:pPr>
              <a:buNone/>
            </a:pPr>
            <a:r>
              <a:rPr lang="en-US" sz="2400" b="1" dirty="0">
                <a:latin typeface="Times New Roman" pitchFamily="18" charset="0"/>
                <a:cs typeface="Times New Roman" pitchFamily="18" charset="0"/>
              </a:rPr>
              <a:t>A. </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matplotlib.pyplot</a:t>
            </a:r>
            <a:endParaRPr lang="en-US" sz="2400" dirty="0">
              <a:latin typeface="Times New Roman" pitchFamily="18" charset="0"/>
              <a:cs typeface="Times New Roman" pitchFamily="18" charset="0"/>
            </a:endParaRPr>
          </a:p>
          <a:p>
            <a:pPr>
              <a:buNone/>
            </a:pPr>
            <a:r>
              <a:rPr lang="en-US" sz="2400" b="1" dirty="0">
                <a:latin typeface="Times New Roman" pitchFamily="18" charset="0"/>
                <a:cs typeface="Times New Roman" pitchFamily="18" charset="0"/>
              </a:rPr>
              <a:t>B. </a:t>
            </a:r>
            <a:r>
              <a:rPr lang="en-US" sz="2400" dirty="0">
                <a:latin typeface="Times New Roman" pitchFamily="18" charset="0"/>
                <a:cs typeface="Times New Roman" pitchFamily="18" charset="0"/>
              </a:rPr>
              <a:t> matplotlib.pip</a:t>
            </a:r>
          </a:p>
          <a:p>
            <a:pPr>
              <a:buNone/>
            </a:pPr>
            <a:r>
              <a:rPr lang="en-US" sz="2400" b="1" dirty="0">
                <a:latin typeface="Times New Roman" pitchFamily="18" charset="0"/>
                <a:cs typeface="Times New Roman" pitchFamily="18" charset="0"/>
              </a:rPr>
              <a:t>C. </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matplotlib.numpy</a:t>
            </a:r>
            <a:endParaRPr lang="en-US" sz="2400" dirty="0">
              <a:latin typeface="Times New Roman" pitchFamily="18" charset="0"/>
              <a:cs typeface="Times New Roman" pitchFamily="18" charset="0"/>
            </a:endParaRPr>
          </a:p>
          <a:p>
            <a:pPr>
              <a:buNone/>
            </a:pPr>
            <a:r>
              <a:rPr lang="en-US" sz="2400" b="1" dirty="0">
                <a:latin typeface="Times New Roman" pitchFamily="18" charset="0"/>
                <a:cs typeface="Times New Roman" pitchFamily="18" charset="0"/>
              </a:rPr>
              <a:t>D. </a:t>
            </a:r>
            <a:r>
              <a:rPr lang="en-US" sz="2400" dirty="0">
                <a:latin typeface="Times New Roman" pitchFamily="18" charset="0"/>
                <a:cs typeface="Times New Roman" pitchFamily="18" charset="0"/>
              </a:rPr>
              <a:t> matplotlib.plt</a:t>
            </a:r>
          </a:p>
          <a:p>
            <a:pPr marL="0" indent="0">
              <a:spcBef>
                <a:spcPct val="0"/>
              </a:spcBef>
              <a:buNone/>
            </a:pPr>
            <a:r>
              <a:rPr lang="en-US" sz="2400" b="1" dirty="0">
                <a:latin typeface="Times New Roman" pitchFamily="18" charset="0"/>
                <a:cs typeface="Times New Roman" pitchFamily="18" charset="0"/>
              </a:rPr>
              <a:t>Answer : Option A</a:t>
            </a:r>
          </a:p>
          <a:p>
            <a:pPr marL="0" indent="0">
              <a:spcBef>
                <a:spcPct val="0"/>
              </a:spcBef>
              <a:buNone/>
            </a:pPr>
            <a:endParaRPr lang="en-US" altLang="en-US" sz="2400" b="1" dirty="0">
              <a:latin typeface="Times New Roman" pitchFamily="18" charset="0"/>
              <a:cs typeface="Times New Roman" pitchFamily="18" charset="0"/>
            </a:endParaRPr>
          </a:p>
          <a:p>
            <a:pPr>
              <a:buNone/>
            </a:pPr>
            <a:r>
              <a:rPr lang="en-US" sz="2400" dirty="0" smtClean="0"/>
              <a:t>4.Identify </a:t>
            </a:r>
            <a:r>
              <a:rPr lang="en-US" sz="2400" dirty="0"/>
              <a:t>the right type of chart using the following hints.    </a:t>
            </a:r>
          </a:p>
          <a:p>
            <a:pPr>
              <a:buNone/>
            </a:pPr>
            <a:r>
              <a:rPr lang="en-US" sz="2400" dirty="0"/>
              <a:t>Hint 1: This chart is often used to visualize a trend in data over intervals of time.</a:t>
            </a:r>
          </a:p>
          <a:p>
            <a:pPr>
              <a:buNone/>
            </a:pPr>
            <a:r>
              <a:rPr lang="en-US" sz="2400" dirty="0"/>
              <a:t>Hint 2: The line in this type of chart is often drawn chronologically.</a:t>
            </a:r>
          </a:p>
          <a:p>
            <a:pPr>
              <a:buNone/>
            </a:pPr>
            <a:r>
              <a:rPr lang="en-US" sz="2400" b="1" dirty="0"/>
              <a:t>A.</a:t>
            </a:r>
            <a:r>
              <a:rPr lang="en-US" sz="2400" dirty="0"/>
              <a:t> Line chart</a:t>
            </a:r>
          </a:p>
          <a:p>
            <a:pPr>
              <a:buNone/>
            </a:pPr>
            <a:r>
              <a:rPr lang="en-US" sz="2400" b="1" dirty="0"/>
              <a:t>B.</a:t>
            </a:r>
            <a:r>
              <a:rPr lang="en-US" sz="2400" dirty="0"/>
              <a:t> Bar chart</a:t>
            </a:r>
          </a:p>
          <a:p>
            <a:pPr>
              <a:buNone/>
            </a:pPr>
            <a:r>
              <a:rPr lang="en-US" sz="2400" b="1" dirty="0"/>
              <a:t>C. </a:t>
            </a:r>
            <a:r>
              <a:rPr lang="en-US" sz="2400" dirty="0"/>
              <a:t>Pie chart</a:t>
            </a:r>
          </a:p>
          <a:p>
            <a:pPr>
              <a:buNone/>
            </a:pPr>
            <a:r>
              <a:rPr lang="en-US" sz="2400" b="1" dirty="0"/>
              <a:t>D.</a:t>
            </a:r>
            <a:r>
              <a:rPr lang="en-US" sz="2400" dirty="0"/>
              <a:t> Scatter plot</a:t>
            </a:r>
          </a:p>
          <a:p>
            <a:pPr>
              <a:buNone/>
            </a:pPr>
            <a:r>
              <a:rPr lang="en-US" sz="2400" b="1" dirty="0"/>
              <a:t>Answer : Option A</a:t>
            </a:r>
            <a:endParaRPr lang="en-US" sz="2400" dirty="0"/>
          </a:p>
          <a:p>
            <a:pPr marL="0" indent="0">
              <a:spcBef>
                <a:spcPct val="0"/>
              </a:spcBef>
              <a:buNone/>
            </a:pPr>
            <a:endParaRPr lang="en-IN" alt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9755915F-13DF-46C4-9D8C-86D90168F8BB}"/>
              </a:ext>
            </a:extLst>
          </p:cNvPr>
          <p:cNvSpPr>
            <a:spLocks noGrp="1"/>
          </p:cNvSpPr>
          <p:nvPr>
            <p:ph type="dt" sz="quarter" idx="10"/>
          </p:nvPr>
        </p:nvSpPr>
        <p:spPr/>
        <p:txBody>
          <a:bodyPr/>
          <a:lstStyle/>
          <a:p>
            <a:pPr>
              <a:defRPr/>
            </a:pPr>
            <a:fld id="{83B0F7D0-047C-4296-911C-2DA28D9BB6B9}" type="datetime1">
              <a:rPr lang="en-US" smtClean="0"/>
              <a:pPr>
                <a:defRPr/>
              </a:pPr>
              <a:t>5/13/2021</a:t>
            </a:fld>
            <a:endParaRPr lang="en-US"/>
          </a:p>
        </p:txBody>
      </p:sp>
      <p:sp>
        <p:nvSpPr>
          <p:cNvPr id="6" name="Slide Number Placeholder 5">
            <a:extLst>
              <a:ext uri="{FF2B5EF4-FFF2-40B4-BE49-F238E27FC236}">
                <a16:creationId xmlns:a16="http://schemas.microsoft.com/office/drawing/2014/main" xmlns="" id="{235610B2-5820-4602-9FD1-1E553E9E7C9A}"/>
              </a:ext>
            </a:extLst>
          </p:cNvPr>
          <p:cNvSpPr>
            <a:spLocks noGrp="1"/>
          </p:cNvSpPr>
          <p:nvPr>
            <p:ph type="sldNum" sz="quarter" idx="12"/>
          </p:nvPr>
        </p:nvSpPr>
        <p:spPr/>
        <p:txBody>
          <a:bodyPr/>
          <a:lstStyle/>
          <a:p>
            <a:fld id="{859E3522-872B-4D02-B4C7-323A69E85E40}" type="slidenum">
              <a:rPr lang="en-US"/>
              <a:pPr/>
              <a:t>104</a:t>
            </a:fld>
            <a:endParaRPr lang="en-US" dirty="0"/>
          </a:p>
        </p:txBody>
      </p:sp>
      <p:sp>
        <p:nvSpPr>
          <p:cNvPr id="7" name="Title 1">
            <a:extLst>
              <a:ext uri="{FF2B5EF4-FFF2-40B4-BE49-F238E27FC236}">
                <a16:creationId xmlns:a16="http://schemas.microsoft.com/office/drawing/2014/main" xmlns="" id="{86E8B10B-1CDE-4A7F-BFF3-0019B32C8E71}"/>
              </a:ext>
            </a:extLst>
          </p:cNvPr>
          <p:cNvSpPr txBox="1">
            <a:spLocks/>
          </p:cNvSpPr>
          <p:nvPr/>
        </p:nvSpPr>
        <p:spPr>
          <a:xfrm>
            <a:off x="1645920" y="0"/>
            <a:ext cx="93268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t>Daily Quiz</a:t>
            </a:r>
          </a:p>
        </p:txBody>
      </p:sp>
      <p:pic>
        <p:nvPicPr>
          <p:cNvPr id="148487" name="Picture 2"/>
          <p:cNvPicPr>
            <a:picLocks noChangeAspect="1" noChangeArrowheads="1"/>
          </p:cNvPicPr>
          <p:nvPr/>
        </p:nvPicPr>
        <p:blipFill>
          <a:blip r:embed="rId2"/>
          <a:srcRect/>
          <a:stretch>
            <a:fillRect/>
          </a:stretch>
        </p:blipFill>
        <p:spPr bwMode="auto">
          <a:xfrm>
            <a:off x="0" y="1"/>
            <a:ext cx="1737360" cy="817563"/>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r>
              <a:rPr lang="en-US" smtClean="0"/>
              <a:t>Problem Solving using Advanced Python      UNIT-5</a:t>
            </a:r>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Content Placeholder 2"/>
          <p:cNvSpPr>
            <a:spLocks noGrp="1" noChangeArrowheads="1"/>
          </p:cNvSpPr>
          <p:nvPr>
            <p:ph idx="1"/>
          </p:nvPr>
        </p:nvSpPr>
        <p:spPr>
          <a:xfrm>
            <a:off x="640080" y="817564"/>
            <a:ext cx="9875520" cy="5407025"/>
          </a:xfrm>
        </p:spPr>
        <p:txBody>
          <a:bodyPr>
            <a:normAutofit/>
          </a:bodyPr>
          <a:lstStyle/>
          <a:p>
            <a:pPr>
              <a:buNone/>
            </a:pPr>
            <a:r>
              <a:rPr lang="en-US" sz="2000" dirty="0" smtClean="0">
                <a:latin typeface="Times New Roman" pitchFamily="18" charset="0"/>
                <a:cs typeface="Times New Roman" pitchFamily="18" charset="0"/>
              </a:rPr>
              <a:t>5.</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Pandas </a:t>
            </a:r>
            <a:r>
              <a:rPr lang="en-US" sz="2000" dirty="0" smtClean="0">
                <a:latin typeface="Times New Roman" pitchFamily="18" charset="0"/>
                <a:cs typeface="Times New Roman" pitchFamily="18" charset="0"/>
              </a:rPr>
              <a:t>key data structure is called?</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Keyframe</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B. </a:t>
            </a:r>
            <a:r>
              <a:rPr lang="en-US" sz="2000" dirty="0" err="1" smtClean="0">
                <a:latin typeface="Times New Roman" pitchFamily="18" charset="0"/>
                <a:cs typeface="Times New Roman" pitchFamily="18" charset="0"/>
              </a:rPr>
              <a:t>DataFrame</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C. Statistics</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D. Econometrics</a:t>
            </a:r>
          </a:p>
          <a:p>
            <a:pPr marL="0" indent="0">
              <a:spcBef>
                <a:spcPct val="0"/>
              </a:spcBef>
              <a:buNone/>
            </a:pPr>
            <a:endParaRPr lang="en-IN" altLang="en-US" sz="2200" dirty="0" smtClean="0">
              <a:latin typeface="Times New Roman" pitchFamily="18" charset="0"/>
              <a:cs typeface="Times New Roman" pitchFamily="18" charset="0"/>
            </a:endParaRPr>
          </a:p>
          <a:p>
            <a:pPr marL="0" indent="0">
              <a:spcBef>
                <a:spcPct val="0"/>
              </a:spcBef>
              <a:buNone/>
            </a:pPr>
            <a:r>
              <a:rPr lang="en-IN" altLang="en-US" sz="2200" dirty="0" smtClean="0">
                <a:latin typeface="Times New Roman" pitchFamily="18" charset="0"/>
                <a:cs typeface="Times New Roman" pitchFamily="18" charset="0"/>
              </a:rPr>
              <a:t>Answer – B</a:t>
            </a:r>
          </a:p>
          <a:p>
            <a:pPr marL="0" indent="0">
              <a:spcBef>
                <a:spcPct val="0"/>
              </a:spcBef>
              <a:buNone/>
            </a:pPr>
            <a:endParaRPr lang="en-IN" altLang="en-US" sz="22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6</a:t>
            </a:r>
            <a:r>
              <a:rPr lang="en-US" sz="2000" dirty="0" smtClean="0">
                <a:latin typeface="Times New Roman" pitchFamily="18" charset="0"/>
                <a:cs typeface="Times New Roman" pitchFamily="18" charset="0"/>
              </a:rPr>
              <a:t>. A </a:t>
            </a:r>
            <a:r>
              <a:rPr lang="en-US" sz="2000" dirty="0" smtClean="0">
                <a:latin typeface="Times New Roman" pitchFamily="18" charset="0"/>
                <a:cs typeface="Times New Roman" pitchFamily="18" charset="0"/>
              </a:rPr>
              <a:t>panel is a ___ container of data</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 </a:t>
            </a:r>
            <a:r>
              <a:rPr lang="en-US" sz="2000" dirty="0" smtClean="0">
                <a:latin typeface="Times New Roman" pitchFamily="18" charset="0"/>
                <a:cs typeface="Times New Roman" pitchFamily="18" charset="0"/>
              </a:rPr>
              <a:t>1D</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B. 2D</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C. </a:t>
            </a:r>
            <a:r>
              <a:rPr lang="en-US" sz="2000" dirty="0" smtClean="0">
                <a:latin typeface="Times New Roman" pitchFamily="18" charset="0"/>
                <a:cs typeface="Times New Roman" pitchFamily="18" charset="0"/>
              </a:rPr>
              <a:t>3D</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D. </a:t>
            </a:r>
            <a:r>
              <a:rPr lang="en-US" sz="2000" dirty="0" smtClean="0">
                <a:latin typeface="Times New Roman" pitchFamily="18" charset="0"/>
                <a:cs typeface="Times New Roman" pitchFamily="18" charset="0"/>
              </a:rPr>
              <a:t>Infinite</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Answer -C</a:t>
            </a:r>
            <a:endParaRPr lang="en-US" sz="2000" dirty="0" smtClean="0">
              <a:latin typeface="Times New Roman" pitchFamily="18" charset="0"/>
              <a:cs typeface="Times New Roman" pitchFamily="18" charset="0"/>
            </a:endParaRPr>
          </a:p>
          <a:p>
            <a:pPr marL="0" indent="0">
              <a:spcBef>
                <a:spcPct val="0"/>
              </a:spcBef>
              <a:buNone/>
            </a:pPr>
            <a:endParaRPr lang="en-IN" alt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9755915F-13DF-46C4-9D8C-86D90168F8BB}"/>
              </a:ext>
            </a:extLst>
          </p:cNvPr>
          <p:cNvSpPr>
            <a:spLocks noGrp="1"/>
          </p:cNvSpPr>
          <p:nvPr>
            <p:ph type="dt" sz="quarter" idx="10"/>
          </p:nvPr>
        </p:nvSpPr>
        <p:spPr/>
        <p:txBody>
          <a:bodyPr/>
          <a:lstStyle/>
          <a:p>
            <a:pPr>
              <a:defRPr/>
            </a:pPr>
            <a:fld id="{FF9239C4-8C65-437D-814C-99E02123E5C8}" type="datetime1">
              <a:rPr lang="en-US" smtClean="0"/>
              <a:pPr>
                <a:defRPr/>
              </a:pPr>
              <a:t>5/13/2021</a:t>
            </a:fld>
            <a:endParaRPr lang="en-US"/>
          </a:p>
        </p:txBody>
      </p:sp>
      <p:sp>
        <p:nvSpPr>
          <p:cNvPr id="6" name="Slide Number Placeholder 5">
            <a:extLst>
              <a:ext uri="{FF2B5EF4-FFF2-40B4-BE49-F238E27FC236}">
                <a16:creationId xmlns:a16="http://schemas.microsoft.com/office/drawing/2014/main" xmlns="" id="{235610B2-5820-4602-9FD1-1E553E9E7C9A}"/>
              </a:ext>
            </a:extLst>
          </p:cNvPr>
          <p:cNvSpPr>
            <a:spLocks noGrp="1"/>
          </p:cNvSpPr>
          <p:nvPr>
            <p:ph type="sldNum" sz="quarter" idx="12"/>
          </p:nvPr>
        </p:nvSpPr>
        <p:spPr/>
        <p:txBody>
          <a:bodyPr/>
          <a:lstStyle/>
          <a:p>
            <a:fld id="{859E3522-872B-4D02-B4C7-323A69E85E40}" type="slidenum">
              <a:rPr lang="en-US"/>
              <a:pPr/>
              <a:t>105</a:t>
            </a:fld>
            <a:endParaRPr lang="en-US" dirty="0"/>
          </a:p>
        </p:txBody>
      </p:sp>
      <p:sp>
        <p:nvSpPr>
          <p:cNvPr id="7" name="Title 1">
            <a:extLst>
              <a:ext uri="{FF2B5EF4-FFF2-40B4-BE49-F238E27FC236}">
                <a16:creationId xmlns:a16="http://schemas.microsoft.com/office/drawing/2014/main" xmlns="" id="{86E8B10B-1CDE-4A7F-BFF3-0019B32C8E71}"/>
              </a:ext>
            </a:extLst>
          </p:cNvPr>
          <p:cNvSpPr txBox="1">
            <a:spLocks/>
          </p:cNvSpPr>
          <p:nvPr/>
        </p:nvSpPr>
        <p:spPr>
          <a:xfrm>
            <a:off x="1645920" y="0"/>
            <a:ext cx="93268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smtClean="0"/>
              <a:t>MCQs</a:t>
            </a:r>
            <a:endParaRPr lang="en-US" sz="2400" dirty="0"/>
          </a:p>
        </p:txBody>
      </p:sp>
      <p:pic>
        <p:nvPicPr>
          <p:cNvPr id="148487" name="Picture 2"/>
          <p:cNvPicPr>
            <a:picLocks noChangeAspect="1" noChangeArrowheads="1"/>
          </p:cNvPicPr>
          <p:nvPr/>
        </p:nvPicPr>
        <p:blipFill>
          <a:blip r:embed="rId2"/>
          <a:srcRect/>
          <a:stretch>
            <a:fillRect/>
          </a:stretch>
        </p:blipFill>
        <p:spPr bwMode="auto">
          <a:xfrm>
            <a:off x="0" y="1"/>
            <a:ext cx="1737360" cy="817563"/>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r>
              <a:rPr lang="en-US" smtClean="0"/>
              <a:t>Problem Solving using Advanced Python      UNIT-5</a:t>
            </a:r>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Content Placeholder 2"/>
          <p:cNvSpPr>
            <a:spLocks noGrp="1" noChangeArrowheads="1"/>
          </p:cNvSpPr>
          <p:nvPr>
            <p:ph idx="1"/>
          </p:nvPr>
        </p:nvSpPr>
        <p:spPr>
          <a:xfrm>
            <a:off x="640080" y="817564"/>
            <a:ext cx="9875520" cy="5407025"/>
          </a:xfrm>
        </p:spPr>
        <p:txBody>
          <a:bodyPr>
            <a:normAutofit/>
          </a:bodyPr>
          <a:lstStyle/>
          <a:p>
            <a:pPr>
              <a:buNone/>
            </a:pPr>
            <a:r>
              <a:rPr lang="en-IN" altLang="en-US" sz="2200" dirty="0" smtClean="0">
                <a:latin typeface="Times New Roman" pitchFamily="18" charset="0"/>
                <a:cs typeface="Times New Roman" pitchFamily="18" charset="0"/>
              </a:rPr>
              <a:t>7.</a:t>
            </a:r>
            <a:r>
              <a:rPr lang="en-US" sz="2400" dirty="0" smtClean="0"/>
              <a:t> </a:t>
            </a:r>
            <a:r>
              <a:rPr lang="en-US" sz="2400" dirty="0" smtClean="0"/>
              <a:t>  </a:t>
            </a:r>
            <a:r>
              <a:rPr lang="en-US" sz="2000" dirty="0" err="1" smtClean="0">
                <a:latin typeface="Times New Roman" pitchFamily="18" charset="0"/>
                <a:cs typeface="Times New Roman" pitchFamily="18" charset="0"/>
              </a:rPr>
              <a:t>SciPy</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stands for?</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a:t>
            </a:r>
            <a:r>
              <a:rPr lang="en-US" sz="2000" dirty="0" smtClean="0">
                <a:latin typeface="Times New Roman" pitchFamily="18" charset="0"/>
                <a:cs typeface="Times New Roman" pitchFamily="18" charset="0"/>
              </a:rPr>
              <a:t>. science library</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B. source library</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C. significant library</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D. scientific library</a:t>
            </a:r>
            <a:endParaRPr lang="en-US" sz="2400" dirty="0" smtClean="0">
              <a:latin typeface="Times New Roman" pitchFamily="18" charset="0"/>
              <a:cs typeface="Times New Roman" pitchFamily="18" charset="0"/>
            </a:endParaRPr>
          </a:p>
          <a:p>
            <a:pPr marL="0" indent="0">
              <a:spcBef>
                <a:spcPct val="0"/>
              </a:spcBef>
              <a:buNone/>
            </a:pPr>
            <a:endParaRPr lang="en-IN" altLang="en-US" sz="2200" dirty="0" smtClean="0">
              <a:latin typeface="Times New Roman" pitchFamily="18" charset="0"/>
              <a:cs typeface="Times New Roman" pitchFamily="18" charset="0"/>
            </a:endParaRPr>
          </a:p>
          <a:p>
            <a:pPr marL="0" indent="0">
              <a:spcBef>
                <a:spcPct val="0"/>
              </a:spcBef>
              <a:buNone/>
            </a:pPr>
            <a:r>
              <a:rPr lang="en-IN" altLang="en-US" sz="2200" dirty="0" smtClean="0">
                <a:latin typeface="Times New Roman" pitchFamily="18" charset="0"/>
                <a:cs typeface="Times New Roman" pitchFamily="18" charset="0"/>
              </a:rPr>
              <a:t>Answer –D</a:t>
            </a:r>
          </a:p>
          <a:p>
            <a:pPr marL="0" indent="0">
              <a:spcBef>
                <a:spcPct val="0"/>
              </a:spcBef>
              <a:buNone/>
            </a:pPr>
            <a:endParaRPr lang="en-IN" altLang="en-US" sz="2200" dirty="0" smtClean="0">
              <a:latin typeface="Times New Roman" pitchFamily="18" charset="0"/>
              <a:cs typeface="Times New Roman" pitchFamily="18" charset="0"/>
            </a:endParaRPr>
          </a:p>
          <a:p>
            <a:pPr>
              <a:buNone/>
            </a:pPr>
            <a:r>
              <a:rPr lang="en-IN" altLang="en-US" sz="2000" dirty="0" smtClean="0">
                <a:latin typeface="Times New Roman" pitchFamily="18" charset="0"/>
                <a:cs typeface="Times New Roman" pitchFamily="18" charset="0"/>
              </a:rPr>
              <a:t>8.</a:t>
            </a:r>
            <a:r>
              <a:rPr lang="en-US" sz="2000" dirty="0" smtClean="0">
                <a:latin typeface="Times New Roman" pitchFamily="18" charset="0"/>
                <a:cs typeface="Times New Roman" pitchFamily="18" charset="0"/>
              </a:rPr>
              <a:t> Which of the following is true?</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By default, all the </a:t>
            </a:r>
            <a:r>
              <a:rPr lang="en-US" sz="2000" dirty="0" err="1" smtClean="0">
                <a:latin typeface="Times New Roman" pitchFamily="18" charset="0"/>
                <a:cs typeface="Times New Roman" pitchFamily="18" charset="0"/>
              </a:rPr>
              <a:t>NumPy</a:t>
            </a:r>
            <a:r>
              <a:rPr lang="en-US" sz="2000" dirty="0" smtClean="0">
                <a:latin typeface="Times New Roman" pitchFamily="18" charset="0"/>
                <a:cs typeface="Times New Roman" pitchFamily="18" charset="0"/>
              </a:rPr>
              <a:t> functions have been available through the </a:t>
            </a:r>
            <a:r>
              <a:rPr lang="en-US" sz="2000" dirty="0" err="1" smtClean="0">
                <a:latin typeface="Times New Roman" pitchFamily="18" charset="0"/>
                <a:cs typeface="Times New Roman" pitchFamily="18" charset="0"/>
              </a:rPr>
              <a:t>SciPy</a:t>
            </a:r>
            <a:r>
              <a:rPr lang="en-US" sz="2000" dirty="0" smtClean="0">
                <a:latin typeface="Times New Roman" pitchFamily="18" charset="0"/>
                <a:cs typeface="Times New Roman" pitchFamily="18" charset="0"/>
              </a:rPr>
              <a:t> namespace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B. There is no need to import the </a:t>
            </a:r>
            <a:r>
              <a:rPr lang="en-US" sz="2000" dirty="0" err="1" smtClean="0">
                <a:latin typeface="Times New Roman" pitchFamily="18" charset="0"/>
                <a:cs typeface="Times New Roman" pitchFamily="18" charset="0"/>
              </a:rPr>
              <a:t>NumPy</a:t>
            </a:r>
            <a:r>
              <a:rPr lang="en-US" sz="2000" dirty="0" smtClean="0">
                <a:latin typeface="Times New Roman" pitchFamily="18" charset="0"/>
                <a:cs typeface="Times New Roman" pitchFamily="18" charset="0"/>
              </a:rPr>
              <a:t> functions explicitly, when </a:t>
            </a:r>
            <a:r>
              <a:rPr lang="en-US" sz="2000" dirty="0" err="1" smtClean="0">
                <a:latin typeface="Times New Roman" pitchFamily="18" charset="0"/>
                <a:cs typeface="Times New Roman" pitchFamily="18" charset="0"/>
              </a:rPr>
              <a:t>SciPy</a:t>
            </a:r>
            <a:r>
              <a:rPr lang="en-US" sz="2000" dirty="0" smtClean="0">
                <a:latin typeface="Times New Roman" pitchFamily="18" charset="0"/>
                <a:cs typeface="Times New Roman" pitchFamily="18" charset="0"/>
              </a:rPr>
              <a:t> is imported.</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C. </a:t>
            </a:r>
            <a:r>
              <a:rPr lang="en-US" sz="2000" dirty="0" err="1" smtClean="0">
                <a:latin typeface="Times New Roman" pitchFamily="18" charset="0"/>
                <a:cs typeface="Times New Roman" pitchFamily="18" charset="0"/>
              </a:rPr>
              <a:t>SciPy</a:t>
            </a:r>
            <a:r>
              <a:rPr lang="en-US" sz="2000" dirty="0" smtClean="0">
                <a:latin typeface="Times New Roman" pitchFamily="18" charset="0"/>
                <a:cs typeface="Times New Roman" pitchFamily="18" charset="0"/>
              </a:rPr>
              <a:t> is built on top of </a:t>
            </a:r>
            <a:r>
              <a:rPr lang="en-US" sz="2000" dirty="0" err="1" smtClean="0">
                <a:latin typeface="Times New Roman" pitchFamily="18" charset="0"/>
                <a:cs typeface="Times New Roman" pitchFamily="18" charset="0"/>
              </a:rPr>
              <a:t>NumPy</a:t>
            </a:r>
            <a:r>
              <a:rPr lang="en-US" sz="2000" dirty="0" smtClean="0">
                <a:latin typeface="Times New Roman" pitchFamily="18" charset="0"/>
                <a:cs typeface="Times New Roman" pitchFamily="18" charset="0"/>
              </a:rPr>
              <a:t> arrays</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D. </a:t>
            </a:r>
            <a:r>
              <a:rPr lang="en-US" sz="2000" dirty="0" smtClean="0">
                <a:latin typeface="Times New Roman" pitchFamily="18" charset="0"/>
                <a:cs typeface="Times New Roman" pitchFamily="18" charset="0"/>
              </a:rPr>
              <a:t>All of the </a:t>
            </a:r>
            <a:r>
              <a:rPr lang="en-US" sz="2000" dirty="0" smtClean="0">
                <a:latin typeface="Times New Roman" pitchFamily="18" charset="0"/>
                <a:cs typeface="Times New Roman" pitchFamily="18" charset="0"/>
              </a:rPr>
              <a:t>above</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Answer -D</a:t>
            </a:r>
            <a:endParaRPr lang="en-US" sz="2000" dirty="0" smtClean="0">
              <a:latin typeface="Times New Roman" pitchFamily="18" charset="0"/>
              <a:cs typeface="Times New Roman" pitchFamily="18" charset="0"/>
            </a:endParaRPr>
          </a:p>
          <a:p>
            <a:pPr marL="0" indent="0">
              <a:spcBef>
                <a:spcPct val="0"/>
              </a:spcBef>
              <a:buNone/>
            </a:pPr>
            <a:endParaRPr lang="en-IN" alt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9755915F-13DF-46C4-9D8C-86D90168F8BB}"/>
              </a:ext>
            </a:extLst>
          </p:cNvPr>
          <p:cNvSpPr>
            <a:spLocks noGrp="1"/>
          </p:cNvSpPr>
          <p:nvPr>
            <p:ph type="dt" sz="quarter" idx="10"/>
          </p:nvPr>
        </p:nvSpPr>
        <p:spPr/>
        <p:txBody>
          <a:bodyPr/>
          <a:lstStyle/>
          <a:p>
            <a:pPr>
              <a:defRPr/>
            </a:pPr>
            <a:fld id="{3536327A-E0EE-4EB0-A1AA-1A03A1A0BB2F}" type="datetime1">
              <a:rPr lang="en-US" smtClean="0"/>
              <a:pPr>
                <a:defRPr/>
              </a:pPr>
              <a:t>5/13/2021</a:t>
            </a:fld>
            <a:endParaRPr lang="en-US"/>
          </a:p>
        </p:txBody>
      </p:sp>
      <p:sp>
        <p:nvSpPr>
          <p:cNvPr id="6" name="Slide Number Placeholder 5">
            <a:extLst>
              <a:ext uri="{FF2B5EF4-FFF2-40B4-BE49-F238E27FC236}">
                <a16:creationId xmlns:a16="http://schemas.microsoft.com/office/drawing/2014/main" xmlns="" id="{235610B2-5820-4602-9FD1-1E553E9E7C9A}"/>
              </a:ext>
            </a:extLst>
          </p:cNvPr>
          <p:cNvSpPr>
            <a:spLocks noGrp="1"/>
          </p:cNvSpPr>
          <p:nvPr>
            <p:ph type="sldNum" sz="quarter" idx="12"/>
          </p:nvPr>
        </p:nvSpPr>
        <p:spPr/>
        <p:txBody>
          <a:bodyPr/>
          <a:lstStyle/>
          <a:p>
            <a:fld id="{859E3522-872B-4D02-B4C7-323A69E85E40}" type="slidenum">
              <a:rPr lang="en-US"/>
              <a:pPr/>
              <a:t>106</a:t>
            </a:fld>
            <a:endParaRPr lang="en-US" dirty="0"/>
          </a:p>
        </p:txBody>
      </p:sp>
      <p:sp>
        <p:nvSpPr>
          <p:cNvPr id="7" name="Title 1">
            <a:extLst>
              <a:ext uri="{FF2B5EF4-FFF2-40B4-BE49-F238E27FC236}">
                <a16:creationId xmlns:a16="http://schemas.microsoft.com/office/drawing/2014/main" xmlns="" id="{86E8B10B-1CDE-4A7F-BFF3-0019B32C8E71}"/>
              </a:ext>
            </a:extLst>
          </p:cNvPr>
          <p:cNvSpPr txBox="1">
            <a:spLocks/>
          </p:cNvSpPr>
          <p:nvPr/>
        </p:nvSpPr>
        <p:spPr>
          <a:xfrm>
            <a:off x="1645920" y="0"/>
            <a:ext cx="93268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smtClean="0"/>
              <a:t>MCQs</a:t>
            </a:r>
            <a:endParaRPr lang="en-US" sz="2400" dirty="0"/>
          </a:p>
        </p:txBody>
      </p:sp>
      <p:pic>
        <p:nvPicPr>
          <p:cNvPr id="148487" name="Picture 2"/>
          <p:cNvPicPr>
            <a:picLocks noChangeAspect="1" noChangeArrowheads="1"/>
          </p:cNvPicPr>
          <p:nvPr/>
        </p:nvPicPr>
        <p:blipFill>
          <a:blip r:embed="rId2"/>
          <a:srcRect/>
          <a:stretch>
            <a:fillRect/>
          </a:stretch>
        </p:blipFill>
        <p:spPr bwMode="auto">
          <a:xfrm>
            <a:off x="0" y="1"/>
            <a:ext cx="1737360" cy="817563"/>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r>
              <a:rPr lang="en-US" smtClean="0"/>
              <a:t>Problem Solving using Advanced Python      UNIT-5</a:t>
            </a:r>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Content Placeholder 2"/>
          <p:cNvSpPr>
            <a:spLocks noGrp="1" noChangeArrowheads="1"/>
          </p:cNvSpPr>
          <p:nvPr>
            <p:ph idx="1"/>
          </p:nvPr>
        </p:nvSpPr>
        <p:spPr>
          <a:xfrm>
            <a:off x="640080" y="817564"/>
            <a:ext cx="9875520" cy="5507036"/>
          </a:xfrm>
        </p:spPr>
        <p:txBody>
          <a:bodyPr>
            <a:normAutofit lnSpcReduction="10000"/>
          </a:bodyPr>
          <a:lstStyle/>
          <a:p>
            <a:pPr>
              <a:buNone/>
            </a:pPr>
            <a:r>
              <a:rPr lang="en-IN" altLang="en-US" sz="2200" dirty="0" smtClean="0">
                <a:latin typeface="Times New Roman" pitchFamily="18" charset="0"/>
                <a:cs typeface="Times New Roman" pitchFamily="18" charset="0"/>
              </a:rPr>
              <a:t>     9.</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NumPy</a:t>
            </a:r>
            <a:r>
              <a:rPr lang="en-US" sz="2200" dirty="0" smtClean="0">
                <a:latin typeface="Times New Roman" pitchFamily="18" charset="0"/>
                <a:cs typeface="Times New Roman" pitchFamily="18" charset="0"/>
              </a:rPr>
              <a:t> is often used along with packages like?</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A</a:t>
            </a:r>
            <a:r>
              <a:rPr lang="en-US" sz="2200" dirty="0" smtClean="0">
                <a:latin typeface="Times New Roman" pitchFamily="18" charset="0"/>
                <a:cs typeface="Times New Roman" pitchFamily="18" charset="0"/>
              </a:rPr>
              <a:t>. Node.js</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B. </a:t>
            </a:r>
            <a:r>
              <a:rPr lang="en-US" sz="2200" dirty="0" err="1" smtClean="0">
                <a:latin typeface="Times New Roman" pitchFamily="18" charset="0"/>
                <a:cs typeface="Times New Roman" pitchFamily="18" charset="0"/>
              </a:rPr>
              <a:t>Matplotlib</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C. </a:t>
            </a:r>
            <a:r>
              <a:rPr lang="en-US" sz="2200" dirty="0" err="1" smtClean="0">
                <a:latin typeface="Times New Roman" pitchFamily="18" charset="0"/>
                <a:cs typeface="Times New Roman" pitchFamily="18" charset="0"/>
              </a:rPr>
              <a:t>SciPy</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D. Both B and </a:t>
            </a:r>
            <a:r>
              <a:rPr lang="en-US" sz="2200" dirty="0" smtClean="0">
                <a:latin typeface="Times New Roman" pitchFamily="18" charset="0"/>
                <a:cs typeface="Times New Roman" pitchFamily="18" charset="0"/>
              </a:rPr>
              <a:t>C</a:t>
            </a:r>
          </a:p>
          <a:p>
            <a:pPr>
              <a:buNone/>
            </a:pPr>
            <a:r>
              <a:rPr lang="en-US" sz="2200" dirty="0" smtClean="0">
                <a:latin typeface="Times New Roman" pitchFamily="18" charset="0"/>
                <a:cs typeface="Times New Roman" pitchFamily="18" charset="0"/>
              </a:rPr>
              <a:t>Answer –D</a:t>
            </a:r>
          </a:p>
          <a:p>
            <a:pPr>
              <a:buNone/>
            </a:pPr>
            <a:r>
              <a:rPr lang="en-US" sz="2200" dirty="0" smtClean="0">
                <a:latin typeface="Times New Roman" pitchFamily="18" charset="0"/>
                <a:cs typeface="Times New Roman" pitchFamily="18" charset="0"/>
              </a:rPr>
              <a:t>10</a:t>
            </a:r>
            <a:r>
              <a:rPr lang="en-US" sz="2200" dirty="0" smtClean="0">
                <a:latin typeface="Times New Roman" pitchFamily="18" charset="0"/>
                <a:cs typeface="Times New Roman" pitchFamily="18" charset="0"/>
              </a:rPr>
              <a:t>. What will be output for the following code?</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import </a:t>
            </a:r>
            <a:r>
              <a:rPr lang="en-US" sz="2200" dirty="0" err="1" smtClean="0">
                <a:latin typeface="Times New Roman" pitchFamily="18" charset="0"/>
                <a:cs typeface="Times New Roman" pitchFamily="18" charset="0"/>
              </a:rPr>
              <a:t>numpy</a:t>
            </a:r>
            <a:r>
              <a:rPr lang="en-US" sz="2200" dirty="0" smtClean="0">
                <a:latin typeface="Times New Roman" pitchFamily="18" charset="0"/>
                <a:cs typeface="Times New Roman" pitchFamily="18" charset="0"/>
              </a:rPr>
              <a:t> as </a:t>
            </a:r>
            <a:r>
              <a:rPr lang="en-US" sz="2200" dirty="0" err="1" smtClean="0">
                <a:latin typeface="Times New Roman" pitchFamily="18" charset="0"/>
                <a:cs typeface="Times New Roman" pitchFamily="18" charset="0"/>
              </a:rPr>
              <a:t>np</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a = </a:t>
            </a:r>
            <a:r>
              <a:rPr lang="en-US" sz="2200" dirty="0" err="1" smtClean="0">
                <a:latin typeface="Times New Roman" pitchFamily="18" charset="0"/>
                <a:cs typeface="Times New Roman" pitchFamily="18" charset="0"/>
              </a:rPr>
              <a:t>np.array</a:t>
            </a:r>
            <a:r>
              <a:rPr lang="en-US" sz="2200" dirty="0" smtClean="0">
                <a:latin typeface="Times New Roman" pitchFamily="18" charset="0"/>
                <a:cs typeface="Times New Roman" pitchFamily="18" charset="0"/>
              </a:rPr>
              <a:t>([1,2,3])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      print a</a:t>
            </a:r>
          </a:p>
          <a:p>
            <a:pPr>
              <a:buNone/>
            </a:pPr>
            <a:r>
              <a:rPr lang="en-US" sz="2200" dirty="0" smtClean="0">
                <a:latin typeface="Times New Roman" pitchFamily="18" charset="0"/>
                <a:cs typeface="Times New Roman" pitchFamily="18" charset="0"/>
              </a:rPr>
              <a:t>     </a:t>
            </a:r>
            <a:r>
              <a:rPr lang="es-ES" sz="2200" dirty="0" smtClean="0">
                <a:latin typeface="Times New Roman" pitchFamily="18" charset="0"/>
                <a:cs typeface="Times New Roman" pitchFamily="18" charset="0"/>
              </a:rPr>
              <a:t>A. [[1, 2, 3]]</a:t>
            </a:r>
            <a:br>
              <a:rPr lang="es-ES" sz="2200" dirty="0" smtClean="0">
                <a:latin typeface="Times New Roman" pitchFamily="18" charset="0"/>
                <a:cs typeface="Times New Roman" pitchFamily="18" charset="0"/>
              </a:rPr>
            </a:br>
            <a:r>
              <a:rPr lang="es-ES" sz="2200" dirty="0" smtClean="0">
                <a:latin typeface="Times New Roman" pitchFamily="18" charset="0"/>
                <a:cs typeface="Times New Roman" pitchFamily="18" charset="0"/>
              </a:rPr>
              <a:t>B. [1]</a:t>
            </a:r>
            <a:br>
              <a:rPr lang="es-ES" sz="2200" dirty="0" smtClean="0">
                <a:latin typeface="Times New Roman" pitchFamily="18" charset="0"/>
                <a:cs typeface="Times New Roman" pitchFamily="18" charset="0"/>
              </a:rPr>
            </a:br>
            <a:r>
              <a:rPr lang="es-ES" sz="2200" dirty="0" smtClean="0">
                <a:latin typeface="Times New Roman" pitchFamily="18" charset="0"/>
                <a:cs typeface="Times New Roman" pitchFamily="18" charset="0"/>
              </a:rPr>
              <a:t>C. </a:t>
            </a:r>
            <a:r>
              <a:rPr lang="es-ES" sz="2200" dirty="0" smtClean="0">
                <a:latin typeface="Times New Roman" pitchFamily="18" charset="0"/>
                <a:cs typeface="Times New Roman" pitchFamily="18" charset="0"/>
              </a:rPr>
              <a:t>[1, 2, 3]</a:t>
            </a:r>
            <a:br>
              <a:rPr lang="es-ES" sz="2200" dirty="0" smtClean="0">
                <a:latin typeface="Times New Roman" pitchFamily="18" charset="0"/>
                <a:cs typeface="Times New Roman" pitchFamily="18" charset="0"/>
              </a:rPr>
            </a:br>
            <a:r>
              <a:rPr lang="es-ES" sz="2200" dirty="0" smtClean="0">
                <a:latin typeface="Times New Roman" pitchFamily="18" charset="0"/>
                <a:cs typeface="Times New Roman" pitchFamily="18" charset="0"/>
              </a:rPr>
              <a:t>D. </a:t>
            </a:r>
            <a:r>
              <a:rPr lang="es-ES" sz="2200" dirty="0" smtClean="0">
                <a:latin typeface="Times New Roman" pitchFamily="18" charset="0"/>
                <a:cs typeface="Times New Roman" pitchFamily="18" charset="0"/>
              </a:rPr>
              <a:t>Error</a:t>
            </a:r>
          </a:p>
          <a:p>
            <a:pPr>
              <a:buNone/>
            </a:pPr>
            <a:r>
              <a:rPr lang="es-ES" sz="2200" dirty="0" err="1" smtClean="0">
                <a:latin typeface="Times New Roman" pitchFamily="18" charset="0"/>
                <a:cs typeface="Times New Roman" pitchFamily="18" charset="0"/>
              </a:rPr>
              <a:t>Answer</a:t>
            </a:r>
            <a:r>
              <a:rPr lang="es-ES" sz="2200" dirty="0" smtClean="0">
                <a:latin typeface="Times New Roman" pitchFamily="18" charset="0"/>
                <a:cs typeface="Times New Roman" pitchFamily="18" charset="0"/>
              </a:rPr>
              <a:t>-C</a:t>
            </a:r>
            <a:endParaRPr lang="en-US" sz="2200" dirty="0" smtClean="0">
              <a:latin typeface="Times New Roman" pitchFamily="18" charset="0"/>
              <a:cs typeface="Times New Roman" pitchFamily="18" charset="0"/>
            </a:endParaRPr>
          </a:p>
          <a:p>
            <a:pPr marL="0" indent="0">
              <a:spcBef>
                <a:spcPct val="0"/>
              </a:spcBef>
              <a:buNone/>
            </a:pPr>
            <a:endParaRPr lang="en-IN" alt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9755915F-13DF-46C4-9D8C-86D90168F8BB}"/>
              </a:ext>
            </a:extLst>
          </p:cNvPr>
          <p:cNvSpPr>
            <a:spLocks noGrp="1"/>
          </p:cNvSpPr>
          <p:nvPr>
            <p:ph type="dt" sz="quarter" idx="10"/>
          </p:nvPr>
        </p:nvSpPr>
        <p:spPr/>
        <p:txBody>
          <a:bodyPr/>
          <a:lstStyle/>
          <a:p>
            <a:pPr>
              <a:defRPr/>
            </a:pPr>
            <a:fld id="{5BA18A64-F227-4C37-958B-7766B1E244E2}" type="datetime1">
              <a:rPr lang="en-US" smtClean="0"/>
              <a:pPr>
                <a:defRPr/>
              </a:pPr>
              <a:t>5/13/2021</a:t>
            </a:fld>
            <a:endParaRPr lang="en-US"/>
          </a:p>
        </p:txBody>
      </p:sp>
      <p:sp>
        <p:nvSpPr>
          <p:cNvPr id="6" name="Slide Number Placeholder 5">
            <a:extLst>
              <a:ext uri="{FF2B5EF4-FFF2-40B4-BE49-F238E27FC236}">
                <a16:creationId xmlns:a16="http://schemas.microsoft.com/office/drawing/2014/main" xmlns="" id="{235610B2-5820-4602-9FD1-1E553E9E7C9A}"/>
              </a:ext>
            </a:extLst>
          </p:cNvPr>
          <p:cNvSpPr>
            <a:spLocks noGrp="1"/>
          </p:cNvSpPr>
          <p:nvPr>
            <p:ph type="sldNum" sz="quarter" idx="12"/>
          </p:nvPr>
        </p:nvSpPr>
        <p:spPr/>
        <p:txBody>
          <a:bodyPr/>
          <a:lstStyle/>
          <a:p>
            <a:fld id="{859E3522-872B-4D02-B4C7-323A69E85E40}" type="slidenum">
              <a:rPr lang="en-US"/>
              <a:pPr/>
              <a:t>107</a:t>
            </a:fld>
            <a:endParaRPr lang="en-US" dirty="0"/>
          </a:p>
        </p:txBody>
      </p:sp>
      <p:sp>
        <p:nvSpPr>
          <p:cNvPr id="7" name="Title 1">
            <a:extLst>
              <a:ext uri="{FF2B5EF4-FFF2-40B4-BE49-F238E27FC236}">
                <a16:creationId xmlns:a16="http://schemas.microsoft.com/office/drawing/2014/main" xmlns="" id="{86E8B10B-1CDE-4A7F-BFF3-0019B32C8E71}"/>
              </a:ext>
            </a:extLst>
          </p:cNvPr>
          <p:cNvSpPr txBox="1">
            <a:spLocks/>
          </p:cNvSpPr>
          <p:nvPr/>
        </p:nvSpPr>
        <p:spPr>
          <a:xfrm>
            <a:off x="1645920" y="0"/>
            <a:ext cx="93268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smtClean="0"/>
              <a:t>MCQs</a:t>
            </a:r>
            <a:endParaRPr lang="en-US" sz="2400" dirty="0"/>
          </a:p>
        </p:txBody>
      </p:sp>
      <p:pic>
        <p:nvPicPr>
          <p:cNvPr id="148487" name="Picture 2"/>
          <p:cNvPicPr>
            <a:picLocks noChangeAspect="1" noChangeArrowheads="1"/>
          </p:cNvPicPr>
          <p:nvPr/>
        </p:nvPicPr>
        <p:blipFill>
          <a:blip r:embed="rId2"/>
          <a:srcRect/>
          <a:stretch>
            <a:fillRect/>
          </a:stretch>
        </p:blipFill>
        <p:spPr bwMode="auto">
          <a:xfrm>
            <a:off x="0" y="1"/>
            <a:ext cx="1737360" cy="817563"/>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r>
              <a:rPr lang="en-US" smtClean="0"/>
              <a:t>Problem Solving using Advanced Python      UNIT-5</a:t>
            </a:r>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Content Placeholder 2"/>
          <p:cNvSpPr>
            <a:spLocks noGrp="1" noChangeArrowheads="1"/>
          </p:cNvSpPr>
          <p:nvPr>
            <p:ph idx="1"/>
          </p:nvPr>
        </p:nvSpPr>
        <p:spPr>
          <a:xfrm>
            <a:off x="640080" y="1143001"/>
            <a:ext cx="9875520" cy="4525963"/>
          </a:xfrm>
        </p:spPr>
        <p:txBody>
          <a:bodyPr>
            <a:normAutofit/>
          </a:bodyPr>
          <a:lstStyle/>
          <a:p>
            <a:pPr marL="0" indent="0" algn="just">
              <a:buNone/>
            </a:pPr>
            <a:r>
              <a:rPr lang="en-US" altLang="en-US" sz="2400" dirty="0">
                <a:latin typeface="Times New Roman" pitchFamily="18" charset="0"/>
                <a:cs typeface="Times New Roman" pitchFamily="18" charset="0"/>
              </a:rPr>
              <a:t>Q-1</a:t>
            </a:r>
            <a:r>
              <a:rPr lang="en-US" sz="2400" dirty="0">
                <a:latin typeface="Times New Roman" pitchFamily="18" charset="0"/>
                <a:cs typeface="Times New Roman" pitchFamily="18" charset="0"/>
              </a:rPr>
              <a:t> What do you mean by data visualization technique ,Also Explain how data visualization can help in decision making?</a:t>
            </a:r>
          </a:p>
          <a:p>
            <a:pPr marL="0" indent="0" algn="just">
              <a:buNone/>
            </a:pPr>
            <a:r>
              <a:rPr lang="en-US" altLang="en-US" sz="2400" dirty="0">
                <a:latin typeface="Times New Roman" pitchFamily="18" charset="0"/>
                <a:cs typeface="Times New Roman" pitchFamily="18" charset="0"/>
              </a:rPr>
              <a:t>Q-2</a:t>
            </a:r>
            <a:r>
              <a:rPr lang="en-US" sz="2400" dirty="0">
                <a:latin typeface="Times New Roman" pitchFamily="18" charset="0"/>
                <a:cs typeface="Times New Roman" pitchFamily="18" charset="0"/>
              </a:rPr>
              <a:t> Write steps to plot your data on a graph.</a:t>
            </a:r>
          </a:p>
          <a:p>
            <a:pPr fontAlgn="base">
              <a:buNone/>
            </a:pPr>
            <a:r>
              <a:rPr lang="en-US" altLang="en-US" sz="2400" dirty="0">
                <a:latin typeface="Times New Roman" pitchFamily="18" charset="0"/>
                <a:cs typeface="Times New Roman" pitchFamily="18" charset="0"/>
              </a:rPr>
              <a:t>Q-3</a:t>
            </a:r>
            <a:r>
              <a:rPr lang="en-US" sz="2400" dirty="0">
                <a:latin typeface="Times New Roman" pitchFamily="18" charset="0"/>
                <a:cs typeface="Times New Roman" pitchFamily="18" charset="0"/>
              </a:rPr>
              <a:t> Write code to do the following:</a:t>
            </a:r>
          </a:p>
          <a:p>
            <a:pPr fontAlgn="base">
              <a:buNone/>
            </a:pPr>
            <a:r>
              <a:rPr lang="en-US" sz="2400" dirty="0">
                <a:latin typeface="Times New Roman" pitchFamily="18" charset="0"/>
                <a:cs typeface="Times New Roman" pitchFamily="18" charset="0"/>
              </a:rPr>
              <a:t>	-Plot the following data on line chart:</a:t>
            </a:r>
          </a:p>
          <a:p>
            <a:pPr>
              <a:buNone/>
            </a:pPr>
            <a:r>
              <a:rPr lang="en-US" sz="2400" dirty="0">
                <a:latin typeface="Times New Roman" pitchFamily="18" charset="0"/>
                <a:cs typeface="Times New Roman" pitchFamily="18" charset="0"/>
              </a:rPr>
              <a:t>Runs in </a:t>
            </a:r>
            <a:r>
              <a:rPr lang="en-US" sz="2400" dirty="0" err="1">
                <a:latin typeface="Times New Roman" pitchFamily="18" charset="0"/>
                <a:cs typeface="Times New Roman" pitchFamily="18" charset="0"/>
              </a:rPr>
              <a:t>Overs</a:t>
            </a:r>
            <a:r>
              <a:rPr lang="en-US" sz="2400" dirty="0">
                <a:latin typeface="Times New Roman" pitchFamily="18" charset="0"/>
                <a:cs typeface="Times New Roman" pitchFamily="18" charset="0"/>
              </a:rPr>
              <a:t>     10   20</a:t>
            </a:r>
          </a:p>
          <a:p>
            <a:pPr>
              <a:buNone/>
            </a:pPr>
            <a:r>
              <a:rPr lang="en-US" sz="2400" dirty="0">
                <a:latin typeface="Times New Roman" pitchFamily="18" charset="0"/>
                <a:cs typeface="Times New Roman" pitchFamily="18" charset="0"/>
              </a:rPr>
              <a:t>MI                      110  224</a:t>
            </a:r>
          </a:p>
          <a:p>
            <a:pPr>
              <a:buNone/>
            </a:pPr>
            <a:r>
              <a:rPr lang="en-US" sz="2400" dirty="0">
                <a:latin typeface="Times New Roman" pitchFamily="18" charset="0"/>
                <a:cs typeface="Times New Roman" pitchFamily="18" charset="0"/>
              </a:rPr>
              <a:t>RCB                    85    210 </a:t>
            </a:r>
            <a:endParaRPr lang="en-US" altLang="en-US" sz="24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67E91BB9-8F2C-452F-A841-901E4797186A}"/>
              </a:ext>
            </a:extLst>
          </p:cNvPr>
          <p:cNvSpPr>
            <a:spLocks noGrp="1"/>
          </p:cNvSpPr>
          <p:nvPr>
            <p:ph type="dt" sz="quarter" idx="10"/>
          </p:nvPr>
        </p:nvSpPr>
        <p:spPr/>
        <p:txBody>
          <a:bodyPr/>
          <a:lstStyle/>
          <a:p>
            <a:pPr>
              <a:defRPr/>
            </a:pPr>
            <a:fld id="{2D2264EC-0B22-494A-A819-EBE4DC70025B}" type="datetime1">
              <a:rPr lang="en-US" smtClean="0"/>
              <a:pPr>
                <a:defRPr/>
              </a:pPr>
              <a:t>5/13/2021</a:t>
            </a:fld>
            <a:endParaRPr lang="en-US" dirty="0"/>
          </a:p>
        </p:txBody>
      </p:sp>
      <p:sp>
        <p:nvSpPr>
          <p:cNvPr id="5" name="Footer Placeholder 4">
            <a:extLst>
              <a:ext uri="{FF2B5EF4-FFF2-40B4-BE49-F238E27FC236}">
                <a16:creationId xmlns:a16="http://schemas.microsoft.com/office/drawing/2014/main" xmlns="" id="{A654D825-8143-4018-AD5A-34E684BF08AE}"/>
              </a:ext>
            </a:extLst>
          </p:cNvPr>
          <p:cNvSpPr>
            <a:spLocks noGrp="1"/>
          </p:cNvSpPr>
          <p:nvPr>
            <p:ph type="ftr" sz="quarter" idx="11"/>
          </p:nvPr>
        </p:nvSpPr>
        <p:spPr>
          <a:xfrm>
            <a:off x="3017520" y="6356351"/>
            <a:ext cx="6035040" cy="365125"/>
          </a:xfrm>
        </p:spPr>
        <p:txBody>
          <a:bodyPr/>
          <a:lstStyle/>
          <a:p>
            <a:pPr>
              <a:defRPr/>
            </a:pPr>
            <a:r>
              <a:rPr lang="en-US" smtClean="0"/>
              <a:t>Problem Solving using Advanced Python      UNIT-5</a:t>
            </a:r>
            <a:endParaRPr lang="en-US" dirty="0"/>
          </a:p>
        </p:txBody>
      </p:sp>
      <p:sp>
        <p:nvSpPr>
          <p:cNvPr id="6" name="Slide Number Placeholder 5">
            <a:extLst>
              <a:ext uri="{FF2B5EF4-FFF2-40B4-BE49-F238E27FC236}">
                <a16:creationId xmlns:a16="http://schemas.microsoft.com/office/drawing/2014/main" xmlns="" id="{6011654C-297F-477A-888E-0680BC5A98FA}"/>
              </a:ext>
            </a:extLst>
          </p:cNvPr>
          <p:cNvSpPr>
            <a:spLocks noGrp="1"/>
          </p:cNvSpPr>
          <p:nvPr>
            <p:ph type="sldNum" sz="quarter" idx="12"/>
          </p:nvPr>
        </p:nvSpPr>
        <p:spPr/>
        <p:txBody>
          <a:bodyPr/>
          <a:lstStyle/>
          <a:p>
            <a:fld id="{12BC1666-7478-4165-B51C-B07AFE1CD48A}" type="slidenum">
              <a:rPr lang="en-US"/>
              <a:pPr/>
              <a:t>108</a:t>
            </a:fld>
            <a:endParaRPr lang="en-US" dirty="0"/>
          </a:p>
        </p:txBody>
      </p:sp>
      <p:sp>
        <p:nvSpPr>
          <p:cNvPr id="7" name="Title 1">
            <a:extLst>
              <a:ext uri="{FF2B5EF4-FFF2-40B4-BE49-F238E27FC236}">
                <a16:creationId xmlns:a16="http://schemas.microsoft.com/office/drawing/2014/main" xmlns="" id="{2DEC0CC6-4295-41F8-A009-EFBC46B16E9A}"/>
              </a:ext>
            </a:extLst>
          </p:cNvPr>
          <p:cNvSpPr txBox="1">
            <a:spLocks/>
          </p:cNvSpPr>
          <p:nvPr/>
        </p:nvSpPr>
        <p:spPr>
          <a:xfrm>
            <a:off x="1371600" y="304800"/>
            <a:ext cx="93268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latin typeface="Times New Roman" pitchFamily="18" charset="0"/>
                <a:cs typeface="Times New Roman" pitchFamily="18" charset="0"/>
              </a:rPr>
              <a:t>Weekly Assignment</a:t>
            </a:r>
          </a:p>
        </p:txBody>
      </p:sp>
      <p:pic>
        <p:nvPicPr>
          <p:cNvPr id="150535" name="Picture 2"/>
          <p:cNvPicPr>
            <a:picLocks noChangeAspect="1" noChangeArrowheads="1"/>
          </p:cNvPicPr>
          <p:nvPr/>
        </p:nvPicPr>
        <p:blipFill>
          <a:blip r:embed="rId2"/>
          <a:srcRect/>
          <a:stretch>
            <a:fillRect/>
          </a:stretch>
        </p:blipFill>
        <p:spPr bwMode="auto">
          <a:xfrm>
            <a:off x="0" y="1"/>
            <a:ext cx="1737360" cy="817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Content Placeholder 2"/>
          <p:cNvSpPr>
            <a:spLocks noGrp="1" noChangeArrowheads="1"/>
          </p:cNvSpPr>
          <p:nvPr>
            <p:ph idx="1"/>
          </p:nvPr>
        </p:nvSpPr>
        <p:spPr>
          <a:xfrm>
            <a:off x="640080" y="1143001"/>
            <a:ext cx="9875520" cy="4525963"/>
          </a:xfrm>
        </p:spPr>
        <p:txBody>
          <a:bodyPr>
            <a:normAutofit/>
          </a:bodyPr>
          <a:lstStyle/>
          <a:p>
            <a:pPr marL="0" indent="0" algn="just">
              <a:buNone/>
            </a:pPr>
            <a:r>
              <a:rPr lang="en-US" altLang="en-US" sz="2400" dirty="0">
                <a:latin typeface="Times New Roman" pitchFamily="18" charset="0"/>
                <a:cs typeface="Times New Roman" pitchFamily="18" charset="0"/>
              </a:rPr>
              <a:t>Q-4</a:t>
            </a:r>
            <a:r>
              <a:rPr lang="en-US" sz="2400" dirty="0"/>
              <a:t>Write code to plot a line chart to depict the run rate of T20 match from given data:</a:t>
            </a:r>
            <a:endParaRPr lang="en-US" altLang="en-US" sz="24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67E91BB9-8F2C-452F-A841-901E4797186A}"/>
              </a:ext>
            </a:extLst>
          </p:cNvPr>
          <p:cNvSpPr>
            <a:spLocks noGrp="1"/>
          </p:cNvSpPr>
          <p:nvPr>
            <p:ph type="dt" sz="quarter" idx="10"/>
          </p:nvPr>
        </p:nvSpPr>
        <p:spPr/>
        <p:txBody>
          <a:bodyPr/>
          <a:lstStyle/>
          <a:p>
            <a:pPr>
              <a:defRPr/>
            </a:pPr>
            <a:fld id="{D8950816-5A75-4591-B690-8D4296B0E2F5}" type="datetime1">
              <a:rPr lang="en-US" smtClean="0"/>
              <a:pPr>
                <a:defRPr/>
              </a:pPr>
              <a:t>5/13/2021</a:t>
            </a:fld>
            <a:endParaRPr lang="en-US"/>
          </a:p>
        </p:txBody>
      </p:sp>
      <p:sp>
        <p:nvSpPr>
          <p:cNvPr id="5" name="Footer Placeholder 4">
            <a:extLst>
              <a:ext uri="{FF2B5EF4-FFF2-40B4-BE49-F238E27FC236}">
                <a16:creationId xmlns:a16="http://schemas.microsoft.com/office/drawing/2014/main" xmlns="" id="{A654D825-8143-4018-AD5A-34E684BF08AE}"/>
              </a:ext>
            </a:extLst>
          </p:cNvPr>
          <p:cNvSpPr>
            <a:spLocks noGrp="1"/>
          </p:cNvSpPr>
          <p:nvPr>
            <p:ph type="ftr" sz="quarter" idx="11"/>
          </p:nvPr>
        </p:nvSpPr>
        <p:spPr>
          <a:xfrm>
            <a:off x="3017520" y="6356351"/>
            <a:ext cx="6035040" cy="365125"/>
          </a:xfrm>
        </p:spPr>
        <p:txBody>
          <a:bodyPr/>
          <a:lstStyle/>
          <a:p>
            <a:pPr>
              <a:defRPr/>
            </a:pPr>
            <a:r>
              <a:rPr lang="en-US" smtClean="0"/>
              <a:t>Problem Solving using Advanced Python      UNIT-5</a:t>
            </a:r>
            <a:endParaRPr lang="en-US" dirty="0"/>
          </a:p>
        </p:txBody>
      </p:sp>
      <p:sp>
        <p:nvSpPr>
          <p:cNvPr id="6" name="Slide Number Placeholder 5">
            <a:extLst>
              <a:ext uri="{FF2B5EF4-FFF2-40B4-BE49-F238E27FC236}">
                <a16:creationId xmlns:a16="http://schemas.microsoft.com/office/drawing/2014/main" xmlns="" id="{6011654C-297F-477A-888E-0680BC5A98FA}"/>
              </a:ext>
            </a:extLst>
          </p:cNvPr>
          <p:cNvSpPr>
            <a:spLocks noGrp="1"/>
          </p:cNvSpPr>
          <p:nvPr>
            <p:ph type="sldNum" sz="quarter" idx="12"/>
          </p:nvPr>
        </p:nvSpPr>
        <p:spPr/>
        <p:txBody>
          <a:bodyPr/>
          <a:lstStyle/>
          <a:p>
            <a:fld id="{12BC1666-7478-4165-B51C-B07AFE1CD48A}" type="slidenum">
              <a:rPr lang="en-US"/>
              <a:pPr/>
              <a:t>109</a:t>
            </a:fld>
            <a:endParaRPr lang="en-US"/>
          </a:p>
        </p:txBody>
      </p:sp>
      <p:sp>
        <p:nvSpPr>
          <p:cNvPr id="7" name="Title 1">
            <a:extLst>
              <a:ext uri="{FF2B5EF4-FFF2-40B4-BE49-F238E27FC236}">
                <a16:creationId xmlns:a16="http://schemas.microsoft.com/office/drawing/2014/main" xmlns="" id="{2DEC0CC6-4295-41F8-A009-EFBC46B16E9A}"/>
              </a:ext>
            </a:extLst>
          </p:cNvPr>
          <p:cNvSpPr txBox="1">
            <a:spLocks/>
          </p:cNvSpPr>
          <p:nvPr/>
        </p:nvSpPr>
        <p:spPr>
          <a:xfrm>
            <a:off x="1371600" y="304800"/>
            <a:ext cx="93268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latin typeface="Times New Roman" pitchFamily="18" charset="0"/>
                <a:cs typeface="Times New Roman" pitchFamily="18" charset="0"/>
              </a:rPr>
              <a:t>Weekly Assignment</a:t>
            </a:r>
          </a:p>
        </p:txBody>
      </p:sp>
      <p:pic>
        <p:nvPicPr>
          <p:cNvPr id="150535" name="Picture 2"/>
          <p:cNvPicPr>
            <a:picLocks noChangeAspect="1" noChangeArrowheads="1"/>
          </p:cNvPicPr>
          <p:nvPr/>
        </p:nvPicPr>
        <p:blipFill>
          <a:blip r:embed="rId2"/>
          <a:srcRect/>
          <a:stretch>
            <a:fillRect/>
          </a:stretch>
        </p:blipFill>
        <p:spPr bwMode="auto">
          <a:xfrm>
            <a:off x="0" y="1"/>
            <a:ext cx="1737360" cy="817563"/>
          </a:xfrm>
          <a:prstGeom prst="rect">
            <a:avLst/>
          </a:prstGeom>
          <a:noFill/>
          <a:ln w="9525">
            <a:noFill/>
            <a:miter lim="800000"/>
            <a:headEnd/>
            <a:tailEnd/>
          </a:ln>
        </p:spPr>
      </p:pic>
      <p:pic>
        <p:nvPicPr>
          <p:cNvPr id="73730" name="Picture 2"/>
          <p:cNvPicPr>
            <a:picLocks noChangeAspect="1" noChangeArrowheads="1"/>
          </p:cNvPicPr>
          <p:nvPr/>
        </p:nvPicPr>
        <p:blipFill>
          <a:blip r:embed="rId3"/>
          <a:srcRect/>
          <a:stretch>
            <a:fillRect/>
          </a:stretch>
        </p:blipFill>
        <p:spPr bwMode="auto">
          <a:xfrm>
            <a:off x="1548766" y="2276475"/>
            <a:ext cx="7875270" cy="2305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95400"/>
            <a:ext cx="10058400" cy="5257800"/>
          </a:xfrm>
        </p:spPr>
        <p:txBody>
          <a:bodyPr>
            <a:noAutofit/>
          </a:bodyPr>
          <a:lstStyle/>
          <a:p>
            <a:pPr marL="0" indent="0" algn="just">
              <a:buNone/>
            </a:pPr>
            <a:r>
              <a:rPr lang="en-US" altLang="en-US" sz="2000" dirty="0">
                <a:latin typeface="Times New Roman" pitchFamily="18" charset="0"/>
                <a:cs typeface="Times New Roman" pitchFamily="18" charset="0"/>
              </a:rPr>
              <a:t>Numeric, the ancestor of </a:t>
            </a:r>
            <a:r>
              <a:rPr lang="en-US" altLang="en-US" sz="2000" b="1" dirty="0">
                <a:latin typeface="Times New Roman" pitchFamily="18" charset="0"/>
                <a:cs typeface="Times New Roman" pitchFamily="18" charset="0"/>
              </a:rPr>
              <a:t>NumPy</a:t>
            </a:r>
            <a:r>
              <a:rPr lang="en-US" altLang="en-US" sz="2000" dirty="0">
                <a:latin typeface="Times New Roman" pitchFamily="18" charset="0"/>
                <a:cs typeface="Times New Roman" pitchFamily="18" charset="0"/>
              </a:rPr>
              <a:t>, was developed by </a:t>
            </a:r>
            <a:r>
              <a:rPr lang="en-US" altLang="en-US" sz="2000" b="1" dirty="0">
                <a:latin typeface="Times New Roman" pitchFamily="18" charset="0"/>
                <a:cs typeface="Times New Roman" pitchFamily="18" charset="0"/>
              </a:rPr>
              <a:t>Jim Hugunin</a:t>
            </a:r>
            <a:r>
              <a:rPr lang="en-US" altLang="en-US" sz="2000" dirty="0">
                <a:latin typeface="Times New Roman" pitchFamily="18" charset="0"/>
                <a:cs typeface="Times New Roman" pitchFamily="18" charset="0"/>
              </a:rPr>
              <a:t>.</a:t>
            </a:r>
          </a:p>
          <a:p>
            <a:pPr marL="0" indent="0" algn="just">
              <a:buNone/>
            </a:pPr>
            <a:r>
              <a:rPr lang="en-US" altLang="en-US" sz="2000" dirty="0">
                <a:latin typeface="Times New Roman" pitchFamily="18" charset="0"/>
                <a:cs typeface="Times New Roman" pitchFamily="18" charset="0"/>
              </a:rPr>
              <a:t>Another package </a:t>
            </a:r>
            <a:r>
              <a:rPr lang="en-US" altLang="en-US" sz="2000" b="1" dirty="0" err="1">
                <a:latin typeface="Times New Roman" pitchFamily="18" charset="0"/>
                <a:cs typeface="Times New Roman" pitchFamily="18" charset="0"/>
              </a:rPr>
              <a:t>Numarray</a:t>
            </a:r>
            <a:r>
              <a:rPr lang="en-US" altLang="en-US" sz="2000" dirty="0">
                <a:latin typeface="Times New Roman" pitchFamily="18" charset="0"/>
                <a:cs typeface="Times New Roman" pitchFamily="18" charset="0"/>
              </a:rPr>
              <a:t> was also developed, having some additional functionalities.</a:t>
            </a:r>
          </a:p>
          <a:p>
            <a:pPr marL="0" indent="0" algn="just">
              <a:buNone/>
            </a:pPr>
            <a:r>
              <a:rPr lang="en-US" altLang="en-US" sz="2000" dirty="0">
                <a:latin typeface="Times New Roman" pitchFamily="18" charset="0"/>
                <a:cs typeface="Times New Roman" pitchFamily="18" charset="0"/>
              </a:rPr>
              <a:t> In 2005, Travis Oliphant created NumPy package by incorporating the features of </a:t>
            </a:r>
            <a:r>
              <a:rPr lang="en-US" altLang="en-US" sz="2000" dirty="0" err="1">
                <a:latin typeface="Times New Roman" pitchFamily="18" charset="0"/>
                <a:cs typeface="Times New Roman" pitchFamily="18" charset="0"/>
              </a:rPr>
              <a:t>Numarray</a:t>
            </a:r>
            <a:r>
              <a:rPr lang="en-US" altLang="en-US" sz="2000" dirty="0">
                <a:latin typeface="Times New Roman" pitchFamily="18" charset="0"/>
                <a:cs typeface="Times New Roman" pitchFamily="18" charset="0"/>
              </a:rPr>
              <a:t> into Numeric package. There are many contributors to this open source project.</a:t>
            </a:r>
          </a:p>
          <a:p>
            <a:pPr marL="0" indent="0" algn="just">
              <a:buNone/>
            </a:pPr>
            <a:r>
              <a:rPr lang="en-US" altLang="en-US" sz="2000" dirty="0">
                <a:latin typeface="Times New Roman" pitchFamily="18" charset="0"/>
                <a:cs typeface="Times New Roman" pitchFamily="18" charset="0"/>
              </a:rPr>
              <a:t> </a:t>
            </a:r>
          </a:p>
          <a:p>
            <a:pPr marL="0" indent="0" algn="just">
              <a:buNone/>
            </a:pPr>
            <a:r>
              <a:rPr lang="en-US" altLang="en-US" sz="2000" dirty="0">
                <a:latin typeface="Times New Roman" pitchFamily="18" charset="0"/>
                <a:cs typeface="Times New Roman" pitchFamily="18" charset="0"/>
              </a:rPr>
              <a:t>NumPy relies on BLAS and LAPACK for efficient linear algebra computations.</a:t>
            </a:r>
          </a:p>
          <a:p>
            <a:pPr marL="0" indent="0" algn="just">
              <a:buNone/>
            </a:pPr>
            <a:r>
              <a:rPr lang="en-US" altLang="en-US" sz="2000" dirty="0">
                <a:latin typeface="Times New Roman" pitchFamily="18" charset="0"/>
                <a:cs typeface="Times New Roman" pitchFamily="18" charset="0"/>
              </a:rPr>
              <a:t>NumPy can also be used as an efficient multi-dimensional container of generic data.</a:t>
            </a:r>
          </a:p>
          <a:p>
            <a:pPr marL="0" indent="0" algn="just">
              <a:buNone/>
            </a:pPr>
            <a:endParaRPr lang="en-US" altLang="en-US" sz="2000" dirty="0">
              <a:latin typeface="Times New Roman" pitchFamily="18" charset="0"/>
              <a:cs typeface="Times New Roman" pitchFamily="18" charset="0"/>
            </a:endParaRPr>
          </a:p>
          <a:p>
            <a:pPr marL="0" indent="0" algn="just">
              <a:buNone/>
            </a:pPr>
            <a:r>
              <a:rPr lang="en-US" altLang="en-US" sz="2000" dirty="0">
                <a:latin typeface="Times New Roman" pitchFamily="18" charset="0"/>
                <a:cs typeface="Times New Roman" pitchFamily="18" charset="0"/>
              </a:rPr>
              <a:t>NumPy is a Python package. It stands for 'Numerical Python'. It is a library consisting of multidimensional array objects and a collection of routines for processing of array.</a:t>
            </a: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9832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marL="0" indent="0" algn="ctr">
              <a:buNone/>
            </a:pPr>
            <a:r>
              <a:rPr lang="en-US" sz="4000" dirty="0">
                <a:latin typeface="Times New Roman" panose="02020603050405020304" pitchFamily="18" charset="0"/>
                <a:cs typeface="Times New Roman" panose="02020603050405020304" pitchFamily="18" charset="0"/>
              </a:rPr>
              <a:t>NumPy</a:t>
            </a:r>
            <a:endParaRPr lang="en-IN" sz="4000" dirty="0"/>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EBCAE5E5-1851-4883-A927-C2C3C660A1D9}"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11</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323238367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Content Placeholder 2"/>
          <p:cNvSpPr>
            <a:spLocks noGrp="1" noChangeArrowheads="1"/>
          </p:cNvSpPr>
          <p:nvPr>
            <p:ph idx="1"/>
          </p:nvPr>
        </p:nvSpPr>
        <p:spPr>
          <a:xfrm>
            <a:off x="640080" y="1143001"/>
            <a:ext cx="9875520" cy="4724399"/>
          </a:xfrm>
        </p:spPr>
        <p:txBody>
          <a:bodyPr>
            <a:normAutofit fontScale="92500"/>
          </a:bodyPr>
          <a:lstStyle/>
          <a:p>
            <a:pPr marL="0" indent="0" algn="just">
              <a:buNone/>
            </a:pPr>
            <a:r>
              <a:rPr lang="en-US" altLang="en-US" sz="2400" dirty="0" smtClean="0">
                <a:latin typeface="Times New Roman" pitchFamily="18" charset="0"/>
                <a:cs typeface="Times New Roman" pitchFamily="18" charset="0"/>
              </a:rPr>
              <a:t>5.</a:t>
            </a:r>
            <a:r>
              <a:rPr lang="en-US" sz="2400" dirty="0" smtClean="0"/>
              <a:t> </a:t>
            </a:r>
            <a:r>
              <a:rPr lang="en-US" sz="2400" dirty="0" smtClean="0">
                <a:latin typeface="Times New Roman" pitchFamily="18" charset="0"/>
                <a:cs typeface="Times New Roman" pitchFamily="18" charset="0"/>
              </a:rPr>
              <a:t>Write a Pandas program to add, subtract, multiple and divide two Pandas Series</a:t>
            </a:r>
            <a:r>
              <a:rPr lang="en-US" sz="2400" dirty="0" smtClean="0">
                <a:latin typeface="Times New Roman" pitchFamily="18" charset="0"/>
                <a:cs typeface="Times New Roman" pitchFamily="18" charset="0"/>
              </a:rPr>
              <a:t>.</a:t>
            </a:r>
          </a:p>
          <a:p>
            <a:pPr marL="0" indent="0" algn="just">
              <a:buNone/>
            </a:pPr>
            <a:endParaRPr lang="en-US" altLang="en-US" sz="2400" dirty="0" smtClean="0">
              <a:latin typeface="Times New Roman" pitchFamily="18" charset="0"/>
              <a:cs typeface="Times New Roman" pitchFamily="18" charset="0"/>
            </a:endParaRPr>
          </a:p>
          <a:p>
            <a:pPr marL="0" indent="0" algn="just">
              <a:buNone/>
            </a:pPr>
            <a:r>
              <a:rPr lang="en-US" altLang="en-US" sz="2400" dirty="0" smtClean="0">
                <a:latin typeface="Times New Roman" pitchFamily="18" charset="0"/>
                <a:cs typeface="Times New Roman" pitchFamily="18" charset="0"/>
              </a:rPr>
              <a:t>6.</a:t>
            </a:r>
            <a:r>
              <a:rPr lang="en-US" sz="2400" dirty="0" smtClean="0"/>
              <a:t> </a:t>
            </a:r>
            <a:r>
              <a:rPr lang="en-US" sz="2400" dirty="0" smtClean="0">
                <a:latin typeface="Times New Roman" pitchFamily="18" charset="0"/>
                <a:cs typeface="Times New Roman" pitchFamily="18" charset="0"/>
              </a:rPr>
              <a:t>Write a </a:t>
            </a:r>
            <a:r>
              <a:rPr lang="en-US" sz="2400" dirty="0" err="1" smtClean="0">
                <a:latin typeface="Times New Roman" pitchFamily="18" charset="0"/>
                <a:cs typeface="Times New Roman" pitchFamily="18" charset="0"/>
              </a:rPr>
              <a:t>NumPy</a:t>
            </a:r>
            <a:r>
              <a:rPr lang="en-US" sz="2400" dirty="0" smtClean="0">
                <a:latin typeface="Times New Roman" pitchFamily="18" charset="0"/>
                <a:cs typeface="Times New Roman" pitchFamily="18" charset="0"/>
              </a:rPr>
              <a:t> program to get the </a:t>
            </a:r>
            <a:r>
              <a:rPr lang="en-US" sz="2400" dirty="0" err="1" smtClean="0">
                <a:latin typeface="Times New Roman" pitchFamily="18" charset="0"/>
                <a:cs typeface="Times New Roman" pitchFamily="18" charset="0"/>
              </a:rPr>
              <a:t>numpy</a:t>
            </a:r>
            <a:r>
              <a:rPr lang="en-US" sz="2400" dirty="0" smtClean="0">
                <a:latin typeface="Times New Roman" pitchFamily="18" charset="0"/>
                <a:cs typeface="Times New Roman" pitchFamily="18" charset="0"/>
              </a:rPr>
              <a:t> version and show </a:t>
            </a:r>
            <a:r>
              <a:rPr lang="en-US" sz="2400" dirty="0" err="1" smtClean="0">
                <a:latin typeface="Times New Roman" pitchFamily="18" charset="0"/>
                <a:cs typeface="Times New Roman" pitchFamily="18" charset="0"/>
              </a:rPr>
              <a:t>numpy</a:t>
            </a:r>
            <a:r>
              <a:rPr lang="en-US" sz="2400" dirty="0" smtClean="0">
                <a:latin typeface="Times New Roman" pitchFamily="18" charset="0"/>
                <a:cs typeface="Times New Roman" pitchFamily="18" charset="0"/>
              </a:rPr>
              <a:t> build configuration</a:t>
            </a:r>
            <a:r>
              <a:rPr lang="en-US" sz="2400" dirty="0" smtClean="0">
                <a:latin typeface="Times New Roman" pitchFamily="18" charset="0"/>
                <a:cs typeface="Times New Roman" pitchFamily="18" charset="0"/>
              </a:rPr>
              <a:t>.</a:t>
            </a:r>
          </a:p>
          <a:p>
            <a:pPr marL="0" indent="0" algn="just">
              <a:buNone/>
            </a:pPr>
            <a:endParaRPr lang="en-US" altLang="en-US" sz="2400" dirty="0" smtClean="0">
              <a:latin typeface="Times New Roman" pitchFamily="18" charset="0"/>
              <a:cs typeface="Times New Roman" pitchFamily="18" charset="0"/>
            </a:endParaRPr>
          </a:p>
          <a:p>
            <a:pPr marL="0" indent="0" algn="just">
              <a:buNone/>
            </a:pPr>
            <a:r>
              <a:rPr lang="en-US" altLang="en-US" sz="2400" dirty="0" smtClean="0">
                <a:latin typeface="Times New Roman" pitchFamily="18" charset="0"/>
                <a:cs typeface="Times New Roman" pitchFamily="18" charset="0"/>
              </a:rPr>
              <a:t>7.</a:t>
            </a:r>
            <a:r>
              <a:rPr lang="en-US" sz="2400" b="1" dirty="0" smtClean="0"/>
              <a:t> </a:t>
            </a:r>
            <a:r>
              <a:rPr lang="en-US" sz="2400" dirty="0" smtClean="0">
                <a:latin typeface="Times New Roman" pitchFamily="18" charset="0"/>
                <a:cs typeface="Times New Roman" pitchFamily="18" charset="0"/>
              </a:rPr>
              <a:t>How to check whether specified values are present in </a:t>
            </a:r>
            <a:r>
              <a:rPr lang="en-US" sz="2400" dirty="0" err="1" smtClean="0">
                <a:latin typeface="Times New Roman" pitchFamily="18" charset="0"/>
                <a:cs typeface="Times New Roman" pitchFamily="18" charset="0"/>
              </a:rPr>
              <a:t>NumPy</a:t>
            </a:r>
            <a:r>
              <a:rPr lang="en-US" sz="2400" dirty="0" smtClean="0">
                <a:latin typeface="Times New Roman" pitchFamily="18" charset="0"/>
                <a:cs typeface="Times New Roman" pitchFamily="18" charset="0"/>
              </a:rPr>
              <a:t> array</a:t>
            </a:r>
            <a:r>
              <a:rPr lang="en-US" sz="2400" dirty="0" smtClean="0">
                <a:latin typeface="Times New Roman" pitchFamily="18" charset="0"/>
                <a:cs typeface="Times New Roman" pitchFamily="18" charset="0"/>
              </a:rPr>
              <a:t>?</a:t>
            </a:r>
          </a:p>
          <a:p>
            <a:pPr marL="0" indent="0" algn="just">
              <a:buNone/>
            </a:pPr>
            <a:endParaRPr lang="en-US" altLang="en-US" sz="2400" dirty="0" smtClean="0">
              <a:latin typeface="Times New Roman" pitchFamily="18" charset="0"/>
              <a:cs typeface="Times New Roman" pitchFamily="18" charset="0"/>
            </a:endParaRPr>
          </a:p>
          <a:p>
            <a:pPr marL="0" indent="0">
              <a:buNone/>
            </a:pPr>
            <a:r>
              <a:rPr lang="en-US" altLang="en-US" sz="2400" dirty="0" smtClean="0">
                <a:latin typeface="Times New Roman" pitchFamily="18" charset="0"/>
                <a:cs typeface="Times New Roman" pitchFamily="18" charset="0"/>
              </a:rPr>
              <a:t>8.</a:t>
            </a:r>
            <a:r>
              <a:rPr lang="en-US" sz="2400" dirty="0" smtClean="0">
                <a:latin typeface="Times New Roman" pitchFamily="18" charset="0"/>
                <a:cs typeface="Times New Roman" pitchFamily="18" charset="0"/>
              </a:rPr>
              <a:t> Write a </a:t>
            </a:r>
            <a:r>
              <a:rPr lang="en-US" sz="2400" dirty="0" err="1" smtClean="0">
                <a:latin typeface="Times New Roman" pitchFamily="18" charset="0"/>
                <a:cs typeface="Times New Roman" pitchFamily="18" charset="0"/>
              </a:rPr>
              <a:t>NumPy</a:t>
            </a:r>
            <a:r>
              <a:rPr lang="en-US" sz="2400" dirty="0" smtClean="0">
                <a:latin typeface="Times New Roman" pitchFamily="18" charset="0"/>
                <a:cs typeface="Times New Roman" pitchFamily="18" charset="0"/>
              </a:rPr>
              <a:t> program to create a 3x3 matrix with values ranging from 2 to 10. </a:t>
            </a:r>
            <a:br>
              <a:rPr lang="en-US" sz="2400" dirty="0" smtClean="0">
                <a:latin typeface="Times New Roman" pitchFamily="18" charset="0"/>
                <a:cs typeface="Times New Roman" pitchFamily="18" charset="0"/>
              </a:rPr>
            </a:br>
            <a:r>
              <a:rPr lang="en-US" sz="2400" dirty="0" err="1" smtClean="0">
                <a:latin typeface="Times New Roman" pitchFamily="18" charset="0"/>
                <a:cs typeface="Times New Roman" pitchFamily="18" charset="0"/>
              </a:rPr>
              <a:t>ExpectedOutput</a:t>
            </a:r>
            <a:r>
              <a:rPr lang="en-US" sz="2400" dirty="0" smtClean="0">
                <a:latin typeface="Times New Roman" pitchFamily="18" charset="0"/>
                <a:cs typeface="Times New Roman" pitchFamily="18" charset="0"/>
              </a:rPr>
              <a: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[[234]</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[567]</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[ 8 9 10]]</a:t>
            </a:r>
            <a:endParaRPr lang="en-US" altLang="en-US" sz="2400" dirty="0" smtClean="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67E91BB9-8F2C-452F-A841-901E4797186A}"/>
              </a:ext>
            </a:extLst>
          </p:cNvPr>
          <p:cNvSpPr>
            <a:spLocks noGrp="1"/>
          </p:cNvSpPr>
          <p:nvPr>
            <p:ph type="dt" sz="quarter" idx="10"/>
          </p:nvPr>
        </p:nvSpPr>
        <p:spPr/>
        <p:txBody>
          <a:bodyPr/>
          <a:lstStyle/>
          <a:p>
            <a:pPr>
              <a:defRPr/>
            </a:pPr>
            <a:fld id="{D8950816-5A75-4591-B690-8D4296B0E2F5}" type="datetime1">
              <a:rPr lang="en-US" smtClean="0"/>
              <a:pPr>
                <a:defRPr/>
              </a:pPr>
              <a:t>5/13/2021</a:t>
            </a:fld>
            <a:endParaRPr lang="en-US"/>
          </a:p>
        </p:txBody>
      </p:sp>
      <p:sp>
        <p:nvSpPr>
          <p:cNvPr id="5" name="Footer Placeholder 4">
            <a:extLst>
              <a:ext uri="{FF2B5EF4-FFF2-40B4-BE49-F238E27FC236}">
                <a16:creationId xmlns:a16="http://schemas.microsoft.com/office/drawing/2014/main" xmlns="" id="{A654D825-8143-4018-AD5A-34E684BF08AE}"/>
              </a:ext>
            </a:extLst>
          </p:cNvPr>
          <p:cNvSpPr>
            <a:spLocks noGrp="1"/>
          </p:cNvSpPr>
          <p:nvPr>
            <p:ph type="ftr" sz="quarter" idx="11"/>
          </p:nvPr>
        </p:nvSpPr>
        <p:spPr>
          <a:xfrm>
            <a:off x="3017520" y="6356351"/>
            <a:ext cx="6035040" cy="365125"/>
          </a:xfrm>
        </p:spPr>
        <p:txBody>
          <a:bodyPr/>
          <a:lstStyle/>
          <a:p>
            <a:pPr>
              <a:defRPr/>
            </a:pPr>
            <a:r>
              <a:rPr lang="en-US" smtClean="0"/>
              <a:t>Problem Solving using Advanced Python      UNIT-5</a:t>
            </a:r>
            <a:endParaRPr lang="en-US" dirty="0"/>
          </a:p>
        </p:txBody>
      </p:sp>
      <p:sp>
        <p:nvSpPr>
          <p:cNvPr id="6" name="Slide Number Placeholder 5">
            <a:extLst>
              <a:ext uri="{FF2B5EF4-FFF2-40B4-BE49-F238E27FC236}">
                <a16:creationId xmlns:a16="http://schemas.microsoft.com/office/drawing/2014/main" xmlns="" id="{6011654C-297F-477A-888E-0680BC5A98FA}"/>
              </a:ext>
            </a:extLst>
          </p:cNvPr>
          <p:cNvSpPr>
            <a:spLocks noGrp="1"/>
          </p:cNvSpPr>
          <p:nvPr>
            <p:ph type="sldNum" sz="quarter" idx="12"/>
          </p:nvPr>
        </p:nvSpPr>
        <p:spPr/>
        <p:txBody>
          <a:bodyPr/>
          <a:lstStyle/>
          <a:p>
            <a:fld id="{12BC1666-7478-4165-B51C-B07AFE1CD48A}" type="slidenum">
              <a:rPr lang="en-US"/>
              <a:pPr/>
              <a:t>110</a:t>
            </a:fld>
            <a:endParaRPr lang="en-US"/>
          </a:p>
        </p:txBody>
      </p:sp>
      <p:sp>
        <p:nvSpPr>
          <p:cNvPr id="7" name="Title 1">
            <a:extLst>
              <a:ext uri="{FF2B5EF4-FFF2-40B4-BE49-F238E27FC236}">
                <a16:creationId xmlns:a16="http://schemas.microsoft.com/office/drawing/2014/main" xmlns="" id="{2DEC0CC6-4295-41F8-A009-EFBC46B16E9A}"/>
              </a:ext>
            </a:extLst>
          </p:cNvPr>
          <p:cNvSpPr txBox="1">
            <a:spLocks/>
          </p:cNvSpPr>
          <p:nvPr/>
        </p:nvSpPr>
        <p:spPr>
          <a:xfrm>
            <a:off x="1371600" y="304800"/>
            <a:ext cx="93268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latin typeface="Times New Roman" pitchFamily="18" charset="0"/>
                <a:cs typeface="Times New Roman" pitchFamily="18" charset="0"/>
              </a:rPr>
              <a:t>Weekly Assignment</a:t>
            </a:r>
          </a:p>
        </p:txBody>
      </p:sp>
      <p:pic>
        <p:nvPicPr>
          <p:cNvPr id="150535" name="Picture 2"/>
          <p:cNvPicPr>
            <a:picLocks noChangeAspect="1" noChangeArrowheads="1"/>
          </p:cNvPicPr>
          <p:nvPr/>
        </p:nvPicPr>
        <p:blipFill>
          <a:blip r:embed="rId2"/>
          <a:srcRect/>
          <a:stretch>
            <a:fillRect/>
          </a:stretch>
        </p:blipFill>
        <p:spPr bwMode="auto">
          <a:xfrm>
            <a:off x="0" y="1"/>
            <a:ext cx="1737360" cy="817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a16="http://schemas.microsoft.com/office/drawing/2014/main" xmlns="" id="{09C4B204-BD39-4490-8F8C-E578F44EED2E}"/>
              </a:ext>
            </a:extLst>
          </p:cNvPr>
          <p:cNvSpPr>
            <a:spLocks noGrp="1"/>
          </p:cNvSpPr>
          <p:nvPr>
            <p:ph idx="1"/>
          </p:nvPr>
        </p:nvSpPr>
        <p:spPr>
          <a:xfrm>
            <a:off x="1427241" y="820947"/>
            <a:ext cx="8778240" cy="5029200"/>
          </a:xfrm>
        </p:spPr>
        <p:txBody>
          <a:bodyPr/>
          <a:lstStyle/>
          <a:p>
            <a:pPr marL="0" indent="0" algn="just">
              <a:buNone/>
            </a:pPr>
            <a:r>
              <a:rPr lang="en-US" sz="2400" dirty="0" smtClean="0">
                <a:latin typeface="Times New Roman"/>
                <a:cs typeface="Calibri"/>
              </a:rPr>
              <a:t>Not Applicable as this course has been introduced first time in the syllabus .</a:t>
            </a:r>
            <a:endParaRPr lang="en-US" sz="2400" dirty="0">
              <a:latin typeface="Times New Roman"/>
              <a:cs typeface="Calibri"/>
            </a:endParaRPr>
          </a:p>
          <a:p>
            <a:pPr marL="0" indent="0" algn="just">
              <a:buNone/>
            </a:pPr>
            <a:endParaRPr lang="en-US" sz="2400" dirty="0">
              <a:latin typeface="Times New Roman"/>
              <a:ea typeface="+mn-lt"/>
              <a:cs typeface="+mn-lt"/>
            </a:endParaRPr>
          </a:p>
        </p:txBody>
      </p:sp>
      <p:sp>
        <p:nvSpPr>
          <p:cNvPr id="4" name="Date Placeholder 3">
            <a:extLst>
              <a:ext uri="{FF2B5EF4-FFF2-40B4-BE49-F238E27FC236}">
                <a16:creationId xmlns:a16="http://schemas.microsoft.com/office/drawing/2014/main" xmlns="" id="{6A056FE8-E87F-4F4A-8E01-30AAF1FC1A7F}"/>
              </a:ext>
            </a:extLst>
          </p:cNvPr>
          <p:cNvSpPr>
            <a:spLocks noGrp="1"/>
          </p:cNvSpPr>
          <p:nvPr>
            <p:ph type="dt" sz="quarter" idx="10"/>
          </p:nvPr>
        </p:nvSpPr>
        <p:spPr/>
        <p:txBody>
          <a:bodyPr/>
          <a:lstStyle/>
          <a:p>
            <a:pPr>
              <a:defRPr/>
            </a:pPr>
            <a:fld id="{5F8DF563-AB18-425C-906E-1CEAD313BEB1}" type="datetime1">
              <a:rPr lang="en-US" smtClean="0"/>
              <a:pPr>
                <a:defRPr/>
              </a:pPr>
              <a:t>5/13/2021</a:t>
            </a:fld>
            <a:endParaRPr lang="en-US"/>
          </a:p>
        </p:txBody>
      </p:sp>
      <p:sp>
        <p:nvSpPr>
          <p:cNvPr id="5" name="Footer Placeholder 4">
            <a:extLst>
              <a:ext uri="{FF2B5EF4-FFF2-40B4-BE49-F238E27FC236}">
                <a16:creationId xmlns:a16="http://schemas.microsoft.com/office/drawing/2014/main" xmlns="" id="{10F3C182-EDE7-45E4-B719-FC3E6A7BCE08}"/>
              </a:ext>
            </a:extLst>
          </p:cNvPr>
          <p:cNvSpPr>
            <a:spLocks noGrp="1"/>
          </p:cNvSpPr>
          <p:nvPr>
            <p:ph type="ftr" sz="quarter" idx="11"/>
          </p:nvPr>
        </p:nvSpPr>
        <p:spPr>
          <a:xfrm>
            <a:off x="2606040" y="6324601"/>
            <a:ext cx="6172200" cy="365125"/>
          </a:xfrm>
        </p:spPr>
        <p:txBody>
          <a:bodyPr/>
          <a:lstStyle/>
          <a:p>
            <a:pPr>
              <a:defRPr/>
            </a:pPr>
            <a:r>
              <a:rPr lang="en-US" smtClean="0"/>
              <a:t>Problem Solving using Advanced Python      UNIT-5</a:t>
            </a:r>
            <a:endParaRPr lang="en-US" dirty="0"/>
          </a:p>
        </p:txBody>
      </p:sp>
      <p:sp>
        <p:nvSpPr>
          <p:cNvPr id="133125" name="Slide Number Placeholder 5">
            <a:extLst>
              <a:ext uri="{FF2B5EF4-FFF2-40B4-BE49-F238E27FC236}">
                <a16:creationId xmlns:a16="http://schemas.microsoft.com/office/drawing/2014/main" xmlns="" id="{9DB14F11-1F57-4B67-9B73-A490AAE9B047}"/>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C191FCC-2177-4791-8EB5-FADEB62BB62A}" type="slidenum">
              <a:rPr lang="en-US" altLang="en-US" sz="1200" dirty="0">
                <a:solidFill>
                  <a:srgbClr val="898989"/>
                </a:solidFill>
              </a:rPr>
              <a:pPr>
                <a:spcBef>
                  <a:spcPct val="0"/>
                </a:spcBef>
                <a:buFontTx/>
                <a:buNone/>
              </a:pPr>
              <a:t>111</a:t>
            </a:fld>
            <a:endParaRPr lang="en-US" altLang="en-US" sz="1200">
              <a:solidFill>
                <a:srgbClr val="898989"/>
              </a:solidFill>
            </a:endParaRPr>
          </a:p>
        </p:txBody>
      </p:sp>
      <p:sp>
        <p:nvSpPr>
          <p:cNvPr id="7" name="Title 1">
            <a:extLst>
              <a:ext uri="{FF2B5EF4-FFF2-40B4-BE49-F238E27FC236}">
                <a16:creationId xmlns:a16="http://schemas.microsoft.com/office/drawing/2014/main" xmlns="" id="{827B33F3-F7DC-42E1-941C-C403ADDC2436}"/>
              </a:ext>
            </a:extLst>
          </p:cNvPr>
          <p:cNvSpPr txBox="1">
            <a:spLocks/>
          </p:cNvSpPr>
          <p:nvPr/>
        </p:nvSpPr>
        <p:spPr>
          <a:xfrm>
            <a:off x="1440180" y="0"/>
            <a:ext cx="953262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Old Question Papers</a:t>
            </a:r>
          </a:p>
        </p:txBody>
      </p:sp>
      <p:pic>
        <p:nvPicPr>
          <p:cNvPr id="133127" name="Picture 2" descr="E:\NIET\Project\xLogo11.png.pagespeed.ic.pydHLuCQEZ.png">
            <a:extLst>
              <a:ext uri="{FF2B5EF4-FFF2-40B4-BE49-F238E27FC236}">
                <a16:creationId xmlns:a16="http://schemas.microsoft.com/office/drawing/2014/main" xmlns="" id="{C3155050-7274-4B1A-80D1-11720AAA18B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7160" y="1"/>
            <a:ext cx="130302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blinds(horizontal)">
                                      <p:cBhvr>
                                        <p:cTn id="7" dur="500"/>
                                        <p:tgtEl>
                                          <p:spTgt spid="184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xmlns="" id="{F14516DF-59BE-4A9B-8589-631110089654}"/>
              </a:ext>
            </a:extLst>
          </p:cNvPr>
          <p:cNvSpPr>
            <a:spLocks noGrp="1"/>
          </p:cNvSpPr>
          <p:nvPr>
            <p:ph idx="1"/>
          </p:nvPr>
        </p:nvSpPr>
        <p:spPr>
          <a:xfrm>
            <a:off x="1427241" y="826698"/>
            <a:ext cx="9326880" cy="5758132"/>
          </a:xfrm>
        </p:spPr>
        <p:txBody>
          <a:bodyPr>
            <a:normAutofit lnSpcReduction="10000"/>
          </a:bodyPr>
          <a:lstStyle/>
          <a:p>
            <a:pPr marL="0" indent="0" algn="just">
              <a:buNone/>
            </a:pPr>
            <a:r>
              <a:rPr lang="en-US" sz="2400" dirty="0">
                <a:latin typeface="Times New Roman"/>
                <a:cs typeface="Times New Roman"/>
              </a:rPr>
              <a:t>Q1.What does callable() describes?</a:t>
            </a:r>
            <a:endParaRPr lang="en-US" sz="2400" dirty="0">
              <a:latin typeface="Times New Roman"/>
              <a:ea typeface="+mn-lt"/>
              <a:cs typeface="Times New Roman"/>
            </a:endParaRPr>
          </a:p>
          <a:p>
            <a:pPr marL="0" indent="0" algn="just">
              <a:buNone/>
            </a:pPr>
            <a:r>
              <a:rPr lang="en-US" sz="2400" dirty="0">
                <a:latin typeface="Times New Roman"/>
                <a:cs typeface="Times New Roman"/>
              </a:rPr>
              <a:t>Q2. Explain various ways of inspecting Python objects.</a:t>
            </a:r>
          </a:p>
          <a:p>
            <a:pPr marL="0" indent="0" algn="just">
              <a:buNone/>
            </a:pPr>
            <a:r>
              <a:rPr lang="en-US" sz="2400" dirty="0">
                <a:latin typeface="Times New Roman"/>
                <a:cs typeface="Times New Roman"/>
              </a:rPr>
              <a:t>Q3. What are introspection tools? Explain them briefly.</a:t>
            </a:r>
          </a:p>
          <a:p>
            <a:pPr marL="0" indent="0" algn="just">
              <a:buNone/>
            </a:pPr>
            <a:r>
              <a:rPr lang="en-US" sz="2400" dirty="0">
                <a:latin typeface="Times New Roman"/>
                <a:cs typeface="Times New Roman"/>
              </a:rPr>
              <a:t>Q4. Explain with example </a:t>
            </a:r>
            <a:r>
              <a:rPr lang="en-US" sz="2400" dirty="0" err="1">
                <a:latin typeface="Times New Roman"/>
                <a:cs typeface="Times New Roman"/>
              </a:rPr>
              <a:t>issubclass</a:t>
            </a:r>
            <a:r>
              <a:rPr lang="en-US" sz="2400" dirty="0">
                <a:latin typeface="Times New Roman"/>
                <a:cs typeface="Times New Roman"/>
              </a:rPr>
              <a:t>() and </a:t>
            </a:r>
            <a:r>
              <a:rPr lang="en-US" sz="2400" dirty="0" err="1">
                <a:latin typeface="Times New Roman"/>
                <a:cs typeface="Times New Roman"/>
              </a:rPr>
              <a:t>getattr</a:t>
            </a:r>
            <a:r>
              <a:rPr lang="en-US" sz="2400" dirty="0">
                <a:latin typeface="Times New Roman"/>
                <a:cs typeface="Times New Roman"/>
              </a:rPr>
              <a:t>() functions.</a:t>
            </a:r>
          </a:p>
          <a:p>
            <a:pPr marL="0" indent="0" algn="just">
              <a:buNone/>
            </a:pPr>
            <a:r>
              <a:rPr lang="en-US" sz="2400" dirty="0">
                <a:latin typeface="Times New Roman"/>
                <a:cs typeface="Calibri"/>
              </a:rPr>
              <a:t>Q5. Explain inspect modules with example.</a:t>
            </a:r>
          </a:p>
          <a:p>
            <a:pPr marL="0" indent="0">
              <a:buNone/>
            </a:pPr>
            <a:r>
              <a:rPr lang="en-US" sz="2400" dirty="0">
                <a:latin typeface="Times New Roman"/>
                <a:cs typeface="Calibri"/>
              </a:rPr>
              <a:t>Q6. </a:t>
            </a:r>
            <a:r>
              <a:rPr lang="en-US" sz="2400" dirty="0">
                <a:latin typeface="Times New Roman"/>
                <a:cs typeface="Times New Roman"/>
              </a:rPr>
              <a:t> What should be the output of the following program?</a:t>
            </a:r>
            <a:br>
              <a:rPr lang="en-US" sz="2400" dirty="0">
                <a:latin typeface="Times New Roman"/>
                <a:cs typeface="Times New Roman"/>
              </a:rPr>
            </a:br>
            <a:r>
              <a:rPr lang="en-US" sz="2000" dirty="0">
                <a:latin typeface="Times New Roman"/>
                <a:cs typeface="Times New Roman"/>
              </a:rPr>
              <a:t>class Object(object):</a:t>
            </a:r>
            <a:br>
              <a:rPr lang="en-US" sz="2000" dirty="0">
                <a:latin typeface="Times New Roman"/>
                <a:cs typeface="Times New Roman"/>
              </a:rPr>
            </a:br>
            <a:r>
              <a:rPr lang="en-US" sz="2000" dirty="0">
                <a:latin typeface="Times New Roman"/>
                <a:cs typeface="Times New Roman"/>
              </a:rPr>
              <a:t>    def __init__(self):</a:t>
            </a:r>
            <a:br>
              <a:rPr lang="en-US" sz="2000" dirty="0">
                <a:latin typeface="Times New Roman"/>
                <a:cs typeface="Times New Roman"/>
              </a:rPr>
            </a:br>
            <a:r>
              <a:rPr lang="en-US" sz="2000" dirty="0">
                <a:latin typeface="Times New Roman"/>
                <a:cs typeface="Times New Roman"/>
              </a:rPr>
              <a:t>      pass</a:t>
            </a:r>
            <a:br>
              <a:rPr lang="en-US" sz="2000" dirty="0">
                <a:latin typeface="Times New Roman"/>
                <a:cs typeface="Times New Roman"/>
              </a:rPr>
            </a:br>
            <a:r>
              <a:rPr lang="en-US" sz="2000" dirty="0">
                <a:latin typeface="Times New Roman"/>
                <a:cs typeface="Times New Roman"/>
              </a:rPr>
              <a:t>class Wall(Object):</a:t>
            </a:r>
            <a:br>
              <a:rPr lang="en-US" sz="2000" dirty="0">
                <a:latin typeface="Times New Roman"/>
                <a:cs typeface="Times New Roman"/>
              </a:rPr>
            </a:br>
            <a:r>
              <a:rPr lang="en-US" sz="2000" dirty="0">
                <a:latin typeface="Times New Roman"/>
                <a:cs typeface="Times New Roman"/>
              </a:rPr>
              <a:t>    def __init__(self):</a:t>
            </a:r>
            <a:br>
              <a:rPr lang="en-US" sz="2000" dirty="0">
                <a:latin typeface="Times New Roman"/>
                <a:cs typeface="Times New Roman"/>
              </a:rPr>
            </a:br>
            <a:r>
              <a:rPr lang="en-US" sz="2000" dirty="0">
                <a:latin typeface="Times New Roman"/>
                <a:cs typeface="Times New Roman"/>
              </a:rPr>
              <a:t>      pass</a:t>
            </a:r>
            <a:br>
              <a:rPr lang="en-US" sz="2000" dirty="0">
                <a:latin typeface="Times New Roman"/>
                <a:cs typeface="Times New Roman"/>
              </a:rPr>
            </a:br>
            <a:r>
              <a:rPr lang="en-US" sz="2000" dirty="0">
                <a:latin typeface="Times New Roman"/>
                <a:cs typeface="Times New Roman"/>
              </a:rPr>
              <a:t>print(</a:t>
            </a:r>
            <a:r>
              <a:rPr lang="en-US" sz="2000" dirty="0" err="1">
                <a:latin typeface="Times New Roman"/>
                <a:cs typeface="Times New Roman"/>
              </a:rPr>
              <a:t>issubclass</a:t>
            </a:r>
            <a:r>
              <a:rPr lang="en-US" sz="2000" dirty="0">
                <a:latin typeface="Times New Roman"/>
                <a:cs typeface="Times New Roman"/>
              </a:rPr>
              <a:t>(Object, Object))</a:t>
            </a:r>
            <a:br>
              <a:rPr lang="en-US" sz="2000" dirty="0">
                <a:latin typeface="Times New Roman"/>
                <a:cs typeface="Times New Roman"/>
              </a:rPr>
            </a:br>
            <a:r>
              <a:rPr lang="en-US" sz="2000" dirty="0">
                <a:latin typeface="Times New Roman"/>
                <a:cs typeface="Times New Roman"/>
              </a:rPr>
              <a:t>print(</a:t>
            </a:r>
            <a:r>
              <a:rPr lang="en-US" sz="2000" dirty="0" err="1">
                <a:latin typeface="Times New Roman"/>
                <a:cs typeface="Times New Roman"/>
              </a:rPr>
              <a:t>issubclass</a:t>
            </a:r>
            <a:r>
              <a:rPr lang="en-US" sz="2000" dirty="0">
                <a:latin typeface="Times New Roman"/>
                <a:cs typeface="Times New Roman"/>
              </a:rPr>
              <a:t>(Object, Wall))</a:t>
            </a:r>
            <a:br>
              <a:rPr lang="en-US" sz="2000" dirty="0">
                <a:latin typeface="Times New Roman"/>
                <a:cs typeface="Times New Roman"/>
              </a:rPr>
            </a:br>
            <a:r>
              <a:rPr lang="en-US" sz="2000" dirty="0">
                <a:latin typeface="Times New Roman"/>
                <a:cs typeface="Times New Roman"/>
              </a:rPr>
              <a:t>print(</a:t>
            </a:r>
            <a:r>
              <a:rPr lang="en-US" sz="2000" dirty="0" err="1">
                <a:latin typeface="Times New Roman"/>
                <a:cs typeface="Times New Roman"/>
              </a:rPr>
              <a:t>issubclass</a:t>
            </a:r>
            <a:r>
              <a:rPr lang="en-US" sz="2000" dirty="0">
                <a:latin typeface="Times New Roman"/>
                <a:cs typeface="Times New Roman"/>
              </a:rPr>
              <a:t>(Wall, Object))</a:t>
            </a:r>
            <a:br>
              <a:rPr lang="en-US" sz="2000" dirty="0">
                <a:latin typeface="Times New Roman"/>
                <a:cs typeface="Times New Roman"/>
              </a:rPr>
            </a:br>
            <a:r>
              <a:rPr lang="en-US" sz="2000" dirty="0">
                <a:latin typeface="Times New Roman"/>
                <a:cs typeface="Times New Roman"/>
              </a:rPr>
              <a:t>print(</a:t>
            </a:r>
            <a:r>
              <a:rPr lang="en-US" sz="2000" dirty="0" err="1">
                <a:latin typeface="Times New Roman"/>
                <a:cs typeface="Times New Roman"/>
              </a:rPr>
              <a:t>issubclass</a:t>
            </a:r>
            <a:r>
              <a:rPr lang="en-US" sz="2000" dirty="0">
                <a:latin typeface="Times New Roman"/>
                <a:cs typeface="Times New Roman"/>
              </a:rPr>
              <a:t>(Wall, Wall)</a:t>
            </a:r>
            <a:r>
              <a:rPr lang="en-US" sz="2400" dirty="0">
                <a:latin typeface="Times New Roman"/>
                <a:cs typeface="Times New Roman"/>
              </a:rPr>
              <a:t>)</a:t>
            </a:r>
            <a:endParaRPr lang="en-US" sz="2400" dirty="0">
              <a:ea typeface="+mn-lt"/>
              <a:cs typeface="+mn-lt"/>
            </a:endParaRPr>
          </a:p>
          <a:p>
            <a:pPr marL="0" indent="0" algn="just">
              <a:buNone/>
            </a:pPr>
            <a:endParaRPr lang="en-US" sz="2400" dirty="0">
              <a:latin typeface="Times New Roman"/>
              <a:cs typeface="Calibri"/>
            </a:endParaRPr>
          </a:p>
        </p:txBody>
      </p:sp>
      <p:sp>
        <p:nvSpPr>
          <p:cNvPr id="4" name="Date Placeholder 3">
            <a:extLst>
              <a:ext uri="{FF2B5EF4-FFF2-40B4-BE49-F238E27FC236}">
                <a16:creationId xmlns:a16="http://schemas.microsoft.com/office/drawing/2014/main" xmlns="" id="{D1182588-4E92-4567-8AFB-2690C9DAA39B}"/>
              </a:ext>
            </a:extLst>
          </p:cNvPr>
          <p:cNvSpPr>
            <a:spLocks noGrp="1"/>
          </p:cNvSpPr>
          <p:nvPr>
            <p:ph type="dt" sz="quarter" idx="10"/>
          </p:nvPr>
        </p:nvSpPr>
        <p:spPr/>
        <p:txBody>
          <a:bodyPr/>
          <a:lstStyle/>
          <a:p>
            <a:pPr>
              <a:defRPr/>
            </a:pPr>
            <a:fld id="{A11493C9-F5DB-4F79-B3E1-38A152E4D3F9}" type="datetime1">
              <a:rPr lang="en-US" smtClean="0"/>
              <a:pPr>
                <a:defRPr/>
              </a:pPr>
              <a:t>5/13/2021</a:t>
            </a:fld>
            <a:endParaRPr lang="en-US"/>
          </a:p>
        </p:txBody>
      </p:sp>
      <p:sp>
        <p:nvSpPr>
          <p:cNvPr id="5" name="Footer Placeholder 4">
            <a:extLst>
              <a:ext uri="{FF2B5EF4-FFF2-40B4-BE49-F238E27FC236}">
                <a16:creationId xmlns:a16="http://schemas.microsoft.com/office/drawing/2014/main" xmlns="" id="{656DB48F-9C86-4596-B3AB-907611DEF75C}"/>
              </a:ext>
            </a:extLst>
          </p:cNvPr>
          <p:cNvSpPr>
            <a:spLocks noGrp="1"/>
          </p:cNvSpPr>
          <p:nvPr>
            <p:ph type="ftr" sz="quarter" idx="11"/>
          </p:nvPr>
        </p:nvSpPr>
        <p:spPr>
          <a:xfrm>
            <a:off x="2537460" y="6356351"/>
            <a:ext cx="6240780" cy="365125"/>
          </a:xfrm>
        </p:spPr>
        <p:txBody>
          <a:bodyPr/>
          <a:lstStyle/>
          <a:p>
            <a:pPr>
              <a:defRPr/>
            </a:pPr>
            <a:r>
              <a:rPr lang="en-US" smtClean="0"/>
              <a:t>Problem Solving using Advanced Python      UNIT-5</a:t>
            </a:r>
            <a:endParaRPr lang="en-US" dirty="0"/>
          </a:p>
        </p:txBody>
      </p:sp>
      <p:sp>
        <p:nvSpPr>
          <p:cNvPr id="135173" name="Slide Number Placeholder 5">
            <a:extLst>
              <a:ext uri="{FF2B5EF4-FFF2-40B4-BE49-F238E27FC236}">
                <a16:creationId xmlns:a16="http://schemas.microsoft.com/office/drawing/2014/main" xmlns="" id="{9B23EF8D-6DFB-4CBD-9CAC-F8236DAD3E96}"/>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D1EC52C-AAFF-4D15-868C-A79601D8A907}" type="slidenum">
              <a:rPr lang="en-US" altLang="en-US" sz="1200" dirty="0">
                <a:solidFill>
                  <a:srgbClr val="898989"/>
                </a:solidFill>
              </a:rPr>
              <a:pPr>
                <a:spcBef>
                  <a:spcPct val="0"/>
                </a:spcBef>
                <a:buFontTx/>
                <a:buNone/>
              </a:pPr>
              <a:t>112</a:t>
            </a:fld>
            <a:endParaRPr lang="en-US" altLang="en-US" sz="1200">
              <a:solidFill>
                <a:srgbClr val="898989"/>
              </a:solidFill>
            </a:endParaRPr>
          </a:p>
        </p:txBody>
      </p:sp>
      <p:sp>
        <p:nvSpPr>
          <p:cNvPr id="7" name="Title 1">
            <a:extLst>
              <a:ext uri="{FF2B5EF4-FFF2-40B4-BE49-F238E27FC236}">
                <a16:creationId xmlns:a16="http://schemas.microsoft.com/office/drawing/2014/main" xmlns="" id="{C24EFE74-5A39-405F-A27F-B638F79A25AD}"/>
              </a:ext>
            </a:extLst>
          </p:cNvPr>
          <p:cNvSpPr txBox="1">
            <a:spLocks/>
          </p:cNvSpPr>
          <p:nvPr/>
        </p:nvSpPr>
        <p:spPr>
          <a:xfrm>
            <a:off x="1440180" y="152400"/>
            <a:ext cx="9532620" cy="5334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latin typeface="Times New Roman" pitchFamily="18" charset="0"/>
                <a:cs typeface="Times New Roman" pitchFamily="18" charset="0"/>
              </a:rPr>
              <a:t>Expected Questions for University Exam </a:t>
            </a:r>
          </a:p>
        </p:txBody>
      </p:sp>
      <p:pic>
        <p:nvPicPr>
          <p:cNvPr id="135175" name="Picture 2" descr="E:\NIET\Project\xLogo11.png.pagespeed.ic.pydHLuCQEZ.png">
            <a:extLst>
              <a:ext uri="{FF2B5EF4-FFF2-40B4-BE49-F238E27FC236}">
                <a16:creationId xmlns:a16="http://schemas.microsoft.com/office/drawing/2014/main" xmlns="" id="{3F8B8925-1519-47E1-AA14-F1911F82012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7160" y="1"/>
            <a:ext cx="130302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Effect transition="in" filter="box(in)">
                                      <p:cBhvr>
                                        <p:cTn id="7" dur="500"/>
                                        <p:tgtEl>
                                          <p:spTgt spid="194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458">
                                            <p:txEl>
                                              <p:pRg st="1" end="1"/>
                                            </p:txEl>
                                          </p:spTgt>
                                        </p:tgtEl>
                                        <p:attrNameLst>
                                          <p:attrName>style.visibility</p:attrName>
                                        </p:attrNameLst>
                                      </p:cBhvr>
                                      <p:to>
                                        <p:strVal val="visible"/>
                                      </p:to>
                                    </p:set>
                                    <p:animEffect transition="in" filter="box(in)">
                                      <p:cBhvr>
                                        <p:cTn id="12" dur="500"/>
                                        <p:tgtEl>
                                          <p:spTgt spid="194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9458">
                                            <p:txEl>
                                              <p:pRg st="2" end="2"/>
                                            </p:txEl>
                                          </p:spTgt>
                                        </p:tgtEl>
                                        <p:attrNameLst>
                                          <p:attrName>style.visibility</p:attrName>
                                        </p:attrNameLst>
                                      </p:cBhvr>
                                      <p:to>
                                        <p:strVal val="visible"/>
                                      </p:to>
                                    </p:set>
                                    <p:animEffect transition="in" filter="box(in)">
                                      <p:cBhvr>
                                        <p:cTn id="17" dur="500"/>
                                        <p:tgtEl>
                                          <p:spTgt spid="194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9458">
                                            <p:txEl>
                                              <p:pRg st="3" end="3"/>
                                            </p:txEl>
                                          </p:spTgt>
                                        </p:tgtEl>
                                        <p:attrNameLst>
                                          <p:attrName>style.visibility</p:attrName>
                                        </p:attrNameLst>
                                      </p:cBhvr>
                                      <p:to>
                                        <p:strVal val="visible"/>
                                      </p:to>
                                    </p:set>
                                    <p:animEffect transition="in" filter="box(in)">
                                      <p:cBhvr>
                                        <p:cTn id="22" dur="500"/>
                                        <p:tgtEl>
                                          <p:spTgt spid="194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9458">
                                            <p:txEl>
                                              <p:pRg st="4" end="4"/>
                                            </p:txEl>
                                          </p:spTgt>
                                        </p:tgtEl>
                                        <p:attrNameLst>
                                          <p:attrName>style.visibility</p:attrName>
                                        </p:attrNameLst>
                                      </p:cBhvr>
                                      <p:to>
                                        <p:strVal val="visible"/>
                                      </p:to>
                                    </p:set>
                                    <p:animEffect transition="in" filter="box(in)">
                                      <p:cBhvr>
                                        <p:cTn id="27" dur="500"/>
                                        <p:tgtEl>
                                          <p:spTgt spid="194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9458">
                                            <p:txEl>
                                              <p:pRg st="5" end="5"/>
                                            </p:txEl>
                                          </p:spTgt>
                                        </p:tgtEl>
                                        <p:attrNameLst>
                                          <p:attrName>style.visibility</p:attrName>
                                        </p:attrNameLst>
                                      </p:cBhvr>
                                      <p:to>
                                        <p:strVal val="visible"/>
                                      </p:to>
                                    </p:set>
                                    <p:animEffect transition="in" filter="box(in)">
                                      <p:cBhvr>
                                        <p:cTn id="32" dur="500"/>
                                        <p:tgtEl>
                                          <p:spTgt spid="1945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xmlns="" id="{F14516DF-59BE-4A9B-8589-631110089654}"/>
              </a:ext>
            </a:extLst>
          </p:cNvPr>
          <p:cNvSpPr>
            <a:spLocks noGrp="1"/>
          </p:cNvSpPr>
          <p:nvPr>
            <p:ph idx="1"/>
          </p:nvPr>
        </p:nvSpPr>
        <p:spPr>
          <a:xfrm>
            <a:off x="762000" y="826698"/>
            <a:ext cx="9992121" cy="5758132"/>
          </a:xfrm>
        </p:spPr>
        <p:txBody>
          <a:bodyPr>
            <a:normAutofit/>
          </a:bodyPr>
          <a:lstStyle/>
          <a:p>
            <a:pPr marL="0" indent="0" algn="just">
              <a:buNone/>
            </a:pPr>
            <a:r>
              <a:rPr lang="en-US" sz="2400" dirty="0" smtClean="0">
                <a:latin typeface="Times New Roman" pitchFamily="18" charset="0"/>
                <a:cs typeface="Times New Roman" pitchFamily="18" charset="0"/>
              </a:rPr>
              <a:t>Q-7 Creating </a:t>
            </a:r>
            <a:r>
              <a:rPr lang="en-US" sz="2400" dirty="0" smtClean="0">
                <a:latin typeface="Times New Roman" pitchFamily="18" charset="0"/>
                <a:cs typeface="Times New Roman" pitchFamily="18" charset="0"/>
              </a:rPr>
              <a:t>a Pandas </a:t>
            </a:r>
            <a:r>
              <a:rPr lang="en-US" sz="2400" dirty="0" err="1" smtClean="0">
                <a:latin typeface="Times New Roman" pitchFamily="18" charset="0"/>
                <a:cs typeface="Times New Roman" pitchFamily="18" charset="0"/>
              </a:rPr>
              <a:t>dataframe</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using list of </a:t>
            </a:r>
            <a:r>
              <a:rPr lang="en-US" sz="2400" dirty="0" err="1" smtClean="0">
                <a:latin typeface="Times New Roman" pitchFamily="18" charset="0"/>
                <a:cs typeface="Times New Roman" pitchFamily="18" charset="0"/>
              </a:rPr>
              <a:t>tuples</a:t>
            </a:r>
            <a:r>
              <a:rPr lang="en-US" sz="2400" dirty="0" smtClean="0">
                <a:latin typeface="Times New Roman" pitchFamily="18" charset="0"/>
                <a:cs typeface="Times New Roman" pitchFamily="18" charset="0"/>
              </a:rPr>
              <a:t>.</a:t>
            </a:r>
          </a:p>
          <a:p>
            <a:pPr marL="0" indent="0" algn="just">
              <a:buNone/>
            </a:pPr>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Q-8</a:t>
            </a:r>
            <a:r>
              <a:rPr lang="en-US" sz="2400" dirty="0" smtClean="0"/>
              <a:t> </a:t>
            </a:r>
            <a:r>
              <a:rPr lang="en-US" sz="2400" dirty="0" smtClean="0">
                <a:latin typeface="Times New Roman" pitchFamily="18" charset="0"/>
                <a:cs typeface="Times New Roman" pitchFamily="18" charset="0"/>
              </a:rPr>
              <a:t>Write a Pandas program to detect missing values of a given </a:t>
            </a:r>
            <a:r>
              <a:rPr lang="en-US" sz="2400" dirty="0" err="1" smtClean="0">
                <a:latin typeface="Times New Roman" pitchFamily="18" charset="0"/>
                <a:cs typeface="Times New Roman" pitchFamily="18" charset="0"/>
              </a:rPr>
              <a:t>DataFrame</a:t>
            </a:r>
            <a:r>
              <a:rPr lang="en-US" sz="2400" dirty="0" smtClean="0">
                <a:latin typeface="Times New Roman" pitchFamily="18" charset="0"/>
                <a:cs typeface="Times New Roman" pitchFamily="18" charset="0"/>
              </a:rPr>
              <a:t>. Display True or False</a:t>
            </a:r>
          </a:p>
          <a:p>
            <a:pPr marL="0" indent="0" algn="just">
              <a:buNone/>
            </a:pPr>
            <a:endParaRPr lang="en-US" sz="24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D1182588-4E92-4567-8AFB-2690C9DAA39B}"/>
              </a:ext>
            </a:extLst>
          </p:cNvPr>
          <p:cNvSpPr>
            <a:spLocks noGrp="1"/>
          </p:cNvSpPr>
          <p:nvPr>
            <p:ph type="dt" sz="quarter" idx="10"/>
          </p:nvPr>
        </p:nvSpPr>
        <p:spPr/>
        <p:txBody>
          <a:bodyPr/>
          <a:lstStyle/>
          <a:p>
            <a:pPr>
              <a:defRPr/>
            </a:pPr>
            <a:fld id="{A11493C9-F5DB-4F79-B3E1-38A152E4D3F9}" type="datetime1">
              <a:rPr lang="en-US" smtClean="0"/>
              <a:pPr>
                <a:defRPr/>
              </a:pPr>
              <a:t>5/13/2021</a:t>
            </a:fld>
            <a:endParaRPr lang="en-US"/>
          </a:p>
        </p:txBody>
      </p:sp>
      <p:sp>
        <p:nvSpPr>
          <p:cNvPr id="5" name="Footer Placeholder 4">
            <a:extLst>
              <a:ext uri="{FF2B5EF4-FFF2-40B4-BE49-F238E27FC236}">
                <a16:creationId xmlns:a16="http://schemas.microsoft.com/office/drawing/2014/main" xmlns="" id="{656DB48F-9C86-4596-B3AB-907611DEF75C}"/>
              </a:ext>
            </a:extLst>
          </p:cNvPr>
          <p:cNvSpPr>
            <a:spLocks noGrp="1"/>
          </p:cNvSpPr>
          <p:nvPr>
            <p:ph type="ftr" sz="quarter" idx="11"/>
          </p:nvPr>
        </p:nvSpPr>
        <p:spPr>
          <a:xfrm>
            <a:off x="2537460" y="6356351"/>
            <a:ext cx="6240780" cy="365125"/>
          </a:xfrm>
        </p:spPr>
        <p:txBody>
          <a:bodyPr/>
          <a:lstStyle/>
          <a:p>
            <a:pPr>
              <a:defRPr/>
            </a:pPr>
            <a:r>
              <a:rPr lang="en-US" smtClean="0"/>
              <a:t>Problem Solving using Advanced Python      UNIT-5</a:t>
            </a:r>
            <a:endParaRPr lang="en-US" dirty="0"/>
          </a:p>
        </p:txBody>
      </p:sp>
      <p:sp>
        <p:nvSpPr>
          <p:cNvPr id="135173" name="Slide Number Placeholder 5">
            <a:extLst>
              <a:ext uri="{FF2B5EF4-FFF2-40B4-BE49-F238E27FC236}">
                <a16:creationId xmlns:a16="http://schemas.microsoft.com/office/drawing/2014/main" xmlns="" id="{9B23EF8D-6DFB-4CBD-9CAC-F8236DAD3E96}"/>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D1EC52C-AAFF-4D15-868C-A79601D8A907}" type="slidenum">
              <a:rPr lang="en-US" altLang="en-US" sz="1200" dirty="0">
                <a:solidFill>
                  <a:srgbClr val="898989"/>
                </a:solidFill>
              </a:rPr>
              <a:pPr>
                <a:spcBef>
                  <a:spcPct val="0"/>
                </a:spcBef>
                <a:buFontTx/>
                <a:buNone/>
              </a:pPr>
              <a:t>113</a:t>
            </a:fld>
            <a:endParaRPr lang="en-US" altLang="en-US" sz="1200">
              <a:solidFill>
                <a:srgbClr val="898989"/>
              </a:solidFill>
            </a:endParaRPr>
          </a:p>
        </p:txBody>
      </p:sp>
      <p:sp>
        <p:nvSpPr>
          <p:cNvPr id="7" name="Title 1">
            <a:extLst>
              <a:ext uri="{FF2B5EF4-FFF2-40B4-BE49-F238E27FC236}">
                <a16:creationId xmlns:a16="http://schemas.microsoft.com/office/drawing/2014/main" xmlns="" id="{C24EFE74-5A39-405F-A27F-B638F79A25AD}"/>
              </a:ext>
            </a:extLst>
          </p:cNvPr>
          <p:cNvSpPr txBox="1">
            <a:spLocks/>
          </p:cNvSpPr>
          <p:nvPr/>
        </p:nvSpPr>
        <p:spPr>
          <a:xfrm>
            <a:off x="1440180" y="152400"/>
            <a:ext cx="9532620" cy="5334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latin typeface="Times New Roman" pitchFamily="18" charset="0"/>
                <a:cs typeface="Times New Roman" pitchFamily="18" charset="0"/>
              </a:rPr>
              <a:t>Expected Questions for University Exam </a:t>
            </a:r>
          </a:p>
        </p:txBody>
      </p:sp>
      <p:pic>
        <p:nvPicPr>
          <p:cNvPr id="135175" name="Picture 2" descr="E:\NIET\Project\xLogo11.png.pagespeed.ic.pydHLuCQEZ.png">
            <a:extLst>
              <a:ext uri="{FF2B5EF4-FFF2-40B4-BE49-F238E27FC236}">
                <a16:creationId xmlns:a16="http://schemas.microsoft.com/office/drawing/2014/main" xmlns="" id="{3F8B8925-1519-47E1-AA14-F1911F82012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7160" y="1"/>
            <a:ext cx="130302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8" name="Picture 4"/>
          <p:cNvPicPr>
            <a:picLocks noChangeAspect="1" noChangeArrowheads="1"/>
          </p:cNvPicPr>
          <p:nvPr/>
        </p:nvPicPr>
        <p:blipFill>
          <a:blip r:embed="rId3"/>
          <a:srcRect/>
          <a:stretch>
            <a:fillRect/>
          </a:stretch>
        </p:blipFill>
        <p:spPr bwMode="auto">
          <a:xfrm>
            <a:off x="3657600" y="1371600"/>
            <a:ext cx="2676525" cy="16192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6019800" y="3581400"/>
            <a:ext cx="4038600" cy="2244487"/>
          </a:xfrm>
          <a:prstGeom prst="rect">
            <a:avLst/>
          </a:prstGeom>
          <a:noFill/>
          <a:ln w="9525">
            <a:noFill/>
            <a:miter lim="800000"/>
            <a:headEnd/>
            <a:tailEnd/>
          </a:ln>
          <a:effec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Effect transition="in" filter="box(in)">
                                      <p:cBhvr>
                                        <p:cTn id="7" dur="500"/>
                                        <p:tgtEl>
                                          <p:spTgt spid="194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458">
                                            <p:txEl>
                                              <p:pRg st="5" end="5"/>
                                            </p:txEl>
                                          </p:spTgt>
                                        </p:tgtEl>
                                        <p:attrNameLst>
                                          <p:attrName>style.visibility</p:attrName>
                                        </p:attrNameLst>
                                      </p:cBhvr>
                                      <p:to>
                                        <p:strVal val="visible"/>
                                      </p:to>
                                    </p:set>
                                    <p:animEffect transition="in" filter="box(in)">
                                      <p:cBhvr>
                                        <p:cTn id="12" dur="500"/>
                                        <p:tgtEl>
                                          <p:spTgt spid="1945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A8E8A65D-C05B-4229-8E40-EFBEACCBB03D}"/>
              </a:ext>
            </a:extLst>
          </p:cNvPr>
          <p:cNvSpPr>
            <a:spLocks noGrp="1"/>
          </p:cNvSpPr>
          <p:nvPr>
            <p:ph type="dt" sz="quarter" idx="10"/>
          </p:nvPr>
        </p:nvSpPr>
        <p:spPr/>
        <p:txBody>
          <a:bodyPr/>
          <a:lstStyle/>
          <a:p>
            <a:pPr>
              <a:defRPr/>
            </a:pPr>
            <a:fld id="{B45309E7-5C0D-46DC-BB1E-229B27AE3B4B}" type="datetime1">
              <a:rPr lang="en-US" smtClean="0"/>
              <a:pPr>
                <a:defRPr/>
              </a:pPr>
              <a:t>5/13/2021</a:t>
            </a:fld>
            <a:endParaRPr lang="en-US"/>
          </a:p>
        </p:txBody>
      </p:sp>
      <p:sp>
        <p:nvSpPr>
          <p:cNvPr id="5" name="Footer Placeholder 4">
            <a:extLst>
              <a:ext uri="{FF2B5EF4-FFF2-40B4-BE49-F238E27FC236}">
                <a16:creationId xmlns:a16="http://schemas.microsoft.com/office/drawing/2014/main" xmlns="" id="{F714A0A9-4EC6-434A-8B70-589BCFC8C8DD}"/>
              </a:ext>
            </a:extLst>
          </p:cNvPr>
          <p:cNvSpPr>
            <a:spLocks noGrp="1"/>
          </p:cNvSpPr>
          <p:nvPr>
            <p:ph type="ftr" sz="quarter" idx="11"/>
          </p:nvPr>
        </p:nvSpPr>
        <p:spPr>
          <a:xfrm>
            <a:off x="2674620" y="6356351"/>
            <a:ext cx="6172200" cy="365125"/>
          </a:xfrm>
        </p:spPr>
        <p:txBody>
          <a:bodyPr/>
          <a:lstStyle/>
          <a:p>
            <a:pPr>
              <a:defRPr/>
            </a:pPr>
            <a:r>
              <a:rPr lang="en-US" smtClean="0"/>
              <a:t>Problem Solving using Advanced Python      UNIT-5</a:t>
            </a:r>
            <a:endParaRPr lang="en-US" dirty="0"/>
          </a:p>
        </p:txBody>
      </p:sp>
      <p:sp>
        <p:nvSpPr>
          <p:cNvPr id="139268" name="Slide Number Placeholder 5">
            <a:extLst>
              <a:ext uri="{FF2B5EF4-FFF2-40B4-BE49-F238E27FC236}">
                <a16:creationId xmlns:a16="http://schemas.microsoft.com/office/drawing/2014/main" xmlns="" id="{49DA6BF7-EF4A-44DE-9112-6ECFD9E9B691}"/>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6B75134-3449-4F7E-B83A-2CF0932C96B2}" type="slidenum">
              <a:rPr lang="en-US" altLang="en-US" sz="1200" dirty="0">
                <a:solidFill>
                  <a:srgbClr val="898989"/>
                </a:solidFill>
              </a:rPr>
              <a:pPr>
                <a:spcBef>
                  <a:spcPct val="0"/>
                </a:spcBef>
                <a:buFontTx/>
                <a:buNone/>
              </a:pPr>
              <a:t>114</a:t>
            </a:fld>
            <a:endParaRPr lang="en-US" altLang="en-US" sz="1200" dirty="0">
              <a:solidFill>
                <a:srgbClr val="898989"/>
              </a:solidFill>
            </a:endParaRPr>
          </a:p>
        </p:txBody>
      </p:sp>
      <p:sp>
        <p:nvSpPr>
          <p:cNvPr id="7" name="Title 1">
            <a:extLst>
              <a:ext uri="{FF2B5EF4-FFF2-40B4-BE49-F238E27FC236}">
                <a16:creationId xmlns:a16="http://schemas.microsoft.com/office/drawing/2014/main" xmlns="" id="{35F67DD2-FA50-478E-9A8B-2234A125A4D6}"/>
              </a:ext>
            </a:extLst>
          </p:cNvPr>
          <p:cNvSpPr txBox="1">
            <a:spLocks/>
          </p:cNvSpPr>
          <p:nvPr/>
        </p:nvSpPr>
        <p:spPr>
          <a:xfrm>
            <a:off x="1440180" y="0"/>
            <a:ext cx="953262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SUMMARY</a:t>
            </a:r>
          </a:p>
        </p:txBody>
      </p:sp>
      <p:pic>
        <p:nvPicPr>
          <p:cNvPr id="139270" name="Picture 2" descr="E:\NIET\Project\xLogo11.png.pagespeed.ic.pydHLuCQEZ.png">
            <a:extLst>
              <a:ext uri="{FF2B5EF4-FFF2-40B4-BE49-F238E27FC236}">
                <a16:creationId xmlns:a16="http://schemas.microsoft.com/office/drawing/2014/main" xmlns="" id="{86F223F6-0355-4739-BF5E-3AC970C285B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7160" y="1"/>
            <a:ext cx="130302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0" name="Picture 2"/>
          <p:cNvPicPr>
            <a:picLocks noChangeAspect="1" noChangeArrowheads="1"/>
          </p:cNvPicPr>
          <p:nvPr/>
        </p:nvPicPr>
        <p:blipFill>
          <a:blip r:embed="rId3"/>
          <a:srcRect/>
          <a:stretch>
            <a:fillRect/>
          </a:stretch>
        </p:blipFill>
        <p:spPr bwMode="auto">
          <a:xfrm>
            <a:off x="614363" y="838200"/>
            <a:ext cx="10129837" cy="53292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xmlns="" id="{F2949587-80EF-4953-BDF6-486F19EE39B0}"/>
              </a:ext>
            </a:extLst>
          </p:cNvPr>
          <p:cNvSpPr>
            <a:spLocks noGrp="1"/>
          </p:cNvSpPr>
          <p:nvPr>
            <p:ph type="dt" sz="quarter" idx="10"/>
          </p:nvPr>
        </p:nvSpPr>
        <p:spPr/>
        <p:txBody>
          <a:bodyPr/>
          <a:lstStyle/>
          <a:p>
            <a:pPr>
              <a:defRPr/>
            </a:pPr>
            <a:fld id="{BD5CCD8F-F409-4051-AE97-4961AF9C89BC}" type="datetime1">
              <a:rPr lang="en-US" smtClean="0"/>
              <a:pPr>
                <a:defRPr/>
              </a:pPr>
              <a:t>5/13/2021</a:t>
            </a:fld>
            <a:endParaRPr lang="en-US"/>
          </a:p>
        </p:txBody>
      </p:sp>
      <p:sp>
        <p:nvSpPr>
          <p:cNvPr id="137219" name="Slide Number Placeholder 6">
            <a:extLst>
              <a:ext uri="{FF2B5EF4-FFF2-40B4-BE49-F238E27FC236}">
                <a16:creationId xmlns:a16="http://schemas.microsoft.com/office/drawing/2014/main" xmlns="" id="{666DBCFA-5501-48A7-A904-DB90DE327A97}"/>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93EFCFE-2AAE-4D0B-8967-B47D91E7DB7F}" type="slidenum">
              <a:rPr lang="en-US" altLang="en-US" sz="1200" dirty="0">
                <a:solidFill>
                  <a:srgbClr val="898989"/>
                </a:solidFill>
              </a:rPr>
              <a:pPr>
                <a:spcBef>
                  <a:spcPct val="0"/>
                </a:spcBef>
                <a:buFontTx/>
                <a:buNone/>
              </a:pPr>
              <a:t>115</a:t>
            </a:fld>
            <a:endParaRPr lang="en-US" altLang="en-US" sz="1200">
              <a:solidFill>
                <a:srgbClr val="898989"/>
              </a:solidFill>
            </a:endParaRPr>
          </a:p>
        </p:txBody>
      </p:sp>
      <p:sp>
        <p:nvSpPr>
          <p:cNvPr id="8" name="Title 1">
            <a:extLst>
              <a:ext uri="{FF2B5EF4-FFF2-40B4-BE49-F238E27FC236}">
                <a16:creationId xmlns:a16="http://schemas.microsoft.com/office/drawing/2014/main" xmlns="" id="{FCE90794-F4B5-4223-A8DD-527791A83527}"/>
              </a:ext>
            </a:extLst>
          </p:cNvPr>
          <p:cNvSpPr txBox="1">
            <a:spLocks/>
          </p:cNvSpPr>
          <p:nvPr/>
        </p:nvSpPr>
        <p:spPr>
          <a:xfrm>
            <a:off x="1440180" y="0"/>
            <a:ext cx="953262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TEXT  &amp; REFERENCE BOOKS</a:t>
            </a:r>
          </a:p>
        </p:txBody>
      </p:sp>
      <p:pic>
        <p:nvPicPr>
          <p:cNvPr id="137221" name="Picture 2" descr="E:\NIET\Project\xLogo11.png.pagespeed.ic.pydHLuCQEZ.png">
            <a:extLst>
              <a:ext uri="{FF2B5EF4-FFF2-40B4-BE49-F238E27FC236}">
                <a16:creationId xmlns:a16="http://schemas.microsoft.com/office/drawing/2014/main" xmlns="" id="{674F1A7C-E913-476E-A973-05B70F1867EB}"/>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7160" y="1"/>
            <a:ext cx="130302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Footer Placeholder 9">
            <a:extLst>
              <a:ext uri="{FF2B5EF4-FFF2-40B4-BE49-F238E27FC236}">
                <a16:creationId xmlns:a16="http://schemas.microsoft.com/office/drawing/2014/main" xmlns="" id="{D99759D2-0D2C-4780-AA84-AB44DFD9CBC4}"/>
              </a:ext>
            </a:extLst>
          </p:cNvPr>
          <p:cNvSpPr>
            <a:spLocks noGrp="1"/>
          </p:cNvSpPr>
          <p:nvPr>
            <p:ph type="ftr" sz="quarter" idx="11"/>
          </p:nvPr>
        </p:nvSpPr>
        <p:spPr>
          <a:xfrm>
            <a:off x="2811780" y="6356351"/>
            <a:ext cx="6035040" cy="365125"/>
          </a:xfrm>
        </p:spPr>
        <p:txBody>
          <a:bodyPr/>
          <a:lstStyle/>
          <a:p>
            <a:pPr>
              <a:defRPr/>
            </a:pPr>
            <a:r>
              <a:rPr lang="en-US" smtClean="0"/>
              <a:t>Problem Solving using Advanced Python      UNIT-5</a:t>
            </a:r>
            <a:endParaRPr lang="en-US" dirty="0"/>
          </a:p>
        </p:txBody>
      </p:sp>
      <p:graphicFrame>
        <p:nvGraphicFramePr>
          <p:cNvPr id="2" name="Table 1">
            <a:extLst>
              <a:ext uri="{FF2B5EF4-FFF2-40B4-BE49-F238E27FC236}">
                <a16:creationId xmlns:a16="http://schemas.microsoft.com/office/drawing/2014/main" xmlns="" id="{6696DD53-6F3E-4AA8-A80F-013B1442C63A}"/>
              </a:ext>
            </a:extLst>
          </p:cNvPr>
          <p:cNvGraphicFramePr>
            <a:graphicFrameLocks noGrp="1"/>
          </p:cNvGraphicFramePr>
          <p:nvPr>
            <p:extLst>
              <p:ext uri="{D42A27DB-BD31-4B8C-83A1-F6EECF244321}">
                <p14:modId xmlns:p14="http://schemas.microsoft.com/office/powerpoint/2010/main" xmlns="" val="3105395440"/>
              </p:ext>
            </p:extLst>
          </p:nvPr>
        </p:nvGraphicFramePr>
        <p:xfrm>
          <a:off x="1440180" y="685800"/>
          <a:ext cx="9395460" cy="3277455"/>
        </p:xfrm>
        <a:graphic>
          <a:graphicData uri="http://schemas.openxmlformats.org/drawingml/2006/table">
            <a:tbl>
              <a:tblPr firstRow="1" firstCol="1" bandRow="1">
                <a:tableStyleId>{2D5ABB26-0587-4C30-8999-92F81FD0307C}</a:tableStyleId>
              </a:tblPr>
              <a:tblGrid>
                <a:gridCol w="9395460">
                  <a:extLst>
                    <a:ext uri="{9D8B030D-6E8A-4147-A177-3AD203B41FA5}">
                      <a16:colId xmlns:a16="http://schemas.microsoft.com/office/drawing/2014/main" xmlns="" val="3275030358"/>
                    </a:ext>
                  </a:extLst>
                </a:gridCol>
              </a:tblGrid>
              <a:tr h="333836">
                <a:tc>
                  <a:txBody>
                    <a:bodyPr/>
                    <a:lstStyle/>
                    <a:p>
                      <a:pPr marL="0" marR="0" algn="l">
                        <a:lnSpc>
                          <a:spcPct val="107000"/>
                        </a:lnSpc>
                        <a:spcBef>
                          <a:spcPts val="0"/>
                        </a:spcBef>
                        <a:spcAft>
                          <a:spcPts val="0"/>
                        </a:spcAft>
                        <a:tabLst>
                          <a:tab pos="1533525" algn="l"/>
                        </a:tabLst>
                      </a:pPr>
                      <a:r>
                        <a:rPr lang="en-IN" sz="2000" b="1" dirty="0">
                          <a:effectLst/>
                          <a:latin typeface="Times New Roman"/>
                          <a:cs typeface="Times New Roman"/>
                        </a:rPr>
                        <a:t>Text books:</a:t>
                      </a:r>
                      <a:endParaRPr lang="en-US" sz="2000" b="1" dirty="0">
                        <a:effectLst/>
                        <a:latin typeface="Times New Roman"/>
                        <a:ea typeface="Calibri" panose="020F0502020204030204" pitchFamily="34" charset="0"/>
                        <a:cs typeface="Times New Roman"/>
                      </a:endParaRPr>
                    </a:p>
                  </a:txBody>
                  <a:tcPr marL="61722" marR="61722" marT="0" marB="0"/>
                </a:tc>
                <a:extLst>
                  <a:ext uri="{0D108BD9-81ED-4DB2-BD59-A6C34878D82A}">
                    <a16:rowId xmlns:a16="http://schemas.microsoft.com/office/drawing/2014/main" xmlns="" val="3988119435"/>
                  </a:ext>
                </a:extLst>
              </a:tr>
              <a:tr h="651417">
                <a:tc>
                  <a:txBody>
                    <a:bodyPr/>
                    <a:lstStyle/>
                    <a:p>
                      <a:pPr marL="0" marR="0" algn="l">
                        <a:lnSpc>
                          <a:spcPct val="107000"/>
                        </a:lnSpc>
                        <a:spcBef>
                          <a:spcPts val="0"/>
                        </a:spcBef>
                        <a:spcAft>
                          <a:spcPts val="0"/>
                        </a:spcAft>
                        <a:tabLst>
                          <a:tab pos="1533525" algn="l"/>
                        </a:tabLst>
                      </a:pPr>
                      <a:r>
                        <a:rPr lang="en-IN" sz="2000" dirty="0">
                          <a:effectLst/>
                          <a:latin typeface="Times New Roman"/>
                          <a:cs typeface="Times New Roman"/>
                        </a:rPr>
                        <a:t>(1) Magnus Lie Hetland, "Beginning Python-From Novice to Professional"—Third Edition, </a:t>
                      </a:r>
                      <a:r>
                        <a:rPr lang="en-IN" sz="2000" dirty="0" err="1">
                          <a:effectLst/>
                          <a:latin typeface="Times New Roman"/>
                          <a:cs typeface="Times New Roman"/>
                        </a:rPr>
                        <a:t>Apress</a:t>
                      </a:r>
                      <a:endParaRPr lang="en-US" sz="2000" dirty="0">
                        <a:effectLst/>
                        <a:latin typeface="Times New Roman"/>
                        <a:ea typeface="Calibri" panose="020F0502020204030204" pitchFamily="34" charset="0"/>
                        <a:cs typeface="Times New Roman"/>
                      </a:endParaRPr>
                    </a:p>
                  </a:txBody>
                  <a:tcPr marL="61722" marR="61722" marT="0" marB="0"/>
                </a:tc>
                <a:extLst>
                  <a:ext uri="{0D108BD9-81ED-4DB2-BD59-A6C34878D82A}">
                    <a16:rowId xmlns:a16="http://schemas.microsoft.com/office/drawing/2014/main" xmlns="" val="4294083045"/>
                  </a:ext>
                </a:extLst>
              </a:tr>
              <a:tr h="651417">
                <a:tc>
                  <a:txBody>
                    <a:bodyPr/>
                    <a:lstStyle/>
                    <a:p>
                      <a:pPr marL="0" marR="0" algn="l">
                        <a:lnSpc>
                          <a:spcPct val="107000"/>
                        </a:lnSpc>
                        <a:spcBef>
                          <a:spcPts val="0"/>
                        </a:spcBef>
                        <a:spcAft>
                          <a:spcPts val="0"/>
                        </a:spcAft>
                      </a:pPr>
                      <a:r>
                        <a:rPr lang="en-IN" sz="2000" dirty="0">
                          <a:effectLst/>
                          <a:latin typeface="Times New Roman"/>
                          <a:cs typeface="Times New Roman"/>
                        </a:rPr>
                        <a:t>(2) Peter Morgan, Data Analysis from Scratch with Python, AI Sciences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722" marR="61722" marT="0" marB="0"/>
                </a:tc>
                <a:extLst>
                  <a:ext uri="{0D108BD9-81ED-4DB2-BD59-A6C34878D82A}">
                    <a16:rowId xmlns:a16="http://schemas.microsoft.com/office/drawing/2014/main" xmlns="" val="2384761529"/>
                  </a:ext>
                </a:extLst>
              </a:tr>
              <a:tr h="988513">
                <a:tc>
                  <a:txBody>
                    <a:bodyPr/>
                    <a:lstStyle/>
                    <a:p>
                      <a:pPr marL="0" marR="0" algn="l">
                        <a:lnSpc>
                          <a:spcPct val="107000"/>
                        </a:lnSpc>
                        <a:spcBef>
                          <a:spcPts val="0"/>
                        </a:spcBef>
                        <a:spcAft>
                          <a:spcPts val="0"/>
                        </a:spcAft>
                      </a:pPr>
                      <a:r>
                        <a:rPr lang="en-IN" sz="2000" dirty="0">
                          <a:effectLst/>
                          <a:latin typeface="Times New Roman"/>
                          <a:cs typeface="Times New Roman"/>
                        </a:rPr>
                        <a:t>(3) Allen B. Downey, “Think Python: How to Think Like a Computer Scientist”, 2nd    </a:t>
                      </a:r>
                      <a:endParaRPr lang="en-US" sz="200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IN" sz="2000" dirty="0">
                          <a:effectLst/>
                          <a:latin typeface="Times New Roman"/>
                          <a:cs typeface="Times New Roman"/>
                        </a:rPr>
                        <a:t>edition, Updated for Python 3, Shroff/O‘Reilly Publishers, 2016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722" marR="61722" marT="0" marB="0"/>
                </a:tc>
                <a:extLst>
                  <a:ext uri="{0D108BD9-81ED-4DB2-BD59-A6C34878D82A}">
                    <a16:rowId xmlns:a16="http://schemas.microsoft.com/office/drawing/2014/main" xmlns="" val="1335467612"/>
                  </a:ext>
                </a:extLst>
              </a:tr>
              <a:tr h="651417">
                <a:tc>
                  <a:txBody>
                    <a:bodyPr/>
                    <a:lstStyle/>
                    <a:p>
                      <a:pPr marL="0" marR="0" algn="l">
                        <a:lnSpc>
                          <a:spcPct val="107000"/>
                        </a:lnSpc>
                        <a:spcBef>
                          <a:spcPts val="0"/>
                        </a:spcBef>
                        <a:spcAft>
                          <a:spcPts val="0"/>
                        </a:spcAft>
                      </a:pPr>
                      <a:r>
                        <a:rPr lang="en-IN" sz="2000" dirty="0">
                          <a:effectLst/>
                          <a:latin typeface="Times New Roman"/>
                          <a:cs typeface="Times New Roman"/>
                        </a:rPr>
                        <a:t>(4) Miguel Grinberg, Developing Web applications with python, OREILLY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722" marR="61722" marT="0" marB="0"/>
                </a:tc>
                <a:extLst>
                  <a:ext uri="{0D108BD9-81ED-4DB2-BD59-A6C34878D82A}">
                    <a16:rowId xmlns:a16="http://schemas.microsoft.com/office/drawing/2014/main" xmlns="" val="2772360639"/>
                  </a:ext>
                </a:extLst>
              </a:tr>
            </a:tbl>
          </a:graphicData>
        </a:graphic>
      </p:graphicFrame>
      <p:graphicFrame>
        <p:nvGraphicFramePr>
          <p:cNvPr id="3" name="Table 2">
            <a:extLst>
              <a:ext uri="{FF2B5EF4-FFF2-40B4-BE49-F238E27FC236}">
                <a16:creationId xmlns:a16="http://schemas.microsoft.com/office/drawing/2014/main" xmlns="" id="{4A1F3EBB-24E4-43BE-AB35-11DF52E23C86}"/>
              </a:ext>
            </a:extLst>
          </p:cNvPr>
          <p:cNvGraphicFramePr>
            <a:graphicFrameLocks noGrp="1"/>
          </p:cNvGraphicFramePr>
          <p:nvPr>
            <p:extLst>
              <p:ext uri="{D42A27DB-BD31-4B8C-83A1-F6EECF244321}">
                <p14:modId xmlns:p14="http://schemas.microsoft.com/office/powerpoint/2010/main" xmlns="" val="3720432101"/>
              </p:ext>
            </p:extLst>
          </p:nvPr>
        </p:nvGraphicFramePr>
        <p:xfrm>
          <a:off x="1440180" y="3657601"/>
          <a:ext cx="9395460" cy="2892061"/>
        </p:xfrm>
        <a:graphic>
          <a:graphicData uri="http://schemas.openxmlformats.org/drawingml/2006/table">
            <a:tbl>
              <a:tblPr firstRow="1" firstCol="1" bandRow="1">
                <a:tableStyleId>{2D5ABB26-0587-4C30-8999-92F81FD0307C}</a:tableStyleId>
              </a:tblPr>
              <a:tblGrid>
                <a:gridCol w="9395460">
                  <a:extLst>
                    <a:ext uri="{9D8B030D-6E8A-4147-A177-3AD203B41FA5}">
                      <a16:colId xmlns:a16="http://schemas.microsoft.com/office/drawing/2014/main" xmlns="" val="330943721"/>
                    </a:ext>
                  </a:extLst>
                </a:gridCol>
              </a:tblGrid>
              <a:tr h="326680">
                <a:tc>
                  <a:txBody>
                    <a:bodyPr/>
                    <a:lstStyle/>
                    <a:p>
                      <a:pPr marL="0" marR="0" algn="just">
                        <a:lnSpc>
                          <a:spcPct val="107000"/>
                        </a:lnSpc>
                        <a:spcBef>
                          <a:spcPts val="0"/>
                        </a:spcBef>
                        <a:spcAft>
                          <a:spcPts val="0"/>
                        </a:spcAft>
                        <a:tabLst>
                          <a:tab pos="1533525" algn="l"/>
                        </a:tabLst>
                      </a:pPr>
                      <a:r>
                        <a:rPr lang="en-IN" sz="2000" b="1" dirty="0">
                          <a:effectLst/>
                          <a:latin typeface="Times New Roman"/>
                          <a:cs typeface="Times New Roman"/>
                        </a:rPr>
                        <a:t>Reference Books:</a:t>
                      </a:r>
                      <a:endParaRPr lang="en-US" sz="2000" b="1" dirty="0">
                        <a:effectLst/>
                        <a:latin typeface="Times New Roman"/>
                        <a:ea typeface="Calibri" panose="020F0502020204030204" pitchFamily="34" charset="0"/>
                        <a:cs typeface="Times New Roman"/>
                      </a:endParaRPr>
                    </a:p>
                  </a:txBody>
                  <a:tcPr marL="61722" marR="61722" marT="0" marB="0"/>
                </a:tc>
                <a:extLst>
                  <a:ext uri="{0D108BD9-81ED-4DB2-BD59-A6C34878D82A}">
                    <a16:rowId xmlns:a16="http://schemas.microsoft.com/office/drawing/2014/main" xmlns="" val="1211424624"/>
                  </a:ext>
                </a:extLst>
              </a:tr>
              <a:tr h="660171">
                <a:tc>
                  <a:txBody>
                    <a:bodyPr/>
                    <a:lstStyle/>
                    <a:p>
                      <a:pPr marL="0" marR="0" algn="just">
                        <a:lnSpc>
                          <a:spcPct val="107000"/>
                        </a:lnSpc>
                        <a:spcBef>
                          <a:spcPts val="0"/>
                        </a:spcBef>
                        <a:spcAft>
                          <a:spcPts val="0"/>
                        </a:spcAft>
                        <a:tabLst>
                          <a:tab pos="1533525" algn="l"/>
                        </a:tabLst>
                      </a:pPr>
                      <a:r>
                        <a:rPr lang="en-IN" sz="2000" dirty="0">
                          <a:effectLst/>
                          <a:latin typeface="Times New Roman"/>
                          <a:cs typeface="Times New Roman"/>
                        </a:rPr>
                        <a:t>(1) Dusty Phillips, Python 3 Object-oriented Programming - Second Edition, O’Reilly</a:t>
                      </a:r>
                      <a:endParaRPr lang="en-US" sz="2000" dirty="0">
                        <a:effectLst/>
                        <a:latin typeface="Times New Roman"/>
                        <a:ea typeface="Calibri" panose="020F0502020204030204" pitchFamily="34" charset="0"/>
                        <a:cs typeface="Times New Roman"/>
                      </a:endParaRPr>
                    </a:p>
                  </a:txBody>
                  <a:tcPr marL="61722" marR="61722" marT="0" marB="0"/>
                </a:tc>
                <a:extLst>
                  <a:ext uri="{0D108BD9-81ED-4DB2-BD59-A6C34878D82A}">
                    <a16:rowId xmlns:a16="http://schemas.microsoft.com/office/drawing/2014/main" xmlns="" val="1754711527"/>
                  </a:ext>
                </a:extLst>
              </a:tr>
              <a:tr h="321739">
                <a:tc>
                  <a:txBody>
                    <a:bodyPr/>
                    <a:lstStyle/>
                    <a:p>
                      <a:pPr marL="0" marR="0" algn="just">
                        <a:lnSpc>
                          <a:spcPct val="107000"/>
                        </a:lnSpc>
                        <a:spcBef>
                          <a:spcPts val="0"/>
                        </a:spcBef>
                        <a:spcAft>
                          <a:spcPts val="0"/>
                        </a:spcAft>
                        <a:tabLst>
                          <a:tab pos="1533525" algn="l"/>
                        </a:tabLst>
                      </a:pPr>
                      <a:r>
                        <a:rPr lang="en-IN" sz="2000" dirty="0">
                          <a:effectLst/>
                          <a:latin typeface="Times New Roman"/>
                          <a:cs typeface="Times New Roman"/>
                        </a:rPr>
                        <a:t>(2) Burkhard Meier, Python GUI Programming Cookbook - Third , </a:t>
                      </a:r>
                      <a:r>
                        <a:rPr lang="en-IN" sz="2000" dirty="0" err="1">
                          <a:effectLst/>
                          <a:latin typeface="Times New Roman"/>
                          <a:cs typeface="Times New Roman"/>
                        </a:rPr>
                        <a:t>Packt</a:t>
                      </a:r>
                      <a:endParaRPr lang="en-US" sz="2000" dirty="0">
                        <a:effectLst/>
                        <a:latin typeface="Times New Roman"/>
                        <a:ea typeface="Calibri" panose="020F0502020204030204" pitchFamily="34" charset="0"/>
                        <a:cs typeface="Times New Roman"/>
                      </a:endParaRPr>
                    </a:p>
                  </a:txBody>
                  <a:tcPr marL="61722" marR="61722" marT="0" marB="0"/>
                </a:tc>
                <a:extLst>
                  <a:ext uri="{0D108BD9-81ED-4DB2-BD59-A6C34878D82A}">
                    <a16:rowId xmlns:a16="http://schemas.microsoft.com/office/drawing/2014/main" xmlns="" val="86497575"/>
                  </a:ext>
                </a:extLst>
              </a:tr>
              <a:tr h="918903">
                <a:tc>
                  <a:txBody>
                    <a:bodyPr/>
                    <a:lstStyle/>
                    <a:p>
                      <a:pPr marL="0" marR="0" algn="just">
                        <a:lnSpc>
                          <a:spcPct val="107000"/>
                        </a:lnSpc>
                        <a:spcBef>
                          <a:spcPts val="0"/>
                        </a:spcBef>
                        <a:spcAft>
                          <a:spcPts val="0"/>
                        </a:spcAft>
                      </a:pPr>
                      <a:r>
                        <a:rPr lang="en-IN" sz="2000" dirty="0">
                          <a:effectLst/>
                          <a:latin typeface="Times New Roman"/>
                          <a:cs typeface="Times New Roman"/>
                        </a:rPr>
                        <a:t>(3) DOUG HELLMANN, THE PYTHON 3 STANDARD LIBRARY BY EXAMPLE, :</a:t>
                      </a:r>
                      <a:r>
                        <a:rPr lang="en-IN" sz="2000" dirty="0" err="1">
                          <a:effectLst/>
                          <a:latin typeface="Times New Roman"/>
                          <a:cs typeface="Times New Roman"/>
                        </a:rPr>
                        <a:t>Pyth</a:t>
                      </a:r>
                      <a:r>
                        <a:rPr lang="en-IN" sz="2000" dirty="0">
                          <a:effectLst/>
                          <a:latin typeface="Times New Roman"/>
                          <a:cs typeface="Times New Roman"/>
                        </a:rPr>
                        <a:t> 3 Stan </a:t>
                      </a:r>
                      <a:r>
                        <a:rPr lang="en-IN" sz="2000" dirty="0" err="1">
                          <a:effectLst/>
                          <a:latin typeface="Times New Roman"/>
                          <a:cs typeface="Times New Roman"/>
                        </a:rPr>
                        <a:t>Libr</a:t>
                      </a:r>
                      <a:r>
                        <a:rPr lang="en-IN" sz="2000" dirty="0">
                          <a:effectLst/>
                          <a:latin typeface="Times New Roman"/>
                          <a:cs typeface="Times New Roman"/>
                        </a:rPr>
                        <a:t> Exam _2 (Developer's Library) 1st Edition, Kindle Edition.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722" marR="61722" marT="0" marB="0"/>
                </a:tc>
                <a:extLst>
                  <a:ext uri="{0D108BD9-81ED-4DB2-BD59-A6C34878D82A}">
                    <a16:rowId xmlns:a16="http://schemas.microsoft.com/office/drawing/2014/main" xmlns="" val="3984682300"/>
                  </a:ext>
                </a:extLst>
              </a:tr>
              <a:tr h="660171">
                <a:tc>
                  <a:txBody>
                    <a:bodyPr/>
                    <a:lstStyle/>
                    <a:p>
                      <a:pPr marL="0" marR="0" algn="just">
                        <a:lnSpc>
                          <a:spcPct val="107000"/>
                        </a:lnSpc>
                        <a:spcBef>
                          <a:spcPts val="0"/>
                        </a:spcBef>
                        <a:spcAft>
                          <a:spcPts val="0"/>
                        </a:spcAft>
                      </a:pPr>
                      <a:r>
                        <a:rPr lang="en-IN" sz="2000" dirty="0">
                          <a:effectLst/>
                          <a:latin typeface="Times New Roman"/>
                          <a:cs typeface="Times New Roman"/>
                        </a:rPr>
                        <a:t>(4) Kenneth A. Lambert, ―Fundamentals of Python: First Programs‖, CENGAGE Learning, 2012.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722" marR="61722" marT="0" marB="0"/>
                </a:tc>
                <a:extLst>
                  <a:ext uri="{0D108BD9-81ED-4DB2-BD59-A6C34878D82A}">
                    <a16:rowId xmlns:a16="http://schemas.microsoft.com/office/drawing/2014/main" xmlns="" val="208904708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Content Placeholder 2"/>
          <p:cNvSpPr>
            <a:spLocks noGrp="1" noChangeArrowheads="1"/>
          </p:cNvSpPr>
          <p:nvPr>
            <p:ph idx="1"/>
          </p:nvPr>
        </p:nvSpPr>
        <p:spPr>
          <a:xfrm>
            <a:off x="640080" y="1143001"/>
            <a:ext cx="9875520" cy="4525963"/>
          </a:xfrm>
        </p:spPr>
        <p:style>
          <a:lnRef idx="1">
            <a:schemeClr val="accent4"/>
          </a:lnRef>
          <a:fillRef idx="3">
            <a:schemeClr val="accent4"/>
          </a:fillRef>
          <a:effectRef idx="2">
            <a:schemeClr val="accent4"/>
          </a:effectRef>
          <a:fontRef idx="minor">
            <a:schemeClr val="lt1"/>
          </a:fontRef>
        </p:style>
        <p:txBody>
          <a:bodyPr>
            <a:normAutofit/>
          </a:bodyPr>
          <a:lstStyle/>
          <a:p>
            <a:pPr marL="0" indent="0" algn="ctr">
              <a:buNone/>
            </a:pPr>
            <a:endParaRPr lang="en-US" altLang="en-US" sz="2400" dirty="0">
              <a:latin typeface="Times New Roman" pitchFamily="18" charset="0"/>
              <a:cs typeface="Times New Roman" pitchFamily="18" charset="0"/>
            </a:endParaRPr>
          </a:p>
          <a:p>
            <a:pPr marL="0" indent="0" algn="ctr">
              <a:buNone/>
            </a:pPr>
            <a:endParaRPr lang="en-US" altLang="en-US" sz="2400" dirty="0">
              <a:latin typeface="Times New Roman" pitchFamily="18" charset="0"/>
              <a:cs typeface="Times New Roman" pitchFamily="18" charset="0"/>
            </a:endParaRPr>
          </a:p>
          <a:p>
            <a:pPr marL="0" indent="0" algn="ctr">
              <a:buNone/>
            </a:pPr>
            <a:endParaRPr lang="en-US" altLang="en-US" sz="2400" dirty="0">
              <a:latin typeface="Times New Roman" pitchFamily="18" charset="0"/>
              <a:cs typeface="Times New Roman" pitchFamily="18" charset="0"/>
            </a:endParaRPr>
          </a:p>
          <a:p>
            <a:pPr marL="0" indent="0" algn="ctr">
              <a:buNone/>
            </a:pPr>
            <a:endParaRPr lang="en-US" altLang="en-US" sz="2400" dirty="0">
              <a:latin typeface="Times New Roman" pitchFamily="18" charset="0"/>
              <a:cs typeface="Times New Roman" pitchFamily="18" charset="0"/>
            </a:endParaRPr>
          </a:p>
          <a:p>
            <a:pPr marL="0" indent="0" algn="ctr">
              <a:buNone/>
            </a:pPr>
            <a:r>
              <a:rPr lang="en-US" altLang="en-US" sz="2400" dirty="0">
                <a:latin typeface="Times New Roman" pitchFamily="18" charset="0"/>
                <a:cs typeface="Times New Roman" pitchFamily="18" charset="0"/>
              </a:rPr>
              <a:t>THANK YOU!</a:t>
            </a:r>
          </a:p>
        </p:txBody>
      </p:sp>
      <p:sp>
        <p:nvSpPr>
          <p:cNvPr id="4" name="Date Placeholder 3">
            <a:extLst>
              <a:ext uri="{FF2B5EF4-FFF2-40B4-BE49-F238E27FC236}">
                <a16:creationId xmlns:a16="http://schemas.microsoft.com/office/drawing/2014/main" xmlns="" id="{67E91BB9-8F2C-452F-A841-901E4797186A}"/>
              </a:ext>
            </a:extLst>
          </p:cNvPr>
          <p:cNvSpPr>
            <a:spLocks noGrp="1"/>
          </p:cNvSpPr>
          <p:nvPr>
            <p:ph type="dt" sz="quarter" idx="10"/>
          </p:nvPr>
        </p:nvSpPr>
        <p:spPr/>
        <p:txBody>
          <a:bodyPr/>
          <a:lstStyle/>
          <a:p>
            <a:pPr>
              <a:defRPr/>
            </a:pPr>
            <a:fld id="{33AA1D51-C0C3-43B3-9E2A-8B67AF67C551}" type="datetime1">
              <a:rPr lang="en-US" smtClean="0"/>
              <a:pPr>
                <a:defRPr/>
              </a:pPr>
              <a:t>5/13/2021</a:t>
            </a:fld>
            <a:endParaRPr lang="en-US"/>
          </a:p>
        </p:txBody>
      </p:sp>
      <p:sp>
        <p:nvSpPr>
          <p:cNvPr id="5" name="Footer Placeholder 4">
            <a:extLst>
              <a:ext uri="{FF2B5EF4-FFF2-40B4-BE49-F238E27FC236}">
                <a16:creationId xmlns:a16="http://schemas.microsoft.com/office/drawing/2014/main" xmlns="" id="{A654D825-8143-4018-AD5A-34E684BF08AE}"/>
              </a:ext>
            </a:extLst>
          </p:cNvPr>
          <p:cNvSpPr>
            <a:spLocks noGrp="1"/>
          </p:cNvSpPr>
          <p:nvPr>
            <p:ph type="ftr" sz="quarter" idx="11"/>
          </p:nvPr>
        </p:nvSpPr>
        <p:spPr>
          <a:xfrm>
            <a:off x="3017520" y="6356351"/>
            <a:ext cx="6035040" cy="365125"/>
          </a:xfrm>
        </p:spPr>
        <p:txBody>
          <a:bodyPr/>
          <a:lstStyle/>
          <a:p>
            <a:pPr>
              <a:defRPr/>
            </a:pPr>
            <a:r>
              <a:rPr lang="en-US" smtClean="0"/>
              <a:t>Problem Solving using Advanced Python      UNIT-5</a:t>
            </a:r>
            <a:endParaRPr lang="en-US" dirty="0"/>
          </a:p>
        </p:txBody>
      </p:sp>
      <p:sp>
        <p:nvSpPr>
          <p:cNvPr id="6" name="Slide Number Placeholder 5">
            <a:extLst>
              <a:ext uri="{FF2B5EF4-FFF2-40B4-BE49-F238E27FC236}">
                <a16:creationId xmlns:a16="http://schemas.microsoft.com/office/drawing/2014/main" xmlns="" id="{6011654C-297F-477A-888E-0680BC5A98FA}"/>
              </a:ext>
            </a:extLst>
          </p:cNvPr>
          <p:cNvSpPr>
            <a:spLocks noGrp="1"/>
          </p:cNvSpPr>
          <p:nvPr>
            <p:ph type="sldNum" sz="quarter" idx="12"/>
          </p:nvPr>
        </p:nvSpPr>
        <p:spPr/>
        <p:txBody>
          <a:bodyPr/>
          <a:lstStyle/>
          <a:p>
            <a:fld id="{12BC1666-7478-4165-B51C-B07AFE1CD48A}" type="slidenum">
              <a:rPr lang="en-US"/>
              <a:pPr/>
              <a:t>116</a:t>
            </a:fld>
            <a:endParaRPr lang="en-US"/>
          </a:p>
        </p:txBody>
      </p:sp>
    </p:spTree>
    <p:extLst>
      <p:ext uri="{BB962C8B-B14F-4D97-AF65-F5344CB8AC3E}">
        <p14:creationId xmlns:p14="http://schemas.microsoft.com/office/powerpoint/2010/main" xmlns="" val="1107019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95400"/>
            <a:ext cx="10058400" cy="5257800"/>
          </a:xfrm>
        </p:spPr>
        <p:txBody>
          <a:bodyPr>
            <a:noAutofit/>
          </a:bodyPr>
          <a:lstStyle/>
          <a:p>
            <a:pPr marL="0" indent="0" algn="just">
              <a:buNone/>
            </a:pPr>
            <a:r>
              <a:rPr lang="en-US" altLang="en-US" sz="2000" dirty="0">
                <a:latin typeface="Times New Roman" pitchFamily="18" charset="0"/>
                <a:cs typeface="Times New Roman" pitchFamily="18" charset="0"/>
              </a:rPr>
              <a:t>Using NumPy, a developer can perform the following operations −</a:t>
            </a:r>
          </a:p>
          <a:p>
            <a:pPr marL="0" indent="0" algn="just">
              <a:buNone/>
            </a:pPr>
            <a:endParaRPr lang="en-US" altLang="en-US" sz="2000" dirty="0">
              <a:latin typeface="Times New Roman" pitchFamily="18" charset="0"/>
              <a:cs typeface="Times New Roman" pitchFamily="18" charset="0"/>
            </a:endParaRPr>
          </a:p>
          <a:p>
            <a:pPr algn="just"/>
            <a:r>
              <a:rPr lang="en-US" altLang="en-US" sz="2000" dirty="0">
                <a:latin typeface="Times New Roman" pitchFamily="18" charset="0"/>
                <a:cs typeface="Times New Roman" pitchFamily="18" charset="0"/>
              </a:rPr>
              <a:t>Mathematical and logical operations on arrays.</a:t>
            </a:r>
          </a:p>
          <a:p>
            <a:pPr algn="just"/>
            <a:endParaRPr lang="en-US" altLang="en-US" sz="2000" dirty="0">
              <a:latin typeface="Times New Roman" pitchFamily="18" charset="0"/>
              <a:cs typeface="Times New Roman" pitchFamily="18" charset="0"/>
            </a:endParaRPr>
          </a:p>
          <a:p>
            <a:pPr algn="just"/>
            <a:r>
              <a:rPr lang="en-US" altLang="en-US" sz="2000" dirty="0">
                <a:latin typeface="Times New Roman" pitchFamily="18" charset="0"/>
                <a:cs typeface="Times New Roman" pitchFamily="18" charset="0"/>
              </a:rPr>
              <a:t>Fourier transforms and routines for shape manipulation.</a:t>
            </a:r>
          </a:p>
          <a:p>
            <a:pPr marL="0" indent="0" algn="just">
              <a:buNone/>
            </a:pPr>
            <a:endParaRPr lang="en-US" altLang="en-US" sz="2000" dirty="0">
              <a:latin typeface="Times New Roman" pitchFamily="18" charset="0"/>
              <a:cs typeface="Times New Roman" pitchFamily="18" charset="0"/>
            </a:endParaRPr>
          </a:p>
          <a:p>
            <a:pPr marL="0" indent="0" algn="just">
              <a:buNone/>
            </a:pPr>
            <a:r>
              <a:rPr lang="en-US" altLang="en-US" sz="2000" dirty="0">
                <a:latin typeface="Times New Roman" pitchFamily="18" charset="0"/>
                <a:cs typeface="Times New Roman" pitchFamily="18" charset="0"/>
              </a:rPr>
              <a:t>Operations related to linear algebra. NumPy has in-built functions for linear algebra and random number generation.</a:t>
            </a: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marL="0" indent="0" algn="ctr">
              <a:buNone/>
            </a:pPr>
            <a:r>
              <a:rPr lang="en-US" sz="4000" dirty="0">
                <a:latin typeface="Times New Roman" panose="02020603050405020304" pitchFamily="18" charset="0"/>
                <a:cs typeface="Times New Roman" panose="02020603050405020304" pitchFamily="18" charset="0"/>
              </a:rPr>
              <a:t>NumPy - Basic Operation</a:t>
            </a:r>
            <a:endParaRPr lang="en-IN" sz="4000" dirty="0"/>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CE716654-66A1-4E6C-A3FD-E83A34370305}"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12</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3714978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95400"/>
            <a:ext cx="10058400" cy="5257800"/>
          </a:xfrm>
        </p:spPr>
        <p:txBody>
          <a:bodyPr>
            <a:noAutofit/>
          </a:bodyPr>
          <a:lstStyle/>
          <a:p>
            <a:pPr marL="0" indent="0" algn="just">
              <a:buNone/>
            </a:pPr>
            <a:r>
              <a:rPr lang="en-US" altLang="en-US" sz="2000" dirty="0">
                <a:latin typeface="Times New Roman" pitchFamily="18" charset="0"/>
                <a:cs typeface="Times New Roman" pitchFamily="18" charset="0"/>
              </a:rPr>
              <a:t>Standard Python distribution doesn't come bundled with NumPy module.</a:t>
            </a:r>
          </a:p>
          <a:p>
            <a:pPr marL="0" indent="0" algn="just">
              <a:buNone/>
            </a:pPr>
            <a:r>
              <a:rPr lang="en-US" altLang="en-US" sz="2000" dirty="0">
                <a:latin typeface="Times New Roman" pitchFamily="18" charset="0"/>
                <a:cs typeface="Times New Roman" pitchFamily="18" charset="0"/>
              </a:rPr>
              <a:t>A lightweight alternative is to install NumPy using popular Python package installer, pip.</a:t>
            </a:r>
          </a:p>
          <a:p>
            <a:pPr marL="0" indent="0" algn="just">
              <a:buNone/>
            </a:pPr>
            <a:endParaRPr lang="en-US" altLang="en-US" sz="2000" dirty="0">
              <a:latin typeface="Times New Roman" pitchFamily="18" charset="0"/>
              <a:cs typeface="Times New Roman" pitchFamily="18" charset="0"/>
            </a:endParaRPr>
          </a:p>
          <a:p>
            <a:pPr marL="0" indent="0" algn="just">
              <a:buNone/>
            </a:pPr>
            <a:r>
              <a:rPr lang="en-US" altLang="en-US" sz="2000" dirty="0">
                <a:latin typeface="Times New Roman" pitchFamily="18" charset="0"/>
                <a:cs typeface="Times New Roman" pitchFamily="18" charset="0"/>
              </a:rPr>
              <a:t>	</a:t>
            </a:r>
            <a:r>
              <a:rPr lang="en-US" altLang="en-US" sz="2000" dirty="0">
                <a:solidFill>
                  <a:srgbClr val="FF0000"/>
                </a:solidFill>
                <a:latin typeface="Times New Roman" pitchFamily="18" charset="0"/>
                <a:cs typeface="Times New Roman" pitchFamily="18" charset="0"/>
              </a:rPr>
              <a:t>pip install </a:t>
            </a:r>
            <a:r>
              <a:rPr lang="en-US" altLang="en-US" sz="2000" dirty="0" err="1">
                <a:solidFill>
                  <a:srgbClr val="FF0000"/>
                </a:solidFill>
                <a:latin typeface="Times New Roman" pitchFamily="18" charset="0"/>
                <a:cs typeface="Times New Roman" pitchFamily="18" charset="0"/>
              </a:rPr>
              <a:t>numpy</a:t>
            </a:r>
            <a:endParaRPr lang="en-US" altLang="en-US" sz="2000" dirty="0">
              <a:solidFill>
                <a:srgbClr val="FF0000"/>
              </a:solidFill>
              <a:latin typeface="Times New Roman" pitchFamily="18" charset="0"/>
              <a:cs typeface="Times New Roman" pitchFamily="18" charset="0"/>
            </a:endParaRPr>
          </a:p>
          <a:p>
            <a:pPr marL="0" indent="0" algn="just">
              <a:buNone/>
            </a:pPr>
            <a:endParaRPr lang="en-US" altLang="en-US" sz="2000" dirty="0">
              <a:solidFill>
                <a:srgbClr val="FF0000"/>
              </a:solidFill>
              <a:latin typeface="Times New Roman" pitchFamily="18" charset="0"/>
              <a:cs typeface="Times New Roman" pitchFamily="18" charset="0"/>
            </a:endParaRPr>
          </a:p>
          <a:p>
            <a:pPr marL="0" indent="0" algn="just">
              <a:buNone/>
            </a:pPr>
            <a:r>
              <a:rPr lang="en-US" altLang="en-US" sz="2000" dirty="0">
                <a:latin typeface="Times New Roman" pitchFamily="18" charset="0"/>
                <a:cs typeface="Times New Roman" pitchFamily="18" charset="0"/>
              </a:rPr>
              <a:t>The best way to enable NumPy is to use an installable binary package specific to your operating system. These binaries contain full SciPy stack (inclusive of NumPy, SciPy, matplotlib, </a:t>
            </a:r>
            <a:r>
              <a:rPr lang="en-US" altLang="en-US" sz="2000" dirty="0" err="1">
                <a:latin typeface="Times New Roman" pitchFamily="18" charset="0"/>
                <a:cs typeface="Times New Roman" pitchFamily="18" charset="0"/>
              </a:rPr>
              <a:t>IPython</a:t>
            </a:r>
            <a:r>
              <a:rPr lang="en-US" altLang="en-US" sz="2000" dirty="0">
                <a:latin typeface="Times New Roman" pitchFamily="18" charset="0"/>
                <a:cs typeface="Times New Roman" pitchFamily="18" charset="0"/>
              </a:rPr>
              <a:t>, </a:t>
            </a:r>
            <a:r>
              <a:rPr lang="en-US" altLang="en-US" sz="2000" dirty="0" err="1">
                <a:latin typeface="Times New Roman" pitchFamily="18" charset="0"/>
                <a:cs typeface="Times New Roman" pitchFamily="18" charset="0"/>
              </a:rPr>
              <a:t>SymPy</a:t>
            </a:r>
            <a:r>
              <a:rPr lang="en-US" altLang="en-US" sz="2000" dirty="0">
                <a:latin typeface="Times New Roman" pitchFamily="18" charset="0"/>
                <a:cs typeface="Times New Roman" pitchFamily="18" charset="0"/>
              </a:rPr>
              <a:t> and nose packages along with core Python).</a:t>
            </a: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marL="0" indent="0" algn="ctr">
              <a:buNone/>
            </a:pPr>
            <a:r>
              <a:rPr lang="en-US" sz="4000" dirty="0">
                <a:latin typeface="Times New Roman" panose="02020603050405020304" pitchFamily="18" charset="0"/>
                <a:cs typeface="Times New Roman" panose="02020603050405020304" pitchFamily="18" charset="0"/>
              </a:rPr>
              <a:t>NumPy - Environment</a:t>
            </a:r>
            <a:endParaRPr lang="en-IN" sz="4000" dirty="0"/>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18665BC2-C7AB-46ED-B2F9-80DC3A29AEB8}"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13</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24477434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95400"/>
            <a:ext cx="10058400" cy="5257800"/>
          </a:xfrm>
        </p:spPr>
        <p:txBody>
          <a:bodyPr>
            <a:noAutofit/>
          </a:bodyPr>
          <a:lstStyle/>
          <a:p>
            <a:pPr marL="0" indent="0" algn="just">
              <a:buNone/>
            </a:pPr>
            <a:r>
              <a:rPr lang="en-US" altLang="en-US" sz="2000" dirty="0">
                <a:latin typeface="Times New Roman" pitchFamily="18" charset="0"/>
                <a:cs typeface="Times New Roman" pitchFamily="18" charset="0"/>
              </a:rPr>
              <a:t>The most important object defined in NumPy is an N-dimensional array type called </a:t>
            </a:r>
            <a:r>
              <a:rPr lang="en-US" altLang="en-US" sz="2000" b="1" dirty="0" err="1">
                <a:latin typeface="Times New Roman" pitchFamily="18" charset="0"/>
                <a:cs typeface="Times New Roman" pitchFamily="18" charset="0"/>
              </a:rPr>
              <a:t>ndarray</a:t>
            </a:r>
            <a:r>
              <a:rPr lang="en-US" altLang="en-US" sz="2000" dirty="0">
                <a:latin typeface="Times New Roman" pitchFamily="18" charset="0"/>
                <a:cs typeface="Times New Roman" pitchFamily="18" charset="0"/>
              </a:rPr>
              <a:t>. It describes the collection of items of the same type. </a:t>
            </a:r>
          </a:p>
          <a:p>
            <a:pPr marL="0" indent="0" algn="just">
              <a:buNone/>
            </a:pPr>
            <a:r>
              <a:rPr lang="en-US" altLang="en-US" sz="2000" dirty="0">
                <a:latin typeface="Times New Roman" pitchFamily="18" charset="0"/>
                <a:cs typeface="Times New Roman" pitchFamily="18" charset="0"/>
              </a:rPr>
              <a:t>Items in the collection can be accessed using a zero-based index.</a:t>
            </a:r>
          </a:p>
          <a:p>
            <a:pPr marL="0" indent="0" algn="just">
              <a:buNone/>
            </a:pPr>
            <a:r>
              <a:rPr lang="en-US" altLang="en-US" sz="2000" dirty="0">
                <a:latin typeface="Times New Roman" pitchFamily="18" charset="0"/>
                <a:cs typeface="Times New Roman" pitchFamily="18" charset="0"/>
              </a:rPr>
              <a:t>Every item in an </a:t>
            </a:r>
            <a:r>
              <a:rPr lang="en-US" altLang="en-US" sz="2000" dirty="0" err="1">
                <a:latin typeface="Times New Roman" pitchFamily="18" charset="0"/>
                <a:cs typeface="Times New Roman" pitchFamily="18" charset="0"/>
              </a:rPr>
              <a:t>ndarray</a:t>
            </a:r>
            <a:r>
              <a:rPr lang="en-US" altLang="en-US" sz="2000" dirty="0">
                <a:latin typeface="Times New Roman" pitchFamily="18" charset="0"/>
                <a:cs typeface="Times New Roman" pitchFamily="18" charset="0"/>
              </a:rPr>
              <a:t> takes the same size of block in the memory. Each element in </a:t>
            </a:r>
            <a:r>
              <a:rPr lang="en-US" altLang="en-US" sz="2000" dirty="0" err="1">
                <a:latin typeface="Times New Roman" pitchFamily="18" charset="0"/>
                <a:cs typeface="Times New Roman" pitchFamily="18" charset="0"/>
              </a:rPr>
              <a:t>ndarray</a:t>
            </a:r>
            <a:r>
              <a:rPr lang="en-US" altLang="en-US" sz="2000" dirty="0">
                <a:latin typeface="Times New Roman" pitchFamily="18" charset="0"/>
                <a:cs typeface="Times New Roman" pitchFamily="18" charset="0"/>
              </a:rPr>
              <a:t> is an object of data-type object (called </a:t>
            </a:r>
            <a:r>
              <a:rPr lang="en-US" altLang="en-US" sz="2000" b="1" dirty="0" err="1">
                <a:latin typeface="Times New Roman" pitchFamily="18" charset="0"/>
                <a:cs typeface="Times New Roman" pitchFamily="18" charset="0"/>
              </a:rPr>
              <a:t>dtype</a:t>
            </a:r>
            <a:r>
              <a:rPr lang="en-US" altLang="en-US" sz="2000" dirty="0">
                <a:latin typeface="Times New Roman" pitchFamily="18" charset="0"/>
                <a:cs typeface="Times New Roman" pitchFamily="18" charset="0"/>
              </a:rPr>
              <a:t>).</a:t>
            </a:r>
          </a:p>
          <a:p>
            <a:pPr marL="0" indent="0" algn="just">
              <a:buNone/>
            </a:pPr>
            <a:r>
              <a:rPr lang="en-US" altLang="en-US" sz="2000" dirty="0">
                <a:latin typeface="Times New Roman" pitchFamily="18" charset="0"/>
                <a:cs typeface="Times New Roman" pitchFamily="18" charset="0"/>
              </a:rPr>
              <a:t>Any item extracted from </a:t>
            </a:r>
            <a:r>
              <a:rPr lang="en-US" altLang="en-US" sz="2000" dirty="0" err="1">
                <a:latin typeface="Times New Roman" pitchFamily="18" charset="0"/>
                <a:cs typeface="Times New Roman" pitchFamily="18" charset="0"/>
              </a:rPr>
              <a:t>ndarray</a:t>
            </a:r>
            <a:r>
              <a:rPr lang="en-US" altLang="en-US" sz="2000" dirty="0">
                <a:latin typeface="Times New Roman" pitchFamily="18" charset="0"/>
                <a:cs typeface="Times New Roman" pitchFamily="18" charset="0"/>
              </a:rPr>
              <a:t> object (by slicing) is represented by a Python object of one of array scalar types. </a:t>
            </a:r>
          </a:p>
          <a:p>
            <a:pPr marL="0" indent="0" algn="just">
              <a:buNone/>
            </a:pPr>
            <a:r>
              <a:rPr lang="en-US" altLang="en-US" sz="2000" dirty="0">
                <a:latin typeface="Times New Roman" pitchFamily="18" charset="0"/>
                <a:cs typeface="Times New Roman" pitchFamily="18" charset="0"/>
              </a:rPr>
              <a:t>The following diagram shows a relationship between </a:t>
            </a:r>
            <a:r>
              <a:rPr lang="en-US" altLang="en-US" sz="2000" dirty="0" err="1">
                <a:latin typeface="Times New Roman" pitchFamily="18" charset="0"/>
                <a:cs typeface="Times New Roman" pitchFamily="18" charset="0"/>
              </a:rPr>
              <a:t>ndarray</a:t>
            </a:r>
            <a:r>
              <a:rPr lang="en-US" altLang="en-US" sz="2000" dirty="0">
                <a:latin typeface="Times New Roman" pitchFamily="18" charset="0"/>
                <a:cs typeface="Times New Roman" pitchFamily="18" charset="0"/>
              </a:rPr>
              <a:t>, data type object (</a:t>
            </a:r>
            <a:r>
              <a:rPr lang="en-US" altLang="en-US" sz="2000" dirty="0" err="1">
                <a:latin typeface="Times New Roman" pitchFamily="18" charset="0"/>
                <a:cs typeface="Times New Roman" pitchFamily="18" charset="0"/>
              </a:rPr>
              <a:t>dtype</a:t>
            </a:r>
            <a:r>
              <a:rPr lang="en-US" altLang="en-US" sz="2000" dirty="0">
                <a:latin typeface="Times New Roman" pitchFamily="18" charset="0"/>
                <a:cs typeface="Times New Roman" pitchFamily="18" charset="0"/>
              </a:rPr>
              <a:t>) and array scalar type −</a:t>
            </a:r>
          </a:p>
          <a:p>
            <a:pPr marL="0" indent="0" algn="just">
              <a:buNone/>
            </a:pPr>
            <a:endParaRPr lang="en-US" altLang="en-US" sz="2000" dirty="0">
              <a:latin typeface="Times New Roman" pitchFamily="18" charset="0"/>
              <a:cs typeface="Times New Roman" pitchFamily="18" charset="0"/>
            </a:endParaRP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marL="0" indent="0" algn="ctr">
              <a:buNone/>
            </a:pPr>
            <a:r>
              <a:rPr lang="en-US" sz="4000" dirty="0">
                <a:latin typeface="Times New Roman" panose="02020603050405020304" pitchFamily="18" charset="0"/>
                <a:cs typeface="Times New Roman" panose="02020603050405020304" pitchFamily="18" charset="0"/>
              </a:rPr>
              <a:t>NumPy - </a:t>
            </a:r>
            <a:r>
              <a:rPr lang="en-US" sz="4000" dirty="0" err="1">
                <a:latin typeface="Times New Roman" panose="02020603050405020304" pitchFamily="18" charset="0"/>
                <a:cs typeface="Times New Roman" panose="02020603050405020304" pitchFamily="18" charset="0"/>
              </a:rPr>
              <a:t>Ndarray</a:t>
            </a:r>
            <a:r>
              <a:rPr lang="en-US" sz="4000" dirty="0">
                <a:latin typeface="Times New Roman" panose="02020603050405020304" pitchFamily="18" charset="0"/>
                <a:cs typeface="Times New Roman" panose="02020603050405020304" pitchFamily="18" charset="0"/>
              </a:rPr>
              <a:t> Object</a:t>
            </a:r>
            <a:endParaRPr lang="en-IN" sz="4000" dirty="0"/>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pic>
        <p:nvPicPr>
          <p:cNvPr id="1026" name="Picture 2" descr="Ndarray">
            <a:extLst>
              <a:ext uri="{FF2B5EF4-FFF2-40B4-BE49-F238E27FC236}">
                <a16:creationId xmlns:a16="http://schemas.microsoft.com/office/drawing/2014/main" xmlns="" id="{A7B10465-88B7-4313-86B0-47E1037D8108}"/>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22961" y="4724400"/>
            <a:ext cx="9235439" cy="154305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Date Placeholder 6"/>
          <p:cNvSpPr>
            <a:spLocks noGrp="1"/>
          </p:cNvSpPr>
          <p:nvPr>
            <p:ph type="dt" sz="half" idx="10"/>
          </p:nvPr>
        </p:nvSpPr>
        <p:spPr/>
        <p:txBody>
          <a:bodyPr/>
          <a:lstStyle/>
          <a:p>
            <a:fld id="{D0C79C72-706E-44D8-83A5-185396E258BA}"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14</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582543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143000"/>
            <a:ext cx="10058400" cy="5562600"/>
          </a:xfrm>
        </p:spPr>
        <p:txBody>
          <a:bodyPr>
            <a:noAutofit/>
          </a:bodyPr>
          <a:lstStyle/>
          <a:p>
            <a:pPr marL="0" indent="0" algn="just">
              <a:buNone/>
            </a:pPr>
            <a:r>
              <a:rPr lang="en-US" altLang="en-US" sz="2000" dirty="0">
                <a:latin typeface="Times New Roman" pitchFamily="18" charset="0"/>
                <a:cs typeface="Times New Roman" pitchFamily="18" charset="0"/>
              </a:rPr>
              <a:t>Example :</a:t>
            </a:r>
          </a:p>
          <a:p>
            <a:pPr marL="0" indent="0" algn="just">
              <a:buNone/>
            </a:pPr>
            <a:r>
              <a:rPr lang="en-US" altLang="en-US" sz="2000" dirty="0">
                <a:latin typeface="Times New Roman" pitchFamily="18" charset="0"/>
                <a:cs typeface="Times New Roman" pitchFamily="18" charset="0"/>
              </a:rPr>
              <a:t>	 import </a:t>
            </a:r>
            <a:r>
              <a:rPr lang="en-US" altLang="en-US" sz="2000" dirty="0" err="1">
                <a:latin typeface="Times New Roman" pitchFamily="18" charset="0"/>
                <a:cs typeface="Times New Roman" pitchFamily="18" charset="0"/>
              </a:rPr>
              <a:t>numpy</a:t>
            </a:r>
            <a:r>
              <a:rPr lang="en-US" altLang="en-US" sz="2000" dirty="0">
                <a:latin typeface="Times New Roman" pitchFamily="18" charset="0"/>
                <a:cs typeface="Times New Roman" pitchFamily="18" charset="0"/>
              </a:rPr>
              <a:t> as np </a:t>
            </a:r>
          </a:p>
          <a:p>
            <a:pPr marL="0" indent="0" algn="just">
              <a:buNone/>
            </a:pPr>
            <a:r>
              <a:rPr lang="en-US" altLang="en-US" sz="2000" dirty="0">
                <a:latin typeface="Times New Roman" pitchFamily="18" charset="0"/>
                <a:cs typeface="Times New Roman" pitchFamily="18" charset="0"/>
              </a:rPr>
              <a:t>	a = </a:t>
            </a:r>
            <a:r>
              <a:rPr lang="en-US" altLang="en-US" sz="2000" dirty="0" err="1">
                <a:latin typeface="Times New Roman" pitchFamily="18" charset="0"/>
                <a:cs typeface="Times New Roman" pitchFamily="18" charset="0"/>
              </a:rPr>
              <a:t>np.array</a:t>
            </a:r>
            <a:r>
              <a:rPr lang="en-US" altLang="en-US" sz="2000" dirty="0">
                <a:latin typeface="Times New Roman" pitchFamily="18" charset="0"/>
                <a:cs typeface="Times New Roman" pitchFamily="18" charset="0"/>
              </a:rPr>
              <a:t>([1,2,3]) </a:t>
            </a:r>
          </a:p>
          <a:p>
            <a:pPr marL="0" indent="0" algn="just">
              <a:buNone/>
            </a:pPr>
            <a:r>
              <a:rPr lang="en-US" altLang="en-US" sz="2000" dirty="0">
                <a:latin typeface="Times New Roman" pitchFamily="18" charset="0"/>
                <a:cs typeface="Times New Roman" pitchFamily="18" charset="0"/>
              </a:rPr>
              <a:t>	print (a) </a:t>
            </a:r>
          </a:p>
          <a:p>
            <a:pPr marL="0" indent="0" algn="just">
              <a:buNone/>
            </a:pPr>
            <a:r>
              <a:rPr lang="en-US" altLang="en-US" sz="2000" dirty="0">
                <a:solidFill>
                  <a:srgbClr val="FF0000"/>
                </a:solidFill>
                <a:latin typeface="Times New Roman" pitchFamily="18" charset="0"/>
                <a:cs typeface="Times New Roman" pitchFamily="18" charset="0"/>
              </a:rPr>
              <a:t>	# [1, 2, 3]</a:t>
            </a:r>
          </a:p>
          <a:p>
            <a:pPr marL="0" indent="0" algn="just">
              <a:buNone/>
            </a:pPr>
            <a:r>
              <a:rPr lang="en-US" altLang="en-US" sz="2000" dirty="0">
                <a:solidFill>
                  <a:srgbClr val="002060"/>
                </a:solidFill>
                <a:latin typeface="Times New Roman" pitchFamily="18" charset="0"/>
                <a:cs typeface="Times New Roman" pitchFamily="18" charset="0"/>
              </a:rPr>
              <a:t># more than one dimensions </a:t>
            </a:r>
          </a:p>
          <a:p>
            <a:pPr marL="0" indent="0" algn="just">
              <a:buNone/>
            </a:pPr>
            <a:r>
              <a:rPr lang="en-US" altLang="en-US" sz="2000" dirty="0">
                <a:latin typeface="Times New Roman" pitchFamily="18" charset="0"/>
                <a:cs typeface="Times New Roman" pitchFamily="18" charset="0"/>
              </a:rPr>
              <a:t>	import </a:t>
            </a:r>
            <a:r>
              <a:rPr lang="en-US" altLang="en-US" sz="2000" dirty="0" err="1">
                <a:latin typeface="Times New Roman" pitchFamily="18" charset="0"/>
                <a:cs typeface="Times New Roman" pitchFamily="18" charset="0"/>
              </a:rPr>
              <a:t>numpy</a:t>
            </a:r>
            <a:r>
              <a:rPr lang="en-US" altLang="en-US" sz="2000" dirty="0">
                <a:latin typeface="Times New Roman" pitchFamily="18" charset="0"/>
                <a:cs typeface="Times New Roman" pitchFamily="18" charset="0"/>
              </a:rPr>
              <a:t> as np </a:t>
            </a:r>
          </a:p>
          <a:p>
            <a:pPr marL="0" indent="0" algn="just">
              <a:buNone/>
            </a:pPr>
            <a:r>
              <a:rPr lang="en-US" altLang="en-US" sz="2000" dirty="0">
                <a:latin typeface="Times New Roman" pitchFamily="18" charset="0"/>
                <a:cs typeface="Times New Roman" pitchFamily="18" charset="0"/>
              </a:rPr>
              <a:t>	a = </a:t>
            </a:r>
            <a:r>
              <a:rPr lang="en-US" altLang="en-US" sz="2000" dirty="0" err="1">
                <a:latin typeface="Times New Roman" pitchFamily="18" charset="0"/>
                <a:cs typeface="Times New Roman" pitchFamily="18" charset="0"/>
              </a:rPr>
              <a:t>np.array</a:t>
            </a:r>
            <a:r>
              <a:rPr lang="en-US" altLang="en-US" sz="2000" dirty="0">
                <a:latin typeface="Times New Roman" pitchFamily="18" charset="0"/>
                <a:cs typeface="Times New Roman" pitchFamily="18" charset="0"/>
              </a:rPr>
              <a:t>([[1, 2], [3, 4]]) </a:t>
            </a:r>
          </a:p>
          <a:p>
            <a:pPr marL="0" indent="0" algn="just">
              <a:buNone/>
            </a:pPr>
            <a:r>
              <a:rPr lang="en-US" altLang="en-US" sz="2000" dirty="0">
                <a:latin typeface="Times New Roman" pitchFamily="18" charset="0"/>
                <a:cs typeface="Times New Roman" pitchFamily="18" charset="0"/>
              </a:rPr>
              <a:t>	print (a)</a:t>
            </a:r>
          </a:p>
          <a:p>
            <a:pPr marL="0" indent="0" algn="just">
              <a:buNone/>
            </a:pPr>
            <a:r>
              <a:rPr lang="en-US" altLang="en-US" sz="2000" dirty="0">
                <a:latin typeface="Times New Roman" pitchFamily="18" charset="0"/>
                <a:cs typeface="Times New Roman" pitchFamily="18" charset="0"/>
              </a:rPr>
              <a:t>	</a:t>
            </a:r>
            <a:r>
              <a:rPr lang="en-US" altLang="en-US" sz="2000" dirty="0">
                <a:solidFill>
                  <a:srgbClr val="FF0000"/>
                </a:solidFill>
                <a:latin typeface="Times New Roman" pitchFamily="18" charset="0"/>
                <a:cs typeface="Times New Roman" pitchFamily="18" charset="0"/>
              </a:rPr>
              <a:t># [[1, 2] </a:t>
            </a:r>
          </a:p>
          <a:p>
            <a:pPr marL="0" indent="0" algn="just">
              <a:buNone/>
            </a:pPr>
            <a:r>
              <a:rPr lang="en-US" altLang="en-US" sz="2000" dirty="0">
                <a:solidFill>
                  <a:srgbClr val="FF0000"/>
                </a:solidFill>
                <a:latin typeface="Times New Roman" pitchFamily="18" charset="0"/>
                <a:cs typeface="Times New Roman" pitchFamily="18" charset="0"/>
              </a:rPr>
              <a:t>	 [3, 4]]</a:t>
            </a:r>
          </a:p>
          <a:p>
            <a:pPr marL="0" indent="0" algn="just">
              <a:buNone/>
            </a:pPr>
            <a:r>
              <a:rPr lang="en-US" altLang="en-US" sz="2000" dirty="0">
                <a:solidFill>
                  <a:srgbClr val="002060"/>
                </a:solidFill>
                <a:latin typeface="Times New Roman" pitchFamily="18" charset="0"/>
                <a:cs typeface="Times New Roman" pitchFamily="18" charset="0"/>
              </a:rPr>
              <a:t># minimum dimensions </a:t>
            </a:r>
          </a:p>
          <a:p>
            <a:pPr marL="0" indent="0" algn="just">
              <a:buNone/>
            </a:pPr>
            <a:r>
              <a:rPr lang="en-US" altLang="en-US" sz="2000" dirty="0">
                <a:latin typeface="Times New Roman" pitchFamily="18" charset="0"/>
                <a:cs typeface="Times New Roman" pitchFamily="18" charset="0"/>
              </a:rPr>
              <a:t>	import </a:t>
            </a:r>
            <a:r>
              <a:rPr lang="en-US" altLang="en-US" sz="2000" dirty="0" err="1">
                <a:latin typeface="Times New Roman" pitchFamily="18" charset="0"/>
                <a:cs typeface="Times New Roman" pitchFamily="18" charset="0"/>
              </a:rPr>
              <a:t>numpy</a:t>
            </a:r>
            <a:r>
              <a:rPr lang="en-US" altLang="en-US" sz="2000" dirty="0">
                <a:latin typeface="Times New Roman" pitchFamily="18" charset="0"/>
                <a:cs typeface="Times New Roman" pitchFamily="18" charset="0"/>
              </a:rPr>
              <a:t> as np </a:t>
            </a:r>
          </a:p>
          <a:p>
            <a:pPr marL="0" indent="0" algn="just">
              <a:buNone/>
            </a:pPr>
            <a:r>
              <a:rPr lang="en-US" altLang="en-US" sz="2000" dirty="0">
                <a:latin typeface="Times New Roman" pitchFamily="18" charset="0"/>
                <a:cs typeface="Times New Roman" pitchFamily="18" charset="0"/>
              </a:rPr>
              <a:t>	a = </a:t>
            </a:r>
            <a:r>
              <a:rPr lang="en-US" altLang="en-US" sz="2000" dirty="0" err="1">
                <a:latin typeface="Times New Roman" pitchFamily="18" charset="0"/>
                <a:cs typeface="Times New Roman" pitchFamily="18" charset="0"/>
              </a:rPr>
              <a:t>np.array</a:t>
            </a:r>
            <a:r>
              <a:rPr lang="en-US" altLang="en-US" sz="2000" dirty="0">
                <a:latin typeface="Times New Roman" pitchFamily="18" charset="0"/>
                <a:cs typeface="Times New Roman" pitchFamily="18" charset="0"/>
              </a:rPr>
              <a:t>([1, 2, 3,4,5], </a:t>
            </a:r>
            <a:r>
              <a:rPr lang="en-US" altLang="en-US" sz="2000" dirty="0" err="1">
                <a:latin typeface="Times New Roman" pitchFamily="18" charset="0"/>
                <a:cs typeface="Times New Roman" pitchFamily="18" charset="0"/>
              </a:rPr>
              <a:t>ndmin</a:t>
            </a:r>
            <a:r>
              <a:rPr lang="en-US" altLang="en-US" sz="2000" dirty="0">
                <a:latin typeface="Times New Roman" pitchFamily="18" charset="0"/>
                <a:cs typeface="Times New Roman" pitchFamily="18" charset="0"/>
              </a:rPr>
              <a:t> = 2) </a:t>
            </a:r>
          </a:p>
          <a:p>
            <a:pPr marL="0" indent="0" algn="just">
              <a:buNone/>
            </a:pPr>
            <a:r>
              <a:rPr lang="en-US" altLang="en-US" sz="2000" dirty="0">
                <a:latin typeface="Times New Roman" pitchFamily="18" charset="0"/>
                <a:cs typeface="Times New Roman" pitchFamily="18" charset="0"/>
              </a:rPr>
              <a:t>	print (a) 	</a:t>
            </a:r>
            <a:r>
              <a:rPr lang="en-US" altLang="en-US" sz="2000" dirty="0">
                <a:solidFill>
                  <a:srgbClr val="FF0000"/>
                </a:solidFill>
                <a:latin typeface="Times New Roman" pitchFamily="18" charset="0"/>
                <a:cs typeface="Times New Roman" pitchFamily="18" charset="0"/>
              </a:rPr>
              <a:t># [[1, 2, 3, 4, 5]]</a:t>
            </a:r>
            <a:endParaRPr lang="en-US" altLang="en-US" sz="2000" dirty="0">
              <a:latin typeface="Times New Roman" pitchFamily="18" charset="0"/>
              <a:cs typeface="Times New Roman" pitchFamily="18" charset="0"/>
            </a:endParaRPr>
          </a:p>
          <a:p>
            <a:pPr marL="0" indent="0" algn="just">
              <a:buNone/>
            </a:pPr>
            <a:r>
              <a:rPr lang="en-US" altLang="en-US" sz="2000" dirty="0">
                <a:latin typeface="Times New Roman" pitchFamily="18" charset="0"/>
                <a:cs typeface="Times New Roman" pitchFamily="18" charset="0"/>
              </a:rPr>
              <a:t>	</a:t>
            </a:r>
            <a:endParaRPr lang="en-US" altLang="en-US" sz="2000" dirty="0">
              <a:solidFill>
                <a:srgbClr val="FF0000"/>
              </a:solidFill>
              <a:latin typeface="Times New Roman" pitchFamily="18" charset="0"/>
              <a:cs typeface="Times New Roman" pitchFamily="18" charset="0"/>
            </a:endParaRP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marL="0" indent="0" algn="ctr">
              <a:buNone/>
            </a:pPr>
            <a:r>
              <a:rPr lang="en-US" sz="4000" dirty="0">
                <a:latin typeface="Times New Roman" panose="02020603050405020304" pitchFamily="18" charset="0"/>
                <a:cs typeface="Times New Roman" panose="02020603050405020304" pitchFamily="18" charset="0"/>
              </a:rPr>
              <a:t>NumPy - </a:t>
            </a:r>
            <a:r>
              <a:rPr lang="en-US" sz="4000" dirty="0" err="1">
                <a:latin typeface="Times New Roman" panose="02020603050405020304" pitchFamily="18" charset="0"/>
                <a:cs typeface="Times New Roman" panose="02020603050405020304" pitchFamily="18" charset="0"/>
              </a:rPr>
              <a:t>Ndarray</a:t>
            </a:r>
            <a:r>
              <a:rPr lang="en-US" sz="4000" dirty="0">
                <a:latin typeface="Times New Roman" panose="02020603050405020304" pitchFamily="18" charset="0"/>
                <a:cs typeface="Times New Roman" panose="02020603050405020304" pitchFamily="18" charset="0"/>
              </a:rPr>
              <a:t> Object</a:t>
            </a:r>
            <a:endParaRPr lang="en-IN" sz="4000" dirty="0"/>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E4DB2F55-54A3-4798-83C5-FD75172E587E}"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15</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213057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9" end="9"/>
                                            </p:txEl>
                                          </p:spTgt>
                                        </p:tgtEl>
                                        <p:attrNameLst>
                                          <p:attrName>style.visibility</p:attrName>
                                        </p:attrNameLst>
                                      </p:cBhvr>
                                      <p:to>
                                        <p:strVal val="visible"/>
                                      </p:to>
                                    </p:set>
                                    <p:animEffect transition="in" filter="fade">
                                      <p:cBhvr>
                                        <p:cTn id="14" dur="1000"/>
                                        <p:tgtEl>
                                          <p:spTgt spid="3">
                                            <p:txEl>
                                              <p:pRg st="9" end="9"/>
                                            </p:txEl>
                                          </p:spTgt>
                                        </p:tgtEl>
                                      </p:cBhvr>
                                    </p:animEffect>
                                    <p:anim calcmode="lin" valueType="num">
                                      <p:cBhvr>
                                        <p:cTn id="1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fade">
                                      <p:cBhvr>
                                        <p:cTn id="19" dur="1000"/>
                                        <p:tgtEl>
                                          <p:spTgt spid="3">
                                            <p:txEl>
                                              <p:pRg st="10" end="10"/>
                                            </p:txEl>
                                          </p:spTgt>
                                        </p:tgtEl>
                                      </p:cBhvr>
                                    </p:animEffect>
                                    <p:anim calcmode="lin" valueType="num">
                                      <p:cBhvr>
                                        <p:cTn id="2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14" end="14"/>
                                            </p:txEl>
                                          </p:spTgt>
                                        </p:tgtEl>
                                        <p:attrNameLst>
                                          <p:attrName>style.visibility</p:attrName>
                                        </p:attrNameLst>
                                      </p:cBhvr>
                                      <p:to>
                                        <p:strVal val="visible"/>
                                      </p:to>
                                    </p:set>
                                    <p:animEffect transition="in" filter="fade">
                                      <p:cBhvr>
                                        <p:cTn id="26"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143000"/>
            <a:ext cx="10058400" cy="5562600"/>
          </a:xfrm>
        </p:spPr>
        <p:txBody>
          <a:bodyPr>
            <a:noAutofit/>
          </a:bodyPr>
          <a:lstStyle/>
          <a:p>
            <a:pPr marL="0" indent="0" algn="just">
              <a:buNone/>
            </a:pPr>
            <a:r>
              <a:rPr lang="en-US" altLang="en-US" sz="2000" dirty="0">
                <a:latin typeface="Times New Roman" pitchFamily="18" charset="0"/>
                <a:cs typeface="Times New Roman" pitchFamily="18" charset="0"/>
              </a:rPr>
              <a:t>NumPy supports a much greater variety of numerical types than Python does.</a:t>
            </a:r>
          </a:p>
          <a:p>
            <a:pPr marL="0" indent="0" algn="just">
              <a:buNone/>
            </a:pPr>
            <a:r>
              <a:rPr lang="en-US" altLang="en-US" sz="2000" dirty="0">
                <a:latin typeface="Times New Roman" pitchFamily="18" charset="0"/>
                <a:cs typeface="Times New Roman" pitchFamily="18" charset="0"/>
              </a:rPr>
              <a:t>NumPy numerical types are instances of </a:t>
            </a:r>
            <a:r>
              <a:rPr lang="en-US" altLang="en-US" sz="2000" dirty="0" err="1">
                <a:latin typeface="Times New Roman" pitchFamily="18" charset="0"/>
                <a:cs typeface="Times New Roman" pitchFamily="18" charset="0"/>
              </a:rPr>
              <a:t>dtype</a:t>
            </a:r>
            <a:r>
              <a:rPr lang="en-US" altLang="en-US" sz="2000" dirty="0">
                <a:latin typeface="Times New Roman" pitchFamily="18" charset="0"/>
                <a:cs typeface="Times New Roman" pitchFamily="18" charset="0"/>
              </a:rPr>
              <a:t> (data-type) objects, each having unique characteristics. The </a:t>
            </a:r>
            <a:r>
              <a:rPr lang="en-US" altLang="en-US" sz="2000" dirty="0" err="1">
                <a:latin typeface="Times New Roman" pitchFamily="18" charset="0"/>
                <a:cs typeface="Times New Roman" pitchFamily="18" charset="0"/>
              </a:rPr>
              <a:t>dtypes</a:t>
            </a:r>
            <a:r>
              <a:rPr lang="en-US" altLang="en-US" sz="2000" dirty="0">
                <a:latin typeface="Times New Roman" pitchFamily="18" charset="0"/>
                <a:cs typeface="Times New Roman" pitchFamily="18" charset="0"/>
              </a:rPr>
              <a:t> are available as </a:t>
            </a:r>
            <a:r>
              <a:rPr lang="en-US" altLang="en-US" sz="2000" dirty="0" err="1">
                <a:latin typeface="Times New Roman" pitchFamily="18" charset="0"/>
                <a:cs typeface="Times New Roman" pitchFamily="18" charset="0"/>
              </a:rPr>
              <a:t>np.bool</a:t>
            </a:r>
            <a:r>
              <a:rPr lang="en-US" altLang="en-US" sz="2000" dirty="0">
                <a:latin typeface="Times New Roman" pitchFamily="18" charset="0"/>
                <a:cs typeface="Times New Roman" pitchFamily="18" charset="0"/>
              </a:rPr>
              <a:t>_, np.float32, etc.</a:t>
            </a:r>
          </a:p>
          <a:p>
            <a:pPr marL="0" indent="0" algn="just">
              <a:buNone/>
            </a:pPr>
            <a:endParaRPr lang="en-US" altLang="en-US" sz="2000" dirty="0">
              <a:latin typeface="Times New Roman" pitchFamily="18" charset="0"/>
              <a:cs typeface="Times New Roman" pitchFamily="18" charset="0"/>
            </a:endParaRPr>
          </a:p>
          <a:p>
            <a:pPr marL="0" indent="0" algn="just">
              <a:buNone/>
            </a:pPr>
            <a:r>
              <a:rPr lang="en-US" altLang="en-US" sz="2000" b="1" dirty="0">
                <a:latin typeface="Times New Roman" pitchFamily="18" charset="0"/>
                <a:cs typeface="Times New Roman" pitchFamily="18" charset="0"/>
              </a:rPr>
              <a:t>Data Type Objects (</a:t>
            </a:r>
            <a:r>
              <a:rPr lang="en-US" altLang="en-US" sz="2000" b="1" dirty="0" err="1">
                <a:latin typeface="Times New Roman" pitchFamily="18" charset="0"/>
                <a:cs typeface="Times New Roman" pitchFamily="18" charset="0"/>
              </a:rPr>
              <a:t>dtype</a:t>
            </a:r>
            <a:r>
              <a:rPr lang="en-US" altLang="en-US" sz="2000" b="1" dirty="0">
                <a:latin typeface="Times New Roman" pitchFamily="18" charset="0"/>
                <a:cs typeface="Times New Roman" pitchFamily="18" charset="0"/>
              </a:rPr>
              <a:t>)</a:t>
            </a:r>
          </a:p>
          <a:p>
            <a:pPr marL="0" indent="0" algn="just">
              <a:buNone/>
            </a:pPr>
            <a:endParaRPr lang="en-US" altLang="en-US" sz="2000" b="1" dirty="0">
              <a:latin typeface="Times New Roman" pitchFamily="18" charset="0"/>
              <a:cs typeface="Times New Roman" pitchFamily="18" charset="0"/>
            </a:endParaRPr>
          </a:p>
          <a:p>
            <a:pPr marL="0" indent="0" algn="just">
              <a:buNone/>
            </a:pPr>
            <a:r>
              <a:rPr lang="en-US" altLang="en-US" sz="2000" dirty="0">
                <a:latin typeface="Times New Roman" pitchFamily="18" charset="0"/>
                <a:cs typeface="Times New Roman" pitchFamily="18" charset="0"/>
              </a:rPr>
              <a:t>A data type object describes interpretation of fixed block of memory corresponding to an array, depending on the following aspects −</a:t>
            </a:r>
          </a:p>
          <a:p>
            <a:pPr lvl="1" algn="just"/>
            <a:r>
              <a:rPr lang="en-US" altLang="en-US" sz="1600" dirty="0">
                <a:latin typeface="Times New Roman" pitchFamily="18" charset="0"/>
                <a:cs typeface="Times New Roman" pitchFamily="18" charset="0"/>
              </a:rPr>
              <a:t>Type of data (integer, float or Python object)</a:t>
            </a:r>
          </a:p>
          <a:p>
            <a:pPr lvl="1" algn="just"/>
            <a:r>
              <a:rPr lang="en-US" altLang="en-US" sz="1600" dirty="0">
                <a:latin typeface="Times New Roman" pitchFamily="18" charset="0"/>
                <a:cs typeface="Times New Roman" pitchFamily="18" charset="0"/>
              </a:rPr>
              <a:t>Size of data</a:t>
            </a:r>
          </a:p>
          <a:p>
            <a:pPr lvl="1" algn="just"/>
            <a:r>
              <a:rPr lang="en-US" altLang="en-US" sz="1600" dirty="0">
                <a:latin typeface="Times New Roman" pitchFamily="18" charset="0"/>
                <a:cs typeface="Times New Roman" pitchFamily="18" charset="0"/>
              </a:rPr>
              <a:t>Byte order (little-endian or big-endian)</a:t>
            </a:r>
          </a:p>
          <a:p>
            <a:pPr lvl="1" algn="just"/>
            <a:r>
              <a:rPr lang="en-US" altLang="en-US" sz="1600" dirty="0">
                <a:latin typeface="Times New Roman" pitchFamily="18" charset="0"/>
                <a:cs typeface="Times New Roman" pitchFamily="18" charset="0"/>
              </a:rPr>
              <a:t>In case of structured type, the names of fields, data type of each field and part of the memory block taken by each field.</a:t>
            </a:r>
          </a:p>
          <a:p>
            <a:pPr lvl="1" algn="just"/>
            <a:r>
              <a:rPr lang="en-US" altLang="en-US" sz="1600" dirty="0">
                <a:latin typeface="Times New Roman" pitchFamily="18" charset="0"/>
                <a:cs typeface="Times New Roman" pitchFamily="18" charset="0"/>
              </a:rPr>
              <a:t>If data type is a subarray, its shape and data type</a:t>
            </a:r>
          </a:p>
          <a:p>
            <a:pPr lvl="1" algn="just"/>
            <a:endParaRPr lang="en-US" altLang="en-US" sz="1600" dirty="0">
              <a:latin typeface="Times New Roman" pitchFamily="18" charset="0"/>
              <a:cs typeface="Times New Roman" pitchFamily="18" charset="0"/>
            </a:endParaRP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marL="0" indent="0" algn="ctr">
              <a:buNone/>
            </a:pPr>
            <a:r>
              <a:rPr lang="en-US" sz="4000" dirty="0">
                <a:latin typeface="Times New Roman" panose="02020603050405020304" pitchFamily="18" charset="0"/>
                <a:cs typeface="Times New Roman" panose="02020603050405020304" pitchFamily="18" charset="0"/>
              </a:rPr>
              <a:t>NumPy - Data Types</a:t>
            </a:r>
            <a:endParaRPr lang="en-IN" sz="4000" dirty="0"/>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330ACDCD-BEFF-4964-A743-4AEF83EF63C4}"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16</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15217533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143000"/>
            <a:ext cx="10058400" cy="5562600"/>
          </a:xfrm>
        </p:spPr>
        <p:txBody>
          <a:bodyPr>
            <a:noAutofit/>
          </a:bodyPr>
          <a:lstStyle/>
          <a:p>
            <a:pPr marL="0" indent="0" algn="just">
              <a:buNone/>
            </a:pPr>
            <a:r>
              <a:rPr lang="en-US" altLang="en-US" sz="2000" dirty="0">
                <a:latin typeface="Times New Roman" pitchFamily="18" charset="0"/>
                <a:cs typeface="Times New Roman" pitchFamily="18" charset="0"/>
              </a:rPr>
              <a:t>A </a:t>
            </a:r>
            <a:r>
              <a:rPr lang="en-US" altLang="en-US" sz="2000" dirty="0" err="1">
                <a:latin typeface="Times New Roman" pitchFamily="18" charset="0"/>
                <a:cs typeface="Times New Roman" pitchFamily="18" charset="0"/>
              </a:rPr>
              <a:t>dtype</a:t>
            </a:r>
            <a:r>
              <a:rPr lang="en-US" altLang="en-US" sz="2000" dirty="0">
                <a:latin typeface="Times New Roman" pitchFamily="18" charset="0"/>
                <a:cs typeface="Times New Roman" pitchFamily="18" charset="0"/>
              </a:rPr>
              <a:t> object is constructed using the following syntax −</a:t>
            </a:r>
          </a:p>
          <a:p>
            <a:pPr marL="0" indent="0" algn="just">
              <a:buNone/>
            </a:pPr>
            <a:r>
              <a:rPr lang="en-US" altLang="en-US" sz="1600" b="1" dirty="0">
                <a:latin typeface="Times New Roman" pitchFamily="18" charset="0"/>
                <a:cs typeface="Times New Roman" pitchFamily="18" charset="0"/>
              </a:rPr>
              <a:t>	</a:t>
            </a:r>
            <a:r>
              <a:rPr lang="en-US" altLang="en-US" sz="2400" b="1" dirty="0" err="1">
                <a:latin typeface="Times New Roman" pitchFamily="18" charset="0"/>
                <a:cs typeface="Times New Roman" pitchFamily="18" charset="0"/>
              </a:rPr>
              <a:t>numpy.dtype</a:t>
            </a:r>
            <a:r>
              <a:rPr lang="en-US" altLang="en-US" sz="2400" b="1" dirty="0">
                <a:latin typeface="Times New Roman" pitchFamily="18" charset="0"/>
                <a:cs typeface="Times New Roman" pitchFamily="18" charset="0"/>
              </a:rPr>
              <a:t>(object, align, copy)</a:t>
            </a:r>
          </a:p>
          <a:p>
            <a:pPr marL="0" indent="0" algn="just">
              <a:buNone/>
            </a:pPr>
            <a:r>
              <a:rPr lang="en-US" altLang="en-US" sz="2000" dirty="0">
                <a:latin typeface="Times New Roman" pitchFamily="18" charset="0"/>
                <a:cs typeface="Times New Roman" pitchFamily="18" charset="0"/>
              </a:rPr>
              <a:t>The parameters are −</a:t>
            </a:r>
          </a:p>
          <a:p>
            <a:pPr marL="0" indent="0" algn="just">
              <a:buNone/>
            </a:pPr>
            <a:r>
              <a:rPr lang="en-US" altLang="en-US" sz="2000" b="1" dirty="0">
                <a:latin typeface="Times New Roman" pitchFamily="18" charset="0"/>
                <a:cs typeface="Times New Roman" pitchFamily="18" charset="0"/>
              </a:rPr>
              <a:t>Object</a:t>
            </a:r>
            <a:r>
              <a:rPr lang="en-US" altLang="en-US" sz="2000" dirty="0">
                <a:latin typeface="Times New Roman" pitchFamily="18" charset="0"/>
                <a:cs typeface="Times New Roman" pitchFamily="18" charset="0"/>
              </a:rPr>
              <a:t> − To be converted to data type object</a:t>
            </a:r>
          </a:p>
          <a:p>
            <a:pPr marL="0" indent="0" algn="just">
              <a:buNone/>
            </a:pPr>
            <a:r>
              <a:rPr lang="en-US" altLang="en-US" sz="2000" b="1" dirty="0">
                <a:latin typeface="Times New Roman" pitchFamily="18" charset="0"/>
                <a:cs typeface="Times New Roman" pitchFamily="18" charset="0"/>
              </a:rPr>
              <a:t>Align</a:t>
            </a:r>
            <a:r>
              <a:rPr lang="en-US" altLang="en-US" sz="2000" dirty="0">
                <a:latin typeface="Times New Roman" pitchFamily="18" charset="0"/>
                <a:cs typeface="Times New Roman" pitchFamily="18" charset="0"/>
              </a:rPr>
              <a:t> − If true, adds padding to the field to make it similar to C-struct</a:t>
            </a:r>
          </a:p>
          <a:p>
            <a:pPr marL="0" indent="0" algn="just">
              <a:buNone/>
            </a:pPr>
            <a:r>
              <a:rPr lang="en-US" altLang="en-US" sz="2000" b="1" dirty="0">
                <a:latin typeface="Times New Roman" pitchFamily="18" charset="0"/>
                <a:cs typeface="Times New Roman" pitchFamily="18" charset="0"/>
              </a:rPr>
              <a:t>Copy</a:t>
            </a:r>
            <a:r>
              <a:rPr lang="en-US" altLang="en-US" sz="2000" dirty="0">
                <a:latin typeface="Times New Roman" pitchFamily="18" charset="0"/>
                <a:cs typeface="Times New Roman" pitchFamily="18" charset="0"/>
              </a:rPr>
              <a:t> − Makes a new copy of </a:t>
            </a:r>
            <a:r>
              <a:rPr lang="en-US" altLang="en-US" sz="2000" dirty="0" err="1">
                <a:latin typeface="Times New Roman" pitchFamily="18" charset="0"/>
                <a:cs typeface="Times New Roman" pitchFamily="18" charset="0"/>
              </a:rPr>
              <a:t>dtype</a:t>
            </a:r>
            <a:r>
              <a:rPr lang="en-US" altLang="en-US" sz="2000" dirty="0">
                <a:latin typeface="Times New Roman" pitchFamily="18" charset="0"/>
                <a:cs typeface="Times New Roman" pitchFamily="18" charset="0"/>
              </a:rPr>
              <a:t> object. If false, the result is reference to </a:t>
            </a:r>
            <a:r>
              <a:rPr lang="en-US" altLang="en-US" sz="2000" dirty="0" err="1">
                <a:latin typeface="Times New Roman" pitchFamily="18" charset="0"/>
                <a:cs typeface="Times New Roman" pitchFamily="18" charset="0"/>
              </a:rPr>
              <a:t>builtin</a:t>
            </a:r>
            <a:r>
              <a:rPr lang="en-US" altLang="en-US" sz="2000" dirty="0">
                <a:latin typeface="Times New Roman" pitchFamily="18" charset="0"/>
                <a:cs typeface="Times New Roman" pitchFamily="18" charset="0"/>
              </a:rPr>
              <a:t> data type object</a:t>
            </a:r>
          </a:p>
          <a:p>
            <a:pPr marL="0" indent="0" algn="just">
              <a:buNone/>
            </a:pPr>
            <a:r>
              <a:rPr lang="en-US" altLang="en-US" sz="2000" dirty="0">
                <a:latin typeface="Times New Roman" pitchFamily="18" charset="0"/>
                <a:cs typeface="Times New Roman" pitchFamily="18" charset="0"/>
              </a:rPr>
              <a:t>Example </a:t>
            </a:r>
          </a:p>
          <a:p>
            <a:pPr marL="0" indent="0" algn="just">
              <a:buNone/>
            </a:pPr>
            <a:r>
              <a:rPr lang="en-US" altLang="en-US" sz="2000" dirty="0">
                <a:latin typeface="Times New Roman" pitchFamily="18" charset="0"/>
                <a:cs typeface="Times New Roman" pitchFamily="18" charset="0"/>
              </a:rPr>
              <a:t>	</a:t>
            </a:r>
            <a:r>
              <a:rPr lang="en-US" altLang="en-US" sz="2000" dirty="0">
                <a:solidFill>
                  <a:srgbClr val="0070C0"/>
                </a:solidFill>
                <a:latin typeface="Times New Roman" pitchFamily="18" charset="0"/>
                <a:cs typeface="Times New Roman" pitchFamily="18" charset="0"/>
              </a:rPr>
              <a:t># using array-scalar type </a:t>
            </a:r>
          </a:p>
          <a:p>
            <a:pPr marL="0" indent="0" algn="just">
              <a:buNone/>
            </a:pPr>
            <a:r>
              <a:rPr lang="en-US" altLang="en-US" sz="2000" dirty="0">
                <a:latin typeface="Times New Roman" pitchFamily="18" charset="0"/>
                <a:cs typeface="Times New Roman" pitchFamily="18" charset="0"/>
              </a:rPr>
              <a:t>	import </a:t>
            </a:r>
            <a:r>
              <a:rPr lang="en-US" altLang="en-US" sz="2000" dirty="0" err="1">
                <a:latin typeface="Times New Roman" pitchFamily="18" charset="0"/>
                <a:cs typeface="Times New Roman" pitchFamily="18" charset="0"/>
              </a:rPr>
              <a:t>numpy</a:t>
            </a:r>
            <a:r>
              <a:rPr lang="en-US" altLang="en-US" sz="2000" dirty="0">
                <a:latin typeface="Times New Roman" pitchFamily="18" charset="0"/>
                <a:cs typeface="Times New Roman" pitchFamily="18" charset="0"/>
              </a:rPr>
              <a:t> as np </a:t>
            </a:r>
          </a:p>
          <a:p>
            <a:pPr marL="0" indent="0" algn="just">
              <a:buNone/>
            </a:pPr>
            <a:r>
              <a:rPr lang="en-US" altLang="en-US" sz="2000" dirty="0">
                <a:latin typeface="Times New Roman" pitchFamily="18" charset="0"/>
                <a:cs typeface="Times New Roman" pitchFamily="18" charset="0"/>
              </a:rPr>
              <a:t>	dt = </a:t>
            </a:r>
            <a:r>
              <a:rPr lang="en-US" altLang="en-US" sz="2000" dirty="0" err="1">
                <a:latin typeface="Times New Roman" pitchFamily="18" charset="0"/>
                <a:cs typeface="Times New Roman" pitchFamily="18" charset="0"/>
              </a:rPr>
              <a:t>np.dtype</a:t>
            </a:r>
            <a:r>
              <a:rPr lang="en-US" altLang="en-US" sz="2000" dirty="0">
                <a:latin typeface="Times New Roman" pitchFamily="18" charset="0"/>
                <a:cs typeface="Times New Roman" pitchFamily="18" charset="0"/>
              </a:rPr>
              <a:t>(np.int32) </a:t>
            </a:r>
          </a:p>
          <a:p>
            <a:pPr marL="0" indent="0" algn="just">
              <a:buNone/>
            </a:pPr>
            <a:r>
              <a:rPr lang="en-US" altLang="en-US" sz="2000" dirty="0">
                <a:latin typeface="Times New Roman" pitchFamily="18" charset="0"/>
                <a:cs typeface="Times New Roman" pitchFamily="18" charset="0"/>
              </a:rPr>
              <a:t>	print (dt)</a:t>
            </a:r>
          </a:p>
          <a:p>
            <a:pPr marL="0" indent="0" algn="just">
              <a:buNone/>
            </a:pPr>
            <a:r>
              <a:rPr lang="en-US" altLang="en-US" sz="2000" dirty="0">
                <a:latin typeface="Times New Roman" pitchFamily="18" charset="0"/>
                <a:cs typeface="Times New Roman" pitchFamily="18" charset="0"/>
              </a:rPr>
              <a:t>	</a:t>
            </a:r>
            <a:r>
              <a:rPr lang="en-US" altLang="en-US" sz="2000" dirty="0">
                <a:solidFill>
                  <a:srgbClr val="FF0000"/>
                </a:solidFill>
                <a:latin typeface="Times New Roman" pitchFamily="18" charset="0"/>
                <a:cs typeface="Times New Roman" pitchFamily="18" charset="0"/>
              </a:rPr>
              <a:t># int32</a:t>
            </a: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marL="0" indent="0" algn="ctr">
              <a:buNone/>
            </a:pPr>
            <a:r>
              <a:rPr lang="en-US" sz="4000" dirty="0">
                <a:latin typeface="Times New Roman" panose="02020603050405020304" pitchFamily="18" charset="0"/>
                <a:cs typeface="Times New Roman" panose="02020603050405020304" pitchFamily="18" charset="0"/>
              </a:rPr>
              <a:t>NumPy - Data Types</a:t>
            </a:r>
            <a:endParaRPr lang="en-IN" sz="4000" dirty="0"/>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1744871F-FA94-4251-B17D-1010F2F25C8B}"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17</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9944115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143000"/>
            <a:ext cx="10058400" cy="5562600"/>
          </a:xfrm>
        </p:spPr>
        <p:txBody>
          <a:bodyPr>
            <a:noAutofit/>
          </a:bodyPr>
          <a:lstStyle/>
          <a:p>
            <a:pPr marL="0" indent="0" algn="just">
              <a:buNone/>
            </a:pPr>
            <a:r>
              <a:rPr lang="en-US" altLang="en-US" sz="2000" dirty="0">
                <a:solidFill>
                  <a:srgbClr val="0070C0"/>
                </a:solidFill>
                <a:latin typeface="Times New Roman" pitchFamily="18" charset="0"/>
                <a:cs typeface="Times New Roman" pitchFamily="18" charset="0"/>
              </a:rPr>
              <a:t>#int8, int16, int32, int64 can be replaced by equivalent string 'i1', 'i2','i4', etc. </a:t>
            </a:r>
          </a:p>
          <a:p>
            <a:pPr marL="0" indent="0" algn="just">
              <a:buNone/>
            </a:pPr>
            <a:r>
              <a:rPr lang="en-US" altLang="en-US" sz="2000" dirty="0">
                <a:latin typeface="Times New Roman" pitchFamily="18" charset="0"/>
                <a:cs typeface="Times New Roman" pitchFamily="18" charset="0"/>
              </a:rPr>
              <a:t>	import </a:t>
            </a:r>
            <a:r>
              <a:rPr lang="en-US" altLang="en-US" sz="2000" dirty="0" err="1">
                <a:latin typeface="Times New Roman" pitchFamily="18" charset="0"/>
                <a:cs typeface="Times New Roman" pitchFamily="18" charset="0"/>
              </a:rPr>
              <a:t>numpy</a:t>
            </a:r>
            <a:r>
              <a:rPr lang="en-US" altLang="en-US" sz="2000" dirty="0">
                <a:latin typeface="Times New Roman" pitchFamily="18" charset="0"/>
                <a:cs typeface="Times New Roman" pitchFamily="18" charset="0"/>
              </a:rPr>
              <a:t> as np </a:t>
            </a:r>
          </a:p>
          <a:p>
            <a:pPr marL="0" indent="0" algn="just">
              <a:buNone/>
            </a:pPr>
            <a:endParaRPr lang="en-US" altLang="en-US" sz="2000" dirty="0">
              <a:latin typeface="Times New Roman" pitchFamily="18" charset="0"/>
              <a:cs typeface="Times New Roman" pitchFamily="18" charset="0"/>
            </a:endParaRPr>
          </a:p>
          <a:p>
            <a:pPr marL="0" indent="0" algn="just">
              <a:buNone/>
            </a:pPr>
            <a:r>
              <a:rPr lang="en-US" altLang="en-US" sz="2000" dirty="0">
                <a:latin typeface="Times New Roman" pitchFamily="18" charset="0"/>
                <a:cs typeface="Times New Roman" pitchFamily="18" charset="0"/>
              </a:rPr>
              <a:t>	dt = </a:t>
            </a:r>
            <a:r>
              <a:rPr lang="en-US" altLang="en-US" sz="2000" dirty="0" err="1">
                <a:latin typeface="Times New Roman" pitchFamily="18" charset="0"/>
                <a:cs typeface="Times New Roman" pitchFamily="18" charset="0"/>
              </a:rPr>
              <a:t>np.dtype</a:t>
            </a:r>
            <a:r>
              <a:rPr lang="en-US" altLang="en-US" sz="2000" dirty="0">
                <a:latin typeface="Times New Roman" pitchFamily="18" charset="0"/>
                <a:cs typeface="Times New Roman" pitchFamily="18" charset="0"/>
              </a:rPr>
              <a:t>('i4’)</a:t>
            </a:r>
          </a:p>
          <a:p>
            <a:pPr marL="0" indent="0" algn="just">
              <a:buNone/>
            </a:pPr>
            <a:r>
              <a:rPr lang="en-US" altLang="en-US" sz="2000" dirty="0">
                <a:latin typeface="Times New Roman" pitchFamily="18" charset="0"/>
                <a:cs typeface="Times New Roman" pitchFamily="18" charset="0"/>
              </a:rPr>
              <a:t>	print (dt)</a:t>
            </a:r>
          </a:p>
          <a:p>
            <a:pPr marL="0" indent="0" algn="just">
              <a:buNone/>
            </a:pPr>
            <a:r>
              <a:rPr lang="en-US" altLang="en-US" sz="2000" dirty="0">
                <a:solidFill>
                  <a:srgbClr val="FF0000"/>
                </a:solidFill>
                <a:latin typeface="Times New Roman" pitchFamily="18" charset="0"/>
                <a:cs typeface="Times New Roman" pitchFamily="18" charset="0"/>
              </a:rPr>
              <a:t>	# int32</a:t>
            </a:r>
          </a:p>
          <a:p>
            <a:pPr marL="0" indent="0" algn="just">
              <a:buNone/>
            </a:pPr>
            <a:r>
              <a:rPr lang="en-US" altLang="en-US" sz="2000" dirty="0">
                <a:solidFill>
                  <a:srgbClr val="002060"/>
                </a:solidFill>
                <a:latin typeface="Times New Roman" pitchFamily="18" charset="0"/>
                <a:cs typeface="Times New Roman" pitchFamily="18" charset="0"/>
              </a:rPr>
              <a:t># using endian notation </a:t>
            </a:r>
          </a:p>
          <a:p>
            <a:pPr marL="0" indent="0" algn="just">
              <a:buNone/>
            </a:pPr>
            <a:r>
              <a:rPr lang="en-US" altLang="en-US" sz="2000" dirty="0">
                <a:latin typeface="Times New Roman" pitchFamily="18" charset="0"/>
                <a:cs typeface="Times New Roman" pitchFamily="18" charset="0"/>
              </a:rPr>
              <a:t>	import </a:t>
            </a:r>
            <a:r>
              <a:rPr lang="en-US" altLang="en-US" sz="2000" dirty="0" err="1">
                <a:latin typeface="Times New Roman" pitchFamily="18" charset="0"/>
                <a:cs typeface="Times New Roman" pitchFamily="18" charset="0"/>
              </a:rPr>
              <a:t>numpy</a:t>
            </a:r>
            <a:r>
              <a:rPr lang="en-US" altLang="en-US" sz="2000" dirty="0">
                <a:latin typeface="Times New Roman" pitchFamily="18" charset="0"/>
                <a:cs typeface="Times New Roman" pitchFamily="18" charset="0"/>
              </a:rPr>
              <a:t> as np </a:t>
            </a:r>
          </a:p>
          <a:p>
            <a:pPr marL="0" indent="0" algn="just">
              <a:buNone/>
            </a:pPr>
            <a:r>
              <a:rPr lang="en-US" altLang="en-US" sz="2000" dirty="0">
                <a:latin typeface="Times New Roman" pitchFamily="18" charset="0"/>
                <a:cs typeface="Times New Roman" pitchFamily="18" charset="0"/>
              </a:rPr>
              <a:t>	dt = </a:t>
            </a:r>
            <a:r>
              <a:rPr lang="en-US" altLang="en-US" sz="2000" dirty="0" err="1">
                <a:latin typeface="Times New Roman" pitchFamily="18" charset="0"/>
                <a:cs typeface="Times New Roman" pitchFamily="18" charset="0"/>
              </a:rPr>
              <a:t>np.dtype</a:t>
            </a:r>
            <a:r>
              <a:rPr lang="en-US" altLang="en-US" sz="2000" dirty="0">
                <a:latin typeface="Times New Roman" pitchFamily="18" charset="0"/>
                <a:cs typeface="Times New Roman" pitchFamily="18" charset="0"/>
              </a:rPr>
              <a:t>('&gt;i4’) </a:t>
            </a:r>
          </a:p>
          <a:p>
            <a:pPr marL="0" indent="0" algn="just">
              <a:buNone/>
            </a:pPr>
            <a:r>
              <a:rPr lang="en-US" altLang="en-US" sz="2000" dirty="0">
                <a:latin typeface="Times New Roman" pitchFamily="18" charset="0"/>
                <a:cs typeface="Times New Roman" pitchFamily="18" charset="0"/>
              </a:rPr>
              <a:t>	print (dt)</a:t>
            </a:r>
          </a:p>
          <a:p>
            <a:pPr marL="0" indent="0" algn="just">
              <a:buNone/>
            </a:pPr>
            <a:r>
              <a:rPr lang="en-US" altLang="en-US" sz="2000" dirty="0">
                <a:latin typeface="Times New Roman" pitchFamily="18" charset="0"/>
                <a:cs typeface="Times New Roman" pitchFamily="18" charset="0"/>
              </a:rPr>
              <a:t>	</a:t>
            </a:r>
            <a:r>
              <a:rPr lang="en-US" altLang="en-US" sz="2000" dirty="0">
                <a:solidFill>
                  <a:srgbClr val="FF0000"/>
                </a:solidFill>
                <a:latin typeface="Times New Roman" pitchFamily="18" charset="0"/>
                <a:cs typeface="Times New Roman" pitchFamily="18" charset="0"/>
              </a:rPr>
              <a:t># &gt;i4</a:t>
            </a: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marL="0" indent="0" algn="ctr">
              <a:buNone/>
            </a:pPr>
            <a:r>
              <a:rPr lang="en-US" sz="4000" dirty="0">
                <a:latin typeface="Times New Roman" panose="02020603050405020304" pitchFamily="18" charset="0"/>
                <a:cs typeface="Times New Roman" panose="02020603050405020304" pitchFamily="18" charset="0"/>
              </a:rPr>
              <a:t>NumPy - Data Types</a:t>
            </a:r>
            <a:endParaRPr lang="en-IN" sz="4000" dirty="0"/>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15208680-3D99-4560-8025-0EF0F2B4266B}"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18</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20913133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143000"/>
            <a:ext cx="10058400" cy="5562600"/>
          </a:xfrm>
        </p:spPr>
        <p:txBody>
          <a:bodyPr>
            <a:noAutofit/>
          </a:bodyPr>
          <a:lstStyle/>
          <a:p>
            <a:pPr marL="0" indent="0" algn="just">
              <a:buNone/>
            </a:pPr>
            <a:r>
              <a:rPr lang="en-US" altLang="en-US" sz="2000" dirty="0">
                <a:solidFill>
                  <a:srgbClr val="0070C0"/>
                </a:solidFill>
                <a:latin typeface="Times New Roman" pitchFamily="18" charset="0"/>
                <a:cs typeface="Times New Roman" pitchFamily="18" charset="0"/>
              </a:rPr>
              <a:t># first create structured data type </a:t>
            </a:r>
          </a:p>
          <a:p>
            <a:pPr marL="0" indent="0" algn="just">
              <a:buNone/>
            </a:pPr>
            <a:r>
              <a:rPr lang="en-US" altLang="en-US" sz="2000" dirty="0">
                <a:solidFill>
                  <a:srgbClr val="0070C0"/>
                </a:solidFill>
                <a:latin typeface="Times New Roman" pitchFamily="18" charset="0"/>
                <a:cs typeface="Times New Roman" pitchFamily="18" charset="0"/>
              </a:rPr>
              <a:t>	</a:t>
            </a:r>
            <a:r>
              <a:rPr lang="en-US" altLang="en-US" sz="2000" dirty="0">
                <a:latin typeface="Times New Roman" pitchFamily="18" charset="0"/>
                <a:cs typeface="Times New Roman" pitchFamily="18" charset="0"/>
              </a:rPr>
              <a:t>import </a:t>
            </a:r>
            <a:r>
              <a:rPr lang="en-US" altLang="en-US" sz="2000" dirty="0" err="1">
                <a:latin typeface="Times New Roman" pitchFamily="18" charset="0"/>
                <a:cs typeface="Times New Roman" pitchFamily="18" charset="0"/>
              </a:rPr>
              <a:t>numpy</a:t>
            </a:r>
            <a:r>
              <a:rPr lang="en-US" altLang="en-US" sz="2000" dirty="0">
                <a:latin typeface="Times New Roman" pitchFamily="18" charset="0"/>
                <a:cs typeface="Times New Roman" pitchFamily="18" charset="0"/>
              </a:rPr>
              <a:t> as np </a:t>
            </a:r>
          </a:p>
          <a:p>
            <a:pPr marL="0" indent="0" algn="just">
              <a:buNone/>
            </a:pPr>
            <a:r>
              <a:rPr lang="en-US" altLang="en-US" sz="2000" dirty="0">
                <a:latin typeface="Times New Roman" pitchFamily="18" charset="0"/>
                <a:cs typeface="Times New Roman" pitchFamily="18" charset="0"/>
              </a:rPr>
              <a:t>	dt = </a:t>
            </a:r>
            <a:r>
              <a:rPr lang="en-US" altLang="en-US" sz="2000" dirty="0" err="1">
                <a:latin typeface="Times New Roman" pitchFamily="18" charset="0"/>
                <a:cs typeface="Times New Roman" pitchFamily="18" charset="0"/>
              </a:rPr>
              <a:t>np.dtype</a:t>
            </a:r>
            <a:r>
              <a:rPr lang="en-US" altLang="en-US" sz="2000" dirty="0">
                <a:latin typeface="Times New Roman" pitchFamily="18" charset="0"/>
                <a:cs typeface="Times New Roman" pitchFamily="18" charset="0"/>
              </a:rPr>
              <a:t>([('age',np.int8)]) </a:t>
            </a:r>
          </a:p>
          <a:p>
            <a:pPr marL="0" indent="0" algn="just">
              <a:buNone/>
            </a:pPr>
            <a:r>
              <a:rPr lang="en-US" altLang="en-US" sz="2000" dirty="0">
                <a:latin typeface="Times New Roman" pitchFamily="18" charset="0"/>
                <a:cs typeface="Times New Roman" pitchFamily="18" charset="0"/>
              </a:rPr>
              <a:t>	print (dt) </a:t>
            </a:r>
          </a:p>
          <a:p>
            <a:pPr marL="0" indent="0" algn="just">
              <a:buNone/>
            </a:pPr>
            <a:r>
              <a:rPr lang="en-US" altLang="en-US" sz="2000" dirty="0">
                <a:latin typeface="Times New Roman" pitchFamily="18" charset="0"/>
                <a:cs typeface="Times New Roman" pitchFamily="18" charset="0"/>
              </a:rPr>
              <a:t>	</a:t>
            </a:r>
            <a:r>
              <a:rPr lang="en-US" altLang="en-US" sz="2000" dirty="0">
                <a:solidFill>
                  <a:srgbClr val="FF0000"/>
                </a:solidFill>
                <a:latin typeface="Times New Roman" pitchFamily="18" charset="0"/>
                <a:cs typeface="Times New Roman" pitchFamily="18" charset="0"/>
              </a:rPr>
              <a:t># [('age', 'i1’)] </a:t>
            </a:r>
          </a:p>
          <a:p>
            <a:pPr marL="0" indent="0" algn="just">
              <a:buNone/>
            </a:pPr>
            <a:r>
              <a:rPr lang="en-US" altLang="en-US" sz="2000" dirty="0">
                <a:solidFill>
                  <a:srgbClr val="002060"/>
                </a:solidFill>
                <a:latin typeface="Times New Roman" pitchFamily="18" charset="0"/>
                <a:cs typeface="Times New Roman" pitchFamily="18" charset="0"/>
              </a:rPr>
              <a:t># now apply it to </a:t>
            </a:r>
            <a:r>
              <a:rPr lang="en-US" altLang="en-US" sz="2000" dirty="0" err="1">
                <a:solidFill>
                  <a:srgbClr val="002060"/>
                </a:solidFill>
                <a:latin typeface="Times New Roman" pitchFamily="18" charset="0"/>
                <a:cs typeface="Times New Roman" pitchFamily="18" charset="0"/>
              </a:rPr>
              <a:t>ndarray</a:t>
            </a:r>
            <a:r>
              <a:rPr lang="en-US" altLang="en-US" sz="2000" dirty="0">
                <a:solidFill>
                  <a:srgbClr val="002060"/>
                </a:solidFill>
                <a:latin typeface="Times New Roman" pitchFamily="18" charset="0"/>
                <a:cs typeface="Times New Roman" pitchFamily="18" charset="0"/>
              </a:rPr>
              <a:t> object </a:t>
            </a:r>
          </a:p>
          <a:p>
            <a:pPr marL="0" indent="0" algn="just">
              <a:buNone/>
            </a:pPr>
            <a:r>
              <a:rPr lang="en-US" altLang="en-US" sz="2000" dirty="0">
                <a:latin typeface="Times New Roman" pitchFamily="18" charset="0"/>
                <a:cs typeface="Times New Roman" pitchFamily="18" charset="0"/>
              </a:rPr>
              <a:t>	import </a:t>
            </a:r>
            <a:r>
              <a:rPr lang="en-US" altLang="en-US" sz="2000" dirty="0" err="1">
                <a:latin typeface="Times New Roman" pitchFamily="18" charset="0"/>
                <a:cs typeface="Times New Roman" pitchFamily="18" charset="0"/>
              </a:rPr>
              <a:t>numpy</a:t>
            </a:r>
            <a:r>
              <a:rPr lang="en-US" altLang="en-US" sz="2000" dirty="0">
                <a:latin typeface="Times New Roman" pitchFamily="18" charset="0"/>
                <a:cs typeface="Times New Roman" pitchFamily="18" charset="0"/>
              </a:rPr>
              <a:t> as np </a:t>
            </a:r>
          </a:p>
          <a:p>
            <a:pPr marL="0" indent="0" algn="just">
              <a:buNone/>
            </a:pPr>
            <a:endParaRPr lang="en-US" altLang="en-US" sz="2000" dirty="0">
              <a:latin typeface="Times New Roman" pitchFamily="18" charset="0"/>
              <a:cs typeface="Times New Roman" pitchFamily="18" charset="0"/>
            </a:endParaRPr>
          </a:p>
          <a:p>
            <a:pPr marL="0" indent="0" algn="just">
              <a:buNone/>
            </a:pPr>
            <a:r>
              <a:rPr lang="en-US" altLang="en-US" sz="2000" dirty="0">
                <a:latin typeface="Times New Roman" pitchFamily="18" charset="0"/>
                <a:cs typeface="Times New Roman" pitchFamily="18" charset="0"/>
              </a:rPr>
              <a:t>	dt = </a:t>
            </a:r>
            <a:r>
              <a:rPr lang="en-US" altLang="en-US" sz="2000" dirty="0" err="1">
                <a:latin typeface="Times New Roman" pitchFamily="18" charset="0"/>
                <a:cs typeface="Times New Roman" pitchFamily="18" charset="0"/>
              </a:rPr>
              <a:t>np.dtype</a:t>
            </a:r>
            <a:r>
              <a:rPr lang="en-US" altLang="en-US" sz="2000" dirty="0">
                <a:latin typeface="Times New Roman" pitchFamily="18" charset="0"/>
                <a:cs typeface="Times New Roman" pitchFamily="18" charset="0"/>
              </a:rPr>
              <a:t>([('age',np.int8)]) </a:t>
            </a:r>
          </a:p>
          <a:p>
            <a:pPr marL="0" indent="0" algn="just">
              <a:buNone/>
            </a:pPr>
            <a:r>
              <a:rPr lang="en-US" altLang="en-US" sz="2000" dirty="0">
                <a:latin typeface="Times New Roman" pitchFamily="18" charset="0"/>
                <a:cs typeface="Times New Roman" pitchFamily="18" charset="0"/>
              </a:rPr>
              <a:t>	a = </a:t>
            </a:r>
            <a:r>
              <a:rPr lang="en-US" altLang="en-US" sz="2000" dirty="0" err="1">
                <a:latin typeface="Times New Roman" pitchFamily="18" charset="0"/>
                <a:cs typeface="Times New Roman" pitchFamily="18" charset="0"/>
              </a:rPr>
              <a:t>np.array</a:t>
            </a:r>
            <a:r>
              <a:rPr lang="en-US" altLang="en-US" sz="2000" dirty="0">
                <a:latin typeface="Times New Roman" pitchFamily="18" charset="0"/>
                <a:cs typeface="Times New Roman" pitchFamily="18" charset="0"/>
              </a:rPr>
              <a:t>([(10,),(20,),(30,)], </a:t>
            </a:r>
            <a:r>
              <a:rPr lang="en-US" altLang="en-US" sz="2000" dirty="0" err="1">
                <a:latin typeface="Times New Roman" pitchFamily="18" charset="0"/>
                <a:cs typeface="Times New Roman" pitchFamily="18" charset="0"/>
              </a:rPr>
              <a:t>dtype</a:t>
            </a:r>
            <a:r>
              <a:rPr lang="en-US" altLang="en-US" sz="2000" dirty="0">
                <a:latin typeface="Times New Roman" pitchFamily="18" charset="0"/>
                <a:cs typeface="Times New Roman" pitchFamily="18" charset="0"/>
              </a:rPr>
              <a:t> = dt) </a:t>
            </a:r>
          </a:p>
          <a:p>
            <a:pPr marL="0" indent="0" algn="just">
              <a:buNone/>
            </a:pPr>
            <a:r>
              <a:rPr lang="en-US" altLang="en-US" sz="2000" dirty="0">
                <a:latin typeface="Times New Roman" pitchFamily="18" charset="0"/>
                <a:cs typeface="Times New Roman" pitchFamily="18" charset="0"/>
              </a:rPr>
              <a:t>	print (a)</a:t>
            </a:r>
          </a:p>
          <a:p>
            <a:pPr marL="0" indent="0" algn="just">
              <a:buNone/>
            </a:pPr>
            <a:r>
              <a:rPr lang="en-US" altLang="en-US" sz="2000" dirty="0">
                <a:latin typeface="Times New Roman" pitchFamily="18" charset="0"/>
                <a:cs typeface="Times New Roman" pitchFamily="18" charset="0"/>
              </a:rPr>
              <a:t>	</a:t>
            </a:r>
            <a:r>
              <a:rPr lang="en-US" altLang="en-US" sz="2000" dirty="0">
                <a:solidFill>
                  <a:srgbClr val="FF0000"/>
                </a:solidFill>
                <a:latin typeface="Times New Roman" pitchFamily="18" charset="0"/>
                <a:cs typeface="Times New Roman" pitchFamily="18" charset="0"/>
              </a:rPr>
              <a:t># [(10,) (20,) (30,)]</a:t>
            </a:r>
          </a:p>
          <a:p>
            <a:pPr marL="0" indent="0" algn="just">
              <a:buNone/>
            </a:pPr>
            <a:endParaRPr lang="en-US" altLang="en-US" sz="2000" dirty="0">
              <a:latin typeface="Times New Roman" pitchFamily="18" charset="0"/>
              <a:cs typeface="Times New Roman" pitchFamily="18" charset="0"/>
            </a:endParaRP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marL="0" indent="0" algn="ctr">
              <a:buNone/>
            </a:pPr>
            <a:r>
              <a:rPr lang="en-US" sz="4000" dirty="0">
                <a:latin typeface="Times New Roman" panose="02020603050405020304" pitchFamily="18" charset="0"/>
                <a:cs typeface="Times New Roman" panose="02020603050405020304" pitchFamily="18" charset="0"/>
              </a:rPr>
              <a:t>NumPy - Data Types</a:t>
            </a:r>
            <a:endParaRPr lang="en-IN" sz="4000" dirty="0"/>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4BAEA3BB-CB3C-4640-B6E5-0E9FBFD377E8}"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19</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2748381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p:cNvSpPr>
            <a:spLocks noGrp="1"/>
          </p:cNvSpPr>
          <p:nvPr>
            <p:ph sz="half" idx="1"/>
          </p:nvPr>
        </p:nvSpPr>
        <p:spPr>
          <a:xfrm>
            <a:off x="274638" y="990600"/>
            <a:ext cx="5668962" cy="5135563"/>
          </a:xfrm>
        </p:spPr>
        <p:txBody>
          <a:bodyPr>
            <a:normAutofit/>
          </a:bodyPr>
          <a:lstStyle/>
          <a:p>
            <a:pPr>
              <a:buFont typeface="Arial" charset="0"/>
              <a:buChar char="•"/>
              <a:defRPr/>
            </a:pPr>
            <a:r>
              <a:rPr lang="en-US" sz="2200" dirty="0" smtClean="0"/>
              <a:t>Course Outcomes</a:t>
            </a:r>
          </a:p>
          <a:p>
            <a:pPr>
              <a:buFont typeface="Arial" charset="0"/>
              <a:buChar char="•"/>
              <a:defRPr/>
            </a:pPr>
            <a:r>
              <a:rPr lang="en-US" sz="2200" dirty="0" smtClean="0"/>
              <a:t>Syllabus</a:t>
            </a:r>
          </a:p>
          <a:p>
            <a:pPr>
              <a:buFont typeface="Arial" charset="0"/>
              <a:buChar char="•"/>
              <a:defRPr/>
            </a:pPr>
            <a:r>
              <a:rPr lang="en-US" sz="2200" dirty="0" smtClean="0"/>
              <a:t>Contents of the Unit</a:t>
            </a:r>
          </a:p>
          <a:p>
            <a:pPr>
              <a:buFont typeface="Arial" charset="0"/>
              <a:buChar char="•"/>
              <a:defRPr/>
            </a:pPr>
            <a:r>
              <a:rPr lang="en-US" sz="2200" dirty="0" smtClean="0"/>
              <a:t>Objectives of the Unit</a:t>
            </a:r>
          </a:p>
          <a:p>
            <a:pPr>
              <a:buFont typeface="Arial" charset="0"/>
              <a:buChar char="•"/>
              <a:defRPr/>
            </a:pPr>
            <a:r>
              <a:rPr lang="en-US" sz="2200" dirty="0" smtClean="0"/>
              <a:t>CO- PO correlation </a:t>
            </a:r>
            <a:r>
              <a:rPr lang="en-US" sz="2200" dirty="0" err="1" smtClean="0"/>
              <a:t>w.r.t</a:t>
            </a:r>
            <a:r>
              <a:rPr lang="en-US" sz="2200" dirty="0" smtClean="0"/>
              <a:t>. Unit</a:t>
            </a:r>
          </a:p>
          <a:p>
            <a:pPr>
              <a:buFont typeface="Arial" charset="0"/>
              <a:buChar char="•"/>
              <a:defRPr/>
            </a:pPr>
            <a:r>
              <a:rPr lang="en-US" sz="2200" dirty="0" smtClean="0"/>
              <a:t>CO-PSO  correlation </a:t>
            </a:r>
            <a:r>
              <a:rPr lang="en-US" sz="2200" dirty="0" err="1" smtClean="0"/>
              <a:t>w.r.t</a:t>
            </a:r>
            <a:r>
              <a:rPr lang="en-US" sz="2200" dirty="0" smtClean="0"/>
              <a:t>. Unit</a:t>
            </a:r>
          </a:p>
          <a:p>
            <a:pPr>
              <a:buFont typeface="Arial" charset="0"/>
              <a:buChar char="•"/>
              <a:defRPr/>
            </a:pPr>
            <a:r>
              <a:rPr lang="en-US" sz="2200" dirty="0" smtClean="0"/>
              <a:t>Objectives of the topic</a:t>
            </a:r>
          </a:p>
          <a:p>
            <a:pPr>
              <a:buFont typeface="Arial" charset="0"/>
              <a:buChar char="•"/>
              <a:defRPr/>
            </a:pPr>
            <a:r>
              <a:rPr lang="en-US" sz="2200" dirty="0" smtClean="0"/>
              <a:t>Topic mapping with CO</a:t>
            </a:r>
          </a:p>
          <a:p>
            <a:pPr>
              <a:buFont typeface="Arial" charset="0"/>
              <a:buChar char="•"/>
              <a:defRPr/>
            </a:pPr>
            <a:r>
              <a:rPr lang="en-US" sz="2200" dirty="0" smtClean="0"/>
              <a:t>Video Links</a:t>
            </a:r>
          </a:p>
          <a:p>
            <a:pPr>
              <a:buFont typeface="Arial" charset="0"/>
              <a:buChar char="•"/>
              <a:defRPr/>
            </a:pPr>
            <a:r>
              <a:rPr lang="en-US" sz="2200" dirty="0" smtClean="0"/>
              <a:t>Daily Quiz</a:t>
            </a:r>
          </a:p>
          <a:p>
            <a:pPr>
              <a:buFont typeface="Arial" charset="0"/>
              <a:buChar char="•"/>
              <a:defRPr/>
            </a:pPr>
            <a:r>
              <a:rPr lang="en-US" sz="2200" dirty="0" smtClean="0"/>
              <a:t>MCQs</a:t>
            </a:r>
          </a:p>
          <a:p>
            <a:pPr>
              <a:buFont typeface="Arial" charset="0"/>
              <a:buChar char="•"/>
              <a:defRPr/>
            </a:pPr>
            <a:r>
              <a:rPr lang="en-US" sz="2200" dirty="0" smtClean="0"/>
              <a:t>Weekly assignment</a:t>
            </a:r>
            <a:endParaRPr lang="en-US" sz="2200" dirty="0"/>
          </a:p>
        </p:txBody>
      </p:sp>
      <p:sp>
        <p:nvSpPr>
          <p:cNvPr id="19" name="Content Placeholder 18"/>
          <p:cNvSpPr>
            <a:spLocks noGrp="1"/>
          </p:cNvSpPr>
          <p:nvPr>
            <p:ph sz="half" idx="2"/>
          </p:nvPr>
        </p:nvSpPr>
        <p:spPr>
          <a:xfrm>
            <a:off x="6126163" y="990600"/>
            <a:ext cx="4846637" cy="5135563"/>
          </a:xfrm>
        </p:spPr>
        <p:txBody>
          <a:bodyPr>
            <a:normAutofit/>
          </a:bodyPr>
          <a:lstStyle/>
          <a:p>
            <a:pPr>
              <a:buFont typeface="Arial" charset="0"/>
              <a:buChar char="•"/>
              <a:defRPr/>
            </a:pPr>
            <a:endParaRPr lang="en-US" sz="2200" dirty="0" smtClean="0"/>
          </a:p>
          <a:p>
            <a:pPr>
              <a:buFont typeface="Arial" charset="0"/>
              <a:buChar char="•"/>
              <a:defRPr/>
            </a:pPr>
            <a:r>
              <a:rPr lang="en-US" sz="2200" dirty="0" smtClean="0"/>
              <a:t>Old University Exam Paper</a:t>
            </a:r>
          </a:p>
          <a:p>
            <a:pPr>
              <a:buFont typeface="Arial" charset="0"/>
              <a:buChar char="•"/>
              <a:defRPr/>
            </a:pPr>
            <a:r>
              <a:rPr lang="en-US" sz="2200" dirty="0" smtClean="0"/>
              <a:t>Expected Questions for University Exams</a:t>
            </a:r>
          </a:p>
          <a:p>
            <a:pPr>
              <a:buFont typeface="Arial" charset="0"/>
              <a:buChar char="•"/>
              <a:defRPr/>
            </a:pPr>
            <a:r>
              <a:rPr lang="en-US" sz="2200" dirty="0" smtClean="0"/>
              <a:t>Summary</a:t>
            </a:r>
          </a:p>
          <a:p>
            <a:pPr>
              <a:buFont typeface="Arial" charset="0"/>
              <a:buChar char="•"/>
              <a:defRPr/>
            </a:pPr>
            <a:r>
              <a:rPr lang="en-US" sz="2200" dirty="0" smtClean="0"/>
              <a:t>References</a:t>
            </a:r>
          </a:p>
          <a:p>
            <a:pPr>
              <a:buFont typeface="Arial" charset="0"/>
              <a:buChar char="•"/>
              <a:defRPr/>
            </a:pPr>
            <a:endParaRPr lang="en-US" sz="2200" dirty="0"/>
          </a:p>
        </p:txBody>
      </p:sp>
      <p:sp>
        <p:nvSpPr>
          <p:cNvPr id="6" name="Date Placeholder 5"/>
          <p:cNvSpPr>
            <a:spLocks noGrp="1"/>
          </p:cNvSpPr>
          <p:nvPr>
            <p:ph type="dt" sz="quarter" idx="10"/>
          </p:nvPr>
        </p:nvSpPr>
        <p:spPr/>
        <p:txBody>
          <a:bodyPr/>
          <a:lstStyle/>
          <a:p>
            <a:pPr>
              <a:defRPr/>
            </a:pPr>
            <a:fld id="{0170F13F-C1EE-41B2-93DF-2B1822CC5162}" type="datetime1">
              <a:rPr lang="en-US" smtClean="0"/>
              <a:pPr>
                <a:defRPr/>
              </a:pPr>
              <a:t>5/13/2021</a:t>
            </a:fld>
            <a:endParaRPr lang="en-US" dirty="0"/>
          </a:p>
        </p:txBody>
      </p:sp>
      <p:sp>
        <p:nvSpPr>
          <p:cNvPr id="10" name="Footer Placeholder 9"/>
          <p:cNvSpPr>
            <a:spLocks noGrp="1"/>
          </p:cNvSpPr>
          <p:nvPr>
            <p:ph type="ftr" sz="quarter" idx="11"/>
          </p:nvPr>
        </p:nvSpPr>
        <p:spPr>
          <a:xfrm>
            <a:off x="2651126" y="6356352"/>
            <a:ext cx="5670550" cy="365125"/>
          </a:xfrm>
        </p:spPr>
        <p:txBody>
          <a:bodyPr/>
          <a:lstStyle/>
          <a:p>
            <a:pPr>
              <a:defRPr/>
            </a:pPr>
            <a:r>
              <a:rPr lang="en-US" smtClean="0"/>
              <a:t>Problem Solving using Advanced Python      UNIT-5</a:t>
            </a:r>
            <a:endParaRPr lang="en-US" dirty="0"/>
          </a:p>
        </p:txBody>
      </p:sp>
      <p:sp>
        <p:nvSpPr>
          <p:cNvPr id="7" name="Slide Number Placeholder 6"/>
          <p:cNvSpPr>
            <a:spLocks noGrp="1"/>
          </p:cNvSpPr>
          <p:nvPr>
            <p:ph type="sldNum" sz="quarter" idx="12"/>
          </p:nvPr>
        </p:nvSpPr>
        <p:spPr/>
        <p:txBody>
          <a:bodyPr/>
          <a:lstStyle/>
          <a:p>
            <a:pPr>
              <a:defRPr/>
            </a:pPr>
            <a:fld id="{0D205FC1-E7A0-49C4-8FA4-0A3D5BA04167}" type="slidenum">
              <a:rPr lang="en-US" smtClean="0"/>
              <a:pPr>
                <a:defRPr/>
              </a:pPr>
              <a:t>2</a:t>
            </a:fld>
            <a:endParaRPr lang="en-US" dirty="0"/>
          </a:p>
        </p:txBody>
      </p:sp>
      <p:sp>
        <p:nvSpPr>
          <p:cNvPr id="8" name="Title 1"/>
          <p:cNvSpPr txBox="1">
            <a:spLocks/>
          </p:cNvSpPr>
          <p:nvPr/>
        </p:nvSpPr>
        <p:spPr>
          <a:xfrm>
            <a:off x="1646238" y="0"/>
            <a:ext cx="9326562" cy="8382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Aft>
                <a:spcPts val="0"/>
              </a:spcAft>
              <a:defRPr/>
            </a:pPr>
            <a:r>
              <a:rPr lang="en-US" sz="3200" dirty="0"/>
              <a:t>Index</a:t>
            </a:r>
          </a:p>
        </p:txBody>
      </p:sp>
      <p:pic>
        <p:nvPicPr>
          <p:cNvPr id="3080" name="Picture 2" descr="E:\NIET\Project\xLogo11.png.pagespeed.ic.pydHLuCQEZ.png"/>
          <p:cNvPicPr>
            <a:picLocks noChangeAspect="1" noChangeArrowheads="1"/>
          </p:cNvPicPr>
          <p:nvPr/>
        </p:nvPicPr>
        <p:blipFill>
          <a:blip r:embed="rId3"/>
          <a:srcRect/>
          <a:stretch>
            <a:fillRect/>
          </a:stretch>
        </p:blipFill>
        <p:spPr bwMode="auto">
          <a:xfrm>
            <a:off x="1" y="2"/>
            <a:ext cx="1736725" cy="817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143000"/>
            <a:ext cx="10058400" cy="5562600"/>
          </a:xfrm>
        </p:spPr>
        <p:txBody>
          <a:bodyPr>
            <a:noAutofit/>
          </a:bodyPr>
          <a:lstStyle/>
          <a:p>
            <a:pPr marL="0" indent="0" algn="just">
              <a:buNone/>
            </a:pPr>
            <a:r>
              <a:rPr lang="en-US" altLang="en-US" sz="2000" dirty="0">
                <a:solidFill>
                  <a:srgbClr val="0070C0"/>
                </a:solidFill>
                <a:latin typeface="Times New Roman" pitchFamily="18" charset="0"/>
                <a:cs typeface="Times New Roman" pitchFamily="18" charset="0"/>
              </a:rPr>
              <a:t># file name can be used to access content of age column </a:t>
            </a:r>
          </a:p>
          <a:p>
            <a:pPr marL="0" indent="0" algn="just">
              <a:buNone/>
            </a:pPr>
            <a:r>
              <a:rPr lang="en-US" altLang="en-US" sz="2000" dirty="0">
                <a:latin typeface="Times New Roman" pitchFamily="18" charset="0"/>
                <a:cs typeface="Times New Roman" pitchFamily="18" charset="0"/>
              </a:rPr>
              <a:t>	import </a:t>
            </a:r>
            <a:r>
              <a:rPr lang="en-US" altLang="en-US" sz="2000" dirty="0" err="1">
                <a:latin typeface="Times New Roman" pitchFamily="18" charset="0"/>
                <a:cs typeface="Times New Roman" pitchFamily="18" charset="0"/>
              </a:rPr>
              <a:t>numpy</a:t>
            </a:r>
            <a:r>
              <a:rPr lang="en-US" altLang="en-US" sz="2000" dirty="0">
                <a:latin typeface="Times New Roman" pitchFamily="18" charset="0"/>
                <a:cs typeface="Times New Roman" pitchFamily="18" charset="0"/>
              </a:rPr>
              <a:t> as np </a:t>
            </a:r>
          </a:p>
          <a:p>
            <a:pPr marL="0" indent="0" algn="just">
              <a:buNone/>
            </a:pPr>
            <a:endParaRPr lang="en-US" altLang="en-US" sz="2000" dirty="0">
              <a:latin typeface="Times New Roman" pitchFamily="18" charset="0"/>
              <a:cs typeface="Times New Roman" pitchFamily="18" charset="0"/>
            </a:endParaRPr>
          </a:p>
          <a:p>
            <a:pPr marL="0" indent="0" algn="just">
              <a:buNone/>
            </a:pPr>
            <a:r>
              <a:rPr lang="en-US" altLang="en-US" sz="2000" dirty="0">
                <a:latin typeface="Times New Roman" pitchFamily="18" charset="0"/>
                <a:cs typeface="Times New Roman" pitchFamily="18" charset="0"/>
              </a:rPr>
              <a:t>	dt = </a:t>
            </a:r>
            <a:r>
              <a:rPr lang="en-US" altLang="en-US" sz="2000" dirty="0" err="1">
                <a:latin typeface="Times New Roman" pitchFamily="18" charset="0"/>
                <a:cs typeface="Times New Roman" pitchFamily="18" charset="0"/>
              </a:rPr>
              <a:t>np.dtype</a:t>
            </a:r>
            <a:r>
              <a:rPr lang="en-US" altLang="en-US" sz="2000" dirty="0">
                <a:latin typeface="Times New Roman" pitchFamily="18" charset="0"/>
                <a:cs typeface="Times New Roman" pitchFamily="18" charset="0"/>
              </a:rPr>
              <a:t>([('age',np.int8)]) </a:t>
            </a:r>
          </a:p>
          <a:p>
            <a:pPr marL="0" indent="0" algn="just">
              <a:buNone/>
            </a:pPr>
            <a:r>
              <a:rPr lang="en-US" altLang="en-US" sz="2000" dirty="0">
                <a:latin typeface="Times New Roman" pitchFamily="18" charset="0"/>
                <a:cs typeface="Times New Roman" pitchFamily="18" charset="0"/>
              </a:rPr>
              <a:t>	a = </a:t>
            </a:r>
            <a:r>
              <a:rPr lang="en-US" altLang="en-US" sz="2000" dirty="0" err="1">
                <a:latin typeface="Times New Roman" pitchFamily="18" charset="0"/>
                <a:cs typeface="Times New Roman" pitchFamily="18" charset="0"/>
              </a:rPr>
              <a:t>np.array</a:t>
            </a:r>
            <a:r>
              <a:rPr lang="en-US" altLang="en-US" sz="2000" dirty="0">
                <a:latin typeface="Times New Roman" pitchFamily="18" charset="0"/>
                <a:cs typeface="Times New Roman" pitchFamily="18" charset="0"/>
              </a:rPr>
              <a:t>([(10,),(20,),(30,)], </a:t>
            </a:r>
            <a:r>
              <a:rPr lang="en-US" altLang="en-US" sz="2000" dirty="0" err="1">
                <a:latin typeface="Times New Roman" pitchFamily="18" charset="0"/>
                <a:cs typeface="Times New Roman" pitchFamily="18" charset="0"/>
              </a:rPr>
              <a:t>dtype</a:t>
            </a:r>
            <a:r>
              <a:rPr lang="en-US" altLang="en-US" sz="2000" dirty="0">
                <a:latin typeface="Times New Roman" pitchFamily="18" charset="0"/>
                <a:cs typeface="Times New Roman" pitchFamily="18" charset="0"/>
              </a:rPr>
              <a:t> = dt) </a:t>
            </a:r>
          </a:p>
          <a:p>
            <a:pPr marL="0" indent="0" algn="just">
              <a:buNone/>
            </a:pPr>
            <a:r>
              <a:rPr lang="en-US" altLang="en-US" sz="2000" dirty="0">
                <a:latin typeface="Times New Roman" pitchFamily="18" charset="0"/>
                <a:cs typeface="Times New Roman" pitchFamily="18" charset="0"/>
              </a:rPr>
              <a:t>	print (a['age’])</a:t>
            </a:r>
          </a:p>
          <a:p>
            <a:pPr marL="0" indent="0" algn="just">
              <a:buNone/>
            </a:pPr>
            <a:r>
              <a:rPr lang="en-US" altLang="en-US" sz="2000" dirty="0">
                <a:latin typeface="Times New Roman" pitchFamily="18" charset="0"/>
                <a:cs typeface="Times New Roman" pitchFamily="18" charset="0"/>
              </a:rPr>
              <a:t>	</a:t>
            </a:r>
            <a:r>
              <a:rPr lang="en-US" altLang="en-US" sz="2000" dirty="0">
                <a:solidFill>
                  <a:srgbClr val="FF0000"/>
                </a:solidFill>
                <a:latin typeface="Times New Roman" pitchFamily="18" charset="0"/>
                <a:cs typeface="Times New Roman" pitchFamily="18" charset="0"/>
              </a:rPr>
              <a:t># [10 20 30]</a:t>
            </a:r>
          </a:p>
          <a:p>
            <a:pPr marL="0" indent="0" algn="just">
              <a:buNone/>
            </a:pPr>
            <a:r>
              <a:rPr lang="en-US" altLang="en-US" sz="2000" dirty="0">
                <a:latin typeface="Times New Roman" pitchFamily="18" charset="0"/>
                <a:cs typeface="Times New Roman" pitchFamily="18" charset="0"/>
              </a:rPr>
              <a:t>The following examples define a structured data type called student with a string field 'name', an integer field 'age' and a float field 'marks'. This </a:t>
            </a:r>
            <a:r>
              <a:rPr lang="en-US" altLang="en-US" sz="2000" dirty="0" err="1">
                <a:latin typeface="Times New Roman" pitchFamily="18" charset="0"/>
                <a:cs typeface="Times New Roman" pitchFamily="18" charset="0"/>
              </a:rPr>
              <a:t>dtype</a:t>
            </a:r>
            <a:r>
              <a:rPr lang="en-US" altLang="en-US" sz="2000" dirty="0">
                <a:latin typeface="Times New Roman" pitchFamily="18" charset="0"/>
                <a:cs typeface="Times New Roman" pitchFamily="18" charset="0"/>
              </a:rPr>
              <a:t> is applied to </a:t>
            </a:r>
            <a:r>
              <a:rPr lang="en-US" altLang="en-US" sz="2000" dirty="0" err="1">
                <a:latin typeface="Times New Roman" pitchFamily="18" charset="0"/>
                <a:cs typeface="Times New Roman" pitchFamily="18" charset="0"/>
              </a:rPr>
              <a:t>ndarray</a:t>
            </a:r>
            <a:r>
              <a:rPr lang="en-US" altLang="en-US" sz="2000" dirty="0">
                <a:latin typeface="Times New Roman" pitchFamily="18" charset="0"/>
                <a:cs typeface="Times New Roman" pitchFamily="18" charset="0"/>
              </a:rPr>
              <a:t> object.</a:t>
            </a:r>
          </a:p>
          <a:p>
            <a:pPr marL="0" indent="0" algn="just">
              <a:buNone/>
            </a:pPr>
            <a:r>
              <a:rPr lang="en-US" altLang="en-US" sz="2000" dirty="0">
                <a:latin typeface="Times New Roman" pitchFamily="18" charset="0"/>
                <a:cs typeface="Times New Roman" pitchFamily="18" charset="0"/>
              </a:rPr>
              <a:t>	import </a:t>
            </a:r>
            <a:r>
              <a:rPr lang="en-US" altLang="en-US" sz="2000" dirty="0" err="1">
                <a:latin typeface="Times New Roman" pitchFamily="18" charset="0"/>
                <a:cs typeface="Times New Roman" pitchFamily="18" charset="0"/>
              </a:rPr>
              <a:t>numpy</a:t>
            </a:r>
            <a:r>
              <a:rPr lang="en-US" altLang="en-US" sz="2000" dirty="0">
                <a:latin typeface="Times New Roman" pitchFamily="18" charset="0"/>
                <a:cs typeface="Times New Roman" pitchFamily="18" charset="0"/>
              </a:rPr>
              <a:t> as np </a:t>
            </a:r>
          </a:p>
          <a:p>
            <a:pPr marL="0" indent="0" algn="just">
              <a:buNone/>
            </a:pPr>
            <a:r>
              <a:rPr lang="en-US" altLang="en-US" sz="2000" dirty="0">
                <a:latin typeface="Times New Roman" pitchFamily="18" charset="0"/>
                <a:cs typeface="Times New Roman" pitchFamily="18" charset="0"/>
              </a:rPr>
              <a:t>	student = </a:t>
            </a:r>
            <a:r>
              <a:rPr lang="en-US" altLang="en-US" sz="2000" dirty="0" err="1">
                <a:latin typeface="Times New Roman" pitchFamily="18" charset="0"/>
                <a:cs typeface="Times New Roman" pitchFamily="18" charset="0"/>
              </a:rPr>
              <a:t>np.dtype</a:t>
            </a:r>
            <a:r>
              <a:rPr lang="en-US" altLang="en-US" sz="2000" dirty="0">
                <a:latin typeface="Times New Roman" pitchFamily="18" charset="0"/>
                <a:cs typeface="Times New Roman" pitchFamily="18" charset="0"/>
              </a:rPr>
              <a:t>([('name','S20'), ('age', 'i1'), ('marks', 'f4')]) </a:t>
            </a:r>
          </a:p>
          <a:p>
            <a:pPr marL="0" indent="0" algn="just">
              <a:buNone/>
            </a:pPr>
            <a:r>
              <a:rPr lang="en-US" altLang="en-US" sz="2000" dirty="0">
                <a:latin typeface="Times New Roman" pitchFamily="18" charset="0"/>
                <a:cs typeface="Times New Roman" pitchFamily="18" charset="0"/>
              </a:rPr>
              <a:t>	print (student)</a:t>
            </a:r>
          </a:p>
          <a:p>
            <a:pPr marL="0" indent="0" algn="just">
              <a:buNone/>
            </a:pPr>
            <a:endParaRPr lang="en-US" altLang="en-US" sz="2000" dirty="0">
              <a:latin typeface="Times New Roman" pitchFamily="18" charset="0"/>
              <a:cs typeface="Times New Roman" pitchFamily="18" charset="0"/>
            </a:endParaRPr>
          </a:p>
          <a:p>
            <a:pPr marL="0" indent="0" algn="just">
              <a:buNone/>
            </a:pPr>
            <a:r>
              <a:rPr lang="en-US" altLang="en-US" sz="2000" dirty="0">
                <a:solidFill>
                  <a:srgbClr val="FF0000"/>
                </a:solidFill>
                <a:latin typeface="Times New Roman" pitchFamily="18" charset="0"/>
                <a:cs typeface="Times New Roman" pitchFamily="18" charset="0"/>
              </a:rPr>
              <a:t>	#[('name', 'S20'), ('age', 'i1'), ('marks', '&lt;f4')]</a:t>
            </a: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marL="0" indent="0" algn="ctr">
              <a:buNone/>
            </a:pPr>
            <a:r>
              <a:rPr lang="en-US" sz="4000" dirty="0">
                <a:latin typeface="Times New Roman" panose="02020603050405020304" pitchFamily="18" charset="0"/>
                <a:cs typeface="Times New Roman" panose="02020603050405020304" pitchFamily="18" charset="0"/>
              </a:rPr>
              <a:t>NumPy - Data Types</a:t>
            </a:r>
            <a:endParaRPr lang="en-IN" sz="4000" dirty="0"/>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3C7D150C-E687-452F-948F-370AB0BAE35C}"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20</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719938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143000"/>
            <a:ext cx="10058400" cy="5562600"/>
          </a:xfrm>
        </p:spPr>
        <p:txBody>
          <a:bodyPr>
            <a:noAutofit/>
          </a:bodyPr>
          <a:lstStyle/>
          <a:p>
            <a:pPr marL="0" indent="0" algn="just">
              <a:buNone/>
            </a:pPr>
            <a:r>
              <a:rPr lang="en-US" altLang="en-US" sz="2000" dirty="0">
                <a:latin typeface="Times New Roman" pitchFamily="18" charset="0"/>
                <a:cs typeface="Times New Roman" pitchFamily="18" charset="0"/>
              </a:rPr>
              <a:t>Each built-in data type has a character code that uniquely identifies it.</a:t>
            </a:r>
          </a:p>
          <a:p>
            <a:pPr marL="0" indent="0" algn="just">
              <a:buNone/>
            </a:pPr>
            <a:endParaRPr lang="en-US" altLang="en-US" sz="2000" dirty="0">
              <a:latin typeface="Times New Roman" pitchFamily="18" charset="0"/>
              <a:cs typeface="Times New Roman" pitchFamily="18" charset="0"/>
            </a:endParaRPr>
          </a:p>
          <a:p>
            <a:pPr marL="0" indent="0" algn="just">
              <a:buNone/>
            </a:pPr>
            <a:r>
              <a:rPr lang="en-US" altLang="en-US" sz="2000" dirty="0">
                <a:latin typeface="Times New Roman" pitchFamily="18" charset="0"/>
                <a:cs typeface="Times New Roman" pitchFamily="18" charset="0"/>
              </a:rPr>
              <a:t>'b' − </a:t>
            </a:r>
            <a:r>
              <a:rPr lang="en-US" altLang="en-US" sz="2000" dirty="0" err="1">
                <a:latin typeface="Times New Roman" pitchFamily="18" charset="0"/>
                <a:cs typeface="Times New Roman" pitchFamily="18" charset="0"/>
              </a:rPr>
              <a:t>boolean</a:t>
            </a:r>
            <a:endParaRPr lang="en-US" altLang="en-US" sz="2000" dirty="0">
              <a:latin typeface="Times New Roman" pitchFamily="18" charset="0"/>
              <a:cs typeface="Times New Roman" pitchFamily="18" charset="0"/>
            </a:endParaRPr>
          </a:p>
          <a:p>
            <a:pPr marL="0" indent="0" algn="just">
              <a:buNone/>
            </a:pPr>
            <a:r>
              <a:rPr lang="en-US" altLang="en-US" sz="2000" dirty="0">
                <a:latin typeface="Times New Roman" pitchFamily="18" charset="0"/>
                <a:cs typeface="Times New Roman" pitchFamily="18" charset="0"/>
              </a:rPr>
              <a:t>'</a:t>
            </a:r>
            <a:r>
              <a:rPr lang="en-US" altLang="en-US" sz="2000" dirty="0" err="1">
                <a:latin typeface="Times New Roman" pitchFamily="18" charset="0"/>
                <a:cs typeface="Times New Roman" pitchFamily="18" charset="0"/>
              </a:rPr>
              <a:t>i</a:t>
            </a:r>
            <a:r>
              <a:rPr lang="en-US" altLang="en-US" sz="2000" dirty="0">
                <a:latin typeface="Times New Roman" pitchFamily="18" charset="0"/>
                <a:cs typeface="Times New Roman" pitchFamily="18" charset="0"/>
              </a:rPr>
              <a:t>' − (signed) integer</a:t>
            </a:r>
          </a:p>
          <a:p>
            <a:pPr marL="0" indent="0" algn="just">
              <a:buNone/>
            </a:pPr>
            <a:r>
              <a:rPr lang="en-US" altLang="en-US" sz="2000" dirty="0">
                <a:latin typeface="Times New Roman" pitchFamily="18" charset="0"/>
                <a:cs typeface="Times New Roman" pitchFamily="18" charset="0"/>
              </a:rPr>
              <a:t>'u' − unsigned integer</a:t>
            </a:r>
          </a:p>
          <a:p>
            <a:pPr marL="0" indent="0" algn="just">
              <a:buNone/>
            </a:pPr>
            <a:r>
              <a:rPr lang="en-US" altLang="en-US" sz="2000" dirty="0">
                <a:latin typeface="Times New Roman" pitchFamily="18" charset="0"/>
                <a:cs typeface="Times New Roman" pitchFamily="18" charset="0"/>
              </a:rPr>
              <a:t>'f' − floating-point</a:t>
            </a:r>
          </a:p>
          <a:p>
            <a:pPr marL="0" indent="0" algn="just">
              <a:buNone/>
            </a:pPr>
            <a:r>
              <a:rPr lang="en-US" altLang="en-US" sz="2000" dirty="0">
                <a:latin typeface="Times New Roman" pitchFamily="18" charset="0"/>
                <a:cs typeface="Times New Roman" pitchFamily="18" charset="0"/>
              </a:rPr>
              <a:t>'c' − complex-floating point</a:t>
            </a:r>
          </a:p>
          <a:p>
            <a:pPr marL="0" indent="0" algn="just">
              <a:buNone/>
            </a:pPr>
            <a:r>
              <a:rPr lang="en-US" altLang="en-US" sz="2000" dirty="0">
                <a:latin typeface="Times New Roman" pitchFamily="18" charset="0"/>
                <a:cs typeface="Times New Roman" pitchFamily="18" charset="0"/>
              </a:rPr>
              <a:t>'m' − </a:t>
            </a:r>
            <a:r>
              <a:rPr lang="en-US" altLang="en-US" sz="2000" dirty="0" err="1">
                <a:latin typeface="Times New Roman" pitchFamily="18" charset="0"/>
                <a:cs typeface="Times New Roman" pitchFamily="18" charset="0"/>
              </a:rPr>
              <a:t>timedelta</a:t>
            </a:r>
            <a:endParaRPr lang="en-US" altLang="en-US" sz="2000" dirty="0">
              <a:latin typeface="Times New Roman" pitchFamily="18" charset="0"/>
              <a:cs typeface="Times New Roman" pitchFamily="18" charset="0"/>
            </a:endParaRPr>
          </a:p>
          <a:p>
            <a:pPr marL="0" indent="0" algn="just">
              <a:buNone/>
            </a:pPr>
            <a:r>
              <a:rPr lang="en-US" altLang="en-US" sz="2000" dirty="0">
                <a:latin typeface="Times New Roman" pitchFamily="18" charset="0"/>
                <a:cs typeface="Times New Roman" pitchFamily="18" charset="0"/>
              </a:rPr>
              <a:t>'M' − datetime</a:t>
            </a:r>
          </a:p>
          <a:p>
            <a:pPr marL="0" indent="0" algn="just">
              <a:buNone/>
            </a:pPr>
            <a:r>
              <a:rPr lang="en-US" altLang="en-US" sz="2000" dirty="0">
                <a:latin typeface="Times New Roman" pitchFamily="18" charset="0"/>
                <a:cs typeface="Times New Roman" pitchFamily="18" charset="0"/>
              </a:rPr>
              <a:t>'O' − (Python) objects</a:t>
            </a:r>
          </a:p>
          <a:p>
            <a:pPr marL="0" indent="0" algn="just">
              <a:buNone/>
            </a:pPr>
            <a:r>
              <a:rPr lang="en-US" altLang="en-US" sz="2000" dirty="0">
                <a:latin typeface="Times New Roman" pitchFamily="18" charset="0"/>
                <a:cs typeface="Times New Roman" pitchFamily="18" charset="0"/>
              </a:rPr>
              <a:t>'S', 'a' − (byte-)string</a:t>
            </a:r>
          </a:p>
          <a:p>
            <a:pPr marL="0" indent="0" algn="just">
              <a:buNone/>
            </a:pPr>
            <a:r>
              <a:rPr lang="en-US" altLang="en-US" sz="2000" dirty="0">
                <a:latin typeface="Times New Roman" pitchFamily="18" charset="0"/>
                <a:cs typeface="Times New Roman" pitchFamily="18" charset="0"/>
              </a:rPr>
              <a:t>'U' − Unicode</a:t>
            </a:r>
          </a:p>
          <a:p>
            <a:pPr marL="0" indent="0" algn="just">
              <a:buNone/>
            </a:pPr>
            <a:r>
              <a:rPr lang="en-US" altLang="en-US" sz="2000" dirty="0">
                <a:latin typeface="Times New Roman" pitchFamily="18" charset="0"/>
                <a:cs typeface="Times New Roman" pitchFamily="18" charset="0"/>
              </a:rPr>
              <a:t>'V' − raw data (void)</a:t>
            </a: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marL="0" indent="0" algn="ctr">
              <a:buNone/>
            </a:pPr>
            <a:r>
              <a:rPr lang="en-US" sz="4000" dirty="0">
                <a:latin typeface="Times New Roman" panose="02020603050405020304" pitchFamily="18" charset="0"/>
                <a:cs typeface="Times New Roman" panose="02020603050405020304" pitchFamily="18" charset="0"/>
              </a:rPr>
              <a:t>NumPy - Data Types</a:t>
            </a:r>
            <a:endParaRPr lang="en-IN" sz="4000" dirty="0"/>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F2984381-F629-4DAF-83A0-9E0E00B777C9}"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21</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17212183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r>
              <a:rPr lang="en-US" altLang="en-US" sz="2000" dirty="0">
                <a:latin typeface="Times New Roman" pitchFamily="18" charset="0"/>
                <a:cs typeface="Times New Roman" pitchFamily="18" charset="0"/>
              </a:rPr>
              <a:t>The various array attributes of NumPy.</a:t>
            </a:r>
          </a:p>
          <a:p>
            <a:pPr marL="0" indent="0" algn="just">
              <a:buNone/>
            </a:pPr>
            <a:r>
              <a:rPr lang="en-US" altLang="en-US" sz="2000" b="1" dirty="0" err="1">
                <a:latin typeface="Times New Roman" pitchFamily="18" charset="0"/>
                <a:cs typeface="Times New Roman" pitchFamily="18" charset="0"/>
              </a:rPr>
              <a:t>ndarray.shape</a:t>
            </a:r>
            <a:endParaRPr lang="en-US" altLang="en-US" sz="2000" b="1" dirty="0">
              <a:latin typeface="Times New Roman" pitchFamily="18" charset="0"/>
              <a:cs typeface="Times New Roman" pitchFamily="18" charset="0"/>
            </a:endParaRPr>
          </a:p>
          <a:p>
            <a:pPr marL="0" indent="0" algn="just">
              <a:buNone/>
            </a:pPr>
            <a:r>
              <a:rPr lang="en-US" altLang="en-US" sz="2000" dirty="0">
                <a:latin typeface="Times New Roman" pitchFamily="18" charset="0"/>
                <a:cs typeface="Times New Roman" pitchFamily="18" charset="0"/>
              </a:rPr>
              <a:t>This array attribute returns a tuple consisting of array dimensions. It can also be used to resize the array.</a:t>
            </a:r>
          </a:p>
          <a:p>
            <a:pPr marL="0" indent="0" algn="just">
              <a:buNone/>
            </a:pPr>
            <a:r>
              <a:rPr lang="en-US" altLang="en-US" sz="2000" dirty="0">
                <a:latin typeface="Times New Roman" pitchFamily="18" charset="0"/>
                <a:cs typeface="Times New Roman" pitchFamily="18" charset="0"/>
              </a:rPr>
              <a:t>	import </a:t>
            </a:r>
            <a:r>
              <a:rPr lang="en-US" altLang="en-US" sz="2000" dirty="0" err="1">
                <a:latin typeface="Times New Roman" pitchFamily="18" charset="0"/>
                <a:cs typeface="Times New Roman" pitchFamily="18" charset="0"/>
              </a:rPr>
              <a:t>numpy</a:t>
            </a:r>
            <a:r>
              <a:rPr lang="en-US" altLang="en-US" sz="2000" dirty="0">
                <a:latin typeface="Times New Roman" pitchFamily="18" charset="0"/>
                <a:cs typeface="Times New Roman" pitchFamily="18" charset="0"/>
              </a:rPr>
              <a:t> as np </a:t>
            </a:r>
          </a:p>
          <a:p>
            <a:pPr marL="0" indent="0" algn="just">
              <a:buNone/>
            </a:pPr>
            <a:r>
              <a:rPr lang="en-US" altLang="en-US" sz="2000" dirty="0">
                <a:latin typeface="Times New Roman" pitchFamily="18" charset="0"/>
                <a:cs typeface="Times New Roman" pitchFamily="18" charset="0"/>
              </a:rPr>
              <a:t>	a = </a:t>
            </a:r>
            <a:r>
              <a:rPr lang="en-US" altLang="en-US" sz="2000" dirty="0" err="1">
                <a:latin typeface="Times New Roman" pitchFamily="18" charset="0"/>
                <a:cs typeface="Times New Roman" pitchFamily="18" charset="0"/>
              </a:rPr>
              <a:t>np.array</a:t>
            </a:r>
            <a:r>
              <a:rPr lang="en-US" altLang="en-US" sz="2000" dirty="0">
                <a:latin typeface="Times New Roman" pitchFamily="18" charset="0"/>
                <a:cs typeface="Times New Roman" pitchFamily="18" charset="0"/>
              </a:rPr>
              <a:t>([[1,2,3],[4,5,6]]) </a:t>
            </a:r>
          </a:p>
          <a:p>
            <a:pPr marL="0" indent="0" algn="just">
              <a:buNone/>
            </a:pPr>
            <a:r>
              <a:rPr lang="en-US" altLang="en-US" sz="2000" dirty="0">
                <a:latin typeface="Times New Roman" pitchFamily="18" charset="0"/>
                <a:cs typeface="Times New Roman" pitchFamily="18" charset="0"/>
              </a:rPr>
              <a:t>	print (</a:t>
            </a:r>
            <a:r>
              <a:rPr lang="en-US" altLang="en-US" sz="2000" dirty="0" err="1">
                <a:latin typeface="Times New Roman" pitchFamily="18" charset="0"/>
                <a:cs typeface="Times New Roman" pitchFamily="18" charset="0"/>
              </a:rPr>
              <a:t>a.shape</a:t>
            </a:r>
            <a:r>
              <a:rPr lang="en-US" altLang="en-US" sz="2000" dirty="0">
                <a:latin typeface="Times New Roman" pitchFamily="18" charset="0"/>
                <a:cs typeface="Times New Roman" pitchFamily="18" charset="0"/>
              </a:rPr>
              <a:t>)</a:t>
            </a:r>
          </a:p>
          <a:p>
            <a:pPr marL="0" indent="0" algn="just">
              <a:buNone/>
            </a:pPr>
            <a:r>
              <a:rPr lang="en-US" altLang="en-US" sz="2000" dirty="0">
                <a:latin typeface="Times New Roman" pitchFamily="18" charset="0"/>
                <a:cs typeface="Times New Roman" pitchFamily="18" charset="0"/>
              </a:rPr>
              <a:t>	#</a:t>
            </a:r>
            <a:r>
              <a:rPr lang="en-US" altLang="en-US" sz="2000" dirty="0">
                <a:solidFill>
                  <a:srgbClr val="FF0000"/>
                </a:solidFill>
                <a:latin typeface="Times New Roman" pitchFamily="18" charset="0"/>
                <a:cs typeface="Times New Roman" pitchFamily="18" charset="0"/>
              </a:rPr>
              <a:t> (2, 3)</a:t>
            </a:r>
          </a:p>
          <a:p>
            <a:pPr marL="0" indent="0" algn="just">
              <a:buNone/>
            </a:pPr>
            <a:r>
              <a:rPr lang="en-US" altLang="en-US" sz="2000" dirty="0">
                <a:solidFill>
                  <a:srgbClr val="002060"/>
                </a:solidFill>
                <a:latin typeface="Times New Roman" pitchFamily="18" charset="0"/>
                <a:cs typeface="Times New Roman" pitchFamily="18" charset="0"/>
              </a:rPr>
              <a:t># this resizes the </a:t>
            </a:r>
            <a:r>
              <a:rPr lang="en-US" altLang="en-US" sz="2000" dirty="0" err="1">
                <a:solidFill>
                  <a:srgbClr val="002060"/>
                </a:solidFill>
                <a:latin typeface="Times New Roman" pitchFamily="18" charset="0"/>
                <a:cs typeface="Times New Roman" pitchFamily="18" charset="0"/>
              </a:rPr>
              <a:t>ndarray</a:t>
            </a:r>
            <a:r>
              <a:rPr lang="en-US" altLang="en-US" sz="2000" dirty="0">
                <a:solidFill>
                  <a:srgbClr val="002060"/>
                </a:solidFill>
                <a:latin typeface="Times New Roman" pitchFamily="18" charset="0"/>
                <a:cs typeface="Times New Roman" pitchFamily="18" charset="0"/>
              </a:rPr>
              <a:t> </a:t>
            </a:r>
          </a:p>
          <a:p>
            <a:pPr marL="0" indent="0" algn="just">
              <a:buNone/>
            </a:pPr>
            <a:r>
              <a:rPr lang="en-US" altLang="en-US" sz="2000" dirty="0">
                <a:latin typeface="Times New Roman" pitchFamily="18" charset="0"/>
                <a:cs typeface="Times New Roman" pitchFamily="18" charset="0"/>
              </a:rPr>
              <a:t>	import </a:t>
            </a:r>
            <a:r>
              <a:rPr lang="en-US" altLang="en-US" sz="2000" dirty="0" err="1">
                <a:latin typeface="Times New Roman" pitchFamily="18" charset="0"/>
                <a:cs typeface="Times New Roman" pitchFamily="18" charset="0"/>
              </a:rPr>
              <a:t>numpy</a:t>
            </a:r>
            <a:r>
              <a:rPr lang="en-US" altLang="en-US" sz="2000" dirty="0">
                <a:latin typeface="Times New Roman" pitchFamily="18" charset="0"/>
                <a:cs typeface="Times New Roman" pitchFamily="18" charset="0"/>
              </a:rPr>
              <a:t> as np </a:t>
            </a:r>
          </a:p>
          <a:p>
            <a:pPr marL="0" indent="0" algn="just">
              <a:buNone/>
            </a:pPr>
            <a:r>
              <a:rPr lang="en-US" altLang="en-US" sz="2000" dirty="0">
                <a:latin typeface="Times New Roman" pitchFamily="18" charset="0"/>
                <a:cs typeface="Times New Roman" pitchFamily="18" charset="0"/>
              </a:rPr>
              <a:t>	a = </a:t>
            </a:r>
            <a:r>
              <a:rPr lang="en-US" altLang="en-US" sz="2000" dirty="0" err="1">
                <a:latin typeface="Times New Roman" pitchFamily="18" charset="0"/>
                <a:cs typeface="Times New Roman" pitchFamily="18" charset="0"/>
              </a:rPr>
              <a:t>np.array</a:t>
            </a:r>
            <a:r>
              <a:rPr lang="en-US" altLang="en-US" sz="2000" dirty="0">
                <a:latin typeface="Times New Roman" pitchFamily="18" charset="0"/>
                <a:cs typeface="Times New Roman" pitchFamily="18" charset="0"/>
              </a:rPr>
              <a:t>([[1,2,3],[4,5,6]]) </a:t>
            </a:r>
          </a:p>
          <a:p>
            <a:pPr marL="0" indent="0" algn="just">
              <a:buNone/>
            </a:pPr>
            <a:r>
              <a:rPr lang="en-US" altLang="en-US" sz="2000" dirty="0">
                <a:latin typeface="Times New Roman" pitchFamily="18" charset="0"/>
                <a:cs typeface="Times New Roman" pitchFamily="18" charset="0"/>
              </a:rPr>
              <a:t>	</a:t>
            </a:r>
            <a:r>
              <a:rPr lang="en-US" altLang="en-US" sz="2000" dirty="0" err="1">
                <a:latin typeface="Times New Roman" pitchFamily="18" charset="0"/>
                <a:cs typeface="Times New Roman" pitchFamily="18" charset="0"/>
              </a:rPr>
              <a:t>a.shape</a:t>
            </a:r>
            <a:r>
              <a:rPr lang="en-US" altLang="en-US" sz="2000" dirty="0">
                <a:latin typeface="Times New Roman" pitchFamily="18" charset="0"/>
                <a:cs typeface="Times New Roman" pitchFamily="18" charset="0"/>
              </a:rPr>
              <a:t> = (3,2) </a:t>
            </a:r>
          </a:p>
          <a:p>
            <a:pPr marL="0" indent="0" algn="just">
              <a:buNone/>
            </a:pPr>
            <a:r>
              <a:rPr lang="en-US" altLang="en-US" sz="2000" dirty="0">
                <a:latin typeface="Times New Roman" pitchFamily="18" charset="0"/>
                <a:cs typeface="Times New Roman" pitchFamily="18" charset="0"/>
              </a:rPr>
              <a:t>	print (a) </a:t>
            </a:r>
          </a:p>
          <a:p>
            <a:pPr marL="0" indent="0" algn="just">
              <a:buNone/>
            </a:pPr>
            <a:r>
              <a:rPr lang="en-US" altLang="en-US" sz="2000" dirty="0">
                <a:latin typeface="Times New Roman" pitchFamily="18" charset="0"/>
                <a:cs typeface="Times New Roman" pitchFamily="18" charset="0"/>
              </a:rPr>
              <a:t>	</a:t>
            </a:r>
            <a:r>
              <a:rPr lang="en-US" altLang="en-US" sz="2000" dirty="0">
                <a:solidFill>
                  <a:srgbClr val="FF0000"/>
                </a:solidFill>
                <a:latin typeface="Times New Roman" pitchFamily="18" charset="0"/>
                <a:cs typeface="Times New Roman" pitchFamily="18" charset="0"/>
              </a:rPr>
              <a:t># [[1, 2] </a:t>
            </a:r>
          </a:p>
          <a:p>
            <a:pPr marL="0" indent="0" algn="just">
              <a:buNone/>
            </a:pPr>
            <a:r>
              <a:rPr lang="en-US" altLang="en-US" sz="2000" dirty="0">
                <a:solidFill>
                  <a:srgbClr val="FF0000"/>
                </a:solidFill>
                <a:latin typeface="Times New Roman" pitchFamily="18" charset="0"/>
                <a:cs typeface="Times New Roman" pitchFamily="18" charset="0"/>
              </a:rPr>
              <a:t>	 [3, 4] </a:t>
            </a:r>
          </a:p>
          <a:p>
            <a:pPr marL="0" indent="0" algn="just">
              <a:buNone/>
            </a:pPr>
            <a:r>
              <a:rPr lang="en-US" altLang="en-US" sz="2000" dirty="0">
                <a:solidFill>
                  <a:srgbClr val="FF0000"/>
                </a:solidFill>
                <a:latin typeface="Times New Roman" pitchFamily="18" charset="0"/>
                <a:cs typeface="Times New Roman" pitchFamily="18" charset="0"/>
              </a:rPr>
              <a:t> 	[5, 6]]</a:t>
            </a: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marL="0" indent="0" algn="ctr">
              <a:buNone/>
            </a:pPr>
            <a:r>
              <a:rPr lang="en-US" sz="4000" dirty="0">
                <a:latin typeface="Times New Roman" panose="02020603050405020304" pitchFamily="18" charset="0"/>
                <a:cs typeface="Times New Roman" panose="02020603050405020304" pitchFamily="18" charset="0"/>
              </a:rPr>
              <a:t>NumPy - Array</a:t>
            </a:r>
            <a:endParaRPr lang="en-IN" sz="4000" dirty="0"/>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4EBAD638-E7CE-4C13-B9A2-9F114155F790}"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22</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12413118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r>
              <a:rPr lang="en-US" altLang="en-US" sz="2000" dirty="0">
                <a:latin typeface="Times New Roman" pitchFamily="18" charset="0"/>
                <a:cs typeface="Times New Roman" pitchFamily="18" charset="0"/>
              </a:rPr>
              <a:t>NumPy also provides a reshape function to resize an array.</a:t>
            </a:r>
          </a:p>
          <a:p>
            <a:pPr marL="0" indent="0" algn="just">
              <a:buNone/>
            </a:pPr>
            <a:r>
              <a:rPr lang="en-US" altLang="en-US" sz="2000" dirty="0">
                <a:latin typeface="Times New Roman" pitchFamily="18" charset="0"/>
                <a:cs typeface="Times New Roman" pitchFamily="18" charset="0"/>
              </a:rPr>
              <a:t>	import </a:t>
            </a:r>
            <a:r>
              <a:rPr lang="en-US" altLang="en-US" sz="2000" dirty="0" err="1">
                <a:latin typeface="Times New Roman" pitchFamily="18" charset="0"/>
                <a:cs typeface="Times New Roman" pitchFamily="18" charset="0"/>
              </a:rPr>
              <a:t>numpy</a:t>
            </a:r>
            <a:r>
              <a:rPr lang="en-US" altLang="en-US" sz="2000" dirty="0">
                <a:latin typeface="Times New Roman" pitchFamily="18" charset="0"/>
                <a:cs typeface="Times New Roman" pitchFamily="18" charset="0"/>
              </a:rPr>
              <a:t> as np </a:t>
            </a:r>
          </a:p>
          <a:p>
            <a:pPr marL="0" indent="0" algn="just">
              <a:buNone/>
            </a:pPr>
            <a:r>
              <a:rPr lang="en-US" altLang="en-US" sz="2000" dirty="0">
                <a:latin typeface="Times New Roman" pitchFamily="18" charset="0"/>
                <a:cs typeface="Times New Roman" pitchFamily="18" charset="0"/>
              </a:rPr>
              <a:t>	a = </a:t>
            </a:r>
            <a:r>
              <a:rPr lang="en-US" altLang="en-US" sz="2000" dirty="0" err="1">
                <a:latin typeface="Times New Roman" pitchFamily="18" charset="0"/>
                <a:cs typeface="Times New Roman" pitchFamily="18" charset="0"/>
              </a:rPr>
              <a:t>np.array</a:t>
            </a:r>
            <a:r>
              <a:rPr lang="en-US" altLang="en-US" sz="2000" dirty="0">
                <a:latin typeface="Times New Roman" pitchFamily="18" charset="0"/>
                <a:cs typeface="Times New Roman" pitchFamily="18" charset="0"/>
              </a:rPr>
              <a:t>([[1,2,3],[4,5,6]]) </a:t>
            </a:r>
          </a:p>
          <a:p>
            <a:pPr marL="0" indent="0" algn="just">
              <a:buNone/>
            </a:pPr>
            <a:r>
              <a:rPr lang="en-US" altLang="en-US" sz="2000" dirty="0">
                <a:latin typeface="Times New Roman" pitchFamily="18" charset="0"/>
                <a:cs typeface="Times New Roman" pitchFamily="18" charset="0"/>
              </a:rPr>
              <a:t>	b = </a:t>
            </a:r>
            <a:r>
              <a:rPr lang="en-US" altLang="en-US" sz="2000" dirty="0" err="1">
                <a:latin typeface="Times New Roman" pitchFamily="18" charset="0"/>
                <a:cs typeface="Times New Roman" pitchFamily="18" charset="0"/>
              </a:rPr>
              <a:t>a.reshape</a:t>
            </a:r>
            <a:r>
              <a:rPr lang="en-US" altLang="en-US" sz="2000" dirty="0">
                <a:latin typeface="Times New Roman" pitchFamily="18" charset="0"/>
                <a:cs typeface="Times New Roman" pitchFamily="18" charset="0"/>
              </a:rPr>
              <a:t>(3,2) </a:t>
            </a:r>
          </a:p>
          <a:p>
            <a:pPr marL="0" indent="0" algn="just">
              <a:buNone/>
            </a:pPr>
            <a:r>
              <a:rPr lang="en-US" altLang="en-US" sz="2000" dirty="0">
                <a:latin typeface="Times New Roman" pitchFamily="18" charset="0"/>
                <a:cs typeface="Times New Roman" pitchFamily="18" charset="0"/>
              </a:rPr>
              <a:t>	print (b)</a:t>
            </a:r>
          </a:p>
          <a:p>
            <a:pPr marL="0" indent="0" algn="just">
              <a:buNone/>
            </a:pPr>
            <a:r>
              <a:rPr lang="en-US" altLang="en-US" sz="2000" dirty="0">
                <a:latin typeface="Times New Roman" pitchFamily="18" charset="0"/>
                <a:cs typeface="Times New Roman" pitchFamily="18" charset="0"/>
              </a:rPr>
              <a:t>	</a:t>
            </a:r>
            <a:r>
              <a:rPr lang="en-US" altLang="en-US" sz="2000" dirty="0">
                <a:solidFill>
                  <a:srgbClr val="FF0000"/>
                </a:solidFill>
                <a:latin typeface="Times New Roman" pitchFamily="18" charset="0"/>
                <a:cs typeface="Times New Roman" pitchFamily="18" charset="0"/>
              </a:rPr>
              <a:t># [[1, 2] </a:t>
            </a:r>
          </a:p>
          <a:p>
            <a:pPr marL="0" indent="0" algn="just">
              <a:buNone/>
            </a:pPr>
            <a:r>
              <a:rPr lang="en-US" altLang="en-US" sz="2000" dirty="0">
                <a:solidFill>
                  <a:srgbClr val="FF0000"/>
                </a:solidFill>
                <a:latin typeface="Times New Roman" pitchFamily="18" charset="0"/>
                <a:cs typeface="Times New Roman" pitchFamily="18" charset="0"/>
              </a:rPr>
              <a:t>	 [3, 4] </a:t>
            </a:r>
          </a:p>
          <a:p>
            <a:pPr marL="0" indent="0" algn="just">
              <a:buNone/>
            </a:pPr>
            <a:r>
              <a:rPr lang="en-US" altLang="en-US" sz="2000" dirty="0">
                <a:solidFill>
                  <a:srgbClr val="FF0000"/>
                </a:solidFill>
                <a:latin typeface="Times New Roman" pitchFamily="18" charset="0"/>
                <a:cs typeface="Times New Roman" pitchFamily="18" charset="0"/>
              </a:rPr>
              <a:t> 	[5, 6]]</a:t>
            </a: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marL="0" indent="0" algn="ctr">
              <a:buNone/>
            </a:pPr>
            <a:r>
              <a:rPr lang="en-US" sz="4000" dirty="0">
                <a:latin typeface="Times New Roman" panose="02020603050405020304" pitchFamily="18" charset="0"/>
                <a:cs typeface="Times New Roman" panose="02020603050405020304" pitchFamily="18" charset="0"/>
              </a:rPr>
              <a:t>NumPy - Array</a:t>
            </a:r>
            <a:endParaRPr lang="en-IN" sz="4000" dirty="0"/>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F0D00DF2-EF0A-444A-9CA5-98069258B753}"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23</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32700404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r>
              <a:rPr lang="en-US" altLang="en-US" sz="2400" dirty="0" err="1">
                <a:latin typeface="Times New Roman" pitchFamily="18" charset="0"/>
                <a:cs typeface="Times New Roman" pitchFamily="18" charset="0"/>
              </a:rPr>
              <a:t>ndarray.ndim</a:t>
            </a:r>
            <a:endParaRPr lang="en-US" altLang="en-US" sz="2400" dirty="0">
              <a:latin typeface="Times New Roman" pitchFamily="18" charset="0"/>
              <a:cs typeface="Times New Roman" pitchFamily="18" charset="0"/>
            </a:endParaRPr>
          </a:p>
          <a:p>
            <a:pPr marL="0" indent="0" algn="just">
              <a:buNone/>
            </a:pPr>
            <a:r>
              <a:rPr lang="en-US" altLang="en-US" sz="2000" dirty="0">
                <a:latin typeface="Times New Roman" pitchFamily="18" charset="0"/>
                <a:cs typeface="Times New Roman" pitchFamily="18" charset="0"/>
              </a:rPr>
              <a:t>This array attribute returns the number of array dimensions.</a:t>
            </a:r>
          </a:p>
          <a:p>
            <a:pPr marL="0" indent="0" algn="just">
              <a:buNone/>
            </a:pPr>
            <a:r>
              <a:rPr lang="en-US" altLang="en-US" sz="2000" dirty="0">
                <a:solidFill>
                  <a:srgbClr val="002060"/>
                </a:solidFill>
                <a:latin typeface="Times New Roman" pitchFamily="18" charset="0"/>
                <a:cs typeface="Times New Roman" pitchFamily="18" charset="0"/>
              </a:rPr>
              <a:t># an array of evenly spaced numbers </a:t>
            </a:r>
          </a:p>
          <a:p>
            <a:pPr marL="0" indent="0" algn="just">
              <a:buNone/>
            </a:pPr>
            <a:r>
              <a:rPr lang="en-US" altLang="en-US" sz="2000" dirty="0">
                <a:latin typeface="Times New Roman" pitchFamily="18" charset="0"/>
                <a:cs typeface="Times New Roman" pitchFamily="18" charset="0"/>
              </a:rPr>
              <a:t>	import </a:t>
            </a:r>
            <a:r>
              <a:rPr lang="en-US" altLang="en-US" sz="2000" dirty="0" err="1">
                <a:latin typeface="Times New Roman" pitchFamily="18" charset="0"/>
                <a:cs typeface="Times New Roman" pitchFamily="18" charset="0"/>
              </a:rPr>
              <a:t>numpy</a:t>
            </a:r>
            <a:r>
              <a:rPr lang="en-US" altLang="en-US" sz="2000" dirty="0">
                <a:latin typeface="Times New Roman" pitchFamily="18" charset="0"/>
                <a:cs typeface="Times New Roman" pitchFamily="18" charset="0"/>
              </a:rPr>
              <a:t> as np </a:t>
            </a:r>
          </a:p>
          <a:p>
            <a:pPr marL="0" indent="0" algn="just">
              <a:buNone/>
            </a:pPr>
            <a:r>
              <a:rPr lang="en-US" altLang="en-US" sz="2000" dirty="0">
                <a:latin typeface="Times New Roman" pitchFamily="18" charset="0"/>
                <a:cs typeface="Times New Roman" pitchFamily="18" charset="0"/>
              </a:rPr>
              <a:t>	a = </a:t>
            </a:r>
            <a:r>
              <a:rPr lang="en-US" altLang="en-US" sz="2000" dirty="0" err="1">
                <a:latin typeface="Times New Roman" pitchFamily="18" charset="0"/>
                <a:cs typeface="Times New Roman" pitchFamily="18" charset="0"/>
              </a:rPr>
              <a:t>np.arange</a:t>
            </a:r>
            <a:r>
              <a:rPr lang="en-US" altLang="en-US" sz="2000" dirty="0">
                <a:latin typeface="Times New Roman" pitchFamily="18" charset="0"/>
                <a:cs typeface="Times New Roman" pitchFamily="18" charset="0"/>
              </a:rPr>
              <a:t>(24) </a:t>
            </a:r>
          </a:p>
          <a:p>
            <a:pPr marL="0" indent="0" algn="just">
              <a:buNone/>
            </a:pPr>
            <a:r>
              <a:rPr lang="en-US" altLang="en-US" sz="2000" dirty="0">
                <a:latin typeface="Times New Roman" pitchFamily="18" charset="0"/>
                <a:cs typeface="Times New Roman" pitchFamily="18" charset="0"/>
              </a:rPr>
              <a:t>	print (a)</a:t>
            </a:r>
          </a:p>
          <a:p>
            <a:pPr marL="0" indent="0" algn="just">
              <a:buNone/>
            </a:pPr>
            <a:r>
              <a:rPr lang="en-US" altLang="en-US" sz="2000" dirty="0">
                <a:solidFill>
                  <a:srgbClr val="FF0000"/>
                </a:solidFill>
                <a:latin typeface="Times New Roman" pitchFamily="18" charset="0"/>
                <a:cs typeface="Times New Roman" pitchFamily="18" charset="0"/>
              </a:rPr>
              <a:t># [0 1  2  3  4  5  6  7  8  9  10  11  12  13  14  15  16 17 18 19 20 21 22 23] </a:t>
            </a:r>
          </a:p>
          <a:p>
            <a:pPr marL="0" indent="0" algn="just">
              <a:buNone/>
            </a:pPr>
            <a:r>
              <a:rPr lang="en-US" altLang="en-US" sz="2000" dirty="0">
                <a:latin typeface="Times New Roman" pitchFamily="18" charset="0"/>
                <a:cs typeface="Times New Roman" pitchFamily="18" charset="0"/>
              </a:rPr>
              <a:t># this is one dimensional array </a:t>
            </a:r>
          </a:p>
          <a:p>
            <a:pPr marL="0" indent="0" algn="just">
              <a:buNone/>
            </a:pPr>
            <a:r>
              <a:rPr lang="en-US" altLang="en-US" sz="2000" dirty="0">
                <a:latin typeface="Times New Roman" pitchFamily="18" charset="0"/>
                <a:cs typeface="Times New Roman" pitchFamily="18" charset="0"/>
              </a:rPr>
              <a:t>	import </a:t>
            </a:r>
            <a:r>
              <a:rPr lang="en-US" altLang="en-US" sz="2000" dirty="0" err="1">
                <a:latin typeface="Times New Roman" pitchFamily="18" charset="0"/>
                <a:cs typeface="Times New Roman" pitchFamily="18" charset="0"/>
              </a:rPr>
              <a:t>numpy</a:t>
            </a:r>
            <a:r>
              <a:rPr lang="en-US" altLang="en-US" sz="2000" dirty="0">
                <a:latin typeface="Times New Roman" pitchFamily="18" charset="0"/>
                <a:cs typeface="Times New Roman" pitchFamily="18" charset="0"/>
              </a:rPr>
              <a:t> as np </a:t>
            </a:r>
          </a:p>
          <a:p>
            <a:pPr marL="0" indent="0" algn="just">
              <a:buNone/>
            </a:pPr>
            <a:r>
              <a:rPr lang="en-US" altLang="en-US" sz="2000" dirty="0">
                <a:latin typeface="Times New Roman" pitchFamily="18" charset="0"/>
                <a:cs typeface="Times New Roman" pitchFamily="18" charset="0"/>
              </a:rPr>
              <a:t>	a = </a:t>
            </a:r>
            <a:r>
              <a:rPr lang="en-US" altLang="en-US" sz="2000" dirty="0" err="1">
                <a:latin typeface="Times New Roman" pitchFamily="18" charset="0"/>
                <a:cs typeface="Times New Roman" pitchFamily="18" charset="0"/>
              </a:rPr>
              <a:t>np.arange</a:t>
            </a:r>
            <a:r>
              <a:rPr lang="en-US" altLang="en-US" sz="2000" dirty="0">
                <a:latin typeface="Times New Roman" pitchFamily="18" charset="0"/>
                <a:cs typeface="Times New Roman" pitchFamily="18" charset="0"/>
              </a:rPr>
              <a:t>(24) </a:t>
            </a:r>
          </a:p>
          <a:p>
            <a:pPr marL="0" indent="0" algn="just">
              <a:buNone/>
            </a:pPr>
            <a:r>
              <a:rPr lang="en-US" altLang="en-US" sz="2000" dirty="0">
                <a:latin typeface="Times New Roman" pitchFamily="18" charset="0"/>
                <a:cs typeface="Times New Roman" pitchFamily="18" charset="0"/>
              </a:rPr>
              <a:t>	</a:t>
            </a:r>
            <a:r>
              <a:rPr lang="en-US" altLang="en-US" sz="2000" dirty="0" err="1">
                <a:latin typeface="Times New Roman" pitchFamily="18" charset="0"/>
                <a:cs typeface="Times New Roman" pitchFamily="18" charset="0"/>
              </a:rPr>
              <a:t>a.ndim</a:t>
            </a:r>
            <a:r>
              <a:rPr lang="en-US" altLang="en-US" sz="2000" dirty="0">
                <a:latin typeface="Times New Roman" pitchFamily="18" charset="0"/>
                <a:cs typeface="Times New Roman" pitchFamily="18" charset="0"/>
              </a:rPr>
              <a:t>  </a:t>
            </a:r>
          </a:p>
          <a:p>
            <a:pPr marL="0" indent="0" algn="just">
              <a:buNone/>
            </a:pPr>
            <a:r>
              <a:rPr lang="en-US" altLang="en-US" sz="2000" dirty="0">
                <a:latin typeface="Times New Roman" pitchFamily="18" charset="0"/>
                <a:cs typeface="Times New Roman" pitchFamily="18" charset="0"/>
              </a:rPr>
              <a:t># now reshape it </a:t>
            </a:r>
          </a:p>
          <a:p>
            <a:pPr marL="0" indent="0" algn="just">
              <a:buNone/>
            </a:pPr>
            <a:r>
              <a:rPr lang="en-US" altLang="en-US" sz="2000" dirty="0">
                <a:latin typeface="Times New Roman" pitchFamily="18" charset="0"/>
                <a:cs typeface="Times New Roman" pitchFamily="18" charset="0"/>
              </a:rPr>
              <a:t>	b = </a:t>
            </a:r>
            <a:r>
              <a:rPr lang="en-US" altLang="en-US" sz="2000" dirty="0" err="1">
                <a:latin typeface="Times New Roman" pitchFamily="18" charset="0"/>
                <a:cs typeface="Times New Roman" pitchFamily="18" charset="0"/>
              </a:rPr>
              <a:t>a.reshape</a:t>
            </a:r>
            <a:r>
              <a:rPr lang="en-US" altLang="en-US" sz="2000" dirty="0">
                <a:latin typeface="Times New Roman" pitchFamily="18" charset="0"/>
                <a:cs typeface="Times New Roman" pitchFamily="18" charset="0"/>
              </a:rPr>
              <a:t>(2,4,3) </a:t>
            </a:r>
          </a:p>
          <a:p>
            <a:pPr marL="0" indent="0" algn="just">
              <a:buNone/>
            </a:pPr>
            <a:r>
              <a:rPr lang="en-US" altLang="en-US" sz="2000" dirty="0">
                <a:latin typeface="Times New Roman" pitchFamily="18" charset="0"/>
                <a:cs typeface="Times New Roman" pitchFamily="18" charset="0"/>
              </a:rPr>
              <a:t>	</a:t>
            </a:r>
            <a:r>
              <a:rPr lang="en-US" altLang="en-US" sz="2000">
                <a:latin typeface="Times New Roman" pitchFamily="18" charset="0"/>
                <a:cs typeface="Times New Roman" pitchFamily="18" charset="0"/>
              </a:rPr>
              <a:t>print (b)</a:t>
            </a:r>
            <a:endParaRPr lang="en-US" altLang="en-US" sz="2000" dirty="0">
              <a:latin typeface="Times New Roman" pitchFamily="18" charset="0"/>
              <a:cs typeface="Times New Roman" pitchFamily="18" charset="0"/>
            </a:endParaRPr>
          </a:p>
          <a:p>
            <a:pPr marL="0" indent="0" algn="just">
              <a:buNone/>
            </a:pPr>
            <a:r>
              <a:rPr lang="en-US" altLang="en-US" sz="2000" dirty="0">
                <a:latin typeface="Times New Roman" pitchFamily="18" charset="0"/>
                <a:cs typeface="Times New Roman" pitchFamily="18" charset="0"/>
              </a:rPr>
              <a:t># b is having three dimensions</a:t>
            </a: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marL="0" indent="0" algn="ctr">
              <a:buNone/>
            </a:pPr>
            <a:r>
              <a:rPr lang="en-US" sz="4000" dirty="0">
                <a:latin typeface="Times New Roman" panose="02020603050405020304" pitchFamily="18" charset="0"/>
                <a:cs typeface="Times New Roman" panose="02020603050405020304" pitchFamily="18" charset="0"/>
              </a:rPr>
              <a:t>NumPy - Array</a:t>
            </a:r>
            <a:endParaRPr lang="en-IN" sz="4000" dirty="0"/>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C6602C7D-4813-4ED4-91E4-299017E4DA09}"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24</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6211949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r>
              <a:rPr lang="en-US" altLang="en-US" sz="2400" b="1" dirty="0">
                <a:latin typeface="Times New Roman" pitchFamily="18" charset="0"/>
                <a:cs typeface="Times New Roman" pitchFamily="18" charset="0"/>
              </a:rPr>
              <a:t>What is Pandas?</a:t>
            </a:r>
          </a:p>
          <a:p>
            <a:pPr marL="0" indent="0" algn="just">
              <a:buNone/>
            </a:pPr>
            <a:r>
              <a:rPr lang="en-US" altLang="en-US" sz="2400" dirty="0">
                <a:latin typeface="Times New Roman" pitchFamily="18" charset="0"/>
                <a:cs typeface="Times New Roman" pitchFamily="18" charset="0"/>
              </a:rPr>
              <a:t>Pandas is a Python library used for working with data sets.</a:t>
            </a:r>
          </a:p>
          <a:p>
            <a:pPr marL="0" indent="0" algn="just">
              <a:buNone/>
            </a:pPr>
            <a:endParaRPr lang="en-US" altLang="en-US" sz="2400" dirty="0">
              <a:latin typeface="Times New Roman" pitchFamily="18" charset="0"/>
              <a:cs typeface="Times New Roman" pitchFamily="18" charset="0"/>
            </a:endParaRPr>
          </a:p>
          <a:p>
            <a:pPr marL="0" indent="0" algn="just">
              <a:buNone/>
            </a:pPr>
            <a:r>
              <a:rPr lang="en-US" altLang="en-US" sz="2400" dirty="0">
                <a:latin typeface="Times New Roman" pitchFamily="18" charset="0"/>
                <a:cs typeface="Times New Roman" pitchFamily="18" charset="0"/>
              </a:rPr>
              <a:t>It has functions for analyzing, cleaning, exploring, and manipulating data.</a:t>
            </a:r>
          </a:p>
          <a:p>
            <a:pPr marL="0" indent="0" algn="just">
              <a:buNone/>
            </a:pPr>
            <a:endParaRPr lang="en-US" altLang="en-US" sz="2400" dirty="0">
              <a:latin typeface="Times New Roman" pitchFamily="18" charset="0"/>
              <a:cs typeface="Times New Roman" pitchFamily="18" charset="0"/>
            </a:endParaRPr>
          </a:p>
          <a:p>
            <a:pPr marL="0" indent="0" algn="just">
              <a:buNone/>
            </a:pPr>
            <a:r>
              <a:rPr lang="en-US" altLang="en-US" sz="2400" dirty="0">
                <a:latin typeface="Times New Roman" pitchFamily="18" charset="0"/>
                <a:cs typeface="Times New Roman" pitchFamily="18" charset="0"/>
              </a:rPr>
              <a:t>The name "Pandas" has a reference to both "Panel Data", and "Python Data Analysis" and was created by Wes McKinney in 2008.</a:t>
            </a:r>
          </a:p>
          <a:p>
            <a:pPr marL="0" indent="0" algn="just">
              <a:buNone/>
            </a:pPr>
            <a:endParaRPr lang="en-US" altLang="en-US" sz="2400" dirty="0" err="1">
              <a:latin typeface="Times New Roman" pitchFamily="18" charset="0"/>
              <a:cs typeface="Times New Roman" pitchFamily="18" charset="0"/>
            </a:endParaRP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marL="0" indent="0" algn="ctr">
              <a:buNone/>
            </a:pPr>
            <a:r>
              <a:rPr lang="en-US" sz="4000" dirty="0">
                <a:latin typeface="Times New Roman" panose="02020603050405020304" pitchFamily="18" charset="0"/>
                <a:cs typeface="Times New Roman" panose="02020603050405020304" pitchFamily="18" charset="0"/>
              </a:rPr>
              <a:t>Pandas</a:t>
            </a:r>
            <a:endParaRPr lang="en-IN" sz="4000" dirty="0"/>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41E9ECF5-74B9-4E43-86EA-E32380318A69}"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25</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285974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r>
              <a:rPr lang="en-US" altLang="en-US" sz="2400" b="1" dirty="0">
                <a:latin typeface="Times New Roman" pitchFamily="18" charset="0"/>
                <a:cs typeface="Times New Roman" pitchFamily="18" charset="0"/>
              </a:rPr>
              <a:t>Why Use Pandas?</a:t>
            </a:r>
          </a:p>
          <a:p>
            <a:pPr marL="0" indent="0" algn="just">
              <a:buNone/>
            </a:pPr>
            <a:r>
              <a:rPr lang="en-US" altLang="en-US" sz="2400" dirty="0">
                <a:latin typeface="Times New Roman" pitchFamily="18" charset="0"/>
                <a:cs typeface="Times New Roman" pitchFamily="18" charset="0"/>
              </a:rPr>
              <a:t>Pandas allows us to analyze big data and make conclusions based on statistical theories.</a:t>
            </a:r>
          </a:p>
          <a:p>
            <a:pPr marL="0" indent="0" algn="just">
              <a:buNone/>
            </a:pPr>
            <a:endParaRPr lang="en-US" altLang="en-US" sz="2400" dirty="0">
              <a:latin typeface="Times New Roman" pitchFamily="18" charset="0"/>
              <a:cs typeface="Times New Roman" pitchFamily="18" charset="0"/>
            </a:endParaRPr>
          </a:p>
          <a:p>
            <a:pPr marL="0" indent="0" algn="just">
              <a:buNone/>
            </a:pPr>
            <a:r>
              <a:rPr lang="en-US" altLang="en-US" sz="2400" dirty="0">
                <a:latin typeface="Times New Roman" pitchFamily="18" charset="0"/>
                <a:cs typeface="Times New Roman" pitchFamily="18" charset="0"/>
              </a:rPr>
              <a:t>Pandas can clean messy data sets, and make them readable and relevant.</a:t>
            </a:r>
          </a:p>
          <a:p>
            <a:pPr marL="0" indent="0" algn="just">
              <a:buNone/>
            </a:pPr>
            <a:endParaRPr lang="en-US" altLang="en-US" sz="2400" dirty="0">
              <a:latin typeface="Times New Roman" pitchFamily="18" charset="0"/>
              <a:cs typeface="Times New Roman" pitchFamily="18" charset="0"/>
            </a:endParaRPr>
          </a:p>
          <a:p>
            <a:pPr marL="0" indent="0" algn="just">
              <a:buNone/>
            </a:pPr>
            <a:r>
              <a:rPr lang="en-US" altLang="en-US" sz="2400" dirty="0">
                <a:latin typeface="Times New Roman" pitchFamily="18" charset="0"/>
                <a:cs typeface="Times New Roman" pitchFamily="18" charset="0"/>
              </a:rPr>
              <a:t>Relevant data is very important in data science</a:t>
            </a: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marL="0" indent="0" algn="ctr">
              <a:buNone/>
            </a:pPr>
            <a:r>
              <a:rPr lang="en-US" sz="4000" dirty="0">
                <a:latin typeface="Times New Roman" panose="02020603050405020304" pitchFamily="18" charset="0"/>
                <a:cs typeface="Times New Roman" panose="02020603050405020304" pitchFamily="18" charset="0"/>
              </a:rPr>
              <a:t>Pandas</a:t>
            </a:r>
            <a:endParaRPr lang="en-IN" sz="4000" dirty="0"/>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CC99AA5F-5166-448E-BA9D-EC1C1E0493F9}"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26</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14226334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r>
              <a:rPr lang="en-US" altLang="en-US" sz="2400" b="1" dirty="0">
                <a:latin typeface="Times New Roman" pitchFamily="18" charset="0"/>
                <a:cs typeface="Times New Roman" pitchFamily="18" charset="0"/>
              </a:rPr>
              <a:t>What Can Pandas Do?</a:t>
            </a:r>
          </a:p>
          <a:p>
            <a:pPr marL="0" indent="0" algn="just">
              <a:buNone/>
            </a:pPr>
            <a:r>
              <a:rPr lang="en-US" altLang="en-US" sz="2400" dirty="0">
                <a:latin typeface="Times New Roman" pitchFamily="18" charset="0"/>
                <a:cs typeface="Times New Roman" pitchFamily="18" charset="0"/>
              </a:rPr>
              <a:t>Pandas gives you answers about the data. Like:</a:t>
            </a:r>
          </a:p>
          <a:p>
            <a:pPr marL="0" indent="0" algn="just">
              <a:buNone/>
            </a:pPr>
            <a:endParaRPr lang="en-US" altLang="en-US" sz="2400" dirty="0">
              <a:latin typeface="Times New Roman" pitchFamily="18" charset="0"/>
              <a:cs typeface="Times New Roman" pitchFamily="18" charset="0"/>
            </a:endParaRPr>
          </a:p>
          <a:p>
            <a:pPr algn="just"/>
            <a:r>
              <a:rPr lang="en-US" altLang="en-US" sz="2400" dirty="0">
                <a:latin typeface="Times New Roman" pitchFamily="18" charset="0"/>
                <a:cs typeface="Times New Roman" pitchFamily="18" charset="0"/>
              </a:rPr>
              <a:t>Is there a correlation between two or more columns?</a:t>
            </a:r>
          </a:p>
          <a:p>
            <a:pPr algn="just"/>
            <a:r>
              <a:rPr lang="en-US" altLang="en-US" sz="2400" dirty="0">
                <a:latin typeface="Times New Roman" pitchFamily="18" charset="0"/>
                <a:cs typeface="Times New Roman" pitchFamily="18" charset="0"/>
              </a:rPr>
              <a:t>What is average value?</a:t>
            </a:r>
          </a:p>
          <a:p>
            <a:pPr algn="just"/>
            <a:r>
              <a:rPr lang="en-US" altLang="en-US" sz="2400" dirty="0">
                <a:latin typeface="Times New Roman" pitchFamily="18" charset="0"/>
                <a:cs typeface="Times New Roman" pitchFamily="18" charset="0"/>
              </a:rPr>
              <a:t>Max value?</a:t>
            </a:r>
          </a:p>
          <a:p>
            <a:pPr algn="just"/>
            <a:r>
              <a:rPr lang="en-US" altLang="en-US" sz="2400" dirty="0">
                <a:latin typeface="Times New Roman" pitchFamily="18" charset="0"/>
                <a:cs typeface="Times New Roman" pitchFamily="18" charset="0"/>
              </a:rPr>
              <a:t>Min value?</a:t>
            </a:r>
          </a:p>
          <a:p>
            <a:pPr marL="0" indent="0" algn="just">
              <a:buNone/>
            </a:pPr>
            <a:r>
              <a:rPr lang="en-US" altLang="en-US" sz="2400" dirty="0">
                <a:latin typeface="Times New Roman" pitchFamily="18" charset="0"/>
                <a:cs typeface="Times New Roman" pitchFamily="18" charset="0"/>
              </a:rPr>
              <a:t>Pandas are also able to delete rows that are not relevant, or contains wrong values, like empty or NULL values. This is called cleaning the data.</a:t>
            </a: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marL="0" indent="0" algn="ctr">
              <a:buNone/>
            </a:pPr>
            <a:r>
              <a:rPr lang="en-US" sz="4000" dirty="0">
                <a:latin typeface="Times New Roman" panose="02020603050405020304" pitchFamily="18" charset="0"/>
                <a:cs typeface="Times New Roman" panose="02020603050405020304" pitchFamily="18" charset="0"/>
              </a:rPr>
              <a:t>Pandas</a:t>
            </a:r>
            <a:endParaRPr lang="en-IN" sz="4000" dirty="0"/>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B42B5CB3-BCA5-4769-BA84-182EF997BDDA}"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27</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7012635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r>
              <a:rPr lang="en-US" altLang="en-US" sz="2400" b="1" dirty="0">
                <a:latin typeface="Times New Roman" pitchFamily="18" charset="0"/>
                <a:cs typeface="Times New Roman" pitchFamily="18" charset="0"/>
              </a:rPr>
              <a:t>Installation of Pandas</a:t>
            </a:r>
          </a:p>
          <a:p>
            <a:pPr marL="0" indent="0" algn="just">
              <a:buNone/>
            </a:pPr>
            <a:r>
              <a:rPr lang="en-US" altLang="en-US" sz="2400" dirty="0">
                <a:latin typeface="Times New Roman" pitchFamily="18" charset="0"/>
                <a:cs typeface="Times New Roman" pitchFamily="18" charset="0"/>
              </a:rPr>
              <a:t>If you have Python and PIP already installed on a system, then installation of Pandas is very easy.</a:t>
            </a:r>
          </a:p>
          <a:p>
            <a:pPr marL="0" indent="0" algn="just">
              <a:buNone/>
            </a:pPr>
            <a:endParaRPr lang="en-US" altLang="en-US" sz="2400" dirty="0">
              <a:latin typeface="Times New Roman" pitchFamily="18" charset="0"/>
              <a:cs typeface="Times New Roman" pitchFamily="18" charset="0"/>
            </a:endParaRPr>
          </a:p>
          <a:p>
            <a:pPr marL="0" indent="0" algn="just">
              <a:buNone/>
            </a:pPr>
            <a:r>
              <a:rPr lang="en-US" altLang="en-US" sz="2400" dirty="0">
                <a:latin typeface="Times New Roman" pitchFamily="18" charset="0"/>
                <a:cs typeface="Times New Roman" pitchFamily="18" charset="0"/>
              </a:rPr>
              <a:t>Install it using this command:</a:t>
            </a:r>
          </a:p>
          <a:p>
            <a:pPr marL="0" indent="0" algn="just">
              <a:buNone/>
            </a:pPr>
            <a:r>
              <a:rPr lang="en-US" altLang="en-US" sz="2400" dirty="0">
                <a:latin typeface="Times New Roman" pitchFamily="18" charset="0"/>
                <a:cs typeface="Times New Roman" pitchFamily="18" charset="0"/>
              </a:rPr>
              <a:t>	</a:t>
            </a:r>
            <a:r>
              <a:rPr lang="en-US" altLang="en-US" sz="2400" b="1" dirty="0">
                <a:solidFill>
                  <a:srgbClr val="FF0000"/>
                </a:solidFill>
                <a:latin typeface="Times New Roman" pitchFamily="18" charset="0"/>
                <a:cs typeface="Times New Roman" pitchFamily="18" charset="0"/>
              </a:rPr>
              <a:t>C:\Users\Your Name&gt;pip install pandas </a:t>
            </a:r>
          </a:p>
          <a:p>
            <a:pPr marL="0" indent="0" algn="just">
              <a:buNone/>
            </a:pPr>
            <a:endParaRPr lang="en-US" altLang="en-US" sz="2400" b="1" dirty="0">
              <a:solidFill>
                <a:srgbClr val="FF0000"/>
              </a:solidFill>
              <a:latin typeface="Times New Roman" pitchFamily="18" charset="0"/>
              <a:cs typeface="Times New Roman" pitchFamily="18" charset="0"/>
            </a:endParaRPr>
          </a:p>
          <a:p>
            <a:pPr marL="0" indent="0" algn="just">
              <a:buNone/>
            </a:pPr>
            <a:r>
              <a:rPr lang="en-US" altLang="en-US" sz="2400" b="1" dirty="0">
                <a:latin typeface="Times New Roman" pitchFamily="18" charset="0"/>
                <a:cs typeface="Times New Roman" pitchFamily="18" charset="0"/>
              </a:rPr>
              <a:t>Import Pandas</a:t>
            </a:r>
          </a:p>
          <a:p>
            <a:pPr marL="0" indent="0" algn="just">
              <a:buNone/>
            </a:pPr>
            <a:r>
              <a:rPr lang="en-US" altLang="en-US" sz="2400" dirty="0">
                <a:latin typeface="Times New Roman" pitchFamily="18" charset="0"/>
                <a:cs typeface="Times New Roman" pitchFamily="18" charset="0"/>
              </a:rPr>
              <a:t>Once Pandas is installed, import it in your applications by adding the import keyword:</a:t>
            </a:r>
          </a:p>
          <a:p>
            <a:pPr marL="0" indent="0" algn="just">
              <a:buNone/>
            </a:pPr>
            <a:endParaRPr lang="en-US" altLang="en-US" sz="2400" dirty="0">
              <a:latin typeface="Times New Roman" pitchFamily="18" charset="0"/>
              <a:cs typeface="Times New Roman" pitchFamily="18" charset="0"/>
            </a:endParaRPr>
          </a:p>
          <a:p>
            <a:pPr marL="0" indent="0" algn="just">
              <a:buNone/>
            </a:pPr>
            <a:r>
              <a:rPr lang="en-US" altLang="en-US" sz="2400" dirty="0">
                <a:latin typeface="Times New Roman" pitchFamily="18" charset="0"/>
                <a:cs typeface="Times New Roman" pitchFamily="18" charset="0"/>
              </a:rPr>
              <a:t>	</a:t>
            </a:r>
            <a:r>
              <a:rPr lang="en-US" altLang="en-US" sz="2400" b="1" dirty="0">
                <a:solidFill>
                  <a:srgbClr val="FF0000"/>
                </a:solidFill>
                <a:latin typeface="Times New Roman" pitchFamily="18" charset="0"/>
                <a:cs typeface="Times New Roman" pitchFamily="18" charset="0"/>
              </a:rPr>
              <a:t>import pandas</a:t>
            </a: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marL="0" indent="0" algn="ctr">
              <a:buNone/>
            </a:pPr>
            <a:r>
              <a:rPr lang="en-US" sz="4000" dirty="0">
                <a:latin typeface="Times New Roman" panose="02020603050405020304" pitchFamily="18" charset="0"/>
                <a:cs typeface="Times New Roman" panose="02020603050405020304" pitchFamily="18" charset="0"/>
              </a:rPr>
              <a:t>Pandas</a:t>
            </a:r>
            <a:endParaRPr lang="en-IN" sz="4000" dirty="0"/>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927E0871-0F68-482E-808F-EBB960C87EE4}"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28</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17033748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r>
              <a:rPr lang="en-US" altLang="en-US" sz="2400" b="1" dirty="0">
                <a:latin typeface="Times New Roman" pitchFamily="18" charset="0"/>
                <a:cs typeface="Times New Roman" pitchFamily="18" charset="0"/>
              </a:rPr>
              <a:t>Example:</a:t>
            </a:r>
          </a:p>
          <a:p>
            <a:pPr marL="0" indent="0" algn="just">
              <a:buNone/>
            </a:pPr>
            <a:r>
              <a:rPr lang="en-US" altLang="en-US" sz="2400" dirty="0">
                <a:latin typeface="Times New Roman" pitchFamily="18" charset="0"/>
                <a:cs typeface="Times New Roman" pitchFamily="18" charset="0"/>
              </a:rPr>
              <a:t>import pandas</a:t>
            </a:r>
          </a:p>
          <a:p>
            <a:pPr marL="0" indent="0" algn="just">
              <a:buNone/>
            </a:pPr>
            <a:endParaRPr lang="en-US" altLang="en-US" sz="2400" b="1" dirty="0">
              <a:latin typeface="Times New Roman" pitchFamily="18" charset="0"/>
              <a:cs typeface="Times New Roman" pitchFamily="18" charset="0"/>
            </a:endParaRPr>
          </a:p>
          <a:p>
            <a:pPr marL="0" indent="0" algn="just">
              <a:buNone/>
            </a:pPr>
            <a:r>
              <a:rPr lang="en-US" altLang="en-US" sz="2400" dirty="0" err="1">
                <a:latin typeface="Times New Roman" pitchFamily="18" charset="0"/>
                <a:cs typeface="Times New Roman" pitchFamily="18" charset="0"/>
              </a:rPr>
              <a:t>mydataset</a:t>
            </a:r>
            <a:r>
              <a:rPr lang="en-US" altLang="en-US" sz="2400" dirty="0">
                <a:latin typeface="Times New Roman" pitchFamily="18" charset="0"/>
                <a:cs typeface="Times New Roman" pitchFamily="18" charset="0"/>
              </a:rPr>
              <a:t> = {</a:t>
            </a:r>
          </a:p>
          <a:p>
            <a:pPr marL="0" indent="0" algn="just">
              <a:buNone/>
            </a:pPr>
            <a:r>
              <a:rPr lang="en-US" altLang="en-US" sz="2400" dirty="0">
                <a:latin typeface="Times New Roman" pitchFamily="18" charset="0"/>
                <a:cs typeface="Times New Roman" pitchFamily="18" charset="0"/>
              </a:rPr>
              <a:t>  'cars': ["BMW", "Volvo", "Ford"],</a:t>
            </a:r>
          </a:p>
          <a:p>
            <a:pPr marL="0" indent="0" algn="just">
              <a:buNone/>
            </a:pPr>
            <a:r>
              <a:rPr lang="en-US" altLang="en-US" sz="2400" dirty="0">
                <a:latin typeface="Times New Roman" pitchFamily="18" charset="0"/>
                <a:cs typeface="Times New Roman" pitchFamily="18" charset="0"/>
              </a:rPr>
              <a:t>  '</a:t>
            </a:r>
            <a:r>
              <a:rPr lang="en-US" altLang="en-US" sz="2400" dirty="0" err="1">
                <a:latin typeface="Times New Roman" pitchFamily="18" charset="0"/>
                <a:cs typeface="Times New Roman" pitchFamily="18" charset="0"/>
              </a:rPr>
              <a:t>passings</a:t>
            </a:r>
            <a:r>
              <a:rPr lang="en-US" altLang="en-US" sz="2400" dirty="0">
                <a:latin typeface="Times New Roman" pitchFamily="18" charset="0"/>
                <a:cs typeface="Times New Roman" pitchFamily="18" charset="0"/>
              </a:rPr>
              <a:t>': [3, 7, 2]</a:t>
            </a:r>
          </a:p>
          <a:p>
            <a:pPr marL="0" indent="0" algn="just">
              <a:buNone/>
            </a:pPr>
            <a:r>
              <a:rPr lang="en-US" altLang="en-US" sz="2400" dirty="0">
                <a:latin typeface="Times New Roman" pitchFamily="18" charset="0"/>
                <a:cs typeface="Times New Roman" pitchFamily="18" charset="0"/>
              </a:rPr>
              <a:t>}</a:t>
            </a:r>
          </a:p>
          <a:p>
            <a:pPr marL="0" indent="0" algn="just">
              <a:buNone/>
            </a:pPr>
            <a:endParaRPr lang="en-US" altLang="en-US" sz="2400" dirty="0">
              <a:latin typeface="Times New Roman" pitchFamily="18" charset="0"/>
              <a:cs typeface="Times New Roman" pitchFamily="18" charset="0"/>
            </a:endParaRPr>
          </a:p>
          <a:p>
            <a:pPr marL="0" indent="0" algn="just">
              <a:buNone/>
            </a:pPr>
            <a:r>
              <a:rPr lang="en-US" altLang="en-US" sz="2400" dirty="0" err="1">
                <a:latin typeface="Times New Roman" pitchFamily="18" charset="0"/>
                <a:cs typeface="Times New Roman" pitchFamily="18" charset="0"/>
              </a:rPr>
              <a:t>myvar</a:t>
            </a:r>
            <a:r>
              <a:rPr lang="en-US" altLang="en-US" sz="2400" dirty="0">
                <a:latin typeface="Times New Roman" pitchFamily="18" charset="0"/>
                <a:cs typeface="Times New Roman" pitchFamily="18" charset="0"/>
              </a:rPr>
              <a:t> = </a:t>
            </a:r>
            <a:r>
              <a:rPr lang="en-US" altLang="en-US" sz="2400" dirty="0" err="1">
                <a:latin typeface="Times New Roman" pitchFamily="18" charset="0"/>
                <a:cs typeface="Times New Roman" pitchFamily="18" charset="0"/>
              </a:rPr>
              <a:t>pandas.DataFrame</a:t>
            </a:r>
            <a:r>
              <a:rPr lang="en-US" altLang="en-US" sz="2400" dirty="0">
                <a:latin typeface="Times New Roman" pitchFamily="18" charset="0"/>
                <a:cs typeface="Times New Roman" pitchFamily="18" charset="0"/>
              </a:rPr>
              <a:t>(</a:t>
            </a:r>
            <a:r>
              <a:rPr lang="en-US" altLang="en-US" sz="2400" dirty="0" err="1">
                <a:latin typeface="Times New Roman" pitchFamily="18" charset="0"/>
                <a:cs typeface="Times New Roman" pitchFamily="18" charset="0"/>
              </a:rPr>
              <a:t>mydataset</a:t>
            </a:r>
            <a:r>
              <a:rPr lang="en-US" altLang="en-US" sz="2400" dirty="0">
                <a:latin typeface="Times New Roman" pitchFamily="18" charset="0"/>
                <a:cs typeface="Times New Roman" pitchFamily="18" charset="0"/>
              </a:rPr>
              <a:t>)</a:t>
            </a:r>
          </a:p>
          <a:p>
            <a:pPr marL="0" indent="0" algn="just">
              <a:buNone/>
            </a:pPr>
            <a:endParaRPr lang="en-US" altLang="en-US" sz="2400" dirty="0">
              <a:latin typeface="Times New Roman" pitchFamily="18" charset="0"/>
              <a:cs typeface="Times New Roman" pitchFamily="18" charset="0"/>
            </a:endParaRPr>
          </a:p>
          <a:p>
            <a:pPr marL="0" indent="0" algn="just">
              <a:buNone/>
            </a:pPr>
            <a:r>
              <a:rPr lang="en-US" altLang="en-US" sz="2400" dirty="0">
                <a:latin typeface="Times New Roman" pitchFamily="18" charset="0"/>
                <a:cs typeface="Times New Roman" pitchFamily="18" charset="0"/>
              </a:rPr>
              <a:t>print(</a:t>
            </a:r>
            <a:r>
              <a:rPr lang="en-US" altLang="en-US" sz="2400" dirty="0" err="1">
                <a:latin typeface="Times New Roman" pitchFamily="18" charset="0"/>
                <a:cs typeface="Times New Roman" pitchFamily="18" charset="0"/>
              </a:rPr>
              <a:t>myvar</a:t>
            </a:r>
            <a:r>
              <a:rPr lang="en-US" altLang="en-US" sz="2400" dirty="0">
                <a:latin typeface="Times New Roman" pitchFamily="18" charset="0"/>
                <a:cs typeface="Times New Roman" pitchFamily="18" charset="0"/>
              </a:rPr>
              <a:t>)</a:t>
            </a:r>
            <a:endParaRPr lang="en-US" altLang="en-US" sz="2400" dirty="0">
              <a:solidFill>
                <a:srgbClr val="FF0000"/>
              </a:solidFill>
              <a:latin typeface="Times New Roman" pitchFamily="18" charset="0"/>
              <a:cs typeface="Times New Roman" pitchFamily="18" charset="0"/>
            </a:endParaRP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marL="0" indent="0" algn="ctr">
              <a:buNone/>
            </a:pPr>
            <a:r>
              <a:rPr lang="en-US" sz="4000" dirty="0">
                <a:latin typeface="Times New Roman" panose="02020603050405020304" pitchFamily="18" charset="0"/>
                <a:cs typeface="Times New Roman" panose="02020603050405020304" pitchFamily="18" charset="0"/>
              </a:rPr>
              <a:t>Pandas</a:t>
            </a:r>
            <a:endParaRPr lang="en-IN" sz="4000" dirty="0"/>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DFD609DE-F37B-4069-A902-0F776D145C2F}"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29</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88331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C20561F-9AA1-42F9-81AB-0CD4713F9439}" type="datetime1">
              <a:rPr lang="en-US" smtClean="0"/>
              <a:pPr>
                <a:defRPr/>
              </a:pPr>
              <a:t>5/13/2021</a:t>
            </a:fld>
            <a:endParaRPr lang="en-US" dirty="0"/>
          </a:p>
        </p:txBody>
      </p:sp>
      <p:sp>
        <p:nvSpPr>
          <p:cNvPr id="8195" name="Slide Number Placeholder 5"/>
          <p:cNvSpPr>
            <a:spLocks noGrp="1"/>
          </p:cNvSpPr>
          <p:nvPr>
            <p:ph type="sldNum" sz="quarter" idx="12"/>
          </p:nvPr>
        </p:nvSpPr>
        <p:spPr bwMode="auto">
          <a:noFill/>
          <a:ln>
            <a:miter lim="800000"/>
            <a:headEnd/>
            <a:tailEnd/>
          </a:ln>
        </p:spPr>
        <p:txBody>
          <a:bodyPr/>
          <a:lstStyle/>
          <a:p>
            <a:fld id="{7CF874CE-5919-433E-981D-53420242018C}" type="slidenum">
              <a:rPr lang="en-US" smtClean="0"/>
              <a:pPr/>
              <a:t>3</a:t>
            </a:fld>
            <a:endParaRPr lang="en-US" smtClean="0"/>
          </a:p>
        </p:txBody>
      </p:sp>
      <p:sp>
        <p:nvSpPr>
          <p:cNvPr id="7" name="Title 1"/>
          <p:cNvSpPr txBox="1">
            <a:spLocks/>
          </p:cNvSpPr>
          <p:nvPr/>
        </p:nvSpPr>
        <p:spPr>
          <a:xfrm>
            <a:off x="1303020" y="0"/>
            <a:ext cx="96697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Course Outcome</a:t>
            </a:r>
          </a:p>
        </p:txBody>
      </p:sp>
      <p:pic>
        <p:nvPicPr>
          <p:cNvPr id="8197" name="Picture 2" descr="E:\NIET\Project\xLogo11.png.pagespeed.ic.pydHLuCQEZ.png"/>
          <p:cNvPicPr>
            <a:picLocks noChangeAspect="1" noChangeArrowheads="1"/>
          </p:cNvPicPr>
          <p:nvPr/>
        </p:nvPicPr>
        <p:blipFill>
          <a:blip r:embed="rId2"/>
          <a:srcRect/>
          <a:stretch>
            <a:fillRect/>
          </a:stretch>
        </p:blipFill>
        <p:spPr bwMode="auto">
          <a:xfrm>
            <a:off x="0" y="1"/>
            <a:ext cx="1303020" cy="817563"/>
          </a:xfrm>
          <a:prstGeom prst="rect">
            <a:avLst/>
          </a:prstGeom>
          <a:noFill/>
          <a:ln w="9525">
            <a:noFill/>
            <a:miter lim="800000"/>
            <a:headEnd/>
            <a:tailEnd/>
          </a:ln>
        </p:spPr>
      </p:pic>
      <p:graphicFrame>
        <p:nvGraphicFramePr>
          <p:cNvPr id="9" name="Table 8">
            <a:extLst>
              <a:ext uri="{FF2B5EF4-FFF2-40B4-BE49-F238E27FC236}"/>
            </a:extLst>
          </p:cNvPr>
          <p:cNvGraphicFramePr>
            <a:graphicFrameLocks noGrp="1"/>
          </p:cNvGraphicFramePr>
          <p:nvPr/>
        </p:nvGraphicFramePr>
        <p:xfrm>
          <a:off x="1097280" y="1179513"/>
          <a:ext cx="9532620" cy="5262172"/>
        </p:xfrm>
        <a:graphic>
          <a:graphicData uri="http://schemas.openxmlformats.org/drawingml/2006/table">
            <a:tbl>
              <a:tblPr firstRow="1" bandRow="1">
                <a:tableStyleId>{FABFCF23-3B69-468F-B69F-88F6DE6A72F2}</a:tableStyleId>
              </a:tblPr>
              <a:tblGrid>
                <a:gridCol w="1323973">
                  <a:extLst>
                    <a:ext uri="{9D8B030D-6E8A-4147-A177-3AD203B41FA5}"/>
                  </a:extLst>
                </a:gridCol>
                <a:gridCol w="6708142">
                  <a:extLst>
                    <a:ext uri="{9D8B030D-6E8A-4147-A177-3AD203B41FA5}"/>
                  </a:extLst>
                </a:gridCol>
                <a:gridCol w="1500505">
                  <a:extLst>
                    <a:ext uri="{9D8B030D-6E8A-4147-A177-3AD203B41FA5}"/>
                  </a:extLst>
                </a:gridCol>
              </a:tblGrid>
              <a:tr h="1037007">
                <a:tc>
                  <a:txBody>
                    <a:bodyPr/>
                    <a:lstStyle/>
                    <a:p>
                      <a:r>
                        <a:rPr lang="en-IN" sz="2400" dirty="0"/>
                        <a:t>Course Outcome</a:t>
                      </a:r>
                    </a:p>
                    <a:p>
                      <a:r>
                        <a:rPr lang="en-IN" sz="2400" dirty="0"/>
                        <a:t> ( CO) </a:t>
                      </a:r>
                      <a:endParaRPr lang="en-IN" sz="2400" dirty="0">
                        <a:solidFill>
                          <a:schemeClr val="tx1"/>
                        </a:solidFill>
                        <a:latin typeface="Times New Roman" panose="02020603050405020304" pitchFamily="18" charset="0"/>
                        <a:cs typeface="Times New Roman" panose="02020603050405020304" pitchFamily="18" charset="0"/>
                      </a:endParaRPr>
                    </a:p>
                  </a:txBody>
                  <a:tcPr marL="82296" marR="82296" marT="45730" marB="45730"/>
                </a:tc>
                <a:tc>
                  <a:txBody>
                    <a:bodyPr/>
                    <a:lstStyle/>
                    <a:p>
                      <a:r>
                        <a:rPr lang="en-US" sz="2400" dirty="0"/>
                        <a:t>At the end of course , the student will be able to:</a:t>
                      </a:r>
                      <a:endParaRPr lang="en-IN" sz="2400" dirty="0">
                        <a:solidFill>
                          <a:schemeClr val="tx1"/>
                        </a:solidFill>
                        <a:latin typeface="Times New Roman" panose="02020603050405020304" pitchFamily="18" charset="0"/>
                        <a:cs typeface="Times New Roman" panose="02020603050405020304" pitchFamily="18" charset="0"/>
                      </a:endParaRPr>
                    </a:p>
                  </a:txBody>
                  <a:tcPr marL="82296" marR="82296" marT="45730" marB="45730" anchor="ctr"/>
                </a:tc>
                <a:tc>
                  <a:txBody>
                    <a:bodyPr/>
                    <a:lstStyle/>
                    <a:p>
                      <a:r>
                        <a:rPr lang="en-IN" sz="2400" dirty="0"/>
                        <a:t>Bloom’s Knowledge Level (KL)</a:t>
                      </a:r>
                      <a:endParaRPr lang="en-IN" sz="2400" dirty="0">
                        <a:solidFill>
                          <a:schemeClr val="tx1"/>
                        </a:solidFill>
                        <a:latin typeface="Times New Roman" panose="02020603050405020304" pitchFamily="18" charset="0"/>
                        <a:cs typeface="Times New Roman" panose="02020603050405020304" pitchFamily="18" charset="0"/>
                      </a:endParaRPr>
                    </a:p>
                  </a:txBody>
                  <a:tcPr marL="82296" marR="82296" marT="45730" marB="45730"/>
                </a:tc>
                <a:extLst>
                  <a:ext uri="{0D108BD9-81ED-4DB2-BD59-A6C34878D82A}"/>
                </a:extLst>
              </a:tr>
              <a:tr h="541230">
                <a:tc>
                  <a:txBody>
                    <a:bodyPr/>
                    <a:lstStyle/>
                    <a:p>
                      <a:r>
                        <a:rPr lang="en-IN" sz="2200" dirty="0">
                          <a:solidFill>
                            <a:schemeClr val="tx1"/>
                          </a:solidFill>
                          <a:latin typeface="Times New Roman" panose="02020603050405020304" pitchFamily="18" charset="0"/>
                          <a:cs typeface="Times New Roman" panose="02020603050405020304" pitchFamily="18" charset="0"/>
                        </a:rPr>
                        <a:t>CO1</a:t>
                      </a:r>
                    </a:p>
                  </a:txBody>
                  <a:tcPr marL="82296" marR="82296" marT="45736" marB="45736"/>
                </a:tc>
                <a:tc>
                  <a:txBody>
                    <a:bodyPr/>
                    <a:lstStyle/>
                    <a:p>
                      <a:pPr algn="just"/>
                      <a:r>
                        <a:rPr lang="en-IN" altLang="en-US" sz="2400" dirty="0">
                          <a:solidFill>
                            <a:schemeClr val="tx1"/>
                          </a:solidFill>
                          <a:latin typeface="Times New Roman" panose="02020603050405020304" pitchFamily="18" charset="0"/>
                          <a:cs typeface="Times New Roman" panose="02020603050405020304" pitchFamily="18" charset="0"/>
                        </a:rPr>
                        <a:t>Define classes and create instances in python.</a:t>
                      </a:r>
                    </a:p>
                  </a:txBody>
                  <a:tcPr marL="82296" marR="82296" marT="45736" marB="45736"/>
                </a:tc>
                <a:tc>
                  <a:txBody>
                    <a:bodyPr/>
                    <a:lstStyle/>
                    <a:p>
                      <a:r>
                        <a:rPr lang="en-IN" sz="2200" dirty="0">
                          <a:solidFill>
                            <a:schemeClr val="tx1"/>
                          </a:solidFill>
                          <a:latin typeface="Times New Roman" panose="02020603050405020304" pitchFamily="18" charset="0"/>
                          <a:cs typeface="Times New Roman" panose="02020603050405020304" pitchFamily="18" charset="0"/>
                        </a:rPr>
                        <a:t>K1, K2</a:t>
                      </a:r>
                    </a:p>
                  </a:txBody>
                  <a:tcPr marL="82296" marR="82296" marT="45736" marB="45736"/>
                </a:tc>
                <a:extLst>
                  <a:ext uri="{0D108BD9-81ED-4DB2-BD59-A6C34878D82A}"/>
                </a:extLst>
              </a:tr>
              <a:tr h="844053">
                <a:tc>
                  <a:txBody>
                    <a:bodyPr/>
                    <a:lstStyle/>
                    <a:p>
                      <a:r>
                        <a:rPr lang="en-IN" sz="2200" b="0" dirty="0">
                          <a:solidFill>
                            <a:schemeClr val="tx1"/>
                          </a:solidFill>
                          <a:latin typeface="Times New Roman" panose="02020603050405020304" pitchFamily="18" charset="0"/>
                          <a:cs typeface="Times New Roman" panose="02020603050405020304" pitchFamily="18" charset="0"/>
                        </a:rPr>
                        <a:t>CO2</a:t>
                      </a:r>
                    </a:p>
                  </a:txBody>
                  <a:tcPr marL="82296" marR="82296" marT="45736" marB="45736"/>
                </a:tc>
                <a:tc>
                  <a:txBody>
                    <a:bodyPr/>
                    <a:lstStyle/>
                    <a:p>
                      <a:pPr algn="just"/>
                      <a:r>
                        <a:rPr lang="en-IN" altLang="en-US" sz="2400" b="0" dirty="0">
                          <a:solidFill>
                            <a:schemeClr val="tx1"/>
                          </a:solidFill>
                          <a:latin typeface="Times New Roman" panose="02020603050405020304" pitchFamily="18" charset="0"/>
                          <a:cs typeface="Times New Roman" panose="02020603050405020304" pitchFamily="18" charset="0"/>
                        </a:rPr>
                        <a:t>Implement concept of inheritance and polymorphism using python.</a:t>
                      </a:r>
                    </a:p>
                  </a:txBody>
                  <a:tcPr marL="82296" marR="82296" marT="45736" marB="45736"/>
                </a:tc>
                <a:tc>
                  <a:txBody>
                    <a:bodyPr/>
                    <a:lstStyle/>
                    <a:p>
                      <a:r>
                        <a:rPr lang="en-IN" sz="2200" b="0" dirty="0">
                          <a:solidFill>
                            <a:schemeClr val="tx1"/>
                          </a:solidFill>
                          <a:latin typeface="Times New Roman" panose="02020603050405020304" pitchFamily="18" charset="0"/>
                          <a:cs typeface="Times New Roman" panose="02020603050405020304" pitchFamily="18" charset="0"/>
                        </a:rPr>
                        <a:t>K3</a:t>
                      </a:r>
                    </a:p>
                  </a:txBody>
                  <a:tcPr marL="82296" marR="82296" marT="45736" marB="45736"/>
                </a:tc>
                <a:extLst>
                  <a:ext uri="{0D108BD9-81ED-4DB2-BD59-A6C34878D82A}"/>
                </a:extLst>
              </a:tr>
              <a:tr h="585088">
                <a:tc>
                  <a:txBody>
                    <a:bodyPr/>
                    <a:lstStyle/>
                    <a:p>
                      <a:r>
                        <a:rPr lang="en-IN" sz="2200" dirty="0">
                          <a:solidFill>
                            <a:schemeClr val="tx1"/>
                          </a:solidFill>
                          <a:latin typeface="Times New Roman" panose="02020603050405020304" pitchFamily="18" charset="0"/>
                          <a:cs typeface="Times New Roman" panose="02020603050405020304" pitchFamily="18" charset="0"/>
                        </a:rPr>
                        <a:t>CO3</a:t>
                      </a:r>
                    </a:p>
                  </a:txBody>
                  <a:tcPr marL="82296" marR="82296" marT="45736" marB="45736"/>
                </a:tc>
                <a:tc>
                  <a:txBody>
                    <a:bodyPr/>
                    <a:lstStyle/>
                    <a:p>
                      <a:pPr algn="just"/>
                      <a:r>
                        <a:rPr lang="en-IN" altLang="en-US" sz="2400" dirty="0">
                          <a:latin typeface="Times New Roman" panose="02020603050405020304" pitchFamily="18" charset="0"/>
                          <a:cs typeface="Times New Roman" panose="02020603050405020304" pitchFamily="18" charset="0"/>
                        </a:rPr>
                        <a:t>Implement functional programming in python. </a:t>
                      </a:r>
                    </a:p>
                  </a:txBody>
                  <a:tcPr marL="82296" marR="82296" marT="45736" marB="45736"/>
                </a:tc>
                <a:tc>
                  <a:txBody>
                    <a:bodyPr/>
                    <a:lstStyle/>
                    <a:p>
                      <a:r>
                        <a:rPr lang="en-IN" sz="2200" dirty="0">
                          <a:solidFill>
                            <a:schemeClr val="tx1"/>
                          </a:solidFill>
                          <a:latin typeface="Times New Roman" panose="02020603050405020304" pitchFamily="18" charset="0"/>
                          <a:cs typeface="Times New Roman" panose="02020603050405020304" pitchFamily="18" charset="0"/>
                        </a:rPr>
                        <a:t>K2</a:t>
                      </a:r>
                    </a:p>
                  </a:txBody>
                  <a:tcPr marL="82296" marR="82296" marT="45736" marB="45736"/>
                </a:tc>
                <a:extLst>
                  <a:ext uri="{0D108BD9-81ED-4DB2-BD59-A6C34878D82A}"/>
                </a:extLst>
              </a:tr>
              <a:tr h="803289">
                <a:tc>
                  <a:txBody>
                    <a:bodyPr/>
                    <a:lstStyle/>
                    <a:p>
                      <a:r>
                        <a:rPr lang="en-IN" sz="2200" dirty="0">
                          <a:solidFill>
                            <a:schemeClr val="tx1"/>
                          </a:solidFill>
                          <a:latin typeface="Times New Roman" panose="02020603050405020304" pitchFamily="18" charset="0"/>
                          <a:cs typeface="Times New Roman" panose="02020603050405020304" pitchFamily="18" charset="0"/>
                        </a:rPr>
                        <a:t>CO4</a:t>
                      </a:r>
                    </a:p>
                  </a:txBody>
                  <a:tcPr marL="82296" marR="82296" marT="45736" marB="45736"/>
                </a:tc>
                <a:tc>
                  <a:txBody>
                    <a:bodyPr/>
                    <a:lstStyle/>
                    <a:p>
                      <a:pPr algn="just"/>
                      <a:r>
                        <a:rPr lang="en-IN" altLang="en-US" sz="2400" dirty="0">
                          <a:latin typeface="Times New Roman" panose="02020603050405020304" pitchFamily="18" charset="0"/>
                          <a:cs typeface="Times New Roman" panose="02020603050405020304" pitchFamily="18" charset="0"/>
                        </a:rPr>
                        <a:t>Create GUI based Python application. </a:t>
                      </a:r>
                    </a:p>
                  </a:txBody>
                  <a:tcPr marL="82296" marR="82296" marT="45736" marB="45736"/>
                </a:tc>
                <a:tc>
                  <a:txBody>
                    <a:bodyPr/>
                    <a:lstStyle/>
                    <a:p>
                      <a:r>
                        <a:rPr lang="en-IN" sz="2200" dirty="0">
                          <a:solidFill>
                            <a:schemeClr val="tx1"/>
                          </a:solidFill>
                          <a:latin typeface="Times New Roman" panose="02020603050405020304" pitchFamily="18" charset="0"/>
                          <a:cs typeface="Times New Roman" panose="02020603050405020304" pitchFamily="18" charset="0"/>
                        </a:rPr>
                        <a:t>K3</a:t>
                      </a:r>
                    </a:p>
                  </a:txBody>
                  <a:tcPr marL="82296" marR="82296" marT="45736" marB="45736"/>
                </a:tc>
                <a:extLst>
                  <a:ext uri="{0D108BD9-81ED-4DB2-BD59-A6C34878D82A}"/>
                </a:extLst>
              </a:tr>
              <a:tr h="934012">
                <a:tc>
                  <a:txBody>
                    <a:bodyPr/>
                    <a:lstStyle/>
                    <a:p>
                      <a:r>
                        <a:rPr lang="en-IN" sz="2200" b="1" dirty="0">
                          <a:solidFill>
                            <a:srgbClr val="FF0000"/>
                          </a:solidFill>
                          <a:latin typeface="Times New Roman" panose="02020603050405020304" pitchFamily="18" charset="0"/>
                          <a:cs typeface="Times New Roman" panose="02020603050405020304" pitchFamily="18" charset="0"/>
                        </a:rPr>
                        <a:t>CO5</a:t>
                      </a:r>
                    </a:p>
                  </a:txBody>
                  <a:tcPr marL="82296" marR="82296" marT="45736" marB="45736"/>
                </a:tc>
                <a:tc>
                  <a:txBody>
                    <a:bodyPr/>
                    <a:lstStyle/>
                    <a:p>
                      <a:pPr algn="just"/>
                      <a:r>
                        <a:rPr lang="en-IN" altLang="en-US" sz="2400" b="1" dirty="0">
                          <a:solidFill>
                            <a:srgbClr val="FF0000"/>
                          </a:solidFill>
                          <a:latin typeface="Times New Roman" panose="02020603050405020304" pitchFamily="18" charset="0"/>
                          <a:cs typeface="Times New Roman" panose="02020603050405020304" pitchFamily="18" charset="0"/>
                        </a:rPr>
                        <a:t>Apply the concept of Python libraries to solve real world problems.</a:t>
                      </a:r>
                      <a:endParaRPr lang="en-IN" altLang="en-US" sz="2400" b="1" dirty="0">
                        <a:solidFill>
                          <a:srgbClr val="FF0000"/>
                        </a:solidFill>
                      </a:endParaRPr>
                    </a:p>
                  </a:txBody>
                  <a:tcPr marL="82296" marR="82296" marT="45736" marB="45736"/>
                </a:tc>
                <a:tc>
                  <a:txBody>
                    <a:bodyPr/>
                    <a:lstStyle/>
                    <a:p>
                      <a:r>
                        <a:rPr lang="en-IN" sz="2200" b="1" dirty="0">
                          <a:solidFill>
                            <a:srgbClr val="FF0000"/>
                          </a:solidFill>
                          <a:latin typeface="Times New Roman" panose="02020603050405020304" pitchFamily="18" charset="0"/>
                          <a:cs typeface="Times New Roman" panose="02020603050405020304" pitchFamily="18" charset="0"/>
                        </a:rPr>
                        <a:t>K3, K6</a:t>
                      </a:r>
                    </a:p>
                  </a:txBody>
                  <a:tcPr marL="82296" marR="82296" marT="45736" marB="45736"/>
                </a:tc>
                <a:extLst>
                  <a:ext uri="{0D108BD9-81ED-4DB2-BD59-A6C34878D82A}"/>
                </a:extLst>
              </a:tr>
            </a:tbl>
          </a:graphicData>
        </a:graphic>
      </p:graphicFrame>
      <p:sp>
        <p:nvSpPr>
          <p:cNvPr id="8" name="Footer Placeholder 7"/>
          <p:cNvSpPr>
            <a:spLocks noGrp="1"/>
          </p:cNvSpPr>
          <p:nvPr>
            <p:ph type="ftr" sz="quarter" idx="11"/>
          </p:nvPr>
        </p:nvSpPr>
        <p:spPr/>
        <p:txBody>
          <a:bodyPr/>
          <a:lstStyle/>
          <a:p>
            <a:pPr>
              <a:defRPr/>
            </a:pPr>
            <a:r>
              <a:rPr lang="en-US" smtClean="0"/>
              <a:t>Problem Solving using Advanced Python      UNIT-5</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r>
              <a:rPr lang="en-US" altLang="en-US" sz="2400" b="1" dirty="0">
                <a:latin typeface="Times New Roman" panose="02020603050405020304" pitchFamily="18" charset="0"/>
                <a:cs typeface="Times New Roman" pitchFamily="18" charset="0"/>
              </a:rPr>
              <a:t>Pandas as pd</a:t>
            </a:r>
          </a:p>
          <a:p>
            <a:pPr marL="0" indent="0" algn="just">
              <a:buNone/>
            </a:pPr>
            <a:r>
              <a:rPr lang="en-US" altLang="en-US" sz="2400" dirty="0">
                <a:latin typeface="Times New Roman" pitchFamily="18" charset="0"/>
                <a:cs typeface="Times New Roman" pitchFamily="18" charset="0"/>
              </a:rPr>
              <a:t>Pandas is usually imported under the pd alias.</a:t>
            </a:r>
          </a:p>
          <a:p>
            <a:pPr marL="0" indent="0" algn="just">
              <a:buNone/>
            </a:pPr>
            <a:r>
              <a:rPr lang="en-US" altLang="en-US" sz="2400" dirty="0">
                <a:latin typeface="Times New Roman" pitchFamily="18" charset="0"/>
                <a:cs typeface="Times New Roman" pitchFamily="18" charset="0"/>
              </a:rPr>
              <a:t>Create an alias with the as keyword while importing:</a:t>
            </a:r>
          </a:p>
          <a:p>
            <a:pPr marL="0" indent="0" algn="just">
              <a:buNone/>
            </a:pPr>
            <a:r>
              <a:rPr lang="en-US" sz="2000" b="0" i="0" dirty="0">
                <a:solidFill>
                  <a:srgbClr val="0000CD"/>
                </a:solidFill>
                <a:effectLst/>
                <a:latin typeface="Times New Roman" panose="02020603050405020304" pitchFamily="18" charset="0"/>
                <a:cs typeface="Times New Roman" panose="02020603050405020304" pitchFamily="18" charset="0"/>
              </a:rPr>
              <a:t>import</a:t>
            </a:r>
            <a:r>
              <a:rPr lang="en-US" sz="2000" b="0" i="0" dirty="0">
                <a:solidFill>
                  <a:srgbClr val="000000"/>
                </a:solidFill>
                <a:effectLst/>
                <a:latin typeface="Times New Roman" panose="02020603050405020304" pitchFamily="18" charset="0"/>
                <a:cs typeface="Times New Roman" panose="02020603050405020304" pitchFamily="18" charset="0"/>
              </a:rPr>
              <a:t> pandas as pd</a:t>
            </a:r>
          </a:p>
          <a:p>
            <a:pPr marL="0" indent="0" algn="just">
              <a:buNone/>
            </a:pPr>
            <a:r>
              <a:rPr lang="en-US" altLang="en-US" sz="2800" dirty="0">
                <a:solidFill>
                  <a:srgbClr val="000000"/>
                </a:solidFill>
                <a:latin typeface="Times New Roman" panose="02020603050405020304" pitchFamily="18" charset="0"/>
                <a:cs typeface="Times New Roman" panose="02020603050405020304" pitchFamily="18" charset="0"/>
              </a:rPr>
              <a:t>Example:</a:t>
            </a:r>
          </a:p>
          <a:p>
            <a:pPr marL="0" indent="0">
              <a:buNone/>
            </a:pPr>
            <a:r>
              <a:rPr lang="en-US" sz="2000" b="0" i="0" dirty="0">
                <a:solidFill>
                  <a:srgbClr val="0000CD"/>
                </a:solidFill>
                <a:effectLst/>
                <a:latin typeface="Times New Roman" panose="02020603050405020304" pitchFamily="18" charset="0"/>
                <a:cs typeface="Times New Roman" panose="02020603050405020304" pitchFamily="18" charset="0"/>
              </a:rPr>
              <a:t>import</a:t>
            </a:r>
            <a:r>
              <a:rPr lang="en-US" sz="2000" b="0" i="0" dirty="0">
                <a:solidFill>
                  <a:srgbClr val="000000"/>
                </a:solidFill>
                <a:effectLst/>
                <a:latin typeface="Times New Roman" panose="02020603050405020304" pitchFamily="18" charset="0"/>
                <a:cs typeface="Times New Roman" panose="02020603050405020304" pitchFamily="18" charset="0"/>
              </a:rPr>
              <a:t> pandas as pd</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err="1">
                <a:solidFill>
                  <a:srgbClr val="000000"/>
                </a:solidFill>
                <a:effectLst/>
                <a:latin typeface="Times New Roman" panose="02020603050405020304" pitchFamily="18" charset="0"/>
                <a:cs typeface="Times New Roman" panose="02020603050405020304" pitchFamily="18" charset="0"/>
              </a:rPr>
              <a:t>mydataset</a:t>
            </a:r>
            <a:r>
              <a:rPr lang="en-US" sz="2000" b="0" i="0" dirty="0">
                <a:solidFill>
                  <a:srgbClr val="000000"/>
                </a:solidFill>
                <a:effectLst/>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A52A2A"/>
                </a:solidFill>
                <a:effectLst/>
                <a:latin typeface="Times New Roman" panose="02020603050405020304" pitchFamily="18" charset="0"/>
                <a:cs typeface="Times New Roman" panose="02020603050405020304" pitchFamily="18" charset="0"/>
              </a:rPr>
              <a:t>'cars'</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A52A2A"/>
                </a:solidFill>
                <a:effectLst/>
                <a:latin typeface="Times New Roman" panose="02020603050405020304" pitchFamily="18" charset="0"/>
                <a:cs typeface="Times New Roman" panose="02020603050405020304" pitchFamily="18" charset="0"/>
              </a:rPr>
              <a:t>"BMW"</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A52A2A"/>
                </a:solidFill>
                <a:effectLst/>
                <a:latin typeface="Times New Roman" panose="02020603050405020304" pitchFamily="18" charset="0"/>
                <a:cs typeface="Times New Roman" panose="02020603050405020304" pitchFamily="18" charset="0"/>
              </a:rPr>
              <a:t>"Volvo"</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A52A2A"/>
                </a:solidFill>
                <a:effectLst/>
                <a:latin typeface="Times New Roman" panose="02020603050405020304" pitchFamily="18" charset="0"/>
                <a:cs typeface="Times New Roman" panose="02020603050405020304" pitchFamily="18" charset="0"/>
              </a:rPr>
              <a:t>"Ford"</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A52A2A"/>
                </a:solidFill>
                <a:effectLst/>
                <a:latin typeface="Times New Roman" panose="02020603050405020304" pitchFamily="18" charset="0"/>
                <a:cs typeface="Times New Roman" panose="02020603050405020304" pitchFamily="18" charset="0"/>
              </a:rPr>
              <a:t>'</a:t>
            </a:r>
            <a:r>
              <a:rPr lang="en-US" sz="2000" b="0" i="0" dirty="0" err="1">
                <a:solidFill>
                  <a:srgbClr val="A52A2A"/>
                </a:solidFill>
                <a:effectLst/>
                <a:latin typeface="Times New Roman" panose="02020603050405020304" pitchFamily="18" charset="0"/>
                <a:cs typeface="Times New Roman" panose="02020603050405020304" pitchFamily="18" charset="0"/>
              </a:rPr>
              <a:t>passings</a:t>
            </a:r>
            <a:r>
              <a:rPr lang="en-US" sz="2000" b="0" i="0" dirty="0">
                <a:solidFill>
                  <a:srgbClr val="A52A2A"/>
                </a:solidFill>
                <a:effectLst/>
                <a:latin typeface="Times New Roman" panose="02020603050405020304" pitchFamily="18" charset="0"/>
                <a:cs typeface="Times New Roman" panose="02020603050405020304" pitchFamily="18" charset="0"/>
              </a:rPr>
              <a: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FF0000"/>
                </a:solidFill>
                <a:effectLst/>
                <a:latin typeface="Times New Roman" panose="02020603050405020304" pitchFamily="18" charset="0"/>
                <a:cs typeface="Times New Roman" panose="02020603050405020304" pitchFamily="18" charset="0"/>
              </a:rPr>
              <a:t>3</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FF0000"/>
                </a:solidFill>
                <a:effectLst/>
                <a:latin typeface="Times New Roman" panose="02020603050405020304" pitchFamily="18" charset="0"/>
                <a:cs typeface="Times New Roman" panose="02020603050405020304" pitchFamily="18" charset="0"/>
              </a:rPr>
              <a:t>7</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FF0000"/>
                </a:solidFill>
                <a:effectLst/>
                <a:latin typeface="Times New Roman" panose="02020603050405020304" pitchFamily="18" charset="0"/>
                <a:cs typeface="Times New Roman" panose="02020603050405020304" pitchFamily="18" charset="0"/>
              </a:rPr>
              <a:t>2</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err="1">
                <a:solidFill>
                  <a:srgbClr val="000000"/>
                </a:solidFill>
                <a:effectLst/>
                <a:latin typeface="Times New Roman" panose="02020603050405020304" pitchFamily="18" charset="0"/>
                <a:cs typeface="Times New Roman" panose="02020603050405020304" pitchFamily="18" charset="0"/>
              </a:rPr>
              <a:t>myvar</a:t>
            </a:r>
            <a:r>
              <a:rPr lang="en-US" sz="2000" b="0" i="0" dirty="0">
                <a:solidFill>
                  <a:srgbClr val="000000"/>
                </a:solidFill>
                <a:effectLst/>
                <a:latin typeface="Times New Roman" panose="02020603050405020304" pitchFamily="18" charset="0"/>
                <a:cs typeface="Times New Roman" panose="02020603050405020304" pitchFamily="18" charset="0"/>
              </a:rPr>
              <a:t> = </a:t>
            </a:r>
            <a:r>
              <a:rPr lang="en-US" sz="2000" b="0" i="0" dirty="0" err="1">
                <a:solidFill>
                  <a:srgbClr val="000000"/>
                </a:solidFill>
                <a:effectLst/>
                <a:latin typeface="Times New Roman" panose="02020603050405020304" pitchFamily="18" charset="0"/>
                <a:cs typeface="Times New Roman" panose="02020603050405020304" pitchFamily="18" charset="0"/>
              </a:rPr>
              <a:t>pd.DataFrame</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err="1">
                <a:solidFill>
                  <a:srgbClr val="000000"/>
                </a:solidFill>
                <a:effectLst/>
                <a:latin typeface="Times New Roman" panose="02020603050405020304" pitchFamily="18" charset="0"/>
                <a:cs typeface="Times New Roman" panose="02020603050405020304" pitchFamily="18" charset="0"/>
              </a:rPr>
              <a:t>mydataset</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0000CD"/>
                </a:solidFill>
                <a:effectLst/>
                <a:latin typeface="Times New Roman" panose="02020603050405020304" pitchFamily="18" charset="0"/>
                <a:cs typeface="Times New Roman" panose="02020603050405020304" pitchFamily="18" charset="0"/>
              </a:rPr>
              <a:t>print</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err="1">
                <a:solidFill>
                  <a:srgbClr val="000000"/>
                </a:solidFill>
                <a:effectLst/>
                <a:latin typeface="Times New Roman" panose="02020603050405020304" pitchFamily="18" charset="0"/>
                <a:cs typeface="Times New Roman" panose="02020603050405020304" pitchFamily="18" charset="0"/>
              </a:rPr>
              <a:t>myvar</a:t>
            </a:r>
            <a:r>
              <a:rPr lang="en-US" sz="2000" b="0" i="0" dirty="0">
                <a:solidFill>
                  <a:srgbClr val="000000"/>
                </a:solidFill>
                <a:effectLst/>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itchFamily="18" charset="0"/>
            </a:endParaRP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marL="0" indent="0" algn="ctr">
              <a:buNone/>
            </a:pPr>
            <a:r>
              <a:rPr lang="en-US" sz="4000" dirty="0">
                <a:latin typeface="Times New Roman" panose="02020603050405020304" pitchFamily="18" charset="0"/>
                <a:cs typeface="Times New Roman" panose="02020603050405020304" pitchFamily="18" charset="0"/>
              </a:rPr>
              <a:t>Pandas</a:t>
            </a:r>
            <a:endParaRPr lang="en-IN" sz="4000" dirty="0"/>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75367B33-73E8-428D-8B7A-4DA605A1A205}"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30</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29121107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r>
              <a:rPr lang="en-US" altLang="en-US" sz="2400" b="1" dirty="0">
                <a:latin typeface="Times New Roman" panose="02020603050405020304" pitchFamily="18" charset="0"/>
                <a:cs typeface="Times New Roman" pitchFamily="18" charset="0"/>
              </a:rPr>
              <a:t>Checking Pandas Version</a:t>
            </a:r>
          </a:p>
          <a:p>
            <a:pPr marL="0" indent="0" algn="just">
              <a:buNone/>
            </a:pPr>
            <a:r>
              <a:rPr lang="en-US" altLang="en-US" sz="2400" dirty="0">
                <a:latin typeface="Times New Roman" panose="02020603050405020304" pitchFamily="18" charset="0"/>
                <a:cs typeface="Times New Roman" pitchFamily="18" charset="0"/>
              </a:rPr>
              <a:t>The version string is stored under __version__ attribute.</a:t>
            </a:r>
          </a:p>
          <a:p>
            <a:pPr marL="0" indent="0">
              <a:buNone/>
            </a:pPr>
            <a:r>
              <a:rPr lang="en-US" sz="2000" b="0" i="0" dirty="0">
                <a:solidFill>
                  <a:srgbClr val="0000CD"/>
                </a:solidFill>
                <a:effectLst/>
                <a:latin typeface="Times New Roman" panose="02020603050405020304" pitchFamily="18" charset="0"/>
                <a:cs typeface="Times New Roman" panose="02020603050405020304" pitchFamily="18" charset="0"/>
              </a:rPr>
              <a:t>import</a:t>
            </a:r>
            <a:r>
              <a:rPr lang="en-US" sz="2000" b="0" i="0" dirty="0">
                <a:solidFill>
                  <a:srgbClr val="000000"/>
                </a:solidFill>
                <a:effectLst/>
                <a:latin typeface="Times New Roman" panose="02020603050405020304" pitchFamily="18" charset="0"/>
                <a:cs typeface="Times New Roman" panose="02020603050405020304" pitchFamily="18" charset="0"/>
              </a:rPr>
              <a:t> pandas as pd</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0000CD"/>
                </a:solidFill>
                <a:effectLst/>
                <a:latin typeface="Times New Roman" panose="02020603050405020304" pitchFamily="18" charset="0"/>
                <a:cs typeface="Times New Roman" panose="02020603050405020304" pitchFamily="18" charset="0"/>
              </a:rPr>
              <a:t>print</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err="1">
                <a:solidFill>
                  <a:srgbClr val="000000"/>
                </a:solidFill>
                <a:effectLst/>
                <a:latin typeface="Times New Roman" panose="02020603050405020304" pitchFamily="18" charset="0"/>
                <a:cs typeface="Times New Roman" panose="02020603050405020304" pitchFamily="18" charset="0"/>
              </a:rPr>
              <a:t>pd.__version</a:t>
            </a:r>
            <a:r>
              <a:rPr lang="en-US" sz="2000" b="0" i="0" dirty="0">
                <a:solidFill>
                  <a:srgbClr val="000000"/>
                </a:solidFill>
                <a:effectLst/>
                <a:latin typeface="Times New Roman" panose="02020603050405020304" pitchFamily="18" charset="0"/>
                <a:cs typeface="Times New Roman" panose="02020603050405020304" pitchFamily="18" charset="0"/>
              </a:rPr>
              <a:t>__)</a:t>
            </a:r>
            <a:endParaRPr lang="en-US" altLang="en-US" sz="2000" dirty="0">
              <a:latin typeface="Times New Roman" panose="02020603050405020304" pitchFamily="18" charset="0"/>
              <a:cs typeface="Times New Roman" pitchFamily="18" charset="0"/>
            </a:endParaRP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marL="0" indent="0" algn="ctr">
              <a:buNone/>
            </a:pPr>
            <a:r>
              <a:rPr lang="en-US" sz="4000" dirty="0">
                <a:latin typeface="Times New Roman" panose="02020603050405020304" pitchFamily="18" charset="0"/>
                <a:cs typeface="Times New Roman" panose="02020603050405020304" pitchFamily="18" charset="0"/>
              </a:rPr>
              <a:t>Pandas</a:t>
            </a:r>
            <a:endParaRPr lang="en-IN" sz="4000" dirty="0"/>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01D42362-F480-4B9E-948B-CEE345648AAA}"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31</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5183923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r>
              <a:rPr lang="en-US" altLang="en-US" sz="2400" b="1" dirty="0">
                <a:latin typeface="Times New Roman" panose="02020603050405020304" pitchFamily="18" charset="0"/>
                <a:cs typeface="Times New Roman" pitchFamily="18" charset="0"/>
              </a:rPr>
              <a:t>What is a Series?</a:t>
            </a:r>
          </a:p>
          <a:p>
            <a:pPr marL="0" indent="0" algn="just">
              <a:buNone/>
            </a:pPr>
            <a:r>
              <a:rPr lang="en-US" altLang="en-US" sz="2400" dirty="0">
                <a:latin typeface="Times New Roman" panose="02020603050405020304" pitchFamily="18" charset="0"/>
                <a:cs typeface="Times New Roman" pitchFamily="18" charset="0"/>
              </a:rPr>
              <a:t>A Pandas Series is like a column in a table.</a:t>
            </a:r>
          </a:p>
          <a:p>
            <a:pPr marL="0" indent="0" algn="just">
              <a:buNone/>
            </a:pPr>
            <a:endParaRPr lang="en-US" altLang="en-US" sz="2400" dirty="0">
              <a:latin typeface="Times New Roman" panose="02020603050405020304" pitchFamily="18" charset="0"/>
              <a:cs typeface="Times New Roman" pitchFamily="18" charset="0"/>
            </a:endParaRPr>
          </a:p>
          <a:p>
            <a:pPr marL="0" indent="0" algn="just">
              <a:buNone/>
            </a:pPr>
            <a:r>
              <a:rPr lang="en-US" altLang="en-US" sz="2400" dirty="0">
                <a:latin typeface="Times New Roman" panose="02020603050405020304" pitchFamily="18" charset="0"/>
                <a:cs typeface="Times New Roman" pitchFamily="18" charset="0"/>
              </a:rPr>
              <a:t>It is a one-dimensional array holding data of any type.</a:t>
            </a:r>
          </a:p>
          <a:p>
            <a:pPr marL="0" indent="0" algn="just">
              <a:buNone/>
            </a:pPr>
            <a:r>
              <a:rPr lang="en-US" altLang="en-US" sz="2400" dirty="0">
                <a:latin typeface="Times New Roman" panose="02020603050405020304" pitchFamily="18" charset="0"/>
                <a:cs typeface="Times New Roman" pitchFamily="18" charset="0"/>
              </a:rPr>
              <a:t>Example:</a:t>
            </a:r>
          </a:p>
          <a:p>
            <a:pPr marL="0" indent="0">
              <a:buNone/>
            </a:pPr>
            <a:r>
              <a:rPr lang="en-US" sz="2400" b="0" i="0" dirty="0">
                <a:solidFill>
                  <a:srgbClr val="0000CD"/>
                </a:solidFill>
                <a:effectLst/>
                <a:latin typeface="Consolas" panose="020B0609020204030204" pitchFamily="49" charset="0"/>
              </a:rPr>
              <a:t>import</a:t>
            </a:r>
            <a:r>
              <a:rPr lang="en-US" sz="2400" b="0" i="0" dirty="0">
                <a:solidFill>
                  <a:srgbClr val="000000"/>
                </a:solidFill>
                <a:effectLst/>
                <a:latin typeface="Consolas" panose="020B0609020204030204" pitchFamily="49" charset="0"/>
              </a:rPr>
              <a:t> pandas as pd</a:t>
            </a:r>
            <a:r>
              <a:rPr lang="en-US" sz="2400" dirty="0"/>
              <a:t/>
            </a:r>
            <a:br>
              <a:rPr lang="en-US" sz="2400" dirty="0"/>
            </a:br>
            <a:r>
              <a:rPr lang="en-US" sz="2400" dirty="0"/>
              <a:t/>
            </a:r>
            <a:br>
              <a:rPr lang="en-US" sz="2400" dirty="0"/>
            </a:br>
            <a:r>
              <a:rPr lang="en-US" sz="2400" b="0" i="0" dirty="0">
                <a:solidFill>
                  <a:srgbClr val="000000"/>
                </a:solidFill>
                <a:effectLst/>
                <a:latin typeface="Consolas" panose="020B0609020204030204" pitchFamily="49" charset="0"/>
              </a:rPr>
              <a:t>a = [</a:t>
            </a:r>
            <a:r>
              <a:rPr lang="en-US" sz="2400" b="0" i="0" dirty="0">
                <a:solidFill>
                  <a:srgbClr val="FF0000"/>
                </a:solidFill>
                <a:effectLst/>
                <a:latin typeface="Consolas" panose="020B0609020204030204" pitchFamily="49" charset="0"/>
              </a:rPr>
              <a:t>1</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7</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a:t>
            </a:r>
            <a:r>
              <a:rPr lang="en-US" sz="2400" dirty="0"/>
              <a:t/>
            </a:r>
            <a:br>
              <a:rPr lang="en-US" sz="2400" dirty="0"/>
            </a:br>
            <a:r>
              <a:rPr lang="en-US" sz="2400" dirty="0"/>
              <a:t/>
            </a:r>
            <a:br>
              <a:rPr lang="en-US" sz="2400" dirty="0"/>
            </a:br>
            <a:r>
              <a:rPr lang="en-US" sz="2400" b="0" i="0" dirty="0" err="1">
                <a:solidFill>
                  <a:srgbClr val="000000"/>
                </a:solidFill>
                <a:effectLst/>
                <a:latin typeface="Consolas" panose="020B0609020204030204" pitchFamily="49" charset="0"/>
              </a:rPr>
              <a:t>myvar</a:t>
            </a:r>
            <a:r>
              <a:rPr lang="en-US" sz="2400" b="0" i="0" dirty="0">
                <a:solidFill>
                  <a:srgbClr val="000000"/>
                </a:solidFill>
                <a:effectLst/>
                <a:latin typeface="Consolas" panose="020B0609020204030204" pitchFamily="49" charset="0"/>
              </a:rPr>
              <a:t> = </a:t>
            </a:r>
            <a:r>
              <a:rPr lang="en-US" sz="2400" b="0" i="0" dirty="0" err="1">
                <a:solidFill>
                  <a:srgbClr val="000000"/>
                </a:solidFill>
                <a:effectLst/>
                <a:latin typeface="Consolas" panose="020B0609020204030204" pitchFamily="49" charset="0"/>
              </a:rPr>
              <a:t>pd.Series</a:t>
            </a:r>
            <a:r>
              <a:rPr lang="en-US" sz="2400" b="0" i="0" dirty="0">
                <a:solidFill>
                  <a:srgbClr val="000000"/>
                </a:solidFill>
                <a:effectLst/>
                <a:latin typeface="Consolas" panose="020B0609020204030204" pitchFamily="49" charset="0"/>
              </a:rPr>
              <a:t>(a)</a:t>
            </a:r>
            <a:r>
              <a:rPr lang="en-US" sz="2400" dirty="0"/>
              <a:t/>
            </a:r>
            <a:br>
              <a:rPr lang="en-US" sz="2400" dirty="0"/>
            </a:br>
            <a:r>
              <a:rPr lang="en-US" sz="2400" dirty="0"/>
              <a:t/>
            </a:r>
            <a:br>
              <a:rPr lang="en-US" sz="2400" dirty="0"/>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err="1">
                <a:solidFill>
                  <a:srgbClr val="000000"/>
                </a:solidFill>
                <a:effectLst/>
                <a:latin typeface="Consolas" panose="020B0609020204030204" pitchFamily="49" charset="0"/>
              </a:rPr>
              <a:t>myvar</a:t>
            </a:r>
            <a:r>
              <a:rPr lang="en-US" sz="2400" b="0" i="0" dirty="0">
                <a:solidFill>
                  <a:srgbClr val="000000"/>
                </a:solidFill>
                <a:effectLst/>
                <a:latin typeface="Consolas" panose="020B0609020204030204" pitchFamily="49" charset="0"/>
              </a:rPr>
              <a:t>)</a:t>
            </a:r>
            <a:endParaRPr lang="en-US" altLang="en-US" sz="2400" dirty="0">
              <a:latin typeface="Times New Roman" panose="02020603050405020304" pitchFamily="18" charset="0"/>
              <a:cs typeface="Times New Roman" pitchFamily="18" charset="0"/>
            </a:endParaRP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b="0" i="0" dirty="0">
                <a:solidFill>
                  <a:srgbClr val="000000"/>
                </a:solidFill>
                <a:effectLst/>
                <a:latin typeface="Segoe UI" panose="020B0502040204020203" pitchFamily="34" charset="0"/>
              </a:rPr>
              <a:t>Pandas Series</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43B2CF89-B1B2-43AB-AA03-AEB290711DA3}"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32</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9658615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r>
              <a:rPr lang="en-US" altLang="en-US" sz="2400" b="1" dirty="0">
                <a:latin typeface="Times New Roman" panose="02020603050405020304" pitchFamily="18" charset="0"/>
                <a:cs typeface="Times New Roman" pitchFamily="18" charset="0"/>
              </a:rPr>
              <a:t>Labels</a:t>
            </a:r>
          </a:p>
          <a:p>
            <a:pPr marL="0" indent="0" algn="just">
              <a:buNone/>
            </a:pPr>
            <a:r>
              <a:rPr lang="en-US" altLang="en-US" sz="2400" dirty="0">
                <a:latin typeface="Times New Roman" panose="02020603050405020304" pitchFamily="18" charset="0"/>
                <a:cs typeface="Times New Roman" pitchFamily="18" charset="0"/>
              </a:rPr>
              <a:t>If nothing else is specified, the values are labeled with their index number. First value has index 0, second value has index 1 etc.</a:t>
            </a:r>
          </a:p>
          <a:p>
            <a:pPr marL="0" indent="0" algn="just">
              <a:buNone/>
            </a:pPr>
            <a:endParaRPr lang="en-US" altLang="en-US" sz="2400" dirty="0">
              <a:latin typeface="Times New Roman" panose="02020603050405020304" pitchFamily="18" charset="0"/>
              <a:cs typeface="Times New Roman" pitchFamily="18" charset="0"/>
            </a:endParaRPr>
          </a:p>
          <a:p>
            <a:pPr marL="0" indent="0" algn="just">
              <a:buNone/>
            </a:pPr>
            <a:r>
              <a:rPr lang="en-US" altLang="en-US" sz="2400" dirty="0">
                <a:latin typeface="Times New Roman" panose="02020603050405020304" pitchFamily="18" charset="0"/>
                <a:cs typeface="Times New Roman" pitchFamily="18" charset="0"/>
              </a:rPr>
              <a:t>This label can be used to access a specified value.</a:t>
            </a:r>
          </a:p>
          <a:p>
            <a:pPr marL="0" indent="0" algn="just">
              <a:buNone/>
            </a:pPr>
            <a:r>
              <a:rPr lang="en-US" altLang="en-US" sz="2400" dirty="0">
                <a:latin typeface="Times New Roman" panose="02020603050405020304" pitchFamily="18" charset="0"/>
                <a:cs typeface="Times New Roman" pitchFamily="18" charset="0"/>
              </a:rPr>
              <a:t>Example</a:t>
            </a:r>
          </a:p>
          <a:p>
            <a:pPr marL="0" indent="0" algn="just">
              <a:buNone/>
            </a:pPr>
            <a:r>
              <a:rPr lang="en-US" altLang="en-US" sz="2400" dirty="0">
                <a:latin typeface="Times New Roman" panose="02020603050405020304" pitchFamily="18" charset="0"/>
                <a:cs typeface="Times New Roman" pitchFamily="18" charset="0"/>
              </a:rPr>
              <a:t>Return the first value of the Series:</a:t>
            </a:r>
          </a:p>
          <a:p>
            <a:pPr marL="0" indent="0" algn="just">
              <a:buNone/>
            </a:pP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err="1">
                <a:solidFill>
                  <a:srgbClr val="000000"/>
                </a:solidFill>
                <a:effectLst/>
                <a:latin typeface="Consolas" panose="020B0609020204030204" pitchFamily="49" charset="0"/>
              </a:rPr>
              <a:t>myvar</a:t>
            </a:r>
            <a:r>
              <a:rPr lang="en-US" sz="2000" b="0" i="0" dirty="0">
                <a:solidFill>
                  <a:srgbClr val="000000"/>
                </a:solidFill>
                <a:effectLst/>
                <a:latin typeface="Consolas" panose="020B0609020204030204" pitchFamily="49" charset="0"/>
              </a:rPr>
              <a:t>[</a:t>
            </a:r>
            <a:r>
              <a:rPr lang="en-US" sz="2000" b="0" i="0" dirty="0">
                <a:solidFill>
                  <a:srgbClr val="FF0000"/>
                </a:solidFill>
                <a:effectLst/>
                <a:latin typeface="Consolas" panose="020B0609020204030204" pitchFamily="49" charset="0"/>
              </a:rPr>
              <a:t>0</a:t>
            </a:r>
            <a:r>
              <a:rPr lang="en-US" sz="2000" b="0" i="0" dirty="0">
                <a:solidFill>
                  <a:srgbClr val="000000"/>
                </a:solidFill>
                <a:effectLst/>
                <a:latin typeface="Consolas" panose="020B0609020204030204" pitchFamily="49" charset="0"/>
              </a:rPr>
              <a:t>])</a:t>
            </a:r>
            <a:endParaRPr lang="en-US" altLang="en-US" sz="2000" dirty="0">
              <a:latin typeface="Times New Roman" panose="02020603050405020304" pitchFamily="18" charset="0"/>
              <a:cs typeface="Times New Roman" pitchFamily="18" charset="0"/>
            </a:endParaRP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b="0" i="0" dirty="0">
                <a:solidFill>
                  <a:srgbClr val="000000"/>
                </a:solidFill>
                <a:effectLst/>
                <a:latin typeface="Segoe UI" panose="020B0502040204020203" pitchFamily="34" charset="0"/>
              </a:rPr>
              <a:t>Pandas Series</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31BCE0C2-FFC1-448E-9FB5-53D2AC3C8C27}"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33</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31562326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r>
              <a:rPr lang="en-US" altLang="en-US" sz="2400" b="1" dirty="0">
                <a:latin typeface="Times New Roman" panose="02020603050405020304" pitchFamily="18" charset="0"/>
                <a:cs typeface="Times New Roman" pitchFamily="18" charset="0"/>
              </a:rPr>
              <a:t>Create Labels</a:t>
            </a:r>
          </a:p>
          <a:p>
            <a:pPr marL="0" indent="0" algn="just">
              <a:buNone/>
            </a:pPr>
            <a:r>
              <a:rPr lang="en-US" altLang="en-US" sz="2400" dirty="0">
                <a:latin typeface="Times New Roman" panose="02020603050405020304" pitchFamily="18" charset="0"/>
                <a:cs typeface="Times New Roman" pitchFamily="18" charset="0"/>
              </a:rPr>
              <a:t>With the index argument, you can name your own labels.</a:t>
            </a:r>
          </a:p>
          <a:p>
            <a:pPr marL="0" indent="0" algn="just">
              <a:buNone/>
            </a:pPr>
            <a:endParaRPr lang="en-US" altLang="en-US" sz="2400" dirty="0">
              <a:latin typeface="Times New Roman" panose="02020603050405020304" pitchFamily="18" charset="0"/>
              <a:cs typeface="Times New Roman" pitchFamily="18" charset="0"/>
            </a:endParaRPr>
          </a:p>
          <a:p>
            <a:pPr marL="0" indent="0" algn="just">
              <a:buNone/>
            </a:pPr>
            <a:r>
              <a:rPr lang="en-US" altLang="en-US" sz="2400" dirty="0">
                <a:latin typeface="Times New Roman" panose="02020603050405020304" pitchFamily="18" charset="0"/>
                <a:cs typeface="Times New Roman" pitchFamily="18" charset="0"/>
              </a:rPr>
              <a:t>Example</a:t>
            </a:r>
          </a:p>
          <a:p>
            <a:pPr marL="0" indent="0" algn="just">
              <a:buNone/>
            </a:pPr>
            <a:r>
              <a:rPr lang="en-US" altLang="en-US" sz="2400" dirty="0">
                <a:latin typeface="Times New Roman" panose="02020603050405020304" pitchFamily="18" charset="0"/>
                <a:cs typeface="Times New Roman" pitchFamily="18" charset="0"/>
              </a:rPr>
              <a:t>Create you own labels:</a:t>
            </a:r>
          </a:p>
          <a:p>
            <a:pPr marL="0" indent="0">
              <a:buNone/>
            </a:pPr>
            <a:r>
              <a:rPr lang="en-US" sz="2000" b="0" i="0" dirty="0">
                <a:solidFill>
                  <a:srgbClr val="0000CD"/>
                </a:solidFill>
                <a:effectLst/>
                <a:latin typeface="Consolas" panose="020B0609020204030204" pitchFamily="49" charset="0"/>
              </a:rPr>
              <a:t>import</a:t>
            </a:r>
            <a:r>
              <a:rPr lang="en-US" sz="2000" b="0" i="0" dirty="0">
                <a:solidFill>
                  <a:srgbClr val="000000"/>
                </a:solidFill>
                <a:effectLst/>
                <a:latin typeface="Consolas" panose="020B0609020204030204" pitchFamily="49" charset="0"/>
              </a:rPr>
              <a:t> pandas as pd</a:t>
            </a:r>
            <a:r>
              <a:rPr lang="en-US" sz="2000" dirty="0"/>
              <a:t/>
            </a:r>
            <a:br>
              <a:rPr lang="en-US" sz="2000" dirty="0"/>
            </a:br>
            <a:r>
              <a:rPr lang="en-US" sz="2000" dirty="0"/>
              <a:t/>
            </a:r>
            <a:br>
              <a:rPr lang="en-US" sz="2000" dirty="0"/>
            </a:br>
            <a:r>
              <a:rPr lang="en-US" sz="2000" b="0" i="0" dirty="0">
                <a:solidFill>
                  <a:srgbClr val="000000"/>
                </a:solidFill>
                <a:effectLst/>
                <a:latin typeface="Consolas" panose="020B0609020204030204" pitchFamily="49" charset="0"/>
              </a:rPr>
              <a:t>a = [</a:t>
            </a:r>
            <a:r>
              <a:rPr lang="en-US" sz="2000" b="0" i="0" dirty="0">
                <a:solidFill>
                  <a:srgbClr val="FF0000"/>
                </a:solidFill>
                <a:effectLst/>
                <a:latin typeface="Consolas" panose="020B0609020204030204" pitchFamily="49" charset="0"/>
              </a:rPr>
              <a:t>1</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7</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2</a:t>
            </a:r>
            <a:r>
              <a:rPr lang="en-US" sz="2000" b="0" i="0" dirty="0">
                <a:solidFill>
                  <a:srgbClr val="000000"/>
                </a:solidFill>
                <a:effectLst/>
                <a:latin typeface="Consolas" panose="020B0609020204030204" pitchFamily="49" charset="0"/>
              </a:rPr>
              <a:t>]</a:t>
            </a:r>
            <a:r>
              <a:rPr lang="en-US" sz="2000" dirty="0"/>
              <a:t/>
            </a:r>
            <a:br>
              <a:rPr lang="en-US" sz="2000" dirty="0"/>
            </a:br>
            <a:r>
              <a:rPr lang="en-US" sz="2000" dirty="0"/>
              <a:t/>
            </a:r>
            <a:br>
              <a:rPr lang="en-US" sz="2000" dirty="0"/>
            </a:br>
            <a:r>
              <a:rPr lang="en-US" sz="2000" b="0" i="0" dirty="0" err="1">
                <a:solidFill>
                  <a:srgbClr val="000000"/>
                </a:solidFill>
                <a:effectLst/>
                <a:latin typeface="Consolas" panose="020B0609020204030204" pitchFamily="49" charset="0"/>
              </a:rPr>
              <a:t>myvar</a:t>
            </a:r>
            <a:r>
              <a:rPr lang="en-US" sz="2000" b="0" i="0" dirty="0">
                <a:solidFill>
                  <a:srgbClr val="000000"/>
                </a:solidFill>
                <a:effectLst/>
                <a:latin typeface="Consolas" panose="020B0609020204030204" pitchFamily="49" charset="0"/>
              </a:rPr>
              <a:t> = </a:t>
            </a:r>
            <a:r>
              <a:rPr lang="en-US" sz="2000" b="0" i="0" dirty="0" err="1">
                <a:solidFill>
                  <a:srgbClr val="000000"/>
                </a:solidFill>
                <a:effectLst/>
                <a:latin typeface="Consolas" panose="020B0609020204030204" pitchFamily="49" charset="0"/>
              </a:rPr>
              <a:t>pd.Series</a:t>
            </a:r>
            <a:r>
              <a:rPr lang="en-US" sz="2000" b="0" i="0" dirty="0">
                <a:solidFill>
                  <a:srgbClr val="000000"/>
                </a:solidFill>
                <a:effectLst/>
                <a:latin typeface="Consolas" panose="020B0609020204030204" pitchFamily="49" charset="0"/>
              </a:rPr>
              <a:t>(a, index = [</a:t>
            </a:r>
            <a:r>
              <a:rPr lang="en-US" sz="2000" b="0" i="0" dirty="0">
                <a:solidFill>
                  <a:srgbClr val="A52A2A"/>
                </a:solidFill>
                <a:effectLst/>
                <a:latin typeface="Consolas" panose="020B0609020204030204" pitchFamily="49" charset="0"/>
              </a:rPr>
              <a:t>"x"</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"y"</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"z"</a:t>
            </a:r>
            <a:r>
              <a:rPr lang="en-US" sz="2000" b="0" i="0" dirty="0">
                <a:solidFill>
                  <a:srgbClr val="000000"/>
                </a:solidFill>
                <a:effectLst/>
                <a:latin typeface="Consolas" panose="020B0609020204030204" pitchFamily="49" charset="0"/>
              </a:rPr>
              <a:t>])</a:t>
            </a:r>
            <a:r>
              <a:rPr lang="en-US" sz="2000" dirty="0"/>
              <a:t/>
            </a:r>
            <a:br>
              <a:rPr lang="en-US" sz="2000" dirty="0"/>
            </a:br>
            <a:r>
              <a:rPr lang="en-US" sz="2000" dirty="0"/>
              <a:t/>
            </a: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err="1">
                <a:solidFill>
                  <a:srgbClr val="000000"/>
                </a:solidFill>
                <a:effectLst/>
                <a:latin typeface="Consolas" panose="020B0609020204030204" pitchFamily="49" charset="0"/>
              </a:rPr>
              <a:t>myvar</a:t>
            </a:r>
            <a:r>
              <a:rPr lang="en-US" sz="2000" b="0" i="0" dirty="0">
                <a:solidFill>
                  <a:srgbClr val="000000"/>
                </a:solidFill>
                <a:effectLst/>
                <a:latin typeface="Consolas" panose="020B0609020204030204" pitchFamily="49" charset="0"/>
              </a:rPr>
              <a:t>)</a:t>
            </a:r>
            <a:endParaRPr lang="en-US" altLang="en-US" sz="2000" dirty="0">
              <a:latin typeface="Times New Roman" panose="02020603050405020304" pitchFamily="18" charset="0"/>
              <a:cs typeface="Times New Roman" pitchFamily="18" charset="0"/>
            </a:endParaRP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b="0" i="0" dirty="0">
                <a:solidFill>
                  <a:srgbClr val="000000"/>
                </a:solidFill>
                <a:effectLst/>
                <a:latin typeface="Segoe UI" panose="020B0502040204020203" pitchFamily="34" charset="0"/>
              </a:rPr>
              <a:t>Pandas Series</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4919A5F6-FF7B-4839-98D9-4DDD97108365}"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34</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19366341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r>
              <a:rPr lang="en-US" altLang="en-US" sz="2400" b="1" dirty="0">
                <a:latin typeface="Times New Roman" panose="02020603050405020304" pitchFamily="18" charset="0"/>
                <a:cs typeface="Times New Roman" pitchFamily="18" charset="0"/>
              </a:rPr>
              <a:t>Key/Value Objects as Series</a:t>
            </a:r>
          </a:p>
          <a:p>
            <a:pPr marL="0" indent="0" algn="just">
              <a:buNone/>
            </a:pPr>
            <a:r>
              <a:rPr lang="en-US" altLang="en-US" sz="2400" dirty="0">
                <a:latin typeface="Times New Roman" panose="02020603050405020304" pitchFamily="18" charset="0"/>
                <a:cs typeface="Times New Roman" pitchFamily="18" charset="0"/>
              </a:rPr>
              <a:t>You can also use a key/value object, like a dictionary, when creating a Series.</a:t>
            </a:r>
          </a:p>
          <a:p>
            <a:pPr marL="0" indent="0" algn="just">
              <a:buNone/>
            </a:pPr>
            <a:endParaRPr lang="en-US" altLang="en-US" sz="2400" dirty="0">
              <a:latin typeface="Times New Roman" panose="02020603050405020304" pitchFamily="18" charset="0"/>
              <a:cs typeface="Times New Roman" pitchFamily="18" charset="0"/>
            </a:endParaRPr>
          </a:p>
          <a:p>
            <a:pPr marL="0" indent="0" algn="just">
              <a:buNone/>
            </a:pPr>
            <a:r>
              <a:rPr lang="en-US" altLang="en-US" sz="2400" dirty="0">
                <a:latin typeface="Times New Roman" panose="02020603050405020304" pitchFamily="18" charset="0"/>
                <a:cs typeface="Times New Roman" pitchFamily="18" charset="0"/>
              </a:rPr>
              <a:t>Example</a:t>
            </a:r>
          </a:p>
          <a:p>
            <a:pPr marL="0" indent="0" algn="just">
              <a:buNone/>
            </a:pPr>
            <a:r>
              <a:rPr lang="en-US" altLang="en-US" sz="2400" dirty="0">
                <a:latin typeface="Times New Roman" panose="02020603050405020304" pitchFamily="18" charset="0"/>
                <a:cs typeface="Times New Roman" pitchFamily="18" charset="0"/>
              </a:rPr>
              <a:t>Create a simple Pandas Series from a dictionary:</a:t>
            </a:r>
          </a:p>
          <a:p>
            <a:pPr marL="0" indent="0">
              <a:buNone/>
            </a:pPr>
            <a:r>
              <a:rPr lang="en-US" sz="2000" b="0" i="0" dirty="0">
                <a:solidFill>
                  <a:srgbClr val="0000CD"/>
                </a:solidFill>
                <a:effectLst/>
                <a:latin typeface="Consolas" panose="020B0609020204030204" pitchFamily="49" charset="0"/>
              </a:rPr>
              <a:t>import</a:t>
            </a:r>
            <a:r>
              <a:rPr lang="en-US" sz="2000" b="0" i="0" dirty="0">
                <a:solidFill>
                  <a:srgbClr val="000000"/>
                </a:solidFill>
                <a:effectLst/>
                <a:latin typeface="Consolas" panose="020B0609020204030204" pitchFamily="49" charset="0"/>
              </a:rPr>
              <a:t> pandas as pd</a:t>
            </a:r>
            <a:r>
              <a:rPr lang="en-US" sz="2000" dirty="0"/>
              <a:t/>
            </a:r>
            <a:br>
              <a:rPr lang="en-US" sz="2000" dirty="0"/>
            </a:br>
            <a:r>
              <a:rPr lang="en-US" sz="2000" dirty="0"/>
              <a:t/>
            </a:r>
            <a:br>
              <a:rPr lang="en-US" sz="2000" dirty="0"/>
            </a:br>
            <a:r>
              <a:rPr lang="en-US" sz="2000" b="0" i="0" dirty="0">
                <a:solidFill>
                  <a:srgbClr val="000000"/>
                </a:solidFill>
                <a:effectLst/>
                <a:latin typeface="Consolas" panose="020B0609020204030204" pitchFamily="49" charset="0"/>
              </a:rPr>
              <a:t>calories = {</a:t>
            </a:r>
            <a:r>
              <a:rPr lang="en-US" sz="2000" b="0" i="0" dirty="0">
                <a:solidFill>
                  <a:srgbClr val="A52A2A"/>
                </a:solidFill>
                <a:effectLst/>
                <a:latin typeface="Consolas" panose="020B0609020204030204" pitchFamily="49" charset="0"/>
              </a:rPr>
              <a:t>"day1"</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420</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"day2"</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380</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"day3"</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390</a:t>
            </a:r>
            <a:r>
              <a:rPr lang="en-US" sz="2000" b="0" i="0" dirty="0">
                <a:solidFill>
                  <a:srgbClr val="000000"/>
                </a:solidFill>
                <a:effectLst/>
                <a:latin typeface="Consolas" panose="020B0609020204030204" pitchFamily="49" charset="0"/>
              </a:rPr>
              <a:t>}</a:t>
            </a:r>
            <a:r>
              <a:rPr lang="en-US" sz="2000" dirty="0"/>
              <a:t/>
            </a:r>
            <a:br>
              <a:rPr lang="en-US" sz="2000" dirty="0"/>
            </a:br>
            <a:r>
              <a:rPr lang="en-US" sz="2000" dirty="0"/>
              <a:t/>
            </a:r>
            <a:br>
              <a:rPr lang="en-US" sz="2000" dirty="0"/>
            </a:br>
            <a:r>
              <a:rPr lang="en-US" sz="2000" b="0" i="0" dirty="0" err="1">
                <a:solidFill>
                  <a:srgbClr val="000000"/>
                </a:solidFill>
                <a:effectLst/>
                <a:latin typeface="Consolas" panose="020B0609020204030204" pitchFamily="49" charset="0"/>
              </a:rPr>
              <a:t>myvar</a:t>
            </a:r>
            <a:r>
              <a:rPr lang="en-US" sz="2000" b="0" i="0" dirty="0">
                <a:solidFill>
                  <a:srgbClr val="000000"/>
                </a:solidFill>
                <a:effectLst/>
                <a:latin typeface="Consolas" panose="020B0609020204030204" pitchFamily="49" charset="0"/>
              </a:rPr>
              <a:t> = </a:t>
            </a:r>
            <a:r>
              <a:rPr lang="en-US" sz="2000" b="0" i="0" dirty="0" err="1">
                <a:solidFill>
                  <a:srgbClr val="000000"/>
                </a:solidFill>
                <a:effectLst/>
                <a:latin typeface="Consolas" panose="020B0609020204030204" pitchFamily="49" charset="0"/>
              </a:rPr>
              <a:t>pd.Series</a:t>
            </a:r>
            <a:r>
              <a:rPr lang="en-US" sz="2000" b="0" i="0" dirty="0">
                <a:solidFill>
                  <a:srgbClr val="000000"/>
                </a:solidFill>
                <a:effectLst/>
                <a:latin typeface="Consolas" panose="020B0609020204030204" pitchFamily="49" charset="0"/>
              </a:rPr>
              <a:t>(calories)</a:t>
            </a:r>
            <a:r>
              <a:rPr lang="en-US" sz="2000" dirty="0"/>
              <a:t/>
            </a:r>
            <a:br>
              <a:rPr lang="en-US" sz="2000" dirty="0"/>
            </a:br>
            <a:r>
              <a:rPr lang="en-US" sz="2000" dirty="0"/>
              <a:t/>
            </a: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err="1">
                <a:solidFill>
                  <a:srgbClr val="000000"/>
                </a:solidFill>
                <a:effectLst/>
                <a:latin typeface="Consolas" panose="020B0609020204030204" pitchFamily="49" charset="0"/>
              </a:rPr>
              <a:t>myvar</a:t>
            </a:r>
            <a:r>
              <a:rPr lang="en-US" sz="2000" b="0" i="0" dirty="0">
                <a:solidFill>
                  <a:srgbClr val="000000"/>
                </a:solidFill>
                <a:effectLst/>
                <a:latin typeface="Consolas" panose="020B0609020204030204" pitchFamily="49" charset="0"/>
              </a:rPr>
              <a:t>)</a:t>
            </a:r>
            <a:endParaRPr lang="en-US" altLang="en-US" sz="2000" dirty="0">
              <a:latin typeface="Times New Roman" panose="02020603050405020304" pitchFamily="18" charset="0"/>
              <a:cs typeface="Times New Roman" pitchFamily="18" charset="0"/>
            </a:endParaRP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b="0" i="0" dirty="0">
                <a:solidFill>
                  <a:srgbClr val="000000"/>
                </a:solidFill>
                <a:effectLst/>
                <a:latin typeface="Segoe UI" panose="020B0502040204020203" pitchFamily="34" charset="0"/>
              </a:rPr>
              <a:t>Pandas Series</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C2A13727-7C0C-4403-8153-513FA624C324}"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35</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2857930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r>
              <a:rPr lang="en-US" altLang="en-US" sz="2400" b="1" dirty="0" err="1">
                <a:latin typeface="Times New Roman" panose="02020603050405020304" pitchFamily="18" charset="0"/>
                <a:cs typeface="Times New Roman" pitchFamily="18" charset="0"/>
              </a:rPr>
              <a:t>DataFrames</a:t>
            </a:r>
            <a:endParaRPr lang="en-US" altLang="en-US" sz="2400" b="1" dirty="0">
              <a:latin typeface="Times New Roman" panose="02020603050405020304" pitchFamily="18" charset="0"/>
              <a:cs typeface="Times New Roman" pitchFamily="18" charset="0"/>
            </a:endParaRPr>
          </a:p>
          <a:p>
            <a:pPr marL="0" indent="0" algn="just">
              <a:buNone/>
            </a:pPr>
            <a:r>
              <a:rPr lang="en-US" altLang="en-US" sz="2400" dirty="0">
                <a:latin typeface="Times New Roman" panose="02020603050405020304" pitchFamily="18" charset="0"/>
                <a:cs typeface="Times New Roman" pitchFamily="18" charset="0"/>
              </a:rPr>
              <a:t>Data sets in Pandas are usually multi-dimensional tables, called </a:t>
            </a:r>
            <a:r>
              <a:rPr lang="en-US" altLang="en-US" sz="2400" dirty="0" err="1">
                <a:latin typeface="Times New Roman" panose="02020603050405020304" pitchFamily="18" charset="0"/>
                <a:cs typeface="Times New Roman" pitchFamily="18" charset="0"/>
              </a:rPr>
              <a:t>DataFrames</a:t>
            </a:r>
            <a:r>
              <a:rPr lang="en-US" altLang="en-US" sz="2400" dirty="0">
                <a:latin typeface="Times New Roman" panose="02020603050405020304" pitchFamily="18" charset="0"/>
                <a:cs typeface="Times New Roman" pitchFamily="18" charset="0"/>
              </a:rPr>
              <a:t>.</a:t>
            </a:r>
          </a:p>
          <a:p>
            <a:pPr marL="0" indent="0" algn="just">
              <a:buNone/>
            </a:pPr>
            <a:r>
              <a:rPr lang="en-US" altLang="en-US" sz="2400" dirty="0">
                <a:latin typeface="Times New Roman" panose="02020603050405020304" pitchFamily="18" charset="0"/>
                <a:cs typeface="Times New Roman" pitchFamily="18" charset="0"/>
              </a:rPr>
              <a:t>Series is like a column, a </a:t>
            </a:r>
            <a:r>
              <a:rPr lang="en-US" altLang="en-US" sz="2400" dirty="0" err="1">
                <a:latin typeface="Times New Roman" panose="02020603050405020304" pitchFamily="18" charset="0"/>
                <a:cs typeface="Times New Roman" pitchFamily="18" charset="0"/>
              </a:rPr>
              <a:t>DataFrame</a:t>
            </a:r>
            <a:r>
              <a:rPr lang="en-US" altLang="en-US" sz="2400" dirty="0">
                <a:latin typeface="Times New Roman" panose="02020603050405020304" pitchFamily="18" charset="0"/>
                <a:cs typeface="Times New Roman" pitchFamily="18" charset="0"/>
              </a:rPr>
              <a:t> is the whole table.</a:t>
            </a:r>
          </a:p>
          <a:p>
            <a:pPr marL="0" indent="0" algn="just">
              <a:buNone/>
            </a:pPr>
            <a:r>
              <a:rPr lang="en-US" altLang="en-US" sz="2400" dirty="0">
                <a:latin typeface="Times New Roman" panose="02020603050405020304" pitchFamily="18" charset="0"/>
                <a:cs typeface="Times New Roman" pitchFamily="18" charset="0"/>
              </a:rPr>
              <a:t>Example</a:t>
            </a:r>
          </a:p>
          <a:p>
            <a:pPr marL="0" indent="0" algn="just">
              <a:buNone/>
            </a:pPr>
            <a:r>
              <a:rPr lang="en-US" altLang="en-US" sz="2400" dirty="0">
                <a:latin typeface="Times New Roman" panose="02020603050405020304" pitchFamily="18" charset="0"/>
                <a:cs typeface="Times New Roman" pitchFamily="18" charset="0"/>
              </a:rPr>
              <a:t>Create a </a:t>
            </a:r>
            <a:r>
              <a:rPr lang="en-US" altLang="en-US" sz="2400" dirty="0" err="1">
                <a:latin typeface="Times New Roman" panose="02020603050405020304" pitchFamily="18" charset="0"/>
                <a:cs typeface="Times New Roman" pitchFamily="18" charset="0"/>
              </a:rPr>
              <a:t>DataFrame</a:t>
            </a:r>
            <a:r>
              <a:rPr lang="en-US" altLang="en-US" sz="2400" dirty="0">
                <a:latin typeface="Times New Roman" panose="02020603050405020304" pitchFamily="18" charset="0"/>
                <a:cs typeface="Times New Roman" pitchFamily="18" charset="0"/>
              </a:rPr>
              <a:t> from two Series:</a:t>
            </a:r>
          </a:p>
          <a:p>
            <a:pPr marL="0" indent="0">
              <a:buNone/>
            </a:pPr>
            <a:r>
              <a:rPr lang="en-US" sz="2000" b="0" i="0" dirty="0">
                <a:solidFill>
                  <a:srgbClr val="0000CD"/>
                </a:solidFill>
                <a:effectLst/>
                <a:latin typeface="Consolas" panose="020B0609020204030204" pitchFamily="49" charset="0"/>
              </a:rPr>
              <a:t>import</a:t>
            </a:r>
            <a:r>
              <a:rPr lang="en-US" sz="2000" b="0" i="0" dirty="0">
                <a:solidFill>
                  <a:srgbClr val="000000"/>
                </a:solidFill>
                <a:effectLst/>
                <a:latin typeface="Consolas" panose="020B0609020204030204" pitchFamily="49" charset="0"/>
              </a:rPr>
              <a:t> pandas as pd</a:t>
            </a:r>
            <a:r>
              <a:rPr lang="en-US" sz="2000" dirty="0"/>
              <a:t/>
            </a:r>
            <a:br>
              <a:rPr lang="en-US" sz="2000" dirty="0"/>
            </a:br>
            <a:r>
              <a:rPr lang="en-US" sz="2000" dirty="0"/>
              <a:t/>
            </a:r>
            <a:br>
              <a:rPr lang="en-US" sz="2000" dirty="0"/>
            </a:br>
            <a:r>
              <a:rPr lang="en-US" sz="2000" b="0" i="0" dirty="0">
                <a:solidFill>
                  <a:srgbClr val="000000"/>
                </a:solidFill>
                <a:effectLst/>
                <a:latin typeface="Consolas" panose="020B0609020204030204" pitchFamily="49" charset="0"/>
              </a:rPr>
              <a:t>data = {</a:t>
            </a:r>
            <a:r>
              <a:rPr lang="en-US" sz="2000" dirty="0"/>
              <a:t/>
            </a:r>
            <a:br>
              <a:rPr lang="en-US" sz="2000" dirty="0"/>
            </a:b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"calories"</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420</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380</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390</a:t>
            </a:r>
            <a:r>
              <a:rPr lang="en-US" sz="2000" b="0" i="0" dirty="0">
                <a:solidFill>
                  <a:srgbClr val="000000"/>
                </a:solidFill>
                <a:effectLst/>
                <a:latin typeface="Consolas" panose="020B0609020204030204" pitchFamily="49" charset="0"/>
              </a:rPr>
              <a:t>],</a:t>
            </a:r>
            <a:r>
              <a:rPr lang="en-US" sz="2000" dirty="0"/>
              <a:t/>
            </a:r>
            <a:br>
              <a:rPr lang="en-US" sz="2000" dirty="0"/>
            </a:b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"duration"</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50</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40</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45</a:t>
            </a:r>
            <a:r>
              <a:rPr lang="en-US" sz="2000" b="0" i="0" dirty="0">
                <a:solidFill>
                  <a:srgbClr val="000000"/>
                </a:solidFill>
                <a:effectLst/>
                <a:latin typeface="Consolas" panose="020B0609020204030204" pitchFamily="49" charset="0"/>
              </a:rPr>
              <a:t>]</a:t>
            </a:r>
            <a:r>
              <a:rPr lang="en-US" sz="2000" dirty="0"/>
              <a:t/>
            </a:r>
            <a:br>
              <a:rPr lang="en-US" sz="2000" dirty="0"/>
            </a:br>
            <a:r>
              <a:rPr lang="en-US" sz="2000" b="0" i="0" dirty="0">
                <a:solidFill>
                  <a:srgbClr val="000000"/>
                </a:solidFill>
                <a:effectLst/>
                <a:latin typeface="Consolas" panose="020B0609020204030204" pitchFamily="49" charset="0"/>
              </a:rPr>
              <a:t>}</a:t>
            </a:r>
            <a:r>
              <a:rPr lang="en-US" sz="2000" dirty="0"/>
              <a:t/>
            </a:r>
            <a:br>
              <a:rPr lang="en-US" sz="2000" dirty="0"/>
            </a:br>
            <a:r>
              <a:rPr lang="en-US" sz="2000" dirty="0"/>
              <a:t/>
            </a:r>
            <a:br>
              <a:rPr lang="en-US" sz="2000" dirty="0"/>
            </a:br>
            <a:r>
              <a:rPr lang="en-US" sz="2000" b="0" i="0" dirty="0" err="1">
                <a:solidFill>
                  <a:srgbClr val="000000"/>
                </a:solidFill>
                <a:effectLst/>
                <a:latin typeface="Consolas" panose="020B0609020204030204" pitchFamily="49" charset="0"/>
              </a:rPr>
              <a:t>myvar</a:t>
            </a:r>
            <a:r>
              <a:rPr lang="en-US" sz="2000" b="0" i="0" dirty="0">
                <a:solidFill>
                  <a:srgbClr val="000000"/>
                </a:solidFill>
                <a:effectLst/>
                <a:latin typeface="Consolas" panose="020B0609020204030204" pitchFamily="49" charset="0"/>
              </a:rPr>
              <a:t> = </a:t>
            </a:r>
            <a:r>
              <a:rPr lang="en-US" sz="2000" b="0" i="0" dirty="0" err="1">
                <a:solidFill>
                  <a:srgbClr val="000000"/>
                </a:solidFill>
                <a:effectLst/>
                <a:latin typeface="Consolas" panose="020B0609020204030204" pitchFamily="49" charset="0"/>
              </a:rPr>
              <a:t>pd.DataFrame</a:t>
            </a:r>
            <a:r>
              <a:rPr lang="en-US" sz="2000" b="0" i="0" dirty="0">
                <a:solidFill>
                  <a:srgbClr val="000000"/>
                </a:solidFill>
                <a:effectLst/>
                <a:latin typeface="Consolas" panose="020B0609020204030204" pitchFamily="49" charset="0"/>
              </a:rPr>
              <a:t>(data)</a:t>
            </a:r>
            <a:r>
              <a:rPr lang="en-US" sz="2000" dirty="0"/>
              <a:t/>
            </a:r>
            <a:br>
              <a:rPr lang="en-US" sz="2000" dirty="0"/>
            </a:br>
            <a:r>
              <a:rPr lang="en-US" sz="2000" dirty="0"/>
              <a:t/>
            </a: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err="1">
                <a:solidFill>
                  <a:srgbClr val="000000"/>
                </a:solidFill>
                <a:effectLst/>
                <a:latin typeface="Consolas" panose="020B0609020204030204" pitchFamily="49" charset="0"/>
              </a:rPr>
              <a:t>myvar</a:t>
            </a:r>
            <a:r>
              <a:rPr lang="en-US" sz="2000" b="0" i="0" dirty="0">
                <a:solidFill>
                  <a:srgbClr val="000000"/>
                </a:solidFill>
                <a:effectLst/>
                <a:latin typeface="Consolas" panose="020B0609020204030204" pitchFamily="49" charset="0"/>
              </a:rPr>
              <a:t>)</a:t>
            </a:r>
            <a:endParaRPr lang="en-US" altLang="en-US" sz="2000" dirty="0">
              <a:latin typeface="Times New Roman" panose="02020603050405020304" pitchFamily="18" charset="0"/>
              <a:cs typeface="Times New Roman" pitchFamily="18" charset="0"/>
            </a:endParaRP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b="0" i="0" dirty="0">
                <a:solidFill>
                  <a:srgbClr val="000000"/>
                </a:solidFill>
                <a:effectLst/>
                <a:latin typeface="Segoe UI" panose="020B0502040204020203" pitchFamily="34" charset="0"/>
              </a:rPr>
              <a:t>Pandas Series</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4268D3C1-48BA-4155-B32B-CDCF708BA64F}"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36</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35640695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r>
              <a:rPr lang="en-US" altLang="en-US" sz="2400" b="1" dirty="0">
                <a:latin typeface="Times New Roman" panose="02020603050405020304" pitchFamily="18" charset="0"/>
                <a:cs typeface="Times New Roman" pitchFamily="18" charset="0"/>
              </a:rPr>
              <a:t>What is a </a:t>
            </a:r>
            <a:r>
              <a:rPr lang="en-US" altLang="en-US" sz="2400" b="1" dirty="0" err="1">
                <a:latin typeface="Times New Roman" panose="02020603050405020304" pitchFamily="18" charset="0"/>
                <a:cs typeface="Times New Roman" pitchFamily="18" charset="0"/>
              </a:rPr>
              <a:t>DataFrame</a:t>
            </a:r>
            <a:r>
              <a:rPr lang="en-US" altLang="en-US" sz="2400" b="1" dirty="0">
                <a:latin typeface="Times New Roman" panose="02020603050405020304" pitchFamily="18" charset="0"/>
                <a:cs typeface="Times New Roman" pitchFamily="18" charset="0"/>
              </a:rPr>
              <a:t>?</a:t>
            </a:r>
          </a:p>
          <a:p>
            <a:pPr marL="0" indent="0" algn="just">
              <a:buNone/>
            </a:pPr>
            <a:r>
              <a:rPr lang="en-US" altLang="en-US" sz="2400" dirty="0">
                <a:latin typeface="Times New Roman" panose="02020603050405020304" pitchFamily="18" charset="0"/>
                <a:cs typeface="Times New Roman" pitchFamily="18" charset="0"/>
              </a:rPr>
              <a:t>A Pandas </a:t>
            </a:r>
            <a:r>
              <a:rPr lang="en-US" altLang="en-US" sz="2400" dirty="0" err="1">
                <a:latin typeface="Times New Roman" panose="02020603050405020304" pitchFamily="18" charset="0"/>
                <a:cs typeface="Times New Roman" pitchFamily="18" charset="0"/>
              </a:rPr>
              <a:t>DataFrame</a:t>
            </a:r>
            <a:r>
              <a:rPr lang="en-US" altLang="en-US" sz="2400" dirty="0">
                <a:latin typeface="Times New Roman" panose="02020603050405020304" pitchFamily="18" charset="0"/>
                <a:cs typeface="Times New Roman" pitchFamily="18" charset="0"/>
              </a:rPr>
              <a:t> is a 2 dimensional data structure, like a 2 dimensional array, or a table with rows and columns.</a:t>
            </a:r>
          </a:p>
          <a:p>
            <a:pPr marL="0" indent="0" algn="just">
              <a:buNone/>
            </a:pPr>
            <a:r>
              <a:rPr lang="en-US" altLang="en-US" sz="2400" dirty="0">
                <a:latin typeface="Times New Roman" panose="02020603050405020304" pitchFamily="18" charset="0"/>
                <a:cs typeface="Times New Roman" pitchFamily="18" charset="0"/>
              </a:rPr>
              <a:t>Example</a:t>
            </a:r>
          </a:p>
          <a:p>
            <a:pPr marL="0" indent="0" algn="just">
              <a:buNone/>
            </a:pPr>
            <a:r>
              <a:rPr lang="en-US" altLang="en-US" sz="2400" dirty="0">
                <a:latin typeface="Times New Roman" panose="02020603050405020304" pitchFamily="18" charset="0"/>
                <a:cs typeface="Times New Roman" pitchFamily="18" charset="0"/>
              </a:rPr>
              <a:t>Create a simple Pandas </a:t>
            </a:r>
            <a:r>
              <a:rPr lang="en-US" altLang="en-US" sz="2400" dirty="0" err="1">
                <a:latin typeface="Times New Roman" panose="02020603050405020304" pitchFamily="18" charset="0"/>
                <a:cs typeface="Times New Roman" pitchFamily="18" charset="0"/>
              </a:rPr>
              <a:t>DataFrame</a:t>
            </a:r>
            <a:r>
              <a:rPr lang="en-US" altLang="en-US" sz="2400" dirty="0">
                <a:latin typeface="Times New Roman" panose="02020603050405020304" pitchFamily="18" charset="0"/>
                <a:cs typeface="Times New Roman" pitchFamily="18" charset="0"/>
              </a:rPr>
              <a:t>:</a:t>
            </a:r>
          </a:p>
          <a:p>
            <a:pPr marL="0" indent="0">
              <a:buNone/>
            </a:pPr>
            <a:r>
              <a:rPr lang="en-US" sz="2000" b="0" i="0" dirty="0">
                <a:solidFill>
                  <a:srgbClr val="0000CD"/>
                </a:solidFill>
                <a:effectLst/>
                <a:latin typeface="Consolas" panose="020B0609020204030204" pitchFamily="49" charset="0"/>
              </a:rPr>
              <a:t>import</a:t>
            </a:r>
            <a:r>
              <a:rPr lang="en-US" sz="2000" b="0" i="0" dirty="0">
                <a:solidFill>
                  <a:srgbClr val="000000"/>
                </a:solidFill>
                <a:effectLst/>
                <a:latin typeface="Consolas" panose="020B0609020204030204" pitchFamily="49" charset="0"/>
              </a:rPr>
              <a:t> pandas as pd</a:t>
            </a:r>
            <a:r>
              <a:rPr lang="en-US" sz="2000" dirty="0"/>
              <a:t/>
            </a:r>
            <a:br>
              <a:rPr lang="en-US" sz="2000" dirty="0"/>
            </a:br>
            <a:r>
              <a:rPr lang="en-US" sz="2000" dirty="0"/>
              <a:t/>
            </a:r>
            <a:br>
              <a:rPr lang="en-US" sz="2000" dirty="0"/>
            </a:br>
            <a:r>
              <a:rPr lang="en-US" sz="2000" b="0" i="0" dirty="0">
                <a:solidFill>
                  <a:srgbClr val="000000"/>
                </a:solidFill>
                <a:effectLst/>
                <a:latin typeface="Consolas" panose="020B0609020204030204" pitchFamily="49" charset="0"/>
              </a:rPr>
              <a:t>data = {</a:t>
            </a:r>
            <a:r>
              <a:rPr lang="en-US" sz="2000" dirty="0"/>
              <a:t/>
            </a:r>
            <a:br>
              <a:rPr lang="en-US" sz="2000" dirty="0"/>
            </a:b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"calories"</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420</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380</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390</a:t>
            </a:r>
            <a:r>
              <a:rPr lang="en-US" sz="2000" b="0" i="0" dirty="0">
                <a:solidFill>
                  <a:srgbClr val="000000"/>
                </a:solidFill>
                <a:effectLst/>
                <a:latin typeface="Consolas" panose="020B0609020204030204" pitchFamily="49" charset="0"/>
              </a:rPr>
              <a:t>],</a:t>
            </a:r>
            <a:r>
              <a:rPr lang="en-US" sz="2000" dirty="0"/>
              <a:t/>
            </a:r>
            <a:br>
              <a:rPr lang="en-US" sz="2000" dirty="0"/>
            </a:b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"duration"</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50</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40</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45</a:t>
            </a:r>
            <a:r>
              <a:rPr lang="en-US" sz="2000" b="0" i="0" dirty="0">
                <a:solidFill>
                  <a:srgbClr val="000000"/>
                </a:solidFill>
                <a:effectLst/>
                <a:latin typeface="Consolas" panose="020B0609020204030204" pitchFamily="49" charset="0"/>
              </a:rPr>
              <a:t>]</a:t>
            </a:r>
            <a:r>
              <a:rPr lang="en-US" sz="2000" dirty="0"/>
              <a:t/>
            </a:r>
            <a:br>
              <a:rPr lang="en-US" sz="2000" dirty="0"/>
            </a:br>
            <a:r>
              <a:rPr lang="en-US" sz="2000" b="0" i="0" dirty="0">
                <a:solidFill>
                  <a:srgbClr val="000000"/>
                </a:solidFill>
                <a:effectLst/>
                <a:latin typeface="Consolas" panose="020B0609020204030204" pitchFamily="49" charset="0"/>
              </a:rPr>
              <a:t>}</a:t>
            </a:r>
            <a:r>
              <a:rPr lang="en-US" sz="2000" dirty="0"/>
              <a:t/>
            </a:r>
            <a:br>
              <a:rPr lang="en-US" sz="2000" dirty="0"/>
            </a:br>
            <a:r>
              <a:rPr lang="en-US" sz="2000" dirty="0"/>
              <a:t/>
            </a:r>
            <a:br>
              <a:rPr lang="en-US" sz="2000" dirty="0"/>
            </a:br>
            <a:r>
              <a:rPr lang="en-US" sz="2000" b="0" i="0" dirty="0">
                <a:solidFill>
                  <a:srgbClr val="008000"/>
                </a:solidFill>
                <a:effectLst/>
                <a:latin typeface="Consolas" panose="020B0609020204030204" pitchFamily="49" charset="0"/>
              </a:rPr>
              <a:t>#load data into a </a:t>
            </a:r>
            <a:r>
              <a:rPr lang="en-US" sz="2000" b="0" i="0" dirty="0" err="1">
                <a:solidFill>
                  <a:srgbClr val="008000"/>
                </a:solidFill>
                <a:effectLst/>
                <a:latin typeface="Consolas" panose="020B0609020204030204" pitchFamily="49" charset="0"/>
              </a:rPr>
              <a:t>DataFrame</a:t>
            </a:r>
            <a:r>
              <a:rPr lang="en-US" sz="2000" b="0" i="0" dirty="0">
                <a:solidFill>
                  <a:srgbClr val="008000"/>
                </a:solidFill>
                <a:effectLst/>
                <a:latin typeface="Consolas" panose="020B0609020204030204" pitchFamily="49" charset="0"/>
              </a:rPr>
              <a:t> object:</a:t>
            </a:r>
            <a:br>
              <a:rPr lang="en-US" sz="2000" b="0" i="0" dirty="0">
                <a:solidFill>
                  <a:srgbClr val="008000"/>
                </a:solidFill>
                <a:effectLst/>
                <a:latin typeface="Consolas" panose="020B0609020204030204" pitchFamily="49" charset="0"/>
              </a:rPr>
            </a:br>
            <a:r>
              <a:rPr lang="en-US" sz="2000" b="0" i="0" dirty="0">
                <a:solidFill>
                  <a:srgbClr val="000000"/>
                </a:solidFill>
                <a:effectLst/>
                <a:latin typeface="Consolas" panose="020B0609020204030204" pitchFamily="49" charset="0"/>
              </a:rPr>
              <a:t>df = </a:t>
            </a:r>
            <a:r>
              <a:rPr lang="en-US" sz="2000" b="0" i="0" dirty="0" err="1">
                <a:solidFill>
                  <a:srgbClr val="000000"/>
                </a:solidFill>
                <a:effectLst/>
                <a:latin typeface="Consolas" panose="020B0609020204030204" pitchFamily="49" charset="0"/>
              </a:rPr>
              <a:t>pd.DataFrame</a:t>
            </a:r>
            <a:r>
              <a:rPr lang="en-US" sz="2000" b="0" i="0" dirty="0">
                <a:solidFill>
                  <a:srgbClr val="000000"/>
                </a:solidFill>
                <a:effectLst/>
                <a:latin typeface="Consolas" panose="020B0609020204030204" pitchFamily="49" charset="0"/>
              </a:rPr>
              <a:t>(data)</a:t>
            </a:r>
            <a:r>
              <a:rPr lang="en-US" sz="2000" dirty="0"/>
              <a:t/>
            </a:r>
            <a:br>
              <a:rPr lang="en-US" sz="2000" dirty="0"/>
            </a:br>
            <a:r>
              <a:rPr lang="en-US" sz="2000" dirty="0"/>
              <a:t/>
            </a: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(df) </a:t>
            </a:r>
            <a:endParaRPr lang="en-US" altLang="en-US" sz="2000" dirty="0">
              <a:latin typeface="Times New Roman" panose="02020603050405020304" pitchFamily="18" charset="0"/>
              <a:cs typeface="Times New Roman" pitchFamily="18" charset="0"/>
            </a:endParaRP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b="0" i="0" dirty="0">
                <a:solidFill>
                  <a:srgbClr val="000000"/>
                </a:solidFill>
                <a:effectLst/>
                <a:latin typeface="Segoe UI" panose="020B0502040204020203" pitchFamily="34" charset="0"/>
              </a:rPr>
              <a:t>Pandas </a:t>
            </a:r>
            <a:r>
              <a:rPr lang="en-US" sz="4000" b="0" i="0" dirty="0" err="1">
                <a:solidFill>
                  <a:srgbClr val="000000"/>
                </a:solidFill>
                <a:effectLst/>
                <a:latin typeface="Segoe UI" panose="020B0502040204020203" pitchFamily="34" charset="0"/>
              </a:rPr>
              <a:t>DataFrames</a:t>
            </a:r>
            <a:endParaRPr lang="en-US" sz="4000" b="0" i="0" dirty="0">
              <a:solidFill>
                <a:srgbClr val="000000"/>
              </a:solidFill>
              <a:effectLst/>
              <a:latin typeface="Segoe UI" panose="020B0502040204020203" pitchFamily="34" charset="0"/>
            </a:endParaRP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B17893D2-1F2B-4212-984C-2B5399246838}"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37</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21025582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r>
              <a:rPr lang="en-US" altLang="en-US" sz="2400" b="1" dirty="0">
                <a:latin typeface="Times New Roman" panose="02020603050405020304" pitchFamily="18" charset="0"/>
                <a:cs typeface="Times New Roman" pitchFamily="18" charset="0"/>
              </a:rPr>
              <a:t>Locate Row</a:t>
            </a:r>
          </a:p>
          <a:p>
            <a:pPr marL="0" indent="0" algn="just">
              <a:buNone/>
            </a:pPr>
            <a:r>
              <a:rPr lang="en-US" altLang="en-US" sz="2400" dirty="0">
                <a:latin typeface="Times New Roman" panose="02020603050405020304" pitchFamily="18" charset="0"/>
                <a:cs typeface="Times New Roman" pitchFamily="18" charset="0"/>
              </a:rPr>
              <a:t>As you can see from the result above, the </a:t>
            </a:r>
            <a:r>
              <a:rPr lang="en-US" altLang="en-US" sz="2400" dirty="0" err="1">
                <a:latin typeface="Times New Roman" panose="02020603050405020304" pitchFamily="18" charset="0"/>
                <a:cs typeface="Times New Roman" pitchFamily="18" charset="0"/>
              </a:rPr>
              <a:t>DataFrame</a:t>
            </a:r>
            <a:r>
              <a:rPr lang="en-US" altLang="en-US" sz="2400" dirty="0">
                <a:latin typeface="Times New Roman" panose="02020603050405020304" pitchFamily="18" charset="0"/>
                <a:cs typeface="Times New Roman" pitchFamily="18" charset="0"/>
              </a:rPr>
              <a:t> is like a table with rows and columns.</a:t>
            </a:r>
          </a:p>
          <a:p>
            <a:pPr marL="0" indent="0" algn="just">
              <a:buNone/>
            </a:pPr>
            <a:r>
              <a:rPr lang="en-US" altLang="en-US" sz="2400" dirty="0">
                <a:latin typeface="Times New Roman" panose="02020603050405020304" pitchFamily="18" charset="0"/>
                <a:cs typeface="Times New Roman" pitchFamily="18" charset="0"/>
              </a:rPr>
              <a:t>Pandas use the loc attribute to return one or more specified row(s)</a:t>
            </a:r>
          </a:p>
          <a:p>
            <a:pPr marL="0" indent="0" algn="just">
              <a:buNone/>
            </a:pPr>
            <a:r>
              <a:rPr lang="en-US" altLang="en-US" sz="2400" dirty="0">
                <a:latin typeface="Times New Roman" panose="02020603050405020304" pitchFamily="18" charset="0"/>
                <a:cs typeface="Times New Roman" pitchFamily="18" charset="0"/>
              </a:rPr>
              <a:t>Example</a:t>
            </a:r>
          </a:p>
          <a:p>
            <a:pPr marL="0" indent="0" algn="just">
              <a:buNone/>
            </a:pPr>
            <a:r>
              <a:rPr lang="en-US" altLang="en-US" sz="2400" dirty="0">
                <a:latin typeface="Times New Roman" panose="02020603050405020304" pitchFamily="18" charset="0"/>
                <a:cs typeface="Times New Roman" pitchFamily="18" charset="0"/>
              </a:rPr>
              <a:t>Return row 0:</a:t>
            </a:r>
          </a:p>
          <a:p>
            <a:pPr marL="0" indent="0">
              <a:buNone/>
            </a:pPr>
            <a:r>
              <a:rPr lang="en-US" sz="2000" b="0" i="0" dirty="0">
                <a:solidFill>
                  <a:srgbClr val="008000"/>
                </a:solidFill>
                <a:effectLst/>
                <a:latin typeface="Consolas" panose="020B0609020204030204" pitchFamily="49" charset="0"/>
              </a:rPr>
              <a:t>#refer to the row index:</a:t>
            </a:r>
            <a:br>
              <a:rPr lang="en-US" sz="2000" b="0" i="0" dirty="0">
                <a:solidFill>
                  <a:srgbClr val="008000"/>
                </a:solidFill>
                <a:effectLst/>
                <a:latin typeface="Consolas" panose="020B0609020204030204" pitchFamily="49" charset="0"/>
              </a:rPr>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err="1">
                <a:solidFill>
                  <a:srgbClr val="000000"/>
                </a:solidFill>
                <a:effectLst/>
                <a:latin typeface="Consolas" panose="020B0609020204030204" pitchFamily="49" charset="0"/>
              </a:rPr>
              <a:t>df.loc</a:t>
            </a:r>
            <a:r>
              <a:rPr lang="en-US" sz="2000" b="0" i="0" dirty="0">
                <a:solidFill>
                  <a:srgbClr val="000000"/>
                </a:solidFill>
                <a:effectLst/>
                <a:latin typeface="Consolas" panose="020B0609020204030204" pitchFamily="49" charset="0"/>
              </a:rPr>
              <a:t>[</a:t>
            </a:r>
            <a:r>
              <a:rPr lang="en-US" sz="2000" b="0" i="0" dirty="0">
                <a:solidFill>
                  <a:srgbClr val="FF0000"/>
                </a:solidFill>
                <a:effectLst/>
                <a:latin typeface="Consolas" panose="020B0609020204030204" pitchFamily="49" charset="0"/>
              </a:rPr>
              <a:t>0</a:t>
            </a:r>
            <a:r>
              <a:rPr lang="en-US" sz="2000" b="0" i="0" dirty="0">
                <a:solidFill>
                  <a:srgbClr val="000000"/>
                </a:solidFill>
                <a:effectLst/>
                <a:latin typeface="Consolas" panose="020B0609020204030204" pitchFamily="49" charset="0"/>
              </a:rPr>
              <a:t>])</a:t>
            </a:r>
          </a:p>
          <a:p>
            <a:pPr marL="0" indent="0">
              <a:buNone/>
            </a:pPr>
            <a:r>
              <a:rPr lang="en-US" altLang="en-US" sz="2000" dirty="0">
                <a:latin typeface="Times New Roman" panose="02020603050405020304" pitchFamily="18" charset="0"/>
                <a:cs typeface="Times New Roman" pitchFamily="18" charset="0"/>
              </a:rPr>
              <a:t>Example</a:t>
            </a:r>
          </a:p>
          <a:p>
            <a:pPr marL="0" indent="0">
              <a:buNone/>
            </a:pPr>
            <a:r>
              <a:rPr lang="en-US" altLang="en-US" sz="2000" dirty="0">
                <a:latin typeface="Times New Roman" panose="02020603050405020304" pitchFamily="18" charset="0"/>
                <a:cs typeface="Times New Roman" pitchFamily="18" charset="0"/>
              </a:rPr>
              <a:t>Return row 0 and 1:</a:t>
            </a:r>
          </a:p>
          <a:p>
            <a:pPr marL="0" indent="0">
              <a:buNone/>
            </a:pPr>
            <a:r>
              <a:rPr lang="en-US" sz="2000" b="0" i="0" dirty="0">
                <a:solidFill>
                  <a:srgbClr val="008000"/>
                </a:solidFill>
                <a:effectLst/>
                <a:latin typeface="Consolas" panose="020B0609020204030204" pitchFamily="49" charset="0"/>
              </a:rPr>
              <a:t>#use a list of indexes:</a:t>
            </a:r>
            <a:br>
              <a:rPr lang="en-US" sz="2000" b="0" i="0" dirty="0">
                <a:solidFill>
                  <a:srgbClr val="008000"/>
                </a:solidFill>
                <a:effectLst/>
                <a:latin typeface="Consolas" panose="020B0609020204030204" pitchFamily="49" charset="0"/>
              </a:rPr>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err="1">
                <a:solidFill>
                  <a:srgbClr val="000000"/>
                </a:solidFill>
                <a:effectLst/>
                <a:latin typeface="Consolas" panose="020B0609020204030204" pitchFamily="49" charset="0"/>
              </a:rPr>
              <a:t>df.loc</a:t>
            </a:r>
            <a:r>
              <a:rPr lang="en-US" sz="2000" b="0" i="0" dirty="0">
                <a:solidFill>
                  <a:srgbClr val="000000"/>
                </a:solidFill>
                <a:effectLst/>
                <a:latin typeface="Consolas" panose="020B0609020204030204" pitchFamily="49" charset="0"/>
              </a:rPr>
              <a:t>[[</a:t>
            </a:r>
            <a:r>
              <a:rPr lang="en-US" sz="2000" b="0" i="0" dirty="0">
                <a:solidFill>
                  <a:srgbClr val="FF0000"/>
                </a:solidFill>
                <a:effectLst/>
                <a:latin typeface="Consolas" panose="020B0609020204030204" pitchFamily="49" charset="0"/>
              </a:rPr>
              <a:t>0</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1</a:t>
            </a:r>
            <a:r>
              <a:rPr lang="en-US" sz="2000" b="0" i="0" dirty="0">
                <a:solidFill>
                  <a:srgbClr val="000000"/>
                </a:solidFill>
                <a:effectLst/>
                <a:latin typeface="Consolas" panose="020B0609020204030204" pitchFamily="49" charset="0"/>
              </a:rPr>
              <a:t>]])</a:t>
            </a:r>
            <a:endParaRPr lang="en-US" altLang="en-US" sz="2000" dirty="0">
              <a:latin typeface="Times New Roman" panose="02020603050405020304" pitchFamily="18" charset="0"/>
              <a:cs typeface="Times New Roman" pitchFamily="18" charset="0"/>
            </a:endParaRP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b="0" i="0" dirty="0">
                <a:solidFill>
                  <a:srgbClr val="000000"/>
                </a:solidFill>
                <a:effectLst/>
                <a:latin typeface="Segoe UI" panose="020B0502040204020203" pitchFamily="34" charset="0"/>
              </a:rPr>
              <a:t>Pandas </a:t>
            </a:r>
            <a:r>
              <a:rPr lang="en-US" sz="4000" b="0" i="0" dirty="0" err="1">
                <a:solidFill>
                  <a:srgbClr val="000000"/>
                </a:solidFill>
                <a:effectLst/>
                <a:latin typeface="Segoe UI" panose="020B0502040204020203" pitchFamily="34" charset="0"/>
              </a:rPr>
              <a:t>DataFrames</a:t>
            </a:r>
            <a:endParaRPr lang="en-US" sz="4000" b="0" i="0" dirty="0">
              <a:solidFill>
                <a:srgbClr val="000000"/>
              </a:solidFill>
              <a:effectLst/>
              <a:latin typeface="Segoe UI" panose="020B0502040204020203" pitchFamily="34" charset="0"/>
            </a:endParaRP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B065B0FF-FE8E-4C7A-87C8-E45921F5F789}"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38</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849089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r>
              <a:rPr lang="en-US" altLang="en-US" sz="2400" b="1" dirty="0">
                <a:latin typeface="Times New Roman" panose="02020603050405020304" pitchFamily="18" charset="0"/>
                <a:cs typeface="Times New Roman" pitchFamily="18" charset="0"/>
              </a:rPr>
              <a:t>Named Indexes</a:t>
            </a:r>
          </a:p>
          <a:p>
            <a:pPr marL="0" indent="0" algn="just">
              <a:buNone/>
            </a:pPr>
            <a:r>
              <a:rPr lang="en-US" altLang="en-US" sz="2400" dirty="0">
                <a:latin typeface="Times New Roman" panose="02020603050405020304" pitchFamily="18" charset="0"/>
                <a:cs typeface="Times New Roman" pitchFamily="18" charset="0"/>
              </a:rPr>
              <a:t>With the index argument, you can name your own indexes.</a:t>
            </a:r>
          </a:p>
          <a:p>
            <a:pPr marL="0" indent="0" algn="just">
              <a:buNone/>
            </a:pPr>
            <a:r>
              <a:rPr lang="en-US" altLang="en-US" sz="2400" dirty="0">
                <a:latin typeface="Times New Roman" panose="02020603050405020304" pitchFamily="18" charset="0"/>
                <a:cs typeface="Times New Roman" pitchFamily="18" charset="0"/>
              </a:rPr>
              <a:t>Example</a:t>
            </a:r>
          </a:p>
          <a:p>
            <a:pPr marL="0" indent="0" algn="just">
              <a:buNone/>
            </a:pPr>
            <a:r>
              <a:rPr lang="en-US" altLang="en-US" sz="2400" dirty="0">
                <a:latin typeface="Times New Roman" panose="02020603050405020304" pitchFamily="18" charset="0"/>
                <a:cs typeface="Times New Roman" pitchFamily="18" charset="0"/>
              </a:rPr>
              <a:t>Add a list of names to give each row a name:</a:t>
            </a:r>
          </a:p>
          <a:p>
            <a:pPr marL="0" indent="0">
              <a:buNone/>
            </a:pPr>
            <a:r>
              <a:rPr lang="en-US" sz="2000" b="0" i="0" dirty="0">
                <a:solidFill>
                  <a:srgbClr val="0000CD"/>
                </a:solidFill>
                <a:effectLst/>
                <a:latin typeface="Consolas" panose="020B0609020204030204" pitchFamily="49" charset="0"/>
              </a:rPr>
              <a:t>import</a:t>
            </a:r>
            <a:r>
              <a:rPr lang="en-US" sz="2000" b="0" i="0" dirty="0">
                <a:solidFill>
                  <a:srgbClr val="000000"/>
                </a:solidFill>
                <a:effectLst/>
                <a:latin typeface="Consolas" panose="020B0609020204030204" pitchFamily="49" charset="0"/>
              </a:rPr>
              <a:t> pandas as pd</a:t>
            </a:r>
            <a:r>
              <a:rPr lang="en-US" sz="2000" dirty="0"/>
              <a:t/>
            </a:r>
            <a:br>
              <a:rPr lang="en-US" sz="2000" dirty="0"/>
            </a:br>
            <a:r>
              <a:rPr lang="en-US" sz="2000" dirty="0"/>
              <a:t/>
            </a:r>
            <a:br>
              <a:rPr lang="en-US" sz="2000" dirty="0"/>
            </a:br>
            <a:r>
              <a:rPr lang="en-US" sz="2000" b="0" i="0" dirty="0">
                <a:solidFill>
                  <a:srgbClr val="000000"/>
                </a:solidFill>
                <a:effectLst/>
                <a:latin typeface="Consolas" panose="020B0609020204030204" pitchFamily="49" charset="0"/>
              </a:rPr>
              <a:t>data = {</a:t>
            </a:r>
            <a:r>
              <a:rPr lang="en-US" sz="2000" dirty="0"/>
              <a:t/>
            </a:r>
            <a:br>
              <a:rPr lang="en-US" sz="2000" dirty="0"/>
            </a:b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"calories"</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420</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380</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390</a:t>
            </a:r>
            <a:r>
              <a:rPr lang="en-US" sz="2000" b="0" i="0" dirty="0">
                <a:solidFill>
                  <a:srgbClr val="000000"/>
                </a:solidFill>
                <a:effectLst/>
                <a:latin typeface="Consolas" panose="020B0609020204030204" pitchFamily="49" charset="0"/>
              </a:rPr>
              <a:t>],</a:t>
            </a:r>
            <a:r>
              <a:rPr lang="en-US" sz="2000" dirty="0"/>
              <a:t/>
            </a:r>
            <a:br>
              <a:rPr lang="en-US" sz="2000" dirty="0"/>
            </a:b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"duration"</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50</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40</a:t>
            </a:r>
            <a:r>
              <a:rPr lang="en-US" sz="2000" b="0" i="0" dirty="0">
                <a:solidFill>
                  <a:srgbClr val="000000"/>
                </a:solidFill>
                <a:effectLst/>
                <a:latin typeface="Consolas" panose="020B0609020204030204" pitchFamily="49" charset="0"/>
              </a:rPr>
              <a:t>, </a:t>
            </a:r>
            <a:r>
              <a:rPr lang="en-US" sz="2000" b="0" i="0" dirty="0">
                <a:solidFill>
                  <a:srgbClr val="FF0000"/>
                </a:solidFill>
                <a:effectLst/>
                <a:latin typeface="Consolas" panose="020B0609020204030204" pitchFamily="49" charset="0"/>
              </a:rPr>
              <a:t>45</a:t>
            </a:r>
            <a:r>
              <a:rPr lang="en-US" sz="2000" b="0" i="0" dirty="0">
                <a:solidFill>
                  <a:srgbClr val="000000"/>
                </a:solidFill>
                <a:effectLst/>
                <a:latin typeface="Consolas" panose="020B0609020204030204" pitchFamily="49" charset="0"/>
              </a:rPr>
              <a:t>]</a:t>
            </a:r>
            <a:r>
              <a:rPr lang="en-US" sz="2000" dirty="0"/>
              <a:t/>
            </a:r>
            <a:br>
              <a:rPr lang="en-US" sz="2000" dirty="0"/>
            </a:br>
            <a:r>
              <a:rPr lang="en-US" sz="2000" b="0" i="0" dirty="0">
                <a:solidFill>
                  <a:srgbClr val="000000"/>
                </a:solidFill>
                <a:effectLst/>
                <a:latin typeface="Consolas" panose="020B0609020204030204" pitchFamily="49" charset="0"/>
              </a:rPr>
              <a:t>}</a:t>
            </a:r>
            <a:r>
              <a:rPr lang="en-US" sz="2000" dirty="0"/>
              <a:t/>
            </a:r>
            <a:br>
              <a:rPr lang="en-US" sz="2000" dirty="0"/>
            </a:br>
            <a:r>
              <a:rPr lang="en-US" sz="2000" dirty="0"/>
              <a:t/>
            </a:r>
            <a:br>
              <a:rPr lang="en-US" sz="2000" dirty="0"/>
            </a:br>
            <a:r>
              <a:rPr lang="en-US" sz="2000" b="0" i="0" dirty="0">
                <a:solidFill>
                  <a:srgbClr val="000000"/>
                </a:solidFill>
                <a:effectLst/>
                <a:latin typeface="Consolas" panose="020B0609020204030204" pitchFamily="49" charset="0"/>
              </a:rPr>
              <a:t>df = </a:t>
            </a:r>
            <a:r>
              <a:rPr lang="en-US" sz="2000" b="0" i="0" dirty="0" err="1">
                <a:solidFill>
                  <a:srgbClr val="000000"/>
                </a:solidFill>
                <a:effectLst/>
                <a:latin typeface="Consolas" panose="020B0609020204030204" pitchFamily="49" charset="0"/>
              </a:rPr>
              <a:t>pd.DataFrame</a:t>
            </a:r>
            <a:r>
              <a:rPr lang="en-US" sz="2000" b="0" i="0" dirty="0">
                <a:solidFill>
                  <a:srgbClr val="000000"/>
                </a:solidFill>
                <a:effectLst/>
                <a:latin typeface="Consolas" panose="020B0609020204030204" pitchFamily="49" charset="0"/>
              </a:rPr>
              <a:t>(data, index = [</a:t>
            </a:r>
            <a:r>
              <a:rPr lang="en-US" sz="2000" b="0" i="0" dirty="0">
                <a:solidFill>
                  <a:srgbClr val="A52A2A"/>
                </a:solidFill>
                <a:effectLst/>
                <a:latin typeface="Consolas" panose="020B0609020204030204" pitchFamily="49" charset="0"/>
              </a:rPr>
              <a:t>"day1"</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"day2"</a:t>
            </a:r>
            <a:r>
              <a:rPr lang="en-US" sz="2000" b="0" i="0" dirty="0">
                <a:solidFill>
                  <a:srgbClr val="000000"/>
                </a:solidFill>
                <a:effectLst/>
                <a:latin typeface="Consolas" panose="020B0609020204030204" pitchFamily="49" charset="0"/>
              </a:rPr>
              <a:t>, </a:t>
            </a:r>
            <a:r>
              <a:rPr lang="en-US" sz="2000" b="0" i="0" dirty="0">
                <a:solidFill>
                  <a:srgbClr val="A52A2A"/>
                </a:solidFill>
                <a:effectLst/>
                <a:latin typeface="Consolas" panose="020B0609020204030204" pitchFamily="49" charset="0"/>
              </a:rPr>
              <a:t>"day3"</a:t>
            </a:r>
            <a:r>
              <a:rPr lang="en-US" sz="2000" b="0" i="0" dirty="0">
                <a:solidFill>
                  <a:srgbClr val="000000"/>
                </a:solidFill>
                <a:effectLst/>
                <a:latin typeface="Consolas" panose="020B0609020204030204" pitchFamily="49" charset="0"/>
              </a:rPr>
              <a:t>])</a:t>
            </a:r>
            <a:r>
              <a:rPr lang="en-US" sz="2000" dirty="0"/>
              <a:t/>
            </a:r>
            <a:br>
              <a:rPr lang="en-US" sz="2000" dirty="0"/>
            </a:br>
            <a:r>
              <a:rPr lang="en-US" sz="2000" dirty="0"/>
              <a:t/>
            </a: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(df) </a:t>
            </a:r>
            <a:endParaRPr lang="en-US" altLang="en-US" sz="2000" dirty="0">
              <a:latin typeface="Times New Roman" panose="02020603050405020304" pitchFamily="18" charset="0"/>
              <a:cs typeface="Times New Roman" pitchFamily="18" charset="0"/>
            </a:endParaRP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b="0" i="0" dirty="0">
                <a:solidFill>
                  <a:srgbClr val="000000"/>
                </a:solidFill>
                <a:effectLst/>
                <a:latin typeface="Segoe UI" panose="020B0502040204020203" pitchFamily="34" charset="0"/>
              </a:rPr>
              <a:t>Pandas </a:t>
            </a:r>
            <a:r>
              <a:rPr lang="en-US" sz="4000" b="0" i="0" dirty="0" err="1">
                <a:solidFill>
                  <a:srgbClr val="000000"/>
                </a:solidFill>
                <a:effectLst/>
                <a:latin typeface="Segoe UI" panose="020B0502040204020203" pitchFamily="34" charset="0"/>
              </a:rPr>
              <a:t>DataFrames</a:t>
            </a:r>
            <a:endParaRPr lang="en-US" sz="4000" b="0" i="0" dirty="0">
              <a:solidFill>
                <a:srgbClr val="000000"/>
              </a:solidFill>
              <a:effectLst/>
              <a:latin typeface="Segoe UI" panose="020B0502040204020203" pitchFamily="34" charset="0"/>
            </a:endParaRP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3E84EAA9-024A-4299-801E-206A8FBA3C1F}"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39</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826583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quarter" idx="10"/>
          </p:nvPr>
        </p:nvSpPr>
        <p:spPr/>
        <p:txBody>
          <a:bodyPr/>
          <a:lstStyle/>
          <a:p>
            <a:pPr>
              <a:defRPr/>
            </a:pPr>
            <a:fld id="{FC683C57-9FC3-4590-A828-4C12D18CBAD6}" type="datetime1">
              <a:rPr lang="en-US" smtClean="0"/>
              <a:pPr>
                <a:defRPr/>
              </a:pPr>
              <a:t>5/13/2021</a:t>
            </a:fld>
            <a:endParaRPr lang="en-US" dirty="0"/>
          </a:p>
        </p:txBody>
      </p:sp>
      <p:sp>
        <p:nvSpPr>
          <p:cNvPr id="12291" name="Slide Number Placeholder 6"/>
          <p:cNvSpPr>
            <a:spLocks noGrp="1"/>
          </p:cNvSpPr>
          <p:nvPr>
            <p:ph type="sldNum" sz="quarter" idx="12"/>
          </p:nvPr>
        </p:nvSpPr>
        <p:spPr bwMode="auto">
          <a:noFill/>
          <a:ln>
            <a:miter lim="800000"/>
            <a:headEnd/>
            <a:tailEnd/>
          </a:ln>
        </p:spPr>
        <p:txBody>
          <a:bodyPr/>
          <a:lstStyle/>
          <a:p>
            <a:fld id="{4FD6B992-4A1B-432F-8EAC-FF29AB0B4713}" type="slidenum">
              <a:rPr lang="en-US" smtClean="0"/>
              <a:pPr/>
              <a:t>4</a:t>
            </a:fld>
            <a:endParaRPr lang="en-US" smtClean="0"/>
          </a:p>
        </p:txBody>
      </p:sp>
      <p:sp>
        <p:nvSpPr>
          <p:cNvPr id="8" name="Title 1"/>
          <p:cNvSpPr txBox="1">
            <a:spLocks/>
          </p:cNvSpPr>
          <p:nvPr/>
        </p:nvSpPr>
        <p:spPr>
          <a:xfrm>
            <a:off x="1645920" y="0"/>
            <a:ext cx="9326880" cy="8382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Syllabus</a:t>
            </a:r>
          </a:p>
        </p:txBody>
      </p:sp>
      <p:pic>
        <p:nvPicPr>
          <p:cNvPr id="12293" name="Picture 2" descr="E:\NIET\Project\xLogo11.png.pagespeed.ic.pydHLuCQEZ.png"/>
          <p:cNvPicPr>
            <a:picLocks noChangeAspect="1" noChangeArrowheads="1"/>
          </p:cNvPicPr>
          <p:nvPr/>
        </p:nvPicPr>
        <p:blipFill>
          <a:blip r:embed="rId3"/>
          <a:srcRect/>
          <a:stretch>
            <a:fillRect/>
          </a:stretch>
        </p:blipFill>
        <p:spPr bwMode="auto">
          <a:xfrm>
            <a:off x="0" y="1"/>
            <a:ext cx="1737360" cy="817563"/>
          </a:xfrm>
          <a:prstGeom prst="rect">
            <a:avLst/>
          </a:prstGeom>
          <a:noFill/>
          <a:ln w="9525">
            <a:noFill/>
            <a:miter lim="800000"/>
            <a:headEnd/>
            <a:tailEnd/>
          </a:ln>
        </p:spPr>
      </p:pic>
      <p:sp>
        <p:nvSpPr>
          <p:cNvPr id="12294" name="Content Placeholder 10"/>
          <p:cNvSpPr>
            <a:spLocks noGrp="1"/>
          </p:cNvSpPr>
          <p:nvPr>
            <p:ph idx="1"/>
          </p:nvPr>
        </p:nvSpPr>
        <p:spPr/>
        <p:txBody>
          <a:bodyPr>
            <a:normAutofit lnSpcReduction="10000"/>
          </a:bodyPr>
          <a:lstStyle/>
          <a:p>
            <a:pPr>
              <a:buNone/>
            </a:pPr>
            <a:r>
              <a:rPr lang="en-IN" sz="2400" b="1" dirty="0" smtClean="0"/>
              <a:t>Libraries in Python</a:t>
            </a:r>
            <a:endParaRPr lang="en-IN" sz="2400" dirty="0" smtClean="0"/>
          </a:p>
          <a:p>
            <a:r>
              <a:rPr lang="en-IN" sz="2400" b="1" dirty="0" err="1" smtClean="0"/>
              <a:t>NumPy</a:t>
            </a:r>
            <a:r>
              <a:rPr lang="en-IN" sz="2400" b="1" dirty="0" smtClean="0"/>
              <a:t>: Basic Operation</a:t>
            </a:r>
            <a:r>
              <a:rPr lang="en-IN" sz="2400" dirty="0" smtClean="0"/>
              <a:t>, Indexing, slicing and Iterating, multidimensional arrays, </a:t>
            </a:r>
            <a:r>
              <a:rPr lang="en-IN" sz="2400" dirty="0" err="1" smtClean="0"/>
              <a:t>NumPy</a:t>
            </a:r>
            <a:r>
              <a:rPr lang="en-IN" sz="2400" dirty="0" smtClean="0"/>
              <a:t> Data types, Reading and writing data on Files.</a:t>
            </a:r>
          </a:p>
          <a:p>
            <a:r>
              <a:rPr lang="en-IN" sz="2400" b="1" dirty="0" smtClean="0"/>
              <a:t>Pandas : </a:t>
            </a:r>
            <a:r>
              <a:rPr lang="en-IN" sz="2400" dirty="0" smtClean="0"/>
              <a:t>Series and Data Frames, Grouping, aggregation, Merge Data Frames, Generate summary tables, Group data into logical pieces, Manipulation of data. </a:t>
            </a:r>
          </a:p>
          <a:p>
            <a:r>
              <a:rPr lang="en-IN" sz="2400" b="1" dirty="0" err="1" smtClean="0"/>
              <a:t>SciPy</a:t>
            </a:r>
            <a:r>
              <a:rPr lang="en-IN" sz="2400" b="1" dirty="0" smtClean="0"/>
              <a:t>: </a:t>
            </a:r>
            <a:r>
              <a:rPr lang="en-IN" sz="2400" dirty="0" smtClean="0"/>
              <a:t>Introduction to </a:t>
            </a:r>
            <a:r>
              <a:rPr lang="en-IN" sz="2400" dirty="0" err="1" smtClean="0"/>
              <a:t>SciPy</a:t>
            </a:r>
            <a:r>
              <a:rPr lang="en-IN" sz="2400" dirty="0" smtClean="0"/>
              <a:t>, Create function, modules of </a:t>
            </a:r>
            <a:r>
              <a:rPr lang="en-IN" sz="2400" dirty="0" err="1" smtClean="0"/>
              <a:t>SciPy</a:t>
            </a:r>
            <a:r>
              <a:rPr lang="en-IN" sz="2400" dirty="0" smtClean="0"/>
              <a:t>. </a:t>
            </a:r>
          </a:p>
          <a:p>
            <a:r>
              <a:rPr lang="en-IN" sz="2400" b="1" dirty="0" err="1" smtClean="0"/>
              <a:t>Matplotlib</a:t>
            </a:r>
            <a:r>
              <a:rPr lang="en-IN" sz="2400" b="1" dirty="0" smtClean="0"/>
              <a:t>: </a:t>
            </a:r>
            <a:r>
              <a:rPr lang="en-IN" sz="2400" dirty="0" smtClean="0"/>
              <a:t>Scatter plot, Bar charts, histogram, Stack charts, Legend title Style, Figures and subplots, Plotting function in pandas, Labelling and arranging figures, Save plots.</a:t>
            </a:r>
          </a:p>
          <a:p>
            <a:r>
              <a:rPr lang="en-IN" sz="2400" b="1" dirty="0" err="1" smtClean="0"/>
              <a:t>Seaborn</a:t>
            </a:r>
            <a:r>
              <a:rPr lang="en-IN" sz="2400" b="1" dirty="0" smtClean="0"/>
              <a:t>: </a:t>
            </a:r>
            <a:r>
              <a:rPr lang="en-IN" sz="2400" dirty="0" smtClean="0"/>
              <a:t>style function, </a:t>
            </a:r>
            <a:r>
              <a:rPr lang="en-IN" sz="2400" dirty="0" err="1" smtClean="0"/>
              <a:t>color</a:t>
            </a:r>
            <a:r>
              <a:rPr lang="en-IN" sz="2400" dirty="0" smtClean="0"/>
              <a:t> palettes, distribution plots, category plot, regression plot.</a:t>
            </a:r>
            <a:endParaRPr lang="en-US" sz="2200" dirty="0" smtClean="0"/>
          </a:p>
        </p:txBody>
      </p:sp>
      <p:sp>
        <p:nvSpPr>
          <p:cNvPr id="12295" name="TextBox 11"/>
          <p:cNvSpPr txBox="1">
            <a:spLocks noChangeArrowheads="1"/>
          </p:cNvSpPr>
          <p:nvPr/>
        </p:nvSpPr>
        <p:spPr bwMode="auto">
          <a:xfrm>
            <a:off x="731520" y="1077913"/>
            <a:ext cx="1737360" cy="461962"/>
          </a:xfrm>
          <a:prstGeom prst="rect">
            <a:avLst/>
          </a:prstGeom>
          <a:noFill/>
          <a:ln w="9525">
            <a:noFill/>
            <a:miter lim="800000"/>
            <a:headEnd/>
            <a:tailEnd/>
          </a:ln>
        </p:spPr>
        <p:txBody>
          <a:bodyPr>
            <a:spAutoFit/>
          </a:bodyPr>
          <a:lstStyle/>
          <a:p>
            <a:r>
              <a:rPr lang="en-US" sz="2400" b="1" dirty="0" smtClean="0"/>
              <a:t>UNIT-5</a:t>
            </a:r>
            <a:endParaRPr lang="en-US" sz="2400" b="1" dirty="0"/>
          </a:p>
        </p:txBody>
      </p:sp>
      <p:sp>
        <p:nvSpPr>
          <p:cNvPr id="13" name="Footer Placeholder 12"/>
          <p:cNvSpPr>
            <a:spLocks noGrp="1"/>
          </p:cNvSpPr>
          <p:nvPr>
            <p:ph type="ftr" sz="quarter" idx="11"/>
          </p:nvPr>
        </p:nvSpPr>
        <p:spPr/>
        <p:txBody>
          <a:bodyPr/>
          <a:lstStyle/>
          <a:p>
            <a:pPr>
              <a:defRPr/>
            </a:pPr>
            <a:r>
              <a:rPr lang="en-US" smtClean="0"/>
              <a:t>Problem Solving using Advanced Python      UNIT-5</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r>
              <a:rPr lang="en-US" altLang="en-US" sz="2400" b="1" dirty="0">
                <a:latin typeface="Times New Roman" panose="02020603050405020304" pitchFamily="18" charset="0"/>
                <a:cs typeface="Times New Roman" pitchFamily="18" charset="0"/>
              </a:rPr>
              <a:t>Locate Named Indexes</a:t>
            </a:r>
          </a:p>
          <a:p>
            <a:pPr marL="0" indent="0" algn="just">
              <a:buNone/>
            </a:pPr>
            <a:r>
              <a:rPr lang="en-US" altLang="en-US" sz="2400" dirty="0">
                <a:latin typeface="Times New Roman" panose="02020603050405020304" pitchFamily="18" charset="0"/>
                <a:cs typeface="Times New Roman" pitchFamily="18" charset="0"/>
              </a:rPr>
              <a:t>Use the named index in the loc attribute to return the specified row(s).</a:t>
            </a:r>
          </a:p>
          <a:p>
            <a:pPr marL="0" indent="0" algn="just">
              <a:buNone/>
            </a:pPr>
            <a:endParaRPr lang="en-US" altLang="en-US" sz="2400" dirty="0">
              <a:latin typeface="Times New Roman" panose="02020603050405020304" pitchFamily="18" charset="0"/>
              <a:cs typeface="Times New Roman" pitchFamily="18" charset="0"/>
            </a:endParaRPr>
          </a:p>
          <a:p>
            <a:pPr marL="0" indent="0" algn="just">
              <a:buNone/>
            </a:pPr>
            <a:r>
              <a:rPr lang="en-US" altLang="en-US" sz="2400" dirty="0">
                <a:latin typeface="Times New Roman" panose="02020603050405020304" pitchFamily="18" charset="0"/>
                <a:cs typeface="Times New Roman" pitchFamily="18" charset="0"/>
              </a:rPr>
              <a:t>Example</a:t>
            </a:r>
          </a:p>
          <a:p>
            <a:pPr marL="0" indent="0" algn="just">
              <a:buNone/>
            </a:pPr>
            <a:r>
              <a:rPr lang="en-US" altLang="en-US" sz="2400" dirty="0">
                <a:latin typeface="Times New Roman" panose="02020603050405020304" pitchFamily="18" charset="0"/>
                <a:cs typeface="Times New Roman" pitchFamily="18" charset="0"/>
              </a:rPr>
              <a:t>Return "day2":</a:t>
            </a:r>
          </a:p>
          <a:p>
            <a:pPr marL="0" indent="0">
              <a:buNone/>
            </a:pPr>
            <a:r>
              <a:rPr lang="en-US" sz="2000" b="0" i="0" dirty="0">
                <a:solidFill>
                  <a:srgbClr val="008000"/>
                </a:solidFill>
                <a:effectLst/>
                <a:latin typeface="Consolas" panose="020B0609020204030204" pitchFamily="49" charset="0"/>
              </a:rPr>
              <a:t>#refer to the named index:</a:t>
            </a:r>
            <a:br>
              <a:rPr lang="en-US" sz="2000" b="0" i="0" dirty="0">
                <a:solidFill>
                  <a:srgbClr val="008000"/>
                </a:solidFill>
                <a:effectLst/>
                <a:latin typeface="Consolas" panose="020B0609020204030204" pitchFamily="49" charset="0"/>
              </a:rPr>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err="1">
                <a:solidFill>
                  <a:srgbClr val="000000"/>
                </a:solidFill>
                <a:effectLst/>
                <a:latin typeface="Consolas" panose="020B0609020204030204" pitchFamily="49" charset="0"/>
              </a:rPr>
              <a:t>df.loc</a:t>
            </a:r>
            <a:r>
              <a:rPr lang="en-US" sz="2000" b="0" i="0" dirty="0">
                <a:solidFill>
                  <a:srgbClr val="000000"/>
                </a:solidFill>
                <a:effectLst/>
                <a:latin typeface="Consolas" panose="020B0609020204030204" pitchFamily="49" charset="0"/>
              </a:rPr>
              <a:t>[</a:t>
            </a:r>
            <a:r>
              <a:rPr lang="en-US" sz="2000" b="0" i="0" dirty="0">
                <a:solidFill>
                  <a:srgbClr val="A52A2A"/>
                </a:solidFill>
                <a:effectLst/>
                <a:latin typeface="Consolas" panose="020B0609020204030204" pitchFamily="49" charset="0"/>
              </a:rPr>
              <a:t>"day2"</a:t>
            </a:r>
            <a:r>
              <a:rPr lang="en-US" sz="2000" b="0" i="0" dirty="0">
                <a:solidFill>
                  <a:srgbClr val="000000"/>
                </a:solidFill>
                <a:effectLst/>
                <a:latin typeface="Consolas" panose="020B0609020204030204" pitchFamily="49" charset="0"/>
              </a:rPr>
              <a:t>])</a:t>
            </a:r>
            <a:endParaRPr lang="en-US" altLang="en-US" sz="2000" dirty="0">
              <a:latin typeface="Times New Roman" panose="02020603050405020304" pitchFamily="18" charset="0"/>
              <a:cs typeface="Times New Roman" pitchFamily="18" charset="0"/>
            </a:endParaRP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b="0" i="0" dirty="0">
                <a:solidFill>
                  <a:srgbClr val="000000"/>
                </a:solidFill>
                <a:effectLst/>
                <a:latin typeface="Segoe UI" panose="020B0502040204020203" pitchFamily="34" charset="0"/>
              </a:rPr>
              <a:t>Pandas </a:t>
            </a:r>
            <a:r>
              <a:rPr lang="en-US" sz="4000" b="0" i="0" dirty="0" err="1">
                <a:solidFill>
                  <a:srgbClr val="000000"/>
                </a:solidFill>
                <a:effectLst/>
                <a:latin typeface="Segoe UI" panose="020B0502040204020203" pitchFamily="34" charset="0"/>
              </a:rPr>
              <a:t>DataFrames</a:t>
            </a:r>
            <a:endParaRPr lang="en-US" sz="4000" b="0" i="0" dirty="0">
              <a:solidFill>
                <a:srgbClr val="000000"/>
              </a:solidFill>
              <a:effectLst/>
              <a:latin typeface="Segoe UI" panose="020B0502040204020203" pitchFamily="34" charset="0"/>
            </a:endParaRP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085A803D-F120-4EEC-BE0A-957F3238305F}"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40</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22876889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r>
              <a:rPr lang="en-US" altLang="en-US" sz="2400" b="1" dirty="0">
                <a:latin typeface="Times New Roman" panose="02020603050405020304" pitchFamily="18" charset="0"/>
                <a:cs typeface="Times New Roman" pitchFamily="18" charset="0"/>
              </a:rPr>
              <a:t>Load Files Into a </a:t>
            </a:r>
            <a:r>
              <a:rPr lang="en-US" altLang="en-US" sz="2400" b="1" dirty="0" err="1">
                <a:latin typeface="Times New Roman" panose="02020603050405020304" pitchFamily="18" charset="0"/>
                <a:cs typeface="Times New Roman" pitchFamily="18" charset="0"/>
              </a:rPr>
              <a:t>DataFrame</a:t>
            </a:r>
            <a:endParaRPr lang="en-US" altLang="en-US" sz="2400" b="1" dirty="0">
              <a:latin typeface="Times New Roman" panose="02020603050405020304" pitchFamily="18" charset="0"/>
              <a:cs typeface="Times New Roman" pitchFamily="18" charset="0"/>
            </a:endParaRPr>
          </a:p>
          <a:p>
            <a:pPr marL="0" indent="0" algn="just">
              <a:buNone/>
            </a:pPr>
            <a:r>
              <a:rPr lang="en-US" altLang="en-US" sz="2400" dirty="0">
                <a:latin typeface="Times New Roman" panose="02020603050405020304" pitchFamily="18" charset="0"/>
                <a:cs typeface="Times New Roman" pitchFamily="18" charset="0"/>
              </a:rPr>
              <a:t>If your data sets are stored in a file, Pandas can load them into a </a:t>
            </a:r>
            <a:r>
              <a:rPr lang="en-US" altLang="en-US" sz="2400" dirty="0" err="1">
                <a:latin typeface="Times New Roman" panose="02020603050405020304" pitchFamily="18" charset="0"/>
                <a:cs typeface="Times New Roman" pitchFamily="18" charset="0"/>
              </a:rPr>
              <a:t>DataFrame</a:t>
            </a:r>
            <a:r>
              <a:rPr lang="en-US" altLang="en-US" sz="2400" dirty="0">
                <a:latin typeface="Times New Roman" panose="02020603050405020304" pitchFamily="18" charset="0"/>
                <a:cs typeface="Times New Roman" pitchFamily="18" charset="0"/>
              </a:rPr>
              <a:t>.</a:t>
            </a:r>
          </a:p>
          <a:p>
            <a:pPr marL="0" indent="0" algn="just">
              <a:buNone/>
            </a:pPr>
            <a:endParaRPr lang="en-US" altLang="en-US" sz="2400" dirty="0">
              <a:latin typeface="Times New Roman" panose="02020603050405020304" pitchFamily="18" charset="0"/>
              <a:cs typeface="Times New Roman" pitchFamily="18" charset="0"/>
            </a:endParaRPr>
          </a:p>
          <a:p>
            <a:pPr marL="0" indent="0" algn="just">
              <a:buNone/>
            </a:pPr>
            <a:r>
              <a:rPr lang="en-US" altLang="en-US" sz="2400" dirty="0">
                <a:latin typeface="Times New Roman" panose="02020603050405020304" pitchFamily="18" charset="0"/>
                <a:cs typeface="Times New Roman" pitchFamily="18" charset="0"/>
              </a:rPr>
              <a:t>Example</a:t>
            </a:r>
          </a:p>
          <a:p>
            <a:pPr marL="0" indent="0" algn="just">
              <a:buNone/>
            </a:pPr>
            <a:r>
              <a:rPr lang="en-US" altLang="en-US" sz="2400" dirty="0">
                <a:latin typeface="Times New Roman" panose="02020603050405020304" pitchFamily="18" charset="0"/>
                <a:cs typeface="Times New Roman" pitchFamily="18" charset="0"/>
              </a:rPr>
              <a:t>Load a comma separated file (CSV file) into a </a:t>
            </a:r>
            <a:r>
              <a:rPr lang="en-US" altLang="en-US" sz="2400" dirty="0" err="1">
                <a:latin typeface="Times New Roman" panose="02020603050405020304" pitchFamily="18" charset="0"/>
                <a:cs typeface="Times New Roman" pitchFamily="18" charset="0"/>
              </a:rPr>
              <a:t>DataFrame</a:t>
            </a:r>
            <a:r>
              <a:rPr lang="en-US" altLang="en-US" sz="2400" dirty="0">
                <a:latin typeface="Times New Roman" panose="02020603050405020304" pitchFamily="18" charset="0"/>
                <a:cs typeface="Times New Roman" pitchFamily="18" charset="0"/>
              </a:rPr>
              <a:t>:</a:t>
            </a:r>
          </a:p>
          <a:p>
            <a:pPr marL="0" indent="0">
              <a:buNone/>
            </a:pPr>
            <a:r>
              <a:rPr lang="en-US" sz="2000" b="0" i="0" dirty="0">
                <a:solidFill>
                  <a:srgbClr val="0000CD"/>
                </a:solidFill>
                <a:effectLst/>
                <a:latin typeface="Consolas" panose="020B0609020204030204" pitchFamily="49" charset="0"/>
              </a:rPr>
              <a:t>import</a:t>
            </a:r>
            <a:r>
              <a:rPr lang="en-US" sz="2000" b="0" i="0" dirty="0">
                <a:solidFill>
                  <a:srgbClr val="000000"/>
                </a:solidFill>
                <a:effectLst/>
                <a:latin typeface="Consolas" panose="020B0609020204030204" pitchFamily="49" charset="0"/>
              </a:rPr>
              <a:t> pandas as pd</a:t>
            </a:r>
            <a:r>
              <a:rPr lang="en-US" sz="2000" dirty="0"/>
              <a:t/>
            </a:r>
            <a:br>
              <a:rPr lang="en-US" sz="2000" dirty="0"/>
            </a:br>
            <a:r>
              <a:rPr lang="en-US" sz="2000" dirty="0"/>
              <a:t/>
            </a:r>
            <a:br>
              <a:rPr lang="en-US" sz="2000" dirty="0"/>
            </a:br>
            <a:r>
              <a:rPr lang="en-US" sz="2000" b="0" i="0" dirty="0">
                <a:solidFill>
                  <a:srgbClr val="000000"/>
                </a:solidFill>
                <a:effectLst/>
                <a:latin typeface="Consolas" panose="020B0609020204030204" pitchFamily="49" charset="0"/>
              </a:rPr>
              <a:t>df = </a:t>
            </a:r>
            <a:r>
              <a:rPr lang="en-US" sz="2000" b="0" i="0" dirty="0" err="1">
                <a:solidFill>
                  <a:srgbClr val="000000"/>
                </a:solidFill>
                <a:effectLst/>
                <a:latin typeface="Consolas" panose="020B0609020204030204" pitchFamily="49" charset="0"/>
              </a:rPr>
              <a:t>pd.read_csv</a:t>
            </a:r>
            <a:r>
              <a:rPr lang="en-US" sz="2000" b="0" i="0" dirty="0">
                <a:solidFill>
                  <a:srgbClr val="000000"/>
                </a:solidFill>
                <a:effectLst/>
                <a:latin typeface="Consolas" panose="020B0609020204030204" pitchFamily="49" charset="0"/>
              </a:rPr>
              <a:t>(</a:t>
            </a:r>
            <a:r>
              <a:rPr lang="en-US" sz="2000" b="0" i="0" dirty="0">
                <a:solidFill>
                  <a:srgbClr val="A52A2A"/>
                </a:solidFill>
                <a:effectLst/>
                <a:latin typeface="Consolas" panose="020B0609020204030204" pitchFamily="49" charset="0"/>
              </a:rPr>
              <a:t>'data.csv'</a:t>
            </a:r>
            <a:r>
              <a:rPr lang="en-US" sz="2000" b="0" i="0" dirty="0">
                <a:solidFill>
                  <a:srgbClr val="000000"/>
                </a:solidFill>
                <a:effectLst/>
                <a:latin typeface="Consolas" panose="020B0609020204030204" pitchFamily="49" charset="0"/>
              </a:rPr>
              <a:t>)</a:t>
            </a:r>
            <a:r>
              <a:rPr lang="en-US" sz="2000" dirty="0"/>
              <a:t/>
            </a:r>
            <a:br>
              <a:rPr lang="en-US" sz="2000" dirty="0"/>
            </a:br>
            <a:r>
              <a:rPr lang="en-US" sz="2000" dirty="0"/>
              <a:t/>
            </a: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(df) </a:t>
            </a:r>
            <a:endParaRPr lang="en-US" altLang="en-US" sz="2000" dirty="0">
              <a:latin typeface="Times New Roman" panose="02020603050405020304" pitchFamily="18" charset="0"/>
              <a:cs typeface="Times New Roman" pitchFamily="18" charset="0"/>
            </a:endParaRP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b="0" i="0" dirty="0">
                <a:solidFill>
                  <a:srgbClr val="000000"/>
                </a:solidFill>
                <a:effectLst/>
                <a:latin typeface="Segoe UI" panose="020B0502040204020203" pitchFamily="34" charset="0"/>
              </a:rPr>
              <a:t>Pandas </a:t>
            </a:r>
            <a:r>
              <a:rPr lang="en-US" sz="4000" b="0" i="0" dirty="0" err="1">
                <a:solidFill>
                  <a:srgbClr val="000000"/>
                </a:solidFill>
                <a:effectLst/>
                <a:latin typeface="Segoe UI" panose="020B0502040204020203" pitchFamily="34" charset="0"/>
              </a:rPr>
              <a:t>DataFrames</a:t>
            </a:r>
            <a:endParaRPr lang="en-US" sz="4000" b="0" i="0" dirty="0">
              <a:solidFill>
                <a:srgbClr val="000000"/>
              </a:solidFill>
              <a:effectLst/>
              <a:latin typeface="Segoe UI" panose="020B0502040204020203" pitchFamily="34" charset="0"/>
            </a:endParaRP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214B4673-66ED-42F4-90DB-9A0FD9124704}"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41</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22885415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r>
              <a:rPr lang="en-US" sz="2000" b="0" i="0" dirty="0">
                <a:solidFill>
                  <a:srgbClr val="000000"/>
                </a:solidFill>
                <a:effectLst/>
                <a:latin typeface="Times New Roman" pitchFamily="18" charset="0"/>
                <a:cs typeface="Times New Roman" pitchFamily="18" charset="0"/>
              </a:rPr>
              <a:t> </a:t>
            </a:r>
            <a:r>
              <a:rPr lang="en-US" sz="2000" dirty="0" smtClean="0">
                <a:latin typeface="Times New Roman" pitchFamily="18" charset="0"/>
                <a:ea typeface="+mn-lt"/>
                <a:cs typeface="Times New Roman" pitchFamily="18" charset="0"/>
              </a:rPr>
              <a:t>Aggregation is the process of turning the values of a dataset (or a subset of it) into one single value. Let me make this clear! If you have a </a:t>
            </a:r>
            <a:r>
              <a:rPr lang="en-US" sz="2000" dirty="0" err="1" smtClean="0">
                <a:latin typeface="Times New Roman" pitchFamily="18" charset="0"/>
                <a:ea typeface="+mn-lt"/>
                <a:cs typeface="Times New Roman" pitchFamily="18" charset="0"/>
              </a:rPr>
              <a:t>DataFrame</a:t>
            </a:r>
            <a:r>
              <a:rPr lang="en-US" sz="2000" dirty="0" smtClean="0">
                <a:latin typeface="Times New Roman" pitchFamily="18" charset="0"/>
                <a:ea typeface="+mn-lt"/>
                <a:cs typeface="Times New Roman" pitchFamily="18" charset="0"/>
              </a:rPr>
              <a:t> like</a:t>
            </a:r>
            <a:r>
              <a:rPr lang="en-US" sz="2000" dirty="0" smtClean="0">
                <a:latin typeface="Times New Roman" pitchFamily="18" charset="0"/>
                <a:ea typeface="+mn-lt"/>
                <a:cs typeface="Times New Roman" pitchFamily="18" charset="0"/>
              </a:rPr>
              <a:t>…</a:t>
            </a:r>
          </a:p>
          <a:p>
            <a:pPr marL="0" indent="0" algn="just">
              <a:buNone/>
            </a:pPr>
            <a:endParaRPr lang="en-US" sz="2000" dirty="0" smtClean="0">
              <a:latin typeface="Times New Roman" pitchFamily="18" charset="0"/>
              <a:ea typeface="+mn-lt"/>
              <a:cs typeface="Times New Roman" pitchFamily="18" charset="0"/>
            </a:endParaRPr>
          </a:p>
          <a:p>
            <a:pPr marL="0" indent="0" algn="just">
              <a:buNone/>
            </a:pPr>
            <a:endParaRPr lang="en-US" sz="2000" dirty="0" smtClean="0">
              <a:latin typeface="Times New Roman" pitchFamily="18" charset="0"/>
              <a:ea typeface="+mn-lt"/>
              <a:cs typeface="Times New Roman" pitchFamily="18" charset="0"/>
            </a:endParaRPr>
          </a:p>
          <a:p>
            <a:pPr marL="0" indent="0" algn="just">
              <a:buNone/>
            </a:pPr>
            <a:endParaRPr lang="en-US" sz="2000" dirty="0" smtClean="0">
              <a:latin typeface="Times New Roman" pitchFamily="18" charset="0"/>
              <a:ea typeface="+mn-lt"/>
              <a:cs typeface="Times New Roman" pitchFamily="18" charset="0"/>
            </a:endParaRPr>
          </a:p>
          <a:p>
            <a:pPr marL="0" indent="0" algn="just">
              <a:buNone/>
            </a:pPr>
            <a:endParaRPr lang="en-US" sz="2000" dirty="0" smtClean="0">
              <a:latin typeface="Times New Roman" pitchFamily="18" charset="0"/>
              <a:ea typeface="+mn-lt"/>
              <a:cs typeface="Times New Roman" pitchFamily="18" charset="0"/>
            </a:endParaRPr>
          </a:p>
          <a:p>
            <a:pPr marL="0" indent="0" algn="just">
              <a:buNone/>
            </a:pPr>
            <a:endParaRPr lang="en-US" sz="2000" dirty="0" smtClean="0">
              <a:latin typeface="Times New Roman" pitchFamily="18" charset="0"/>
              <a:ea typeface="+mn-lt"/>
              <a:cs typeface="Times New Roman" pitchFamily="18" charset="0"/>
            </a:endParaRPr>
          </a:p>
          <a:p>
            <a:pPr marL="0" indent="0" algn="just">
              <a:buNone/>
            </a:pPr>
            <a:endParaRPr lang="en-US" sz="2000" dirty="0" smtClean="0">
              <a:latin typeface="Times New Roman" pitchFamily="18" charset="0"/>
              <a:ea typeface="+mn-lt"/>
              <a:cs typeface="Times New Roman" pitchFamily="18" charset="0"/>
            </a:endParaRPr>
          </a:p>
          <a:p>
            <a:pPr marL="0" indent="0" algn="just">
              <a:buNone/>
            </a:pPr>
            <a:endParaRPr lang="en-US" sz="2000" dirty="0" smtClean="0">
              <a:latin typeface="Times New Roman" pitchFamily="18" charset="0"/>
              <a:ea typeface="+mn-lt"/>
              <a:cs typeface="Times New Roman" pitchFamily="18" charset="0"/>
            </a:endParaRPr>
          </a:p>
          <a:p>
            <a:pPr marL="0" indent="0" algn="just">
              <a:buNone/>
            </a:pPr>
            <a:r>
              <a:rPr lang="en-US" sz="2000" dirty="0" smtClean="0">
                <a:ea typeface="+mn-lt"/>
                <a:cs typeface="+mn-lt"/>
              </a:rPr>
              <a:t>s</a:t>
            </a:r>
            <a:r>
              <a:rPr lang="en-US" sz="2000" dirty="0" smtClean="0">
                <a:ea typeface="+mn-lt"/>
                <a:cs typeface="+mn-lt"/>
              </a:rPr>
              <a:t>imple </a:t>
            </a:r>
            <a:r>
              <a:rPr lang="en-US" sz="2000" dirty="0" smtClean="0">
                <a:ea typeface="+mn-lt"/>
                <a:cs typeface="+mn-lt"/>
              </a:rPr>
              <a:t>aggregation method is to calculate the summary of the </a:t>
            </a:r>
            <a:r>
              <a:rPr lang="en-US" sz="2000" dirty="0" err="1" smtClean="0">
                <a:ea typeface="+mn-lt"/>
                <a:cs typeface="+mn-lt"/>
              </a:rPr>
              <a:t>water_needs</a:t>
            </a:r>
            <a:r>
              <a:rPr lang="en-US" sz="2000" dirty="0" smtClean="0">
                <a:ea typeface="+mn-lt"/>
                <a:cs typeface="+mn-lt"/>
              </a:rPr>
              <a:t>, which is 100 + 350 + 670 + 200 = 1320. Or a different aggregation method would be to count the number of the animals, which is 4.</a:t>
            </a:r>
            <a:endParaRPr lang="en-US" sz="2000" dirty="0" smtClean="0">
              <a:latin typeface="Times New Roman" pitchFamily="18" charset="0"/>
              <a:ea typeface="+mn-lt"/>
              <a:cs typeface="Times New Roman" pitchFamily="18" charset="0"/>
            </a:endParaRPr>
          </a:p>
          <a:p>
            <a:pPr marL="0" indent="0" algn="just">
              <a:buNone/>
            </a:pPr>
            <a:endParaRPr lang="en-US" altLang="en-US" sz="2000" dirty="0">
              <a:latin typeface="Times New Roman" panose="02020603050405020304" pitchFamily="18" charset="0"/>
              <a:cs typeface="Times New Roman" pitchFamily="18" charset="0"/>
            </a:endParaRP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60020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b="1" dirty="0" smtClean="0">
                <a:latin typeface="Times New Roman" pitchFamily="18" charset="0"/>
                <a:cs typeface="Times New Roman" pitchFamily="18" charset="0"/>
              </a:rPr>
              <a:t>Data aggregation</a:t>
            </a:r>
            <a:endParaRPr lang="en-US" sz="4000" b="0" i="0" dirty="0">
              <a:solidFill>
                <a:srgbClr val="000000"/>
              </a:solidFill>
              <a:effectLst/>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214B4673-66ED-42F4-90DB-9A0FD9124704}"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42</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pic>
        <p:nvPicPr>
          <p:cNvPr id="3075" name="Picture 3"/>
          <p:cNvPicPr>
            <a:picLocks noChangeAspect="1" noChangeArrowheads="1"/>
          </p:cNvPicPr>
          <p:nvPr/>
        </p:nvPicPr>
        <p:blipFill>
          <a:blip r:embed="rId3"/>
          <a:srcRect/>
          <a:stretch>
            <a:fillRect/>
          </a:stretch>
        </p:blipFill>
        <p:spPr bwMode="auto">
          <a:xfrm>
            <a:off x="1981200" y="2057400"/>
            <a:ext cx="4629150" cy="2105025"/>
          </a:xfrm>
          <a:prstGeom prst="rect">
            <a:avLst/>
          </a:prstGeom>
          <a:noFill/>
          <a:ln w="9525">
            <a:noFill/>
            <a:miter lim="800000"/>
            <a:headEnd/>
            <a:tailEnd/>
          </a:ln>
          <a:effectLst/>
        </p:spPr>
      </p:pic>
    </p:spTree>
    <p:extLst>
      <p:ext uri="{BB962C8B-B14F-4D97-AF65-F5344CB8AC3E}">
        <p14:creationId xmlns:p14="http://schemas.microsoft.com/office/powerpoint/2010/main" xmlns="" val="22885415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endParaRPr lang="en-US" altLang="en-US" sz="2000" dirty="0">
              <a:latin typeface="Times New Roman" panose="02020603050405020304" pitchFamily="18" charset="0"/>
              <a:cs typeface="Times New Roman" pitchFamily="18" charset="0"/>
            </a:endParaRP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60020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b="1" dirty="0" smtClean="0">
                <a:latin typeface="Times New Roman" pitchFamily="18" charset="0"/>
                <a:cs typeface="Times New Roman" pitchFamily="18" charset="0"/>
              </a:rPr>
              <a:t>Data aggregation</a:t>
            </a:r>
            <a:endParaRPr lang="en-US" sz="4000" b="0" i="0" dirty="0">
              <a:solidFill>
                <a:srgbClr val="000000"/>
              </a:solidFill>
              <a:effectLst/>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214B4673-66ED-42F4-90DB-9A0FD9124704}"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43</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pic>
        <p:nvPicPr>
          <p:cNvPr id="10" name="Picture 9">
            <a:extLst>
              <a:ext uri="{FF2B5EF4-FFF2-40B4-BE49-F238E27FC236}">
                <a16:creationId xmlns="" xmlns:a16="http://schemas.microsoft.com/office/drawing/2014/main" id="{0729BAF7-27BB-4259-BF26-86770D584687}"/>
              </a:ext>
            </a:extLst>
          </p:cNvPr>
          <p:cNvPicPr>
            <a:picLocks noChangeAspect="1"/>
          </p:cNvPicPr>
          <p:nvPr/>
        </p:nvPicPr>
        <p:blipFill>
          <a:blip r:embed="rId3"/>
          <a:stretch>
            <a:fillRect/>
          </a:stretch>
        </p:blipFill>
        <p:spPr>
          <a:xfrm>
            <a:off x="914400" y="1371600"/>
            <a:ext cx="8382000" cy="5015089"/>
          </a:xfrm>
          <a:prstGeom prst="rect">
            <a:avLst/>
          </a:prstGeom>
        </p:spPr>
      </p:pic>
    </p:spTree>
    <p:extLst>
      <p:ext uri="{BB962C8B-B14F-4D97-AF65-F5344CB8AC3E}">
        <p14:creationId xmlns:p14="http://schemas.microsoft.com/office/powerpoint/2010/main" xmlns="" val="22885415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r>
              <a:rPr lang="en-US" sz="2000" b="1" dirty="0" smtClean="0">
                <a:latin typeface="Times New Roman" pitchFamily="18" charset="0"/>
                <a:ea typeface="+mj-lt"/>
                <a:cs typeface="Times New Roman" pitchFamily="18" charset="0"/>
              </a:rPr>
              <a:t>Pandas Data Aggregation </a:t>
            </a:r>
            <a:r>
              <a:rPr lang="en-US" sz="2000" b="1" dirty="0" smtClean="0">
                <a:latin typeface="Times New Roman" pitchFamily="18" charset="0"/>
                <a:ea typeface="+mj-lt"/>
                <a:cs typeface="Times New Roman" pitchFamily="18" charset="0"/>
              </a:rPr>
              <a:t>: count()</a:t>
            </a:r>
          </a:p>
          <a:p>
            <a:r>
              <a:rPr lang="en-US" sz="2000" dirty="0" smtClean="0">
                <a:latin typeface="Times New Roman" pitchFamily="18" charset="0"/>
                <a:ea typeface="+mn-lt"/>
                <a:cs typeface="Times New Roman" pitchFamily="18" charset="0"/>
              </a:rPr>
              <a:t>Counting the number of the animals is as easy as applying a count function on the </a:t>
            </a:r>
            <a:r>
              <a:rPr lang="en-US" sz="2000" dirty="0" smtClean="0">
                <a:latin typeface="Times New Roman" pitchFamily="18" charset="0"/>
                <a:cs typeface="Times New Roman" pitchFamily="18" charset="0"/>
              </a:rPr>
              <a:t>zoo</a:t>
            </a:r>
            <a:r>
              <a:rPr lang="en-US" sz="2000" dirty="0" smtClean="0">
                <a:latin typeface="Times New Roman" pitchFamily="18" charset="0"/>
                <a:ea typeface="+mn-lt"/>
                <a:cs typeface="Times New Roman" pitchFamily="18" charset="0"/>
              </a:rPr>
              <a:t> </a:t>
            </a:r>
            <a:r>
              <a:rPr lang="en-US" sz="2000" dirty="0" err="1" smtClean="0">
                <a:latin typeface="Times New Roman" pitchFamily="18" charset="0"/>
                <a:ea typeface="+mn-lt"/>
                <a:cs typeface="Times New Roman" pitchFamily="18" charset="0"/>
              </a:rPr>
              <a:t>dataframe</a:t>
            </a:r>
            <a:r>
              <a:rPr lang="en-US" sz="2000" dirty="0" smtClean="0">
                <a:latin typeface="Times New Roman" pitchFamily="18" charset="0"/>
                <a:ea typeface="+mn-lt"/>
                <a:cs typeface="Times New Roman" pitchFamily="18" charset="0"/>
              </a:rPr>
              <a:t>:</a:t>
            </a:r>
            <a:endParaRPr lang="en-US" sz="2000" dirty="0" smtClean="0">
              <a:latin typeface="Times New Roman" pitchFamily="18" charset="0"/>
              <a:cs typeface="Times New Roman" pitchFamily="18" charset="0"/>
            </a:endParaRPr>
          </a:p>
          <a:p>
            <a:pPr marL="0" indent="0">
              <a:buNone/>
            </a:pPr>
            <a:r>
              <a:rPr lang="en-US" sz="2000" dirty="0" err="1" smtClean="0">
                <a:solidFill>
                  <a:srgbClr val="FF0000"/>
                </a:solidFill>
                <a:latin typeface="Times New Roman" pitchFamily="18" charset="0"/>
                <a:cs typeface="Times New Roman" pitchFamily="18" charset="0"/>
              </a:rPr>
              <a:t>zoo.count</a:t>
            </a:r>
            <a:r>
              <a:rPr lang="en-US" sz="2000" dirty="0" smtClean="0">
                <a:solidFill>
                  <a:srgbClr val="FF0000"/>
                </a:solidFill>
                <a:latin typeface="Times New Roman" pitchFamily="18" charset="0"/>
                <a:cs typeface="Times New Roman" pitchFamily="18" charset="0"/>
              </a:rPr>
              <a:t>()</a:t>
            </a:r>
          </a:p>
          <a:p>
            <a:r>
              <a:rPr lang="en-US" sz="2000" dirty="0" smtClean="0">
                <a:latin typeface="Times New Roman" pitchFamily="18" charset="0"/>
                <a:ea typeface="+mn-lt"/>
                <a:cs typeface="Times New Roman" pitchFamily="18" charset="0"/>
              </a:rPr>
              <a:t>The </a:t>
            </a:r>
            <a:r>
              <a:rPr lang="en-US" sz="2000" dirty="0" smtClean="0">
                <a:latin typeface="Times New Roman" pitchFamily="18" charset="0"/>
                <a:cs typeface="Times New Roman" pitchFamily="18" charset="0"/>
              </a:rPr>
              <a:t>.count()</a:t>
            </a:r>
            <a:r>
              <a:rPr lang="en-US" sz="2000" dirty="0" smtClean="0">
                <a:latin typeface="Times New Roman" pitchFamily="18" charset="0"/>
                <a:ea typeface="+mn-lt"/>
                <a:cs typeface="Times New Roman" pitchFamily="18" charset="0"/>
              </a:rPr>
              <a:t> function counts the number of values in </a:t>
            </a:r>
            <a:r>
              <a:rPr lang="en-US" sz="2000" i="1" dirty="0" smtClean="0">
                <a:latin typeface="Times New Roman" pitchFamily="18" charset="0"/>
                <a:ea typeface="+mn-lt"/>
                <a:cs typeface="Times New Roman" pitchFamily="18" charset="0"/>
              </a:rPr>
              <a:t>each column</a:t>
            </a:r>
            <a:r>
              <a:rPr lang="en-US" sz="2000" dirty="0" smtClean="0">
                <a:latin typeface="Times New Roman" pitchFamily="18" charset="0"/>
                <a:ea typeface="+mn-lt"/>
                <a:cs typeface="Times New Roman" pitchFamily="18" charset="0"/>
              </a:rPr>
              <a:t>. In the case of the </a:t>
            </a:r>
            <a:r>
              <a:rPr lang="en-US" sz="2000" dirty="0" smtClean="0">
                <a:latin typeface="Times New Roman" pitchFamily="18" charset="0"/>
                <a:cs typeface="Times New Roman" pitchFamily="18" charset="0"/>
              </a:rPr>
              <a:t>zoo</a:t>
            </a:r>
            <a:r>
              <a:rPr lang="en-US" sz="2000" dirty="0" smtClean="0">
                <a:latin typeface="Times New Roman" pitchFamily="18" charset="0"/>
                <a:ea typeface="+mn-lt"/>
                <a:cs typeface="Times New Roman" pitchFamily="18" charset="0"/>
              </a:rPr>
              <a:t> dataset, there were 3 columns, and each of them had 22 values in it.</a:t>
            </a:r>
            <a:endParaRPr lang="en-US" sz="2000" dirty="0" smtClean="0">
              <a:latin typeface="Times New Roman" pitchFamily="18" charset="0"/>
              <a:cs typeface="Times New Roman" pitchFamily="18" charset="0"/>
            </a:endParaRPr>
          </a:p>
          <a:p>
            <a:pPr marL="0" indent="0">
              <a:buNone/>
            </a:pPr>
            <a:r>
              <a:rPr lang="en-US" sz="2000" dirty="0" smtClean="0">
                <a:solidFill>
                  <a:srgbClr val="FF0000"/>
                </a:solidFill>
                <a:latin typeface="Times New Roman" pitchFamily="18" charset="0"/>
                <a:cs typeface="Times New Roman" pitchFamily="18" charset="0"/>
              </a:rPr>
              <a:t>zoo[['animal']].count()</a:t>
            </a:r>
          </a:p>
          <a:p>
            <a:r>
              <a:rPr lang="en-US" sz="2000" dirty="0" smtClean="0">
                <a:latin typeface="Times New Roman" pitchFamily="18" charset="0"/>
                <a:ea typeface="+mn-lt"/>
                <a:cs typeface="Times New Roman" pitchFamily="18" charset="0"/>
              </a:rPr>
              <a:t>Or in this particular case, the result could be even nicer if you use this syntax:</a:t>
            </a:r>
            <a:endParaRPr lang="en-US" sz="2000" dirty="0" smtClean="0">
              <a:latin typeface="Times New Roman" pitchFamily="18" charset="0"/>
              <a:cs typeface="Times New Roman" pitchFamily="18" charset="0"/>
            </a:endParaRPr>
          </a:p>
          <a:p>
            <a:pPr marL="0" indent="0">
              <a:buNone/>
            </a:pPr>
            <a:r>
              <a:rPr lang="en-US" sz="2000" dirty="0" err="1" smtClean="0">
                <a:solidFill>
                  <a:srgbClr val="FF0000"/>
                </a:solidFill>
                <a:latin typeface="Times New Roman" pitchFamily="18" charset="0"/>
                <a:cs typeface="Times New Roman" pitchFamily="18" charset="0"/>
              </a:rPr>
              <a:t>zoo.animal.count</a:t>
            </a:r>
            <a:r>
              <a:rPr lang="en-US" sz="2000" dirty="0" smtClean="0">
                <a:solidFill>
                  <a:srgbClr val="FF0000"/>
                </a:solidFill>
                <a:latin typeface="Times New Roman" pitchFamily="18" charset="0"/>
                <a:cs typeface="Times New Roman" pitchFamily="18" charset="0"/>
              </a:rPr>
              <a:t>()</a:t>
            </a:r>
          </a:p>
          <a:p>
            <a:r>
              <a:rPr lang="en-US" sz="2000" dirty="0" smtClean="0">
                <a:latin typeface="Times New Roman" pitchFamily="18" charset="0"/>
                <a:ea typeface="+mn-lt"/>
                <a:cs typeface="Times New Roman" pitchFamily="18" charset="0"/>
              </a:rPr>
              <a:t>This also selects only one column, but it turns our pandas </a:t>
            </a:r>
            <a:r>
              <a:rPr lang="en-US" sz="2000" dirty="0" err="1" smtClean="0">
                <a:latin typeface="Times New Roman" pitchFamily="18" charset="0"/>
                <a:ea typeface="+mn-lt"/>
                <a:cs typeface="Times New Roman" pitchFamily="18" charset="0"/>
              </a:rPr>
              <a:t>dataframe</a:t>
            </a:r>
            <a:r>
              <a:rPr lang="en-US" sz="2000" dirty="0" smtClean="0">
                <a:latin typeface="Times New Roman" pitchFamily="18" charset="0"/>
                <a:ea typeface="+mn-lt"/>
                <a:cs typeface="Times New Roman" pitchFamily="18" charset="0"/>
              </a:rPr>
              <a:t> object into a pandas series object. </a:t>
            </a:r>
            <a:r>
              <a:rPr lang="en-US" sz="2000" i="1" dirty="0" smtClean="0">
                <a:latin typeface="Times New Roman" pitchFamily="18" charset="0"/>
                <a:ea typeface="+mn-lt"/>
                <a:cs typeface="Times New Roman" pitchFamily="18" charset="0"/>
              </a:rPr>
              <a:t>(Which means that the output format is slightly different.)</a:t>
            </a:r>
            <a:endParaRPr lang="en-US" sz="2000" dirty="0" smtClean="0">
              <a:latin typeface="Times New Roman" pitchFamily="18" charset="0"/>
              <a:cs typeface="Times New Roman" pitchFamily="18" charset="0"/>
            </a:endParaRPr>
          </a:p>
          <a:p>
            <a:pPr marL="0" indent="0" algn="just">
              <a:buNone/>
            </a:pPr>
            <a:endParaRPr lang="en-US" altLang="en-US" sz="2000" dirty="0">
              <a:latin typeface="Times New Roman" panose="02020603050405020304" pitchFamily="18" charset="0"/>
              <a:cs typeface="Times New Roman" pitchFamily="18" charset="0"/>
            </a:endParaRP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60020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b="1" dirty="0" smtClean="0">
                <a:latin typeface="Times New Roman" pitchFamily="18" charset="0"/>
                <a:cs typeface="Times New Roman" pitchFamily="18" charset="0"/>
              </a:rPr>
              <a:t>Data aggregation</a:t>
            </a:r>
            <a:endParaRPr lang="en-US" sz="4000" b="0" i="0" dirty="0">
              <a:solidFill>
                <a:srgbClr val="000000"/>
              </a:solidFill>
              <a:effectLst/>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214B4673-66ED-42F4-90DB-9A0FD9124704}"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44</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22885415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r>
              <a:rPr lang="en-US" sz="2000" b="1" dirty="0" smtClean="0"/>
              <a:t>Pandas Data Aggregation </a:t>
            </a:r>
            <a:r>
              <a:rPr lang="en-US" sz="2000" b="1" dirty="0" smtClean="0"/>
              <a:t>: sum()</a:t>
            </a:r>
          </a:p>
          <a:p>
            <a:pPr>
              <a:spcBef>
                <a:spcPct val="0"/>
              </a:spcBef>
            </a:pPr>
            <a:r>
              <a:rPr lang="en-US" sz="2000" dirty="0" smtClean="0">
                <a:latin typeface="Times New Roman" pitchFamily="18" charset="0"/>
                <a:cs typeface="Times New Roman" pitchFamily="18" charset="0"/>
              </a:rPr>
              <a:t>Following the same logic, you can easily sum the values in the </a:t>
            </a:r>
            <a:r>
              <a:rPr lang="en-US" sz="2000" dirty="0" err="1" smtClean="0">
                <a:latin typeface="Times New Roman" pitchFamily="18" charset="0"/>
                <a:cs typeface="Times New Roman" pitchFamily="18" charset="0"/>
              </a:rPr>
              <a:t>water_need</a:t>
            </a:r>
            <a:r>
              <a:rPr lang="en-US" sz="2000" dirty="0" smtClean="0">
                <a:latin typeface="Times New Roman" pitchFamily="18" charset="0"/>
                <a:cs typeface="Times New Roman" pitchFamily="18" charset="0"/>
              </a:rPr>
              <a:t> column by typing:</a:t>
            </a:r>
            <a:endParaRPr lang="en-US" sz="2000" dirty="0" smtClean="0">
              <a:latin typeface="Times New Roman" pitchFamily="18" charset="0"/>
              <a:ea typeface="+mn-lt"/>
              <a:cs typeface="Times New Roman" pitchFamily="18" charset="0"/>
            </a:endParaRPr>
          </a:p>
          <a:p>
            <a:pPr marL="0" indent="0">
              <a:spcBef>
                <a:spcPct val="0"/>
              </a:spcBef>
              <a:buNone/>
            </a:pPr>
            <a:r>
              <a:rPr lang="en-US" sz="2000" dirty="0" err="1" smtClean="0">
                <a:solidFill>
                  <a:srgbClr val="FF0000"/>
                </a:solidFill>
                <a:latin typeface="Times New Roman" pitchFamily="18" charset="0"/>
                <a:cs typeface="Times New Roman" pitchFamily="18" charset="0"/>
              </a:rPr>
              <a:t>zoo.water_need.sum</a:t>
            </a:r>
            <a:r>
              <a:rPr lang="en-US" sz="2000" dirty="0" smtClean="0">
                <a:solidFill>
                  <a:srgbClr val="FF0000"/>
                </a:solidFill>
                <a:latin typeface="Times New Roman" pitchFamily="18" charset="0"/>
                <a:cs typeface="Times New Roman" pitchFamily="18" charset="0"/>
              </a:rPr>
              <a:t>()</a:t>
            </a:r>
            <a:endParaRPr lang="en-US" sz="2000" dirty="0" smtClean="0">
              <a:solidFill>
                <a:srgbClr val="FF0000"/>
              </a:solidFill>
              <a:latin typeface="Times New Roman" pitchFamily="18" charset="0"/>
              <a:ea typeface="+mn-lt"/>
              <a:cs typeface="Times New Roman" pitchFamily="18" charset="0"/>
            </a:endParaRPr>
          </a:p>
          <a:p>
            <a:pPr marL="0" indent="0" algn="just">
              <a:buNone/>
            </a:pPr>
            <a:endParaRPr lang="en-US" altLang="en-US" sz="2000" dirty="0" smtClean="0">
              <a:latin typeface="Times New Roman" panose="02020603050405020304" pitchFamily="18" charset="0"/>
              <a:cs typeface="Times New Roman" pitchFamily="18" charset="0"/>
            </a:endParaRPr>
          </a:p>
          <a:p>
            <a:pPr marL="0" indent="0" algn="just">
              <a:buNone/>
            </a:pPr>
            <a:r>
              <a:rPr lang="en-US" sz="2000" b="1" dirty="0" smtClean="0"/>
              <a:t>Pandas Data Aggregation #3 and #4: .min() and .max()</a:t>
            </a:r>
            <a:endParaRPr lang="en-US" altLang="en-US" sz="2000" dirty="0">
              <a:latin typeface="Times New Roman" panose="02020603050405020304" pitchFamily="18" charset="0"/>
              <a:cs typeface="Times New Roman" pitchFamily="18" charset="0"/>
            </a:endParaRP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60020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b="1" dirty="0" smtClean="0">
                <a:latin typeface="Times New Roman" pitchFamily="18" charset="0"/>
                <a:cs typeface="Times New Roman" pitchFamily="18" charset="0"/>
              </a:rPr>
              <a:t>Data aggregation</a:t>
            </a:r>
            <a:endParaRPr lang="en-US" sz="4000" b="0" i="0" dirty="0">
              <a:solidFill>
                <a:srgbClr val="000000"/>
              </a:solidFill>
              <a:effectLst/>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214B4673-66ED-42F4-90DB-9A0FD9124704}"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45</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pic>
        <p:nvPicPr>
          <p:cNvPr id="10" name="Picture 4" descr="Graphical user interface, text, application, email&#10;&#10;Description automatically generated">
            <a:extLst>
              <a:ext uri="{FF2B5EF4-FFF2-40B4-BE49-F238E27FC236}">
                <a16:creationId xmlns="" xmlns:a16="http://schemas.microsoft.com/office/drawing/2014/main" id="{2C05D933-F657-4FF8-B96B-0441857F01FD}"/>
              </a:ext>
            </a:extLst>
          </p:cNvPr>
          <p:cNvPicPr>
            <a:picLocks noChangeAspect="1"/>
          </p:cNvPicPr>
          <p:nvPr/>
        </p:nvPicPr>
        <p:blipFill>
          <a:blip r:embed="rId3"/>
          <a:stretch>
            <a:fillRect/>
          </a:stretch>
        </p:blipFill>
        <p:spPr>
          <a:xfrm>
            <a:off x="1066800" y="3048000"/>
            <a:ext cx="6744732" cy="3373523"/>
          </a:xfrm>
          <a:prstGeom prst="rect">
            <a:avLst/>
          </a:prstGeom>
        </p:spPr>
      </p:pic>
    </p:spTree>
    <p:extLst>
      <p:ext uri="{BB962C8B-B14F-4D97-AF65-F5344CB8AC3E}">
        <p14:creationId xmlns:p14="http://schemas.microsoft.com/office/powerpoint/2010/main" xmlns="" val="22885415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r>
              <a:rPr lang="en-US" sz="2000" b="1" dirty="0" smtClean="0">
                <a:ea typeface="+mj-lt"/>
                <a:cs typeface="+mj-lt"/>
              </a:rPr>
              <a:t>Pandas Data aggregation </a:t>
            </a:r>
            <a:r>
              <a:rPr lang="en-US" sz="2000" b="1" dirty="0" smtClean="0">
                <a:ea typeface="+mj-lt"/>
                <a:cs typeface="+mj-lt"/>
              </a:rPr>
              <a:t>---mean</a:t>
            </a:r>
            <a:r>
              <a:rPr lang="en-US" sz="2000" b="1" dirty="0" smtClean="0">
                <a:ea typeface="+mj-lt"/>
                <a:cs typeface="+mj-lt"/>
              </a:rPr>
              <a:t>() and </a:t>
            </a:r>
            <a:r>
              <a:rPr lang="en-US" sz="2000" b="1" dirty="0" smtClean="0">
                <a:ea typeface="+mj-lt"/>
                <a:cs typeface="+mj-lt"/>
              </a:rPr>
              <a:t>median</a:t>
            </a:r>
            <a:r>
              <a:rPr lang="en-US" sz="2000" b="1" dirty="0" smtClean="0">
                <a:ea typeface="+mj-lt"/>
                <a:cs typeface="+mj-lt"/>
              </a:rPr>
              <a:t>()</a:t>
            </a:r>
            <a:endParaRPr lang="en-US" altLang="en-US" sz="2000" dirty="0">
              <a:latin typeface="Times New Roman" panose="02020603050405020304" pitchFamily="18" charset="0"/>
              <a:cs typeface="Times New Roman" pitchFamily="18" charset="0"/>
            </a:endParaRP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60020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b="1" dirty="0" smtClean="0">
                <a:latin typeface="Times New Roman" pitchFamily="18" charset="0"/>
                <a:cs typeface="Times New Roman" pitchFamily="18" charset="0"/>
              </a:rPr>
              <a:t>Data aggregation</a:t>
            </a:r>
            <a:endParaRPr lang="en-US" sz="4000" b="0" i="0" dirty="0">
              <a:solidFill>
                <a:srgbClr val="000000"/>
              </a:solidFill>
              <a:effectLst/>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214B4673-66ED-42F4-90DB-9A0FD9124704}"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46</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pic>
        <p:nvPicPr>
          <p:cNvPr id="11" name="Picture 6" descr="Graphical user interface, text, application, email&#10;&#10;Description automatically generated">
            <a:extLst>
              <a:ext uri="{FF2B5EF4-FFF2-40B4-BE49-F238E27FC236}">
                <a16:creationId xmlns="" xmlns:a16="http://schemas.microsoft.com/office/drawing/2014/main" id="{82269906-CB17-4116-A488-A34B06A7A57C}"/>
              </a:ext>
            </a:extLst>
          </p:cNvPr>
          <p:cNvPicPr>
            <a:picLocks noChangeAspect="1"/>
          </p:cNvPicPr>
          <p:nvPr/>
        </p:nvPicPr>
        <p:blipFill>
          <a:blip r:embed="rId3"/>
          <a:stretch>
            <a:fillRect/>
          </a:stretch>
        </p:blipFill>
        <p:spPr>
          <a:xfrm>
            <a:off x="762000" y="1905000"/>
            <a:ext cx="8236743" cy="3644019"/>
          </a:xfrm>
          <a:prstGeom prst="rect">
            <a:avLst/>
          </a:prstGeom>
        </p:spPr>
      </p:pic>
    </p:spTree>
    <p:extLst>
      <p:ext uri="{BB962C8B-B14F-4D97-AF65-F5344CB8AC3E}">
        <p14:creationId xmlns:p14="http://schemas.microsoft.com/office/powerpoint/2010/main" xmlns="" val="22885415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r>
              <a:rPr lang="en-US" altLang="en-US" sz="2400" b="1" dirty="0">
                <a:latin typeface="Times New Roman" panose="02020603050405020304" pitchFamily="18" charset="0"/>
                <a:cs typeface="Times New Roman" pitchFamily="18" charset="0"/>
              </a:rPr>
              <a:t>Read CSV Files</a:t>
            </a:r>
          </a:p>
          <a:p>
            <a:pPr marL="0" indent="0" algn="just">
              <a:buNone/>
            </a:pPr>
            <a:r>
              <a:rPr lang="en-US" altLang="en-US" sz="2400" dirty="0">
                <a:latin typeface="Times New Roman" panose="02020603050405020304" pitchFamily="18" charset="0"/>
                <a:cs typeface="Times New Roman" pitchFamily="18" charset="0"/>
              </a:rPr>
              <a:t>A simple way to store big data sets is to use CSV files (comma separated files).</a:t>
            </a:r>
          </a:p>
          <a:p>
            <a:pPr marL="0" indent="0" algn="just">
              <a:buNone/>
            </a:pPr>
            <a:r>
              <a:rPr lang="en-US" altLang="en-US" sz="2400" dirty="0">
                <a:latin typeface="Times New Roman" panose="02020603050405020304" pitchFamily="18" charset="0"/>
                <a:cs typeface="Times New Roman" pitchFamily="18" charset="0"/>
              </a:rPr>
              <a:t>CSV files contains plain text and is a well know format that can be read by everyone including Pandas.</a:t>
            </a:r>
          </a:p>
          <a:p>
            <a:pPr marL="0" indent="0" algn="just">
              <a:buNone/>
            </a:pPr>
            <a:r>
              <a:rPr lang="en-US" altLang="en-US" sz="2400" dirty="0">
                <a:latin typeface="Times New Roman" panose="02020603050405020304" pitchFamily="18" charset="0"/>
                <a:cs typeface="Times New Roman" pitchFamily="18" charset="0"/>
              </a:rPr>
              <a:t>In our examples we will be using a CSV file called 'data.csv'.</a:t>
            </a:r>
          </a:p>
          <a:p>
            <a:pPr marL="0" indent="0" algn="just">
              <a:buNone/>
            </a:pPr>
            <a:r>
              <a:rPr lang="en-US" altLang="en-US" sz="2400" dirty="0">
                <a:latin typeface="Times New Roman" panose="02020603050405020304" pitchFamily="18" charset="0"/>
                <a:cs typeface="Times New Roman" pitchFamily="18" charset="0"/>
              </a:rPr>
              <a:t>Download data.csv. or Open data.csv</a:t>
            </a:r>
          </a:p>
          <a:p>
            <a:pPr marL="0" indent="0" algn="just">
              <a:buNone/>
            </a:pPr>
            <a:r>
              <a:rPr lang="en-US" altLang="en-US" sz="2000" dirty="0">
                <a:latin typeface="Times New Roman" panose="02020603050405020304" pitchFamily="18" charset="0"/>
                <a:cs typeface="Times New Roman" pitchFamily="18" charset="0"/>
              </a:rPr>
              <a:t>Example</a:t>
            </a:r>
          </a:p>
          <a:p>
            <a:pPr marL="0" indent="0" algn="just">
              <a:buNone/>
            </a:pPr>
            <a:r>
              <a:rPr lang="en-US" altLang="en-US" sz="2000" dirty="0">
                <a:latin typeface="Times New Roman" panose="02020603050405020304" pitchFamily="18" charset="0"/>
                <a:cs typeface="Times New Roman" pitchFamily="18" charset="0"/>
              </a:rPr>
              <a:t>Load the CSV into a </a:t>
            </a:r>
            <a:r>
              <a:rPr lang="en-US" altLang="en-US" sz="2000" dirty="0" err="1">
                <a:latin typeface="Times New Roman" panose="02020603050405020304" pitchFamily="18" charset="0"/>
                <a:cs typeface="Times New Roman" pitchFamily="18" charset="0"/>
              </a:rPr>
              <a:t>DataFrame</a:t>
            </a:r>
            <a:r>
              <a:rPr lang="en-US" altLang="en-US" sz="2000" dirty="0">
                <a:latin typeface="Times New Roman" panose="02020603050405020304" pitchFamily="18" charset="0"/>
                <a:cs typeface="Times New Roman" pitchFamily="18" charset="0"/>
              </a:rPr>
              <a:t>:</a:t>
            </a:r>
            <a:endParaRPr lang="en-US" altLang="en-US" sz="2400" dirty="0">
              <a:latin typeface="Times New Roman" panose="02020603050405020304" pitchFamily="18" charset="0"/>
              <a:cs typeface="Times New Roman" pitchFamily="18" charset="0"/>
            </a:endParaRPr>
          </a:p>
          <a:p>
            <a:pPr marL="0" indent="0">
              <a:buNone/>
            </a:pPr>
            <a:r>
              <a:rPr lang="en-US" sz="2000" b="0" i="0" dirty="0">
                <a:solidFill>
                  <a:srgbClr val="0000CD"/>
                </a:solidFill>
                <a:effectLst/>
                <a:latin typeface="Consolas" panose="020B0609020204030204" pitchFamily="49" charset="0"/>
              </a:rPr>
              <a:t>import</a:t>
            </a:r>
            <a:r>
              <a:rPr lang="en-US" sz="2000" b="0" i="0" dirty="0">
                <a:solidFill>
                  <a:srgbClr val="000000"/>
                </a:solidFill>
                <a:effectLst/>
                <a:latin typeface="Consolas" panose="020B0609020204030204" pitchFamily="49" charset="0"/>
              </a:rPr>
              <a:t> pandas as pd</a:t>
            </a:r>
            <a:r>
              <a:rPr lang="en-US" sz="2000" dirty="0"/>
              <a:t/>
            </a:r>
            <a:br>
              <a:rPr lang="en-US" sz="2000" dirty="0"/>
            </a:br>
            <a:r>
              <a:rPr lang="en-US" sz="2000" dirty="0"/>
              <a:t/>
            </a:r>
            <a:br>
              <a:rPr lang="en-US" sz="2000" dirty="0"/>
            </a:br>
            <a:r>
              <a:rPr lang="en-US" sz="2000" b="0" i="0" dirty="0">
                <a:solidFill>
                  <a:srgbClr val="000000"/>
                </a:solidFill>
                <a:effectLst/>
                <a:latin typeface="Consolas" panose="020B0609020204030204" pitchFamily="49" charset="0"/>
              </a:rPr>
              <a:t>df = </a:t>
            </a:r>
            <a:r>
              <a:rPr lang="en-US" sz="2000" b="0" i="0" dirty="0" err="1">
                <a:solidFill>
                  <a:srgbClr val="000000"/>
                </a:solidFill>
                <a:effectLst/>
                <a:latin typeface="Consolas" panose="020B0609020204030204" pitchFamily="49" charset="0"/>
              </a:rPr>
              <a:t>pd.read_csv</a:t>
            </a:r>
            <a:r>
              <a:rPr lang="en-US" sz="2000" b="0" i="0" dirty="0">
                <a:solidFill>
                  <a:srgbClr val="000000"/>
                </a:solidFill>
                <a:effectLst/>
                <a:latin typeface="Consolas" panose="020B0609020204030204" pitchFamily="49" charset="0"/>
              </a:rPr>
              <a:t>(</a:t>
            </a:r>
            <a:r>
              <a:rPr lang="en-US" sz="2000" b="0" i="0" dirty="0">
                <a:solidFill>
                  <a:srgbClr val="A52A2A"/>
                </a:solidFill>
                <a:effectLst/>
                <a:latin typeface="Consolas" panose="020B0609020204030204" pitchFamily="49" charset="0"/>
              </a:rPr>
              <a:t>'data.csv'</a:t>
            </a:r>
            <a:r>
              <a:rPr lang="en-US" sz="2000" b="0" i="0" dirty="0">
                <a:solidFill>
                  <a:srgbClr val="000000"/>
                </a:solidFill>
                <a:effectLst/>
                <a:latin typeface="Consolas" panose="020B0609020204030204" pitchFamily="49" charset="0"/>
              </a:rPr>
              <a:t>)</a:t>
            </a:r>
            <a:r>
              <a:rPr lang="en-US" sz="2000" dirty="0"/>
              <a:t/>
            </a:r>
            <a:br>
              <a:rPr lang="en-US" sz="2000" dirty="0"/>
            </a:br>
            <a:r>
              <a:rPr lang="en-US" sz="2000" dirty="0"/>
              <a:t/>
            </a:r>
            <a:br>
              <a:rPr lang="en-US" sz="2000" dirty="0"/>
            </a:br>
            <a:r>
              <a:rPr lang="en-US" sz="2000" b="0" i="0" dirty="0">
                <a:solidFill>
                  <a:srgbClr val="0000CD"/>
                </a:solidFill>
                <a:effectLst/>
                <a:latin typeface="Consolas" panose="020B0609020204030204" pitchFamily="49" charset="0"/>
              </a:rPr>
              <a:t>print</a:t>
            </a:r>
            <a:r>
              <a:rPr lang="en-US" sz="2000" b="0" i="0" dirty="0">
                <a:solidFill>
                  <a:srgbClr val="000000"/>
                </a:solidFill>
                <a:effectLst/>
                <a:latin typeface="Consolas" panose="020B0609020204030204" pitchFamily="49" charset="0"/>
              </a:rPr>
              <a:t>(</a:t>
            </a:r>
            <a:r>
              <a:rPr lang="en-US" sz="2000" b="0" i="0" dirty="0" err="1">
                <a:solidFill>
                  <a:srgbClr val="000000"/>
                </a:solidFill>
                <a:effectLst/>
                <a:latin typeface="Consolas" panose="020B0609020204030204" pitchFamily="49" charset="0"/>
              </a:rPr>
              <a:t>df.to_string</a:t>
            </a:r>
            <a:r>
              <a:rPr lang="en-US" sz="2000" b="0" i="0" dirty="0">
                <a:solidFill>
                  <a:srgbClr val="000000"/>
                </a:solidFill>
                <a:effectLst/>
                <a:latin typeface="Consolas" panose="020B0609020204030204" pitchFamily="49" charset="0"/>
              </a:rPr>
              <a:t>()) </a:t>
            </a:r>
            <a:endParaRPr lang="en-US" altLang="en-US" sz="2000" dirty="0">
              <a:latin typeface="Times New Roman" panose="02020603050405020304" pitchFamily="18" charset="0"/>
              <a:cs typeface="Times New Roman" pitchFamily="18" charset="0"/>
            </a:endParaRP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b="0" i="0" dirty="0">
                <a:solidFill>
                  <a:srgbClr val="000000"/>
                </a:solidFill>
                <a:effectLst/>
                <a:latin typeface="Segoe UI" panose="020B0502040204020203" pitchFamily="34" charset="0"/>
              </a:rPr>
              <a:t>Pandas Read CSV</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34817E86-CFE6-48E5-942B-B6B1773372CD}"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47</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24239663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algn="just"/>
            <a:r>
              <a:rPr lang="en-US" altLang="en-US" sz="2400" dirty="0">
                <a:latin typeface="Times New Roman" panose="02020603050405020304" pitchFamily="18" charset="0"/>
                <a:cs typeface="Times New Roman" pitchFamily="18" charset="0"/>
              </a:rPr>
              <a:t>SciPy, pronounced as Sigh Pi, is a scientific python open source, distributed under the BSD licensed library to perform Mathematical, Scientific and Engineering Computations.</a:t>
            </a:r>
          </a:p>
          <a:p>
            <a:pPr algn="just"/>
            <a:r>
              <a:rPr lang="en-US" altLang="en-US" sz="2400" dirty="0">
                <a:latin typeface="Times New Roman" panose="02020603050405020304" pitchFamily="18" charset="0"/>
                <a:cs typeface="Times New Roman" pitchFamily="18" charset="0"/>
              </a:rPr>
              <a:t>The SciPy library depends on NumPy, which provides convenient and fast N-dimensional array manipulation. </a:t>
            </a:r>
          </a:p>
          <a:p>
            <a:pPr algn="just"/>
            <a:r>
              <a:rPr lang="en-US" altLang="en-US" sz="2400" dirty="0">
                <a:latin typeface="Times New Roman" panose="02020603050405020304" pitchFamily="18" charset="0"/>
                <a:cs typeface="Times New Roman" pitchFamily="18" charset="0"/>
              </a:rPr>
              <a:t>The SciPy library is built to work with NumPy arrays and provides many user-friendly and efficient numerical practices such as routines for numerical integration and optimization. </a:t>
            </a:r>
          </a:p>
          <a:p>
            <a:pPr algn="just"/>
            <a:r>
              <a:rPr lang="en-US" altLang="en-US" sz="2400" dirty="0">
                <a:latin typeface="Times New Roman" panose="02020603050405020304" pitchFamily="18" charset="0"/>
                <a:cs typeface="Times New Roman" pitchFamily="18" charset="0"/>
              </a:rPr>
              <a:t>Together, they run on all popular operating systems, are quick to install and are free of charge. </a:t>
            </a:r>
          </a:p>
          <a:p>
            <a:pPr algn="just"/>
            <a:r>
              <a:rPr lang="en-US" altLang="en-US" sz="2400" dirty="0">
                <a:latin typeface="Times New Roman" panose="02020603050405020304" pitchFamily="18" charset="0"/>
                <a:cs typeface="Times New Roman" pitchFamily="18" charset="0"/>
              </a:rPr>
              <a:t>NumPy and SciPy are easy to use, but powerful enough to depend on by some of the world's leading scientists and engineers.</a:t>
            </a: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IN" sz="4000" dirty="0"/>
              <a:t>SciPy</a:t>
            </a:r>
            <a:endParaRPr lang="en-US" sz="4000" i="0" dirty="0">
              <a:solidFill>
                <a:srgbClr val="000000"/>
              </a:solidFill>
              <a:effectLst/>
              <a:latin typeface="Segoe UI" panose="020B0502040204020203" pitchFamily="34" charset="0"/>
            </a:endParaRP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7EA701E2-903A-4026-9807-A58FB9FB3615}"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48</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14846222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3048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b="0" i="0" dirty="0">
                <a:effectLst/>
                <a:latin typeface="Arial" panose="020B0604020202020204" pitchFamily="34" charset="0"/>
              </a:rPr>
              <a:t>SciPy Sub-packages</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graphicFrame>
        <p:nvGraphicFramePr>
          <p:cNvPr id="2" name="Table 1">
            <a:extLst>
              <a:ext uri="{FF2B5EF4-FFF2-40B4-BE49-F238E27FC236}">
                <a16:creationId xmlns:a16="http://schemas.microsoft.com/office/drawing/2014/main" xmlns="" id="{52C483C7-C52A-463E-AAFA-352871D493F7}"/>
              </a:ext>
            </a:extLst>
          </p:cNvPr>
          <p:cNvGraphicFramePr>
            <a:graphicFrameLocks noGrp="1"/>
          </p:cNvGraphicFramePr>
          <p:nvPr>
            <p:extLst>
              <p:ext uri="{D42A27DB-BD31-4B8C-83A1-F6EECF244321}">
                <p14:modId xmlns:p14="http://schemas.microsoft.com/office/powerpoint/2010/main" xmlns="" val="2571862459"/>
              </p:ext>
            </p:extLst>
          </p:nvPr>
        </p:nvGraphicFramePr>
        <p:xfrm>
          <a:off x="365760" y="1143000"/>
          <a:ext cx="10241280" cy="5731230"/>
        </p:xfrm>
        <a:graphic>
          <a:graphicData uri="http://schemas.openxmlformats.org/drawingml/2006/table">
            <a:tbl>
              <a:tblPr/>
              <a:tblGrid>
                <a:gridCol w="4096513">
                  <a:extLst>
                    <a:ext uri="{9D8B030D-6E8A-4147-A177-3AD203B41FA5}">
                      <a16:colId xmlns:a16="http://schemas.microsoft.com/office/drawing/2014/main" xmlns="" val="556724215"/>
                    </a:ext>
                  </a:extLst>
                </a:gridCol>
                <a:gridCol w="6144767">
                  <a:extLst>
                    <a:ext uri="{9D8B030D-6E8A-4147-A177-3AD203B41FA5}">
                      <a16:colId xmlns:a16="http://schemas.microsoft.com/office/drawing/2014/main" xmlns="" val="487041656"/>
                    </a:ext>
                  </a:extLst>
                </a:gridCol>
              </a:tblGrid>
              <a:tr h="365760">
                <a:tc>
                  <a:txBody>
                    <a:bodyPr/>
                    <a:lstStyle/>
                    <a:p>
                      <a:pPr algn="ctr" fontAlgn="t"/>
                      <a:r>
                        <a:rPr lang="en-US" sz="1800" b="0" u="none" strike="noStrike" dirty="0" err="1">
                          <a:solidFill>
                            <a:srgbClr val="313131"/>
                          </a:solidFill>
                          <a:effectLst/>
                          <a:latin typeface="Times New Roman" panose="02020603050405020304" pitchFamily="18" charset="0"/>
                          <a:cs typeface="Times New Roman" panose="02020603050405020304" pitchFamily="18" charset="0"/>
                          <a:hlinkClick r:id="rId3"/>
                        </a:rPr>
                        <a:t>scipy.cluster</a:t>
                      </a:r>
                      <a:endParaRPr lang="en-US" sz="1800" dirty="0">
                        <a:effectLst/>
                        <a:latin typeface="Times New Roman" panose="02020603050405020304" pitchFamily="18" charset="0"/>
                        <a:cs typeface="Times New Roman" panose="02020603050405020304" pitchFamily="18" charset="0"/>
                      </a:endParaRPr>
                    </a:p>
                  </a:txBody>
                  <a:tcPr marL="64657" marR="64657"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latin typeface="Times New Roman" panose="02020603050405020304" pitchFamily="18" charset="0"/>
                          <a:cs typeface="Times New Roman" panose="02020603050405020304" pitchFamily="18" charset="0"/>
                        </a:rPr>
                        <a:t>Vector quantization / Kmeans</a:t>
                      </a:r>
                    </a:p>
                  </a:txBody>
                  <a:tcPr marL="64657" marR="64657"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673689089"/>
                  </a:ext>
                </a:extLst>
              </a:tr>
              <a:tr h="365760">
                <a:tc>
                  <a:txBody>
                    <a:bodyPr/>
                    <a:lstStyle/>
                    <a:p>
                      <a:pPr algn="ctr" fontAlgn="t"/>
                      <a:r>
                        <a:rPr lang="en-US" sz="1800" b="0" u="none" strike="noStrike" dirty="0" err="1">
                          <a:solidFill>
                            <a:srgbClr val="313131"/>
                          </a:solidFill>
                          <a:effectLst/>
                          <a:latin typeface="Times New Roman" panose="02020603050405020304" pitchFamily="18" charset="0"/>
                          <a:cs typeface="Times New Roman" panose="02020603050405020304" pitchFamily="18" charset="0"/>
                          <a:hlinkClick r:id="rId4"/>
                        </a:rPr>
                        <a:t>scipy.constants</a:t>
                      </a:r>
                      <a:endParaRPr lang="en-US" sz="1800" dirty="0">
                        <a:effectLst/>
                        <a:latin typeface="Times New Roman" panose="02020603050405020304" pitchFamily="18" charset="0"/>
                        <a:cs typeface="Times New Roman" panose="02020603050405020304" pitchFamily="18" charset="0"/>
                      </a:endParaRPr>
                    </a:p>
                  </a:txBody>
                  <a:tcPr marL="64657" marR="64657"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latin typeface="Times New Roman" panose="02020603050405020304" pitchFamily="18" charset="0"/>
                          <a:cs typeface="Times New Roman" panose="02020603050405020304" pitchFamily="18" charset="0"/>
                        </a:rPr>
                        <a:t>Physical and mathematical constants</a:t>
                      </a:r>
                    </a:p>
                  </a:txBody>
                  <a:tcPr marL="64657" marR="64657"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786659578"/>
                  </a:ext>
                </a:extLst>
              </a:tr>
              <a:tr h="365760">
                <a:tc>
                  <a:txBody>
                    <a:bodyPr/>
                    <a:lstStyle/>
                    <a:p>
                      <a:pPr algn="ctr" fontAlgn="t"/>
                      <a:r>
                        <a:rPr lang="en-US" sz="1800" b="0" u="none" strike="noStrike" dirty="0" err="1">
                          <a:solidFill>
                            <a:srgbClr val="313131"/>
                          </a:solidFill>
                          <a:effectLst/>
                          <a:latin typeface="Times New Roman" panose="02020603050405020304" pitchFamily="18" charset="0"/>
                          <a:cs typeface="Times New Roman" panose="02020603050405020304" pitchFamily="18" charset="0"/>
                          <a:hlinkClick r:id="rId5"/>
                        </a:rPr>
                        <a:t>scipy.fftpack</a:t>
                      </a:r>
                      <a:endParaRPr lang="en-US" sz="1800" dirty="0">
                        <a:effectLst/>
                        <a:latin typeface="Times New Roman" panose="02020603050405020304" pitchFamily="18" charset="0"/>
                        <a:cs typeface="Times New Roman" panose="02020603050405020304" pitchFamily="18" charset="0"/>
                      </a:endParaRPr>
                    </a:p>
                  </a:txBody>
                  <a:tcPr marL="64657" marR="64657"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latin typeface="Times New Roman" panose="02020603050405020304" pitchFamily="18" charset="0"/>
                          <a:cs typeface="Times New Roman" panose="02020603050405020304" pitchFamily="18" charset="0"/>
                        </a:rPr>
                        <a:t>Fourier transform</a:t>
                      </a:r>
                    </a:p>
                  </a:txBody>
                  <a:tcPr marL="64657" marR="64657"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858421424"/>
                  </a:ext>
                </a:extLst>
              </a:tr>
              <a:tr h="365760">
                <a:tc>
                  <a:txBody>
                    <a:bodyPr/>
                    <a:lstStyle/>
                    <a:p>
                      <a:pPr algn="ctr" fontAlgn="t"/>
                      <a:r>
                        <a:rPr lang="en-US" sz="1800" b="0" u="none" strike="noStrike" dirty="0" err="1">
                          <a:solidFill>
                            <a:srgbClr val="313131"/>
                          </a:solidFill>
                          <a:effectLst/>
                          <a:latin typeface="Times New Roman" panose="02020603050405020304" pitchFamily="18" charset="0"/>
                          <a:cs typeface="Times New Roman" panose="02020603050405020304" pitchFamily="18" charset="0"/>
                          <a:hlinkClick r:id="rId6"/>
                        </a:rPr>
                        <a:t>scipy.integrate</a:t>
                      </a:r>
                      <a:endParaRPr lang="en-US" sz="1800" dirty="0">
                        <a:effectLst/>
                        <a:latin typeface="Times New Roman" panose="02020603050405020304" pitchFamily="18" charset="0"/>
                        <a:cs typeface="Times New Roman" panose="02020603050405020304" pitchFamily="18" charset="0"/>
                      </a:endParaRPr>
                    </a:p>
                  </a:txBody>
                  <a:tcPr marL="64657" marR="64657"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latin typeface="Times New Roman" panose="02020603050405020304" pitchFamily="18" charset="0"/>
                          <a:cs typeface="Times New Roman" panose="02020603050405020304" pitchFamily="18" charset="0"/>
                        </a:rPr>
                        <a:t>Integration routines</a:t>
                      </a:r>
                    </a:p>
                  </a:txBody>
                  <a:tcPr marL="64657" marR="64657"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907205537"/>
                  </a:ext>
                </a:extLst>
              </a:tr>
              <a:tr h="365760">
                <a:tc>
                  <a:txBody>
                    <a:bodyPr/>
                    <a:lstStyle/>
                    <a:p>
                      <a:pPr algn="ctr" fontAlgn="t"/>
                      <a:r>
                        <a:rPr lang="en-US" sz="1800" b="0" u="none" strike="noStrike" dirty="0" err="1">
                          <a:solidFill>
                            <a:srgbClr val="313131"/>
                          </a:solidFill>
                          <a:effectLst/>
                          <a:latin typeface="Times New Roman" panose="02020603050405020304" pitchFamily="18" charset="0"/>
                          <a:cs typeface="Times New Roman" panose="02020603050405020304" pitchFamily="18" charset="0"/>
                          <a:hlinkClick r:id="rId7"/>
                        </a:rPr>
                        <a:t>scipy.interpolate</a:t>
                      </a:r>
                      <a:endParaRPr lang="en-US" sz="1800" dirty="0">
                        <a:effectLst/>
                        <a:latin typeface="Times New Roman" panose="02020603050405020304" pitchFamily="18" charset="0"/>
                        <a:cs typeface="Times New Roman" panose="02020603050405020304" pitchFamily="18" charset="0"/>
                      </a:endParaRPr>
                    </a:p>
                  </a:txBody>
                  <a:tcPr marL="64657" marR="64657"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latin typeface="Times New Roman" panose="02020603050405020304" pitchFamily="18" charset="0"/>
                          <a:cs typeface="Times New Roman" panose="02020603050405020304" pitchFamily="18" charset="0"/>
                        </a:rPr>
                        <a:t>Interpolation</a:t>
                      </a:r>
                    </a:p>
                  </a:txBody>
                  <a:tcPr marL="64657" marR="64657"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125046972"/>
                  </a:ext>
                </a:extLst>
              </a:tr>
              <a:tr h="365760">
                <a:tc>
                  <a:txBody>
                    <a:bodyPr/>
                    <a:lstStyle/>
                    <a:p>
                      <a:pPr algn="ctr" fontAlgn="t"/>
                      <a:r>
                        <a:rPr lang="en-US" sz="1800" b="0" u="none" strike="noStrike" dirty="0">
                          <a:solidFill>
                            <a:srgbClr val="313131"/>
                          </a:solidFill>
                          <a:effectLst/>
                          <a:latin typeface="Times New Roman" panose="02020603050405020304" pitchFamily="18" charset="0"/>
                          <a:cs typeface="Times New Roman" panose="02020603050405020304" pitchFamily="18" charset="0"/>
                          <a:hlinkClick r:id="rId8"/>
                        </a:rPr>
                        <a:t>scipy.io</a:t>
                      </a:r>
                      <a:endParaRPr lang="en-US" sz="1800" dirty="0">
                        <a:effectLst/>
                        <a:latin typeface="Times New Roman" panose="02020603050405020304" pitchFamily="18" charset="0"/>
                        <a:cs typeface="Times New Roman" panose="02020603050405020304" pitchFamily="18" charset="0"/>
                      </a:endParaRPr>
                    </a:p>
                  </a:txBody>
                  <a:tcPr marL="64657" marR="64657"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latin typeface="Times New Roman" panose="02020603050405020304" pitchFamily="18" charset="0"/>
                          <a:cs typeface="Times New Roman" panose="02020603050405020304" pitchFamily="18" charset="0"/>
                        </a:rPr>
                        <a:t>Data input and output</a:t>
                      </a:r>
                    </a:p>
                  </a:txBody>
                  <a:tcPr marL="64657" marR="64657"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009915584"/>
                  </a:ext>
                </a:extLst>
              </a:tr>
              <a:tr h="365760">
                <a:tc>
                  <a:txBody>
                    <a:bodyPr/>
                    <a:lstStyle/>
                    <a:p>
                      <a:pPr algn="ctr" fontAlgn="t"/>
                      <a:r>
                        <a:rPr lang="en-US" sz="1800" b="0" u="none" strike="noStrike">
                          <a:solidFill>
                            <a:srgbClr val="313131"/>
                          </a:solidFill>
                          <a:effectLst/>
                          <a:latin typeface="Times New Roman" panose="02020603050405020304" pitchFamily="18" charset="0"/>
                          <a:cs typeface="Times New Roman" panose="02020603050405020304" pitchFamily="18" charset="0"/>
                          <a:hlinkClick r:id="rId9"/>
                        </a:rPr>
                        <a:t>scipy.linalg</a:t>
                      </a:r>
                      <a:endParaRPr lang="en-US" sz="1800">
                        <a:effectLst/>
                        <a:latin typeface="Times New Roman" panose="02020603050405020304" pitchFamily="18" charset="0"/>
                        <a:cs typeface="Times New Roman" panose="02020603050405020304" pitchFamily="18" charset="0"/>
                      </a:endParaRPr>
                    </a:p>
                  </a:txBody>
                  <a:tcPr marL="64657" marR="64657"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latin typeface="Times New Roman" panose="02020603050405020304" pitchFamily="18" charset="0"/>
                          <a:cs typeface="Times New Roman" panose="02020603050405020304" pitchFamily="18" charset="0"/>
                        </a:rPr>
                        <a:t>Linear algebra routines</a:t>
                      </a:r>
                    </a:p>
                  </a:txBody>
                  <a:tcPr marL="64657" marR="64657"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264484825"/>
                  </a:ext>
                </a:extLst>
              </a:tr>
              <a:tr h="365760">
                <a:tc>
                  <a:txBody>
                    <a:bodyPr/>
                    <a:lstStyle/>
                    <a:p>
                      <a:pPr algn="ctr" fontAlgn="t"/>
                      <a:r>
                        <a:rPr lang="en-US" sz="1800" b="0" u="none" strike="noStrike">
                          <a:solidFill>
                            <a:srgbClr val="313131"/>
                          </a:solidFill>
                          <a:effectLst/>
                          <a:latin typeface="Times New Roman" panose="02020603050405020304" pitchFamily="18" charset="0"/>
                          <a:cs typeface="Times New Roman" panose="02020603050405020304" pitchFamily="18" charset="0"/>
                          <a:hlinkClick r:id="rId10"/>
                        </a:rPr>
                        <a:t>scipy.ndimage</a:t>
                      </a:r>
                      <a:endParaRPr lang="en-US" sz="1800">
                        <a:effectLst/>
                        <a:latin typeface="Times New Roman" panose="02020603050405020304" pitchFamily="18" charset="0"/>
                        <a:cs typeface="Times New Roman" panose="02020603050405020304" pitchFamily="18" charset="0"/>
                      </a:endParaRPr>
                    </a:p>
                  </a:txBody>
                  <a:tcPr marL="64657" marR="64657"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latin typeface="Times New Roman" panose="02020603050405020304" pitchFamily="18" charset="0"/>
                          <a:cs typeface="Times New Roman" panose="02020603050405020304" pitchFamily="18" charset="0"/>
                        </a:rPr>
                        <a:t>n-dimensional image package</a:t>
                      </a:r>
                    </a:p>
                  </a:txBody>
                  <a:tcPr marL="64657" marR="64657"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738439204"/>
                  </a:ext>
                </a:extLst>
              </a:tr>
              <a:tr h="365760">
                <a:tc>
                  <a:txBody>
                    <a:bodyPr/>
                    <a:lstStyle/>
                    <a:p>
                      <a:pPr algn="ctr" fontAlgn="t"/>
                      <a:r>
                        <a:rPr lang="en-US" sz="1800" b="0" u="none" strike="noStrike">
                          <a:solidFill>
                            <a:srgbClr val="313131"/>
                          </a:solidFill>
                          <a:effectLst/>
                          <a:latin typeface="Times New Roman" panose="02020603050405020304" pitchFamily="18" charset="0"/>
                          <a:cs typeface="Times New Roman" panose="02020603050405020304" pitchFamily="18" charset="0"/>
                          <a:hlinkClick r:id="rId11"/>
                        </a:rPr>
                        <a:t>scipy.odr</a:t>
                      </a:r>
                      <a:endParaRPr lang="en-US" sz="1800">
                        <a:effectLst/>
                        <a:latin typeface="Times New Roman" panose="02020603050405020304" pitchFamily="18" charset="0"/>
                        <a:cs typeface="Times New Roman" panose="02020603050405020304" pitchFamily="18" charset="0"/>
                      </a:endParaRPr>
                    </a:p>
                  </a:txBody>
                  <a:tcPr marL="64657" marR="64657"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latin typeface="Times New Roman" panose="02020603050405020304" pitchFamily="18" charset="0"/>
                          <a:cs typeface="Times New Roman" panose="02020603050405020304" pitchFamily="18" charset="0"/>
                        </a:rPr>
                        <a:t>Orthogonal distance regression</a:t>
                      </a:r>
                    </a:p>
                  </a:txBody>
                  <a:tcPr marL="64657" marR="64657"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772892983"/>
                  </a:ext>
                </a:extLst>
              </a:tr>
              <a:tr h="365760">
                <a:tc>
                  <a:txBody>
                    <a:bodyPr/>
                    <a:lstStyle/>
                    <a:p>
                      <a:pPr algn="ctr" fontAlgn="t"/>
                      <a:r>
                        <a:rPr lang="en-US" sz="1800" b="0" u="none" strike="noStrike">
                          <a:solidFill>
                            <a:srgbClr val="313131"/>
                          </a:solidFill>
                          <a:effectLst/>
                          <a:latin typeface="Times New Roman" panose="02020603050405020304" pitchFamily="18" charset="0"/>
                          <a:cs typeface="Times New Roman" panose="02020603050405020304" pitchFamily="18" charset="0"/>
                          <a:hlinkClick r:id="rId12"/>
                        </a:rPr>
                        <a:t>scipy.optimize</a:t>
                      </a:r>
                      <a:endParaRPr lang="en-US" sz="1800">
                        <a:effectLst/>
                        <a:latin typeface="Times New Roman" panose="02020603050405020304" pitchFamily="18" charset="0"/>
                        <a:cs typeface="Times New Roman" panose="02020603050405020304" pitchFamily="18" charset="0"/>
                      </a:endParaRPr>
                    </a:p>
                  </a:txBody>
                  <a:tcPr marL="64657" marR="64657"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latin typeface="Times New Roman" panose="02020603050405020304" pitchFamily="18" charset="0"/>
                          <a:cs typeface="Times New Roman" panose="02020603050405020304" pitchFamily="18" charset="0"/>
                        </a:rPr>
                        <a:t>Optimization</a:t>
                      </a:r>
                    </a:p>
                  </a:txBody>
                  <a:tcPr marL="64657" marR="64657"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673509620"/>
                  </a:ext>
                </a:extLst>
              </a:tr>
              <a:tr h="365760">
                <a:tc>
                  <a:txBody>
                    <a:bodyPr/>
                    <a:lstStyle/>
                    <a:p>
                      <a:pPr algn="ctr" fontAlgn="t"/>
                      <a:r>
                        <a:rPr lang="en-US" sz="1800" b="0" u="none" strike="noStrike">
                          <a:solidFill>
                            <a:srgbClr val="313131"/>
                          </a:solidFill>
                          <a:effectLst/>
                          <a:latin typeface="Times New Roman" panose="02020603050405020304" pitchFamily="18" charset="0"/>
                          <a:cs typeface="Times New Roman" panose="02020603050405020304" pitchFamily="18" charset="0"/>
                          <a:hlinkClick r:id="rId13"/>
                        </a:rPr>
                        <a:t>scipy.signal</a:t>
                      </a:r>
                      <a:endParaRPr lang="en-US" sz="1800">
                        <a:effectLst/>
                        <a:latin typeface="Times New Roman" panose="02020603050405020304" pitchFamily="18" charset="0"/>
                        <a:cs typeface="Times New Roman" panose="02020603050405020304" pitchFamily="18" charset="0"/>
                      </a:endParaRPr>
                    </a:p>
                  </a:txBody>
                  <a:tcPr marL="64657" marR="64657"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latin typeface="Times New Roman" panose="02020603050405020304" pitchFamily="18" charset="0"/>
                          <a:cs typeface="Times New Roman" panose="02020603050405020304" pitchFamily="18" charset="0"/>
                        </a:rPr>
                        <a:t>Signal processing</a:t>
                      </a:r>
                    </a:p>
                  </a:txBody>
                  <a:tcPr marL="64657" marR="64657"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023633149"/>
                  </a:ext>
                </a:extLst>
              </a:tr>
              <a:tr h="365760">
                <a:tc>
                  <a:txBody>
                    <a:bodyPr/>
                    <a:lstStyle/>
                    <a:p>
                      <a:pPr algn="ctr" fontAlgn="t"/>
                      <a:r>
                        <a:rPr lang="en-US" sz="1800" b="0" u="none" strike="noStrike">
                          <a:solidFill>
                            <a:srgbClr val="313131"/>
                          </a:solidFill>
                          <a:effectLst/>
                          <a:latin typeface="Times New Roman" panose="02020603050405020304" pitchFamily="18" charset="0"/>
                          <a:cs typeface="Times New Roman" panose="02020603050405020304" pitchFamily="18" charset="0"/>
                          <a:hlinkClick r:id="rId14"/>
                        </a:rPr>
                        <a:t>scipy.sparse</a:t>
                      </a:r>
                      <a:endParaRPr lang="en-US" sz="1800">
                        <a:effectLst/>
                        <a:latin typeface="Times New Roman" panose="02020603050405020304" pitchFamily="18" charset="0"/>
                        <a:cs typeface="Times New Roman" panose="02020603050405020304" pitchFamily="18" charset="0"/>
                      </a:endParaRPr>
                    </a:p>
                  </a:txBody>
                  <a:tcPr marL="64657" marR="64657"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latin typeface="Times New Roman" panose="02020603050405020304" pitchFamily="18" charset="0"/>
                          <a:cs typeface="Times New Roman" panose="02020603050405020304" pitchFamily="18" charset="0"/>
                        </a:rPr>
                        <a:t>Sparse matrices</a:t>
                      </a:r>
                    </a:p>
                  </a:txBody>
                  <a:tcPr marL="64657" marR="64657"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89570774"/>
                  </a:ext>
                </a:extLst>
              </a:tr>
              <a:tr h="365760">
                <a:tc>
                  <a:txBody>
                    <a:bodyPr/>
                    <a:lstStyle/>
                    <a:p>
                      <a:pPr algn="ctr" fontAlgn="t"/>
                      <a:r>
                        <a:rPr lang="en-US" sz="1800" b="0" u="none" strike="noStrike">
                          <a:solidFill>
                            <a:srgbClr val="313131"/>
                          </a:solidFill>
                          <a:effectLst/>
                          <a:latin typeface="Times New Roman" panose="02020603050405020304" pitchFamily="18" charset="0"/>
                          <a:cs typeface="Times New Roman" panose="02020603050405020304" pitchFamily="18" charset="0"/>
                          <a:hlinkClick r:id="rId15"/>
                        </a:rPr>
                        <a:t>scipy.spatial</a:t>
                      </a:r>
                      <a:endParaRPr lang="en-US" sz="1800">
                        <a:effectLst/>
                        <a:latin typeface="Times New Roman" panose="02020603050405020304" pitchFamily="18" charset="0"/>
                        <a:cs typeface="Times New Roman" panose="02020603050405020304" pitchFamily="18" charset="0"/>
                      </a:endParaRPr>
                    </a:p>
                  </a:txBody>
                  <a:tcPr marL="64657" marR="64657"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latin typeface="Times New Roman" panose="02020603050405020304" pitchFamily="18" charset="0"/>
                          <a:cs typeface="Times New Roman" panose="02020603050405020304" pitchFamily="18" charset="0"/>
                        </a:rPr>
                        <a:t>Spatial data structures and algorithms</a:t>
                      </a:r>
                    </a:p>
                  </a:txBody>
                  <a:tcPr marL="64657" marR="64657"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235126571"/>
                  </a:ext>
                </a:extLst>
              </a:tr>
              <a:tr h="365760">
                <a:tc>
                  <a:txBody>
                    <a:bodyPr/>
                    <a:lstStyle/>
                    <a:p>
                      <a:pPr algn="ctr" fontAlgn="t"/>
                      <a:r>
                        <a:rPr lang="en-US" sz="1800" b="0" u="none" strike="noStrike">
                          <a:solidFill>
                            <a:srgbClr val="313131"/>
                          </a:solidFill>
                          <a:effectLst/>
                          <a:latin typeface="Times New Roman" panose="02020603050405020304" pitchFamily="18" charset="0"/>
                          <a:cs typeface="Times New Roman" panose="02020603050405020304" pitchFamily="18" charset="0"/>
                          <a:hlinkClick r:id="rId16"/>
                        </a:rPr>
                        <a:t>scipy.special</a:t>
                      </a:r>
                      <a:endParaRPr lang="en-US" sz="1800">
                        <a:effectLst/>
                        <a:latin typeface="Times New Roman" panose="02020603050405020304" pitchFamily="18" charset="0"/>
                        <a:cs typeface="Times New Roman" panose="02020603050405020304" pitchFamily="18" charset="0"/>
                      </a:endParaRPr>
                    </a:p>
                  </a:txBody>
                  <a:tcPr marL="64657" marR="64657"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latin typeface="Times New Roman" panose="02020603050405020304" pitchFamily="18" charset="0"/>
                          <a:cs typeface="Times New Roman" panose="02020603050405020304" pitchFamily="18" charset="0"/>
                        </a:rPr>
                        <a:t>Any special mathematical functions</a:t>
                      </a:r>
                    </a:p>
                  </a:txBody>
                  <a:tcPr marL="64657" marR="64657"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84680155"/>
                  </a:ext>
                </a:extLst>
              </a:tr>
              <a:tr h="365760">
                <a:tc>
                  <a:txBody>
                    <a:bodyPr/>
                    <a:lstStyle/>
                    <a:p>
                      <a:pPr algn="ctr" fontAlgn="t"/>
                      <a:r>
                        <a:rPr lang="en-US" sz="1800" b="0" u="none" strike="noStrike">
                          <a:solidFill>
                            <a:srgbClr val="313131"/>
                          </a:solidFill>
                          <a:effectLst/>
                          <a:latin typeface="Times New Roman" panose="02020603050405020304" pitchFamily="18" charset="0"/>
                          <a:cs typeface="Times New Roman" panose="02020603050405020304" pitchFamily="18" charset="0"/>
                          <a:hlinkClick r:id="rId17"/>
                        </a:rPr>
                        <a:t>scipy.stats</a:t>
                      </a:r>
                      <a:endParaRPr lang="en-US" sz="1800">
                        <a:effectLst/>
                        <a:latin typeface="Times New Roman" panose="02020603050405020304" pitchFamily="18" charset="0"/>
                        <a:cs typeface="Times New Roman" panose="02020603050405020304" pitchFamily="18" charset="0"/>
                      </a:endParaRPr>
                    </a:p>
                  </a:txBody>
                  <a:tcPr marL="64657" marR="64657"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latin typeface="Times New Roman" panose="02020603050405020304" pitchFamily="18" charset="0"/>
                          <a:cs typeface="Times New Roman" panose="02020603050405020304" pitchFamily="18" charset="0"/>
                        </a:rPr>
                        <a:t>Statistics</a:t>
                      </a:r>
                    </a:p>
                  </a:txBody>
                  <a:tcPr marL="64657" marR="64657" marT="53881" marB="538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4272382884"/>
                  </a:ext>
                </a:extLst>
              </a:tr>
            </a:tbl>
          </a:graphicData>
        </a:graphic>
      </p:graphicFrame>
      <p:sp>
        <p:nvSpPr>
          <p:cNvPr id="7" name="Date Placeholder 6"/>
          <p:cNvSpPr>
            <a:spLocks noGrp="1"/>
          </p:cNvSpPr>
          <p:nvPr>
            <p:ph type="dt" sz="half" idx="10"/>
          </p:nvPr>
        </p:nvSpPr>
        <p:spPr/>
        <p:txBody>
          <a:bodyPr/>
          <a:lstStyle/>
          <a:p>
            <a:fld id="{54A126AB-73FD-471F-A5C3-5C4442F13CC5}"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49</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296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657351"/>
            <a:ext cx="6652260" cy="3967167"/>
          </a:xfrm>
        </p:spPr>
        <p:txBody>
          <a:bodyPr>
            <a:normAutofit/>
          </a:bodyPr>
          <a:lstStyle/>
          <a:p>
            <a:pPr marL="0" indent="0">
              <a:buNone/>
            </a:pPr>
            <a:r>
              <a:rPr lang="en-IN" b="1" dirty="0"/>
              <a:t>Libraries in Python</a:t>
            </a:r>
          </a:p>
          <a:p>
            <a:pPr lvl="1"/>
            <a:r>
              <a:rPr lang="en-IN" dirty="0"/>
              <a:t>NumPy</a:t>
            </a:r>
          </a:p>
          <a:p>
            <a:pPr lvl="1"/>
            <a:r>
              <a:rPr lang="en-IN" dirty="0"/>
              <a:t>Pandas</a:t>
            </a:r>
          </a:p>
          <a:p>
            <a:pPr lvl="1"/>
            <a:r>
              <a:rPr lang="en-IN" dirty="0"/>
              <a:t>SciPy</a:t>
            </a:r>
          </a:p>
          <a:p>
            <a:pPr lvl="1"/>
            <a:r>
              <a:rPr lang="en-IN" dirty="0"/>
              <a:t>Matplotlib</a:t>
            </a:r>
          </a:p>
          <a:p>
            <a:pPr lvl="1"/>
            <a:r>
              <a:rPr lang="en-IN" dirty="0"/>
              <a:t>Seaborn</a:t>
            </a:r>
            <a:endParaRPr lang="en-US" sz="8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86425FAA-DE27-443D-B57C-3B636D6074E1}" type="datetime1">
              <a:rPr lang="en-US" smtClean="0"/>
              <a:pPr/>
              <a:t>5/13/2021</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dirty="0"/>
          </a:p>
        </p:txBody>
      </p:sp>
      <p:sp>
        <p:nvSpPr>
          <p:cNvPr id="10" name="Footer Placeholder 9"/>
          <p:cNvSpPr>
            <a:spLocks noGrp="1"/>
          </p:cNvSpPr>
          <p:nvPr>
            <p:ph type="ftr" sz="quarter" idx="11"/>
          </p:nvPr>
        </p:nvSpPr>
        <p:spPr>
          <a:xfrm>
            <a:off x="3494766" y="6356350"/>
            <a:ext cx="4526280" cy="273844"/>
          </a:xfrm>
        </p:spPr>
        <p:txBody>
          <a:bodyPr/>
          <a:lstStyle/>
          <a:p>
            <a:r>
              <a:rPr lang="en-US" smtClean="0"/>
              <a:t>Problem Solving using Advanced Python      UNIT-5</a:t>
            </a:r>
            <a:endParaRPr lang="en-US" dirty="0"/>
          </a:p>
        </p:txBody>
      </p:sp>
      <p:sp>
        <p:nvSpPr>
          <p:cNvPr id="11" name="Title 1">
            <a:extLst>
              <a:ext uri="{FF2B5EF4-FFF2-40B4-BE49-F238E27FC236}">
                <a16:creationId xmlns:a16="http://schemas.microsoft.com/office/drawing/2014/main" xmlns="" id="{6BE4395E-DE8C-4CFE-8A03-1C2A3BCEF486}"/>
              </a:ext>
            </a:extLst>
          </p:cNvPr>
          <p:cNvSpPr txBox="1">
            <a:spLocks/>
          </p:cNvSpPr>
          <p:nvPr/>
        </p:nvSpPr>
        <p:spPr>
          <a:xfrm>
            <a:off x="1440180" y="0"/>
            <a:ext cx="9532620" cy="87788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Contents of the Unit</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p:txBody>
      </p:sp>
      <p:pic>
        <p:nvPicPr>
          <p:cNvPr id="12" name="Picture 2" descr="E:\NIET\Project\xLogo11.png.pagespeed.ic.pydHLuCQEZ.png">
            <a:extLst>
              <a:ext uri="{FF2B5EF4-FFF2-40B4-BE49-F238E27FC236}">
                <a16:creationId xmlns:a16="http://schemas.microsoft.com/office/drawing/2014/main" xmlns="" id="{B1827961-6EF8-489B-80AC-B1356F6D2D91}"/>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2400" y="2"/>
            <a:ext cx="130302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algn="just"/>
            <a:r>
              <a:rPr lang="en-US" altLang="en-US" sz="2400" dirty="0">
                <a:latin typeface="Times New Roman" panose="02020603050405020304" pitchFamily="18" charset="0"/>
                <a:cs typeface="Times New Roman" pitchFamily="18" charset="0"/>
              </a:rPr>
              <a:t>By default, all the NumPy functions have been available through the SciPy namespace.</a:t>
            </a:r>
          </a:p>
          <a:p>
            <a:pPr algn="just"/>
            <a:r>
              <a:rPr lang="en-US" altLang="en-US" sz="2400" dirty="0">
                <a:latin typeface="Times New Roman" panose="02020603050405020304" pitchFamily="18" charset="0"/>
                <a:cs typeface="Times New Roman" pitchFamily="18" charset="0"/>
              </a:rPr>
              <a:t>There is no need to import the NumPy functions explicitly, when SciPy is imported.</a:t>
            </a:r>
          </a:p>
          <a:p>
            <a:pPr algn="just"/>
            <a:r>
              <a:rPr lang="en-US" altLang="en-US" sz="2400" dirty="0">
                <a:latin typeface="Times New Roman" panose="02020603050405020304" pitchFamily="18" charset="0"/>
                <a:cs typeface="Times New Roman" pitchFamily="18" charset="0"/>
              </a:rPr>
              <a:t>The main object of NumPy is the homogeneous multidimensional array.</a:t>
            </a:r>
          </a:p>
          <a:p>
            <a:pPr algn="just"/>
            <a:r>
              <a:rPr lang="en-US" altLang="en-US" sz="2400" dirty="0">
                <a:latin typeface="Times New Roman" panose="02020603050405020304" pitchFamily="18" charset="0"/>
                <a:cs typeface="Times New Roman" pitchFamily="18" charset="0"/>
              </a:rPr>
              <a:t>It is a table of elements (usually numbers), all of the same type, indexed by a tuple of positive integers.</a:t>
            </a:r>
          </a:p>
          <a:p>
            <a:pPr algn="just"/>
            <a:r>
              <a:rPr lang="en-US" altLang="en-US" sz="2400" dirty="0">
                <a:latin typeface="Times New Roman" panose="02020603050405020304" pitchFamily="18" charset="0"/>
                <a:cs typeface="Times New Roman" pitchFamily="18" charset="0"/>
              </a:rPr>
              <a:t>In NumPy, dimensions are called as </a:t>
            </a:r>
            <a:r>
              <a:rPr lang="en-US" altLang="en-US" sz="2400" b="1" dirty="0">
                <a:latin typeface="Times New Roman" panose="02020603050405020304" pitchFamily="18" charset="0"/>
                <a:cs typeface="Times New Roman" pitchFamily="18" charset="0"/>
              </a:rPr>
              <a:t>axes</a:t>
            </a:r>
            <a:r>
              <a:rPr lang="en-US" altLang="en-US" sz="2400" dirty="0">
                <a:latin typeface="Times New Roman" panose="02020603050405020304" pitchFamily="18" charset="0"/>
                <a:cs typeface="Times New Roman" pitchFamily="18" charset="0"/>
              </a:rPr>
              <a:t>. The number of axes is called as </a:t>
            </a:r>
            <a:r>
              <a:rPr lang="en-US" altLang="en-US" sz="2400" b="1" dirty="0">
                <a:latin typeface="Times New Roman" panose="02020603050405020304" pitchFamily="18" charset="0"/>
                <a:cs typeface="Times New Roman" pitchFamily="18" charset="0"/>
              </a:rPr>
              <a:t>rank</a:t>
            </a:r>
            <a:r>
              <a:rPr lang="en-US" altLang="en-US" sz="2400" dirty="0">
                <a:latin typeface="Times New Roman" panose="02020603050405020304" pitchFamily="18" charset="0"/>
                <a:cs typeface="Times New Roman" pitchFamily="18" charset="0"/>
              </a:rPr>
              <a:t>.</a:t>
            </a: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228600"/>
            <a:ext cx="908304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b="0" i="0" dirty="0">
                <a:solidFill>
                  <a:schemeClr val="tx1"/>
                </a:solidFill>
                <a:effectLst/>
                <a:latin typeface="Arial" panose="020B0604020202020204" pitchFamily="34" charset="0"/>
              </a:rPr>
              <a:t>SciPy - Basic Functionality</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E918D228-90DD-41F7-B856-40CF192CB1F4}"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50</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35582418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r>
              <a:rPr lang="en-US" altLang="en-US" sz="2400" b="1" dirty="0">
                <a:latin typeface="Times New Roman" panose="02020603050405020304" pitchFamily="18" charset="0"/>
                <a:cs typeface="Times New Roman" pitchFamily="18" charset="0"/>
              </a:rPr>
              <a:t>NumPy Vector</a:t>
            </a:r>
          </a:p>
          <a:p>
            <a:pPr marL="0" indent="0" algn="just">
              <a:buNone/>
            </a:pPr>
            <a:r>
              <a:rPr lang="en-US" altLang="en-US" sz="2400" dirty="0">
                <a:latin typeface="Times New Roman" panose="02020603050405020304" pitchFamily="18" charset="0"/>
                <a:cs typeface="Times New Roman" pitchFamily="18" charset="0"/>
              </a:rPr>
              <a:t>A Vector can be created in multiple ways. Some of them are described below.</a:t>
            </a:r>
          </a:p>
          <a:p>
            <a:pPr marL="0" indent="0" algn="just">
              <a:buNone/>
            </a:pPr>
            <a:r>
              <a:rPr lang="en-US" altLang="en-US" sz="2400" dirty="0">
                <a:latin typeface="Times New Roman" panose="02020603050405020304" pitchFamily="18" charset="0"/>
                <a:cs typeface="Times New Roman" pitchFamily="18" charset="0"/>
              </a:rPr>
              <a:t>Converting Python array-like objects to NumPy</a:t>
            </a:r>
          </a:p>
          <a:p>
            <a:pPr marL="0" indent="0" algn="just">
              <a:buNone/>
            </a:pPr>
            <a:r>
              <a:rPr lang="en-US" altLang="en-US" sz="2400" dirty="0">
                <a:latin typeface="Times New Roman" panose="02020603050405020304" pitchFamily="18" charset="0"/>
                <a:cs typeface="Times New Roman" pitchFamily="18" charset="0"/>
              </a:rPr>
              <a:t>Let us consider the following example.</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a:t>
            </a:r>
            <a:r>
              <a:rPr lang="en-US" altLang="en-US" sz="2400" dirty="0" err="1">
                <a:solidFill>
                  <a:srgbClr val="FF0000"/>
                </a:solidFill>
                <a:latin typeface="Times New Roman" panose="02020603050405020304" pitchFamily="18" charset="0"/>
                <a:cs typeface="Times New Roman" pitchFamily="18" charset="0"/>
              </a:rPr>
              <a:t>numpy</a:t>
            </a:r>
            <a:r>
              <a:rPr lang="en-US" altLang="en-US" sz="2400" dirty="0">
                <a:solidFill>
                  <a:srgbClr val="FF0000"/>
                </a:solidFill>
                <a:latin typeface="Times New Roman" panose="02020603050405020304" pitchFamily="18" charset="0"/>
                <a:cs typeface="Times New Roman" pitchFamily="18" charset="0"/>
              </a:rPr>
              <a:t> as np</a:t>
            </a:r>
          </a:p>
          <a:p>
            <a:pPr marL="0" indent="0" algn="just">
              <a:buNone/>
            </a:pPr>
            <a:r>
              <a:rPr lang="en-US" altLang="en-US" sz="2400" dirty="0">
                <a:solidFill>
                  <a:srgbClr val="FF0000"/>
                </a:solidFill>
                <a:latin typeface="Times New Roman" panose="02020603050405020304" pitchFamily="18" charset="0"/>
                <a:cs typeface="Times New Roman" pitchFamily="18" charset="0"/>
              </a:rPr>
              <a:t>list = [1,2,3,4]</a:t>
            </a:r>
          </a:p>
          <a:p>
            <a:pPr marL="0" indent="0" algn="just">
              <a:buNone/>
            </a:pPr>
            <a:r>
              <a:rPr lang="en-US" altLang="en-US" sz="2400" dirty="0" err="1">
                <a:solidFill>
                  <a:srgbClr val="FF0000"/>
                </a:solidFill>
                <a:latin typeface="Times New Roman" panose="02020603050405020304" pitchFamily="18" charset="0"/>
                <a:cs typeface="Times New Roman" pitchFamily="18" charset="0"/>
              </a:rPr>
              <a:t>arr</a:t>
            </a:r>
            <a:r>
              <a:rPr lang="en-US" altLang="en-US" sz="2400" dirty="0">
                <a:solidFill>
                  <a:srgbClr val="FF0000"/>
                </a:solidFill>
                <a:latin typeface="Times New Roman" panose="02020603050405020304" pitchFamily="18" charset="0"/>
                <a:cs typeface="Times New Roman" pitchFamily="18" charset="0"/>
              </a:rPr>
              <a:t> = </a:t>
            </a:r>
            <a:r>
              <a:rPr lang="en-US" altLang="en-US" sz="2400" dirty="0" err="1">
                <a:solidFill>
                  <a:srgbClr val="FF0000"/>
                </a:solidFill>
                <a:latin typeface="Times New Roman" panose="02020603050405020304" pitchFamily="18" charset="0"/>
                <a:cs typeface="Times New Roman" pitchFamily="18" charset="0"/>
              </a:rPr>
              <a:t>np.array</a:t>
            </a:r>
            <a:r>
              <a:rPr lang="en-US" altLang="en-US" sz="2400" dirty="0">
                <a:solidFill>
                  <a:srgbClr val="FF0000"/>
                </a:solidFill>
                <a:latin typeface="Times New Roman" panose="02020603050405020304" pitchFamily="18" charset="0"/>
                <a:cs typeface="Times New Roman" pitchFamily="18" charset="0"/>
              </a:rPr>
              <a:t>(list)</a:t>
            </a:r>
          </a:p>
          <a:p>
            <a:pPr marL="0" indent="0" algn="just">
              <a:buNone/>
            </a:pPr>
            <a:r>
              <a:rPr lang="en-US" altLang="en-US" sz="2400" dirty="0">
                <a:solidFill>
                  <a:srgbClr val="FF0000"/>
                </a:solidFill>
                <a:latin typeface="Times New Roman" panose="02020603050405020304" pitchFamily="18" charset="0"/>
                <a:cs typeface="Times New Roman" pitchFamily="18" charset="0"/>
              </a:rPr>
              <a:t>print (</a:t>
            </a:r>
            <a:r>
              <a:rPr lang="en-US" altLang="en-US" sz="2400" dirty="0" err="1">
                <a:solidFill>
                  <a:srgbClr val="FF0000"/>
                </a:solidFill>
                <a:latin typeface="Times New Roman" panose="02020603050405020304" pitchFamily="18" charset="0"/>
                <a:cs typeface="Times New Roman" pitchFamily="18" charset="0"/>
              </a:rPr>
              <a:t>arr</a:t>
            </a:r>
            <a:r>
              <a:rPr lang="en-US" altLang="en-US" sz="2400" dirty="0">
                <a:solidFill>
                  <a:srgbClr val="FF0000"/>
                </a:solidFill>
                <a:latin typeface="Times New Roman" panose="02020603050405020304" pitchFamily="18" charset="0"/>
                <a:cs typeface="Times New Roman" pitchFamily="18" charset="0"/>
              </a:rPr>
              <a:t>)</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908304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b="0" i="0" dirty="0">
                <a:solidFill>
                  <a:schemeClr val="tx1"/>
                </a:solidFill>
                <a:effectLst/>
                <a:latin typeface="Arial" panose="020B0604020202020204" pitchFamily="34" charset="0"/>
              </a:rPr>
              <a:t>SciPy - Basic Functionality</a:t>
            </a:r>
          </a:p>
        </p:txBody>
      </p:sp>
      <p:sp>
        <p:nvSpPr>
          <p:cNvPr id="8" name="Date Placeholder 7"/>
          <p:cNvSpPr>
            <a:spLocks noGrp="1"/>
          </p:cNvSpPr>
          <p:nvPr>
            <p:ph type="dt" sz="half" idx="10"/>
          </p:nvPr>
        </p:nvSpPr>
        <p:spPr/>
        <p:txBody>
          <a:bodyPr/>
          <a:lstStyle/>
          <a:p>
            <a:fld id="{70C3779B-E603-449B-BEF6-DBEB1CC3A406}"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51</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1982767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r>
              <a:rPr lang="en-US" altLang="en-US" sz="2400" b="1" dirty="0">
                <a:latin typeface="Times New Roman" panose="02020603050405020304" pitchFamily="18" charset="0"/>
                <a:cs typeface="Times New Roman" pitchFamily="18" charset="0"/>
              </a:rPr>
              <a:t>Intrinsic NumPy Array Creation</a:t>
            </a:r>
          </a:p>
          <a:p>
            <a:pPr marL="0" indent="0" algn="just">
              <a:buNone/>
            </a:pPr>
            <a:r>
              <a:rPr lang="en-US" altLang="en-US" sz="2400" dirty="0">
                <a:latin typeface="Times New Roman" panose="02020603050405020304" pitchFamily="18" charset="0"/>
                <a:cs typeface="Times New Roman" pitchFamily="18" charset="0"/>
              </a:rPr>
              <a:t>NumPy has built-in functions for creating arrays from scratch. Some of these functions are explained below.</a:t>
            </a:r>
          </a:p>
          <a:p>
            <a:pPr marL="0" indent="0" algn="just">
              <a:buNone/>
            </a:pPr>
            <a:endParaRPr lang="en-US" altLang="en-US" sz="2400" dirty="0">
              <a:latin typeface="Times New Roman" panose="02020603050405020304" pitchFamily="18" charset="0"/>
              <a:cs typeface="Times New Roman" pitchFamily="18" charset="0"/>
            </a:endParaRPr>
          </a:p>
          <a:p>
            <a:pPr marL="0" indent="0" algn="just">
              <a:buNone/>
            </a:pPr>
            <a:r>
              <a:rPr lang="en-US" altLang="en-US" sz="2400" b="1" dirty="0">
                <a:latin typeface="Times New Roman" panose="02020603050405020304" pitchFamily="18" charset="0"/>
                <a:cs typeface="Times New Roman" pitchFamily="18" charset="0"/>
              </a:rPr>
              <a:t>Using zeros()</a:t>
            </a:r>
          </a:p>
          <a:p>
            <a:pPr marL="0" indent="0" algn="just">
              <a:buNone/>
            </a:pPr>
            <a:r>
              <a:rPr lang="en-US" altLang="en-US" sz="2400" dirty="0">
                <a:latin typeface="Times New Roman" panose="02020603050405020304" pitchFamily="18" charset="0"/>
                <a:cs typeface="Times New Roman" pitchFamily="18" charset="0"/>
              </a:rPr>
              <a:t>The zeros(shape) function will create an array filled with 0 values with the specified shape. The default </a:t>
            </a:r>
            <a:r>
              <a:rPr lang="en-US" altLang="en-US" sz="2400" dirty="0" err="1">
                <a:latin typeface="Times New Roman" panose="02020603050405020304" pitchFamily="18" charset="0"/>
                <a:cs typeface="Times New Roman" pitchFamily="18" charset="0"/>
              </a:rPr>
              <a:t>dtype</a:t>
            </a:r>
            <a:r>
              <a:rPr lang="en-US" altLang="en-US" sz="2400" dirty="0">
                <a:latin typeface="Times New Roman" panose="02020603050405020304" pitchFamily="18" charset="0"/>
                <a:cs typeface="Times New Roman" pitchFamily="18" charset="0"/>
              </a:rPr>
              <a:t> is float64. Let us consider the following example.</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a:t>
            </a:r>
            <a:r>
              <a:rPr lang="en-US" altLang="en-US" sz="2400" dirty="0" err="1">
                <a:solidFill>
                  <a:srgbClr val="FF0000"/>
                </a:solidFill>
                <a:latin typeface="Times New Roman" panose="02020603050405020304" pitchFamily="18" charset="0"/>
                <a:cs typeface="Times New Roman" pitchFamily="18" charset="0"/>
              </a:rPr>
              <a:t>numpy</a:t>
            </a:r>
            <a:r>
              <a:rPr lang="en-US" altLang="en-US" sz="2400" dirty="0">
                <a:solidFill>
                  <a:srgbClr val="FF0000"/>
                </a:solidFill>
                <a:latin typeface="Times New Roman" panose="02020603050405020304" pitchFamily="18" charset="0"/>
                <a:cs typeface="Times New Roman" pitchFamily="18" charset="0"/>
              </a:rPr>
              <a:t> as np</a:t>
            </a:r>
          </a:p>
          <a:p>
            <a:pPr marL="0" indent="0" algn="just">
              <a:buNone/>
            </a:pPr>
            <a:r>
              <a:rPr lang="en-US" altLang="en-US" sz="2400" dirty="0">
                <a:solidFill>
                  <a:srgbClr val="FF0000"/>
                </a:solidFill>
                <a:latin typeface="Times New Roman" panose="02020603050405020304" pitchFamily="18" charset="0"/>
                <a:cs typeface="Times New Roman" pitchFamily="18" charset="0"/>
              </a:rPr>
              <a:t>print </a:t>
            </a:r>
            <a:r>
              <a:rPr lang="en-US" altLang="en-US" sz="2400" dirty="0" err="1">
                <a:solidFill>
                  <a:srgbClr val="FF0000"/>
                </a:solidFill>
                <a:latin typeface="Times New Roman" panose="02020603050405020304" pitchFamily="18" charset="0"/>
                <a:cs typeface="Times New Roman" pitchFamily="18" charset="0"/>
              </a:rPr>
              <a:t>np.zeros</a:t>
            </a:r>
            <a:r>
              <a:rPr lang="en-US" altLang="en-US" sz="2400" dirty="0">
                <a:solidFill>
                  <a:srgbClr val="FF0000"/>
                </a:solidFill>
                <a:latin typeface="Times New Roman" panose="02020603050405020304" pitchFamily="18" charset="0"/>
                <a:cs typeface="Times New Roman" pitchFamily="18" charset="0"/>
              </a:rPr>
              <a:t>((2, 3))</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908304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b="0" i="0" dirty="0">
                <a:solidFill>
                  <a:schemeClr val="tx1"/>
                </a:solidFill>
                <a:effectLst/>
                <a:latin typeface="Arial" panose="020B0604020202020204" pitchFamily="34" charset="0"/>
              </a:rPr>
              <a:t>SciPy - Basic Functionality</a:t>
            </a:r>
          </a:p>
        </p:txBody>
      </p:sp>
      <p:sp>
        <p:nvSpPr>
          <p:cNvPr id="8" name="Date Placeholder 7"/>
          <p:cNvSpPr>
            <a:spLocks noGrp="1"/>
          </p:cNvSpPr>
          <p:nvPr>
            <p:ph type="dt" sz="half" idx="10"/>
          </p:nvPr>
        </p:nvSpPr>
        <p:spPr/>
        <p:txBody>
          <a:bodyPr/>
          <a:lstStyle/>
          <a:p>
            <a:fld id="{DAC723C2-1587-4774-B750-EB0F3F577F3C}"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52</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5919699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r>
              <a:rPr lang="en-US" altLang="en-US" sz="2400" b="1" dirty="0">
                <a:latin typeface="Times New Roman" panose="02020603050405020304" pitchFamily="18" charset="0"/>
                <a:cs typeface="Times New Roman" pitchFamily="18" charset="0"/>
              </a:rPr>
              <a:t>Using ones()</a:t>
            </a:r>
          </a:p>
          <a:p>
            <a:pPr marL="0" indent="0" algn="just">
              <a:buNone/>
            </a:pPr>
            <a:r>
              <a:rPr lang="en-US" altLang="en-US" sz="2400" dirty="0">
                <a:latin typeface="Times New Roman" panose="02020603050405020304" pitchFamily="18" charset="0"/>
                <a:cs typeface="Times New Roman" pitchFamily="18" charset="0"/>
              </a:rPr>
              <a:t>The ones(shape) function will create an array filled with 1 values. It is identical to zeros in all the other respects. Let us consider the following example.</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a:t>
            </a:r>
            <a:r>
              <a:rPr lang="en-US" altLang="en-US" sz="2400" dirty="0" err="1">
                <a:solidFill>
                  <a:srgbClr val="FF0000"/>
                </a:solidFill>
                <a:latin typeface="Times New Roman" panose="02020603050405020304" pitchFamily="18" charset="0"/>
                <a:cs typeface="Times New Roman" pitchFamily="18" charset="0"/>
              </a:rPr>
              <a:t>numpy</a:t>
            </a:r>
            <a:r>
              <a:rPr lang="en-US" altLang="en-US" sz="2400" dirty="0">
                <a:solidFill>
                  <a:srgbClr val="FF0000"/>
                </a:solidFill>
                <a:latin typeface="Times New Roman" panose="02020603050405020304" pitchFamily="18" charset="0"/>
                <a:cs typeface="Times New Roman" pitchFamily="18" charset="0"/>
              </a:rPr>
              <a:t> as np</a:t>
            </a:r>
          </a:p>
          <a:p>
            <a:pPr marL="0" indent="0" algn="just">
              <a:buNone/>
            </a:pPr>
            <a:r>
              <a:rPr lang="en-US" altLang="en-US" sz="2400" dirty="0">
                <a:solidFill>
                  <a:srgbClr val="FF0000"/>
                </a:solidFill>
                <a:latin typeface="Times New Roman" panose="02020603050405020304" pitchFamily="18" charset="0"/>
                <a:cs typeface="Times New Roman" pitchFamily="18" charset="0"/>
              </a:rPr>
              <a:t>print </a:t>
            </a:r>
            <a:r>
              <a:rPr lang="en-US" altLang="en-US" sz="2400" dirty="0" err="1">
                <a:solidFill>
                  <a:srgbClr val="FF0000"/>
                </a:solidFill>
                <a:latin typeface="Times New Roman" panose="02020603050405020304" pitchFamily="18" charset="0"/>
                <a:cs typeface="Times New Roman" pitchFamily="18" charset="0"/>
              </a:rPr>
              <a:t>np.ones</a:t>
            </a:r>
            <a:r>
              <a:rPr lang="en-US" altLang="en-US" sz="2400" dirty="0">
                <a:solidFill>
                  <a:srgbClr val="FF0000"/>
                </a:solidFill>
                <a:latin typeface="Times New Roman" panose="02020603050405020304" pitchFamily="18" charset="0"/>
                <a:cs typeface="Times New Roman" pitchFamily="18" charset="0"/>
              </a:rPr>
              <a:t>((2, 3))</a:t>
            </a:r>
          </a:p>
          <a:p>
            <a:pPr marL="0" indent="0" algn="just">
              <a:buNone/>
            </a:pPr>
            <a:r>
              <a:rPr lang="en-US" altLang="en-US" sz="2400" b="1" dirty="0">
                <a:latin typeface="Times New Roman" panose="02020603050405020304" pitchFamily="18" charset="0"/>
                <a:cs typeface="Times New Roman" pitchFamily="18" charset="0"/>
              </a:rPr>
              <a:t>Using </a:t>
            </a:r>
            <a:r>
              <a:rPr lang="en-US" altLang="en-US" sz="2400" b="1" dirty="0" err="1">
                <a:latin typeface="Times New Roman" panose="02020603050405020304" pitchFamily="18" charset="0"/>
                <a:cs typeface="Times New Roman" pitchFamily="18" charset="0"/>
              </a:rPr>
              <a:t>arange</a:t>
            </a:r>
            <a:r>
              <a:rPr lang="en-US" altLang="en-US" sz="2400" b="1" dirty="0">
                <a:latin typeface="Times New Roman" panose="02020603050405020304" pitchFamily="18" charset="0"/>
                <a:cs typeface="Times New Roman" pitchFamily="18" charset="0"/>
              </a:rPr>
              <a:t>()</a:t>
            </a:r>
          </a:p>
          <a:p>
            <a:pPr marL="0" indent="0" algn="just">
              <a:buNone/>
            </a:pPr>
            <a:r>
              <a:rPr lang="en-US" altLang="en-US" sz="2400" dirty="0">
                <a:latin typeface="Times New Roman" panose="02020603050405020304" pitchFamily="18" charset="0"/>
                <a:cs typeface="Times New Roman" pitchFamily="18" charset="0"/>
              </a:rPr>
              <a:t>The </a:t>
            </a:r>
            <a:r>
              <a:rPr lang="en-US" altLang="en-US" sz="2400" dirty="0" err="1">
                <a:latin typeface="Times New Roman" panose="02020603050405020304" pitchFamily="18" charset="0"/>
                <a:cs typeface="Times New Roman" pitchFamily="18" charset="0"/>
              </a:rPr>
              <a:t>arange</a:t>
            </a:r>
            <a:r>
              <a:rPr lang="en-US" altLang="en-US" sz="2400" dirty="0">
                <a:latin typeface="Times New Roman" panose="02020603050405020304" pitchFamily="18" charset="0"/>
                <a:cs typeface="Times New Roman" pitchFamily="18" charset="0"/>
              </a:rPr>
              <a:t>() function will create arrays with regularly incrementing values. Let us consider the following example.</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a:t>
            </a:r>
            <a:r>
              <a:rPr lang="en-US" altLang="en-US" sz="2400" dirty="0" err="1">
                <a:solidFill>
                  <a:srgbClr val="FF0000"/>
                </a:solidFill>
                <a:latin typeface="Times New Roman" panose="02020603050405020304" pitchFamily="18" charset="0"/>
                <a:cs typeface="Times New Roman" pitchFamily="18" charset="0"/>
              </a:rPr>
              <a:t>numpy</a:t>
            </a:r>
            <a:r>
              <a:rPr lang="en-US" altLang="en-US" sz="2400" dirty="0">
                <a:solidFill>
                  <a:srgbClr val="FF0000"/>
                </a:solidFill>
                <a:latin typeface="Times New Roman" panose="02020603050405020304" pitchFamily="18" charset="0"/>
                <a:cs typeface="Times New Roman" pitchFamily="18" charset="0"/>
              </a:rPr>
              <a:t> as np</a:t>
            </a:r>
          </a:p>
          <a:p>
            <a:pPr marL="0" indent="0" algn="just">
              <a:buNone/>
            </a:pPr>
            <a:r>
              <a:rPr lang="en-US" altLang="en-US" sz="2400" dirty="0">
                <a:solidFill>
                  <a:srgbClr val="FF0000"/>
                </a:solidFill>
                <a:latin typeface="Times New Roman" panose="02020603050405020304" pitchFamily="18" charset="0"/>
                <a:cs typeface="Times New Roman" pitchFamily="18" charset="0"/>
              </a:rPr>
              <a:t>print </a:t>
            </a:r>
            <a:r>
              <a:rPr lang="en-US" altLang="en-US" sz="2400" dirty="0" err="1">
                <a:solidFill>
                  <a:srgbClr val="FF0000"/>
                </a:solidFill>
                <a:latin typeface="Times New Roman" panose="02020603050405020304" pitchFamily="18" charset="0"/>
                <a:cs typeface="Times New Roman" pitchFamily="18" charset="0"/>
              </a:rPr>
              <a:t>np.arange</a:t>
            </a:r>
            <a:r>
              <a:rPr lang="en-US" altLang="en-US" sz="2400" dirty="0">
                <a:solidFill>
                  <a:srgbClr val="FF0000"/>
                </a:solidFill>
                <a:latin typeface="Times New Roman" panose="02020603050405020304" pitchFamily="18" charset="0"/>
                <a:cs typeface="Times New Roman" pitchFamily="18" charset="0"/>
              </a:rPr>
              <a:t>(7)</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908304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b="0" i="0" dirty="0">
                <a:solidFill>
                  <a:schemeClr val="tx1"/>
                </a:solidFill>
                <a:effectLst/>
                <a:latin typeface="Arial" panose="020B0604020202020204" pitchFamily="34" charset="0"/>
              </a:rPr>
              <a:t>SciPy - Basic Functionality</a:t>
            </a:r>
          </a:p>
        </p:txBody>
      </p:sp>
      <p:sp>
        <p:nvSpPr>
          <p:cNvPr id="8" name="Date Placeholder 7"/>
          <p:cNvSpPr>
            <a:spLocks noGrp="1"/>
          </p:cNvSpPr>
          <p:nvPr>
            <p:ph type="dt" sz="half" idx="10"/>
          </p:nvPr>
        </p:nvSpPr>
        <p:spPr/>
        <p:txBody>
          <a:bodyPr/>
          <a:lstStyle/>
          <a:p>
            <a:fld id="{82AC93A9-CEB7-4B23-8ADC-E1241B4AF563}"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53</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193009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r>
              <a:rPr lang="en-US" altLang="en-US" sz="2400" b="1" dirty="0">
                <a:latin typeface="Times New Roman" panose="02020603050405020304" pitchFamily="18" charset="0"/>
                <a:cs typeface="Times New Roman" pitchFamily="18" charset="0"/>
              </a:rPr>
              <a:t>Defining the data type of the values</a:t>
            </a:r>
          </a:p>
          <a:p>
            <a:pPr marL="0" indent="0" algn="just">
              <a:buNone/>
            </a:pPr>
            <a:r>
              <a:rPr lang="en-US" altLang="en-US" sz="2400" dirty="0">
                <a:latin typeface="Times New Roman" panose="02020603050405020304" pitchFamily="18" charset="0"/>
                <a:cs typeface="Times New Roman" pitchFamily="18" charset="0"/>
              </a:rPr>
              <a:t>Let us consider the following example.</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a:t>
            </a:r>
            <a:r>
              <a:rPr lang="en-US" altLang="en-US" sz="2400" dirty="0" err="1">
                <a:solidFill>
                  <a:srgbClr val="FF0000"/>
                </a:solidFill>
                <a:latin typeface="Times New Roman" panose="02020603050405020304" pitchFamily="18" charset="0"/>
                <a:cs typeface="Times New Roman" pitchFamily="18" charset="0"/>
              </a:rPr>
              <a:t>numpy</a:t>
            </a:r>
            <a:r>
              <a:rPr lang="en-US" altLang="en-US" sz="2400" dirty="0">
                <a:solidFill>
                  <a:srgbClr val="FF0000"/>
                </a:solidFill>
                <a:latin typeface="Times New Roman" panose="02020603050405020304" pitchFamily="18" charset="0"/>
                <a:cs typeface="Times New Roman" pitchFamily="18" charset="0"/>
              </a:rPr>
              <a:t> as np</a:t>
            </a:r>
          </a:p>
          <a:p>
            <a:pPr marL="0" indent="0" algn="just">
              <a:buNone/>
            </a:pPr>
            <a:r>
              <a:rPr lang="en-US" altLang="en-US" sz="2400" dirty="0" err="1">
                <a:solidFill>
                  <a:srgbClr val="FF0000"/>
                </a:solidFill>
                <a:latin typeface="Times New Roman" panose="02020603050405020304" pitchFamily="18" charset="0"/>
                <a:cs typeface="Times New Roman" pitchFamily="18" charset="0"/>
              </a:rPr>
              <a:t>arr</a:t>
            </a:r>
            <a:r>
              <a:rPr lang="en-US" altLang="en-US" sz="2400" dirty="0">
                <a:solidFill>
                  <a:srgbClr val="FF0000"/>
                </a:solidFill>
                <a:latin typeface="Times New Roman" panose="02020603050405020304" pitchFamily="18" charset="0"/>
                <a:cs typeface="Times New Roman" pitchFamily="18" charset="0"/>
              </a:rPr>
              <a:t> = </a:t>
            </a:r>
            <a:r>
              <a:rPr lang="en-US" altLang="en-US" sz="2400" dirty="0" err="1">
                <a:solidFill>
                  <a:srgbClr val="FF0000"/>
                </a:solidFill>
                <a:latin typeface="Times New Roman" panose="02020603050405020304" pitchFamily="18" charset="0"/>
                <a:cs typeface="Times New Roman" pitchFamily="18" charset="0"/>
              </a:rPr>
              <a:t>np.arange</a:t>
            </a:r>
            <a:r>
              <a:rPr lang="en-US" altLang="en-US" sz="2400" dirty="0">
                <a:solidFill>
                  <a:srgbClr val="FF0000"/>
                </a:solidFill>
                <a:latin typeface="Times New Roman" panose="02020603050405020304" pitchFamily="18" charset="0"/>
                <a:cs typeface="Times New Roman" pitchFamily="18" charset="0"/>
              </a:rPr>
              <a:t>(2, 10, </a:t>
            </a:r>
            <a:r>
              <a:rPr lang="en-US" altLang="en-US" sz="2400" dirty="0" err="1">
                <a:solidFill>
                  <a:srgbClr val="FF0000"/>
                </a:solidFill>
                <a:latin typeface="Times New Roman" panose="02020603050405020304" pitchFamily="18" charset="0"/>
                <a:cs typeface="Times New Roman" pitchFamily="18" charset="0"/>
              </a:rPr>
              <a:t>dtype</a:t>
            </a:r>
            <a:r>
              <a:rPr lang="en-US" altLang="en-US" sz="2400" dirty="0">
                <a:solidFill>
                  <a:srgbClr val="FF0000"/>
                </a:solidFill>
                <a:latin typeface="Times New Roman" panose="02020603050405020304" pitchFamily="18" charset="0"/>
                <a:cs typeface="Times New Roman" pitchFamily="18" charset="0"/>
              </a:rPr>
              <a:t> = </a:t>
            </a:r>
            <a:r>
              <a:rPr lang="en-US" altLang="en-US" sz="2400" dirty="0" err="1">
                <a:solidFill>
                  <a:srgbClr val="FF0000"/>
                </a:solidFill>
                <a:latin typeface="Times New Roman" panose="02020603050405020304" pitchFamily="18" charset="0"/>
                <a:cs typeface="Times New Roman" pitchFamily="18" charset="0"/>
              </a:rPr>
              <a:t>np.float</a:t>
            </a:r>
            <a:r>
              <a:rPr lang="en-US" altLang="en-US" sz="2400" dirty="0">
                <a:solidFill>
                  <a:srgbClr val="FF0000"/>
                </a:solidFill>
                <a:latin typeface="Times New Roman" panose="02020603050405020304" pitchFamily="18" charset="0"/>
                <a:cs typeface="Times New Roman" pitchFamily="18" charset="0"/>
              </a:rPr>
              <a:t>)</a:t>
            </a:r>
          </a:p>
          <a:p>
            <a:pPr marL="0" indent="0" algn="just">
              <a:buNone/>
            </a:pPr>
            <a:r>
              <a:rPr lang="en-US" altLang="en-US" sz="2400" dirty="0">
                <a:solidFill>
                  <a:srgbClr val="FF0000"/>
                </a:solidFill>
                <a:latin typeface="Times New Roman" panose="02020603050405020304" pitchFamily="18" charset="0"/>
                <a:cs typeface="Times New Roman" pitchFamily="18" charset="0"/>
              </a:rPr>
              <a:t>print (</a:t>
            </a:r>
            <a:r>
              <a:rPr lang="en-US" altLang="en-US" sz="2400" dirty="0" err="1">
                <a:solidFill>
                  <a:srgbClr val="FF0000"/>
                </a:solidFill>
                <a:latin typeface="Times New Roman" panose="02020603050405020304" pitchFamily="18" charset="0"/>
                <a:cs typeface="Times New Roman" pitchFamily="18" charset="0"/>
              </a:rPr>
              <a:t>arr</a:t>
            </a:r>
            <a:r>
              <a:rPr lang="en-US" altLang="en-US" sz="2400" dirty="0">
                <a:solidFill>
                  <a:srgbClr val="FF0000"/>
                </a:solidFill>
                <a:latin typeface="Times New Roman" panose="02020603050405020304" pitchFamily="18" charset="0"/>
                <a:cs typeface="Times New Roman" pitchFamily="18" charset="0"/>
              </a:rPr>
              <a:t>)</a:t>
            </a:r>
          </a:p>
          <a:p>
            <a:pPr marL="0" indent="0" algn="just">
              <a:buNone/>
            </a:pPr>
            <a:r>
              <a:rPr lang="en-US" altLang="en-US" sz="2400" dirty="0">
                <a:solidFill>
                  <a:srgbClr val="FF0000"/>
                </a:solidFill>
                <a:latin typeface="Times New Roman" panose="02020603050405020304" pitchFamily="18" charset="0"/>
                <a:cs typeface="Times New Roman" pitchFamily="18" charset="0"/>
              </a:rPr>
              <a:t>print ("Array Data Type :",</a:t>
            </a:r>
            <a:r>
              <a:rPr lang="en-US" altLang="en-US" sz="2400" dirty="0" err="1">
                <a:solidFill>
                  <a:srgbClr val="FF0000"/>
                </a:solidFill>
                <a:latin typeface="Times New Roman" panose="02020603050405020304" pitchFamily="18" charset="0"/>
                <a:cs typeface="Times New Roman" pitchFamily="18" charset="0"/>
              </a:rPr>
              <a:t>arr.dtype</a:t>
            </a:r>
            <a:r>
              <a:rPr lang="en-US" altLang="en-US" sz="2400" dirty="0">
                <a:solidFill>
                  <a:srgbClr val="FF0000"/>
                </a:solidFill>
                <a:latin typeface="Times New Roman" panose="02020603050405020304" pitchFamily="18" charset="0"/>
                <a:cs typeface="Times New Roman" pitchFamily="18" charset="0"/>
              </a:rPr>
              <a:t>)</a:t>
            </a:r>
          </a:p>
          <a:p>
            <a:pPr marL="0" indent="0" algn="just">
              <a:buNone/>
            </a:pPr>
            <a:r>
              <a:rPr lang="en-US" altLang="en-US" sz="2400" b="1" dirty="0">
                <a:latin typeface="Times New Roman" panose="02020603050405020304" pitchFamily="18" charset="0"/>
                <a:cs typeface="Times New Roman" pitchFamily="18" charset="0"/>
              </a:rPr>
              <a:t>Using </a:t>
            </a:r>
            <a:r>
              <a:rPr lang="en-US" altLang="en-US" sz="2400" b="1" dirty="0" err="1">
                <a:latin typeface="Times New Roman" panose="02020603050405020304" pitchFamily="18" charset="0"/>
                <a:cs typeface="Times New Roman" pitchFamily="18" charset="0"/>
              </a:rPr>
              <a:t>linspace</a:t>
            </a:r>
            <a:r>
              <a:rPr lang="en-US" altLang="en-US" sz="2400" b="1" dirty="0">
                <a:latin typeface="Times New Roman" panose="02020603050405020304" pitchFamily="18" charset="0"/>
                <a:cs typeface="Times New Roman" pitchFamily="18" charset="0"/>
              </a:rPr>
              <a:t>()</a:t>
            </a:r>
          </a:p>
          <a:p>
            <a:pPr marL="0" indent="0" algn="just">
              <a:buNone/>
            </a:pPr>
            <a:r>
              <a:rPr lang="en-US" altLang="en-US" sz="2400" dirty="0">
                <a:latin typeface="Times New Roman" panose="02020603050405020304" pitchFamily="18" charset="0"/>
                <a:cs typeface="Times New Roman" pitchFamily="18" charset="0"/>
              </a:rPr>
              <a:t>The </a:t>
            </a:r>
            <a:r>
              <a:rPr lang="en-US" altLang="en-US" sz="2400" dirty="0" err="1">
                <a:latin typeface="Times New Roman" panose="02020603050405020304" pitchFamily="18" charset="0"/>
                <a:cs typeface="Times New Roman" pitchFamily="18" charset="0"/>
              </a:rPr>
              <a:t>linspace</a:t>
            </a:r>
            <a:r>
              <a:rPr lang="en-US" altLang="en-US" sz="2400" dirty="0">
                <a:latin typeface="Times New Roman" panose="02020603050405020304" pitchFamily="18" charset="0"/>
                <a:cs typeface="Times New Roman" pitchFamily="18" charset="0"/>
              </a:rPr>
              <a:t>() function will create arrays with a specified number of elements, which will be spaced equally between the specified beginning and end values. Let us consider the following example.</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a:t>
            </a:r>
            <a:r>
              <a:rPr lang="en-US" altLang="en-US" sz="2400" dirty="0" err="1">
                <a:solidFill>
                  <a:srgbClr val="FF0000"/>
                </a:solidFill>
                <a:latin typeface="Times New Roman" panose="02020603050405020304" pitchFamily="18" charset="0"/>
                <a:cs typeface="Times New Roman" pitchFamily="18" charset="0"/>
              </a:rPr>
              <a:t>numpy</a:t>
            </a:r>
            <a:r>
              <a:rPr lang="en-US" altLang="en-US" sz="2400" dirty="0">
                <a:solidFill>
                  <a:srgbClr val="FF0000"/>
                </a:solidFill>
                <a:latin typeface="Times New Roman" panose="02020603050405020304" pitchFamily="18" charset="0"/>
                <a:cs typeface="Times New Roman" pitchFamily="18" charset="0"/>
              </a:rPr>
              <a:t> as np</a:t>
            </a:r>
          </a:p>
          <a:p>
            <a:pPr marL="0" indent="0" algn="just">
              <a:buNone/>
            </a:pPr>
            <a:r>
              <a:rPr lang="en-US" altLang="en-US" sz="2400" dirty="0">
                <a:solidFill>
                  <a:srgbClr val="FF0000"/>
                </a:solidFill>
                <a:latin typeface="Times New Roman" panose="02020603050405020304" pitchFamily="18" charset="0"/>
                <a:cs typeface="Times New Roman" pitchFamily="18" charset="0"/>
              </a:rPr>
              <a:t>print </a:t>
            </a:r>
            <a:r>
              <a:rPr lang="en-US" altLang="en-US" sz="2400" dirty="0" err="1">
                <a:solidFill>
                  <a:srgbClr val="FF0000"/>
                </a:solidFill>
                <a:latin typeface="Times New Roman" panose="02020603050405020304" pitchFamily="18" charset="0"/>
                <a:cs typeface="Times New Roman" pitchFamily="18" charset="0"/>
              </a:rPr>
              <a:t>np.linspace</a:t>
            </a:r>
            <a:r>
              <a:rPr lang="en-US" altLang="en-US" sz="2400" dirty="0">
                <a:solidFill>
                  <a:srgbClr val="FF0000"/>
                </a:solidFill>
                <a:latin typeface="Times New Roman" panose="02020603050405020304" pitchFamily="18" charset="0"/>
                <a:cs typeface="Times New Roman" pitchFamily="18" charset="0"/>
              </a:rPr>
              <a:t>(1., 4., 6)</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908304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b="0" i="0" dirty="0">
                <a:solidFill>
                  <a:schemeClr val="tx1"/>
                </a:solidFill>
                <a:effectLst/>
                <a:latin typeface="Arial" panose="020B0604020202020204" pitchFamily="34" charset="0"/>
              </a:rPr>
              <a:t>SciPy - Basic Functionality</a:t>
            </a:r>
          </a:p>
        </p:txBody>
      </p:sp>
      <p:sp>
        <p:nvSpPr>
          <p:cNvPr id="8" name="Date Placeholder 7"/>
          <p:cNvSpPr>
            <a:spLocks noGrp="1"/>
          </p:cNvSpPr>
          <p:nvPr>
            <p:ph type="dt" sz="half" idx="10"/>
          </p:nvPr>
        </p:nvSpPr>
        <p:spPr/>
        <p:txBody>
          <a:bodyPr/>
          <a:lstStyle/>
          <a:p>
            <a:fld id="{2200A83E-6C20-48C1-822F-37EB1559631E}"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54</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34902965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r>
              <a:rPr lang="en-US" altLang="en-US" sz="2400" b="1" dirty="0">
                <a:latin typeface="Times New Roman" panose="02020603050405020304" pitchFamily="18" charset="0"/>
                <a:cs typeface="Times New Roman" pitchFamily="18" charset="0"/>
              </a:rPr>
              <a:t>Matrix</a:t>
            </a:r>
          </a:p>
          <a:p>
            <a:pPr marL="0" indent="0" algn="just">
              <a:buNone/>
            </a:pPr>
            <a:r>
              <a:rPr lang="en-US" altLang="en-US" sz="2400" dirty="0">
                <a:latin typeface="Times New Roman" panose="02020603050405020304" pitchFamily="18" charset="0"/>
                <a:cs typeface="Times New Roman" pitchFamily="18" charset="0"/>
              </a:rPr>
              <a:t>A matrix is a specialized 2-D array that retains its 2-D nature through operations. It has certain special operators, such as * (matrix multiplication) and ** (matrix power). Let us consider the following example</a:t>
            </a:r>
            <a:r>
              <a:rPr lang="en-US" altLang="en-US" sz="2400" b="1" dirty="0">
                <a:latin typeface="Times New Roman" panose="02020603050405020304" pitchFamily="18" charset="0"/>
                <a:cs typeface="Times New Roman" pitchFamily="18" charset="0"/>
              </a:rPr>
              <a:t>.</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a:t>
            </a:r>
            <a:r>
              <a:rPr lang="en-US" altLang="en-US" sz="2400" dirty="0" err="1">
                <a:solidFill>
                  <a:srgbClr val="FF0000"/>
                </a:solidFill>
                <a:latin typeface="Times New Roman" panose="02020603050405020304" pitchFamily="18" charset="0"/>
                <a:cs typeface="Times New Roman" pitchFamily="18" charset="0"/>
              </a:rPr>
              <a:t>numpy</a:t>
            </a:r>
            <a:r>
              <a:rPr lang="en-US" altLang="en-US" sz="2400" dirty="0">
                <a:solidFill>
                  <a:srgbClr val="FF0000"/>
                </a:solidFill>
                <a:latin typeface="Times New Roman" panose="02020603050405020304" pitchFamily="18" charset="0"/>
                <a:cs typeface="Times New Roman" pitchFamily="18" charset="0"/>
              </a:rPr>
              <a:t> as np</a:t>
            </a:r>
          </a:p>
          <a:p>
            <a:pPr marL="0" indent="0" algn="just">
              <a:buNone/>
            </a:pPr>
            <a:r>
              <a:rPr lang="en-US" altLang="en-US" sz="2400" dirty="0">
                <a:solidFill>
                  <a:srgbClr val="FF0000"/>
                </a:solidFill>
                <a:latin typeface="Times New Roman" panose="02020603050405020304" pitchFamily="18" charset="0"/>
                <a:cs typeface="Times New Roman" pitchFamily="18" charset="0"/>
              </a:rPr>
              <a:t>print </a:t>
            </a:r>
            <a:r>
              <a:rPr lang="en-US" altLang="en-US" sz="2400" dirty="0" err="1">
                <a:solidFill>
                  <a:srgbClr val="FF0000"/>
                </a:solidFill>
                <a:latin typeface="Times New Roman" panose="02020603050405020304" pitchFamily="18" charset="0"/>
                <a:cs typeface="Times New Roman" pitchFamily="18" charset="0"/>
              </a:rPr>
              <a:t>np.matrix</a:t>
            </a:r>
            <a:r>
              <a:rPr lang="en-US" altLang="en-US" sz="2400" dirty="0">
                <a:solidFill>
                  <a:srgbClr val="FF0000"/>
                </a:solidFill>
                <a:latin typeface="Times New Roman" panose="02020603050405020304" pitchFamily="18" charset="0"/>
                <a:cs typeface="Times New Roman" pitchFamily="18" charset="0"/>
              </a:rPr>
              <a:t>('1 2; 3 4’)</a:t>
            </a:r>
            <a:endParaRPr lang="en-US" altLang="en-US" sz="2400" b="1" dirty="0">
              <a:solidFill>
                <a:srgbClr val="FF0000"/>
              </a:solidFill>
              <a:latin typeface="Times New Roman" panose="02020603050405020304" pitchFamily="18" charset="0"/>
              <a:cs typeface="Times New Roman" pitchFamily="18" charset="0"/>
            </a:endParaRPr>
          </a:p>
          <a:p>
            <a:pPr marL="0" indent="0" algn="just">
              <a:buNone/>
            </a:pPr>
            <a:r>
              <a:rPr lang="en-US" altLang="en-US" sz="2400" b="1" dirty="0">
                <a:latin typeface="Times New Roman" panose="02020603050405020304" pitchFamily="18" charset="0"/>
                <a:cs typeface="Times New Roman" pitchFamily="18" charset="0"/>
              </a:rPr>
              <a:t>Conjugate Transpose of Matrix</a:t>
            </a:r>
          </a:p>
          <a:p>
            <a:pPr marL="0" indent="0" algn="just">
              <a:buNone/>
            </a:pPr>
            <a:r>
              <a:rPr lang="en-US" altLang="en-US" sz="2400" dirty="0">
                <a:latin typeface="Times New Roman" panose="02020603050405020304" pitchFamily="18" charset="0"/>
                <a:cs typeface="Times New Roman" pitchFamily="18" charset="0"/>
              </a:rPr>
              <a:t>This feature returns the (complex) conjugate transpose of self. Let us consider the following example.</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a:t>
            </a:r>
            <a:r>
              <a:rPr lang="en-US" altLang="en-US" sz="2400" dirty="0" err="1">
                <a:solidFill>
                  <a:srgbClr val="FF0000"/>
                </a:solidFill>
                <a:latin typeface="Times New Roman" panose="02020603050405020304" pitchFamily="18" charset="0"/>
                <a:cs typeface="Times New Roman" pitchFamily="18" charset="0"/>
              </a:rPr>
              <a:t>numpy</a:t>
            </a:r>
            <a:r>
              <a:rPr lang="en-US" altLang="en-US" sz="2400" dirty="0">
                <a:solidFill>
                  <a:srgbClr val="FF0000"/>
                </a:solidFill>
                <a:latin typeface="Times New Roman" panose="02020603050405020304" pitchFamily="18" charset="0"/>
                <a:cs typeface="Times New Roman" pitchFamily="18" charset="0"/>
              </a:rPr>
              <a:t> as np</a:t>
            </a:r>
          </a:p>
          <a:p>
            <a:pPr marL="0" indent="0" algn="just">
              <a:buNone/>
            </a:pPr>
            <a:r>
              <a:rPr lang="en-US" altLang="en-US" sz="2400" dirty="0">
                <a:solidFill>
                  <a:srgbClr val="FF0000"/>
                </a:solidFill>
                <a:latin typeface="Times New Roman" panose="02020603050405020304" pitchFamily="18" charset="0"/>
                <a:cs typeface="Times New Roman" pitchFamily="18" charset="0"/>
              </a:rPr>
              <a:t>mat = </a:t>
            </a:r>
            <a:r>
              <a:rPr lang="en-US" altLang="en-US" sz="2400" dirty="0" err="1">
                <a:solidFill>
                  <a:srgbClr val="FF0000"/>
                </a:solidFill>
                <a:latin typeface="Times New Roman" panose="02020603050405020304" pitchFamily="18" charset="0"/>
                <a:cs typeface="Times New Roman" pitchFamily="18" charset="0"/>
              </a:rPr>
              <a:t>np.matrix</a:t>
            </a:r>
            <a:r>
              <a:rPr lang="en-US" altLang="en-US" sz="2400" dirty="0">
                <a:solidFill>
                  <a:srgbClr val="FF0000"/>
                </a:solidFill>
                <a:latin typeface="Times New Roman" panose="02020603050405020304" pitchFamily="18" charset="0"/>
                <a:cs typeface="Times New Roman" pitchFamily="18" charset="0"/>
              </a:rPr>
              <a:t>('1 2; 3 4')</a:t>
            </a:r>
          </a:p>
          <a:p>
            <a:pPr marL="0" indent="0" algn="just">
              <a:buNone/>
            </a:pPr>
            <a:r>
              <a:rPr lang="en-US" altLang="en-US" sz="2400" dirty="0">
                <a:solidFill>
                  <a:srgbClr val="FF0000"/>
                </a:solidFill>
                <a:latin typeface="Times New Roman" panose="02020603050405020304" pitchFamily="18" charset="0"/>
                <a:cs typeface="Times New Roman" pitchFamily="18" charset="0"/>
              </a:rPr>
              <a:t>print </a:t>
            </a:r>
            <a:r>
              <a:rPr lang="en-US" altLang="en-US" sz="2400" dirty="0" err="1">
                <a:solidFill>
                  <a:srgbClr val="FF0000"/>
                </a:solidFill>
                <a:latin typeface="Times New Roman" panose="02020603050405020304" pitchFamily="18" charset="0"/>
                <a:cs typeface="Times New Roman" pitchFamily="18" charset="0"/>
              </a:rPr>
              <a:t>mat.H</a:t>
            </a:r>
            <a:endParaRPr lang="en-US" altLang="en-US" sz="2400" dirty="0">
              <a:solidFill>
                <a:srgbClr val="FF0000"/>
              </a:solidFill>
              <a:latin typeface="Times New Roman" panose="02020603050405020304"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908304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b="0" i="0" dirty="0">
                <a:solidFill>
                  <a:schemeClr val="tx1"/>
                </a:solidFill>
                <a:effectLst/>
                <a:latin typeface="Arial" panose="020B0604020202020204" pitchFamily="34" charset="0"/>
              </a:rPr>
              <a:t>SciPy - Basic Functionality</a:t>
            </a:r>
          </a:p>
        </p:txBody>
      </p:sp>
      <p:sp>
        <p:nvSpPr>
          <p:cNvPr id="8" name="Date Placeholder 7"/>
          <p:cNvSpPr>
            <a:spLocks noGrp="1"/>
          </p:cNvSpPr>
          <p:nvPr>
            <p:ph type="dt" sz="half" idx="10"/>
          </p:nvPr>
        </p:nvSpPr>
        <p:spPr/>
        <p:txBody>
          <a:bodyPr/>
          <a:lstStyle/>
          <a:p>
            <a:fld id="{80E2D92A-DF4A-4369-8689-329947CE554C}"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55</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32539908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marL="0" indent="0" algn="just">
              <a:buNone/>
            </a:pPr>
            <a:r>
              <a:rPr lang="en-US" altLang="en-US" sz="2400" b="1" dirty="0">
                <a:latin typeface="Times New Roman" panose="02020603050405020304" pitchFamily="18" charset="0"/>
                <a:cs typeface="Times New Roman" pitchFamily="18" charset="0"/>
              </a:rPr>
              <a:t>Transpose of Matrix</a:t>
            </a:r>
          </a:p>
          <a:p>
            <a:pPr marL="0" indent="0" algn="just">
              <a:buNone/>
            </a:pPr>
            <a:r>
              <a:rPr lang="en-US" altLang="en-US" sz="2400" dirty="0">
                <a:latin typeface="Times New Roman" panose="02020603050405020304" pitchFamily="18" charset="0"/>
                <a:cs typeface="Times New Roman" pitchFamily="18" charset="0"/>
              </a:rPr>
              <a:t>This feature returns the transpose of self. Let us consider the following example</a:t>
            </a:r>
            <a:r>
              <a:rPr lang="en-US" altLang="en-US" sz="2400" b="1" dirty="0">
                <a:latin typeface="Times New Roman" panose="02020603050405020304" pitchFamily="18" charset="0"/>
                <a:cs typeface="Times New Roman" pitchFamily="18" charset="0"/>
              </a:rPr>
              <a:t>.</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a:t>
            </a:r>
            <a:r>
              <a:rPr lang="en-US" altLang="en-US" sz="2400" dirty="0" err="1">
                <a:solidFill>
                  <a:srgbClr val="FF0000"/>
                </a:solidFill>
                <a:latin typeface="Times New Roman" panose="02020603050405020304" pitchFamily="18" charset="0"/>
                <a:cs typeface="Times New Roman" pitchFamily="18" charset="0"/>
              </a:rPr>
              <a:t>numpy</a:t>
            </a:r>
            <a:r>
              <a:rPr lang="en-US" altLang="en-US" sz="2400" dirty="0">
                <a:solidFill>
                  <a:srgbClr val="FF0000"/>
                </a:solidFill>
                <a:latin typeface="Times New Roman" panose="02020603050405020304" pitchFamily="18" charset="0"/>
                <a:cs typeface="Times New Roman" pitchFamily="18" charset="0"/>
              </a:rPr>
              <a:t> as np</a:t>
            </a:r>
          </a:p>
          <a:p>
            <a:pPr marL="0" indent="0" algn="just">
              <a:buNone/>
            </a:pPr>
            <a:r>
              <a:rPr lang="en-US" altLang="en-US" sz="2400" dirty="0">
                <a:solidFill>
                  <a:srgbClr val="FF0000"/>
                </a:solidFill>
                <a:latin typeface="Times New Roman" panose="02020603050405020304" pitchFamily="18" charset="0"/>
                <a:cs typeface="Times New Roman" pitchFamily="18" charset="0"/>
              </a:rPr>
              <a:t>mat = </a:t>
            </a:r>
            <a:r>
              <a:rPr lang="en-US" altLang="en-US" sz="2400" dirty="0" err="1">
                <a:solidFill>
                  <a:srgbClr val="FF0000"/>
                </a:solidFill>
                <a:latin typeface="Times New Roman" panose="02020603050405020304" pitchFamily="18" charset="0"/>
                <a:cs typeface="Times New Roman" pitchFamily="18" charset="0"/>
              </a:rPr>
              <a:t>np.matrix</a:t>
            </a:r>
            <a:r>
              <a:rPr lang="en-US" altLang="en-US" sz="2400" dirty="0">
                <a:solidFill>
                  <a:srgbClr val="FF0000"/>
                </a:solidFill>
                <a:latin typeface="Times New Roman" panose="02020603050405020304" pitchFamily="18" charset="0"/>
                <a:cs typeface="Times New Roman" pitchFamily="18" charset="0"/>
              </a:rPr>
              <a:t>('1 2; 3 4')</a:t>
            </a:r>
          </a:p>
          <a:p>
            <a:pPr marL="0" indent="0" algn="just">
              <a:buNone/>
            </a:pPr>
            <a:r>
              <a:rPr lang="en-US" altLang="en-US" sz="2400" dirty="0" err="1">
                <a:solidFill>
                  <a:srgbClr val="FF0000"/>
                </a:solidFill>
                <a:latin typeface="Times New Roman" panose="02020603050405020304" pitchFamily="18" charset="0"/>
                <a:cs typeface="Times New Roman" pitchFamily="18" charset="0"/>
              </a:rPr>
              <a:t>mat.T</a:t>
            </a:r>
            <a:endParaRPr lang="en-US" altLang="en-US" sz="2400" dirty="0">
              <a:solidFill>
                <a:srgbClr val="FF0000"/>
              </a:solidFill>
              <a:latin typeface="Times New Roman" panose="02020603050405020304"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908304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b="0" i="0" dirty="0">
                <a:solidFill>
                  <a:schemeClr val="tx1"/>
                </a:solidFill>
                <a:effectLst/>
                <a:latin typeface="Arial" panose="020B0604020202020204" pitchFamily="34" charset="0"/>
              </a:rPr>
              <a:t>SciPy - Basic Functionality</a:t>
            </a:r>
          </a:p>
        </p:txBody>
      </p:sp>
      <p:sp>
        <p:nvSpPr>
          <p:cNvPr id="8" name="Date Placeholder 7"/>
          <p:cNvSpPr>
            <a:spLocks noGrp="1"/>
          </p:cNvSpPr>
          <p:nvPr>
            <p:ph type="dt" sz="half" idx="10"/>
          </p:nvPr>
        </p:nvSpPr>
        <p:spPr/>
        <p:txBody>
          <a:bodyPr/>
          <a:lstStyle/>
          <a:p>
            <a:fld id="{6F4ACEA2-3981-4D3D-B5F9-A42A5FD943F9}"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56</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3051977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algn="just"/>
            <a:r>
              <a:rPr lang="en-US" sz="2400" b="0" i="0" dirty="0">
                <a:effectLst/>
                <a:latin typeface="Times New Roman" panose="02020603050405020304" pitchFamily="18" charset="0"/>
                <a:cs typeface="Times New Roman" panose="02020603050405020304" pitchFamily="18" charset="0"/>
              </a:rPr>
              <a:t>Python Matplotlib is a library which basically serves the purpose of </a:t>
            </a:r>
            <a:r>
              <a:rPr lang="en-US" sz="2400" b="1" i="0" dirty="0">
                <a:effectLst/>
                <a:latin typeface="Times New Roman" panose="02020603050405020304" pitchFamily="18" charset="0"/>
                <a:cs typeface="Times New Roman" panose="02020603050405020304" pitchFamily="18" charset="0"/>
              </a:rPr>
              <a:t>Data Visualization</a:t>
            </a:r>
            <a:r>
              <a:rPr lang="en-US" sz="2400" b="0" i="0" dirty="0">
                <a:effectLst/>
                <a:latin typeface="Times New Roman" panose="02020603050405020304" pitchFamily="18" charset="0"/>
                <a:cs typeface="Times New Roman" panose="02020603050405020304" pitchFamily="18" charset="0"/>
              </a:rPr>
              <a:t>. </a:t>
            </a:r>
          </a:p>
          <a:p>
            <a:pPr algn="just"/>
            <a:r>
              <a:rPr lang="en-US" sz="2400" b="0" i="0" dirty="0">
                <a:effectLst/>
                <a:latin typeface="Times New Roman" panose="02020603050405020304" pitchFamily="18" charset="0"/>
                <a:cs typeface="Times New Roman" panose="02020603050405020304" pitchFamily="18" charset="0"/>
              </a:rPr>
              <a:t>The building blocks of Matplotlib library is 2-D NumPy Arrays.</a:t>
            </a:r>
          </a:p>
          <a:p>
            <a:pPr algn="just"/>
            <a:r>
              <a:rPr lang="en-US" altLang="en-US" sz="2400" dirty="0">
                <a:latin typeface="Times New Roman" panose="02020603050405020304" pitchFamily="18" charset="0"/>
                <a:cs typeface="Times New Roman" pitchFamily="18" charset="0"/>
              </a:rPr>
              <a:t>In order to use the Matplotlib library for data visualization, we need to install it through </a:t>
            </a:r>
            <a:r>
              <a:rPr lang="en-US" altLang="en-US" sz="2400" b="1" dirty="0">
                <a:latin typeface="Times New Roman" panose="02020603050405020304" pitchFamily="18" charset="0"/>
                <a:cs typeface="Times New Roman" pitchFamily="18" charset="0"/>
              </a:rPr>
              <a:t>pip</a:t>
            </a:r>
            <a:r>
              <a:rPr lang="en-US" altLang="en-US" sz="2400" dirty="0">
                <a:latin typeface="Times New Roman" panose="02020603050405020304" pitchFamily="18" charset="0"/>
                <a:cs typeface="Times New Roman" pitchFamily="18" charset="0"/>
              </a:rPr>
              <a:t> command.</a:t>
            </a:r>
          </a:p>
          <a:p>
            <a:pPr marL="0" indent="0" algn="just">
              <a:buNone/>
            </a:pPr>
            <a:r>
              <a:rPr lang="en-US" altLang="en-US" sz="2400" dirty="0">
                <a:solidFill>
                  <a:srgbClr val="FF0000"/>
                </a:solidFill>
                <a:latin typeface="Times New Roman" panose="02020603050405020304" pitchFamily="18" charset="0"/>
                <a:cs typeface="Times New Roman" pitchFamily="18" charset="0"/>
              </a:rPr>
              <a:t>	pip install matplotlib</a:t>
            </a:r>
          </a:p>
          <a:p>
            <a:pPr algn="just"/>
            <a:r>
              <a:rPr lang="en-US" altLang="en-US" sz="2400" dirty="0">
                <a:latin typeface="Times New Roman" panose="02020603050405020304" pitchFamily="18" charset="0"/>
                <a:cs typeface="Times New Roman" pitchFamily="18" charset="0"/>
              </a:rPr>
              <a:t>we need to import this library whenever we wish to use its built-in functions.</a:t>
            </a:r>
          </a:p>
          <a:p>
            <a:pPr marL="0" indent="0" algn="just">
              <a:buNone/>
            </a:pPr>
            <a:r>
              <a:rPr lang="en-US" altLang="en-US" sz="2400" dirty="0">
                <a:solidFill>
                  <a:srgbClr val="FF0000"/>
                </a:solidFill>
                <a:latin typeface="Times New Roman" panose="02020603050405020304" pitchFamily="18" charset="0"/>
                <a:cs typeface="Times New Roman" pitchFamily="18" charset="0"/>
              </a:rPr>
              <a:t>	from matplotlib import </a:t>
            </a:r>
            <a:r>
              <a:rPr lang="en-US" altLang="en-US" sz="2400" dirty="0" err="1">
                <a:solidFill>
                  <a:srgbClr val="FF0000"/>
                </a:solidFill>
                <a:latin typeface="Times New Roman" panose="02020603050405020304" pitchFamily="18" charset="0"/>
                <a:cs typeface="Times New Roman" pitchFamily="18" charset="0"/>
              </a:rPr>
              <a:t>pyplot</a:t>
            </a:r>
            <a:endParaRPr lang="en-US" altLang="en-US" sz="2400" dirty="0">
              <a:solidFill>
                <a:srgbClr val="FF0000"/>
              </a:solidFill>
              <a:latin typeface="Times New Roman" panose="02020603050405020304" pitchFamily="18" charset="0"/>
              <a:cs typeface="Times New Roman" pitchFamily="18" charset="0"/>
            </a:endParaRPr>
          </a:p>
          <a:p>
            <a:pPr algn="just"/>
            <a:r>
              <a:rPr lang="en-US" altLang="en-US" sz="2400" b="1" dirty="0" err="1">
                <a:latin typeface="Times New Roman" panose="02020603050405020304" pitchFamily="18" charset="0"/>
                <a:cs typeface="Times New Roman" pitchFamily="18" charset="0"/>
              </a:rPr>
              <a:t>matplotlib.pyplot</a:t>
            </a:r>
            <a:r>
              <a:rPr lang="en-US" altLang="en-US" sz="2400" b="1" dirty="0">
                <a:latin typeface="Times New Roman" panose="02020603050405020304" pitchFamily="18" charset="0"/>
                <a:cs typeface="Times New Roman" pitchFamily="18" charset="0"/>
              </a:rPr>
              <a:t> </a:t>
            </a:r>
            <a:r>
              <a:rPr lang="en-US" altLang="en-US" sz="2400" dirty="0">
                <a:latin typeface="Times New Roman" panose="02020603050405020304" pitchFamily="18" charset="0"/>
                <a:cs typeface="Times New Roman" pitchFamily="18" charset="0"/>
              </a:rPr>
              <a:t>is basically an interface which is used to add style functions to the graphs, charts, </a:t>
            </a:r>
            <a:r>
              <a:rPr lang="en-US" altLang="en-US" sz="2400" dirty="0" err="1">
                <a:latin typeface="Times New Roman" panose="02020603050405020304" pitchFamily="18" charset="0"/>
                <a:cs typeface="Times New Roman" pitchFamily="18" charset="0"/>
              </a:rPr>
              <a:t>etc</a:t>
            </a:r>
            <a:r>
              <a:rPr lang="en-US" altLang="en-US" sz="2400" dirty="0">
                <a:latin typeface="Times New Roman" panose="02020603050405020304" pitchFamily="18" charset="0"/>
                <a:cs typeface="Times New Roman" pitchFamily="18" charset="0"/>
              </a:rPr>
              <a:t> created using Matplotlib package.</a:t>
            </a:r>
          </a:p>
        </p:txBody>
      </p:sp>
      <p:sp>
        <p:nvSpPr>
          <p:cNvPr id="5"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i="0" dirty="0">
                <a:effectLst/>
              </a:rPr>
              <a:t>Matplotlib</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6F987959-102F-4B99-BF09-A0AA04BC8590}" type="datetime1">
              <a:rPr lang="en-US" smtClean="0"/>
              <a:pPr/>
              <a:t>5/13/2021</a:t>
            </a:fld>
            <a:endParaRPr lang="en-US"/>
          </a:p>
        </p:txBody>
      </p:sp>
      <p:sp>
        <p:nvSpPr>
          <p:cNvPr id="8" name="Slide Number Placeholder 7"/>
          <p:cNvSpPr>
            <a:spLocks noGrp="1"/>
          </p:cNvSpPr>
          <p:nvPr>
            <p:ph type="sldNum" sz="quarter" idx="12"/>
          </p:nvPr>
        </p:nvSpPr>
        <p:spPr/>
        <p:txBody>
          <a:bodyPr/>
          <a:lstStyle/>
          <a:p>
            <a:fld id="{276BC50C-6F93-485A-A9F7-7E4D9B5D786D}" type="slidenum">
              <a:rPr lang="en-US" smtClean="0"/>
              <a:pPr/>
              <a:t>57</a:t>
            </a:fld>
            <a:endParaRPr lang="en-US"/>
          </a:p>
        </p:txBody>
      </p:sp>
      <p:sp>
        <p:nvSpPr>
          <p:cNvPr id="9" name="Footer Placeholder 8"/>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24724506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algn="just"/>
            <a:r>
              <a:rPr lang="en-US" sz="2400" b="0" i="0" dirty="0">
                <a:effectLst/>
                <a:latin typeface="Times New Roman" panose="02020603050405020304" pitchFamily="18" charset="0"/>
                <a:cs typeface="Times New Roman" panose="02020603050405020304" pitchFamily="18" charset="0"/>
              </a:rPr>
              <a:t>Python Matplotlib offers various types of charts to represent and visualize the data.</a:t>
            </a:r>
          </a:p>
          <a:p>
            <a:pPr algn="just"/>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The following types of graphs/charts can be used to visualize the data using Python Matplotlib:</a:t>
            </a:r>
          </a:p>
          <a:p>
            <a:pPr algn="just"/>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Line Plot</a:t>
            </a:r>
          </a:p>
          <a:p>
            <a:pPr algn="just"/>
            <a:r>
              <a:rPr lang="en-US" sz="2400" b="0" i="0" dirty="0">
                <a:effectLst/>
                <a:latin typeface="Times New Roman" panose="02020603050405020304" pitchFamily="18" charset="0"/>
                <a:cs typeface="Times New Roman" panose="02020603050405020304" pitchFamily="18" charset="0"/>
              </a:rPr>
              <a:t>Scatter Plot</a:t>
            </a:r>
          </a:p>
          <a:p>
            <a:pPr algn="just"/>
            <a:r>
              <a:rPr lang="en-US" sz="2400" b="0" i="0" dirty="0">
                <a:effectLst/>
                <a:latin typeface="Times New Roman" panose="02020603050405020304" pitchFamily="18" charset="0"/>
                <a:cs typeface="Times New Roman" panose="02020603050405020304" pitchFamily="18" charset="0"/>
              </a:rPr>
              <a:t>Histogram</a:t>
            </a:r>
          </a:p>
          <a:p>
            <a:pPr algn="just"/>
            <a:r>
              <a:rPr lang="en-US" sz="2400" b="0" i="0" dirty="0">
                <a:effectLst/>
                <a:latin typeface="Times New Roman" panose="02020603050405020304" pitchFamily="18" charset="0"/>
                <a:cs typeface="Times New Roman" panose="02020603050405020304" pitchFamily="18" charset="0"/>
              </a:rPr>
              <a:t>Bar Chart</a:t>
            </a:r>
          </a:p>
          <a:p>
            <a:pPr algn="just"/>
            <a:r>
              <a:rPr lang="en-US" sz="2400" b="0" i="0" dirty="0">
                <a:effectLst/>
                <a:latin typeface="Times New Roman" panose="02020603050405020304" pitchFamily="18" charset="0"/>
                <a:cs typeface="Times New Roman" panose="02020603050405020304" pitchFamily="18" charset="0"/>
              </a:rPr>
              <a:t>Pie Chart</a:t>
            </a:r>
            <a:endParaRPr lang="en-US" altLang="en-US" sz="2400" dirty="0">
              <a:latin typeface="Times New Roman" panose="02020603050405020304"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i="0" dirty="0">
                <a:effectLst/>
              </a:rPr>
              <a:t>Matplotlib</a:t>
            </a:r>
          </a:p>
        </p:txBody>
      </p:sp>
      <p:sp>
        <p:nvSpPr>
          <p:cNvPr id="8" name="Date Placeholder 7"/>
          <p:cNvSpPr>
            <a:spLocks noGrp="1"/>
          </p:cNvSpPr>
          <p:nvPr>
            <p:ph type="dt" sz="half" idx="10"/>
          </p:nvPr>
        </p:nvSpPr>
        <p:spPr/>
        <p:txBody>
          <a:bodyPr/>
          <a:lstStyle/>
          <a:p>
            <a:fld id="{4491147D-7AF5-446C-94D7-238A677BEA71}"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58</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4984016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219200"/>
            <a:ext cx="10058400" cy="5562600"/>
          </a:xfrm>
        </p:spPr>
        <p:txBody>
          <a:bodyPr>
            <a:noAutofit/>
          </a:bodyPr>
          <a:lstStyle/>
          <a:p>
            <a:pPr algn="just"/>
            <a:r>
              <a:rPr lang="en-US" altLang="en-US" sz="2400" dirty="0">
                <a:latin typeface="Times New Roman" panose="02020603050405020304" pitchFamily="18" charset="0"/>
                <a:cs typeface="Times New Roman" pitchFamily="18" charset="0"/>
              </a:rPr>
              <a:t>we have used two Python lists (</a:t>
            </a:r>
            <a:r>
              <a:rPr lang="en-US" altLang="en-US" sz="2400" dirty="0" err="1">
                <a:latin typeface="Times New Roman" panose="02020603050405020304" pitchFamily="18" charset="0"/>
                <a:cs typeface="Times New Roman" pitchFamily="18" charset="0"/>
              </a:rPr>
              <a:t>roll_num</a:t>
            </a:r>
            <a:r>
              <a:rPr lang="en-US" altLang="en-US" sz="2400" dirty="0">
                <a:latin typeface="Times New Roman" panose="02020603050405020304" pitchFamily="18" charset="0"/>
                <a:cs typeface="Times New Roman" pitchFamily="18" charset="0"/>
              </a:rPr>
              <a:t>, marks) as the input data points.</a:t>
            </a:r>
          </a:p>
          <a:p>
            <a:pPr algn="just"/>
            <a:endParaRPr lang="en-US" altLang="en-US" sz="2400" dirty="0">
              <a:latin typeface="Times New Roman" panose="02020603050405020304" pitchFamily="18" charset="0"/>
              <a:cs typeface="Times New Roman" pitchFamily="18" charset="0"/>
            </a:endParaRPr>
          </a:p>
          <a:p>
            <a:pPr algn="just"/>
            <a:r>
              <a:rPr lang="en-US" altLang="en-US" sz="2400" b="1" dirty="0" err="1">
                <a:latin typeface="Times New Roman" panose="02020603050405020304" pitchFamily="18" charset="0"/>
                <a:cs typeface="Times New Roman" pitchFamily="18" charset="0"/>
              </a:rPr>
              <a:t>pyplot.plot</a:t>
            </a:r>
            <a:r>
              <a:rPr lang="en-US" altLang="en-US" sz="2400" b="1" dirty="0">
                <a:latin typeface="Times New Roman" panose="02020603050405020304" pitchFamily="18" charset="0"/>
                <a:cs typeface="Times New Roman" pitchFamily="18" charset="0"/>
              </a:rPr>
              <a:t>() </a:t>
            </a:r>
            <a:r>
              <a:rPr lang="en-US" altLang="en-US" sz="2400" dirty="0">
                <a:latin typeface="Times New Roman" panose="02020603050405020304" pitchFamily="18" charset="0"/>
                <a:cs typeface="Times New Roman" pitchFamily="18" charset="0"/>
              </a:rPr>
              <a:t>function is used to plot the line representing the data. It accepts x-axis and y-axis values as parameters.</a:t>
            </a:r>
          </a:p>
          <a:p>
            <a:pPr algn="just"/>
            <a:endParaRPr lang="en-US" altLang="en-US" sz="2400" dirty="0">
              <a:latin typeface="Times New Roman" panose="02020603050405020304" pitchFamily="18" charset="0"/>
              <a:cs typeface="Times New Roman" pitchFamily="18" charset="0"/>
            </a:endParaRPr>
          </a:p>
          <a:p>
            <a:pPr algn="just"/>
            <a:r>
              <a:rPr lang="en-US" altLang="en-US" sz="2400" b="1" dirty="0" err="1">
                <a:latin typeface="Times New Roman" panose="02020603050405020304" pitchFamily="18" charset="0"/>
                <a:cs typeface="Times New Roman" pitchFamily="18" charset="0"/>
              </a:rPr>
              <a:t>pyplot.show</a:t>
            </a:r>
            <a:r>
              <a:rPr lang="en-US" altLang="en-US" sz="2400" b="1" dirty="0">
                <a:latin typeface="Times New Roman" panose="02020603050405020304" pitchFamily="18" charset="0"/>
                <a:cs typeface="Times New Roman" pitchFamily="18" charset="0"/>
              </a:rPr>
              <a:t>() </a:t>
            </a:r>
            <a:r>
              <a:rPr lang="en-US" altLang="en-US" sz="2400" dirty="0">
                <a:latin typeface="Times New Roman" panose="02020603050405020304" pitchFamily="18" charset="0"/>
                <a:cs typeface="Times New Roman" pitchFamily="18" charset="0"/>
              </a:rPr>
              <a:t>function is used to display the plotted values by </a:t>
            </a:r>
            <a:r>
              <a:rPr lang="en-US" altLang="en-US" sz="2400" b="1" dirty="0" err="1">
                <a:latin typeface="Times New Roman" panose="02020603050405020304" pitchFamily="18" charset="0"/>
                <a:cs typeface="Times New Roman" pitchFamily="18" charset="0"/>
              </a:rPr>
              <a:t>pyplot.plot</a:t>
            </a:r>
            <a:r>
              <a:rPr lang="en-US" altLang="en-US" sz="2400" b="1" dirty="0">
                <a:latin typeface="Times New Roman" panose="02020603050405020304" pitchFamily="18" charset="0"/>
                <a:cs typeface="Times New Roman" pitchFamily="18" charset="0"/>
              </a:rPr>
              <a:t>() </a:t>
            </a:r>
            <a:r>
              <a:rPr lang="en-US" altLang="en-US" sz="2400" dirty="0">
                <a:latin typeface="Times New Roman" panose="02020603050405020304" pitchFamily="18" charset="0"/>
                <a:cs typeface="Times New Roman" pitchFamily="18" charset="0"/>
              </a:rPr>
              <a:t>function.</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Line Plot</a:t>
            </a:r>
            <a:endParaRPr lang="en-US" sz="4000" i="0" dirty="0">
              <a:effectLst/>
            </a:endParaRPr>
          </a:p>
        </p:txBody>
      </p:sp>
      <p:sp>
        <p:nvSpPr>
          <p:cNvPr id="8" name="Date Placeholder 7"/>
          <p:cNvSpPr>
            <a:spLocks noGrp="1"/>
          </p:cNvSpPr>
          <p:nvPr>
            <p:ph type="dt" sz="half" idx="10"/>
          </p:nvPr>
        </p:nvSpPr>
        <p:spPr/>
        <p:txBody>
          <a:bodyPr/>
          <a:lstStyle/>
          <a:p>
            <a:fld id="{D7CFECD7-5FD8-42F0-A34E-04733A867301}"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59</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2703065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3020" y="1657351"/>
            <a:ext cx="8983980" cy="3451626"/>
          </a:xfrm>
        </p:spPr>
        <p:txBody>
          <a:bodyPr>
            <a:normAutofit/>
          </a:bodyPr>
          <a:lstStyle/>
          <a:p>
            <a:pPr algn="just">
              <a:buNone/>
              <a:defRPr/>
            </a:pPr>
            <a:r>
              <a:rPr lang="en-IN" altLang="en-US" sz="2400" dirty="0" smtClean="0">
                <a:latin typeface="Times New Roman" panose="02020603050405020304" pitchFamily="18" charset="0"/>
                <a:cs typeface="Times New Roman" panose="02020603050405020304" pitchFamily="18" charset="0"/>
              </a:rPr>
              <a:t>After completion of this unit, student will be able to:</a:t>
            </a:r>
          </a:p>
          <a:p>
            <a:pPr algn="just">
              <a:defRPr/>
            </a:pPr>
            <a:r>
              <a:rPr lang="en-IN" altLang="en-US" sz="2400" dirty="0" smtClean="0">
                <a:latin typeface="Times New Roman" panose="02020603050405020304" pitchFamily="18" charset="0"/>
                <a:cs typeface="Times New Roman" panose="02020603050405020304" pitchFamily="18" charset="0"/>
              </a:rPr>
              <a:t>Learn various useful libraries available in Python.</a:t>
            </a:r>
          </a:p>
          <a:p>
            <a:pPr algn="just">
              <a:defRPr/>
            </a:pPr>
            <a:r>
              <a:rPr lang="en-IN" altLang="en-US" sz="2400" dirty="0" smtClean="0">
                <a:latin typeface="Times New Roman" panose="02020603050405020304" pitchFamily="18" charset="0"/>
                <a:cs typeface="Times New Roman" panose="02020603050405020304" pitchFamily="18" charset="0"/>
              </a:rPr>
              <a:t>Explore </a:t>
            </a:r>
            <a:r>
              <a:rPr lang="en-IN" altLang="en-US" sz="2400" dirty="0">
                <a:latin typeface="Times New Roman" panose="02020603050405020304" pitchFamily="18" charset="0"/>
                <a:cs typeface="Times New Roman" panose="02020603050405020304" pitchFamily="18" charset="0"/>
              </a:rPr>
              <a:t>the knowledge of standard Python libraries</a:t>
            </a:r>
            <a:r>
              <a:rPr lang="en-IN" altLang="en-US" sz="2400" dirty="0" smtClean="0">
                <a:latin typeface="Times New Roman" panose="02020603050405020304" pitchFamily="18" charset="0"/>
                <a:cs typeface="Times New Roman" panose="02020603050405020304" pitchFamily="18" charset="0"/>
              </a:rPr>
              <a:t>.</a:t>
            </a:r>
          </a:p>
          <a:p>
            <a:pPr algn="just">
              <a:defRPr/>
            </a:pPr>
            <a:r>
              <a:rPr lang="en-IN" altLang="en-US" sz="2400" dirty="0" smtClean="0">
                <a:latin typeface="Times New Roman" panose="02020603050405020304" pitchFamily="18" charset="0"/>
                <a:cs typeface="Times New Roman" panose="02020603050405020304" pitchFamily="18" charset="0"/>
              </a:rPr>
              <a:t>Store data in the form of arrays using </a:t>
            </a:r>
            <a:r>
              <a:rPr lang="en-IN" altLang="en-US" sz="2400" dirty="0" err="1" smtClean="0">
                <a:latin typeface="Times New Roman" panose="02020603050405020304" pitchFamily="18" charset="0"/>
                <a:cs typeface="Times New Roman" panose="02020603050405020304" pitchFamily="18" charset="0"/>
              </a:rPr>
              <a:t>numpy</a:t>
            </a:r>
            <a:r>
              <a:rPr lang="en-IN" altLang="en-US" sz="2400" dirty="0" smtClean="0">
                <a:latin typeface="Times New Roman" panose="02020603050405020304" pitchFamily="18" charset="0"/>
                <a:cs typeface="Times New Roman" panose="02020603050405020304" pitchFamily="18" charset="0"/>
              </a:rPr>
              <a:t> library.</a:t>
            </a:r>
          </a:p>
          <a:p>
            <a:pPr algn="just">
              <a:defRPr/>
            </a:pPr>
            <a:r>
              <a:rPr lang="en-IN" altLang="en-US" sz="2400" dirty="0" smtClean="0">
                <a:latin typeface="Times New Roman" panose="02020603050405020304" pitchFamily="18" charset="0"/>
                <a:cs typeface="Times New Roman" panose="02020603050405020304" pitchFamily="18" charset="0"/>
              </a:rPr>
              <a:t>Visualise the data and will be able to know about data distribution using </a:t>
            </a:r>
            <a:r>
              <a:rPr lang="en-IN" altLang="en-US" sz="2400" dirty="0" err="1" smtClean="0">
                <a:latin typeface="Times New Roman" panose="02020603050405020304" pitchFamily="18" charset="0"/>
                <a:cs typeface="Times New Roman" panose="02020603050405020304" pitchFamily="18" charset="0"/>
              </a:rPr>
              <a:t>Matplotlib</a:t>
            </a:r>
            <a:r>
              <a:rPr lang="en-IN" altLang="en-US" sz="2400" dirty="0" smtClean="0">
                <a:latin typeface="Times New Roman" panose="02020603050405020304" pitchFamily="18" charset="0"/>
                <a:cs typeface="Times New Roman" panose="02020603050405020304" pitchFamily="18" charset="0"/>
              </a:rPr>
              <a:t> and </a:t>
            </a:r>
            <a:r>
              <a:rPr lang="en-IN" altLang="en-US" sz="2400" dirty="0" err="1" smtClean="0">
                <a:latin typeface="Times New Roman" panose="02020603050405020304" pitchFamily="18" charset="0"/>
                <a:cs typeface="Times New Roman" panose="02020603050405020304" pitchFamily="18" charset="0"/>
              </a:rPr>
              <a:t>Seaborn</a:t>
            </a:r>
            <a:r>
              <a:rPr lang="en-IN" altLang="en-US" sz="2400" dirty="0" smtClean="0">
                <a:latin typeface="Times New Roman" panose="02020603050405020304" pitchFamily="18" charset="0"/>
                <a:cs typeface="Times New Roman" panose="02020603050405020304" pitchFamily="18" charset="0"/>
              </a:rPr>
              <a:t> libraries.</a:t>
            </a:r>
          </a:p>
          <a:p>
            <a:pPr algn="just">
              <a:buNone/>
              <a:defRPr/>
            </a:pPr>
            <a:endParaRPr lang="en-US" altLang="en-US" sz="2400" dirty="0">
              <a:solidFill>
                <a:srgbClr val="FF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5A22A2E-2F25-45E0-8980-12D04B93146B}" type="datetime1">
              <a:rPr lang="en-US" smtClean="0"/>
              <a:pPr/>
              <a:t>5/13/2021</a:t>
            </a:fld>
            <a:endParaRPr lang="en-US" dirty="0"/>
          </a:p>
        </p:txBody>
      </p:sp>
      <p:sp>
        <p:nvSpPr>
          <p:cNvPr id="5" name="Footer Placeholder 4"/>
          <p:cNvSpPr>
            <a:spLocks noGrp="1"/>
          </p:cNvSpPr>
          <p:nvPr>
            <p:ph type="ftr" sz="quarter" idx="11"/>
          </p:nvPr>
        </p:nvSpPr>
        <p:spPr>
          <a:xfrm>
            <a:off x="4011930" y="6356350"/>
            <a:ext cx="4251960" cy="273844"/>
          </a:xfrm>
        </p:spPr>
        <p:txBody>
          <a:bodyPr/>
          <a:lstStyle/>
          <a:p>
            <a:r>
              <a:rPr lang="en-US" smtClean="0"/>
              <a:t>Problem Solving using Advanced Python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11" name="Title 1">
            <a:extLst>
              <a:ext uri="{FF2B5EF4-FFF2-40B4-BE49-F238E27FC236}">
                <a16:creationId xmlns:a16="http://schemas.microsoft.com/office/drawing/2014/main" xmlns="" id="{6BE4395E-DE8C-4CFE-8A03-1C2A3BCEF486}"/>
              </a:ext>
            </a:extLst>
          </p:cNvPr>
          <p:cNvSpPr txBox="1">
            <a:spLocks/>
          </p:cNvSpPr>
          <p:nvPr/>
        </p:nvSpPr>
        <p:spPr>
          <a:xfrm>
            <a:off x="1440180" y="0"/>
            <a:ext cx="9532620" cy="87788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Objectives of the Unit</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p:txBody>
      </p:sp>
      <p:pic>
        <p:nvPicPr>
          <p:cNvPr id="12" name="Picture 2" descr="E:\NIET\Project\xLogo11.png.pagespeed.ic.pydHLuCQEZ.png">
            <a:extLst>
              <a:ext uri="{FF2B5EF4-FFF2-40B4-BE49-F238E27FC236}">
                <a16:creationId xmlns:a16="http://schemas.microsoft.com/office/drawing/2014/main" xmlns="" id="{B1827961-6EF8-489B-80AC-B1356F6D2D9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 y="2"/>
            <a:ext cx="130302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1219200"/>
            <a:ext cx="10515600" cy="5562600"/>
          </a:xfrm>
        </p:spPr>
        <p:txBody>
          <a:bodyPr>
            <a:noAutofit/>
          </a:bodyPr>
          <a:lstStyle/>
          <a:p>
            <a:pPr marL="0" indent="0" algn="just">
              <a:buNone/>
            </a:pPr>
            <a:r>
              <a:rPr lang="en-US" altLang="en-US" sz="2400" dirty="0">
                <a:latin typeface="Times New Roman" panose="02020603050405020304" pitchFamily="18" charset="0"/>
                <a:cs typeface="Times New Roman" pitchFamily="18" charset="0"/>
              </a:rPr>
              <a:t>from matplotlib import </a:t>
            </a:r>
            <a:r>
              <a:rPr lang="en-US" altLang="en-US" sz="2400" dirty="0" err="1">
                <a:latin typeface="Times New Roman" panose="02020603050405020304" pitchFamily="18" charset="0"/>
                <a:cs typeface="Times New Roman" pitchFamily="18" charset="0"/>
              </a:rPr>
              <a:t>pyplot</a:t>
            </a:r>
            <a:r>
              <a:rPr lang="en-US" altLang="en-US" sz="2400" dirty="0">
                <a:latin typeface="Times New Roman" panose="02020603050405020304" pitchFamily="18" charset="0"/>
                <a:cs typeface="Times New Roman" pitchFamily="18" charset="0"/>
              </a:rPr>
              <a:t> </a:t>
            </a:r>
          </a:p>
          <a:p>
            <a:pPr marL="0" indent="0" algn="just">
              <a:buNone/>
            </a:pPr>
            <a:r>
              <a:rPr lang="en-US" altLang="en-US" sz="2400" b="1" dirty="0">
                <a:latin typeface="Times New Roman" panose="02020603050405020304" pitchFamily="18" charset="0"/>
                <a:cs typeface="Times New Roman" pitchFamily="18" charset="0"/>
              </a:rPr>
              <a:t># x-axis values </a:t>
            </a:r>
          </a:p>
          <a:p>
            <a:pPr marL="0" indent="0" algn="just">
              <a:buNone/>
            </a:pPr>
            <a:r>
              <a:rPr lang="en-US" altLang="en-US" sz="2400" dirty="0" err="1">
                <a:latin typeface="Times New Roman" panose="02020603050405020304" pitchFamily="18" charset="0"/>
                <a:cs typeface="Times New Roman" pitchFamily="18" charset="0"/>
              </a:rPr>
              <a:t>roll_num</a:t>
            </a:r>
            <a:r>
              <a:rPr lang="en-US" altLang="en-US" sz="2400" dirty="0">
                <a:latin typeface="Times New Roman" panose="02020603050405020304" pitchFamily="18" charset="0"/>
                <a:cs typeface="Times New Roman" pitchFamily="18" charset="0"/>
              </a:rPr>
              <a:t> = [1, 2, 3, 4, 5, 6, 7, 8, 9] </a:t>
            </a:r>
          </a:p>
          <a:p>
            <a:pPr marL="0" indent="0" algn="just">
              <a:buNone/>
            </a:pPr>
            <a:endParaRPr lang="en-US" altLang="en-US" sz="2400" dirty="0">
              <a:latin typeface="Times New Roman" panose="02020603050405020304" pitchFamily="18" charset="0"/>
              <a:cs typeface="Times New Roman" pitchFamily="18" charset="0"/>
            </a:endParaRPr>
          </a:p>
          <a:p>
            <a:pPr marL="0" indent="0" algn="just">
              <a:buNone/>
            </a:pPr>
            <a:r>
              <a:rPr lang="en-US" altLang="en-US" sz="2400" b="1" dirty="0">
                <a:latin typeface="Times New Roman" panose="02020603050405020304" pitchFamily="18" charset="0"/>
                <a:cs typeface="Times New Roman" pitchFamily="18" charset="0"/>
              </a:rPr>
              <a:t># y-axis values </a:t>
            </a:r>
          </a:p>
          <a:p>
            <a:pPr marL="0" indent="0" algn="just">
              <a:buNone/>
            </a:pPr>
            <a:r>
              <a:rPr lang="en-US" altLang="en-US" sz="2400" dirty="0">
                <a:latin typeface="Times New Roman" panose="02020603050405020304" pitchFamily="18" charset="0"/>
                <a:cs typeface="Times New Roman" pitchFamily="18" charset="0"/>
              </a:rPr>
              <a:t>marks = [55,75,96,75,36,45,87,99,100] </a:t>
            </a:r>
          </a:p>
          <a:p>
            <a:pPr marL="0" indent="0" algn="just">
              <a:buNone/>
            </a:pPr>
            <a:r>
              <a:rPr lang="en-US" altLang="en-US" sz="2400" dirty="0">
                <a:latin typeface="Times New Roman" panose="02020603050405020304" pitchFamily="18" charset="0"/>
                <a:cs typeface="Times New Roman" pitchFamily="18" charset="0"/>
              </a:rPr>
              <a:t> </a:t>
            </a:r>
          </a:p>
          <a:p>
            <a:pPr marL="0" indent="0" algn="just">
              <a:buNone/>
            </a:pPr>
            <a:r>
              <a:rPr lang="en-US" altLang="en-US" sz="2400" dirty="0" err="1">
                <a:latin typeface="Times New Roman" panose="02020603050405020304" pitchFamily="18" charset="0"/>
                <a:cs typeface="Times New Roman" pitchFamily="18" charset="0"/>
              </a:rPr>
              <a:t>pyplot.plot</a:t>
            </a:r>
            <a:r>
              <a:rPr lang="en-US" altLang="en-US" sz="2400" dirty="0">
                <a:latin typeface="Times New Roman" panose="02020603050405020304" pitchFamily="18" charset="0"/>
                <a:cs typeface="Times New Roman" pitchFamily="18" charset="0"/>
              </a:rPr>
              <a:t>(</a:t>
            </a:r>
            <a:r>
              <a:rPr lang="en-US" altLang="en-US" sz="2400" dirty="0" err="1">
                <a:latin typeface="Times New Roman" panose="02020603050405020304" pitchFamily="18" charset="0"/>
                <a:cs typeface="Times New Roman" pitchFamily="18" charset="0"/>
              </a:rPr>
              <a:t>roll_num</a:t>
            </a:r>
            <a:r>
              <a:rPr lang="en-US" altLang="en-US" sz="2400" dirty="0">
                <a:latin typeface="Times New Roman" panose="02020603050405020304" pitchFamily="18" charset="0"/>
                <a:cs typeface="Times New Roman" pitchFamily="18" charset="0"/>
              </a:rPr>
              <a:t>, marks) </a:t>
            </a:r>
          </a:p>
          <a:p>
            <a:pPr marL="0" indent="0" algn="just">
              <a:buNone/>
            </a:pPr>
            <a:r>
              <a:rPr lang="en-US" altLang="en-US" sz="2400" dirty="0">
                <a:latin typeface="Times New Roman" panose="02020603050405020304" pitchFamily="18" charset="0"/>
                <a:cs typeface="Times New Roman" pitchFamily="18" charset="0"/>
              </a:rPr>
              <a:t> </a:t>
            </a:r>
          </a:p>
          <a:p>
            <a:pPr marL="0" indent="0" algn="just">
              <a:buNone/>
            </a:pPr>
            <a:r>
              <a:rPr lang="en-US" altLang="en-US" sz="2400" dirty="0" err="1">
                <a:latin typeface="Times New Roman" panose="02020603050405020304" pitchFamily="18" charset="0"/>
                <a:cs typeface="Times New Roman" pitchFamily="18" charset="0"/>
              </a:rPr>
              <a:t>pyplot.show</a:t>
            </a:r>
            <a:r>
              <a:rPr lang="en-US" altLang="en-US" sz="2400" dirty="0">
                <a:latin typeface="Times New Roman" panose="02020603050405020304" pitchFamily="18" charset="0"/>
                <a:cs typeface="Times New Roman" pitchFamily="18" charset="0"/>
              </a:rPr>
              <a:t>() </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pic>
        <p:nvPicPr>
          <p:cNvPr id="7" name="Picture 6">
            <a:extLst>
              <a:ext uri="{FF2B5EF4-FFF2-40B4-BE49-F238E27FC236}">
                <a16:creationId xmlns:a16="http://schemas.microsoft.com/office/drawing/2014/main" xmlns="" id="{1D587ABE-45FF-4250-97E7-7397276A9CE2}"/>
              </a:ext>
            </a:extLst>
          </p:cNvPr>
          <p:cNvPicPr>
            <a:picLocks noChangeAspect="1"/>
          </p:cNvPicPr>
          <p:nvPr/>
        </p:nvPicPr>
        <p:blipFill>
          <a:blip r:embed="rId3"/>
          <a:stretch>
            <a:fillRect/>
          </a:stretch>
        </p:blipFill>
        <p:spPr>
          <a:xfrm>
            <a:off x="6329054" y="1239837"/>
            <a:ext cx="4296274" cy="4926822"/>
          </a:xfrm>
          <a:prstGeom prst="rect">
            <a:avLst/>
          </a:prstGeom>
        </p:spPr>
      </p:pic>
      <p:sp>
        <p:nvSpPr>
          <p:cNvPr id="8"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Line Plot</a:t>
            </a:r>
            <a:endParaRPr lang="en-US" sz="4000" i="0" dirty="0">
              <a:effectLst/>
            </a:endParaRPr>
          </a:p>
        </p:txBody>
      </p:sp>
      <p:sp>
        <p:nvSpPr>
          <p:cNvPr id="9" name="Date Placeholder 8"/>
          <p:cNvSpPr>
            <a:spLocks noGrp="1"/>
          </p:cNvSpPr>
          <p:nvPr>
            <p:ph type="dt" sz="half" idx="10"/>
          </p:nvPr>
        </p:nvSpPr>
        <p:spPr/>
        <p:txBody>
          <a:bodyPr/>
          <a:lstStyle/>
          <a:p>
            <a:fld id="{DB2602C5-26A0-430E-92CF-5C8A14E394F1}" type="datetime1">
              <a:rPr lang="en-US" smtClean="0"/>
              <a:pPr/>
              <a:t>5/13/2021</a:t>
            </a:fld>
            <a:endParaRPr lang="en-US"/>
          </a:p>
        </p:txBody>
      </p:sp>
      <p:sp>
        <p:nvSpPr>
          <p:cNvPr id="10" name="Slide Number Placeholder 9"/>
          <p:cNvSpPr>
            <a:spLocks noGrp="1"/>
          </p:cNvSpPr>
          <p:nvPr>
            <p:ph type="sldNum" sz="quarter" idx="12"/>
          </p:nvPr>
        </p:nvSpPr>
        <p:spPr/>
        <p:txBody>
          <a:bodyPr/>
          <a:lstStyle/>
          <a:p>
            <a:fld id="{276BC50C-6F93-485A-A9F7-7E4D9B5D786D}" type="slidenum">
              <a:rPr lang="en-US" smtClean="0"/>
              <a:pPr/>
              <a:t>60</a:t>
            </a:fld>
            <a:endParaRPr lang="en-US"/>
          </a:p>
        </p:txBody>
      </p:sp>
      <p:sp>
        <p:nvSpPr>
          <p:cNvPr id="11" name="Footer Placeholder 10"/>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15419634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1219200"/>
            <a:ext cx="10515600" cy="5562600"/>
          </a:xfrm>
        </p:spPr>
        <p:txBody>
          <a:bodyPr>
            <a:noAutofit/>
          </a:bodyPr>
          <a:lstStyle/>
          <a:p>
            <a:pPr marL="0" indent="0" algn="just">
              <a:buNone/>
            </a:pPr>
            <a:r>
              <a:rPr lang="en-US" altLang="en-US" sz="2400" dirty="0" err="1">
                <a:latin typeface="Times New Roman" panose="02020603050405020304" pitchFamily="18" charset="0"/>
                <a:cs typeface="Times New Roman" pitchFamily="18" charset="0"/>
              </a:rPr>
              <a:t>pyplot.scatter</a:t>
            </a:r>
            <a:r>
              <a:rPr lang="en-US" altLang="en-US" sz="2400" dirty="0">
                <a:latin typeface="Times New Roman" panose="02020603050405020304" pitchFamily="18" charset="0"/>
                <a:cs typeface="Times New Roman" pitchFamily="18" charset="0"/>
              </a:rPr>
              <a:t>(x-axis, y-axis) is used to plot the data in a scattered fashion.</a:t>
            </a:r>
          </a:p>
          <a:p>
            <a:pPr marL="0" indent="0" algn="just">
              <a:buNone/>
            </a:pPr>
            <a:r>
              <a:rPr lang="en-US" altLang="en-US" sz="2400" dirty="0">
                <a:latin typeface="Times New Roman" panose="02020603050405020304" pitchFamily="18" charset="0"/>
                <a:cs typeface="Times New Roman" pitchFamily="18" charset="0"/>
              </a:rPr>
              <a:t>from matplotlib import </a:t>
            </a:r>
            <a:r>
              <a:rPr lang="en-US" altLang="en-US" sz="2400" dirty="0" err="1">
                <a:latin typeface="Times New Roman" panose="02020603050405020304" pitchFamily="18" charset="0"/>
                <a:cs typeface="Times New Roman" pitchFamily="18" charset="0"/>
              </a:rPr>
              <a:t>pyplot</a:t>
            </a:r>
            <a:r>
              <a:rPr lang="en-US" altLang="en-US" sz="2400" dirty="0">
                <a:latin typeface="Times New Roman" panose="02020603050405020304" pitchFamily="18" charset="0"/>
                <a:cs typeface="Times New Roman" pitchFamily="18" charset="0"/>
              </a:rPr>
              <a:t> </a:t>
            </a:r>
          </a:p>
          <a:p>
            <a:pPr marL="0" indent="0" algn="just">
              <a:buNone/>
            </a:pPr>
            <a:r>
              <a:rPr lang="en-US" altLang="en-US" sz="2400" b="1" dirty="0">
                <a:latin typeface="Times New Roman" panose="02020603050405020304" pitchFamily="18" charset="0"/>
                <a:cs typeface="Times New Roman" pitchFamily="18" charset="0"/>
              </a:rPr>
              <a:t># x-axis values </a:t>
            </a:r>
          </a:p>
          <a:p>
            <a:pPr marL="0" indent="0" algn="just">
              <a:buNone/>
            </a:pPr>
            <a:r>
              <a:rPr lang="en-US" altLang="en-US" sz="2400" dirty="0" err="1">
                <a:latin typeface="Times New Roman" panose="02020603050405020304" pitchFamily="18" charset="0"/>
                <a:cs typeface="Times New Roman" pitchFamily="18" charset="0"/>
              </a:rPr>
              <a:t>roll_num</a:t>
            </a:r>
            <a:r>
              <a:rPr lang="en-US" altLang="en-US" sz="2400" dirty="0">
                <a:latin typeface="Times New Roman" panose="02020603050405020304" pitchFamily="18" charset="0"/>
                <a:cs typeface="Times New Roman" pitchFamily="18" charset="0"/>
              </a:rPr>
              <a:t> = [1, 2, 3, 4, 5, 6, 7, 8, 9] </a:t>
            </a:r>
          </a:p>
          <a:p>
            <a:pPr marL="0" indent="0" algn="just">
              <a:buNone/>
            </a:pPr>
            <a:r>
              <a:rPr lang="en-US" altLang="en-US" sz="2400" b="1" dirty="0">
                <a:latin typeface="Times New Roman" panose="02020603050405020304" pitchFamily="18" charset="0"/>
                <a:cs typeface="Times New Roman" pitchFamily="18" charset="0"/>
              </a:rPr>
              <a:t># y-axis values </a:t>
            </a:r>
          </a:p>
          <a:p>
            <a:pPr marL="0" indent="0" algn="just">
              <a:buNone/>
            </a:pPr>
            <a:r>
              <a:rPr lang="en-US" altLang="en-US" sz="2400" dirty="0">
                <a:latin typeface="Times New Roman" panose="02020603050405020304" pitchFamily="18" charset="0"/>
                <a:cs typeface="Times New Roman" pitchFamily="18" charset="0"/>
              </a:rPr>
              <a:t>marks = [55,75,96,75,36,45,87,99,100] </a:t>
            </a:r>
          </a:p>
          <a:p>
            <a:pPr marL="0" indent="0" algn="just">
              <a:buNone/>
            </a:pPr>
            <a:r>
              <a:rPr lang="en-US" altLang="en-US" sz="2400" dirty="0" err="1">
                <a:latin typeface="Times New Roman" panose="02020603050405020304" pitchFamily="18" charset="0"/>
                <a:cs typeface="Times New Roman" pitchFamily="18" charset="0"/>
              </a:rPr>
              <a:t>pyplot.scatter</a:t>
            </a:r>
            <a:r>
              <a:rPr lang="en-US" altLang="en-US" sz="2400" dirty="0">
                <a:latin typeface="Times New Roman" panose="02020603050405020304" pitchFamily="18" charset="0"/>
                <a:cs typeface="Times New Roman" pitchFamily="18" charset="0"/>
              </a:rPr>
              <a:t>(</a:t>
            </a:r>
            <a:r>
              <a:rPr lang="en-US" altLang="en-US" sz="2400" dirty="0" err="1">
                <a:latin typeface="Times New Roman" panose="02020603050405020304" pitchFamily="18" charset="0"/>
                <a:cs typeface="Times New Roman" pitchFamily="18" charset="0"/>
              </a:rPr>
              <a:t>roll_num</a:t>
            </a:r>
            <a:r>
              <a:rPr lang="en-US" altLang="en-US" sz="2400" dirty="0">
                <a:latin typeface="Times New Roman" panose="02020603050405020304" pitchFamily="18" charset="0"/>
                <a:cs typeface="Times New Roman" pitchFamily="18" charset="0"/>
              </a:rPr>
              <a:t>, marks) </a:t>
            </a:r>
          </a:p>
          <a:p>
            <a:pPr marL="0" indent="0" algn="just">
              <a:buNone/>
            </a:pPr>
            <a:r>
              <a:rPr lang="en-US" altLang="en-US" sz="2400" dirty="0" err="1">
                <a:latin typeface="Times New Roman" panose="02020603050405020304" pitchFamily="18" charset="0"/>
                <a:cs typeface="Times New Roman" pitchFamily="18" charset="0"/>
              </a:rPr>
              <a:t>pyplot.show</a:t>
            </a:r>
            <a:r>
              <a:rPr lang="en-US" altLang="en-US" sz="2400" dirty="0">
                <a:latin typeface="Times New Roman" panose="02020603050405020304" pitchFamily="18" charset="0"/>
                <a:cs typeface="Times New Roman" pitchFamily="18" charset="0"/>
              </a:rPr>
              <a:t>() </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pic>
        <p:nvPicPr>
          <p:cNvPr id="12" name="Picture 11">
            <a:extLst>
              <a:ext uri="{FF2B5EF4-FFF2-40B4-BE49-F238E27FC236}">
                <a16:creationId xmlns:a16="http://schemas.microsoft.com/office/drawing/2014/main" xmlns="" id="{C5EF4947-48B1-46D3-952E-91CA76A761C4}"/>
              </a:ext>
            </a:extLst>
          </p:cNvPr>
          <p:cNvPicPr>
            <a:picLocks noChangeAspect="1"/>
          </p:cNvPicPr>
          <p:nvPr/>
        </p:nvPicPr>
        <p:blipFill>
          <a:blip r:embed="rId3"/>
          <a:stretch>
            <a:fillRect/>
          </a:stretch>
        </p:blipFill>
        <p:spPr>
          <a:xfrm>
            <a:off x="6040844" y="1676400"/>
            <a:ext cx="4560570" cy="4724400"/>
          </a:xfrm>
          <a:prstGeom prst="rect">
            <a:avLst/>
          </a:prstGeom>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Scatter Plot</a:t>
            </a:r>
            <a:endParaRPr lang="en-US" sz="4000" i="0" dirty="0">
              <a:effectLst/>
            </a:endParaRPr>
          </a:p>
        </p:txBody>
      </p:sp>
      <p:sp>
        <p:nvSpPr>
          <p:cNvPr id="8" name="Date Placeholder 7"/>
          <p:cNvSpPr>
            <a:spLocks noGrp="1"/>
          </p:cNvSpPr>
          <p:nvPr>
            <p:ph type="dt" sz="half" idx="10"/>
          </p:nvPr>
        </p:nvSpPr>
        <p:spPr/>
        <p:txBody>
          <a:bodyPr/>
          <a:lstStyle/>
          <a:p>
            <a:fld id="{A0968BE8-2BB1-468D-8F81-E4A6018F3817}"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61</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91515134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1219200"/>
            <a:ext cx="10515600" cy="5562600"/>
          </a:xfrm>
        </p:spPr>
        <p:txBody>
          <a:bodyPr>
            <a:noAutofit/>
          </a:bodyPr>
          <a:lstStyle/>
          <a:p>
            <a:pPr marL="0" indent="0" algn="just">
              <a:buNone/>
            </a:pPr>
            <a:r>
              <a:rPr lang="en-US" altLang="en-US" sz="2400" dirty="0" err="1">
                <a:latin typeface="Times New Roman" panose="02020603050405020304" pitchFamily="18" charset="0"/>
                <a:cs typeface="Times New Roman" pitchFamily="18" charset="0"/>
              </a:rPr>
              <a:t>pyplot.hist</a:t>
            </a:r>
            <a:r>
              <a:rPr lang="en-US" altLang="en-US" sz="2400" dirty="0">
                <a:latin typeface="Times New Roman" panose="02020603050405020304" pitchFamily="18" charset="0"/>
                <a:cs typeface="Times New Roman" pitchFamily="18" charset="0"/>
              </a:rPr>
              <a:t>() function is used to represent the data points through a Histogram. It accepts two parameters:</a:t>
            </a:r>
          </a:p>
          <a:p>
            <a:pPr lvl="1" algn="just"/>
            <a:r>
              <a:rPr lang="en-US" altLang="en-US" sz="2000" dirty="0">
                <a:latin typeface="Times New Roman" panose="02020603050405020304" pitchFamily="18" charset="0"/>
                <a:cs typeface="Times New Roman" pitchFamily="18" charset="0"/>
              </a:rPr>
              <a:t>List of the data to be plotted</a:t>
            </a:r>
          </a:p>
          <a:p>
            <a:pPr lvl="1" algn="just"/>
            <a:r>
              <a:rPr lang="en-US" altLang="en-US" sz="2000" dirty="0">
                <a:latin typeface="Times New Roman" panose="02020603050405020304" pitchFamily="18" charset="0"/>
                <a:cs typeface="Times New Roman" pitchFamily="18" charset="0"/>
              </a:rPr>
              <a:t>Number of ranges(bins) to divide and display the data.</a:t>
            </a:r>
          </a:p>
          <a:p>
            <a:pPr marL="0" indent="0" algn="just">
              <a:buNone/>
            </a:pPr>
            <a:r>
              <a:rPr lang="en-US" altLang="en-US" sz="2400" dirty="0" err="1">
                <a:latin typeface="Times New Roman" panose="02020603050405020304" pitchFamily="18" charset="0"/>
                <a:cs typeface="Times New Roman" pitchFamily="18" charset="0"/>
              </a:rPr>
              <a:t>pyplot.hist</a:t>
            </a:r>
            <a:r>
              <a:rPr lang="en-US" altLang="en-US" sz="2400" dirty="0">
                <a:latin typeface="Times New Roman" panose="02020603050405020304" pitchFamily="18" charset="0"/>
                <a:cs typeface="Times New Roman" pitchFamily="18" charset="0"/>
              </a:rPr>
              <a:t>() accepts a parameter bin which basically represents the number of divisions to distribute and display the input list values (data).</a:t>
            </a:r>
          </a:p>
          <a:p>
            <a:pPr marL="0" indent="0" algn="just">
              <a:buNone/>
            </a:pPr>
            <a:r>
              <a:rPr lang="en-US" altLang="en-US" sz="2400" dirty="0">
                <a:solidFill>
                  <a:srgbClr val="FF0000"/>
                </a:solidFill>
                <a:latin typeface="Times New Roman" panose="02020603050405020304" pitchFamily="18" charset="0"/>
                <a:cs typeface="Times New Roman" pitchFamily="18" charset="0"/>
              </a:rPr>
              <a:t>from matplotlib import </a:t>
            </a:r>
            <a:r>
              <a:rPr lang="en-US" altLang="en-US" sz="2400" dirty="0" err="1">
                <a:solidFill>
                  <a:srgbClr val="FF0000"/>
                </a:solidFill>
                <a:latin typeface="Times New Roman" panose="02020603050405020304" pitchFamily="18" charset="0"/>
                <a:cs typeface="Times New Roman" pitchFamily="18" charset="0"/>
              </a:rPr>
              <a:t>pyplot</a:t>
            </a:r>
            <a:r>
              <a:rPr lang="en-US" altLang="en-US" sz="2400" dirty="0">
                <a:solidFill>
                  <a:srgbClr val="FF0000"/>
                </a:solidFill>
                <a:latin typeface="Times New Roman" panose="02020603050405020304" pitchFamily="18" charset="0"/>
                <a:cs typeface="Times New Roman" pitchFamily="18" charset="0"/>
              </a:rPr>
              <a:t> </a:t>
            </a:r>
          </a:p>
          <a:p>
            <a:pPr marL="0" indent="0" algn="just">
              <a:buNone/>
            </a:pPr>
            <a:r>
              <a:rPr lang="en-US" altLang="en-US" sz="2400" dirty="0">
                <a:solidFill>
                  <a:srgbClr val="FF0000"/>
                </a:solidFill>
                <a:latin typeface="Times New Roman" panose="02020603050405020304" pitchFamily="18" charset="0"/>
                <a:cs typeface="Times New Roman" pitchFamily="18" charset="0"/>
              </a:rPr>
              <a:t>marks = [55,75,96,75,36,45,87,99,100]  </a:t>
            </a:r>
          </a:p>
          <a:p>
            <a:pPr marL="0" indent="0" algn="just">
              <a:buNone/>
            </a:pPr>
            <a:r>
              <a:rPr lang="en-US" altLang="en-US" sz="2400" dirty="0" err="1">
                <a:solidFill>
                  <a:srgbClr val="FF0000"/>
                </a:solidFill>
                <a:latin typeface="Times New Roman" panose="02020603050405020304" pitchFamily="18" charset="0"/>
                <a:cs typeface="Times New Roman" pitchFamily="18" charset="0"/>
              </a:rPr>
              <a:t>pyplot.hist</a:t>
            </a:r>
            <a:r>
              <a:rPr lang="en-US" altLang="en-US" sz="2400" dirty="0">
                <a:solidFill>
                  <a:srgbClr val="FF0000"/>
                </a:solidFill>
                <a:latin typeface="Times New Roman" panose="02020603050405020304" pitchFamily="18" charset="0"/>
                <a:cs typeface="Times New Roman" pitchFamily="18" charset="0"/>
              </a:rPr>
              <a:t>(marks, bins = 7) </a:t>
            </a:r>
          </a:p>
          <a:p>
            <a:pPr marL="0" indent="0" algn="just">
              <a:buNone/>
            </a:pPr>
            <a:r>
              <a:rPr lang="en-US" altLang="en-US" sz="2400" dirty="0" err="1">
                <a:solidFill>
                  <a:srgbClr val="FF0000"/>
                </a:solidFill>
                <a:latin typeface="Times New Roman" panose="02020603050405020304" pitchFamily="18" charset="0"/>
                <a:cs typeface="Times New Roman" pitchFamily="18" charset="0"/>
              </a:rPr>
              <a:t>pyplot.show</a:t>
            </a:r>
            <a:r>
              <a:rPr lang="en-US" altLang="en-US" sz="2400" dirty="0">
                <a:solidFill>
                  <a:srgbClr val="FF0000"/>
                </a:solidFill>
                <a:latin typeface="Times New Roman" panose="02020603050405020304" pitchFamily="18" charset="0"/>
                <a:cs typeface="Times New Roman" pitchFamily="18" charset="0"/>
              </a:rPr>
              <a:t>() </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pic>
        <p:nvPicPr>
          <p:cNvPr id="4" name="Picture 3">
            <a:extLst>
              <a:ext uri="{FF2B5EF4-FFF2-40B4-BE49-F238E27FC236}">
                <a16:creationId xmlns:a16="http://schemas.microsoft.com/office/drawing/2014/main" xmlns="" id="{C1356302-9EAD-4267-A704-7A448A26F0C1}"/>
              </a:ext>
            </a:extLst>
          </p:cNvPr>
          <p:cNvPicPr>
            <a:picLocks noChangeAspect="1"/>
          </p:cNvPicPr>
          <p:nvPr/>
        </p:nvPicPr>
        <p:blipFill>
          <a:blip r:embed="rId3"/>
          <a:stretch>
            <a:fillRect/>
          </a:stretch>
        </p:blipFill>
        <p:spPr>
          <a:xfrm>
            <a:off x="5943600" y="3657600"/>
            <a:ext cx="5029200" cy="2960956"/>
          </a:xfrm>
          <a:prstGeom prst="rect">
            <a:avLst/>
          </a:prstGeom>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Histogram</a:t>
            </a:r>
            <a:endParaRPr lang="en-US" sz="4000" i="0" dirty="0">
              <a:effectLst/>
            </a:endParaRPr>
          </a:p>
        </p:txBody>
      </p:sp>
      <p:sp>
        <p:nvSpPr>
          <p:cNvPr id="8" name="Date Placeholder 7"/>
          <p:cNvSpPr>
            <a:spLocks noGrp="1"/>
          </p:cNvSpPr>
          <p:nvPr>
            <p:ph type="dt" sz="half" idx="10"/>
          </p:nvPr>
        </p:nvSpPr>
        <p:spPr/>
        <p:txBody>
          <a:bodyPr/>
          <a:lstStyle/>
          <a:p>
            <a:fld id="{69F34124-D59B-4421-821A-8F94A2E1C17E}"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62</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17350268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1219200"/>
            <a:ext cx="10515600" cy="5562600"/>
          </a:xfrm>
        </p:spPr>
        <p:txBody>
          <a:bodyPr>
            <a:noAutofit/>
          </a:bodyPr>
          <a:lstStyle/>
          <a:p>
            <a:pPr marL="0" indent="0" algn="just">
              <a:buNone/>
            </a:pPr>
            <a:r>
              <a:rPr lang="en-US" altLang="en-US" sz="2400" dirty="0" err="1">
                <a:latin typeface="Times New Roman" panose="02020603050405020304" pitchFamily="18" charset="0"/>
                <a:cs typeface="Times New Roman" pitchFamily="18" charset="0"/>
              </a:rPr>
              <a:t>pyplot.bar</a:t>
            </a:r>
            <a:r>
              <a:rPr lang="en-US" altLang="en-US" sz="2400" dirty="0">
                <a:latin typeface="Times New Roman" panose="02020603050405020304" pitchFamily="18" charset="0"/>
                <a:cs typeface="Times New Roman" pitchFamily="18" charset="0"/>
              </a:rPr>
              <a:t>() function represents the data in the form of rectangular bars. This function accepts a parameter y-</a:t>
            </a:r>
            <a:r>
              <a:rPr lang="en-US" altLang="en-US" sz="2400" dirty="0" err="1">
                <a:latin typeface="Times New Roman" panose="02020603050405020304" pitchFamily="18" charset="0"/>
                <a:cs typeface="Times New Roman" pitchFamily="18" charset="0"/>
              </a:rPr>
              <a:t>val</a:t>
            </a:r>
            <a:r>
              <a:rPr lang="en-US" altLang="en-US" sz="2400" dirty="0">
                <a:latin typeface="Times New Roman" panose="02020603050405020304" pitchFamily="18" charset="0"/>
                <a:cs typeface="Times New Roman" pitchFamily="18" charset="0"/>
              </a:rPr>
              <a:t> which are the scalar values to represent the x co-ordinates. The parameter align is used to set the bar plot values to either left/ right/ center.</a:t>
            </a:r>
          </a:p>
          <a:p>
            <a:pPr marL="0" indent="0" algn="just">
              <a:buNone/>
            </a:pPr>
            <a:endParaRPr lang="en-US" altLang="en-US" sz="2400" dirty="0">
              <a:latin typeface="Times New Roman" panose="02020603050405020304" pitchFamily="18" charset="0"/>
              <a:cs typeface="Times New Roman" pitchFamily="18" charset="0"/>
            </a:endParaRPr>
          </a:p>
          <a:p>
            <a:pPr marL="0" indent="0" algn="just">
              <a:buNone/>
            </a:pPr>
            <a:r>
              <a:rPr lang="en-US" altLang="en-US" sz="2400" dirty="0" err="1">
                <a:latin typeface="Times New Roman" panose="02020603050405020304" pitchFamily="18" charset="0"/>
                <a:cs typeface="Times New Roman" pitchFamily="18" charset="0"/>
              </a:rPr>
              <a:t>pyplot.xticks</a:t>
            </a:r>
            <a:r>
              <a:rPr lang="en-US" altLang="en-US" sz="2400" dirty="0">
                <a:latin typeface="Times New Roman" panose="02020603050405020304" pitchFamily="18" charset="0"/>
                <a:cs typeface="Times New Roman" pitchFamily="18" charset="0"/>
              </a:rPr>
              <a:t>() is used to set the tick locations for x-axis.</a:t>
            </a:r>
          </a:p>
          <a:p>
            <a:pPr marL="0" indent="0" algn="just">
              <a:buNone/>
            </a:pPr>
            <a:endParaRPr lang="en-US" altLang="en-US" sz="2400" dirty="0">
              <a:latin typeface="Times New Roman" panose="02020603050405020304" pitchFamily="18" charset="0"/>
              <a:cs typeface="Times New Roman" pitchFamily="18" charset="0"/>
            </a:endParaRPr>
          </a:p>
          <a:p>
            <a:pPr marL="0" indent="0" algn="just">
              <a:buNone/>
            </a:pPr>
            <a:r>
              <a:rPr lang="en-US" altLang="en-US" sz="2400" dirty="0" err="1">
                <a:latin typeface="Times New Roman" panose="02020603050405020304" pitchFamily="18" charset="0"/>
                <a:cs typeface="Times New Roman" pitchFamily="18" charset="0"/>
              </a:rPr>
              <a:t>pyplot.ylabel</a:t>
            </a:r>
            <a:r>
              <a:rPr lang="en-US" altLang="en-US" sz="2400" dirty="0">
                <a:latin typeface="Times New Roman" panose="02020603050405020304" pitchFamily="18" charset="0"/>
                <a:cs typeface="Times New Roman" pitchFamily="18" charset="0"/>
              </a:rPr>
              <a:t>() is used to set a label-text value to the data of y-axis.</a:t>
            </a:r>
          </a:p>
          <a:p>
            <a:pPr marL="0" indent="0" algn="just">
              <a:buNone/>
            </a:pPr>
            <a:endParaRPr lang="en-US" altLang="en-US" sz="2400" dirty="0">
              <a:latin typeface="Times New Roman" panose="02020603050405020304" pitchFamily="18" charset="0"/>
              <a:cs typeface="Times New Roman" pitchFamily="18" charset="0"/>
            </a:endParaRPr>
          </a:p>
          <a:p>
            <a:pPr marL="0" indent="0" algn="just">
              <a:buNone/>
            </a:pPr>
            <a:r>
              <a:rPr lang="en-US" altLang="en-US" sz="2400" dirty="0" err="1">
                <a:latin typeface="Times New Roman" panose="02020603050405020304" pitchFamily="18" charset="0"/>
                <a:cs typeface="Times New Roman" pitchFamily="18" charset="0"/>
              </a:rPr>
              <a:t>pyplot.title</a:t>
            </a:r>
            <a:r>
              <a:rPr lang="en-US" altLang="en-US" sz="2400" dirty="0">
                <a:latin typeface="Times New Roman" panose="02020603050405020304" pitchFamily="18" charset="0"/>
                <a:cs typeface="Times New Roman" pitchFamily="18" charset="0"/>
              </a:rPr>
              <a:t>()sets a title value to the Bar Chart.</a:t>
            </a:r>
            <a:endParaRPr lang="en-US" altLang="en-US" sz="2400" dirty="0">
              <a:solidFill>
                <a:srgbClr val="FF0000"/>
              </a:solidFill>
              <a:latin typeface="Times New Roman" panose="02020603050405020304"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Bar Charts</a:t>
            </a:r>
            <a:endParaRPr lang="en-US" sz="4000" i="0" dirty="0">
              <a:effectLst/>
            </a:endParaRPr>
          </a:p>
        </p:txBody>
      </p:sp>
      <p:sp>
        <p:nvSpPr>
          <p:cNvPr id="8" name="Date Placeholder 7"/>
          <p:cNvSpPr>
            <a:spLocks noGrp="1"/>
          </p:cNvSpPr>
          <p:nvPr>
            <p:ph type="dt" sz="half" idx="10"/>
          </p:nvPr>
        </p:nvSpPr>
        <p:spPr/>
        <p:txBody>
          <a:bodyPr/>
          <a:lstStyle/>
          <a:p>
            <a:fld id="{79DB8DFD-7131-4E47-AC60-C6CEECCFC839}"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63</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25015326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1219200"/>
            <a:ext cx="10515600" cy="5562600"/>
          </a:xfrm>
        </p:spPr>
        <p:txBody>
          <a:bodyPr>
            <a:noAutofit/>
          </a:bodyPr>
          <a:lstStyle/>
          <a:p>
            <a:pPr marL="0" indent="0" algn="just">
              <a:buNone/>
            </a:pPr>
            <a:r>
              <a:rPr lang="en-US" altLang="en-US" sz="2400" dirty="0">
                <a:latin typeface="Times New Roman" panose="02020603050405020304" pitchFamily="18" charset="0"/>
                <a:cs typeface="Times New Roman" pitchFamily="18" charset="0"/>
              </a:rPr>
              <a:t>import </a:t>
            </a:r>
            <a:r>
              <a:rPr lang="en-US" altLang="en-US" sz="2400" dirty="0" err="1">
                <a:latin typeface="Times New Roman" panose="02020603050405020304" pitchFamily="18" charset="0"/>
                <a:cs typeface="Times New Roman" pitchFamily="18" charset="0"/>
              </a:rPr>
              <a:t>numpy</a:t>
            </a:r>
            <a:r>
              <a:rPr lang="en-US" altLang="en-US" sz="2400" dirty="0">
                <a:latin typeface="Times New Roman" panose="02020603050405020304" pitchFamily="18" charset="0"/>
                <a:cs typeface="Times New Roman" pitchFamily="18" charset="0"/>
              </a:rPr>
              <a:t> as np</a:t>
            </a:r>
          </a:p>
          <a:p>
            <a:pPr marL="0" indent="0" algn="just">
              <a:buNone/>
            </a:pPr>
            <a:r>
              <a:rPr lang="en-US" altLang="en-US" sz="2400" dirty="0">
                <a:latin typeface="Times New Roman" panose="02020603050405020304" pitchFamily="18" charset="0"/>
                <a:cs typeface="Times New Roman" pitchFamily="18" charset="0"/>
              </a:rPr>
              <a:t>import </a:t>
            </a:r>
            <a:r>
              <a:rPr lang="en-US" altLang="en-US" sz="2400" dirty="0" err="1">
                <a:latin typeface="Times New Roman" panose="02020603050405020304" pitchFamily="18" charset="0"/>
                <a:cs typeface="Times New Roman" pitchFamily="18" charset="0"/>
              </a:rPr>
              <a:t>matplotlib.pyplot</a:t>
            </a:r>
            <a:endParaRPr lang="en-US" altLang="en-US" sz="2400" dirty="0">
              <a:latin typeface="Times New Roman" panose="02020603050405020304" pitchFamily="18" charset="0"/>
              <a:cs typeface="Times New Roman" pitchFamily="18" charset="0"/>
            </a:endParaRPr>
          </a:p>
          <a:p>
            <a:pPr marL="0" indent="0" algn="just">
              <a:buNone/>
            </a:pPr>
            <a:r>
              <a:rPr lang="en-US" altLang="en-US" sz="2400" dirty="0">
                <a:latin typeface="Times New Roman" panose="02020603050405020304" pitchFamily="18" charset="0"/>
                <a:cs typeface="Times New Roman" pitchFamily="18" charset="0"/>
              </a:rPr>
              <a:t>city = ('Pune', '</a:t>
            </a:r>
            <a:r>
              <a:rPr lang="en-US" altLang="en-US" sz="2400" dirty="0" err="1">
                <a:latin typeface="Times New Roman" panose="02020603050405020304" pitchFamily="18" charset="0"/>
                <a:cs typeface="Times New Roman" pitchFamily="18" charset="0"/>
              </a:rPr>
              <a:t>Satara</a:t>
            </a:r>
            <a:r>
              <a:rPr lang="en-US" altLang="en-US" sz="2400" dirty="0">
                <a:latin typeface="Times New Roman" panose="02020603050405020304" pitchFamily="18" charset="0"/>
                <a:cs typeface="Times New Roman" pitchFamily="18" charset="0"/>
              </a:rPr>
              <a:t>', 'Mumbai', 'Kanpur', 'Bhopal', 'Assam')</a:t>
            </a:r>
          </a:p>
          <a:p>
            <a:pPr marL="0" indent="0" algn="just">
              <a:buNone/>
            </a:pPr>
            <a:r>
              <a:rPr lang="en-US" altLang="en-US" sz="2400" dirty="0" err="1">
                <a:latin typeface="Times New Roman" panose="02020603050405020304" pitchFamily="18" charset="0"/>
                <a:cs typeface="Times New Roman" pitchFamily="18" charset="0"/>
              </a:rPr>
              <a:t>y_val</a:t>
            </a:r>
            <a:r>
              <a:rPr lang="en-US" altLang="en-US" sz="2400" dirty="0">
                <a:latin typeface="Times New Roman" panose="02020603050405020304" pitchFamily="18" charset="0"/>
                <a:cs typeface="Times New Roman" pitchFamily="18" charset="0"/>
              </a:rPr>
              <a:t> = </a:t>
            </a:r>
            <a:r>
              <a:rPr lang="en-US" altLang="en-US" sz="2400" dirty="0" err="1">
                <a:latin typeface="Times New Roman" panose="02020603050405020304" pitchFamily="18" charset="0"/>
                <a:cs typeface="Times New Roman" pitchFamily="18" charset="0"/>
              </a:rPr>
              <a:t>np.arange</a:t>
            </a:r>
            <a:r>
              <a:rPr lang="en-US" altLang="en-US" sz="2400" dirty="0">
                <a:latin typeface="Times New Roman" panose="02020603050405020304" pitchFamily="18" charset="0"/>
                <a:cs typeface="Times New Roman" pitchFamily="18" charset="0"/>
              </a:rPr>
              <a:t>(</a:t>
            </a:r>
            <a:r>
              <a:rPr lang="en-US" altLang="en-US" sz="2400" dirty="0" err="1">
                <a:latin typeface="Times New Roman" panose="02020603050405020304" pitchFamily="18" charset="0"/>
                <a:cs typeface="Times New Roman" pitchFamily="18" charset="0"/>
              </a:rPr>
              <a:t>len</a:t>
            </a:r>
            <a:r>
              <a:rPr lang="en-US" altLang="en-US" sz="2400" dirty="0">
                <a:latin typeface="Times New Roman" panose="02020603050405020304" pitchFamily="18" charset="0"/>
                <a:cs typeface="Times New Roman" pitchFamily="18" charset="0"/>
              </a:rPr>
              <a:t>(city))</a:t>
            </a:r>
          </a:p>
          <a:p>
            <a:pPr marL="0" indent="0" algn="just">
              <a:buNone/>
            </a:pPr>
            <a:r>
              <a:rPr lang="en-US" altLang="en-US" sz="2400" dirty="0">
                <a:latin typeface="Times New Roman" panose="02020603050405020304" pitchFamily="18" charset="0"/>
                <a:cs typeface="Times New Roman" pitchFamily="18" charset="0"/>
              </a:rPr>
              <a:t>rank = [4, 7, 1, 3, 2, 5]</a:t>
            </a:r>
          </a:p>
          <a:p>
            <a:pPr marL="0" indent="0" algn="just">
              <a:buNone/>
            </a:pPr>
            <a:r>
              <a:rPr lang="en-US" altLang="en-US" sz="2400" dirty="0" err="1">
                <a:latin typeface="Times New Roman" panose="02020603050405020304" pitchFamily="18" charset="0"/>
                <a:cs typeface="Times New Roman" pitchFamily="18" charset="0"/>
              </a:rPr>
              <a:t>pyplot.bar</a:t>
            </a:r>
            <a:r>
              <a:rPr lang="en-US" altLang="en-US" sz="2400" dirty="0">
                <a:latin typeface="Times New Roman" panose="02020603050405020304" pitchFamily="18" charset="0"/>
                <a:cs typeface="Times New Roman" pitchFamily="18" charset="0"/>
              </a:rPr>
              <a:t>(</a:t>
            </a:r>
            <a:r>
              <a:rPr lang="en-US" altLang="en-US" sz="2400" dirty="0" err="1">
                <a:latin typeface="Times New Roman" panose="02020603050405020304" pitchFamily="18" charset="0"/>
                <a:cs typeface="Times New Roman" pitchFamily="18" charset="0"/>
              </a:rPr>
              <a:t>y_val</a:t>
            </a:r>
            <a:r>
              <a:rPr lang="en-US" altLang="en-US" sz="2400" dirty="0">
                <a:latin typeface="Times New Roman" panose="02020603050405020304" pitchFamily="18" charset="0"/>
                <a:cs typeface="Times New Roman" pitchFamily="18" charset="0"/>
              </a:rPr>
              <a:t>, rank, align='center')</a:t>
            </a:r>
          </a:p>
          <a:p>
            <a:pPr marL="0" indent="0" algn="just">
              <a:buNone/>
            </a:pPr>
            <a:r>
              <a:rPr lang="en-US" altLang="en-US" sz="2400" dirty="0" err="1">
                <a:latin typeface="Times New Roman" panose="02020603050405020304" pitchFamily="18" charset="0"/>
                <a:cs typeface="Times New Roman" pitchFamily="18" charset="0"/>
              </a:rPr>
              <a:t>pyplot.xticks</a:t>
            </a:r>
            <a:r>
              <a:rPr lang="en-US" altLang="en-US" sz="2400" dirty="0">
                <a:latin typeface="Times New Roman" panose="02020603050405020304" pitchFamily="18" charset="0"/>
                <a:cs typeface="Times New Roman" pitchFamily="18" charset="0"/>
              </a:rPr>
              <a:t>(</a:t>
            </a:r>
            <a:r>
              <a:rPr lang="en-US" altLang="en-US" sz="2400" dirty="0" err="1">
                <a:latin typeface="Times New Roman" panose="02020603050405020304" pitchFamily="18" charset="0"/>
                <a:cs typeface="Times New Roman" pitchFamily="18" charset="0"/>
              </a:rPr>
              <a:t>y_val</a:t>
            </a:r>
            <a:r>
              <a:rPr lang="en-US" altLang="en-US" sz="2400" dirty="0">
                <a:latin typeface="Times New Roman" panose="02020603050405020304" pitchFamily="18" charset="0"/>
                <a:cs typeface="Times New Roman" pitchFamily="18" charset="0"/>
              </a:rPr>
              <a:t>, city)</a:t>
            </a:r>
          </a:p>
          <a:p>
            <a:pPr marL="0" indent="0" algn="just">
              <a:buNone/>
            </a:pPr>
            <a:r>
              <a:rPr lang="en-US" altLang="en-US" sz="2400" dirty="0" err="1">
                <a:latin typeface="Times New Roman" panose="02020603050405020304" pitchFamily="18" charset="0"/>
                <a:cs typeface="Times New Roman" pitchFamily="18" charset="0"/>
              </a:rPr>
              <a:t>pyplot.ylabel</a:t>
            </a:r>
            <a:r>
              <a:rPr lang="en-US" altLang="en-US" sz="2400" dirty="0">
                <a:latin typeface="Times New Roman" panose="02020603050405020304" pitchFamily="18" charset="0"/>
                <a:cs typeface="Times New Roman" pitchFamily="18" charset="0"/>
              </a:rPr>
              <a:t>('Rank')</a:t>
            </a:r>
          </a:p>
          <a:p>
            <a:pPr marL="0" indent="0" algn="just">
              <a:buNone/>
            </a:pPr>
            <a:r>
              <a:rPr lang="en-US" altLang="en-US" sz="2400" dirty="0" err="1">
                <a:latin typeface="Times New Roman" panose="02020603050405020304" pitchFamily="18" charset="0"/>
                <a:cs typeface="Times New Roman" pitchFamily="18" charset="0"/>
              </a:rPr>
              <a:t>pyplot.title</a:t>
            </a:r>
            <a:r>
              <a:rPr lang="en-US" altLang="en-US" sz="2400" dirty="0">
                <a:latin typeface="Times New Roman" panose="02020603050405020304" pitchFamily="18" charset="0"/>
                <a:cs typeface="Times New Roman" pitchFamily="18" charset="0"/>
              </a:rPr>
              <a:t>('City')</a:t>
            </a:r>
          </a:p>
          <a:p>
            <a:pPr marL="0" indent="0" algn="just">
              <a:buNone/>
            </a:pPr>
            <a:r>
              <a:rPr lang="en-US" altLang="en-US" sz="2400" dirty="0">
                <a:latin typeface="Times New Roman" panose="02020603050405020304" pitchFamily="18" charset="0"/>
                <a:cs typeface="Times New Roman" pitchFamily="18" charset="0"/>
              </a:rPr>
              <a:t>  </a:t>
            </a:r>
          </a:p>
          <a:p>
            <a:pPr marL="0" indent="0" algn="just">
              <a:buNone/>
            </a:pPr>
            <a:r>
              <a:rPr lang="en-US" altLang="en-US" sz="2400" dirty="0" err="1">
                <a:latin typeface="Times New Roman" panose="02020603050405020304" pitchFamily="18" charset="0"/>
                <a:cs typeface="Times New Roman" pitchFamily="18" charset="0"/>
              </a:rPr>
              <a:t>pyplot.show</a:t>
            </a:r>
            <a:r>
              <a:rPr lang="en-US" altLang="en-US" sz="2400" dirty="0">
                <a:latin typeface="Times New Roman" panose="02020603050405020304" pitchFamily="18" charset="0"/>
                <a:cs typeface="Times New Roman" pitchFamily="18" charset="0"/>
              </a:rPr>
              <a:t>()</a:t>
            </a:r>
            <a:endParaRPr lang="en-US" altLang="en-US" sz="2400" dirty="0">
              <a:solidFill>
                <a:srgbClr val="FF0000"/>
              </a:solidFill>
              <a:latin typeface="Times New Roman" panose="02020603050405020304"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pic>
        <p:nvPicPr>
          <p:cNvPr id="4" name="Picture 3">
            <a:extLst>
              <a:ext uri="{FF2B5EF4-FFF2-40B4-BE49-F238E27FC236}">
                <a16:creationId xmlns:a16="http://schemas.microsoft.com/office/drawing/2014/main" xmlns="" id="{A16A7B88-59D7-4D45-9109-41E29E6592DD}"/>
              </a:ext>
            </a:extLst>
          </p:cNvPr>
          <p:cNvPicPr>
            <a:picLocks noChangeAspect="1"/>
          </p:cNvPicPr>
          <p:nvPr/>
        </p:nvPicPr>
        <p:blipFill>
          <a:blip r:embed="rId3"/>
          <a:stretch>
            <a:fillRect/>
          </a:stretch>
        </p:blipFill>
        <p:spPr>
          <a:xfrm>
            <a:off x="5760720" y="2590800"/>
            <a:ext cx="5086349" cy="4119562"/>
          </a:xfrm>
          <a:prstGeom prst="rect">
            <a:avLst/>
          </a:prstGeom>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Bar Charts</a:t>
            </a:r>
            <a:endParaRPr lang="en-US" sz="4000" i="0" dirty="0">
              <a:effectLst/>
            </a:endParaRPr>
          </a:p>
        </p:txBody>
      </p:sp>
      <p:sp>
        <p:nvSpPr>
          <p:cNvPr id="8" name="Date Placeholder 7"/>
          <p:cNvSpPr>
            <a:spLocks noGrp="1"/>
          </p:cNvSpPr>
          <p:nvPr>
            <p:ph type="dt" sz="half" idx="10"/>
          </p:nvPr>
        </p:nvSpPr>
        <p:spPr/>
        <p:txBody>
          <a:bodyPr/>
          <a:lstStyle/>
          <a:p>
            <a:fld id="{02CAAE4F-1038-4432-82E4-C35694F40B4B}"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64</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17797463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1219200"/>
            <a:ext cx="10515600" cy="5562600"/>
          </a:xfrm>
        </p:spPr>
        <p:txBody>
          <a:bodyPr>
            <a:noAutofit/>
          </a:bodyPr>
          <a:lstStyle/>
          <a:p>
            <a:pPr marL="0" indent="0" algn="just">
              <a:buNone/>
            </a:pPr>
            <a:r>
              <a:rPr lang="en-US" altLang="en-US" sz="2300" dirty="0" err="1">
                <a:latin typeface="Times New Roman" panose="02020603050405020304" pitchFamily="18" charset="0"/>
                <a:cs typeface="Times New Roman" pitchFamily="18" charset="0"/>
              </a:rPr>
              <a:t>pyplot.pie</a:t>
            </a:r>
            <a:r>
              <a:rPr lang="en-US" altLang="en-US" sz="2300" dirty="0">
                <a:latin typeface="Times New Roman" panose="02020603050405020304" pitchFamily="18" charset="0"/>
                <a:cs typeface="Times New Roman" pitchFamily="18" charset="0"/>
              </a:rPr>
              <a:t>() function is used to represent the data in the form of a pie chart.</a:t>
            </a:r>
          </a:p>
          <a:p>
            <a:pPr marL="0" indent="0" algn="just">
              <a:buNone/>
            </a:pPr>
            <a:r>
              <a:rPr lang="en-US" altLang="en-US" sz="2300" dirty="0">
                <a:latin typeface="Times New Roman" panose="02020603050405020304" pitchFamily="18" charset="0"/>
                <a:cs typeface="Times New Roman" pitchFamily="18" charset="0"/>
              </a:rPr>
              <a:t>These parameters of </a:t>
            </a:r>
            <a:r>
              <a:rPr lang="en-US" altLang="en-US" sz="2300" dirty="0" err="1">
                <a:latin typeface="Times New Roman" panose="02020603050405020304" pitchFamily="18" charset="0"/>
                <a:cs typeface="Times New Roman" pitchFamily="18" charset="0"/>
              </a:rPr>
              <a:t>pyplot.pie</a:t>
            </a:r>
            <a:r>
              <a:rPr lang="en-US" altLang="en-US" sz="2300" dirty="0">
                <a:latin typeface="Times New Roman" panose="02020603050405020304" pitchFamily="18" charset="0"/>
                <a:cs typeface="Times New Roman" pitchFamily="18" charset="0"/>
              </a:rPr>
              <a:t>() serve the following functions:</a:t>
            </a:r>
          </a:p>
          <a:p>
            <a:pPr algn="just"/>
            <a:r>
              <a:rPr lang="en-US" altLang="en-US" sz="2300" b="1" dirty="0">
                <a:latin typeface="Times New Roman" panose="02020603050405020304" pitchFamily="18" charset="0"/>
                <a:cs typeface="Times New Roman" pitchFamily="18" charset="0"/>
              </a:rPr>
              <a:t>explode</a:t>
            </a:r>
            <a:r>
              <a:rPr lang="en-US" altLang="en-US" sz="2300" dirty="0">
                <a:latin typeface="Times New Roman" panose="02020603050405020304" pitchFamily="18" charset="0"/>
                <a:cs typeface="Times New Roman" pitchFamily="18" charset="0"/>
              </a:rPr>
              <a:t>: provides a scalar value to set a fraction of the pie chart apart.</a:t>
            </a:r>
          </a:p>
          <a:p>
            <a:pPr algn="just"/>
            <a:r>
              <a:rPr lang="en-US" altLang="en-US" sz="2300" b="1" dirty="0">
                <a:latin typeface="Times New Roman" panose="02020603050405020304" pitchFamily="18" charset="0"/>
                <a:cs typeface="Times New Roman" pitchFamily="18" charset="0"/>
              </a:rPr>
              <a:t>labels</a:t>
            </a:r>
            <a:r>
              <a:rPr lang="en-US" altLang="en-US" sz="2300" dirty="0">
                <a:latin typeface="Times New Roman" panose="02020603050405020304" pitchFamily="18" charset="0"/>
                <a:cs typeface="Times New Roman" pitchFamily="18" charset="0"/>
              </a:rPr>
              <a:t>: provides text values to represent each fraction of the chart.</a:t>
            </a:r>
          </a:p>
          <a:p>
            <a:pPr algn="just"/>
            <a:r>
              <a:rPr lang="en-US" altLang="en-US" sz="2300" b="1" dirty="0">
                <a:latin typeface="Times New Roman" panose="02020603050405020304" pitchFamily="18" charset="0"/>
                <a:cs typeface="Times New Roman" pitchFamily="18" charset="0"/>
              </a:rPr>
              <a:t>colors</a:t>
            </a:r>
            <a:r>
              <a:rPr lang="en-US" altLang="en-US" sz="2300" dirty="0">
                <a:latin typeface="Times New Roman" panose="02020603050405020304" pitchFamily="18" charset="0"/>
                <a:cs typeface="Times New Roman" pitchFamily="18" charset="0"/>
              </a:rPr>
              <a:t>: provides the colors to set to each fraction of the chart.</a:t>
            </a:r>
          </a:p>
          <a:p>
            <a:pPr algn="just"/>
            <a:r>
              <a:rPr lang="en-US" altLang="en-US" sz="2300" b="1" dirty="0" err="1">
                <a:latin typeface="Times New Roman" panose="02020603050405020304" pitchFamily="18" charset="0"/>
                <a:cs typeface="Times New Roman" pitchFamily="18" charset="0"/>
              </a:rPr>
              <a:t>autopct</a:t>
            </a:r>
            <a:r>
              <a:rPr lang="en-US" altLang="en-US" sz="2300" dirty="0">
                <a:latin typeface="Times New Roman" panose="02020603050405020304" pitchFamily="18" charset="0"/>
                <a:cs typeface="Times New Roman" pitchFamily="18" charset="0"/>
              </a:rPr>
              <a:t>: labels the wedges or the fractions of the chart with a numeric value.</a:t>
            </a:r>
          </a:p>
          <a:p>
            <a:pPr algn="just"/>
            <a:r>
              <a:rPr lang="en-US" altLang="en-US" sz="2300" b="1" dirty="0">
                <a:latin typeface="Times New Roman" panose="02020603050405020304" pitchFamily="18" charset="0"/>
                <a:cs typeface="Times New Roman" pitchFamily="18" charset="0"/>
              </a:rPr>
              <a:t>shadow</a:t>
            </a:r>
            <a:r>
              <a:rPr lang="en-US" altLang="en-US" sz="2300" dirty="0">
                <a:latin typeface="Times New Roman" panose="02020603050405020304" pitchFamily="18" charset="0"/>
                <a:cs typeface="Times New Roman" pitchFamily="18" charset="0"/>
              </a:rPr>
              <a:t>: Accepts </a:t>
            </a:r>
            <a:r>
              <a:rPr lang="en-US" altLang="en-US" sz="2300" dirty="0" err="1">
                <a:latin typeface="Times New Roman" panose="02020603050405020304" pitchFamily="18" charset="0"/>
                <a:cs typeface="Times New Roman" pitchFamily="18" charset="0"/>
              </a:rPr>
              <a:t>boolean</a:t>
            </a:r>
            <a:r>
              <a:rPr lang="en-US" altLang="en-US" sz="2300" dirty="0">
                <a:latin typeface="Times New Roman" panose="02020603050405020304" pitchFamily="18" charset="0"/>
                <a:cs typeface="Times New Roman" pitchFamily="18" charset="0"/>
              </a:rPr>
              <a:t> values. If set to TRUE, it creates shadow beneath the fractions of the pie chart.</a:t>
            </a:r>
          </a:p>
          <a:p>
            <a:pPr algn="just"/>
            <a:r>
              <a:rPr lang="en-US" altLang="en-US" sz="2300" b="1" dirty="0" err="1">
                <a:latin typeface="Times New Roman" panose="02020603050405020304" pitchFamily="18" charset="0"/>
                <a:cs typeface="Times New Roman" pitchFamily="18" charset="0"/>
              </a:rPr>
              <a:t>startangle</a:t>
            </a:r>
            <a:r>
              <a:rPr lang="en-US" altLang="en-US" sz="2300" dirty="0">
                <a:latin typeface="Times New Roman" panose="02020603050405020304" pitchFamily="18" charset="0"/>
                <a:cs typeface="Times New Roman" pitchFamily="18" charset="0"/>
              </a:rPr>
              <a:t>: rotates the start of the chart by a particular degree from x-axis.</a:t>
            </a:r>
          </a:p>
          <a:p>
            <a:pPr algn="just"/>
            <a:r>
              <a:rPr lang="en-US" altLang="en-US" sz="2300" dirty="0" err="1">
                <a:latin typeface="Times New Roman" panose="02020603050405020304" pitchFamily="18" charset="0"/>
                <a:cs typeface="Times New Roman" pitchFamily="18" charset="0"/>
              </a:rPr>
              <a:t>pyplot.axis</a:t>
            </a:r>
            <a:r>
              <a:rPr lang="en-US" altLang="en-US" sz="2300" dirty="0">
                <a:latin typeface="Times New Roman" panose="02020603050405020304" pitchFamily="18" charset="0"/>
                <a:cs typeface="Times New Roman" pitchFamily="18" charset="0"/>
              </a:rPr>
              <a:t>('equal') function enables equal scaling and creates scaled circle</a:t>
            </a:r>
            <a:endParaRPr lang="en-US" altLang="en-US" sz="2300" dirty="0">
              <a:solidFill>
                <a:srgbClr val="FF0000"/>
              </a:solidFill>
              <a:latin typeface="Times New Roman" panose="02020603050405020304"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8"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Pie Charts</a:t>
            </a:r>
            <a:endParaRPr lang="en-US" sz="4000" i="0" dirty="0">
              <a:effectLst/>
            </a:endParaRPr>
          </a:p>
        </p:txBody>
      </p:sp>
      <p:sp>
        <p:nvSpPr>
          <p:cNvPr id="9" name="Date Placeholder 8"/>
          <p:cNvSpPr>
            <a:spLocks noGrp="1"/>
          </p:cNvSpPr>
          <p:nvPr>
            <p:ph type="dt" sz="half" idx="10"/>
          </p:nvPr>
        </p:nvSpPr>
        <p:spPr/>
        <p:txBody>
          <a:bodyPr/>
          <a:lstStyle/>
          <a:p>
            <a:fld id="{DE50D398-E842-4728-80C2-7798E815DACB}" type="datetime1">
              <a:rPr lang="en-US" smtClean="0"/>
              <a:pPr/>
              <a:t>5/13/2021</a:t>
            </a:fld>
            <a:endParaRPr lang="en-US"/>
          </a:p>
        </p:txBody>
      </p:sp>
      <p:sp>
        <p:nvSpPr>
          <p:cNvPr id="10" name="Slide Number Placeholder 9"/>
          <p:cNvSpPr>
            <a:spLocks noGrp="1"/>
          </p:cNvSpPr>
          <p:nvPr>
            <p:ph type="sldNum" sz="quarter" idx="12"/>
          </p:nvPr>
        </p:nvSpPr>
        <p:spPr/>
        <p:txBody>
          <a:bodyPr/>
          <a:lstStyle/>
          <a:p>
            <a:fld id="{276BC50C-6F93-485A-A9F7-7E4D9B5D786D}" type="slidenum">
              <a:rPr lang="en-US" smtClean="0"/>
              <a:pPr/>
              <a:t>65</a:t>
            </a:fld>
            <a:endParaRPr lang="en-US"/>
          </a:p>
        </p:txBody>
      </p:sp>
      <p:sp>
        <p:nvSpPr>
          <p:cNvPr id="11" name="Footer Placeholder 10"/>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17155717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1219200"/>
            <a:ext cx="10515600" cy="5562600"/>
          </a:xfrm>
        </p:spPr>
        <p:txBody>
          <a:bodyPr>
            <a:noAutofit/>
          </a:bodyPr>
          <a:lstStyle/>
          <a:p>
            <a:pPr marL="0" indent="0" algn="just">
              <a:buNone/>
            </a:pPr>
            <a:r>
              <a:rPr lang="en-US" altLang="en-US" sz="2400" dirty="0">
                <a:latin typeface="Times New Roman" panose="02020603050405020304" pitchFamily="18" charset="0"/>
                <a:cs typeface="Times New Roman" pitchFamily="18" charset="0"/>
              </a:rPr>
              <a:t>import </a:t>
            </a:r>
            <a:r>
              <a:rPr lang="en-US" altLang="en-US" sz="2400" dirty="0" err="1">
                <a:latin typeface="Times New Roman" panose="02020603050405020304" pitchFamily="18" charset="0"/>
                <a:cs typeface="Times New Roman" pitchFamily="18" charset="0"/>
              </a:rPr>
              <a:t>numpy</a:t>
            </a:r>
            <a:r>
              <a:rPr lang="en-US" altLang="en-US" sz="2400" dirty="0">
                <a:latin typeface="Times New Roman" panose="02020603050405020304" pitchFamily="18" charset="0"/>
                <a:cs typeface="Times New Roman" pitchFamily="18" charset="0"/>
              </a:rPr>
              <a:t> as np</a:t>
            </a:r>
          </a:p>
          <a:p>
            <a:pPr marL="0" indent="0" algn="just">
              <a:buNone/>
            </a:pPr>
            <a:r>
              <a:rPr lang="en-US" altLang="en-US" sz="2400" dirty="0">
                <a:latin typeface="Times New Roman" panose="02020603050405020304" pitchFamily="18" charset="0"/>
                <a:cs typeface="Times New Roman" pitchFamily="18" charset="0"/>
              </a:rPr>
              <a:t>import </a:t>
            </a:r>
            <a:r>
              <a:rPr lang="en-US" altLang="en-US" sz="2400" dirty="0" err="1">
                <a:latin typeface="Times New Roman" panose="02020603050405020304" pitchFamily="18" charset="0"/>
                <a:cs typeface="Times New Roman" pitchFamily="18" charset="0"/>
              </a:rPr>
              <a:t>matplotlib.pyplot</a:t>
            </a:r>
            <a:endParaRPr lang="en-US" altLang="en-US" sz="2400" dirty="0">
              <a:latin typeface="Times New Roman" panose="02020603050405020304" pitchFamily="18" charset="0"/>
              <a:cs typeface="Times New Roman" pitchFamily="18" charset="0"/>
            </a:endParaRPr>
          </a:p>
          <a:p>
            <a:pPr marL="0" indent="0" algn="just">
              <a:buNone/>
            </a:pPr>
            <a:r>
              <a:rPr lang="en-US" altLang="en-US" sz="2400" dirty="0">
                <a:latin typeface="Times New Roman" panose="02020603050405020304" pitchFamily="18" charset="0"/>
                <a:cs typeface="Times New Roman" pitchFamily="18" charset="0"/>
              </a:rPr>
              <a:t>city = ('Pune', '</a:t>
            </a:r>
            <a:r>
              <a:rPr lang="en-US" altLang="en-US" sz="2400" dirty="0" err="1">
                <a:latin typeface="Times New Roman" panose="02020603050405020304" pitchFamily="18" charset="0"/>
                <a:cs typeface="Times New Roman" pitchFamily="18" charset="0"/>
              </a:rPr>
              <a:t>Satara</a:t>
            </a:r>
            <a:r>
              <a:rPr lang="en-US" altLang="en-US" sz="2400" dirty="0">
                <a:latin typeface="Times New Roman" panose="02020603050405020304" pitchFamily="18" charset="0"/>
                <a:cs typeface="Times New Roman" pitchFamily="18" charset="0"/>
              </a:rPr>
              <a:t>', 'Mumbai', 'Kanpur', 'Bhopal', 'Assam')</a:t>
            </a:r>
          </a:p>
          <a:p>
            <a:pPr marL="0" indent="0" algn="just">
              <a:buNone/>
            </a:pPr>
            <a:r>
              <a:rPr lang="en-US" altLang="en-US" sz="2400" dirty="0">
                <a:latin typeface="Times New Roman" panose="02020603050405020304" pitchFamily="18" charset="0"/>
                <a:cs typeface="Times New Roman" pitchFamily="18" charset="0"/>
              </a:rPr>
              <a:t>rank = [4, 7, 1, 3, 2, 5]</a:t>
            </a:r>
          </a:p>
          <a:p>
            <a:pPr marL="0" indent="0" algn="just">
              <a:buNone/>
            </a:pPr>
            <a:r>
              <a:rPr lang="en-US" altLang="en-US" sz="2400" dirty="0">
                <a:latin typeface="Times New Roman" panose="02020603050405020304" pitchFamily="18" charset="0"/>
                <a:cs typeface="Times New Roman" pitchFamily="18" charset="0"/>
              </a:rPr>
              <a:t>explode = (0.2, 0, 0, 0, 0, 0)  </a:t>
            </a:r>
          </a:p>
          <a:p>
            <a:pPr marL="0" indent="0" algn="just">
              <a:buNone/>
            </a:pPr>
            <a:r>
              <a:rPr lang="en-US" altLang="en-US" sz="2400" dirty="0">
                <a:latin typeface="Times New Roman" panose="02020603050405020304" pitchFamily="18" charset="0"/>
                <a:cs typeface="Times New Roman" pitchFamily="18" charset="0"/>
              </a:rPr>
              <a:t>colors = ['</a:t>
            </a:r>
            <a:r>
              <a:rPr lang="en-US" altLang="en-US" sz="2400" dirty="0" err="1">
                <a:latin typeface="Times New Roman" panose="02020603050405020304" pitchFamily="18" charset="0"/>
                <a:cs typeface="Times New Roman" pitchFamily="18" charset="0"/>
              </a:rPr>
              <a:t>yellowgreen</a:t>
            </a:r>
            <a:r>
              <a:rPr lang="en-US" altLang="en-US" sz="2400" dirty="0">
                <a:latin typeface="Times New Roman" panose="02020603050405020304" pitchFamily="18" charset="0"/>
                <a:cs typeface="Times New Roman" pitchFamily="18" charset="0"/>
              </a:rPr>
              <a:t>', 'pink', 'purple', 'grey', 'red', 'orange']</a:t>
            </a:r>
          </a:p>
          <a:p>
            <a:pPr marL="0" indent="0" algn="just">
              <a:buNone/>
            </a:pPr>
            <a:r>
              <a:rPr lang="en-US" altLang="en-US" sz="2400" dirty="0" err="1">
                <a:latin typeface="Times New Roman" panose="02020603050405020304" pitchFamily="18" charset="0"/>
                <a:cs typeface="Times New Roman" pitchFamily="18" charset="0"/>
              </a:rPr>
              <a:t>pyplot.pie</a:t>
            </a:r>
            <a:r>
              <a:rPr lang="en-US" altLang="en-US" sz="2400" dirty="0">
                <a:latin typeface="Times New Roman" panose="02020603050405020304" pitchFamily="18" charset="0"/>
                <a:cs typeface="Times New Roman" pitchFamily="18" charset="0"/>
              </a:rPr>
              <a:t>(rank, explode=explode, labels=city, colors=colors,</a:t>
            </a:r>
          </a:p>
          <a:p>
            <a:pPr marL="0" indent="0" algn="just">
              <a:buNone/>
            </a:pPr>
            <a:r>
              <a:rPr lang="en-US" altLang="en-US" sz="2400" dirty="0">
                <a:latin typeface="Times New Roman" panose="02020603050405020304" pitchFamily="18" charset="0"/>
                <a:cs typeface="Times New Roman" pitchFamily="18" charset="0"/>
              </a:rPr>
              <a:t>        </a:t>
            </a:r>
            <a:r>
              <a:rPr lang="en-US" altLang="en-US" sz="2400" dirty="0" err="1">
                <a:latin typeface="Times New Roman" panose="02020603050405020304" pitchFamily="18" charset="0"/>
                <a:cs typeface="Times New Roman" pitchFamily="18" charset="0"/>
              </a:rPr>
              <a:t>autopct</a:t>
            </a:r>
            <a:r>
              <a:rPr lang="en-US" altLang="en-US" sz="2400" dirty="0">
                <a:latin typeface="Times New Roman" panose="02020603050405020304" pitchFamily="18" charset="0"/>
                <a:cs typeface="Times New Roman" pitchFamily="18" charset="0"/>
              </a:rPr>
              <a:t>='%1.1f%%', shadow=True, </a:t>
            </a:r>
            <a:r>
              <a:rPr lang="en-US" altLang="en-US" sz="2400" dirty="0" err="1">
                <a:latin typeface="Times New Roman" panose="02020603050405020304" pitchFamily="18" charset="0"/>
                <a:cs typeface="Times New Roman" pitchFamily="18" charset="0"/>
              </a:rPr>
              <a:t>startangle</a:t>
            </a:r>
            <a:r>
              <a:rPr lang="en-US" altLang="en-US" sz="2400" dirty="0">
                <a:latin typeface="Times New Roman" panose="02020603050405020304" pitchFamily="18" charset="0"/>
                <a:cs typeface="Times New Roman" pitchFamily="18" charset="0"/>
              </a:rPr>
              <a:t>=120)</a:t>
            </a:r>
          </a:p>
          <a:p>
            <a:pPr marL="0" indent="0" algn="just">
              <a:buNone/>
            </a:pPr>
            <a:r>
              <a:rPr lang="en-US" altLang="en-US" sz="2400" dirty="0" err="1">
                <a:latin typeface="Times New Roman" panose="02020603050405020304" pitchFamily="18" charset="0"/>
                <a:cs typeface="Times New Roman" pitchFamily="18" charset="0"/>
              </a:rPr>
              <a:t>pyplot.axis</a:t>
            </a:r>
            <a:r>
              <a:rPr lang="en-US" altLang="en-US" sz="2400" dirty="0">
                <a:latin typeface="Times New Roman" panose="02020603050405020304" pitchFamily="18" charset="0"/>
                <a:cs typeface="Times New Roman" pitchFamily="18" charset="0"/>
              </a:rPr>
              <a:t>('equal')</a:t>
            </a:r>
          </a:p>
          <a:p>
            <a:pPr marL="0" indent="0" algn="just">
              <a:buNone/>
            </a:pPr>
            <a:r>
              <a:rPr lang="en-US" altLang="en-US" sz="2400" dirty="0">
                <a:latin typeface="Times New Roman" panose="02020603050405020304" pitchFamily="18" charset="0"/>
                <a:cs typeface="Times New Roman" pitchFamily="18" charset="0"/>
              </a:rPr>
              <a:t>  </a:t>
            </a:r>
          </a:p>
          <a:p>
            <a:pPr marL="0" indent="0" algn="just">
              <a:buNone/>
            </a:pPr>
            <a:r>
              <a:rPr lang="en-US" altLang="en-US" sz="2400" dirty="0" err="1">
                <a:latin typeface="Times New Roman" panose="02020603050405020304" pitchFamily="18" charset="0"/>
                <a:cs typeface="Times New Roman" pitchFamily="18" charset="0"/>
              </a:rPr>
              <a:t>pyplot.show</a:t>
            </a:r>
            <a:r>
              <a:rPr lang="en-US" altLang="en-US" sz="2400" dirty="0">
                <a:latin typeface="Times New Roman" panose="02020603050405020304" pitchFamily="18" charset="0"/>
                <a:cs typeface="Times New Roman" pitchFamily="18" charset="0"/>
              </a:rPr>
              <a:t>()</a:t>
            </a:r>
            <a:endParaRPr lang="en-US" altLang="en-US" sz="2400" dirty="0">
              <a:solidFill>
                <a:srgbClr val="FF0000"/>
              </a:solidFill>
              <a:latin typeface="Times New Roman" panose="02020603050405020304"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Pie Charts</a:t>
            </a:r>
            <a:endParaRPr lang="en-US" sz="4000" i="0" dirty="0">
              <a:effectLst/>
            </a:endParaRPr>
          </a:p>
        </p:txBody>
      </p:sp>
      <p:sp>
        <p:nvSpPr>
          <p:cNvPr id="8" name="Date Placeholder 7"/>
          <p:cNvSpPr>
            <a:spLocks noGrp="1"/>
          </p:cNvSpPr>
          <p:nvPr>
            <p:ph type="dt" sz="half" idx="10"/>
          </p:nvPr>
        </p:nvSpPr>
        <p:spPr/>
        <p:txBody>
          <a:bodyPr/>
          <a:lstStyle/>
          <a:p>
            <a:fld id="{D6CA7963-DE98-418A-A8E8-40A7F3D5C36C}"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66</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285993773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pic>
        <p:nvPicPr>
          <p:cNvPr id="2" name="Picture 1">
            <a:extLst>
              <a:ext uri="{FF2B5EF4-FFF2-40B4-BE49-F238E27FC236}">
                <a16:creationId xmlns:a16="http://schemas.microsoft.com/office/drawing/2014/main" xmlns="" id="{29833E24-544F-4101-9347-B56B4BAEB3AA}"/>
              </a:ext>
            </a:extLst>
          </p:cNvPr>
          <p:cNvPicPr>
            <a:picLocks noChangeAspect="1"/>
          </p:cNvPicPr>
          <p:nvPr/>
        </p:nvPicPr>
        <p:blipFill>
          <a:blip r:embed="rId3"/>
          <a:stretch>
            <a:fillRect/>
          </a:stretch>
        </p:blipFill>
        <p:spPr>
          <a:xfrm>
            <a:off x="760095" y="1524000"/>
            <a:ext cx="9452610" cy="4933950"/>
          </a:xfrm>
          <a:prstGeom prst="rect">
            <a:avLst/>
          </a:prstGeom>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Pie Charts</a:t>
            </a:r>
            <a:endParaRPr lang="en-US" sz="4000" i="0" dirty="0">
              <a:effectLst/>
            </a:endParaRPr>
          </a:p>
        </p:txBody>
      </p:sp>
      <p:sp>
        <p:nvSpPr>
          <p:cNvPr id="8" name="Date Placeholder 7"/>
          <p:cNvSpPr>
            <a:spLocks noGrp="1"/>
          </p:cNvSpPr>
          <p:nvPr>
            <p:ph type="dt" sz="half" idx="10"/>
          </p:nvPr>
        </p:nvSpPr>
        <p:spPr/>
        <p:txBody>
          <a:bodyPr/>
          <a:lstStyle/>
          <a:p>
            <a:fld id="{13CDE265-2069-4DD4-90C0-3B0AE5E487FB}"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67</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6248821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1219200"/>
            <a:ext cx="10515600" cy="5562600"/>
          </a:xfrm>
        </p:spPr>
        <p:txBody>
          <a:bodyPr>
            <a:noAutofit/>
          </a:bodyPr>
          <a:lstStyle/>
          <a:p>
            <a:pPr marL="0" indent="0" algn="just">
              <a:buNone/>
            </a:pPr>
            <a:r>
              <a:rPr lang="en-US" altLang="en-US" sz="2400" dirty="0">
                <a:latin typeface="Times New Roman" panose="02020603050405020304" pitchFamily="18" charset="0"/>
                <a:cs typeface="Times New Roman" pitchFamily="18" charset="0"/>
              </a:rPr>
              <a:t>This is an example of creating a stacked bar plot with error bars using bar. Note the parameters </a:t>
            </a:r>
            <a:r>
              <a:rPr lang="en-US" altLang="en-US" sz="2400" dirty="0" err="1">
                <a:latin typeface="Times New Roman" panose="02020603050405020304" pitchFamily="18" charset="0"/>
                <a:cs typeface="Times New Roman" pitchFamily="18" charset="0"/>
              </a:rPr>
              <a:t>yerr</a:t>
            </a:r>
            <a:r>
              <a:rPr lang="en-US" altLang="en-US" sz="2400" dirty="0">
                <a:latin typeface="Times New Roman" panose="02020603050405020304" pitchFamily="18" charset="0"/>
                <a:cs typeface="Times New Roman" pitchFamily="18" charset="0"/>
              </a:rPr>
              <a:t> used for error bars, and bottom to stack the women's bars on top of the men's bars.</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a:t>
            </a:r>
            <a:r>
              <a:rPr lang="en-US" altLang="en-US" sz="2400" dirty="0" err="1">
                <a:solidFill>
                  <a:srgbClr val="FF0000"/>
                </a:solidFill>
                <a:latin typeface="Times New Roman" panose="02020603050405020304" pitchFamily="18" charset="0"/>
                <a:cs typeface="Times New Roman" pitchFamily="18" charset="0"/>
              </a:rPr>
              <a:t>matplotlib.pyplot</a:t>
            </a:r>
            <a:r>
              <a:rPr lang="en-US" altLang="en-US" sz="2400" dirty="0">
                <a:solidFill>
                  <a:srgbClr val="FF0000"/>
                </a:solidFill>
                <a:latin typeface="Times New Roman" panose="02020603050405020304" pitchFamily="18" charset="0"/>
                <a:cs typeface="Times New Roman" pitchFamily="18" charset="0"/>
              </a:rPr>
              <a:t> as </a:t>
            </a:r>
            <a:r>
              <a:rPr lang="en-US" altLang="en-US" sz="2400" dirty="0" err="1">
                <a:solidFill>
                  <a:srgbClr val="FF0000"/>
                </a:solidFill>
                <a:latin typeface="Times New Roman" panose="02020603050405020304" pitchFamily="18" charset="0"/>
                <a:cs typeface="Times New Roman" pitchFamily="18" charset="0"/>
              </a:rPr>
              <a:t>plt</a:t>
            </a:r>
            <a:endParaRPr lang="en-US" altLang="en-US" sz="2400" dirty="0">
              <a:solidFill>
                <a:srgbClr val="FF0000"/>
              </a:solidFill>
              <a:latin typeface="Times New Roman" panose="02020603050405020304" pitchFamily="18" charset="0"/>
              <a:cs typeface="Times New Roman" pitchFamily="18" charset="0"/>
            </a:endParaRPr>
          </a:p>
          <a:p>
            <a:pPr marL="0" indent="0" algn="just">
              <a:buNone/>
            </a:pPr>
            <a:r>
              <a:rPr lang="en-US" altLang="en-US" sz="2400" dirty="0">
                <a:solidFill>
                  <a:srgbClr val="FF0000"/>
                </a:solidFill>
                <a:latin typeface="Times New Roman" panose="02020603050405020304" pitchFamily="18" charset="0"/>
                <a:cs typeface="Times New Roman" pitchFamily="18" charset="0"/>
              </a:rPr>
              <a:t>labels = ['G1', 'G2', 'G3', 'G4', 'G5']</a:t>
            </a:r>
          </a:p>
          <a:p>
            <a:pPr marL="0" indent="0" algn="just">
              <a:buNone/>
            </a:pPr>
            <a:r>
              <a:rPr lang="en-US" altLang="en-US" sz="2400" dirty="0" err="1">
                <a:solidFill>
                  <a:srgbClr val="FF0000"/>
                </a:solidFill>
                <a:latin typeface="Times New Roman" panose="02020603050405020304" pitchFamily="18" charset="0"/>
                <a:cs typeface="Times New Roman" pitchFamily="18" charset="0"/>
              </a:rPr>
              <a:t>men_means</a:t>
            </a:r>
            <a:r>
              <a:rPr lang="en-US" altLang="en-US" sz="2400" dirty="0">
                <a:solidFill>
                  <a:srgbClr val="FF0000"/>
                </a:solidFill>
                <a:latin typeface="Times New Roman" panose="02020603050405020304" pitchFamily="18" charset="0"/>
                <a:cs typeface="Times New Roman" pitchFamily="18" charset="0"/>
              </a:rPr>
              <a:t> = [20, 35, 30, 35, 27]</a:t>
            </a:r>
          </a:p>
          <a:p>
            <a:pPr marL="0" indent="0" algn="just">
              <a:buNone/>
            </a:pPr>
            <a:r>
              <a:rPr lang="en-US" altLang="en-US" sz="2400" dirty="0" err="1">
                <a:solidFill>
                  <a:srgbClr val="FF0000"/>
                </a:solidFill>
                <a:latin typeface="Times New Roman" panose="02020603050405020304" pitchFamily="18" charset="0"/>
                <a:cs typeface="Times New Roman" pitchFamily="18" charset="0"/>
              </a:rPr>
              <a:t>women_means</a:t>
            </a:r>
            <a:r>
              <a:rPr lang="en-US" altLang="en-US" sz="2400" dirty="0">
                <a:solidFill>
                  <a:srgbClr val="FF0000"/>
                </a:solidFill>
                <a:latin typeface="Times New Roman" panose="02020603050405020304" pitchFamily="18" charset="0"/>
                <a:cs typeface="Times New Roman" pitchFamily="18" charset="0"/>
              </a:rPr>
              <a:t> = [25, 32, 34, 20, 25]</a:t>
            </a:r>
          </a:p>
          <a:p>
            <a:pPr marL="0" indent="0" algn="just">
              <a:buNone/>
            </a:pPr>
            <a:r>
              <a:rPr lang="en-US" altLang="en-US" sz="2400" dirty="0" err="1">
                <a:solidFill>
                  <a:srgbClr val="FF0000"/>
                </a:solidFill>
                <a:latin typeface="Times New Roman" panose="02020603050405020304" pitchFamily="18" charset="0"/>
                <a:cs typeface="Times New Roman" pitchFamily="18" charset="0"/>
              </a:rPr>
              <a:t>men_std</a:t>
            </a:r>
            <a:r>
              <a:rPr lang="en-US" altLang="en-US" sz="2400" dirty="0">
                <a:solidFill>
                  <a:srgbClr val="FF0000"/>
                </a:solidFill>
                <a:latin typeface="Times New Roman" panose="02020603050405020304" pitchFamily="18" charset="0"/>
                <a:cs typeface="Times New Roman" pitchFamily="18" charset="0"/>
              </a:rPr>
              <a:t> = [2, 3, 4, 1, 2]</a:t>
            </a:r>
          </a:p>
          <a:p>
            <a:pPr marL="0" indent="0" algn="just">
              <a:buNone/>
            </a:pPr>
            <a:r>
              <a:rPr lang="en-US" altLang="en-US" sz="2400" dirty="0" err="1">
                <a:solidFill>
                  <a:srgbClr val="FF0000"/>
                </a:solidFill>
                <a:latin typeface="Times New Roman" panose="02020603050405020304" pitchFamily="18" charset="0"/>
                <a:cs typeface="Times New Roman" pitchFamily="18" charset="0"/>
              </a:rPr>
              <a:t>women_std</a:t>
            </a:r>
            <a:r>
              <a:rPr lang="en-US" altLang="en-US" sz="2400" dirty="0">
                <a:solidFill>
                  <a:srgbClr val="FF0000"/>
                </a:solidFill>
                <a:latin typeface="Times New Roman" panose="02020603050405020304" pitchFamily="18" charset="0"/>
                <a:cs typeface="Times New Roman" pitchFamily="18" charset="0"/>
              </a:rPr>
              <a:t> = [3, 5, 2, 3, 3]</a:t>
            </a:r>
          </a:p>
          <a:p>
            <a:pPr marL="0" indent="0" algn="just">
              <a:buNone/>
            </a:pPr>
            <a:r>
              <a:rPr lang="en-US" altLang="en-US" sz="2400" dirty="0">
                <a:solidFill>
                  <a:srgbClr val="FF0000"/>
                </a:solidFill>
                <a:latin typeface="Times New Roman" panose="02020603050405020304" pitchFamily="18" charset="0"/>
                <a:cs typeface="Times New Roman" pitchFamily="18" charset="0"/>
              </a:rPr>
              <a:t>width = 0.35       # the width of the bars: can also be </a:t>
            </a:r>
            <a:r>
              <a:rPr lang="en-US" altLang="en-US" sz="2400" dirty="0" err="1">
                <a:solidFill>
                  <a:srgbClr val="FF0000"/>
                </a:solidFill>
                <a:latin typeface="Times New Roman" panose="02020603050405020304" pitchFamily="18" charset="0"/>
                <a:cs typeface="Times New Roman" pitchFamily="18" charset="0"/>
              </a:rPr>
              <a:t>len</a:t>
            </a:r>
            <a:r>
              <a:rPr lang="en-US" altLang="en-US" sz="2400" dirty="0">
                <a:solidFill>
                  <a:srgbClr val="FF0000"/>
                </a:solidFill>
                <a:latin typeface="Times New Roman" panose="02020603050405020304" pitchFamily="18" charset="0"/>
                <a:cs typeface="Times New Roman" pitchFamily="18" charset="0"/>
              </a:rPr>
              <a:t>(x) sequence</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Stacked Bar Charts</a:t>
            </a:r>
            <a:endParaRPr lang="en-US" sz="4000" i="0" dirty="0">
              <a:effectLst/>
            </a:endParaRPr>
          </a:p>
        </p:txBody>
      </p:sp>
      <p:sp>
        <p:nvSpPr>
          <p:cNvPr id="8" name="Date Placeholder 7"/>
          <p:cNvSpPr>
            <a:spLocks noGrp="1"/>
          </p:cNvSpPr>
          <p:nvPr>
            <p:ph type="dt" sz="half" idx="10"/>
          </p:nvPr>
        </p:nvSpPr>
        <p:spPr/>
        <p:txBody>
          <a:bodyPr/>
          <a:lstStyle/>
          <a:p>
            <a:fld id="{4E778445-6812-4E6B-A799-4D44AF7578E3}"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68</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25094678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1219200"/>
            <a:ext cx="10515600" cy="5562600"/>
          </a:xfrm>
        </p:spPr>
        <p:txBody>
          <a:bodyPr>
            <a:noAutofit/>
          </a:bodyPr>
          <a:lstStyle/>
          <a:p>
            <a:pPr marL="0" indent="0" algn="just">
              <a:buNone/>
            </a:pPr>
            <a:r>
              <a:rPr lang="en-US" altLang="en-US" sz="2400" dirty="0">
                <a:solidFill>
                  <a:srgbClr val="FF0000"/>
                </a:solidFill>
                <a:latin typeface="Times New Roman" panose="02020603050405020304" pitchFamily="18" charset="0"/>
                <a:cs typeface="Times New Roman" pitchFamily="18" charset="0"/>
              </a:rPr>
              <a:t>fig, ax = </a:t>
            </a:r>
            <a:r>
              <a:rPr lang="en-US" altLang="en-US" sz="2400" dirty="0" err="1">
                <a:solidFill>
                  <a:srgbClr val="FF0000"/>
                </a:solidFill>
                <a:latin typeface="Times New Roman" panose="02020603050405020304" pitchFamily="18" charset="0"/>
                <a:cs typeface="Times New Roman" pitchFamily="18" charset="0"/>
              </a:rPr>
              <a:t>plt.subplots</a:t>
            </a:r>
            <a:r>
              <a:rPr lang="en-US" altLang="en-US" sz="2400" dirty="0">
                <a:solidFill>
                  <a:srgbClr val="FF0000"/>
                </a:solidFill>
                <a:latin typeface="Times New Roman" panose="02020603050405020304" pitchFamily="18" charset="0"/>
                <a:cs typeface="Times New Roman" pitchFamily="18" charset="0"/>
              </a:rPr>
              <a:t>()</a:t>
            </a:r>
          </a:p>
          <a:p>
            <a:pPr marL="0" indent="0" algn="just">
              <a:buNone/>
            </a:pPr>
            <a:r>
              <a:rPr lang="en-US" altLang="en-US" sz="2400" dirty="0" err="1">
                <a:solidFill>
                  <a:srgbClr val="FF0000"/>
                </a:solidFill>
                <a:latin typeface="Times New Roman" panose="02020603050405020304" pitchFamily="18" charset="0"/>
                <a:cs typeface="Times New Roman" pitchFamily="18" charset="0"/>
              </a:rPr>
              <a:t>ax.bar</a:t>
            </a:r>
            <a:r>
              <a:rPr lang="en-US" altLang="en-US" sz="2400" dirty="0">
                <a:solidFill>
                  <a:srgbClr val="FF0000"/>
                </a:solidFill>
                <a:latin typeface="Times New Roman" panose="02020603050405020304" pitchFamily="18" charset="0"/>
                <a:cs typeface="Times New Roman" pitchFamily="18" charset="0"/>
              </a:rPr>
              <a:t>(labels, </a:t>
            </a:r>
            <a:r>
              <a:rPr lang="en-US" altLang="en-US" sz="2400" dirty="0" err="1">
                <a:solidFill>
                  <a:srgbClr val="FF0000"/>
                </a:solidFill>
                <a:latin typeface="Times New Roman" panose="02020603050405020304" pitchFamily="18" charset="0"/>
                <a:cs typeface="Times New Roman" pitchFamily="18" charset="0"/>
              </a:rPr>
              <a:t>men_means</a:t>
            </a:r>
            <a:r>
              <a:rPr lang="en-US" altLang="en-US" sz="2400" dirty="0">
                <a:solidFill>
                  <a:srgbClr val="FF0000"/>
                </a:solidFill>
                <a:latin typeface="Times New Roman" panose="02020603050405020304" pitchFamily="18" charset="0"/>
                <a:cs typeface="Times New Roman" pitchFamily="18" charset="0"/>
              </a:rPr>
              <a:t>, width, </a:t>
            </a:r>
            <a:r>
              <a:rPr lang="en-US" altLang="en-US" sz="2400" dirty="0" err="1">
                <a:solidFill>
                  <a:srgbClr val="FF0000"/>
                </a:solidFill>
                <a:latin typeface="Times New Roman" panose="02020603050405020304" pitchFamily="18" charset="0"/>
                <a:cs typeface="Times New Roman" pitchFamily="18" charset="0"/>
              </a:rPr>
              <a:t>yerr</a:t>
            </a:r>
            <a:r>
              <a:rPr lang="en-US" altLang="en-US" sz="2400" dirty="0">
                <a:solidFill>
                  <a:srgbClr val="FF0000"/>
                </a:solidFill>
                <a:latin typeface="Times New Roman" panose="02020603050405020304" pitchFamily="18" charset="0"/>
                <a:cs typeface="Times New Roman" pitchFamily="18" charset="0"/>
              </a:rPr>
              <a:t>=</a:t>
            </a:r>
            <a:r>
              <a:rPr lang="en-US" altLang="en-US" sz="2400" dirty="0" err="1">
                <a:solidFill>
                  <a:srgbClr val="FF0000"/>
                </a:solidFill>
                <a:latin typeface="Times New Roman" panose="02020603050405020304" pitchFamily="18" charset="0"/>
                <a:cs typeface="Times New Roman" pitchFamily="18" charset="0"/>
              </a:rPr>
              <a:t>men_std</a:t>
            </a:r>
            <a:r>
              <a:rPr lang="en-US" altLang="en-US" sz="2400" dirty="0">
                <a:solidFill>
                  <a:srgbClr val="FF0000"/>
                </a:solidFill>
                <a:latin typeface="Times New Roman" panose="02020603050405020304" pitchFamily="18" charset="0"/>
                <a:cs typeface="Times New Roman" pitchFamily="18" charset="0"/>
              </a:rPr>
              <a:t>, label='Men')</a:t>
            </a:r>
          </a:p>
          <a:p>
            <a:pPr marL="0" indent="0" algn="just">
              <a:buNone/>
            </a:pPr>
            <a:r>
              <a:rPr lang="en-US" altLang="en-US" sz="2400" dirty="0" err="1">
                <a:solidFill>
                  <a:srgbClr val="FF0000"/>
                </a:solidFill>
                <a:latin typeface="Times New Roman" panose="02020603050405020304" pitchFamily="18" charset="0"/>
                <a:cs typeface="Times New Roman" pitchFamily="18" charset="0"/>
              </a:rPr>
              <a:t>ax.bar</a:t>
            </a:r>
            <a:r>
              <a:rPr lang="en-US" altLang="en-US" sz="2400" dirty="0">
                <a:solidFill>
                  <a:srgbClr val="FF0000"/>
                </a:solidFill>
                <a:latin typeface="Times New Roman" panose="02020603050405020304" pitchFamily="18" charset="0"/>
                <a:cs typeface="Times New Roman" pitchFamily="18" charset="0"/>
              </a:rPr>
              <a:t>(labels, </a:t>
            </a:r>
            <a:r>
              <a:rPr lang="en-US" altLang="en-US" sz="2400" dirty="0" err="1">
                <a:solidFill>
                  <a:srgbClr val="FF0000"/>
                </a:solidFill>
                <a:latin typeface="Times New Roman" panose="02020603050405020304" pitchFamily="18" charset="0"/>
                <a:cs typeface="Times New Roman" pitchFamily="18" charset="0"/>
              </a:rPr>
              <a:t>women_means</a:t>
            </a:r>
            <a:r>
              <a:rPr lang="en-US" altLang="en-US" sz="2400" dirty="0">
                <a:solidFill>
                  <a:srgbClr val="FF0000"/>
                </a:solidFill>
                <a:latin typeface="Times New Roman" panose="02020603050405020304" pitchFamily="18" charset="0"/>
                <a:cs typeface="Times New Roman" pitchFamily="18" charset="0"/>
              </a:rPr>
              <a:t>, width, </a:t>
            </a:r>
            <a:r>
              <a:rPr lang="en-US" altLang="en-US" sz="2400" dirty="0" err="1">
                <a:solidFill>
                  <a:srgbClr val="FF0000"/>
                </a:solidFill>
                <a:latin typeface="Times New Roman" panose="02020603050405020304" pitchFamily="18" charset="0"/>
                <a:cs typeface="Times New Roman" pitchFamily="18" charset="0"/>
              </a:rPr>
              <a:t>yerr</a:t>
            </a:r>
            <a:r>
              <a:rPr lang="en-US" altLang="en-US" sz="2400" dirty="0">
                <a:solidFill>
                  <a:srgbClr val="FF0000"/>
                </a:solidFill>
                <a:latin typeface="Times New Roman" panose="02020603050405020304" pitchFamily="18" charset="0"/>
                <a:cs typeface="Times New Roman" pitchFamily="18" charset="0"/>
              </a:rPr>
              <a:t>=</a:t>
            </a:r>
            <a:r>
              <a:rPr lang="en-US" altLang="en-US" sz="2400" dirty="0" err="1">
                <a:solidFill>
                  <a:srgbClr val="FF0000"/>
                </a:solidFill>
                <a:latin typeface="Times New Roman" panose="02020603050405020304" pitchFamily="18" charset="0"/>
                <a:cs typeface="Times New Roman" pitchFamily="18" charset="0"/>
              </a:rPr>
              <a:t>women_std</a:t>
            </a:r>
            <a:r>
              <a:rPr lang="en-US" altLang="en-US" sz="2400" dirty="0">
                <a:solidFill>
                  <a:srgbClr val="FF0000"/>
                </a:solidFill>
                <a:latin typeface="Times New Roman" panose="02020603050405020304" pitchFamily="18" charset="0"/>
                <a:cs typeface="Times New Roman" pitchFamily="18" charset="0"/>
              </a:rPr>
              <a:t>, bottom=</a:t>
            </a:r>
            <a:r>
              <a:rPr lang="en-US" altLang="en-US" sz="2400" dirty="0" err="1">
                <a:solidFill>
                  <a:srgbClr val="FF0000"/>
                </a:solidFill>
                <a:latin typeface="Times New Roman" panose="02020603050405020304" pitchFamily="18" charset="0"/>
                <a:cs typeface="Times New Roman" pitchFamily="18" charset="0"/>
              </a:rPr>
              <a:t>men_means</a:t>
            </a:r>
            <a:r>
              <a:rPr lang="en-US" altLang="en-US" sz="2400" dirty="0">
                <a:solidFill>
                  <a:srgbClr val="FF0000"/>
                </a:solidFill>
                <a:latin typeface="Times New Roman" panose="02020603050405020304" pitchFamily="18" charset="0"/>
                <a:cs typeface="Times New Roman" pitchFamily="18" charset="0"/>
              </a:rPr>
              <a:t>,</a:t>
            </a:r>
          </a:p>
          <a:p>
            <a:pPr marL="0" indent="0" algn="just">
              <a:buNone/>
            </a:pPr>
            <a:r>
              <a:rPr lang="en-US" altLang="en-US" sz="2400" dirty="0">
                <a:solidFill>
                  <a:srgbClr val="FF0000"/>
                </a:solidFill>
                <a:latin typeface="Times New Roman" panose="02020603050405020304" pitchFamily="18" charset="0"/>
                <a:cs typeface="Times New Roman" pitchFamily="18" charset="0"/>
              </a:rPr>
              <a:t>       label='Women')</a:t>
            </a:r>
          </a:p>
          <a:p>
            <a:pPr marL="0" indent="0" algn="just">
              <a:buNone/>
            </a:pPr>
            <a:r>
              <a:rPr lang="en-US" altLang="en-US" sz="2400" dirty="0" err="1">
                <a:solidFill>
                  <a:srgbClr val="FF0000"/>
                </a:solidFill>
                <a:latin typeface="Times New Roman" panose="02020603050405020304" pitchFamily="18" charset="0"/>
                <a:cs typeface="Times New Roman" pitchFamily="18" charset="0"/>
              </a:rPr>
              <a:t>ax.set_ylabel</a:t>
            </a:r>
            <a:r>
              <a:rPr lang="en-US" altLang="en-US" sz="2400" dirty="0">
                <a:solidFill>
                  <a:srgbClr val="FF0000"/>
                </a:solidFill>
                <a:latin typeface="Times New Roman" panose="02020603050405020304" pitchFamily="18" charset="0"/>
                <a:cs typeface="Times New Roman" pitchFamily="18" charset="0"/>
              </a:rPr>
              <a:t>('Scores')</a:t>
            </a:r>
          </a:p>
          <a:p>
            <a:pPr marL="0" indent="0" algn="just">
              <a:buNone/>
            </a:pPr>
            <a:r>
              <a:rPr lang="en-US" altLang="en-US" sz="2400" dirty="0" err="1">
                <a:solidFill>
                  <a:srgbClr val="FF0000"/>
                </a:solidFill>
                <a:latin typeface="Times New Roman" panose="02020603050405020304" pitchFamily="18" charset="0"/>
                <a:cs typeface="Times New Roman" pitchFamily="18" charset="0"/>
              </a:rPr>
              <a:t>ax.set_title</a:t>
            </a:r>
            <a:r>
              <a:rPr lang="en-US" altLang="en-US" sz="2400" dirty="0">
                <a:solidFill>
                  <a:srgbClr val="FF0000"/>
                </a:solidFill>
                <a:latin typeface="Times New Roman" panose="02020603050405020304" pitchFamily="18" charset="0"/>
                <a:cs typeface="Times New Roman" pitchFamily="18" charset="0"/>
              </a:rPr>
              <a:t>('Scores by group and gender')</a:t>
            </a:r>
          </a:p>
          <a:p>
            <a:pPr marL="0" indent="0" algn="just">
              <a:buNone/>
            </a:pPr>
            <a:r>
              <a:rPr lang="en-US" altLang="en-US" sz="2400" dirty="0" err="1">
                <a:solidFill>
                  <a:srgbClr val="FF0000"/>
                </a:solidFill>
                <a:latin typeface="Times New Roman" panose="02020603050405020304" pitchFamily="18" charset="0"/>
                <a:cs typeface="Times New Roman" pitchFamily="18" charset="0"/>
              </a:rPr>
              <a:t>ax.legend</a:t>
            </a:r>
            <a:r>
              <a:rPr lang="en-US" altLang="en-US" sz="2400" dirty="0">
                <a:solidFill>
                  <a:srgbClr val="FF0000"/>
                </a:solidFill>
                <a:latin typeface="Times New Roman" panose="02020603050405020304" pitchFamily="18" charset="0"/>
                <a:cs typeface="Times New Roman" pitchFamily="18" charset="0"/>
              </a:rPr>
              <a:t>()</a:t>
            </a:r>
          </a:p>
          <a:p>
            <a:pPr marL="0" indent="0" algn="just">
              <a:buNone/>
            </a:pPr>
            <a:endParaRPr lang="en-US" altLang="en-US" sz="2400" dirty="0">
              <a:solidFill>
                <a:srgbClr val="FF0000"/>
              </a:solidFill>
              <a:latin typeface="Times New Roman" panose="02020603050405020304" pitchFamily="18" charset="0"/>
              <a:cs typeface="Times New Roman" pitchFamily="18" charset="0"/>
            </a:endParaRPr>
          </a:p>
          <a:p>
            <a:pPr marL="0" indent="0" algn="just">
              <a:buNone/>
            </a:pPr>
            <a:r>
              <a:rPr lang="en-US" altLang="en-US" sz="2400" dirty="0" err="1">
                <a:solidFill>
                  <a:srgbClr val="FF0000"/>
                </a:solidFill>
                <a:latin typeface="Times New Roman" panose="02020603050405020304" pitchFamily="18" charset="0"/>
                <a:cs typeface="Times New Roman" pitchFamily="18" charset="0"/>
              </a:rPr>
              <a:t>plt.show</a:t>
            </a:r>
            <a:r>
              <a:rPr lang="en-US" altLang="en-US" sz="2400" dirty="0">
                <a:solidFill>
                  <a:srgbClr val="FF0000"/>
                </a:solidFill>
                <a:latin typeface="Times New Roman" panose="02020603050405020304" pitchFamily="18" charset="0"/>
                <a:cs typeface="Times New Roman" pitchFamily="18" charset="0"/>
              </a:rPr>
              <a:t>()</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Stacked Bar Charts</a:t>
            </a:r>
            <a:endParaRPr lang="en-US" sz="4000" i="0" dirty="0">
              <a:effectLst/>
            </a:endParaRPr>
          </a:p>
        </p:txBody>
      </p:sp>
      <p:sp>
        <p:nvSpPr>
          <p:cNvPr id="8" name="Date Placeholder 7"/>
          <p:cNvSpPr>
            <a:spLocks noGrp="1"/>
          </p:cNvSpPr>
          <p:nvPr>
            <p:ph type="dt" sz="half" idx="10"/>
          </p:nvPr>
        </p:nvSpPr>
        <p:spPr/>
        <p:txBody>
          <a:bodyPr/>
          <a:lstStyle/>
          <a:p>
            <a:fld id="{EAB238A8-6BAA-4157-B52A-A0E4BE3B7651}"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69</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394900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8601027-38F3-43E0-8233-DC3259E1DA52}" type="datetime1">
              <a:rPr lang="en-US" smtClean="0"/>
              <a:pPr>
                <a:defRPr/>
              </a:pPr>
              <a:t>5/13/2021</a:t>
            </a:fld>
            <a:endParaRPr lang="en-US" dirty="0"/>
          </a:p>
        </p:txBody>
      </p:sp>
      <p:sp>
        <p:nvSpPr>
          <p:cNvPr id="9219" name="Slide Number Placeholder 5"/>
          <p:cNvSpPr>
            <a:spLocks noGrp="1"/>
          </p:cNvSpPr>
          <p:nvPr>
            <p:ph type="sldNum" sz="quarter" idx="12"/>
          </p:nvPr>
        </p:nvSpPr>
        <p:spPr bwMode="auto">
          <a:noFill/>
          <a:ln>
            <a:miter lim="800000"/>
            <a:headEnd/>
            <a:tailEnd/>
          </a:ln>
        </p:spPr>
        <p:txBody>
          <a:bodyPr/>
          <a:lstStyle/>
          <a:p>
            <a:fld id="{263C3B92-9CCA-4661-826A-52CFA1FEEFB2}" type="slidenum">
              <a:rPr lang="en-US" smtClean="0"/>
              <a:pPr/>
              <a:t>7</a:t>
            </a:fld>
            <a:endParaRPr lang="en-US" smtClean="0"/>
          </a:p>
        </p:txBody>
      </p:sp>
      <p:sp>
        <p:nvSpPr>
          <p:cNvPr id="7" name="Title 1"/>
          <p:cNvSpPr txBox="1">
            <a:spLocks/>
          </p:cNvSpPr>
          <p:nvPr/>
        </p:nvSpPr>
        <p:spPr>
          <a:xfrm>
            <a:off x="1303020" y="0"/>
            <a:ext cx="96697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CO-PO  Correlation Matrix</a:t>
            </a:r>
          </a:p>
        </p:txBody>
      </p:sp>
      <p:pic>
        <p:nvPicPr>
          <p:cNvPr id="9221" name="Picture 2" descr="E:\NIET\Project\xLogo11.png.pagespeed.ic.pydHLuCQEZ.png"/>
          <p:cNvPicPr>
            <a:picLocks noChangeAspect="1" noChangeArrowheads="1"/>
          </p:cNvPicPr>
          <p:nvPr/>
        </p:nvPicPr>
        <p:blipFill>
          <a:blip r:embed="rId2"/>
          <a:srcRect/>
          <a:stretch>
            <a:fillRect/>
          </a:stretch>
        </p:blipFill>
        <p:spPr bwMode="auto">
          <a:xfrm>
            <a:off x="0" y="1"/>
            <a:ext cx="1303020" cy="817563"/>
          </a:xfrm>
          <a:prstGeom prst="rect">
            <a:avLst/>
          </a:prstGeom>
          <a:noFill/>
          <a:ln w="9525">
            <a:noFill/>
            <a:miter lim="800000"/>
            <a:headEnd/>
            <a:tailEnd/>
          </a:ln>
        </p:spPr>
      </p:pic>
      <p:graphicFrame>
        <p:nvGraphicFramePr>
          <p:cNvPr id="11" name="Table 10">
            <a:extLst>
              <a:ext uri="{FF2B5EF4-FFF2-40B4-BE49-F238E27FC236}"/>
            </a:extLst>
          </p:cNvPr>
          <p:cNvGraphicFramePr>
            <a:graphicFrameLocks noGrp="1"/>
          </p:cNvGraphicFramePr>
          <p:nvPr/>
        </p:nvGraphicFramePr>
        <p:xfrm>
          <a:off x="1303020" y="1371600"/>
          <a:ext cx="8607499" cy="4525964"/>
        </p:xfrm>
        <a:graphic>
          <a:graphicData uri="http://schemas.openxmlformats.org/drawingml/2006/table">
            <a:tbl>
              <a:tblPr>
                <a:tableStyleId>{35758FB7-9AC5-4552-8A53-C91805E547FA}</a:tableStyleId>
              </a:tblPr>
              <a:tblGrid>
                <a:gridCol w="962923">
                  <a:extLst>
                    <a:ext uri="{9D8B030D-6E8A-4147-A177-3AD203B41FA5}"/>
                  </a:extLst>
                </a:gridCol>
                <a:gridCol w="637048">
                  <a:extLst>
                    <a:ext uri="{9D8B030D-6E8A-4147-A177-3AD203B41FA5}"/>
                  </a:extLst>
                </a:gridCol>
                <a:gridCol w="637048">
                  <a:extLst>
                    <a:ext uri="{9D8B030D-6E8A-4147-A177-3AD203B41FA5}"/>
                  </a:extLst>
                </a:gridCol>
                <a:gridCol w="637048">
                  <a:extLst>
                    <a:ext uri="{9D8B030D-6E8A-4147-A177-3AD203B41FA5}"/>
                  </a:extLst>
                </a:gridCol>
                <a:gridCol w="637048">
                  <a:extLst>
                    <a:ext uri="{9D8B030D-6E8A-4147-A177-3AD203B41FA5}"/>
                  </a:extLst>
                </a:gridCol>
                <a:gridCol w="637048">
                  <a:extLst>
                    <a:ext uri="{9D8B030D-6E8A-4147-A177-3AD203B41FA5}"/>
                  </a:extLst>
                </a:gridCol>
                <a:gridCol w="637048">
                  <a:extLst>
                    <a:ext uri="{9D8B030D-6E8A-4147-A177-3AD203B41FA5}"/>
                  </a:extLst>
                </a:gridCol>
                <a:gridCol w="637048">
                  <a:extLst>
                    <a:ext uri="{9D8B030D-6E8A-4147-A177-3AD203B41FA5}"/>
                  </a:extLst>
                </a:gridCol>
                <a:gridCol w="637048">
                  <a:extLst>
                    <a:ext uri="{9D8B030D-6E8A-4147-A177-3AD203B41FA5}"/>
                  </a:extLst>
                </a:gridCol>
                <a:gridCol w="637048">
                  <a:extLst>
                    <a:ext uri="{9D8B030D-6E8A-4147-A177-3AD203B41FA5}"/>
                  </a:extLst>
                </a:gridCol>
                <a:gridCol w="637048">
                  <a:extLst>
                    <a:ext uri="{9D8B030D-6E8A-4147-A177-3AD203B41FA5}"/>
                  </a:extLst>
                </a:gridCol>
                <a:gridCol w="637048">
                  <a:extLst>
                    <a:ext uri="{9D8B030D-6E8A-4147-A177-3AD203B41FA5}"/>
                  </a:extLst>
                </a:gridCol>
                <a:gridCol w="637048">
                  <a:extLst>
                    <a:ext uri="{9D8B030D-6E8A-4147-A177-3AD203B41FA5}"/>
                  </a:extLst>
                </a:gridCol>
              </a:tblGrid>
              <a:tr h="694417">
                <a:tc>
                  <a:txBody>
                    <a:bodyPr/>
                    <a:lstStyle/>
                    <a:p>
                      <a:pPr algn="ctr" fontAlgn="ctr"/>
                      <a:r>
                        <a:rPr lang="en-US" sz="2100" b="1" u="none" strike="noStrike" dirty="0">
                          <a:effectLst/>
                        </a:rPr>
                        <a:t> CO.K</a:t>
                      </a:r>
                      <a:endParaRPr lang="en-US" sz="2100" b="1" i="0" u="none" strike="noStrike" dirty="0">
                        <a:solidFill>
                          <a:srgbClr val="000000"/>
                        </a:solidFill>
                        <a:effectLst/>
                        <a:latin typeface="Arial" panose="020B0604020202020204" pitchFamily="34" charset="0"/>
                      </a:endParaRPr>
                    </a:p>
                  </a:txBody>
                  <a:tcPr marL="7353" marR="7353" marT="8170" marB="0" anchor="ctr"/>
                </a:tc>
                <a:tc>
                  <a:txBody>
                    <a:bodyPr/>
                    <a:lstStyle/>
                    <a:p>
                      <a:pPr algn="ctr" rtl="0" fontAlgn="ctr"/>
                      <a:r>
                        <a:rPr lang="en-US" sz="2100" b="1" u="none" strike="noStrike" dirty="0">
                          <a:effectLst/>
                        </a:rPr>
                        <a:t>PO1</a:t>
                      </a:r>
                      <a:endParaRPr lang="en-US" sz="2100" b="1" i="0" u="none" strike="noStrike" dirty="0">
                        <a:solidFill>
                          <a:srgbClr val="000000"/>
                        </a:solidFill>
                        <a:effectLst/>
                        <a:latin typeface="Calibri" panose="020F0502020204030204" pitchFamily="34" charset="0"/>
                      </a:endParaRPr>
                    </a:p>
                  </a:txBody>
                  <a:tcPr marL="7353" marR="7353" marT="8170" marB="0" anchor="ctr"/>
                </a:tc>
                <a:tc>
                  <a:txBody>
                    <a:bodyPr/>
                    <a:lstStyle/>
                    <a:p>
                      <a:pPr algn="ctr" rtl="0" fontAlgn="ctr"/>
                      <a:r>
                        <a:rPr lang="en-US" sz="2100" b="1" u="none" strike="noStrike" dirty="0">
                          <a:effectLst/>
                        </a:rPr>
                        <a:t>PO2</a:t>
                      </a:r>
                      <a:endParaRPr lang="en-US" sz="2100" b="1" i="0" u="none" strike="noStrike" dirty="0">
                        <a:solidFill>
                          <a:srgbClr val="000000"/>
                        </a:solidFill>
                        <a:effectLst/>
                        <a:latin typeface="Calibri" panose="020F0502020204030204" pitchFamily="34" charset="0"/>
                      </a:endParaRPr>
                    </a:p>
                  </a:txBody>
                  <a:tcPr marL="7353" marR="7353" marT="8170" marB="0" anchor="ctr"/>
                </a:tc>
                <a:tc>
                  <a:txBody>
                    <a:bodyPr/>
                    <a:lstStyle/>
                    <a:p>
                      <a:pPr algn="ctr" rtl="0" fontAlgn="ctr"/>
                      <a:r>
                        <a:rPr lang="en-US" sz="2100" b="1" u="none" strike="noStrike" dirty="0">
                          <a:effectLst/>
                        </a:rPr>
                        <a:t>PO3</a:t>
                      </a:r>
                      <a:endParaRPr lang="en-US" sz="2100" b="1" i="0" u="none" strike="noStrike" dirty="0">
                        <a:solidFill>
                          <a:srgbClr val="000000"/>
                        </a:solidFill>
                        <a:effectLst/>
                        <a:latin typeface="Calibri" panose="020F0502020204030204" pitchFamily="34" charset="0"/>
                      </a:endParaRPr>
                    </a:p>
                  </a:txBody>
                  <a:tcPr marL="7353" marR="7353" marT="8170" marB="0" anchor="ctr"/>
                </a:tc>
                <a:tc>
                  <a:txBody>
                    <a:bodyPr/>
                    <a:lstStyle/>
                    <a:p>
                      <a:pPr algn="ctr" rtl="0" fontAlgn="ctr"/>
                      <a:r>
                        <a:rPr lang="en-US" sz="2100" b="1" u="none" strike="noStrike" dirty="0">
                          <a:effectLst/>
                        </a:rPr>
                        <a:t>PO4</a:t>
                      </a:r>
                      <a:endParaRPr lang="en-US" sz="2100" b="1" i="0" u="none" strike="noStrike" dirty="0">
                        <a:solidFill>
                          <a:srgbClr val="000000"/>
                        </a:solidFill>
                        <a:effectLst/>
                        <a:latin typeface="Calibri" panose="020F0502020204030204" pitchFamily="34" charset="0"/>
                      </a:endParaRPr>
                    </a:p>
                  </a:txBody>
                  <a:tcPr marL="7353" marR="7353" marT="8170" marB="0" anchor="ctr"/>
                </a:tc>
                <a:tc>
                  <a:txBody>
                    <a:bodyPr/>
                    <a:lstStyle/>
                    <a:p>
                      <a:pPr algn="ctr" rtl="0" fontAlgn="ctr"/>
                      <a:r>
                        <a:rPr lang="en-US" sz="2100" b="1" u="none" strike="noStrike" dirty="0">
                          <a:effectLst/>
                        </a:rPr>
                        <a:t>PO5</a:t>
                      </a:r>
                      <a:endParaRPr lang="en-US" sz="2100" b="1" i="0" u="none" strike="noStrike" dirty="0">
                        <a:solidFill>
                          <a:srgbClr val="000000"/>
                        </a:solidFill>
                        <a:effectLst/>
                        <a:latin typeface="Calibri" panose="020F0502020204030204" pitchFamily="34" charset="0"/>
                      </a:endParaRPr>
                    </a:p>
                  </a:txBody>
                  <a:tcPr marL="7353" marR="7353" marT="8170" marB="0" anchor="ctr"/>
                </a:tc>
                <a:tc>
                  <a:txBody>
                    <a:bodyPr/>
                    <a:lstStyle/>
                    <a:p>
                      <a:pPr algn="ctr" rtl="0" fontAlgn="ctr"/>
                      <a:r>
                        <a:rPr lang="en-US" sz="2100" b="1" u="none" strike="noStrike" dirty="0">
                          <a:effectLst/>
                        </a:rPr>
                        <a:t>PO6</a:t>
                      </a:r>
                      <a:endParaRPr lang="en-US" sz="2100" b="1" i="0" u="none" strike="noStrike" dirty="0">
                        <a:solidFill>
                          <a:srgbClr val="000000"/>
                        </a:solidFill>
                        <a:effectLst/>
                        <a:latin typeface="Calibri" panose="020F0502020204030204" pitchFamily="34" charset="0"/>
                      </a:endParaRPr>
                    </a:p>
                  </a:txBody>
                  <a:tcPr marL="7353" marR="7353" marT="8170" marB="0" anchor="ctr"/>
                </a:tc>
                <a:tc>
                  <a:txBody>
                    <a:bodyPr/>
                    <a:lstStyle/>
                    <a:p>
                      <a:pPr algn="ctr" rtl="0" fontAlgn="ctr"/>
                      <a:r>
                        <a:rPr lang="en-US" sz="2100" b="1" u="none" strike="noStrike" dirty="0">
                          <a:effectLst/>
                        </a:rPr>
                        <a:t>PO7</a:t>
                      </a:r>
                      <a:endParaRPr lang="en-US" sz="2100" b="1" i="0" u="none" strike="noStrike" dirty="0">
                        <a:solidFill>
                          <a:srgbClr val="000000"/>
                        </a:solidFill>
                        <a:effectLst/>
                        <a:latin typeface="Calibri" panose="020F0502020204030204" pitchFamily="34" charset="0"/>
                      </a:endParaRPr>
                    </a:p>
                  </a:txBody>
                  <a:tcPr marL="7353" marR="7353" marT="8170" marB="0" anchor="ctr"/>
                </a:tc>
                <a:tc>
                  <a:txBody>
                    <a:bodyPr/>
                    <a:lstStyle/>
                    <a:p>
                      <a:pPr algn="ctr" rtl="0" fontAlgn="ctr"/>
                      <a:r>
                        <a:rPr lang="en-US" sz="2100" b="1" u="none" strike="noStrike" dirty="0">
                          <a:effectLst/>
                        </a:rPr>
                        <a:t>PO8</a:t>
                      </a:r>
                      <a:endParaRPr lang="en-US" sz="2100" b="1" i="0" u="none" strike="noStrike" dirty="0">
                        <a:solidFill>
                          <a:srgbClr val="000000"/>
                        </a:solidFill>
                        <a:effectLst/>
                        <a:latin typeface="Calibri" panose="020F0502020204030204" pitchFamily="34" charset="0"/>
                      </a:endParaRPr>
                    </a:p>
                  </a:txBody>
                  <a:tcPr marL="7353" marR="7353" marT="8170" marB="0" anchor="ctr"/>
                </a:tc>
                <a:tc>
                  <a:txBody>
                    <a:bodyPr/>
                    <a:lstStyle/>
                    <a:p>
                      <a:pPr algn="ctr" rtl="0" fontAlgn="ctr"/>
                      <a:r>
                        <a:rPr lang="en-US" sz="2100" b="1" u="none" strike="noStrike" dirty="0">
                          <a:effectLst/>
                        </a:rPr>
                        <a:t>PO9</a:t>
                      </a:r>
                      <a:endParaRPr lang="en-US" sz="2100" b="1" i="0" u="none" strike="noStrike" dirty="0">
                        <a:solidFill>
                          <a:srgbClr val="000000"/>
                        </a:solidFill>
                        <a:effectLst/>
                        <a:latin typeface="Calibri" panose="020F0502020204030204" pitchFamily="34" charset="0"/>
                      </a:endParaRPr>
                    </a:p>
                  </a:txBody>
                  <a:tcPr marL="7353" marR="7353" marT="8170" marB="0" anchor="ctr"/>
                </a:tc>
                <a:tc>
                  <a:txBody>
                    <a:bodyPr/>
                    <a:lstStyle/>
                    <a:p>
                      <a:pPr algn="ctr" rtl="0" fontAlgn="ctr"/>
                      <a:r>
                        <a:rPr lang="en-US" sz="2100" b="1" u="none" strike="noStrike" dirty="0">
                          <a:effectLst/>
                        </a:rPr>
                        <a:t>PO10</a:t>
                      </a:r>
                      <a:endParaRPr lang="en-US" sz="2100" b="1" i="0" u="none" strike="noStrike" dirty="0">
                        <a:solidFill>
                          <a:srgbClr val="000000"/>
                        </a:solidFill>
                        <a:effectLst/>
                        <a:latin typeface="Calibri" panose="020F0502020204030204" pitchFamily="34" charset="0"/>
                      </a:endParaRPr>
                    </a:p>
                  </a:txBody>
                  <a:tcPr marL="7353" marR="7353" marT="8170" marB="0" anchor="ctr"/>
                </a:tc>
                <a:tc>
                  <a:txBody>
                    <a:bodyPr/>
                    <a:lstStyle/>
                    <a:p>
                      <a:pPr algn="ctr" rtl="0" fontAlgn="ctr"/>
                      <a:r>
                        <a:rPr lang="en-US" sz="2100" b="1" u="none" strike="noStrike" dirty="0">
                          <a:effectLst/>
                        </a:rPr>
                        <a:t>PO11</a:t>
                      </a:r>
                      <a:endParaRPr lang="en-US" sz="2100" b="1" i="0" u="none" strike="noStrike" dirty="0">
                        <a:solidFill>
                          <a:srgbClr val="000000"/>
                        </a:solidFill>
                        <a:effectLst/>
                        <a:latin typeface="Calibri" panose="020F0502020204030204" pitchFamily="34" charset="0"/>
                      </a:endParaRPr>
                    </a:p>
                  </a:txBody>
                  <a:tcPr marL="7353" marR="7353" marT="8170" marB="0" anchor="ctr"/>
                </a:tc>
                <a:tc>
                  <a:txBody>
                    <a:bodyPr/>
                    <a:lstStyle/>
                    <a:p>
                      <a:pPr algn="ctr" rtl="0" fontAlgn="ctr"/>
                      <a:r>
                        <a:rPr lang="en-US" sz="2100" b="1" u="none" strike="noStrike" dirty="0">
                          <a:effectLst/>
                        </a:rPr>
                        <a:t>PO12</a:t>
                      </a:r>
                      <a:endParaRPr lang="en-US" sz="2100" b="1" i="0" u="none" strike="noStrike" dirty="0">
                        <a:solidFill>
                          <a:srgbClr val="000000"/>
                        </a:solidFill>
                        <a:effectLst/>
                        <a:latin typeface="Calibri" panose="020F0502020204030204" pitchFamily="34" charset="0"/>
                      </a:endParaRPr>
                    </a:p>
                  </a:txBody>
                  <a:tcPr marL="7353" marR="7353" marT="8170" marB="0" anchor="ctr"/>
                </a:tc>
                <a:extLst>
                  <a:ext uri="{0D108BD9-81ED-4DB2-BD59-A6C34878D82A}"/>
                </a:extLst>
              </a:tr>
              <a:tr h="702586">
                <a:tc>
                  <a:txBody>
                    <a:bodyPr/>
                    <a:lstStyle/>
                    <a:p>
                      <a:pPr algn="ctr" rtl="0" fontAlgn="ctr"/>
                      <a:r>
                        <a:rPr lang="en-US" sz="2100" b="1" u="none" strike="noStrike" dirty="0">
                          <a:effectLst/>
                        </a:rPr>
                        <a:t>CO1</a:t>
                      </a:r>
                      <a:endParaRPr lang="en-US" sz="2100" b="1" i="0" u="none" strike="noStrike" dirty="0">
                        <a:solidFill>
                          <a:srgbClr val="000000"/>
                        </a:solidFill>
                        <a:effectLst/>
                        <a:latin typeface="Calibri" panose="020F0502020204030204" pitchFamily="34" charset="0"/>
                      </a:endParaRPr>
                    </a:p>
                  </a:txBody>
                  <a:tcPr marL="7353" marR="7353" marT="8170" marB="0" anchor="ctr">
                    <a:no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7353" marR="7353" marT="8170" marB="0" anchor="ctr">
                    <a:no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7353" marR="7353" marT="8170" marB="0" anchor="ctr">
                    <a:no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7353" marR="7353" marT="8170" marB="0" anchor="ctr">
                    <a:no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7353" marR="7353" marT="8170" marB="0" anchor="ctr">
                    <a:noFill/>
                  </a:tcP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7353" marR="7353" marT="8170" marB="0" anchor="ctr">
                    <a:noFill/>
                  </a:tcP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7353" marR="7353" marT="8170" marB="0" anchor="ctr">
                    <a:noFill/>
                  </a:tcPr>
                </a:tc>
                <a:tc>
                  <a:txBody>
                    <a:bodyPr/>
                    <a:lstStyle/>
                    <a:p>
                      <a:pPr algn="ctr" rtl="0" fontAlgn="ctr"/>
                      <a:r>
                        <a:rPr lang="en-US" sz="2100" b="0" i="0" u="none" strike="noStrike" dirty="0">
                          <a:solidFill>
                            <a:srgbClr val="000000"/>
                          </a:solidFill>
                          <a:effectLst/>
                          <a:latin typeface="Calibri" panose="020F0502020204030204" pitchFamily="34" charset="0"/>
                        </a:rPr>
                        <a:t>1</a:t>
                      </a:r>
                    </a:p>
                  </a:txBody>
                  <a:tcPr marL="7353" marR="7353" marT="8170" marB="0" anchor="ctr">
                    <a:no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7353" marR="7353" marT="8170" marB="0" anchor="ctr">
                    <a:noFill/>
                  </a:tcPr>
                </a:tc>
                <a:tc>
                  <a:txBody>
                    <a:bodyPr/>
                    <a:lstStyle/>
                    <a:p>
                      <a:pPr algn="ctr" rtl="0" fontAlgn="ctr"/>
                      <a:r>
                        <a:rPr lang="en-US" sz="2100" b="0" i="0" u="none" strike="noStrike" dirty="0">
                          <a:solidFill>
                            <a:srgbClr val="000000"/>
                          </a:solidFill>
                          <a:effectLst/>
                          <a:latin typeface="Calibri" panose="020F0502020204030204" pitchFamily="34" charset="0"/>
                        </a:rPr>
                        <a:t>1</a:t>
                      </a:r>
                    </a:p>
                  </a:txBody>
                  <a:tcPr marL="7353" marR="7353" marT="8170" marB="0" anchor="ctr">
                    <a:no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7353" marR="7353" marT="8170" marB="0" anchor="ctr">
                    <a:noFill/>
                  </a:tcP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7353" marR="7353" marT="8170" marB="0" anchor="ctr">
                    <a:noFill/>
                  </a:tcP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7353" marR="7353" marT="8170" marB="0" anchor="ctr">
                    <a:noFill/>
                  </a:tcPr>
                </a:tc>
                <a:extLst>
                  <a:ext uri="{0D108BD9-81ED-4DB2-BD59-A6C34878D82A}"/>
                </a:extLst>
              </a:tr>
              <a:tr h="694417">
                <a:tc>
                  <a:txBody>
                    <a:bodyPr/>
                    <a:lstStyle/>
                    <a:p>
                      <a:pPr algn="ctr" rtl="0" fontAlgn="ctr"/>
                      <a:r>
                        <a:rPr lang="en-US" sz="2100" b="1" u="none" strike="noStrike" dirty="0">
                          <a:solidFill>
                            <a:schemeClr val="tx1"/>
                          </a:solidFill>
                          <a:effectLst/>
                        </a:rPr>
                        <a:t>CO2</a:t>
                      </a:r>
                      <a:endParaRPr lang="en-US" sz="2100" b="1" i="0" u="none" strike="noStrike" dirty="0">
                        <a:solidFill>
                          <a:schemeClr val="tx1"/>
                        </a:solidFill>
                        <a:effectLst/>
                        <a:latin typeface="Calibri" panose="020F0502020204030204" pitchFamily="34" charset="0"/>
                      </a:endParaRPr>
                    </a:p>
                  </a:txBody>
                  <a:tcPr marL="7353" marR="7353"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3</a:t>
                      </a:r>
                    </a:p>
                  </a:txBody>
                  <a:tcPr marL="7353" marR="7353"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3</a:t>
                      </a:r>
                    </a:p>
                  </a:txBody>
                  <a:tcPr marL="7353" marR="7353"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3</a:t>
                      </a:r>
                    </a:p>
                  </a:txBody>
                  <a:tcPr marL="7353" marR="7353"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3</a:t>
                      </a:r>
                    </a:p>
                  </a:txBody>
                  <a:tcPr marL="7353" marR="7353" marT="8170" marB="0" anchor="ctr"/>
                </a:tc>
                <a:tc>
                  <a:txBody>
                    <a:bodyPr/>
                    <a:lstStyle/>
                    <a:p>
                      <a:pPr algn="ctr" rtl="0" fontAlgn="ctr"/>
                      <a:r>
                        <a:rPr lang="en-US" sz="2100" b="0" i="0" u="none" strike="noStrike" dirty="0">
                          <a:solidFill>
                            <a:schemeClr val="tx1"/>
                          </a:solidFill>
                          <a:effectLst/>
                          <a:latin typeface="Calibri" panose="020F0502020204030204" pitchFamily="34" charset="0"/>
                        </a:rPr>
                        <a:t>2</a:t>
                      </a:r>
                    </a:p>
                  </a:txBody>
                  <a:tcPr marL="7353" marR="7353" marT="8170" marB="0" anchor="ctr"/>
                </a:tc>
                <a:tc>
                  <a:txBody>
                    <a:bodyPr/>
                    <a:lstStyle/>
                    <a:p>
                      <a:pPr algn="ctr" rtl="0" fontAlgn="ctr"/>
                      <a:r>
                        <a:rPr lang="en-US" sz="2100" b="0" i="0" u="none" strike="noStrike" dirty="0">
                          <a:solidFill>
                            <a:schemeClr val="tx1"/>
                          </a:solidFill>
                          <a:effectLst/>
                          <a:latin typeface="Calibri" panose="020F0502020204030204" pitchFamily="34" charset="0"/>
                        </a:rPr>
                        <a:t>2</a:t>
                      </a:r>
                    </a:p>
                  </a:txBody>
                  <a:tcPr marL="7353" marR="7353" marT="8170" marB="0" anchor="ctr"/>
                </a:tc>
                <a:tc>
                  <a:txBody>
                    <a:bodyPr/>
                    <a:lstStyle/>
                    <a:p>
                      <a:pPr algn="ctr" rtl="0" fontAlgn="ctr"/>
                      <a:r>
                        <a:rPr lang="en-US" sz="2100" b="0" i="0" u="none" strike="noStrike" dirty="0">
                          <a:solidFill>
                            <a:schemeClr val="tx1"/>
                          </a:solidFill>
                          <a:effectLst/>
                          <a:latin typeface="Calibri" panose="020F0502020204030204" pitchFamily="34" charset="0"/>
                        </a:rPr>
                        <a:t>1</a:t>
                      </a:r>
                    </a:p>
                  </a:txBody>
                  <a:tcPr marL="7353" marR="7353" marT="8170" marB="0" anchor="ctr"/>
                </a:tc>
                <a:tc>
                  <a:txBody>
                    <a:bodyPr/>
                    <a:lstStyle/>
                    <a:p>
                      <a:pPr algn="ctr" rtl="0" fontAlgn="ctr"/>
                      <a:r>
                        <a:rPr lang="en-US" sz="2100" b="0" i="0" u="none" strike="noStrike" dirty="0">
                          <a:solidFill>
                            <a:schemeClr val="tx1"/>
                          </a:solidFill>
                          <a:effectLst/>
                          <a:latin typeface="Calibri" panose="020F0502020204030204" pitchFamily="34" charset="0"/>
                        </a:rPr>
                        <a:t>-</a:t>
                      </a:r>
                    </a:p>
                  </a:txBody>
                  <a:tcPr marL="7353" marR="7353" marT="8170" marB="0" anchor="ctr"/>
                </a:tc>
                <a:tc>
                  <a:txBody>
                    <a:bodyPr/>
                    <a:lstStyle/>
                    <a:p>
                      <a:pPr algn="ctr" rtl="0" fontAlgn="ctr"/>
                      <a:r>
                        <a:rPr lang="en-US" sz="2100" b="0" i="0" u="none" strike="noStrike" dirty="0">
                          <a:solidFill>
                            <a:schemeClr val="tx1"/>
                          </a:solidFill>
                          <a:effectLst/>
                          <a:latin typeface="Calibri" panose="020F0502020204030204" pitchFamily="34" charset="0"/>
                        </a:rPr>
                        <a:t>1</a:t>
                      </a:r>
                    </a:p>
                  </a:txBody>
                  <a:tcPr marL="7353" marR="7353" marT="8170" marB="0" anchor="ctr"/>
                </a:tc>
                <a:tc>
                  <a:txBody>
                    <a:bodyPr/>
                    <a:lstStyle/>
                    <a:p>
                      <a:pPr algn="ctr" rtl="0" fontAlgn="ctr"/>
                      <a:r>
                        <a:rPr lang="en-US" sz="2100" b="0" i="0" u="none" strike="noStrike" dirty="0">
                          <a:solidFill>
                            <a:schemeClr val="tx1"/>
                          </a:solidFill>
                          <a:effectLst/>
                          <a:latin typeface="Calibri" panose="020F0502020204030204" pitchFamily="34" charset="0"/>
                        </a:rPr>
                        <a:t>1</a:t>
                      </a:r>
                    </a:p>
                  </a:txBody>
                  <a:tcPr marL="7353" marR="7353" marT="8170" marB="0" anchor="ctr"/>
                </a:tc>
                <a:tc>
                  <a:txBody>
                    <a:bodyPr/>
                    <a:lstStyle/>
                    <a:p>
                      <a:pPr algn="ctr" rtl="0" fontAlgn="ctr"/>
                      <a:r>
                        <a:rPr lang="en-US" sz="2100" b="0" i="0" u="none" strike="noStrike" dirty="0">
                          <a:solidFill>
                            <a:schemeClr val="tx1"/>
                          </a:solidFill>
                          <a:effectLst/>
                          <a:latin typeface="Calibri" panose="020F0502020204030204" pitchFamily="34" charset="0"/>
                        </a:rPr>
                        <a:t>2</a:t>
                      </a:r>
                    </a:p>
                  </a:txBody>
                  <a:tcPr marL="7353" marR="7353" marT="8170" marB="0" anchor="ctr"/>
                </a:tc>
                <a:tc>
                  <a:txBody>
                    <a:bodyPr/>
                    <a:lstStyle/>
                    <a:p>
                      <a:pPr algn="ctr" rtl="0" fontAlgn="ctr"/>
                      <a:r>
                        <a:rPr lang="en-US" sz="2100" b="0" i="0" u="none" strike="noStrike" dirty="0">
                          <a:solidFill>
                            <a:schemeClr val="tx1"/>
                          </a:solidFill>
                          <a:effectLst/>
                          <a:latin typeface="Calibri" panose="020F0502020204030204" pitchFamily="34" charset="0"/>
                        </a:rPr>
                        <a:t>2</a:t>
                      </a:r>
                    </a:p>
                  </a:txBody>
                  <a:tcPr marL="7353" marR="7353" marT="8170" marB="0" anchor="ctr"/>
                </a:tc>
                <a:extLst>
                  <a:ext uri="{0D108BD9-81ED-4DB2-BD59-A6C34878D82A}"/>
                </a:extLst>
              </a:tr>
              <a:tr h="694417">
                <a:tc>
                  <a:txBody>
                    <a:bodyPr/>
                    <a:lstStyle/>
                    <a:p>
                      <a:pPr algn="ctr" rtl="0" fontAlgn="ctr"/>
                      <a:r>
                        <a:rPr lang="en-US" sz="2100" b="1" u="none" strike="noStrike" dirty="0">
                          <a:effectLst/>
                        </a:rPr>
                        <a:t>CO3</a:t>
                      </a:r>
                      <a:endParaRPr lang="en-US" sz="2100" b="1" i="0" u="none" strike="noStrike" dirty="0">
                        <a:solidFill>
                          <a:srgbClr val="000000"/>
                        </a:solidFill>
                        <a:effectLst/>
                        <a:latin typeface="Calibri" panose="020F0502020204030204" pitchFamily="34" charset="0"/>
                      </a:endParaRPr>
                    </a:p>
                  </a:txBody>
                  <a:tcPr marL="7353" marR="7353"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7353" marR="7353"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7353" marR="7353"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7353" marR="7353"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7353" marR="7353"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 3</a:t>
                      </a:r>
                    </a:p>
                  </a:txBody>
                  <a:tcPr marL="7353" marR="7353"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7353" marR="7353"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7353" marR="7353"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7353" marR="7353"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7353" marR="7353"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1</a:t>
                      </a:r>
                    </a:p>
                  </a:txBody>
                  <a:tcPr marL="7353" marR="7353"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7353" marR="7353"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7353" marR="7353" marT="8170" marB="0" anchor="ctr"/>
                </a:tc>
                <a:extLst>
                  <a:ext uri="{0D108BD9-81ED-4DB2-BD59-A6C34878D82A}"/>
                </a:extLst>
              </a:tr>
              <a:tr h="694417">
                <a:tc>
                  <a:txBody>
                    <a:bodyPr/>
                    <a:lstStyle/>
                    <a:p>
                      <a:pPr algn="ctr" rtl="0" fontAlgn="ctr"/>
                      <a:r>
                        <a:rPr lang="en-US" sz="2100" b="1" u="none" strike="noStrike" dirty="0">
                          <a:effectLst/>
                        </a:rPr>
                        <a:t>CO4</a:t>
                      </a:r>
                      <a:endParaRPr lang="en-US" sz="2100" b="1" i="0" u="none" strike="noStrike" dirty="0">
                        <a:solidFill>
                          <a:srgbClr val="000000"/>
                        </a:solidFill>
                        <a:effectLst/>
                        <a:latin typeface="Calibri" panose="020F0502020204030204" pitchFamily="34" charset="0"/>
                      </a:endParaRPr>
                    </a:p>
                  </a:txBody>
                  <a:tcPr marL="7353" marR="7353"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7353" marR="7353"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7353" marR="7353"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7353" marR="7353"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7353" marR="7353"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7353" marR="7353"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7353" marR="7353"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7353" marR="7353"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1</a:t>
                      </a:r>
                    </a:p>
                  </a:txBody>
                  <a:tcPr marL="7353" marR="7353"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7353" marR="7353"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1</a:t>
                      </a:r>
                    </a:p>
                  </a:txBody>
                  <a:tcPr marL="7353" marR="7353"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7353" marR="7353"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7353" marR="7353" marT="8170" marB="0" anchor="ctr"/>
                </a:tc>
                <a:extLst>
                  <a:ext uri="{0D108BD9-81ED-4DB2-BD59-A6C34878D82A}"/>
                </a:extLst>
              </a:tr>
              <a:tr h="694417">
                <a:tc>
                  <a:txBody>
                    <a:bodyPr/>
                    <a:lstStyle/>
                    <a:p>
                      <a:pPr algn="ctr" rtl="0" fontAlgn="ctr"/>
                      <a:r>
                        <a:rPr lang="en-US" sz="2400" b="1" u="none" strike="noStrike" dirty="0" smtClean="0">
                          <a:solidFill>
                            <a:srgbClr val="FF0000"/>
                          </a:solidFill>
                          <a:effectLst/>
                        </a:rPr>
                        <a:t>CO5</a:t>
                      </a:r>
                      <a:endParaRPr lang="en-US" sz="2400" b="1" i="0" u="none" strike="noStrike" dirty="0">
                        <a:solidFill>
                          <a:srgbClr val="FF0000"/>
                        </a:solidFill>
                        <a:effectLst/>
                        <a:latin typeface="Calibri" panose="020F0502020204030204" pitchFamily="34" charset="0"/>
                      </a:endParaRPr>
                    </a:p>
                  </a:txBody>
                  <a:tcPr marL="7353" marR="7353" marT="8170" marB="0" anchor="ctr">
                    <a:no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FF0000"/>
                          </a:solidFill>
                          <a:effectLst/>
                          <a:uLnTx/>
                          <a:uFillTx/>
                          <a:latin typeface="Calibri" panose="020F0502020204030204" pitchFamily="34" charset="0"/>
                          <a:ea typeface="+mn-ea"/>
                          <a:cs typeface="+mn-cs"/>
                        </a:rPr>
                        <a:t>3</a:t>
                      </a:r>
                      <a:endParaRPr kumimoji="0" lang="en-US" sz="2400" b="1" i="0" u="none" strike="noStrike" kern="1200" cap="none" spc="0" normalizeH="0" baseline="0" noProof="0" dirty="0">
                        <a:ln>
                          <a:noFill/>
                        </a:ln>
                        <a:solidFill>
                          <a:srgbClr val="FF0000"/>
                        </a:solidFill>
                        <a:effectLst/>
                        <a:uLnTx/>
                        <a:uFillTx/>
                        <a:latin typeface="Calibri" panose="020F0502020204030204" pitchFamily="34" charset="0"/>
                        <a:ea typeface="+mn-ea"/>
                        <a:cs typeface="+mn-cs"/>
                      </a:endParaRPr>
                    </a:p>
                  </a:txBody>
                  <a:tcPr marL="7353" marR="7353" marT="8170" marB="0" anchor="ctr">
                    <a:no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FF0000"/>
                          </a:solidFill>
                          <a:effectLst/>
                          <a:uLnTx/>
                          <a:uFillTx/>
                          <a:latin typeface="Calibri" panose="020F0502020204030204" pitchFamily="34" charset="0"/>
                          <a:ea typeface="+mn-ea"/>
                          <a:cs typeface="+mn-cs"/>
                        </a:rPr>
                        <a:t>3</a:t>
                      </a:r>
                      <a:endParaRPr kumimoji="0" lang="en-US" sz="2400" b="1" i="0" u="none" strike="noStrike" kern="1200" cap="none" spc="0" normalizeH="0" baseline="0" noProof="0" dirty="0">
                        <a:ln>
                          <a:noFill/>
                        </a:ln>
                        <a:solidFill>
                          <a:srgbClr val="FF0000"/>
                        </a:solidFill>
                        <a:effectLst/>
                        <a:uLnTx/>
                        <a:uFillTx/>
                        <a:latin typeface="Calibri" panose="020F0502020204030204" pitchFamily="34" charset="0"/>
                        <a:ea typeface="+mn-ea"/>
                        <a:cs typeface="+mn-cs"/>
                      </a:endParaRPr>
                    </a:p>
                  </a:txBody>
                  <a:tcPr marL="7353" marR="7353" marT="8170" marB="0" anchor="ctr">
                    <a:no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FF0000"/>
                          </a:solidFill>
                          <a:effectLst/>
                          <a:uLnTx/>
                          <a:uFillTx/>
                          <a:latin typeface="Calibri" panose="020F0502020204030204" pitchFamily="34" charset="0"/>
                          <a:ea typeface="+mn-ea"/>
                          <a:cs typeface="+mn-cs"/>
                        </a:rPr>
                        <a:t>3</a:t>
                      </a:r>
                      <a:endParaRPr kumimoji="0" lang="en-US" sz="2400" b="1" i="0" u="none" strike="noStrike" kern="1200" cap="none" spc="0" normalizeH="0" baseline="0" noProof="0" dirty="0">
                        <a:ln>
                          <a:noFill/>
                        </a:ln>
                        <a:solidFill>
                          <a:srgbClr val="FF0000"/>
                        </a:solidFill>
                        <a:effectLst/>
                        <a:uLnTx/>
                        <a:uFillTx/>
                        <a:latin typeface="Calibri" panose="020F0502020204030204" pitchFamily="34" charset="0"/>
                        <a:ea typeface="+mn-ea"/>
                        <a:cs typeface="+mn-cs"/>
                      </a:endParaRPr>
                    </a:p>
                  </a:txBody>
                  <a:tcPr marL="7353" marR="7353" marT="8170" marB="0" anchor="ctr">
                    <a:no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3</a:t>
                      </a:r>
                    </a:p>
                  </a:txBody>
                  <a:tcPr marL="7353" marR="7353" marT="8170" marB="0" anchor="ctr">
                    <a:noFill/>
                  </a:tcPr>
                </a:tc>
                <a:tc>
                  <a:txBody>
                    <a:bodyPr/>
                    <a:lstStyle/>
                    <a:p>
                      <a:pPr algn="ctr" rtl="0" fontAlgn="ctr"/>
                      <a:r>
                        <a:rPr lang="en-US" sz="2400" b="1" i="0" u="none" strike="noStrike" dirty="0">
                          <a:solidFill>
                            <a:srgbClr val="FF0000"/>
                          </a:solidFill>
                          <a:effectLst/>
                          <a:latin typeface="Calibri" panose="020F0502020204030204" pitchFamily="34" charset="0"/>
                        </a:rPr>
                        <a:t>3</a:t>
                      </a:r>
                    </a:p>
                  </a:txBody>
                  <a:tcPr marL="7353" marR="7353" marT="8170" marB="0" anchor="ctr">
                    <a:noFill/>
                  </a:tcPr>
                </a:tc>
                <a:tc>
                  <a:txBody>
                    <a:bodyPr/>
                    <a:lstStyle/>
                    <a:p>
                      <a:pPr algn="ctr" rtl="0" fontAlgn="ctr"/>
                      <a:r>
                        <a:rPr lang="en-US" sz="2400" b="1" i="0" u="none" strike="noStrike" dirty="0">
                          <a:solidFill>
                            <a:srgbClr val="FF0000"/>
                          </a:solidFill>
                          <a:effectLst/>
                          <a:latin typeface="Calibri" panose="020F0502020204030204" pitchFamily="34" charset="0"/>
                        </a:rPr>
                        <a:t>2</a:t>
                      </a:r>
                    </a:p>
                  </a:txBody>
                  <a:tcPr marL="7353" marR="7353" marT="8170" marB="0" anchor="ctr">
                    <a:noFill/>
                  </a:tcPr>
                </a:tc>
                <a:tc>
                  <a:txBody>
                    <a:bodyPr/>
                    <a:lstStyle/>
                    <a:p>
                      <a:pPr algn="ctr" rtl="0" fontAlgn="ctr"/>
                      <a:r>
                        <a:rPr lang="en-US" sz="2400" b="1" i="0" u="none" strike="noStrike" dirty="0">
                          <a:solidFill>
                            <a:srgbClr val="FF0000"/>
                          </a:solidFill>
                          <a:effectLst/>
                          <a:latin typeface="Calibri" panose="020F0502020204030204" pitchFamily="34" charset="0"/>
                        </a:rPr>
                        <a:t>2</a:t>
                      </a:r>
                    </a:p>
                  </a:txBody>
                  <a:tcPr marL="7353" marR="7353" marT="8170" marB="0" anchor="ctr">
                    <a:noFill/>
                  </a:tcPr>
                </a:tc>
                <a:tc>
                  <a:txBody>
                    <a:bodyPr/>
                    <a:lstStyle/>
                    <a:p>
                      <a:pPr algn="ctr" rtl="0" fontAlgn="ctr"/>
                      <a:r>
                        <a:rPr lang="en-US" sz="2400" b="1" i="0" u="none" strike="noStrike" dirty="0">
                          <a:solidFill>
                            <a:srgbClr val="FF0000"/>
                          </a:solidFill>
                          <a:effectLst/>
                          <a:latin typeface="Calibri" panose="020F0502020204030204" pitchFamily="34" charset="0"/>
                        </a:rPr>
                        <a:t>1</a:t>
                      </a:r>
                    </a:p>
                  </a:txBody>
                  <a:tcPr marL="7353" marR="7353" marT="8170" marB="0" anchor="ctr">
                    <a:noFill/>
                  </a:tcPr>
                </a:tc>
                <a:tc>
                  <a:txBody>
                    <a:bodyPr/>
                    <a:lstStyle/>
                    <a:p>
                      <a:pPr algn="ctr" rtl="0" fontAlgn="ctr"/>
                      <a:r>
                        <a:rPr lang="en-US" sz="2400" b="1" i="0" u="none" strike="noStrike" dirty="0">
                          <a:solidFill>
                            <a:srgbClr val="FF0000"/>
                          </a:solidFill>
                          <a:effectLst/>
                          <a:latin typeface="Calibri" panose="020F0502020204030204" pitchFamily="34" charset="0"/>
                        </a:rPr>
                        <a:t>2</a:t>
                      </a:r>
                    </a:p>
                  </a:txBody>
                  <a:tcPr marL="7353" marR="7353" marT="8170" marB="0" anchor="ctr">
                    <a:noFill/>
                  </a:tcPr>
                </a:tc>
                <a:tc>
                  <a:txBody>
                    <a:bodyPr/>
                    <a:lstStyle/>
                    <a:p>
                      <a:pPr algn="ctr" rtl="0" fontAlgn="ctr"/>
                      <a:r>
                        <a:rPr lang="en-US" sz="2400" b="1" i="0" u="none" strike="noStrike" dirty="0">
                          <a:solidFill>
                            <a:srgbClr val="FF0000"/>
                          </a:solidFill>
                          <a:effectLst/>
                          <a:latin typeface="Calibri" panose="020F0502020204030204" pitchFamily="34" charset="0"/>
                        </a:rPr>
                        <a:t>1</a:t>
                      </a:r>
                    </a:p>
                  </a:txBody>
                  <a:tcPr marL="7353" marR="7353" marT="8170" marB="0" anchor="ctr">
                    <a:noFill/>
                  </a:tcPr>
                </a:tc>
                <a:tc>
                  <a:txBody>
                    <a:bodyPr/>
                    <a:lstStyle/>
                    <a:p>
                      <a:pPr algn="ctr" rtl="0" fontAlgn="ctr"/>
                      <a:r>
                        <a:rPr lang="en-US" sz="2400" b="1" i="0" u="none" strike="noStrike" dirty="0">
                          <a:solidFill>
                            <a:srgbClr val="FF0000"/>
                          </a:solidFill>
                          <a:effectLst/>
                          <a:latin typeface="Calibri" panose="020F0502020204030204" pitchFamily="34" charset="0"/>
                        </a:rPr>
                        <a:t>2</a:t>
                      </a:r>
                    </a:p>
                  </a:txBody>
                  <a:tcPr marL="7353" marR="7353" marT="8170" marB="0" anchor="ctr">
                    <a:noFill/>
                  </a:tcPr>
                </a:tc>
                <a:tc>
                  <a:txBody>
                    <a:bodyPr/>
                    <a:lstStyle/>
                    <a:p>
                      <a:pPr algn="ctr" rtl="0" fontAlgn="ctr"/>
                      <a:r>
                        <a:rPr lang="en-US" sz="2400" b="1" i="0" u="none" strike="noStrike" dirty="0">
                          <a:solidFill>
                            <a:srgbClr val="FF0000"/>
                          </a:solidFill>
                          <a:effectLst/>
                          <a:latin typeface="Calibri" panose="020F0502020204030204" pitchFamily="34" charset="0"/>
                        </a:rPr>
                        <a:t>2</a:t>
                      </a:r>
                    </a:p>
                  </a:txBody>
                  <a:tcPr marL="7353" marR="7353" marT="8170" marB="0" anchor="ctr">
                    <a:noFill/>
                  </a:tcPr>
                </a:tc>
                <a:extLst>
                  <a:ext uri="{0D108BD9-81ED-4DB2-BD59-A6C34878D82A}"/>
                </a:extLst>
              </a:tr>
              <a:tr h="351293">
                <a:tc>
                  <a:txBody>
                    <a:bodyPr/>
                    <a:lstStyle/>
                    <a:p>
                      <a:pPr algn="ctr" fontAlgn="ctr"/>
                      <a:r>
                        <a:rPr lang="en-US" sz="2100" b="1" u="none" strike="noStrike" dirty="0">
                          <a:effectLst/>
                        </a:rPr>
                        <a:t>AVG </a:t>
                      </a:r>
                      <a:endParaRPr lang="en-US" sz="2100" b="1" i="0" u="none" strike="noStrike" dirty="0">
                        <a:solidFill>
                          <a:srgbClr val="000000"/>
                        </a:solidFill>
                        <a:effectLst/>
                        <a:latin typeface="Arial" panose="020B0604020202020204" pitchFamily="34" charset="0"/>
                      </a:endParaRPr>
                    </a:p>
                  </a:txBody>
                  <a:tcPr marL="7353" marR="7353"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3.0</a:t>
                      </a:r>
                    </a:p>
                  </a:txBody>
                  <a:tcPr marL="7353" marR="7353"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3.0</a:t>
                      </a:r>
                    </a:p>
                  </a:txBody>
                  <a:tcPr marL="7353" marR="7353"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3.0</a:t>
                      </a:r>
                    </a:p>
                  </a:txBody>
                  <a:tcPr marL="7353" marR="7353"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3.0</a:t>
                      </a:r>
                    </a:p>
                  </a:txBody>
                  <a:tcPr marL="7353" marR="7353"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2.6</a:t>
                      </a:r>
                    </a:p>
                  </a:txBody>
                  <a:tcPr marL="7353" marR="7353"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2.0</a:t>
                      </a:r>
                    </a:p>
                  </a:txBody>
                  <a:tcPr marL="7353" marR="7353"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1.6</a:t>
                      </a:r>
                    </a:p>
                  </a:txBody>
                  <a:tcPr marL="7353" marR="7353"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0.4</a:t>
                      </a:r>
                    </a:p>
                  </a:txBody>
                  <a:tcPr marL="7353" marR="7353"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1.6</a:t>
                      </a:r>
                    </a:p>
                  </a:txBody>
                  <a:tcPr marL="7353" marR="7353"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0.8</a:t>
                      </a:r>
                    </a:p>
                  </a:txBody>
                  <a:tcPr marL="7353" marR="7353"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2.0</a:t>
                      </a:r>
                    </a:p>
                  </a:txBody>
                  <a:tcPr marL="7353" marR="7353"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2.4</a:t>
                      </a:r>
                    </a:p>
                  </a:txBody>
                  <a:tcPr marL="7353" marR="7353" marT="8170" marB="0" anchor="ctr"/>
                </a:tc>
                <a:extLst>
                  <a:ext uri="{0D108BD9-81ED-4DB2-BD59-A6C34878D82A}"/>
                </a:extLst>
              </a:tr>
            </a:tbl>
          </a:graphicData>
        </a:graphic>
      </p:graphicFrame>
      <p:sp>
        <p:nvSpPr>
          <p:cNvPr id="8" name="Footer Placeholder 7"/>
          <p:cNvSpPr>
            <a:spLocks noGrp="1"/>
          </p:cNvSpPr>
          <p:nvPr>
            <p:ph type="ftr" sz="quarter" idx="11"/>
          </p:nvPr>
        </p:nvSpPr>
        <p:spPr/>
        <p:txBody>
          <a:bodyPr/>
          <a:lstStyle/>
          <a:p>
            <a:pPr>
              <a:defRPr/>
            </a:pPr>
            <a:r>
              <a:rPr lang="en-US" smtClean="0"/>
              <a:t>Problem Solving using Advanced Python      UNIT-5</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pic>
        <p:nvPicPr>
          <p:cNvPr id="2" name="Picture 1">
            <a:extLst>
              <a:ext uri="{FF2B5EF4-FFF2-40B4-BE49-F238E27FC236}">
                <a16:creationId xmlns:a16="http://schemas.microsoft.com/office/drawing/2014/main" xmlns="" id="{B678FAED-9C88-4A2F-81B0-8841CDA6D97A}"/>
              </a:ext>
            </a:extLst>
          </p:cNvPr>
          <p:cNvPicPr>
            <a:picLocks noChangeAspect="1"/>
          </p:cNvPicPr>
          <p:nvPr/>
        </p:nvPicPr>
        <p:blipFill>
          <a:blip r:embed="rId3"/>
          <a:stretch>
            <a:fillRect/>
          </a:stretch>
        </p:blipFill>
        <p:spPr>
          <a:xfrm>
            <a:off x="1828800" y="1143000"/>
            <a:ext cx="7315200" cy="4572000"/>
          </a:xfrm>
          <a:prstGeom prst="rect">
            <a:avLst/>
          </a:prstGeom>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Stacked Bar Charts</a:t>
            </a:r>
            <a:endParaRPr lang="en-US" sz="4000" i="0" dirty="0">
              <a:effectLst/>
            </a:endParaRPr>
          </a:p>
        </p:txBody>
      </p:sp>
      <p:sp>
        <p:nvSpPr>
          <p:cNvPr id="8" name="Date Placeholder 7"/>
          <p:cNvSpPr>
            <a:spLocks noGrp="1"/>
          </p:cNvSpPr>
          <p:nvPr>
            <p:ph type="dt" sz="half" idx="10"/>
          </p:nvPr>
        </p:nvSpPr>
        <p:spPr/>
        <p:txBody>
          <a:bodyPr/>
          <a:lstStyle/>
          <a:p>
            <a:fld id="{82D0F8F9-8D93-4E3D-AF30-0F3ECF201FB4}"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70</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156617306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1219200"/>
            <a:ext cx="10515600" cy="5562600"/>
          </a:xfrm>
        </p:spPr>
        <p:txBody>
          <a:bodyPr>
            <a:noAutofit/>
          </a:bodyPr>
          <a:lstStyle/>
          <a:p>
            <a:pPr algn="just"/>
            <a:r>
              <a:rPr lang="en-US" altLang="en-US" sz="2400" dirty="0">
                <a:latin typeface="Times New Roman" panose="02020603050405020304" pitchFamily="18" charset="0"/>
                <a:cs typeface="Times New Roman" pitchFamily="18" charset="0"/>
              </a:rPr>
              <a:t>Python Seaborn module serves the purpose of Data Visualization at an ease with higher efficiency. </a:t>
            </a:r>
          </a:p>
          <a:p>
            <a:pPr algn="just"/>
            <a:r>
              <a:rPr lang="en-US" altLang="en-US" sz="2400" dirty="0">
                <a:latin typeface="Times New Roman" panose="02020603050405020304" pitchFamily="18" charset="0"/>
                <a:cs typeface="Times New Roman" pitchFamily="18" charset="0"/>
              </a:rPr>
              <a:t>In order to represent the variations in a huge data set, data visualization is considered as the best way to depict and analyze the data.</a:t>
            </a:r>
          </a:p>
          <a:p>
            <a:pPr algn="just"/>
            <a:r>
              <a:rPr lang="en-US" altLang="en-US" sz="2400" dirty="0">
                <a:latin typeface="Times New Roman" panose="02020603050405020304" pitchFamily="18" charset="0"/>
                <a:cs typeface="Times New Roman" pitchFamily="18" charset="0"/>
              </a:rPr>
              <a:t>Seaborn stands out to have a better set of functions to carry out data visualization than Matplotlib in an optimized and efficient manner. </a:t>
            </a:r>
          </a:p>
          <a:p>
            <a:pPr algn="just"/>
            <a:r>
              <a:rPr lang="en-US" altLang="en-US" sz="2400" dirty="0">
                <a:latin typeface="Times New Roman" panose="02020603050405020304" pitchFamily="18" charset="0"/>
                <a:cs typeface="Times New Roman" pitchFamily="18" charset="0"/>
              </a:rPr>
              <a:t>It supports NumPy and Pandas data structure to represent the data sets.</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err="1" smtClean="0"/>
              <a:t>Seaborn</a:t>
            </a:r>
            <a:endParaRPr lang="en-US" sz="4000" i="0" dirty="0">
              <a:effectLst/>
            </a:endParaRPr>
          </a:p>
        </p:txBody>
      </p:sp>
      <p:sp>
        <p:nvSpPr>
          <p:cNvPr id="8" name="Date Placeholder 7"/>
          <p:cNvSpPr>
            <a:spLocks noGrp="1"/>
          </p:cNvSpPr>
          <p:nvPr>
            <p:ph type="dt" sz="half" idx="10"/>
          </p:nvPr>
        </p:nvSpPr>
        <p:spPr/>
        <p:txBody>
          <a:bodyPr/>
          <a:lstStyle/>
          <a:p>
            <a:fld id="{A46B2C46-A478-4CA2-8F56-C75CC0CFAD76}"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71</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413013990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1219200"/>
            <a:ext cx="10515600" cy="5562600"/>
          </a:xfrm>
        </p:spPr>
        <p:txBody>
          <a:bodyPr>
            <a:noAutofit/>
          </a:bodyPr>
          <a:lstStyle/>
          <a:p>
            <a:pPr algn="just"/>
            <a:r>
              <a:rPr lang="en-US" altLang="en-US" sz="2400" dirty="0">
                <a:latin typeface="Times New Roman" panose="02020603050405020304" pitchFamily="18" charset="0"/>
                <a:cs typeface="Times New Roman" pitchFamily="18" charset="0"/>
              </a:rPr>
              <a:t>In order to get started with the functionalities of Seaborn module, we need to install the module in our environment using the below command:</a:t>
            </a:r>
          </a:p>
          <a:p>
            <a:pPr marL="0" indent="0" algn="just">
              <a:buNone/>
            </a:pPr>
            <a:r>
              <a:rPr lang="en-US" altLang="en-US" sz="2400" dirty="0">
                <a:latin typeface="Times New Roman" panose="02020603050405020304" pitchFamily="18" charset="0"/>
                <a:cs typeface="Times New Roman" pitchFamily="18" charset="0"/>
              </a:rPr>
              <a:t>	</a:t>
            </a:r>
            <a:r>
              <a:rPr lang="en-US" altLang="en-US" sz="2400" dirty="0">
                <a:solidFill>
                  <a:srgbClr val="FF0000"/>
                </a:solidFill>
                <a:latin typeface="Times New Roman" panose="02020603050405020304" pitchFamily="18" charset="0"/>
                <a:cs typeface="Times New Roman" pitchFamily="18" charset="0"/>
              </a:rPr>
              <a:t>pip install Seaborn</a:t>
            </a:r>
          </a:p>
          <a:p>
            <a:pPr algn="just"/>
            <a:r>
              <a:rPr lang="en-US" altLang="en-US" sz="2400" dirty="0">
                <a:latin typeface="Times New Roman" panose="02020603050405020304" pitchFamily="18" charset="0"/>
                <a:cs typeface="Times New Roman" pitchFamily="18" charset="0"/>
              </a:rPr>
              <a:t>Seaborn module requires the following modules installed to work in a smooth manner:</a:t>
            </a:r>
          </a:p>
          <a:p>
            <a:pPr algn="just"/>
            <a:endParaRPr lang="en-US" altLang="en-US" sz="2400" dirty="0">
              <a:latin typeface="Times New Roman" panose="02020603050405020304" pitchFamily="18" charset="0"/>
              <a:cs typeface="Times New Roman" pitchFamily="18" charset="0"/>
            </a:endParaRPr>
          </a:p>
          <a:p>
            <a:pPr algn="just"/>
            <a:r>
              <a:rPr lang="en-US" altLang="en-US" sz="2400" dirty="0">
                <a:latin typeface="Times New Roman" panose="02020603050405020304" pitchFamily="18" charset="0"/>
                <a:cs typeface="Times New Roman" pitchFamily="18" charset="0"/>
              </a:rPr>
              <a:t>Matplotlib</a:t>
            </a:r>
          </a:p>
          <a:p>
            <a:pPr algn="just"/>
            <a:r>
              <a:rPr lang="en-US" altLang="en-US" sz="2400" dirty="0">
                <a:latin typeface="Times New Roman" panose="02020603050405020304" pitchFamily="18" charset="0"/>
                <a:cs typeface="Times New Roman" pitchFamily="18" charset="0"/>
              </a:rPr>
              <a:t>NumPy</a:t>
            </a:r>
          </a:p>
          <a:p>
            <a:pPr algn="just"/>
            <a:r>
              <a:rPr lang="en-US" altLang="en-US" sz="2400" dirty="0">
                <a:latin typeface="Times New Roman" panose="02020603050405020304" pitchFamily="18" charset="0"/>
                <a:cs typeface="Times New Roman" pitchFamily="18" charset="0"/>
              </a:rPr>
              <a:t>Pandas</a:t>
            </a:r>
          </a:p>
          <a:p>
            <a:pPr algn="just"/>
            <a:r>
              <a:rPr lang="en-US" altLang="en-US" sz="2400" dirty="0">
                <a:latin typeface="Times New Roman" panose="02020603050405020304" pitchFamily="18" charset="0"/>
                <a:cs typeface="Times New Roman" pitchFamily="18" charset="0"/>
              </a:rPr>
              <a:t>SciPy</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8"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err="1" smtClean="0"/>
              <a:t>Seaborn</a:t>
            </a:r>
            <a:endParaRPr lang="en-US" sz="4000" i="0" dirty="0">
              <a:effectLst/>
            </a:endParaRPr>
          </a:p>
        </p:txBody>
      </p:sp>
      <p:sp>
        <p:nvSpPr>
          <p:cNvPr id="9" name="Date Placeholder 8"/>
          <p:cNvSpPr>
            <a:spLocks noGrp="1"/>
          </p:cNvSpPr>
          <p:nvPr>
            <p:ph type="dt" sz="half" idx="10"/>
          </p:nvPr>
        </p:nvSpPr>
        <p:spPr/>
        <p:txBody>
          <a:bodyPr/>
          <a:lstStyle/>
          <a:p>
            <a:fld id="{21EC820A-B3CD-413C-9949-F49291CA5DBF}" type="datetime1">
              <a:rPr lang="en-US" smtClean="0"/>
              <a:pPr/>
              <a:t>5/13/2021</a:t>
            </a:fld>
            <a:endParaRPr lang="en-US"/>
          </a:p>
        </p:txBody>
      </p:sp>
      <p:sp>
        <p:nvSpPr>
          <p:cNvPr id="10" name="Slide Number Placeholder 9"/>
          <p:cNvSpPr>
            <a:spLocks noGrp="1"/>
          </p:cNvSpPr>
          <p:nvPr>
            <p:ph type="sldNum" sz="quarter" idx="12"/>
          </p:nvPr>
        </p:nvSpPr>
        <p:spPr/>
        <p:txBody>
          <a:bodyPr/>
          <a:lstStyle/>
          <a:p>
            <a:fld id="{276BC50C-6F93-485A-A9F7-7E4D9B5D786D}" type="slidenum">
              <a:rPr lang="en-US" smtClean="0"/>
              <a:pPr/>
              <a:t>72</a:t>
            </a:fld>
            <a:endParaRPr lang="en-US"/>
          </a:p>
        </p:txBody>
      </p:sp>
      <p:sp>
        <p:nvSpPr>
          <p:cNvPr id="11" name="Footer Placeholder 10"/>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171958757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237" y="1122364"/>
            <a:ext cx="10474804" cy="5661781"/>
          </a:xfrm>
        </p:spPr>
        <p:txBody>
          <a:bodyPr>
            <a:noAutofit/>
          </a:bodyPr>
          <a:lstStyle/>
          <a:p>
            <a:pPr algn="just"/>
            <a:r>
              <a:rPr lang="en-US" altLang="en-US" sz="2400" dirty="0">
                <a:latin typeface="Times New Roman" panose="02020603050405020304" pitchFamily="18" charset="0"/>
                <a:cs typeface="Times New Roman" pitchFamily="18" charset="0"/>
              </a:rPr>
              <a:t>Data Files Used Throughout the Topic</a:t>
            </a:r>
          </a:p>
          <a:p>
            <a:pPr algn="just"/>
            <a:r>
              <a:rPr lang="en-US" altLang="en-US" sz="2400" dirty="0">
                <a:latin typeface="Times New Roman" panose="02020603050405020304" pitchFamily="18" charset="0"/>
                <a:cs typeface="Times New Roman" pitchFamily="18" charset="0"/>
              </a:rPr>
              <a:t>Book1.CSV AND tips.csv</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pic>
        <p:nvPicPr>
          <p:cNvPr id="13314" name="Picture 2" descr="Input csv file">
            <a:extLst>
              <a:ext uri="{FF2B5EF4-FFF2-40B4-BE49-F238E27FC236}">
                <a16:creationId xmlns:a16="http://schemas.microsoft.com/office/drawing/2014/main" xmlns="" id="{13FC45A1-2BE2-48FB-BD5A-A2C66AB0C917}"/>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542" y="2286000"/>
            <a:ext cx="3703320" cy="4343400"/>
          </a:xfrm>
          <a:prstGeom prst="rect">
            <a:avLst/>
          </a:prstGeom>
          <a:noFill/>
          <a:extLst>
            <a:ext uri="{909E8E84-426E-40DD-AFC4-6F175D3DCCD1}">
              <a14:hiddenFill xmlns:a14="http://schemas.microsoft.com/office/drawing/2010/main" xmlns="">
                <a:solidFill>
                  <a:srgbClr val="FFFFFF"/>
                </a:solidFill>
              </a14:hiddenFill>
            </a:ext>
          </a:extLst>
        </p:spPr>
      </p:pic>
      <p:pic>
        <p:nvPicPr>
          <p:cNvPr id="13316" name="Picture 4" descr="Input Csv Tips">
            <a:extLst>
              <a:ext uri="{FF2B5EF4-FFF2-40B4-BE49-F238E27FC236}">
                <a16:creationId xmlns:a16="http://schemas.microsoft.com/office/drawing/2014/main" xmlns="" id="{22698166-E4A2-4DD6-A595-F56D40C8029C}"/>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114800" y="2286000"/>
            <a:ext cx="6725764" cy="42672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err="1" smtClean="0"/>
              <a:t>Seaborn</a:t>
            </a:r>
            <a:endParaRPr lang="en-US" sz="4000" i="0" dirty="0">
              <a:effectLst/>
            </a:endParaRPr>
          </a:p>
        </p:txBody>
      </p:sp>
      <p:sp>
        <p:nvSpPr>
          <p:cNvPr id="8" name="Date Placeholder 7"/>
          <p:cNvSpPr>
            <a:spLocks noGrp="1"/>
          </p:cNvSpPr>
          <p:nvPr>
            <p:ph type="dt" sz="half" idx="10"/>
          </p:nvPr>
        </p:nvSpPr>
        <p:spPr/>
        <p:txBody>
          <a:bodyPr/>
          <a:lstStyle/>
          <a:p>
            <a:fld id="{27E29694-169F-403B-AF58-96F5A81D672F}"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73</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412156732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237" y="1122364"/>
            <a:ext cx="10474804" cy="5661781"/>
          </a:xfrm>
        </p:spPr>
        <p:txBody>
          <a:bodyPr>
            <a:noAutofit/>
          </a:bodyPr>
          <a:lstStyle/>
          <a:p>
            <a:pPr marL="0" indent="0" algn="just">
              <a:buNone/>
            </a:pPr>
            <a:r>
              <a:rPr lang="en-US" altLang="en-US" sz="2400" b="1" dirty="0">
                <a:latin typeface="Times New Roman" panose="02020603050405020304" pitchFamily="18" charset="0"/>
                <a:cs typeface="Times New Roman" pitchFamily="18" charset="0"/>
              </a:rPr>
              <a:t>Statistical Analysis</a:t>
            </a:r>
          </a:p>
          <a:p>
            <a:pPr algn="just"/>
            <a:r>
              <a:rPr lang="en-US" altLang="en-US" sz="2400" dirty="0">
                <a:latin typeface="Times New Roman" panose="02020603050405020304" pitchFamily="18" charset="0"/>
                <a:cs typeface="Times New Roman" pitchFamily="18" charset="0"/>
              </a:rPr>
              <a:t>Statistical Analysis is the basic estimation out of some parameters of the data-set to a large extent. Data Visualization can be considered as the best way to perform statistical analysis i.e. predict the outcome or the cause based on diagrammatic values.</a:t>
            </a:r>
          </a:p>
          <a:p>
            <a:pPr algn="just"/>
            <a:endParaRPr lang="en-US" altLang="en-US" sz="2400" dirty="0">
              <a:latin typeface="Times New Roman" panose="02020603050405020304" pitchFamily="18" charset="0"/>
              <a:cs typeface="Times New Roman" pitchFamily="18" charset="0"/>
            </a:endParaRPr>
          </a:p>
          <a:p>
            <a:pPr algn="just"/>
            <a:r>
              <a:rPr lang="en-US" altLang="en-US" sz="2400" dirty="0">
                <a:latin typeface="Times New Roman" panose="02020603050405020304" pitchFamily="18" charset="0"/>
                <a:cs typeface="Times New Roman" pitchFamily="18" charset="0"/>
              </a:rPr>
              <a:t>Either of the following ways can be taken into consideration during the statistical analysis:</a:t>
            </a:r>
          </a:p>
          <a:p>
            <a:pPr algn="just"/>
            <a:endParaRPr lang="en-US" altLang="en-US" sz="2400" dirty="0">
              <a:latin typeface="Times New Roman" panose="02020603050405020304" pitchFamily="18" charset="0"/>
              <a:cs typeface="Times New Roman" pitchFamily="18" charset="0"/>
            </a:endParaRPr>
          </a:p>
          <a:p>
            <a:pPr lvl="1" algn="just"/>
            <a:r>
              <a:rPr lang="en-US" altLang="en-US" sz="2400" dirty="0" err="1">
                <a:latin typeface="Times New Roman" panose="02020603050405020304" pitchFamily="18" charset="0"/>
                <a:cs typeface="Times New Roman" pitchFamily="18" charset="0"/>
              </a:rPr>
              <a:t>seaborn.scatterplot</a:t>
            </a:r>
            <a:r>
              <a:rPr lang="en-US" altLang="en-US" sz="2400" dirty="0">
                <a:latin typeface="Times New Roman" panose="02020603050405020304" pitchFamily="18" charset="0"/>
                <a:cs typeface="Times New Roman" pitchFamily="18" charset="0"/>
              </a:rPr>
              <a:t>()</a:t>
            </a:r>
          </a:p>
          <a:p>
            <a:pPr lvl="1" algn="just"/>
            <a:r>
              <a:rPr lang="en-US" altLang="en-US" sz="2400" dirty="0" err="1">
                <a:latin typeface="Times New Roman" panose="02020603050405020304" pitchFamily="18" charset="0"/>
                <a:cs typeface="Times New Roman" pitchFamily="18" charset="0"/>
              </a:rPr>
              <a:t>seaborn.lineplot</a:t>
            </a:r>
            <a:r>
              <a:rPr lang="en-US" altLang="en-US" sz="2400" dirty="0">
                <a:latin typeface="Times New Roman" panose="02020603050405020304" pitchFamily="18" charset="0"/>
                <a:cs typeface="Times New Roman" pitchFamily="18" charset="0"/>
              </a:rPr>
              <a:t>()</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err="1" smtClean="0"/>
              <a:t>Seaborn</a:t>
            </a:r>
            <a:endParaRPr lang="en-US" sz="4000" i="0" dirty="0">
              <a:effectLst/>
            </a:endParaRPr>
          </a:p>
        </p:txBody>
      </p:sp>
      <p:sp>
        <p:nvSpPr>
          <p:cNvPr id="8" name="Date Placeholder 7"/>
          <p:cNvSpPr>
            <a:spLocks noGrp="1"/>
          </p:cNvSpPr>
          <p:nvPr>
            <p:ph type="dt" sz="half" idx="10"/>
          </p:nvPr>
        </p:nvSpPr>
        <p:spPr/>
        <p:txBody>
          <a:bodyPr/>
          <a:lstStyle/>
          <a:p>
            <a:fld id="{B2469F4F-7EE3-473F-A81E-D404519C1135}"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74</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7458443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237" y="1122364"/>
            <a:ext cx="10474804" cy="5661781"/>
          </a:xfrm>
        </p:spPr>
        <p:txBody>
          <a:bodyPr>
            <a:noAutofit/>
          </a:bodyPr>
          <a:lstStyle/>
          <a:p>
            <a:pPr marL="0" indent="0" algn="just">
              <a:buNone/>
            </a:pPr>
            <a:r>
              <a:rPr lang="en-US" altLang="en-US" sz="2400" b="1" dirty="0" err="1">
                <a:latin typeface="Times New Roman" panose="02020603050405020304" pitchFamily="18" charset="0"/>
                <a:cs typeface="Times New Roman" pitchFamily="18" charset="0"/>
              </a:rPr>
              <a:t>seaborn.scatterplot</a:t>
            </a:r>
            <a:r>
              <a:rPr lang="en-US" altLang="en-US" sz="2400" b="1" dirty="0">
                <a:latin typeface="Times New Roman" panose="02020603050405020304" pitchFamily="18" charset="0"/>
                <a:cs typeface="Times New Roman" pitchFamily="18" charset="0"/>
              </a:rPr>
              <a:t>()</a:t>
            </a:r>
          </a:p>
          <a:p>
            <a:pPr marL="0" indent="0" algn="just">
              <a:buNone/>
            </a:pPr>
            <a:r>
              <a:rPr lang="en-US" altLang="en-US" sz="2400" dirty="0">
                <a:latin typeface="Times New Roman" panose="02020603050405020304" pitchFamily="18" charset="0"/>
                <a:cs typeface="Times New Roman" pitchFamily="18" charset="0"/>
              </a:rPr>
              <a:t>The </a:t>
            </a:r>
            <a:r>
              <a:rPr lang="en-US" altLang="en-US" sz="2400" dirty="0" err="1">
                <a:latin typeface="Times New Roman" panose="02020603050405020304" pitchFamily="18" charset="0"/>
                <a:cs typeface="Times New Roman" pitchFamily="18" charset="0"/>
              </a:rPr>
              <a:t>seaborn.scatterplot</a:t>
            </a:r>
            <a:r>
              <a:rPr lang="en-US" altLang="en-US" sz="2400" dirty="0">
                <a:latin typeface="Times New Roman" panose="02020603050405020304" pitchFamily="18" charset="0"/>
                <a:cs typeface="Times New Roman" pitchFamily="18" charset="0"/>
              </a:rPr>
              <a:t>() function is basically used to depict the relationship between the parameters on the given axes respectively. Every point on the graph depicts a value corresponding to it.</a:t>
            </a:r>
          </a:p>
          <a:p>
            <a:pPr marL="0" indent="0" algn="just">
              <a:buNone/>
            </a:pPr>
            <a:r>
              <a:rPr lang="en-US" altLang="en-US" sz="2400" b="1" dirty="0">
                <a:latin typeface="Times New Roman" panose="02020603050405020304" pitchFamily="18" charset="0"/>
                <a:cs typeface="Times New Roman" pitchFamily="18" charset="0"/>
              </a:rPr>
              <a:t>Syntax:</a:t>
            </a:r>
          </a:p>
          <a:p>
            <a:pPr marL="0" indent="0" algn="just">
              <a:buNone/>
            </a:pPr>
            <a:r>
              <a:rPr lang="en-US" altLang="en-US" sz="2400" dirty="0">
                <a:latin typeface="Times New Roman" panose="02020603050405020304" pitchFamily="18" charset="0"/>
                <a:cs typeface="Times New Roman" pitchFamily="18" charset="0"/>
              </a:rPr>
              <a:t>	</a:t>
            </a:r>
            <a:r>
              <a:rPr lang="en-US" altLang="en-US" sz="2400" dirty="0" err="1">
                <a:latin typeface="Times New Roman" panose="02020603050405020304" pitchFamily="18" charset="0"/>
                <a:cs typeface="Times New Roman" pitchFamily="18" charset="0"/>
              </a:rPr>
              <a:t>seaborn.scatterplot</a:t>
            </a:r>
            <a:r>
              <a:rPr lang="en-US" altLang="en-US" sz="2400" dirty="0">
                <a:latin typeface="Times New Roman" panose="02020603050405020304" pitchFamily="18" charset="0"/>
                <a:cs typeface="Times New Roman" pitchFamily="18" charset="0"/>
              </a:rPr>
              <a:t>(x=value, y=value, data=data)</a:t>
            </a:r>
          </a:p>
          <a:p>
            <a:pPr marL="0" indent="0" algn="just">
              <a:buNone/>
            </a:pPr>
            <a:r>
              <a:rPr lang="en-US" altLang="en-US" sz="2400" b="1" dirty="0">
                <a:latin typeface="Times New Roman" panose="02020603050405020304" pitchFamily="18" charset="0"/>
                <a:cs typeface="Times New Roman" pitchFamily="18" charset="0"/>
              </a:rPr>
              <a:t>Example:</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seaborn</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pandas</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a:t>
            </a:r>
            <a:r>
              <a:rPr lang="en-US" altLang="en-US" sz="2400" dirty="0" err="1">
                <a:solidFill>
                  <a:srgbClr val="FF0000"/>
                </a:solidFill>
                <a:latin typeface="Times New Roman" panose="02020603050405020304" pitchFamily="18" charset="0"/>
                <a:cs typeface="Times New Roman" pitchFamily="18" charset="0"/>
              </a:rPr>
              <a:t>matplotlib.pyplot</a:t>
            </a:r>
            <a:r>
              <a:rPr lang="en-US" altLang="en-US" sz="2400" dirty="0">
                <a:solidFill>
                  <a:srgbClr val="FF0000"/>
                </a:solidFill>
                <a:latin typeface="Times New Roman" panose="02020603050405020304" pitchFamily="18" charset="0"/>
                <a:cs typeface="Times New Roman" pitchFamily="18" charset="0"/>
              </a:rPr>
              <a:t> as </a:t>
            </a:r>
            <a:r>
              <a:rPr lang="en-US" altLang="en-US" sz="2400" dirty="0" err="1">
                <a:solidFill>
                  <a:srgbClr val="FF0000"/>
                </a:solidFill>
                <a:latin typeface="Times New Roman" panose="02020603050405020304" pitchFamily="18" charset="0"/>
                <a:cs typeface="Times New Roman" pitchFamily="18" charset="0"/>
              </a:rPr>
              <a:t>plt</a:t>
            </a:r>
            <a:endParaRPr lang="en-US" altLang="en-US" sz="2400" dirty="0">
              <a:solidFill>
                <a:srgbClr val="FF0000"/>
              </a:solidFill>
              <a:latin typeface="Times New Roman" panose="02020603050405020304" pitchFamily="18" charset="0"/>
              <a:cs typeface="Times New Roman" pitchFamily="18" charset="0"/>
            </a:endParaRPr>
          </a:p>
          <a:p>
            <a:pPr marL="0" indent="0" algn="just">
              <a:buNone/>
            </a:pPr>
            <a:r>
              <a:rPr lang="en-US" altLang="en-US" sz="2400" dirty="0">
                <a:solidFill>
                  <a:srgbClr val="FF0000"/>
                </a:solidFill>
                <a:latin typeface="Times New Roman" panose="02020603050405020304" pitchFamily="18" charset="0"/>
                <a:cs typeface="Times New Roman" pitchFamily="18" charset="0"/>
              </a:rPr>
              <a:t>csv = </a:t>
            </a:r>
            <a:r>
              <a:rPr lang="en-US" altLang="en-US" sz="2400" dirty="0" err="1">
                <a:solidFill>
                  <a:srgbClr val="FF0000"/>
                </a:solidFill>
                <a:latin typeface="Times New Roman" panose="02020603050405020304" pitchFamily="18" charset="0"/>
                <a:cs typeface="Times New Roman" pitchFamily="18" charset="0"/>
              </a:rPr>
              <a:t>pandas.read_csv</a:t>
            </a:r>
            <a:r>
              <a:rPr lang="en-US" altLang="en-US" sz="2400" dirty="0">
                <a:solidFill>
                  <a:srgbClr val="FF0000"/>
                </a:solidFill>
                <a:latin typeface="Times New Roman" panose="02020603050405020304" pitchFamily="18" charset="0"/>
                <a:cs typeface="Times New Roman" pitchFamily="18" charset="0"/>
              </a:rPr>
              <a:t>(</a:t>
            </a:r>
            <a:r>
              <a:rPr lang="en-US" altLang="en-US" sz="2400" dirty="0" err="1">
                <a:solidFill>
                  <a:srgbClr val="FF0000"/>
                </a:solidFill>
                <a:latin typeface="Times New Roman" panose="02020603050405020304" pitchFamily="18" charset="0"/>
                <a:cs typeface="Times New Roman" pitchFamily="18" charset="0"/>
              </a:rPr>
              <a:t>r'C</a:t>
            </a:r>
            <a:r>
              <a:rPr lang="en-US" altLang="en-US" sz="2400" dirty="0">
                <a:solidFill>
                  <a:srgbClr val="FF0000"/>
                </a:solidFill>
                <a:latin typeface="Times New Roman" panose="02020603050405020304" pitchFamily="18" charset="0"/>
                <a:cs typeface="Times New Roman" pitchFamily="18" charset="0"/>
              </a:rPr>
              <a:t>:\Book1.csv')</a:t>
            </a:r>
          </a:p>
          <a:p>
            <a:pPr marL="0" indent="0" algn="just">
              <a:buNone/>
            </a:pPr>
            <a:r>
              <a:rPr lang="en-US" altLang="en-US" sz="2400" dirty="0">
                <a:solidFill>
                  <a:srgbClr val="FF0000"/>
                </a:solidFill>
                <a:latin typeface="Times New Roman" panose="02020603050405020304" pitchFamily="18" charset="0"/>
                <a:cs typeface="Times New Roman" pitchFamily="18" charset="0"/>
              </a:rPr>
              <a:t>res = </a:t>
            </a:r>
            <a:r>
              <a:rPr lang="en-US" altLang="en-US" sz="2400" dirty="0" err="1">
                <a:solidFill>
                  <a:srgbClr val="FF0000"/>
                </a:solidFill>
                <a:latin typeface="Times New Roman" panose="02020603050405020304" pitchFamily="18" charset="0"/>
                <a:cs typeface="Times New Roman" pitchFamily="18" charset="0"/>
              </a:rPr>
              <a:t>seaborn.scatterplot</a:t>
            </a:r>
            <a:r>
              <a:rPr lang="en-US" altLang="en-US" sz="2400" dirty="0">
                <a:solidFill>
                  <a:srgbClr val="FF0000"/>
                </a:solidFill>
                <a:latin typeface="Times New Roman" panose="02020603050405020304" pitchFamily="18" charset="0"/>
                <a:cs typeface="Times New Roman" pitchFamily="18" charset="0"/>
              </a:rPr>
              <a:t>(x="Name", y="Age", data=csv)</a:t>
            </a:r>
          </a:p>
          <a:p>
            <a:pPr marL="0" indent="0" algn="just">
              <a:buNone/>
            </a:pPr>
            <a:r>
              <a:rPr lang="en-US" altLang="en-US" sz="2400" dirty="0" err="1">
                <a:solidFill>
                  <a:srgbClr val="FF0000"/>
                </a:solidFill>
                <a:latin typeface="Times New Roman" panose="02020603050405020304" pitchFamily="18" charset="0"/>
                <a:cs typeface="Times New Roman" pitchFamily="18" charset="0"/>
              </a:rPr>
              <a:t>plt.show</a:t>
            </a:r>
            <a:r>
              <a:rPr lang="en-US" altLang="en-US" sz="2400" dirty="0">
                <a:solidFill>
                  <a:srgbClr val="FF0000"/>
                </a:solidFill>
                <a:latin typeface="Times New Roman" panose="02020603050405020304" pitchFamily="18" charset="0"/>
                <a:cs typeface="Times New Roman" pitchFamily="18" charset="0"/>
              </a:rPr>
              <a:t>()</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err="1" smtClean="0"/>
              <a:t>Seaborn</a:t>
            </a:r>
            <a:endParaRPr lang="en-US" sz="4000" i="0" dirty="0">
              <a:effectLst/>
            </a:endParaRPr>
          </a:p>
        </p:txBody>
      </p:sp>
      <p:sp>
        <p:nvSpPr>
          <p:cNvPr id="8" name="Date Placeholder 7"/>
          <p:cNvSpPr>
            <a:spLocks noGrp="1"/>
          </p:cNvSpPr>
          <p:nvPr>
            <p:ph type="dt" sz="half" idx="10"/>
          </p:nvPr>
        </p:nvSpPr>
        <p:spPr/>
        <p:txBody>
          <a:bodyPr/>
          <a:lstStyle/>
          <a:p>
            <a:fld id="{C9A571F7-EC19-4FE0-AC96-12A0658D5B02}"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75</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10402016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237" y="1122364"/>
            <a:ext cx="10474804" cy="5661781"/>
          </a:xfrm>
        </p:spPr>
        <p:txBody>
          <a:bodyPr>
            <a:noAutofit/>
          </a:bodyPr>
          <a:lstStyle/>
          <a:p>
            <a:pPr marL="0" indent="0" algn="just">
              <a:buNone/>
            </a:pPr>
            <a:r>
              <a:rPr lang="en-US" altLang="en-US" sz="2400" dirty="0">
                <a:latin typeface="Times New Roman" panose="02020603050405020304" pitchFamily="18" charset="0"/>
                <a:cs typeface="Times New Roman" pitchFamily="18" charset="0"/>
              </a:rPr>
              <a:t>In the above example, we have imported Python Pandas module in order to use the </a:t>
            </a:r>
            <a:r>
              <a:rPr lang="en-US" altLang="en-US" sz="2400" dirty="0" err="1">
                <a:latin typeface="Times New Roman" panose="02020603050405020304" pitchFamily="18" charset="0"/>
                <a:cs typeface="Times New Roman" pitchFamily="18" charset="0"/>
              </a:rPr>
              <a:t>read_csv</a:t>
            </a:r>
            <a:r>
              <a:rPr lang="en-US" altLang="en-US" sz="2400" dirty="0">
                <a:latin typeface="Times New Roman" panose="02020603050405020304" pitchFamily="18" charset="0"/>
                <a:cs typeface="Times New Roman" pitchFamily="18" charset="0"/>
              </a:rPr>
              <a:t>() function to read the contents of the data set.</a:t>
            </a:r>
          </a:p>
          <a:p>
            <a:pPr marL="0" indent="0" algn="just">
              <a:buNone/>
            </a:pPr>
            <a:r>
              <a:rPr lang="en-US" altLang="en-US" sz="2400" dirty="0">
                <a:latin typeface="Times New Roman" panose="02020603050405020304" pitchFamily="18" charset="0"/>
                <a:cs typeface="Times New Roman" pitchFamily="18" charset="0"/>
              </a:rPr>
              <a:t>The column-‘Name’ is represented by the x-axis and the column-‘Age’ by the y-axis.</a:t>
            </a:r>
            <a:endParaRPr lang="en-US" altLang="en-US" sz="2400" dirty="0">
              <a:solidFill>
                <a:srgbClr val="FF0000"/>
              </a:solidFill>
              <a:latin typeface="Times New Roman" panose="02020603050405020304"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pic>
        <p:nvPicPr>
          <p:cNvPr id="7" name="Picture 6">
            <a:extLst>
              <a:ext uri="{FF2B5EF4-FFF2-40B4-BE49-F238E27FC236}">
                <a16:creationId xmlns:a16="http://schemas.microsoft.com/office/drawing/2014/main" xmlns="" id="{9BBDBF65-E092-45C9-AB15-42BE36ECC71C}"/>
              </a:ext>
            </a:extLst>
          </p:cNvPr>
          <p:cNvPicPr>
            <a:picLocks noChangeAspect="1"/>
          </p:cNvPicPr>
          <p:nvPr/>
        </p:nvPicPr>
        <p:blipFill>
          <a:blip r:embed="rId3"/>
          <a:stretch>
            <a:fillRect/>
          </a:stretch>
        </p:blipFill>
        <p:spPr>
          <a:xfrm>
            <a:off x="1463040" y="3369212"/>
            <a:ext cx="8138160" cy="3143250"/>
          </a:xfrm>
          <a:prstGeom prst="rect">
            <a:avLst/>
          </a:prstGeom>
        </p:spPr>
      </p:pic>
      <p:sp>
        <p:nvSpPr>
          <p:cNvPr id="8"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err="1" smtClean="0"/>
              <a:t>Seaborn</a:t>
            </a:r>
            <a:endParaRPr lang="en-US" sz="4000" i="0" dirty="0">
              <a:effectLst/>
            </a:endParaRPr>
          </a:p>
        </p:txBody>
      </p:sp>
      <p:sp>
        <p:nvSpPr>
          <p:cNvPr id="9" name="Date Placeholder 8"/>
          <p:cNvSpPr>
            <a:spLocks noGrp="1"/>
          </p:cNvSpPr>
          <p:nvPr>
            <p:ph type="dt" sz="half" idx="10"/>
          </p:nvPr>
        </p:nvSpPr>
        <p:spPr/>
        <p:txBody>
          <a:bodyPr/>
          <a:lstStyle/>
          <a:p>
            <a:fld id="{AD7B6920-63D9-4EAF-A29F-36CC53378EE7}" type="datetime1">
              <a:rPr lang="en-US" smtClean="0"/>
              <a:pPr/>
              <a:t>5/13/2021</a:t>
            </a:fld>
            <a:endParaRPr lang="en-US"/>
          </a:p>
        </p:txBody>
      </p:sp>
      <p:sp>
        <p:nvSpPr>
          <p:cNvPr id="10" name="Slide Number Placeholder 9"/>
          <p:cNvSpPr>
            <a:spLocks noGrp="1"/>
          </p:cNvSpPr>
          <p:nvPr>
            <p:ph type="sldNum" sz="quarter" idx="12"/>
          </p:nvPr>
        </p:nvSpPr>
        <p:spPr/>
        <p:txBody>
          <a:bodyPr/>
          <a:lstStyle/>
          <a:p>
            <a:fld id="{276BC50C-6F93-485A-A9F7-7E4D9B5D786D}" type="slidenum">
              <a:rPr lang="en-US" smtClean="0"/>
              <a:pPr/>
              <a:t>76</a:t>
            </a:fld>
            <a:endParaRPr lang="en-US"/>
          </a:p>
        </p:txBody>
      </p:sp>
      <p:sp>
        <p:nvSpPr>
          <p:cNvPr id="11" name="Footer Placeholder 10"/>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154718442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237" y="1122364"/>
            <a:ext cx="10474804" cy="5661781"/>
          </a:xfrm>
        </p:spPr>
        <p:txBody>
          <a:bodyPr>
            <a:noAutofit/>
          </a:bodyPr>
          <a:lstStyle/>
          <a:p>
            <a:pPr marL="0" indent="0" algn="just">
              <a:buNone/>
            </a:pPr>
            <a:r>
              <a:rPr lang="en-US" altLang="en-US" sz="2400" b="1" dirty="0" err="1">
                <a:latin typeface="Times New Roman" panose="02020603050405020304" pitchFamily="18" charset="0"/>
                <a:cs typeface="Times New Roman" pitchFamily="18" charset="0"/>
              </a:rPr>
              <a:t>seaborn.lineplot</a:t>
            </a:r>
            <a:r>
              <a:rPr lang="en-US" altLang="en-US" sz="2400" b="1" dirty="0">
                <a:latin typeface="Times New Roman" panose="02020603050405020304" pitchFamily="18" charset="0"/>
                <a:cs typeface="Times New Roman" pitchFamily="18" charset="0"/>
              </a:rPr>
              <a:t>()</a:t>
            </a:r>
          </a:p>
          <a:p>
            <a:pPr marL="0" indent="0" algn="just">
              <a:buNone/>
            </a:pPr>
            <a:r>
              <a:rPr lang="en-US" altLang="en-US" sz="2400" dirty="0">
                <a:latin typeface="Times New Roman" panose="02020603050405020304" pitchFamily="18" charset="0"/>
                <a:cs typeface="Times New Roman" pitchFamily="18" charset="0"/>
              </a:rPr>
              <a:t>The </a:t>
            </a:r>
            <a:r>
              <a:rPr lang="en-US" altLang="en-US" sz="2400" dirty="0" err="1">
                <a:latin typeface="Times New Roman" panose="02020603050405020304" pitchFamily="18" charset="0"/>
                <a:cs typeface="Times New Roman" pitchFamily="18" charset="0"/>
              </a:rPr>
              <a:t>seaborn.lineplot</a:t>
            </a:r>
            <a:r>
              <a:rPr lang="en-US" altLang="en-US" sz="2400" dirty="0">
                <a:latin typeface="Times New Roman" panose="02020603050405020304" pitchFamily="18" charset="0"/>
                <a:cs typeface="Times New Roman" pitchFamily="18" charset="0"/>
              </a:rPr>
              <a:t>() function can be extensively used in situations wherein we feel the need to check the dependency of a parameter on the other in a continuous manner relative to time.</a:t>
            </a:r>
          </a:p>
          <a:p>
            <a:pPr marL="0" indent="0" algn="just">
              <a:buNone/>
            </a:pPr>
            <a:r>
              <a:rPr lang="en-US" altLang="en-US" sz="2400" dirty="0">
                <a:latin typeface="Times New Roman" panose="02020603050405020304" pitchFamily="18" charset="0"/>
                <a:cs typeface="Times New Roman" pitchFamily="18" charset="0"/>
              </a:rPr>
              <a:t>Syntax:</a:t>
            </a:r>
          </a:p>
          <a:p>
            <a:pPr marL="0" indent="0" algn="just">
              <a:buNone/>
            </a:pPr>
            <a:r>
              <a:rPr lang="en-US" altLang="en-US" sz="2400" dirty="0">
                <a:solidFill>
                  <a:srgbClr val="FF0000"/>
                </a:solidFill>
                <a:latin typeface="Times New Roman" panose="02020603050405020304" pitchFamily="18" charset="0"/>
                <a:cs typeface="Times New Roman" pitchFamily="18" charset="0"/>
              </a:rPr>
              <a:t>	</a:t>
            </a:r>
            <a:r>
              <a:rPr lang="en-US" altLang="en-US" sz="2400" dirty="0" err="1">
                <a:latin typeface="Times New Roman" panose="02020603050405020304" pitchFamily="18" charset="0"/>
                <a:cs typeface="Times New Roman" pitchFamily="18" charset="0"/>
              </a:rPr>
              <a:t>seabron.lineplot</a:t>
            </a:r>
            <a:r>
              <a:rPr lang="en-US" altLang="en-US" sz="2400" dirty="0">
                <a:latin typeface="Times New Roman" panose="02020603050405020304" pitchFamily="18" charset="0"/>
                <a:cs typeface="Times New Roman" pitchFamily="18" charset="0"/>
              </a:rPr>
              <a:t>(x=value, y=value, data=data)</a:t>
            </a:r>
          </a:p>
          <a:p>
            <a:pPr marL="0" indent="0" algn="just">
              <a:buNone/>
            </a:pPr>
            <a:r>
              <a:rPr lang="en-US" altLang="en-US" sz="2400" dirty="0">
                <a:latin typeface="Times New Roman" panose="02020603050405020304" pitchFamily="18" charset="0"/>
                <a:cs typeface="Times New Roman" pitchFamily="18" charset="0"/>
              </a:rPr>
              <a:t>Example:</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seaborn</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pandas</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a:t>
            </a:r>
            <a:r>
              <a:rPr lang="en-US" altLang="en-US" sz="2400" dirty="0" err="1">
                <a:solidFill>
                  <a:srgbClr val="FF0000"/>
                </a:solidFill>
                <a:latin typeface="Times New Roman" panose="02020603050405020304" pitchFamily="18" charset="0"/>
                <a:cs typeface="Times New Roman" pitchFamily="18" charset="0"/>
              </a:rPr>
              <a:t>matplotlib.pyplot</a:t>
            </a:r>
            <a:r>
              <a:rPr lang="en-US" altLang="en-US" sz="2400" dirty="0">
                <a:solidFill>
                  <a:srgbClr val="FF0000"/>
                </a:solidFill>
                <a:latin typeface="Times New Roman" panose="02020603050405020304" pitchFamily="18" charset="0"/>
                <a:cs typeface="Times New Roman" pitchFamily="18" charset="0"/>
              </a:rPr>
              <a:t> as </a:t>
            </a:r>
            <a:r>
              <a:rPr lang="en-US" altLang="en-US" sz="2400" dirty="0" err="1">
                <a:solidFill>
                  <a:srgbClr val="FF0000"/>
                </a:solidFill>
                <a:latin typeface="Times New Roman" panose="02020603050405020304" pitchFamily="18" charset="0"/>
                <a:cs typeface="Times New Roman" pitchFamily="18" charset="0"/>
              </a:rPr>
              <a:t>plt</a:t>
            </a:r>
            <a:endParaRPr lang="en-US" altLang="en-US" sz="2400" dirty="0">
              <a:solidFill>
                <a:srgbClr val="FF0000"/>
              </a:solidFill>
              <a:latin typeface="Times New Roman" panose="02020603050405020304" pitchFamily="18" charset="0"/>
              <a:cs typeface="Times New Roman" pitchFamily="18" charset="0"/>
            </a:endParaRPr>
          </a:p>
          <a:p>
            <a:pPr marL="0" indent="0" algn="just">
              <a:buNone/>
            </a:pPr>
            <a:r>
              <a:rPr lang="en-US" altLang="en-US" sz="2400" dirty="0">
                <a:solidFill>
                  <a:srgbClr val="FF0000"/>
                </a:solidFill>
                <a:latin typeface="Times New Roman" panose="02020603050405020304" pitchFamily="18" charset="0"/>
                <a:cs typeface="Times New Roman" pitchFamily="18" charset="0"/>
              </a:rPr>
              <a:t>csv = </a:t>
            </a:r>
            <a:r>
              <a:rPr lang="en-US" altLang="en-US" sz="2400" dirty="0" err="1">
                <a:solidFill>
                  <a:srgbClr val="FF0000"/>
                </a:solidFill>
                <a:latin typeface="Times New Roman" panose="02020603050405020304" pitchFamily="18" charset="0"/>
                <a:cs typeface="Times New Roman" pitchFamily="18" charset="0"/>
              </a:rPr>
              <a:t>pandas.read_csv</a:t>
            </a:r>
            <a:r>
              <a:rPr lang="en-US" altLang="en-US" sz="2400" dirty="0">
                <a:solidFill>
                  <a:srgbClr val="FF0000"/>
                </a:solidFill>
                <a:latin typeface="Times New Roman" panose="02020603050405020304" pitchFamily="18" charset="0"/>
                <a:cs typeface="Times New Roman" pitchFamily="18" charset="0"/>
              </a:rPr>
              <a:t>(</a:t>
            </a:r>
            <a:r>
              <a:rPr lang="en-US" altLang="en-US" sz="2400" dirty="0" err="1">
                <a:solidFill>
                  <a:srgbClr val="FF0000"/>
                </a:solidFill>
                <a:latin typeface="Times New Roman" panose="02020603050405020304" pitchFamily="18" charset="0"/>
                <a:cs typeface="Times New Roman" pitchFamily="18" charset="0"/>
              </a:rPr>
              <a:t>r'C</a:t>
            </a:r>
            <a:r>
              <a:rPr lang="en-US" altLang="en-US" sz="2400" dirty="0">
                <a:solidFill>
                  <a:srgbClr val="FF0000"/>
                </a:solidFill>
                <a:latin typeface="Times New Roman" panose="02020603050405020304" pitchFamily="18" charset="0"/>
                <a:cs typeface="Times New Roman" pitchFamily="18" charset="0"/>
              </a:rPr>
              <a:t>:\Book1.csv')</a:t>
            </a:r>
          </a:p>
          <a:p>
            <a:pPr marL="0" indent="0" algn="just">
              <a:buNone/>
            </a:pPr>
            <a:r>
              <a:rPr lang="en-US" altLang="en-US" sz="2400" dirty="0">
                <a:solidFill>
                  <a:srgbClr val="FF0000"/>
                </a:solidFill>
                <a:latin typeface="Times New Roman" panose="02020603050405020304" pitchFamily="18" charset="0"/>
                <a:cs typeface="Times New Roman" pitchFamily="18" charset="0"/>
              </a:rPr>
              <a:t>res = </a:t>
            </a:r>
            <a:r>
              <a:rPr lang="en-US" altLang="en-US" sz="2400" dirty="0" err="1">
                <a:solidFill>
                  <a:srgbClr val="FF0000"/>
                </a:solidFill>
                <a:latin typeface="Times New Roman" panose="02020603050405020304" pitchFamily="18" charset="0"/>
                <a:cs typeface="Times New Roman" pitchFamily="18" charset="0"/>
              </a:rPr>
              <a:t>seaborn.lineplot</a:t>
            </a:r>
            <a:r>
              <a:rPr lang="en-US" altLang="en-US" sz="2400" dirty="0">
                <a:solidFill>
                  <a:srgbClr val="FF0000"/>
                </a:solidFill>
                <a:latin typeface="Times New Roman" panose="02020603050405020304" pitchFamily="18" charset="0"/>
                <a:cs typeface="Times New Roman" pitchFamily="18" charset="0"/>
              </a:rPr>
              <a:t>(x="Name", y="Age", data=csv)</a:t>
            </a:r>
          </a:p>
          <a:p>
            <a:pPr marL="0" indent="0" algn="just">
              <a:buNone/>
            </a:pPr>
            <a:r>
              <a:rPr lang="en-US" altLang="en-US" sz="2400" dirty="0" err="1">
                <a:solidFill>
                  <a:srgbClr val="FF0000"/>
                </a:solidFill>
                <a:latin typeface="Times New Roman" panose="02020603050405020304" pitchFamily="18" charset="0"/>
                <a:cs typeface="Times New Roman" pitchFamily="18" charset="0"/>
              </a:rPr>
              <a:t>plt.show</a:t>
            </a:r>
            <a:r>
              <a:rPr lang="en-US" altLang="en-US" sz="2400" dirty="0">
                <a:solidFill>
                  <a:srgbClr val="FF0000"/>
                </a:solidFill>
                <a:latin typeface="Times New Roman" panose="02020603050405020304" pitchFamily="18" charset="0"/>
                <a:cs typeface="Times New Roman" pitchFamily="18" charset="0"/>
              </a:rPr>
              <a:t>()</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err="1" smtClean="0"/>
              <a:t>Seaborn</a:t>
            </a:r>
            <a:endParaRPr lang="en-US" sz="4000" i="0" dirty="0">
              <a:effectLst/>
            </a:endParaRPr>
          </a:p>
        </p:txBody>
      </p:sp>
      <p:sp>
        <p:nvSpPr>
          <p:cNvPr id="8" name="Date Placeholder 7"/>
          <p:cNvSpPr>
            <a:spLocks noGrp="1"/>
          </p:cNvSpPr>
          <p:nvPr>
            <p:ph type="dt" sz="half" idx="10"/>
          </p:nvPr>
        </p:nvSpPr>
        <p:spPr/>
        <p:txBody>
          <a:bodyPr/>
          <a:lstStyle/>
          <a:p>
            <a:fld id="{0BAC3CC5-2EC3-498A-9285-66F11E9D7D3E}"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77</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139424158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pic>
        <p:nvPicPr>
          <p:cNvPr id="7" name="Picture 6">
            <a:extLst>
              <a:ext uri="{FF2B5EF4-FFF2-40B4-BE49-F238E27FC236}">
                <a16:creationId xmlns:a16="http://schemas.microsoft.com/office/drawing/2014/main" xmlns="" id="{11D0A04F-3B60-4419-96F0-7831C7F5D344}"/>
              </a:ext>
            </a:extLst>
          </p:cNvPr>
          <p:cNvPicPr>
            <a:picLocks noChangeAspect="1"/>
          </p:cNvPicPr>
          <p:nvPr/>
        </p:nvPicPr>
        <p:blipFill>
          <a:blip r:embed="rId3"/>
          <a:stretch>
            <a:fillRect/>
          </a:stretch>
        </p:blipFill>
        <p:spPr>
          <a:xfrm>
            <a:off x="1188720" y="1847850"/>
            <a:ext cx="8321040" cy="4095750"/>
          </a:xfrm>
          <a:prstGeom prst="rect">
            <a:avLst/>
          </a:prstGeom>
        </p:spPr>
      </p:pic>
      <p:sp>
        <p:nvSpPr>
          <p:cNvPr id="8"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err="1" smtClean="0"/>
              <a:t>Seaborn</a:t>
            </a:r>
            <a:endParaRPr lang="en-US" sz="4000" i="0" dirty="0">
              <a:effectLst/>
            </a:endParaRPr>
          </a:p>
        </p:txBody>
      </p:sp>
      <p:sp>
        <p:nvSpPr>
          <p:cNvPr id="9" name="Date Placeholder 8"/>
          <p:cNvSpPr>
            <a:spLocks noGrp="1"/>
          </p:cNvSpPr>
          <p:nvPr>
            <p:ph type="dt" sz="half" idx="10"/>
          </p:nvPr>
        </p:nvSpPr>
        <p:spPr/>
        <p:txBody>
          <a:bodyPr/>
          <a:lstStyle/>
          <a:p>
            <a:fld id="{BF3FAEB5-8CF6-43F9-AA96-A12C03053A78}" type="datetime1">
              <a:rPr lang="en-US" smtClean="0"/>
              <a:pPr/>
              <a:t>5/13/2021</a:t>
            </a:fld>
            <a:endParaRPr lang="en-US"/>
          </a:p>
        </p:txBody>
      </p:sp>
      <p:sp>
        <p:nvSpPr>
          <p:cNvPr id="10" name="Slide Number Placeholder 9"/>
          <p:cNvSpPr>
            <a:spLocks noGrp="1"/>
          </p:cNvSpPr>
          <p:nvPr>
            <p:ph type="sldNum" sz="quarter" idx="12"/>
          </p:nvPr>
        </p:nvSpPr>
        <p:spPr/>
        <p:txBody>
          <a:bodyPr/>
          <a:lstStyle/>
          <a:p>
            <a:fld id="{276BC50C-6F93-485A-A9F7-7E4D9B5D786D}" type="slidenum">
              <a:rPr lang="en-US" smtClean="0"/>
              <a:pPr/>
              <a:t>78</a:t>
            </a:fld>
            <a:endParaRPr lang="en-US"/>
          </a:p>
        </p:txBody>
      </p:sp>
      <p:sp>
        <p:nvSpPr>
          <p:cNvPr id="11" name="Footer Placeholder 10"/>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82144925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237" y="1122364"/>
            <a:ext cx="10474804" cy="5661781"/>
          </a:xfrm>
        </p:spPr>
        <p:txBody>
          <a:bodyPr>
            <a:noAutofit/>
          </a:bodyPr>
          <a:lstStyle/>
          <a:p>
            <a:pPr marL="0" indent="0" algn="just">
              <a:buNone/>
            </a:pPr>
            <a:r>
              <a:rPr lang="en-US" altLang="en-US" sz="2400" dirty="0">
                <a:latin typeface="Times New Roman" panose="02020603050405020304" pitchFamily="18" charset="0"/>
                <a:cs typeface="Times New Roman" pitchFamily="18" charset="0"/>
              </a:rPr>
              <a:t>Categorical data divides and represents itself in the form of discrete groups i.e. a subset of the original data.</a:t>
            </a:r>
          </a:p>
          <a:p>
            <a:pPr marL="0" indent="0" algn="just">
              <a:buNone/>
            </a:pPr>
            <a:endParaRPr lang="en-US" altLang="en-US" sz="2400" dirty="0">
              <a:latin typeface="Times New Roman" panose="02020603050405020304" pitchFamily="18" charset="0"/>
              <a:cs typeface="Times New Roman" pitchFamily="18" charset="0"/>
            </a:endParaRPr>
          </a:p>
          <a:p>
            <a:pPr marL="0" indent="0" algn="just">
              <a:buNone/>
            </a:pPr>
            <a:r>
              <a:rPr lang="en-US" altLang="en-US" sz="2400" dirty="0">
                <a:latin typeface="Times New Roman" panose="02020603050405020304" pitchFamily="18" charset="0"/>
                <a:cs typeface="Times New Roman" pitchFamily="18" charset="0"/>
              </a:rPr>
              <a:t>Python Seaborn module contains the following methods to represent and visualize categorical data:</a:t>
            </a:r>
          </a:p>
          <a:p>
            <a:pPr marL="0" indent="0" algn="just">
              <a:buNone/>
            </a:pPr>
            <a:endParaRPr lang="en-US" altLang="en-US" sz="2400" dirty="0">
              <a:latin typeface="Times New Roman" panose="02020603050405020304" pitchFamily="18" charset="0"/>
              <a:cs typeface="Times New Roman" pitchFamily="18" charset="0"/>
            </a:endParaRPr>
          </a:p>
          <a:p>
            <a:pPr algn="just"/>
            <a:r>
              <a:rPr lang="en-US" altLang="en-US" sz="2400" dirty="0" err="1">
                <a:latin typeface="Times New Roman" panose="02020603050405020304" pitchFamily="18" charset="0"/>
                <a:cs typeface="Times New Roman" pitchFamily="18" charset="0"/>
              </a:rPr>
              <a:t>seaborn.catplot</a:t>
            </a:r>
            <a:r>
              <a:rPr lang="en-US" altLang="en-US" sz="2400" dirty="0">
                <a:latin typeface="Times New Roman" panose="02020603050405020304" pitchFamily="18" charset="0"/>
                <a:cs typeface="Times New Roman" pitchFamily="18" charset="0"/>
              </a:rPr>
              <a:t>()</a:t>
            </a:r>
          </a:p>
          <a:p>
            <a:pPr algn="just"/>
            <a:r>
              <a:rPr lang="en-US" altLang="en-US" sz="2400" dirty="0" err="1">
                <a:latin typeface="Times New Roman" panose="02020603050405020304" pitchFamily="18" charset="0"/>
                <a:cs typeface="Times New Roman" pitchFamily="18" charset="0"/>
              </a:rPr>
              <a:t>seaborn.stripplot</a:t>
            </a:r>
            <a:r>
              <a:rPr lang="en-US" altLang="en-US" sz="2400" dirty="0">
                <a:latin typeface="Times New Roman" panose="02020603050405020304" pitchFamily="18" charset="0"/>
                <a:cs typeface="Times New Roman" pitchFamily="18" charset="0"/>
              </a:rPr>
              <a:t>()</a:t>
            </a:r>
          </a:p>
          <a:p>
            <a:pPr algn="just"/>
            <a:r>
              <a:rPr lang="en-US" altLang="en-US" sz="2400" dirty="0" err="1">
                <a:latin typeface="Times New Roman" panose="02020603050405020304" pitchFamily="18" charset="0"/>
                <a:cs typeface="Times New Roman" pitchFamily="18" charset="0"/>
              </a:rPr>
              <a:t>seaborn.swarmplot</a:t>
            </a:r>
            <a:r>
              <a:rPr lang="en-US" altLang="en-US" sz="2400" dirty="0">
                <a:latin typeface="Times New Roman" panose="02020603050405020304" pitchFamily="18" charset="0"/>
                <a:cs typeface="Times New Roman" pitchFamily="18" charset="0"/>
              </a:rPr>
              <a:t>()</a:t>
            </a:r>
            <a:endParaRPr lang="en-US" altLang="en-US" sz="2400" dirty="0">
              <a:solidFill>
                <a:srgbClr val="FF0000"/>
              </a:solidFill>
              <a:latin typeface="Times New Roman" panose="02020603050405020304"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Categorical Scatter Plot</a:t>
            </a:r>
            <a:endParaRPr lang="en-US" sz="4000" i="0" dirty="0">
              <a:effectLst/>
            </a:endParaRPr>
          </a:p>
        </p:txBody>
      </p:sp>
      <p:sp>
        <p:nvSpPr>
          <p:cNvPr id="8" name="Date Placeholder 7"/>
          <p:cNvSpPr>
            <a:spLocks noGrp="1"/>
          </p:cNvSpPr>
          <p:nvPr>
            <p:ph type="dt" sz="half" idx="10"/>
          </p:nvPr>
        </p:nvSpPr>
        <p:spPr/>
        <p:txBody>
          <a:bodyPr/>
          <a:lstStyle/>
          <a:p>
            <a:fld id="{6811E21F-B232-4872-8128-B9E1E777CA16}"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79</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30693059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quarter" idx="10"/>
          </p:nvPr>
        </p:nvSpPr>
        <p:spPr/>
        <p:txBody>
          <a:bodyPr/>
          <a:lstStyle/>
          <a:p>
            <a:pPr>
              <a:defRPr/>
            </a:pPr>
            <a:fld id="{7440B799-5C8D-45E0-80FC-AD6446C70FDC}" type="datetime1">
              <a:rPr lang="en-US" smtClean="0"/>
              <a:pPr>
                <a:defRPr/>
              </a:pPr>
              <a:t>5/13/2021</a:t>
            </a:fld>
            <a:endParaRPr lang="en-US" dirty="0"/>
          </a:p>
        </p:txBody>
      </p:sp>
      <p:sp>
        <p:nvSpPr>
          <p:cNvPr id="10243" name="Slide Number Placeholder 6"/>
          <p:cNvSpPr>
            <a:spLocks noGrp="1"/>
          </p:cNvSpPr>
          <p:nvPr>
            <p:ph type="sldNum" sz="quarter" idx="12"/>
          </p:nvPr>
        </p:nvSpPr>
        <p:spPr bwMode="auto">
          <a:noFill/>
          <a:ln>
            <a:miter lim="800000"/>
            <a:headEnd/>
            <a:tailEnd/>
          </a:ln>
        </p:spPr>
        <p:txBody>
          <a:bodyPr/>
          <a:lstStyle/>
          <a:p>
            <a:fld id="{0790356B-9117-4B49-8FF1-B4ED39FC43BA}" type="slidenum">
              <a:rPr lang="en-US" smtClean="0"/>
              <a:pPr/>
              <a:t>8</a:t>
            </a:fld>
            <a:endParaRPr lang="en-US" smtClean="0"/>
          </a:p>
        </p:txBody>
      </p:sp>
      <p:pic>
        <p:nvPicPr>
          <p:cNvPr id="10244" name="Picture 2" descr="E:\NIET\Project\xLogo11.png.pagespeed.ic.pydHLuCQEZ.png"/>
          <p:cNvPicPr>
            <a:picLocks noChangeAspect="1" noChangeArrowheads="1"/>
          </p:cNvPicPr>
          <p:nvPr/>
        </p:nvPicPr>
        <p:blipFill>
          <a:blip r:embed="rId3"/>
          <a:srcRect/>
          <a:stretch>
            <a:fillRect/>
          </a:stretch>
        </p:blipFill>
        <p:spPr bwMode="auto">
          <a:xfrm>
            <a:off x="0" y="1"/>
            <a:ext cx="1737360" cy="817563"/>
          </a:xfrm>
          <a:prstGeom prst="rect">
            <a:avLst/>
          </a:prstGeom>
          <a:noFill/>
          <a:ln w="9525">
            <a:noFill/>
            <a:miter lim="800000"/>
            <a:headEnd/>
            <a:tailEnd/>
          </a:ln>
        </p:spPr>
      </p:pic>
      <p:sp>
        <p:nvSpPr>
          <p:cNvPr id="11" name="Title 1"/>
          <p:cNvSpPr txBox="1">
            <a:spLocks/>
          </p:cNvSpPr>
          <p:nvPr/>
        </p:nvSpPr>
        <p:spPr>
          <a:xfrm>
            <a:off x="1645920" y="0"/>
            <a:ext cx="9326880" cy="8382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CO-PSO correlation matrix</a:t>
            </a:r>
          </a:p>
        </p:txBody>
      </p:sp>
      <p:graphicFrame>
        <p:nvGraphicFramePr>
          <p:cNvPr id="12" name="Content Placeholder 11"/>
          <p:cNvGraphicFramePr>
            <a:graphicFrameLocks noGrp="1"/>
          </p:cNvGraphicFramePr>
          <p:nvPr>
            <p:ph idx="1"/>
          </p:nvPr>
        </p:nvGraphicFramePr>
        <p:xfrm>
          <a:off x="1280160" y="1752600"/>
          <a:ext cx="7863842" cy="2866644"/>
        </p:xfrm>
        <a:graphic>
          <a:graphicData uri="http://schemas.openxmlformats.org/drawingml/2006/table">
            <a:tbl>
              <a:tblPr/>
              <a:tblGrid>
                <a:gridCol w="1241662"/>
                <a:gridCol w="2668105"/>
                <a:gridCol w="1318025"/>
                <a:gridCol w="1318025"/>
                <a:gridCol w="1318025"/>
              </a:tblGrid>
              <a:tr h="342900">
                <a:tc rowSpan="2">
                  <a:txBody>
                    <a:bodyPr/>
                    <a:lstStyle/>
                    <a:p>
                      <a:pPr marL="0" marR="0" algn="ctr">
                        <a:lnSpc>
                          <a:spcPct val="115000"/>
                        </a:lnSpc>
                        <a:spcBef>
                          <a:spcPts val="0"/>
                        </a:spcBef>
                        <a:spcAft>
                          <a:spcPts val="0"/>
                        </a:spcAft>
                      </a:pPr>
                      <a:r>
                        <a:rPr lang="en-US" sz="2000" b="1" dirty="0" smtClean="0">
                          <a:latin typeface="+mn-lt"/>
                          <a:ea typeface="Calibri"/>
                          <a:cs typeface="Times New Roman"/>
                        </a:rPr>
                        <a:t>CO</a:t>
                      </a:r>
                      <a:endParaRPr lang="en-US" sz="2000" b="1" dirty="0">
                        <a:latin typeface="+mn-lt"/>
                        <a:ea typeface="Calibri"/>
                        <a:cs typeface="Times New Roman"/>
                      </a:endParaRPr>
                    </a:p>
                  </a:txBody>
                  <a:tcPr marL="82296" marR="82296"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gridSpan="4">
                  <a:txBody>
                    <a:bodyPr/>
                    <a:lstStyle/>
                    <a:p>
                      <a:pPr marL="0" marR="0" algn="ctr">
                        <a:lnSpc>
                          <a:spcPct val="115000"/>
                        </a:lnSpc>
                        <a:spcBef>
                          <a:spcPts val="0"/>
                        </a:spcBef>
                        <a:spcAft>
                          <a:spcPts val="1000"/>
                        </a:spcAft>
                      </a:pPr>
                      <a:r>
                        <a:rPr lang="en-US" sz="2000" b="1" dirty="0" smtClean="0">
                          <a:latin typeface="+mn-lt"/>
                          <a:ea typeface="Times New Roman"/>
                          <a:cs typeface="Calibri"/>
                        </a:rPr>
                        <a:t>PSO</a:t>
                      </a:r>
                      <a:endParaRPr lang="en-US" sz="2000" b="1" dirty="0">
                        <a:latin typeface="+mn-lt"/>
                        <a:ea typeface="Calibri"/>
                        <a:cs typeface="Times New Roman"/>
                      </a:endParaRPr>
                    </a:p>
                  </a:txBody>
                  <a:tcPr marL="82296" marR="82296"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r>
              <a:tr h="342900">
                <a:tc v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a:cs typeface="Times New Roman"/>
                        </a:rPr>
                        <a:t>PSO1</a:t>
                      </a:r>
                      <a:endParaRPr lang="en-US" sz="2000">
                        <a:latin typeface="+mn-lt"/>
                        <a:ea typeface="Calibri"/>
                        <a:cs typeface="Times New Roman"/>
                      </a:endParaRPr>
                    </a:p>
                  </a:txBody>
                  <a:tcPr marL="82296" marR="82296"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a:cs typeface="Times New Roman"/>
                        </a:rPr>
                        <a:t>PSO2</a:t>
                      </a:r>
                      <a:endParaRPr lang="en-US" sz="2000">
                        <a:latin typeface="+mn-lt"/>
                        <a:ea typeface="Calibri"/>
                        <a:cs typeface="Times New Roman"/>
                      </a:endParaRPr>
                    </a:p>
                  </a:txBody>
                  <a:tcPr marL="82296" marR="82296"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a:cs typeface="Times New Roman"/>
                        </a:rPr>
                        <a:t>PSO3</a:t>
                      </a:r>
                      <a:endParaRPr lang="en-US" sz="2000">
                        <a:latin typeface="+mn-lt"/>
                        <a:ea typeface="Calibri"/>
                        <a:cs typeface="Times New Roman"/>
                      </a:endParaRPr>
                    </a:p>
                  </a:txBody>
                  <a:tcPr marL="82296" marR="82296"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a:cs typeface="Times New Roman"/>
                        </a:rPr>
                        <a:t>PSO4</a:t>
                      </a:r>
                      <a:endParaRPr lang="en-US" sz="2000">
                        <a:latin typeface="+mn-lt"/>
                        <a:ea typeface="Calibri"/>
                        <a:cs typeface="Times New Roman"/>
                      </a:endParaRPr>
                    </a:p>
                  </a:txBody>
                  <a:tcPr marL="82296" marR="82296"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r>
              <a:tr h="342900">
                <a:tc>
                  <a:txBody>
                    <a:bodyPr/>
                    <a:lstStyle/>
                    <a:p>
                      <a:pPr marL="0" marR="0">
                        <a:lnSpc>
                          <a:spcPct val="115000"/>
                        </a:lnSpc>
                        <a:spcBef>
                          <a:spcPts val="0"/>
                        </a:spcBef>
                        <a:spcAft>
                          <a:spcPts val="0"/>
                        </a:spcAft>
                      </a:pPr>
                      <a:r>
                        <a:rPr lang="en-US" sz="1800" b="1" kern="1200" dirty="0" smtClean="0">
                          <a:latin typeface="Calibri"/>
                          <a:ea typeface="Calibri"/>
                          <a:cs typeface="Times New Roman"/>
                        </a:rPr>
                        <a:t>CO1</a:t>
                      </a:r>
                      <a:endParaRPr lang="en-US" sz="1800" dirty="0">
                        <a:latin typeface="Calibri"/>
                        <a:ea typeface="Times New Roman"/>
                        <a:cs typeface="Times New Roman"/>
                      </a:endParaRPr>
                    </a:p>
                  </a:txBody>
                  <a:tcPr marL="82296" marR="82296"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a:cs typeface="Times New Roman"/>
                        </a:rPr>
                        <a:t>2</a:t>
                      </a:r>
                    </a:p>
                  </a:txBody>
                  <a:tcPr marL="82296" marR="82296"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a:cs typeface="Times New Roman"/>
                        </a:rPr>
                        <a:t>2</a:t>
                      </a:r>
                    </a:p>
                  </a:txBody>
                  <a:tcPr marL="82296" marR="82296"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a:cs typeface="Times New Roman"/>
                        </a:rPr>
                        <a:t>2</a:t>
                      </a:r>
                    </a:p>
                  </a:txBody>
                  <a:tcPr marL="82296" marR="82296"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a:cs typeface="Times New Roman"/>
                        </a:rPr>
                        <a:t>2</a:t>
                      </a:r>
                    </a:p>
                  </a:txBody>
                  <a:tcPr marL="82296" marR="82296"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r>
              <a:tr h="342900">
                <a:tc>
                  <a:txBody>
                    <a:bodyPr/>
                    <a:lstStyle/>
                    <a:p>
                      <a:pPr marL="0" marR="0">
                        <a:lnSpc>
                          <a:spcPct val="115000"/>
                        </a:lnSpc>
                        <a:spcBef>
                          <a:spcPts val="0"/>
                        </a:spcBef>
                        <a:spcAft>
                          <a:spcPts val="0"/>
                        </a:spcAft>
                      </a:pPr>
                      <a:r>
                        <a:rPr lang="en-US" sz="1800" b="1" kern="1200" dirty="0" smtClean="0">
                          <a:solidFill>
                            <a:schemeClr val="tx1"/>
                          </a:solidFill>
                          <a:latin typeface="+mn-lt"/>
                          <a:ea typeface="Calibri"/>
                          <a:cs typeface="Times New Roman"/>
                        </a:rPr>
                        <a:t>CO2</a:t>
                      </a:r>
                      <a:endParaRPr lang="en-US" sz="1800" b="1" dirty="0">
                        <a:solidFill>
                          <a:schemeClr val="tx1"/>
                        </a:solidFill>
                        <a:latin typeface="Calibri"/>
                        <a:ea typeface="Times New Roman"/>
                        <a:cs typeface="Times New Roman"/>
                      </a:endParaRPr>
                    </a:p>
                  </a:txBody>
                  <a:tcPr marL="82296" marR="82296"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1800" b="1" dirty="0">
                          <a:solidFill>
                            <a:schemeClr val="tx1"/>
                          </a:solidFill>
                          <a:latin typeface="+mn-lt"/>
                          <a:ea typeface="Calibri"/>
                          <a:cs typeface="Times New Roman"/>
                        </a:rPr>
                        <a:t>2</a:t>
                      </a:r>
                    </a:p>
                  </a:txBody>
                  <a:tcPr marL="82296" marR="82296"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1800" b="1">
                          <a:solidFill>
                            <a:schemeClr val="tx1"/>
                          </a:solidFill>
                          <a:latin typeface="+mn-lt"/>
                          <a:ea typeface="Calibri"/>
                          <a:cs typeface="Times New Roman"/>
                        </a:rPr>
                        <a:t>2</a:t>
                      </a:r>
                    </a:p>
                  </a:txBody>
                  <a:tcPr marL="82296" marR="82296"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1800" b="1">
                          <a:solidFill>
                            <a:schemeClr val="tx1"/>
                          </a:solidFill>
                          <a:latin typeface="+mn-lt"/>
                          <a:ea typeface="Calibri"/>
                          <a:cs typeface="Times New Roman"/>
                        </a:rPr>
                        <a:t>1</a:t>
                      </a:r>
                    </a:p>
                  </a:txBody>
                  <a:tcPr marL="82296" marR="82296"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1800" b="1" dirty="0">
                          <a:solidFill>
                            <a:schemeClr val="tx1"/>
                          </a:solidFill>
                          <a:latin typeface="+mn-lt"/>
                          <a:ea typeface="Calibri"/>
                          <a:cs typeface="Times New Roman"/>
                        </a:rPr>
                        <a:t>1</a:t>
                      </a:r>
                    </a:p>
                  </a:txBody>
                  <a:tcPr marL="82296" marR="82296"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r>
              <a:tr h="342900">
                <a:tc>
                  <a:txBody>
                    <a:bodyPr/>
                    <a:lstStyle/>
                    <a:p>
                      <a:pPr marL="0" marR="0">
                        <a:lnSpc>
                          <a:spcPct val="115000"/>
                        </a:lnSpc>
                        <a:spcBef>
                          <a:spcPts val="0"/>
                        </a:spcBef>
                        <a:spcAft>
                          <a:spcPts val="0"/>
                        </a:spcAft>
                      </a:pPr>
                      <a:r>
                        <a:rPr lang="en-US" sz="1800" b="1" kern="1200" dirty="0" smtClean="0">
                          <a:latin typeface="+mn-lt"/>
                          <a:ea typeface="Calibri"/>
                          <a:cs typeface="Times New Roman"/>
                        </a:rPr>
                        <a:t>CO3</a:t>
                      </a:r>
                      <a:endParaRPr lang="en-US" sz="1800" dirty="0">
                        <a:latin typeface="Calibri"/>
                        <a:ea typeface="Times New Roman"/>
                        <a:cs typeface="Times New Roman"/>
                      </a:endParaRPr>
                    </a:p>
                  </a:txBody>
                  <a:tcPr marL="82296" marR="82296"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a:cs typeface="Times New Roman"/>
                        </a:rPr>
                        <a:t>2</a:t>
                      </a:r>
                    </a:p>
                  </a:txBody>
                  <a:tcPr marL="82296" marR="82296"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a:cs typeface="Times New Roman"/>
                        </a:rPr>
                        <a:t>2</a:t>
                      </a:r>
                    </a:p>
                  </a:txBody>
                  <a:tcPr marL="82296" marR="82296"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a:cs typeface="Times New Roman"/>
                        </a:rPr>
                        <a:t>1</a:t>
                      </a:r>
                    </a:p>
                  </a:txBody>
                  <a:tcPr marL="82296" marR="82296"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a:cs typeface="Times New Roman"/>
                        </a:rPr>
                        <a:t>1</a:t>
                      </a:r>
                    </a:p>
                  </a:txBody>
                  <a:tcPr marL="82296" marR="82296"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r>
              <a:tr h="342900">
                <a:tc>
                  <a:txBody>
                    <a:bodyPr/>
                    <a:lstStyle/>
                    <a:p>
                      <a:pPr marL="0" marR="0">
                        <a:lnSpc>
                          <a:spcPct val="115000"/>
                        </a:lnSpc>
                        <a:spcBef>
                          <a:spcPts val="0"/>
                        </a:spcBef>
                        <a:spcAft>
                          <a:spcPts val="0"/>
                        </a:spcAft>
                      </a:pPr>
                      <a:r>
                        <a:rPr lang="en-US" sz="1800" b="1" kern="1200" dirty="0" smtClean="0">
                          <a:latin typeface="+mn-lt"/>
                          <a:ea typeface="Calibri"/>
                          <a:cs typeface="Times New Roman"/>
                        </a:rPr>
                        <a:t>CO4</a:t>
                      </a:r>
                      <a:endParaRPr lang="en-US" sz="1800" dirty="0">
                        <a:latin typeface="Calibri"/>
                        <a:ea typeface="Times New Roman"/>
                        <a:cs typeface="Times New Roman"/>
                      </a:endParaRPr>
                    </a:p>
                  </a:txBody>
                  <a:tcPr marL="82296" marR="82296"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a:cs typeface="Times New Roman"/>
                        </a:rPr>
                        <a:t>2</a:t>
                      </a:r>
                    </a:p>
                  </a:txBody>
                  <a:tcPr marL="82296" marR="82296"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a:cs typeface="Times New Roman"/>
                        </a:rPr>
                        <a:t>2</a:t>
                      </a:r>
                    </a:p>
                  </a:txBody>
                  <a:tcPr marL="82296" marR="82296"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a:cs typeface="Times New Roman"/>
                        </a:rPr>
                        <a:t>1</a:t>
                      </a:r>
                    </a:p>
                  </a:txBody>
                  <a:tcPr marL="82296" marR="82296"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a:cs typeface="Times New Roman"/>
                        </a:rPr>
                        <a:t>1</a:t>
                      </a:r>
                    </a:p>
                  </a:txBody>
                  <a:tcPr marL="82296" marR="82296"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r>
              <a:tr h="342900">
                <a:tc>
                  <a:txBody>
                    <a:bodyPr/>
                    <a:lstStyle/>
                    <a:p>
                      <a:pPr marL="0" marR="0">
                        <a:lnSpc>
                          <a:spcPct val="115000"/>
                        </a:lnSpc>
                        <a:spcBef>
                          <a:spcPts val="0"/>
                        </a:spcBef>
                        <a:spcAft>
                          <a:spcPts val="0"/>
                        </a:spcAft>
                      </a:pPr>
                      <a:r>
                        <a:rPr lang="en-US" sz="2000" b="1" kern="1200" dirty="0" smtClean="0">
                          <a:solidFill>
                            <a:srgbClr val="FF0000"/>
                          </a:solidFill>
                          <a:latin typeface="+mn-lt"/>
                          <a:ea typeface="Calibri"/>
                          <a:cs typeface="Times New Roman"/>
                        </a:rPr>
                        <a:t>CO5</a:t>
                      </a:r>
                      <a:endParaRPr lang="en-US" sz="2000" b="1" dirty="0">
                        <a:solidFill>
                          <a:srgbClr val="FF0000"/>
                        </a:solidFill>
                        <a:latin typeface="Calibri"/>
                        <a:ea typeface="Times New Roman"/>
                        <a:cs typeface="Times New Roman"/>
                      </a:endParaRPr>
                    </a:p>
                  </a:txBody>
                  <a:tcPr marL="82296" marR="82296"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400" b="1">
                          <a:solidFill>
                            <a:srgbClr val="FF0000"/>
                          </a:solidFill>
                          <a:latin typeface="+mn-lt"/>
                          <a:ea typeface="Calibri"/>
                          <a:cs typeface="Times New Roman"/>
                        </a:rPr>
                        <a:t>2</a:t>
                      </a:r>
                    </a:p>
                  </a:txBody>
                  <a:tcPr marL="82296" marR="82296"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400" b="1">
                          <a:solidFill>
                            <a:srgbClr val="FF0000"/>
                          </a:solidFill>
                          <a:latin typeface="+mn-lt"/>
                          <a:ea typeface="Calibri"/>
                          <a:cs typeface="Times New Roman"/>
                        </a:rPr>
                        <a:t>2</a:t>
                      </a:r>
                    </a:p>
                  </a:txBody>
                  <a:tcPr marL="82296" marR="82296"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400" b="1" dirty="0">
                          <a:solidFill>
                            <a:srgbClr val="FF0000"/>
                          </a:solidFill>
                          <a:latin typeface="+mn-lt"/>
                          <a:ea typeface="Calibri"/>
                          <a:cs typeface="Times New Roman"/>
                        </a:rPr>
                        <a:t>2</a:t>
                      </a:r>
                    </a:p>
                  </a:txBody>
                  <a:tcPr marL="82296" marR="82296"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400" b="1" dirty="0">
                          <a:solidFill>
                            <a:srgbClr val="FF0000"/>
                          </a:solidFill>
                          <a:latin typeface="+mn-lt"/>
                          <a:ea typeface="Calibri"/>
                          <a:cs typeface="Times New Roman"/>
                        </a:rPr>
                        <a:t>2</a:t>
                      </a:r>
                    </a:p>
                  </a:txBody>
                  <a:tcPr marL="82296" marR="82296"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r>
              <a:tr h="342900">
                <a:tc>
                  <a:txBody>
                    <a:bodyPr/>
                    <a:lstStyle/>
                    <a:p>
                      <a:pPr marL="0" marR="0">
                        <a:lnSpc>
                          <a:spcPct val="115000"/>
                        </a:lnSpc>
                        <a:spcBef>
                          <a:spcPts val="0"/>
                        </a:spcBef>
                        <a:spcAft>
                          <a:spcPts val="0"/>
                        </a:spcAft>
                      </a:pPr>
                      <a:r>
                        <a:rPr lang="en-US" sz="1800" b="1" kern="1200" dirty="0">
                          <a:latin typeface="Calibri"/>
                          <a:ea typeface="Calibri"/>
                          <a:cs typeface="Times New Roman"/>
                        </a:rPr>
                        <a:t>Average</a:t>
                      </a:r>
                      <a:endParaRPr lang="en-US" sz="1800" dirty="0">
                        <a:latin typeface="Calibri"/>
                        <a:ea typeface="Times New Roman"/>
                        <a:cs typeface="Times New Roman"/>
                      </a:endParaRPr>
                    </a:p>
                  </a:txBody>
                  <a:tcPr marL="82296" marR="82296"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a:cs typeface="Times New Roman"/>
                        </a:rPr>
                        <a:t>2</a:t>
                      </a:r>
                    </a:p>
                  </a:txBody>
                  <a:tcPr marL="82296" marR="82296"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a:cs typeface="Times New Roman"/>
                        </a:rPr>
                        <a:t>2</a:t>
                      </a:r>
                    </a:p>
                  </a:txBody>
                  <a:tcPr marL="82296" marR="82296"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a:cs typeface="Times New Roman"/>
                        </a:rPr>
                        <a:t>1.4</a:t>
                      </a:r>
                    </a:p>
                  </a:txBody>
                  <a:tcPr marL="82296" marR="82296"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a:cs typeface="Times New Roman"/>
                        </a:rPr>
                        <a:t>1.4</a:t>
                      </a:r>
                    </a:p>
                  </a:txBody>
                  <a:tcPr marL="82296" marR="82296"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r>
            </a:tbl>
          </a:graphicData>
        </a:graphic>
      </p:graphicFrame>
      <p:sp>
        <p:nvSpPr>
          <p:cNvPr id="8" name="Footer Placeholder 7"/>
          <p:cNvSpPr>
            <a:spLocks noGrp="1"/>
          </p:cNvSpPr>
          <p:nvPr>
            <p:ph type="ftr" sz="quarter" idx="11"/>
          </p:nvPr>
        </p:nvSpPr>
        <p:spPr/>
        <p:txBody>
          <a:bodyPr/>
          <a:lstStyle/>
          <a:p>
            <a:pPr>
              <a:defRPr/>
            </a:pPr>
            <a:r>
              <a:rPr lang="en-US" smtClean="0"/>
              <a:t>Problem Solving using Advanced Python      UNIT-5</a:t>
            </a:r>
            <a:endParaRPr lang="en-US" dirty="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237" y="1122364"/>
            <a:ext cx="10474804" cy="5661781"/>
          </a:xfrm>
        </p:spPr>
        <p:txBody>
          <a:bodyPr>
            <a:noAutofit/>
          </a:bodyPr>
          <a:lstStyle/>
          <a:p>
            <a:pPr marL="0" indent="0" algn="just">
              <a:buNone/>
            </a:pPr>
            <a:r>
              <a:rPr lang="en-US" altLang="en-US" sz="2400" b="1" dirty="0" err="1">
                <a:latin typeface="Times New Roman" panose="02020603050405020304" pitchFamily="18" charset="0"/>
                <a:cs typeface="Times New Roman" pitchFamily="18" charset="0"/>
              </a:rPr>
              <a:t>seaborn.catplot</a:t>
            </a:r>
            <a:r>
              <a:rPr lang="en-US" altLang="en-US" sz="2400" b="1" dirty="0">
                <a:latin typeface="Times New Roman" panose="02020603050405020304" pitchFamily="18" charset="0"/>
                <a:cs typeface="Times New Roman" pitchFamily="18" charset="0"/>
              </a:rPr>
              <a:t>()</a:t>
            </a:r>
          </a:p>
          <a:p>
            <a:pPr marL="0" indent="0" algn="just">
              <a:buNone/>
            </a:pPr>
            <a:r>
              <a:rPr lang="en-US" altLang="en-US" sz="2400" dirty="0">
                <a:latin typeface="Times New Roman" panose="02020603050405020304" pitchFamily="18" charset="0"/>
                <a:cs typeface="Times New Roman" pitchFamily="18" charset="0"/>
              </a:rPr>
              <a:t>The </a:t>
            </a:r>
            <a:r>
              <a:rPr lang="en-US" altLang="en-US" sz="2400" dirty="0" err="1">
                <a:latin typeface="Times New Roman" panose="02020603050405020304" pitchFamily="18" charset="0"/>
                <a:cs typeface="Times New Roman" pitchFamily="18" charset="0"/>
              </a:rPr>
              <a:t>seaborn.catplot</a:t>
            </a:r>
            <a:r>
              <a:rPr lang="en-US" altLang="en-US" sz="2400" dirty="0">
                <a:latin typeface="Times New Roman" panose="02020603050405020304" pitchFamily="18" charset="0"/>
                <a:cs typeface="Times New Roman" pitchFamily="18" charset="0"/>
              </a:rPr>
              <a:t>() function, as mentioned above, is one of the techniques to analyze the relationship between a numeric value and a categorical group of values together.</a:t>
            </a:r>
          </a:p>
          <a:p>
            <a:pPr marL="0" indent="0" algn="just">
              <a:buNone/>
            </a:pPr>
            <a:r>
              <a:rPr lang="en-US" altLang="en-US" sz="2400" b="1" dirty="0">
                <a:latin typeface="Times New Roman" panose="02020603050405020304" pitchFamily="18" charset="0"/>
                <a:cs typeface="Times New Roman" pitchFamily="18" charset="0"/>
              </a:rPr>
              <a:t>Syntax:</a:t>
            </a:r>
          </a:p>
          <a:p>
            <a:pPr marL="0" indent="0" algn="just">
              <a:buNone/>
            </a:pPr>
            <a:r>
              <a:rPr lang="en-US" altLang="en-US" sz="2400" dirty="0">
                <a:latin typeface="Times New Roman" panose="02020603050405020304" pitchFamily="18" charset="0"/>
                <a:cs typeface="Times New Roman" pitchFamily="18" charset="0"/>
              </a:rPr>
              <a:t>	</a:t>
            </a:r>
            <a:r>
              <a:rPr lang="en-US" altLang="en-US" sz="2400" dirty="0" err="1">
                <a:latin typeface="Times New Roman" panose="02020603050405020304" pitchFamily="18" charset="0"/>
                <a:cs typeface="Times New Roman" pitchFamily="18" charset="0"/>
              </a:rPr>
              <a:t>seaborn.catplot</a:t>
            </a:r>
            <a:r>
              <a:rPr lang="en-US" altLang="en-US" sz="2400" dirty="0">
                <a:latin typeface="Times New Roman" panose="02020603050405020304" pitchFamily="18" charset="0"/>
                <a:cs typeface="Times New Roman" pitchFamily="18" charset="0"/>
              </a:rPr>
              <a:t>(x=value, y=value, data=data)</a:t>
            </a:r>
          </a:p>
          <a:p>
            <a:pPr marL="0" indent="0" algn="just">
              <a:buNone/>
            </a:pPr>
            <a:r>
              <a:rPr lang="en-US" altLang="en-US" sz="2400" b="1" dirty="0">
                <a:latin typeface="Times New Roman" panose="02020603050405020304" pitchFamily="18" charset="0"/>
                <a:cs typeface="Times New Roman" pitchFamily="18" charset="0"/>
              </a:rPr>
              <a:t>Example:</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seaborn</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pandas</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a:t>
            </a:r>
            <a:r>
              <a:rPr lang="en-US" altLang="en-US" sz="2400" dirty="0" err="1">
                <a:solidFill>
                  <a:srgbClr val="FF0000"/>
                </a:solidFill>
                <a:latin typeface="Times New Roman" panose="02020603050405020304" pitchFamily="18" charset="0"/>
                <a:cs typeface="Times New Roman" pitchFamily="18" charset="0"/>
              </a:rPr>
              <a:t>matplotlib.pyplot</a:t>
            </a:r>
            <a:r>
              <a:rPr lang="en-US" altLang="en-US" sz="2400" dirty="0">
                <a:solidFill>
                  <a:srgbClr val="FF0000"/>
                </a:solidFill>
                <a:latin typeface="Times New Roman" panose="02020603050405020304" pitchFamily="18" charset="0"/>
                <a:cs typeface="Times New Roman" pitchFamily="18" charset="0"/>
              </a:rPr>
              <a:t> as </a:t>
            </a:r>
            <a:r>
              <a:rPr lang="en-US" altLang="en-US" sz="2400" dirty="0" err="1">
                <a:solidFill>
                  <a:srgbClr val="FF0000"/>
                </a:solidFill>
                <a:latin typeface="Times New Roman" panose="02020603050405020304" pitchFamily="18" charset="0"/>
                <a:cs typeface="Times New Roman" pitchFamily="18" charset="0"/>
              </a:rPr>
              <a:t>plt</a:t>
            </a:r>
            <a:endParaRPr lang="en-US" altLang="en-US" sz="2400" dirty="0">
              <a:solidFill>
                <a:srgbClr val="FF0000"/>
              </a:solidFill>
              <a:latin typeface="Times New Roman" panose="02020603050405020304" pitchFamily="18" charset="0"/>
              <a:cs typeface="Times New Roman" pitchFamily="18" charset="0"/>
            </a:endParaRPr>
          </a:p>
          <a:p>
            <a:pPr marL="0" indent="0" algn="just">
              <a:buNone/>
            </a:pPr>
            <a:r>
              <a:rPr lang="en-US" altLang="en-US" sz="2400" dirty="0">
                <a:solidFill>
                  <a:srgbClr val="FF0000"/>
                </a:solidFill>
                <a:latin typeface="Times New Roman" panose="02020603050405020304" pitchFamily="18" charset="0"/>
                <a:cs typeface="Times New Roman" pitchFamily="18" charset="0"/>
              </a:rPr>
              <a:t>csv = </a:t>
            </a:r>
            <a:r>
              <a:rPr lang="en-US" altLang="en-US" sz="2400" dirty="0" err="1">
                <a:solidFill>
                  <a:srgbClr val="FF0000"/>
                </a:solidFill>
                <a:latin typeface="Times New Roman" panose="02020603050405020304" pitchFamily="18" charset="0"/>
                <a:cs typeface="Times New Roman" pitchFamily="18" charset="0"/>
              </a:rPr>
              <a:t>seaborn.load_dataset</a:t>
            </a:r>
            <a:r>
              <a:rPr lang="en-US" altLang="en-US" sz="2400" dirty="0">
                <a:solidFill>
                  <a:srgbClr val="FF0000"/>
                </a:solidFill>
                <a:latin typeface="Times New Roman" panose="02020603050405020304" pitchFamily="18" charset="0"/>
                <a:cs typeface="Times New Roman" pitchFamily="18" charset="0"/>
              </a:rPr>
              <a:t>("tips")</a:t>
            </a:r>
          </a:p>
          <a:p>
            <a:pPr marL="0" indent="0" algn="just">
              <a:buNone/>
            </a:pPr>
            <a:r>
              <a:rPr lang="en-US" altLang="en-US" sz="2400" dirty="0">
                <a:solidFill>
                  <a:srgbClr val="FF0000"/>
                </a:solidFill>
                <a:latin typeface="Times New Roman" panose="02020603050405020304" pitchFamily="18" charset="0"/>
                <a:cs typeface="Times New Roman" pitchFamily="18" charset="0"/>
              </a:rPr>
              <a:t>res = </a:t>
            </a:r>
            <a:r>
              <a:rPr lang="en-US" altLang="en-US" sz="2400" dirty="0" err="1">
                <a:solidFill>
                  <a:srgbClr val="FF0000"/>
                </a:solidFill>
                <a:latin typeface="Times New Roman" panose="02020603050405020304" pitchFamily="18" charset="0"/>
                <a:cs typeface="Times New Roman" pitchFamily="18" charset="0"/>
              </a:rPr>
              <a:t>seaborn.catplot</a:t>
            </a:r>
            <a:r>
              <a:rPr lang="en-US" altLang="en-US" sz="2400" dirty="0">
                <a:solidFill>
                  <a:srgbClr val="FF0000"/>
                </a:solidFill>
                <a:latin typeface="Times New Roman" panose="02020603050405020304" pitchFamily="18" charset="0"/>
                <a:cs typeface="Times New Roman" pitchFamily="18" charset="0"/>
              </a:rPr>
              <a:t>(x="tip", y="sex", data=csv)</a:t>
            </a:r>
          </a:p>
          <a:p>
            <a:pPr marL="0" indent="0" algn="just">
              <a:buNone/>
            </a:pPr>
            <a:r>
              <a:rPr lang="en-US" altLang="en-US" sz="2400" dirty="0" err="1">
                <a:solidFill>
                  <a:srgbClr val="FF0000"/>
                </a:solidFill>
                <a:latin typeface="Times New Roman" panose="02020603050405020304" pitchFamily="18" charset="0"/>
                <a:cs typeface="Times New Roman" pitchFamily="18" charset="0"/>
              </a:rPr>
              <a:t>plt.show</a:t>
            </a:r>
            <a:r>
              <a:rPr lang="en-US" altLang="en-US" sz="2400" dirty="0">
                <a:solidFill>
                  <a:srgbClr val="FF0000"/>
                </a:solidFill>
                <a:latin typeface="Times New Roman" panose="02020603050405020304" pitchFamily="18" charset="0"/>
                <a:cs typeface="Times New Roman" pitchFamily="18" charset="0"/>
              </a:rPr>
              <a:t>()</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8"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Categorical Scatter Plot</a:t>
            </a:r>
            <a:endParaRPr lang="en-US" sz="4000" i="0" dirty="0">
              <a:effectLst/>
            </a:endParaRPr>
          </a:p>
        </p:txBody>
      </p:sp>
      <p:sp>
        <p:nvSpPr>
          <p:cNvPr id="9" name="Date Placeholder 8"/>
          <p:cNvSpPr>
            <a:spLocks noGrp="1"/>
          </p:cNvSpPr>
          <p:nvPr>
            <p:ph type="dt" sz="half" idx="10"/>
          </p:nvPr>
        </p:nvSpPr>
        <p:spPr/>
        <p:txBody>
          <a:bodyPr/>
          <a:lstStyle/>
          <a:p>
            <a:fld id="{8405152B-5112-4AD9-A55C-2083E97E2FCB}" type="datetime1">
              <a:rPr lang="en-US" smtClean="0"/>
              <a:pPr/>
              <a:t>5/13/2021</a:t>
            </a:fld>
            <a:endParaRPr lang="en-US"/>
          </a:p>
        </p:txBody>
      </p:sp>
      <p:sp>
        <p:nvSpPr>
          <p:cNvPr id="10" name="Slide Number Placeholder 9"/>
          <p:cNvSpPr>
            <a:spLocks noGrp="1"/>
          </p:cNvSpPr>
          <p:nvPr>
            <p:ph type="sldNum" sz="quarter" idx="12"/>
          </p:nvPr>
        </p:nvSpPr>
        <p:spPr/>
        <p:txBody>
          <a:bodyPr/>
          <a:lstStyle/>
          <a:p>
            <a:fld id="{276BC50C-6F93-485A-A9F7-7E4D9B5D786D}" type="slidenum">
              <a:rPr lang="en-US" smtClean="0"/>
              <a:pPr/>
              <a:t>80</a:t>
            </a:fld>
            <a:endParaRPr lang="en-US"/>
          </a:p>
        </p:txBody>
      </p:sp>
      <p:sp>
        <p:nvSpPr>
          <p:cNvPr id="11" name="Footer Placeholder 10"/>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368991279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pic>
        <p:nvPicPr>
          <p:cNvPr id="7" name="Picture 6">
            <a:extLst>
              <a:ext uri="{FF2B5EF4-FFF2-40B4-BE49-F238E27FC236}">
                <a16:creationId xmlns:a16="http://schemas.microsoft.com/office/drawing/2014/main" xmlns="" id="{22DC36F9-7FF0-4073-8C4A-4C7613C55A41}"/>
              </a:ext>
            </a:extLst>
          </p:cNvPr>
          <p:cNvPicPr>
            <a:picLocks noChangeAspect="1"/>
          </p:cNvPicPr>
          <p:nvPr/>
        </p:nvPicPr>
        <p:blipFill>
          <a:blip r:embed="rId3"/>
          <a:stretch>
            <a:fillRect/>
          </a:stretch>
        </p:blipFill>
        <p:spPr>
          <a:xfrm>
            <a:off x="1280160" y="1524001"/>
            <a:ext cx="7955280" cy="4200525"/>
          </a:xfrm>
          <a:prstGeom prst="rect">
            <a:avLst/>
          </a:prstGeom>
        </p:spPr>
      </p:pic>
      <p:sp>
        <p:nvSpPr>
          <p:cNvPr id="8"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Categorical Scatter Plot</a:t>
            </a:r>
            <a:endParaRPr lang="en-US" sz="4000" i="0" dirty="0">
              <a:effectLst/>
            </a:endParaRPr>
          </a:p>
        </p:txBody>
      </p:sp>
      <p:sp>
        <p:nvSpPr>
          <p:cNvPr id="9" name="Date Placeholder 8"/>
          <p:cNvSpPr>
            <a:spLocks noGrp="1"/>
          </p:cNvSpPr>
          <p:nvPr>
            <p:ph type="dt" sz="half" idx="10"/>
          </p:nvPr>
        </p:nvSpPr>
        <p:spPr/>
        <p:txBody>
          <a:bodyPr/>
          <a:lstStyle/>
          <a:p>
            <a:fld id="{498594A3-3993-40EB-A702-71085CE58756}" type="datetime1">
              <a:rPr lang="en-US" smtClean="0"/>
              <a:pPr/>
              <a:t>5/13/2021</a:t>
            </a:fld>
            <a:endParaRPr lang="en-US"/>
          </a:p>
        </p:txBody>
      </p:sp>
      <p:sp>
        <p:nvSpPr>
          <p:cNvPr id="10" name="Slide Number Placeholder 9"/>
          <p:cNvSpPr>
            <a:spLocks noGrp="1"/>
          </p:cNvSpPr>
          <p:nvPr>
            <p:ph type="sldNum" sz="quarter" idx="12"/>
          </p:nvPr>
        </p:nvSpPr>
        <p:spPr/>
        <p:txBody>
          <a:bodyPr/>
          <a:lstStyle/>
          <a:p>
            <a:fld id="{276BC50C-6F93-485A-A9F7-7E4D9B5D786D}" type="slidenum">
              <a:rPr lang="en-US" smtClean="0"/>
              <a:pPr/>
              <a:t>81</a:t>
            </a:fld>
            <a:endParaRPr lang="en-US"/>
          </a:p>
        </p:txBody>
      </p:sp>
      <p:sp>
        <p:nvSpPr>
          <p:cNvPr id="11" name="Footer Placeholder 10"/>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98893048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237" y="1122364"/>
            <a:ext cx="10474804" cy="5661781"/>
          </a:xfrm>
        </p:spPr>
        <p:txBody>
          <a:bodyPr>
            <a:noAutofit/>
          </a:bodyPr>
          <a:lstStyle/>
          <a:p>
            <a:pPr marL="0" indent="0" algn="just">
              <a:buNone/>
            </a:pPr>
            <a:r>
              <a:rPr lang="en-US" altLang="en-US" sz="2400" b="1" dirty="0" err="1">
                <a:latin typeface="Times New Roman" panose="02020603050405020304" pitchFamily="18" charset="0"/>
                <a:cs typeface="Times New Roman" pitchFamily="18" charset="0"/>
              </a:rPr>
              <a:t>seaborn.stripplot</a:t>
            </a:r>
            <a:r>
              <a:rPr lang="en-US" altLang="en-US" sz="2400" b="1" dirty="0">
                <a:latin typeface="Times New Roman" panose="02020603050405020304" pitchFamily="18" charset="0"/>
                <a:cs typeface="Times New Roman" pitchFamily="18" charset="0"/>
              </a:rPr>
              <a:t>()</a:t>
            </a:r>
          </a:p>
          <a:p>
            <a:pPr marL="0" indent="0" algn="just">
              <a:buNone/>
            </a:pPr>
            <a:r>
              <a:rPr lang="en-US" altLang="en-US" sz="2400" dirty="0">
                <a:latin typeface="Times New Roman" panose="02020603050405020304" pitchFamily="18" charset="0"/>
                <a:cs typeface="Times New Roman" pitchFamily="18" charset="0"/>
              </a:rPr>
              <a:t>The </a:t>
            </a:r>
            <a:r>
              <a:rPr lang="en-US" altLang="en-US" sz="2400" dirty="0" err="1">
                <a:latin typeface="Times New Roman" panose="02020603050405020304" pitchFamily="18" charset="0"/>
                <a:cs typeface="Times New Roman" pitchFamily="18" charset="0"/>
              </a:rPr>
              <a:t>seaborn.stripplot</a:t>
            </a:r>
            <a:r>
              <a:rPr lang="en-US" altLang="en-US" sz="2400" dirty="0">
                <a:latin typeface="Times New Roman" panose="02020603050405020304" pitchFamily="18" charset="0"/>
                <a:cs typeface="Times New Roman" pitchFamily="18" charset="0"/>
              </a:rPr>
              <a:t>() function considers one of the input columns as categorical data input and then it plots the points accordingly in an ordinal fashion despite the different data type of the input.</a:t>
            </a:r>
          </a:p>
          <a:p>
            <a:pPr marL="0" indent="0" algn="just">
              <a:buNone/>
            </a:pPr>
            <a:r>
              <a:rPr lang="en-US" altLang="en-US" sz="2400" b="1" dirty="0">
                <a:latin typeface="Times New Roman" panose="02020603050405020304" pitchFamily="18" charset="0"/>
                <a:cs typeface="Times New Roman" pitchFamily="18" charset="0"/>
              </a:rPr>
              <a:t>Syntax:</a:t>
            </a:r>
          </a:p>
          <a:p>
            <a:pPr marL="0" indent="0" algn="just">
              <a:buNone/>
            </a:pPr>
            <a:r>
              <a:rPr lang="en-US" altLang="en-US" sz="2400" dirty="0">
                <a:latin typeface="Times New Roman" panose="02020603050405020304" pitchFamily="18" charset="0"/>
                <a:cs typeface="Times New Roman" pitchFamily="18" charset="0"/>
              </a:rPr>
              <a:t>	</a:t>
            </a:r>
            <a:r>
              <a:rPr lang="en-US" altLang="en-US" sz="2400" dirty="0" err="1">
                <a:latin typeface="Times New Roman" panose="02020603050405020304" pitchFamily="18" charset="0"/>
                <a:cs typeface="Times New Roman" pitchFamily="18" charset="0"/>
              </a:rPr>
              <a:t>seaborn.stripplot</a:t>
            </a:r>
            <a:r>
              <a:rPr lang="en-US" altLang="en-US" sz="2400" dirty="0">
                <a:latin typeface="Times New Roman" panose="02020603050405020304" pitchFamily="18" charset="0"/>
                <a:cs typeface="Times New Roman" pitchFamily="18" charset="0"/>
              </a:rPr>
              <a:t>(x=value, y=value, data=data)</a:t>
            </a:r>
          </a:p>
          <a:p>
            <a:pPr marL="0" indent="0" algn="just">
              <a:buNone/>
            </a:pPr>
            <a:r>
              <a:rPr lang="en-US" altLang="en-US" sz="2400" b="1" dirty="0">
                <a:latin typeface="Times New Roman" panose="02020603050405020304" pitchFamily="18" charset="0"/>
                <a:cs typeface="Times New Roman" pitchFamily="18" charset="0"/>
              </a:rPr>
              <a:t>Example:</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seaborn</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pandas</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a:t>
            </a:r>
            <a:r>
              <a:rPr lang="en-US" altLang="en-US" sz="2400" dirty="0" err="1">
                <a:solidFill>
                  <a:srgbClr val="FF0000"/>
                </a:solidFill>
                <a:latin typeface="Times New Roman" panose="02020603050405020304" pitchFamily="18" charset="0"/>
                <a:cs typeface="Times New Roman" pitchFamily="18" charset="0"/>
              </a:rPr>
              <a:t>matplotlib.pyplot</a:t>
            </a:r>
            <a:r>
              <a:rPr lang="en-US" altLang="en-US" sz="2400" dirty="0">
                <a:solidFill>
                  <a:srgbClr val="FF0000"/>
                </a:solidFill>
                <a:latin typeface="Times New Roman" panose="02020603050405020304" pitchFamily="18" charset="0"/>
                <a:cs typeface="Times New Roman" pitchFamily="18" charset="0"/>
              </a:rPr>
              <a:t> as </a:t>
            </a:r>
            <a:r>
              <a:rPr lang="en-US" altLang="en-US" sz="2400" dirty="0" err="1">
                <a:solidFill>
                  <a:srgbClr val="FF0000"/>
                </a:solidFill>
                <a:latin typeface="Times New Roman" panose="02020603050405020304" pitchFamily="18" charset="0"/>
                <a:cs typeface="Times New Roman" pitchFamily="18" charset="0"/>
              </a:rPr>
              <a:t>plt</a:t>
            </a:r>
            <a:endParaRPr lang="en-US" altLang="en-US" sz="2400" dirty="0">
              <a:solidFill>
                <a:srgbClr val="FF0000"/>
              </a:solidFill>
              <a:latin typeface="Times New Roman" panose="02020603050405020304" pitchFamily="18" charset="0"/>
              <a:cs typeface="Times New Roman" pitchFamily="18" charset="0"/>
            </a:endParaRPr>
          </a:p>
          <a:p>
            <a:pPr marL="0" indent="0" algn="just">
              <a:buNone/>
            </a:pPr>
            <a:r>
              <a:rPr lang="en-US" altLang="en-US" sz="2400" dirty="0">
                <a:solidFill>
                  <a:srgbClr val="FF0000"/>
                </a:solidFill>
                <a:latin typeface="Times New Roman" panose="02020603050405020304" pitchFamily="18" charset="0"/>
                <a:cs typeface="Times New Roman" pitchFamily="18" charset="0"/>
              </a:rPr>
              <a:t>csv = </a:t>
            </a:r>
            <a:r>
              <a:rPr lang="en-US" altLang="en-US" sz="2400" dirty="0" err="1">
                <a:solidFill>
                  <a:srgbClr val="FF0000"/>
                </a:solidFill>
                <a:latin typeface="Times New Roman" panose="02020603050405020304" pitchFamily="18" charset="0"/>
                <a:cs typeface="Times New Roman" pitchFamily="18" charset="0"/>
              </a:rPr>
              <a:t>seaborn.load_dataset</a:t>
            </a:r>
            <a:r>
              <a:rPr lang="en-US" altLang="en-US" sz="2400" dirty="0">
                <a:solidFill>
                  <a:srgbClr val="FF0000"/>
                </a:solidFill>
                <a:latin typeface="Times New Roman" panose="02020603050405020304" pitchFamily="18" charset="0"/>
                <a:cs typeface="Times New Roman" pitchFamily="18" charset="0"/>
              </a:rPr>
              <a:t>("tips")</a:t>
            </a:r>
          </a:p>
          <a:p>
            <a:pPr marL="0" indent="0" algn="just">
              <a:buNone/>
            </a:pPr>
            <a:r>
              <a:rPr lang="en-US" altLang="en-US" sz="2400" dirty="0">
                <a:solidFill>
                  <a:srgbClr val="FF0000"/>
                </a:solidFill>
                <a:latin typeface="Times New Roman" panose="02020603050405020304" pitchFamily="18" charset="0"/>
                <a:cs typeface="Times New Roman" pitchFamily="18" charset="0"/>
              </a:rPr>
              <a:t>res = </a:t>
            </a:r>
            <a:r>
              <a:rPr lang="en-US" altLang="en-US" sz="2400" dirty="0" err="1">
                <a:solidFill>
                  <a:srgbClr val="FF0000"/>
                </a:solidFill>
                <a:latin typeface="Times New Roman" panose="02020603050405020304" pitchFamily="18" charset="0"/>
                <a:cs typeface="Times New Roman" pitchFamily="18" charset="0"/>
              </a:rPr>
              <a:t>seaborn.stripplot</a:t>
            </a:r>
            <a:r>
              <a:rPr lang="en-US" altLang="en-US" sz="2400" dirty="0">
                <a:solidFill>
                  <a:srgbClr val="FF0000"/>
                </a:solidFill>
                <a:latin typeface="Times New Roman" panose="02020603050405020304" pitchFamily="18" charset="0"/>
                <a:cs typeface="Times New Roman" pitchFamily="18" charset="0"/>
              </a:rPr>
              <a:t>(x="tip", y="sex", data=</a:t>
            </a:r>
            <a:r>
              <a:rPr lang="en-US" altLang="en-US" sz="2400" dirty="0" err="1">
                <a:solidFill>
                  <a:srgbClr val="FF0000"/>
                </a:solidFill>
                <a:latin typeface="Times New Roman" panose="02020603050405020304" pitchFamily="18" charset="0"/>
                <a:cs typeface="Times New Roman" pitchFamily="18" charset="0"/>
              </a:rPr>
              <a:t>csv,jitter</a:t>
            </a:r>
            <a:r>
              <a:rPr lang="en-US" altLang="en-US" sz="2400" dirty="0">
                <a:solidFill>
                  <a:srgbClr val="FF0000"/>
                </a:solidFill>
                <a:latin typeface="Times New Roman" panose="02020603050405020304" pitchFamily="18" charset="0"/>
                <a:cs typeface="Times New Roman" pitchFamily="18" charset="0"/>
              </a:rPr>
              <a:t>=0.05)</a:t>
            </a:r>
          </a:p>
          <a:p>
            <a:pPr marL="0" indent="0" algn="just">
              <a:buNone/>
            </a:pPr>
            <a:r>
              <a:rPr lang="en-US" altLang="en-US" sz="2400" dirty="0" err="1">
                <a:solidFill>
                  <a:srgbClr val="FF0000"/>
                </a:solidFill>
                <a:latin typeface="Times New Roman" panose="02020603050405020304" pitchFamily="18" charset="0"/>
                <a:cs typeface="Times New Roman" pitchFamily="18" charset="0"/>
              </a:rPr>
              <a:t>plt.show</a:t>
            </a:r>
            <a:r>
              <a:rPr lang="en-US" altLang="en-US" sz="2400" dirty="0">
                <a:solidFill>
                  <a:srgbClr val="FF0000"/>
                </a:solidFill>
                <a:latin typeface="Times New Roman" panose="02020603050405020304" pitchFamily="18" charset="0"/>
                <a:cs typeface="Times New Roman" pitchFamily="18" charset="0"/>
              </a:rPr>
              <a:t>()</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Categorical Scatter Plot</a:t>
            </a:r>
            <a:endParaRPr lang="en-US" sz="4000" i="0" dirty="0">
              <a:effectLst/>
            </a:endParaRPr>
          </a:p>
        </p:txBody>
      </p:sp>
      <p:sp>
        <p:nvSpPr>
          <p:cNvPr id="8" name="Date Placeholder 7"/>
          <p:cNvSpPr>
            <a:spLocks noGrp="1"/>
          </p:cNvSpPr>
          <p:nvPr>
            <p:ph type="dt" sz="half" idx="10"/>
          </p:nvPr>
        </p:nvSpPr>
        <p:spPr/>
        <p:txBody>
          <a:bodyPr/>
          <a:lstStyle/>
          <a:p>
            <a:fld id="{8DE2EFF9-07CE-4B17-96AA-AB79E45EF550}"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82</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413742540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237" y="1122364"/>
            <a:ext cx="10474804" cy="5661781"/>
          </a:xfrm>
        </p:spPr>
        <p:txBody>
          <a:bodyPr>
            <a:noAutofit/>
          </a:bodyPr>
          <a:lstStyle/>
          <a:p>
            <a:pPr marL="0" indent="0" algn="just">
              <a:buNone/>
            </a:pPr>
            <a:r>
              <a:rPr lang="en-US" altLang="en-US" sz="2400" dirty="0">
                <a:latin typeface="Times New Roman" panose="02020603050405020304" pitchFamily="18" charset="0"/>
                <a:cs typeface="Times New Roman" pitchFamily="18" charset="0"/>
              </a:rPr>
              <a:t>The parameter jitter is useful when the data set consists of data points that overlap. In such cases, setting a jitter value can help them get uniformly distributed.</a:t>
            </a:r>
          </a:p>
          <a:p>
            <a:pPr marL="0" indent="0" algn="just">
              <a:buNone/>
            </a:pPr>
            <a:endParaRPr lang="en-US" altLang="en-US" sz="2400" dirty="0">
              <a:solidFill>
                <a:srgbClr val="FF0000"/>
              </a:solidFill>
              <a:latin typeface="Times New Roman" panose="02020603050405020304"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pic>
        <p:nvPicPr>
          <p:cNvPr id="4" name="Picture 3">
            <a:extLst>
              <a:ext uri="{FF2B5EF4-FFF2-40B4-BE49-F238E27FC236}">
                <a16:creationId xmlns:a16="http://schemas.microsoft.com/office/drawing/2014/main" xmlns="" id="{9A1F91E4-0D19-4D0E-A46D-6DDF4A9AAC21}"/>
              </a:ext>
            </a:extLst>
          </p:cNvPr>
          <p:cNvPicPr>
            <a:picLocks noChangeAspect="1"/>
          </p:cNvPicPr>
          <p:nvPr/>
        </p:nvPicPr>
        <p:blipFill>
          <a:blip r:embed="rId3"/>
          <a:stretch>
            <a:fillRect/>
          </a:stretch>
        </p:blipFill>
        <p:spPr>
          <a:xfrm>
            <a:off x="1005840" y="2372103"/>
            <a:ext cx="8503920" cy="3800097"/>
          </a:xfrm>
          <a:prstGeom prst="rect">
            <a:avLst/>
          </a:prstGeom>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Categorical Scatter Plot</a:t>
            </a:r>
            <a:endParaRPr lang="en-US" sz="4000" i="0" dirty="0">
              <a:effectLst/>
            </a:endParaRPr>
          </a:p>
        </p:txBody>
      </p:sp>
      <p:sp>
        <p:nvSpPr>
          <p:cNvPr id="8" name="Date Placeholder 7"/>
          <p:cNvSpPr>
            <a:spLocks noGrp="1"/>
          </p:cNvSpPr>
          <p:nvPr>
            <p:ph type="dt" sz="half" idx="10"/>
          </p:nvPr>
        </p:nvSpPr>
        <p:spPr/>
        <p:txBody>
          <a:bodyPr/>
          <a:lstStyle/>
          <a:p>
            <a:fld id="{785ADFD3-9757-410E-B80A-6A23CDA76D2F}"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83</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32965432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237" y="1122364"/>
            <a:ext cx="10474804" cy="5661781"/>
          </a:xfrm>
        </p:spPr>
        <p:txBody>
          <a:bodyPr>
            <a:noAutofit/>
          </a:bodyPr>
          <a:lstStyle/>
          <a:p>
            <a:pPr marL="0" indent="0" algn="just">
              <a:buNone/>
            </a:pPr>
            <a:r>
              <a:rPr lang="en-US" altLang="en-US" sz="2400" b="1" dirty="0" err="1">
                <a:latin typeface="Times New Roman" panose="02020603050405020304" pitchFamily="18" charset="0"/>
                <a:cs typeface="Times New Roman" pitchFamily="18" charset="0"/>
              </a:rPr>
              <a:t>seaborn.swarmplot</a:t>
            </a:r>
            <a:r>
              <a:rPr lang="en-US" altLang="en-US" sz="2400" b="1" dirty="0">
                <a:latin typeface="Times New Roman" panose="02020603050405020304" pitchFamily="18" charset="0"/>
                <a:cs typeface="Times New Roman" pitchFamily="18" charset="0"/>
              </a:rPr>
              <a:t>()</a:t>
            </a:r>
          </a:p>
          <a:p>
            <a:pPr marL="0" indent="0" algn="just">
              <a:buNone/>
            </a:pPr>
            <a:r>
              <a:rPr lang="en-US" altLang="en-US" sz="2400" dirty="0">
                <a:latin typeface="Times New Roman" panose="02020603050405020304" pitchFamily="18" charset="0"/>
                <a:cs typeface="Times New Roman" pitchFamily="18" charset="0"/>
              </a:rPr>
              <a:t>The </a:t>
            </a:r>
            <a:r>
              <a:rPr lang="en-US" altLang="en-US" sz="2400" dirty="0" err="1">
                <a:latin typeface="Times New Roman" panose="02020603050405020304" pitchFamily="18" charset="0"/>
                <a:cs typeface="Times New Roman" pitchFamily="18" charset="0"/>
              </a:rPr>
              <a:t>seaborn.swarmplot</a:t>
            </a:r>
            <a:r>
              <a:rPr lang="en-US" altLang="en-US" sz="2400" dirty="0">
                <a:latin typeface="Times New Roman" panose="02020603050405020304" pitchFamily="18" charset="0"/>
                <a:cs typeface="Times New Roman" pitchFamily="18" charset="0"/>
              </a:rPr>
              <a:t>() function resembles the </a:t>
            </a:r>
            <a:r>
              <a:rPr lang="en-US" altLang="en-US" sz="2400" dirty="0" err="1">
                <a:latin typeface="Times New Roman" panose="02020603050405020304" pitchFamily="18" charset="0"/>
                <a:cs typeface="Times New Roman" pitchFamily="18" charset="0"/>
              </a:rPr>
              <a:t>seaborn.stripplot</a:t>
            </a:r>
            <a:r>
              <a:rPr lang="en-US" altLang="en-US" sz="2400" dirty="0">
                <a:latin typeface="Times New Roman" panose="02020603050405020304" pitchFamily="18" charset="0"/>
                <a:cs typeface="Times New Roman" pitchFamily="18" charset="0"/>
              </a:rPr>
              <a:t>() function with a slight difference. The </a:t>
            </a:r>
            <a:r>
              <a:rPr lang="en-US" altLang="en-US" sz="2400" dirty="0" err="1">
                <a:latin typeface="Times New Roman" panose="02020603050405020304" pitchFamily="18" charset="0"/>
                <a:cs typeface="Times New Roman" pitchFamily="18" charset="0"/>
              </a:rPr>
              <a:t>seaborn.swarmplot</a:t>
            </a:r>
            <a:r>
              <a:rPr lang="en-US" altLang="en-US" sz="2400" dirty="0">
                <a:latin typeface="Times New Roman" panose="02020603050405020304" pitchFamily="18" charset="0"/>
                <a:cs typeface="Times New Roman" pitchFamily="18" charset="0"/>
              </a:rPr>
              <a:t>() function plots the data values along the categorical axis chosen. Thus, it completely avoids overlapping.</a:t>
            </a:r>
          </a:p>
          <a:p>
            <a:pPr marL="0" indent="0" algn="just">
              <a:buNone/>
            </a:pPr>
            <a:r>
              <a:rPr lang="en-US" altLang="en-US" sz="2400" b="1" dirty="0">
                <a:latin typeface="Times New Roman" panose="02020603050405020304" pitchFamily="18" charset="0"/>
                <a:cs typeface="Times New Roman" pitchFamily="18" charset="0"/>
              </a:rPr>
              <a:t>Syntax:</a:t>
            </a:r>
            <a:r>
              <a:rPr lang="en-US" altLang="en-US" sz="2400" dirty="0">
                <a:latin typeface="Times New Roman" panose="02020603050405020304" pitchFamily="18" charset="0"/>
                <a:cs typeface="Times New Roman" pitchFamily="18" charset="0"/>
              </a:rPr>
              <a:t>	</a:t>
            </a:r>
            <a:r>
              <a:rPr lang="en-US" altLang="en-US" sz="2400" dirty="0" err="1">
                <a:latin typeface="Times New Roman" panose="02020603050405020304" pitchFamily="18" charset="0"/>
                <a:cs typeface="Times New Roman" pitchFamily="18" charset="0"/>
              </a:rPr>
              <a:t>seaborn.swarmplot</a:t>
            </a:r>
            <a:r>
              <a:rPr lang="en-US" altLang="en-US" sz="2400" dirty="0">
                <a:latin typeface="Times New Roman" panose="02020603050405020304" pitchFamily="18" charset="0"/>
                <a:cs typeface="Times New Roman" pitchFamily="18" charset="0"/>
              </a:rPr>
              <a:t>(x=value, y=value, data=data)</a:t>
            </a:r>
          </a:p>
          <a:p>
            <a:pPr marL="0" indent="0" algn="just">
              <a:buNone/>
            </a:pPr>
            <a:r>
              <a:rPr lang="en-US" altLang="en-US" sz="2400" b="1" dirty="0">
                <a:latin typeface="Times New Roman" panose="02020603050405020304" pitchFamily="18" charset="0"/>
                <a:cs typeface="Times New Roman" pitchFamily="18" charset="0"/>
              </a:rPr>
              <a:t>Example:</a:t>
            </a:r>
            <a:endParaRPr lang="en-US" altLang="en-US" sz="2400" b="1" dirty="0">
              <a:solidFill>
                <a:srgbClr val="FF0000"/>
              </a:solidFill>
              <a:latin typeface="Times New Roman" panose="02020603050405020304" pitchFamily="18" charset="0"/>
              <a:cs typeface="Times New Roman" pitchFamily="18" charset="0"/>
            </a:endParaRPr>
          </a:p>
          <a:p>
            <a:pPr marL="0" indent="0" algn="just">
              <a:buNone/>
            </a:pPr>
            <a:r>
              <a:rPr lang="en-US" altLang="en-US" sz="2400" dirty="0">
                <a:solidFill>
                  <a:srgbClr val="FF0000"/>
                </a:solidFill>
                <a:latin typeface="Times New Roman" panose="02020603050405020304" pitchFamily="18" charset="0"/>
                <a:cs typeface="Times New Roman" pitchFamily="18" charset="0"/>
              </a:rPr>
              <a:t>import seaborn</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pandas</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a:t>
            </a:r>
            <a:r>
              <a:rPr lang="en-US" altLang="en-US" sz="2400" dirty="0" err="1">
                <a:solidFill>
                  <a:srgbClr val="FF0000"/>
                </a:solidFill>
                <a:latin typeface="Times New Roman" panose="02020603050405020304" pitchFamily="18" charset="0"/>
                <a:cs typeface="Times New Roman" pitchFamily="18" charset="0"/>
              </a:rPr>
              <a:t>matplotlib.pyplot</a:t>
            </a:r>
            <a:r>
              <a:rPr lang="en-US" altLang="en-US" sz="2400" dirty="0">
                <a:solidFill>
                  <a:srgbClr val="FF0000"/>
                </a:solidFill>
                <a:latin typeface="Times New Roman" panose="02020603050405020304" pitchFamily="18" charset="0"/>
                <a:cs typeface="Times New Roman" pitchFamily="18" charset="0"/>
              </a:rPr>
              <a:t> as </a:t>
            </a:r>
            <a:r>
              <a:rPr lang="en-US" altLang="en-US" sz="2400" dirty="0" err="1">
                <a:solidFill>
                  <a:srgbClr val="FF0000"/>
                </a:solidFill>
                <a:latin typeface="Times New Roman" panose="02020603050405020304" pitchFamily="18" charset="0"/>
                <a:cs typeface="Times New Roman" pitchFamily="18" charset="0"/>
              </a:rPr>
              <a:t>plt</a:t>
            </a:r>
            <a:endParaRPr lang="en-US" altLang="en-US" sz="2400" dirty="0">
              <a:solidFill>
                <a:srgbClr val="FF0000"/>
              </a:solidFill>
              <a:latin typeface="Times New Roman" panose="02020603050405020304" pitchFamily="18" charset="0"/>
              <a:cs typeface="Times New Roman" pitchFamily="18" charset="0"/>
            </a:endParaRPr>
          </a:p>
          <a:p>
            <a:pPr marL="0" indent="0" algn="just">
              <a:buNone/>
            </a:pPr>
            <a:r>
              <a:rPr lang="en-US" altLang="en-US" sz="2400" dirty="0">
                <a:solidFill>
                  <a:srgbClr val="FF0000"/>
                </a:solidFill>
                <a:latin typeface="Times New Roman" panose="02020603050405020304" pitchFamily="18" charset="0"/>
                <a:cs typeface="Times New Roman" pitchFamily="18" charset="0"/>
              </a:rPr>
              <a:t>csv = </a:t>
            </a:r>
            <a:r>
              <a:rPr lang="en-US" altLang="en-US" sz="2400" dirty="0" err="1">
                <a:solidFill>
                  <a:srgbClr val="FF0000"/>
                </a:solidFill>
                <a:latin typeface="Times New Roman" panose="02020603050405020304" pitchFamily="18" charset="0"/>
                <a:cs typeface="Times New Roman" pitchFamily="18" charset="0"/>
              </a:rPr>
              <a:t>seaborn.load_dataset</a:t>
            </a:r>
            <a:r>
              <a:rPr lang="en-US" altLang="en-US" sz="2400" dirty="0">
                <a:solidFill>
                  <a:srgbClr val="FF0000"/>
                </a:solidFill>
                <a:latin typeface="Times New Roman" panose="02020603050405020304" pitchFamily="18" charset="0"/>
                <a:cs typeface="Times New Roman" pitchFamily="18" charset="0"/>
              </a:rPr>
              <a:t>("tips")</a:t>
            </a:r>
          </a:p>
          <a:p>
            <a:pPr marL="0" indent="0" algn="just">
              <a:buNone/>
            </a:pPr>
            <a:r>
              <a:rPr lang="en-US" altLang="en-US" sz="2400" dirty="0">
                <a:solidFill>
                  <a:srgbClr val="FF0000"/>
                </a:solidFill>
                <a:latin typeface="Times New Roman" panose="02020603050405020304" pitchFamily="18" charset="0"/>
                <a:cs typeface="Times New Roman" pitchFamily="18" charset="0"/>
              </a:rPr>
              <a:t>res = </a:t>
            </a:r>
            <a:r>
              <a:rPr lang="en-US" altLang="en-US" sz="2400" dirty="0" err="1">
                <a:solidFill>
                  <a:srgbClr val="FF0000"/>
                </a:solidFill>
                <a:latin typeface="Times New Roman" panose="02020603050405020304" pitchFamily="18" charset="0"/>
                <a:cs typeface="Times New Roman" pitchFamily="18" charset="0"/>
              </a:rPr>
              <a:t>seaborn.swarmplot</a:t>
            </a:r>
            <a:r>
              <a:rPr lang="en-US" altLang="en-US" sz="2400" dirty="0">
                <a:solidFill>
                  <a:srgbClr val="FF0000"/>
                </a:solidFill>
                <a:latin typeface="Times New Roman" panose="02020603050405020304" pitchFamily="18" charset="0"/>
                <a:cs typeface="Times New Roman" pitchFamily="18" charset="0"/>
              </a:rPr>
              <a:t>(x="tip", y="sex", data=csv)</a:t>
            </a:r>
          </a:p>
          <a:p>
            <a:pPr marL="0" indent="0" algn="just">
              <a:buNone/>
            </a:pPr>
            <a:r>
              <a:rPr lang="en-US" altLang="en-US" sz="2400" dirty="0" err="1">
                <a:solidFill>
                  <a:srgbClr val="FF0000"/>
                </a:solidFill>
                <a:latin typeface="Times New Roman" panose="02020603050405020304" pitchFamily="18" charset="0"/>
                <a:cs typeface="Times New Roman" pitchFamily="18" charset="0"/>
              </a:rPr>
              <a:t>plt.show</a:t>
            </a:r>
            <a:r>
              <a:rPr lang="en-US" altLang="en-US" sz="2400" dirty="0">
                <a:solidFill>
                  <a:srgbClr val="FF0000"/>
                </a:solidFill>
                <a:latin typeface="Times New Roman" panose="02020603050405020304" pitchFamily="18" charset="0"/>
                <a:cs typeface="Times New Roman" pitchFamily="18" charset="0"/>
              </a:rPr>
              <a:t>()</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Categorical Scatter Plot</a:t>
            </a:r>
            <a:endParaRPr lang="en-US" sz="4000" i="0" dirty="0">
              <a:effectLst/>
            </a:endParaRPr>
          </a:p>
        </p:txBody>
      </p:sp>
      <p:sp>
        <p:nvSpPr>
          <p:cNvPr id="8" name="Date Placeholder 7"/>
          <p:cNvSpPr>
            <a:spLocks noGrp="1"/>
          </p:cNvSpPr>
          <p:nvPr>
            <p:ph type="dt" sz="half" idx="10"/>
          </p:nvPr>
        </p:nvSpPr>
        <p:spPr/>
        <p:txBody>
          <a:bodyPr/>
          <a:lstStyle/>
          <a:p>
            <a:fld id="{2BCA2D41-52DE-44EF-A9A5-9DE96078BCB0}"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84</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375624132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237" y="1122364"/>
            <a:ext cx="10474804" cy="5661781"/>
          </a:xfrm>
        </p:spPr>
        <p:txBody>
          <a:bodyPr>
            <a:noAutofit/>
          </a:bodyPr>
          <a:lstStyle/>
          <a:p>
            <a:pPr marL="0" indent="0" algn="just">
              <a:buNone/>
            </a:pPr>
            <a:r>
              <a:rPr lang="en-US" altLang="en-US" sz="2400" dirty="0">
                <a:latin typeface="Times New Roman" panose="02020603050405020304" pitchFamily="18" charset="0"/>
                <a:cs typeface="Times New Roman" pitchFamily="18" charset="0"/>
              </a:rPr>
              <a:t>In the above example, I have passed the column ‘sex’ as the only categorical data and have plotted against the same along the x-axis, respectively.</a:t>
            </a:r>
          </a:p>
          <a:p>
            <a:pPr marL="0" indent="0" algn="just">
              <a:buNone/>
            </a:pPr>
            <a:endParaRPr lang="en-US" altLang="en-US" sz="2400" dirty="0">
              <a:solidFill>
                <a:srgbClr val="FF0000"/>
              </a:solidFill>
              <a:latin typeface="Times New Roman" panose="02020603050405020304"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pic>
        <p:nvPicPr>
          <p:cNvPr id="4" name="Picture 3">
            <a:extLst>
              <a:ext uri="{FF2B5EF4-FFF2-40B4-BE49-F238E27FC236}">
                <a16:creationId xmlns:a16="http://schemas.microsoft.com/office/drawing/2014/main" xmlns="" id="{457A1B06-1FBF-4ADF-9C99-358E266F39AD}"/>
              </a:ext>
            </a:extLst>
          </p:cNvPr>
          <p:cNvPicPr>
            <a:picLocks noChangeAspect="1"/>
          </p:cNvPicPr>
          <p:nvPr/>
        </p:nvPicPr>
        <p:blipFill>
          <a:blip r:embed="rId3"/>
          <a:stretch>
            <a:fillRect/>
          </a:stretch>
        </p:blipFill>
        <p:spPr>
          <a:xfrm>
            <a:off x="2200275" y="2372103"/>
            <a:ext cx="6572250" cy="3162300"/>
          </a:xfrm>
          <a:prstGeom prst="rect">
            <a:avLst/>
          </a:prstGeom>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Categorical Scatter Plot</a:t>
            </a:r>
            <a:endParaRPr lang="en-US" sz="4000" i="0" dirty="0">
              <a:effectLst/>
            </a:endParaRPr>
          </a:p>
        </p:txBody>
      </p:sp>
      <p:sp>
        <p:nvSpPr>
          <p:cNvPr id="8" name="Date Placeholder 7"/>
          <p:cNvSpPr>
            <a:spLocks noGrp="1"/>
          </p:cNvSpPr>
          <p:nvPr>
            <p:ph type="dt" sz="half" idx="10"/>
          </p:nvPr>
        </p:nvSpPr>
        <p:spPr/>
        <p:txBody>
          <a:bodyPr/>
          <a:lstStyle/>
          <a:p>
            <a:fld id="{F19A21D4-E141-400E-A03E-89E0484EAB2A}"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85</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44278628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237" y="1122364"/>
            <a:ext cx="10474804" cy="5661781"/>
          </a:xfrm>
        </p:spPr>
        <p:txBody>
          <a:bodyPr>
            <a:noAutofit/>
          </a:bodyPr>
          <a:lstStyle/>
          <a:p>
            <a:pPr marL="0" indent="0" algn="just">
              <a:buNone/>
            </a:pPr>
            <a:r>
              <a:rPr lang="en-US" altLang="en-US" sz="2400" dirty="0">
                <a:latin typeface="Times New Roman" panose="02020603050405020304" pitchFamily="18" charset="0"/>
                <a:cs typeface="Times New Roman" pitchFamily="18" charset="0"/>
              </a:rPr>
              <a:t>Categorical Distribution data basically refers to the type of data wherein the result describes the certain possibility of the random/chosen variable to belong to one of the given possible categories.</a:t>
            </a:r>
          </a:p>
          <a:p>
            <a:pPr marL="0" indent="0" algn="just">
              <a:buNone/>
            </a:pPr>
            <a:endParaRPr lang="en-US" altLang="en-US" sz="2400" dirty="0">
              <a:latin typeface="Times New Roman" panose="02020603050405020304" pitchFamily="18" charset="0"/>
              <a:cs typeface="Times New Roman" pitchFamily="18" charset="0"/>
            </a:endParaRPr>
          </a:p>
          <a:p>
            <a:pPr marL="0" indent="0" algn="just">
              <a:buNone/>
            </a:pPr>
            <a:r>
              <a:rPr lang="en-US" altLang="en-US" sz="2400" dirty="0">
                <a:latin typeface="Times New Roman" panose="02020603050405020304" pitchFamily="18" charset="0"/>
                <a:cs typeface="Times New Roman" pitchFamily="18" charset="0"/>
              </a:rPr>
              <a:t>Python Seaborn has the following functions to represent the categorical distributed data efficiently:</a:t>
            </a:r>
          </a:p>
          <a:p>
            <a:pPr marL="0" indent="0" algn="just">
              <a:buNone/>
            </a:pPr>
            <a:endParaRPr lang="en-US" altLang="en-US" sz="2400" dirty="0">
              <a:latin typeface="Times New Roman" panose="02020603050405020304" pitchFamily="18" charset="0"/>
              <a:cs typeface="Times New Roman" pitchFamily="18" charset="0"/>
            </a:endParaRPr>
          </a:p>
          <a:p>
            <a:pPr algn="just"/>
            <a:r>
              <a:rPr lang="en-US" altLang="en-US" sz="2400" dirty="0" err="1">
                <a:latin typeface="Times New Roman" panose="02020603050405020304" pitchFamily="18" charset="0"/>
                <a:cs typeface="Times New Roman" pitchFamily="18" charset="0"/>
              </a:rPr>
              <a:t>seaborn.violinplot</a:t>
            </a:r>
            <a:r>
              <a:rPr lang="en-US" altLang="en-US" sz="2400" dirty="0">
                <a:latin typeface="Times New Roman" panose="02020603050405020304" pitchFamily="18" charset="0"/>
                <a:cs typeface="Times New Roman" pitchFamily="18" charset="0"/>
              </a:rPr>
              <a:t>()</a:t>
            </a:r>
          </a:p>
          <a:p>
            <a:pPr algn="just"/>
            <a:r>
              <a:rPr lang="en-US" altLang="en-US" sz="2400" dirty="0" err="1">
                <a:latin typeface="Times New Roman" panose="02020603050405020304" pitchFamily="18" charset="0"/>
                <a:cs typeface="Times New Roman" pitchFamily="18" charset="0"/>
              </a:rPr>
              <a:t>seaborn.boxplot</a:t>
            </a:r>
            <a:r>
              <a:rPr lang="en-US" altLang="en-US" sz="2400" dirty="0">
                <a:latin typeface="Times New Roman" panose="02020603050405020304" pitchFamily="18" charset="0"/>
                <a:cs typeface="Times New Roman" pitchFamily="18" charset="0"/>
              </a:rPr>
              <a:t>()</a:t>
            </a:r>
          </a:p>
          <a:p>
            <a:pPr algn="just"/>
            <a:r>
              <a:rPr lang="en-US" altLang="en-US" sz="2400" dirty="0" err="1">
                <a:latin typeface="Times New Roman" panose="02020603050405020304" pitchFamily="18" charset="0"/>
                <a:cs typeface="Times New Roman" pitchFamily="18" charset="0"/>
              </a:rPr>
              <a:t>seaborn.boxenplot</a:t>
            </a:r>
            <a:r>
              <a:rPr lang="en-US" altLang="en-US" sz="2400" dirty="0">
                <a:latin typeface="Times New Roman" panose="02020603050405020304" pitchFamily="18" charset="0"/>
                <a:cs typeface="Times New Roman" pitchFamily="18" charset="0"/>
              </a:rPr>
              <a:t>()</a:t>
            </a:r>
            <a:endParaRPr lang="en-US" altLang="en-US" sz="2400" dirty="0">
              <a:solidFill>
                <a:srgbClr val="FF0000"/>
              </a:solidFill>
              <a:latin typeface="Times New Roman" panose="02020603050405020304"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8"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Categorical Distribution Plot</a:t>
            </a:r>
            <a:endParaRPr lang="en-US" sz="4000" i="0" dirty="0">
              <a:effectLst/>
            </a:endParaRPr>
          </a:p>
        </p:txBody>
      </p:sp>
      <p:sp>
        <p:nvSpPr>
          <p:cNvPr id="9" name="Date Placeholder 8"/>
          <p:cNvSpPr>
            <a:spLocks noGrp="1"/>
          </p:cNvSpPr>
          <p:nvPr>
            <p:ph type="dt" sz="half" idx="10"/>
          </p:nvPr>
        </p:nvSpPr>
        <p:spPr/>
        <p:txBody>
          <a:bodyPr/>
          <a:lstStyle/>
          <a:p>
            <a:fld id="{6249EBAA-12B6-47F8-93CD-13F279C1B133}" type="datetime1">
              <a:rPr lang="en-US" smtClean="0"/>
              <a:pPr/>
              <a:t>5/13/2021</a:t>
            </a:fld>
            <a:endParaRPr lang="en-US"/>
          </a:p>
        </p:txBody>
      </p:sp>
      <p:sp>
        <p:nvSpPr>
          <p:cNvPr id="10" name="Slide Number Placeholder 9"/>
          <p:cNvSpPr>
            <a:spLocks noGrp="1"/>
          </p:cNvSpPr>
          <p:nvPr>
            <p:ph type="sldNum" sz="quarter" idx="12"/>
          </p:nvPr>
        </p:nvSpPr>
        <p:spPr/>
        <p:txBody>
          <a:bodyPr/>
          <a:lstStyle/>
          <a:p>
            <a:fld id="{276BC50C-6F93-485A-A9F7-7E4D9B5D786D}" type="slidenum">
              <a:rPr lang="en-US" smtClean="0"/>
              <a:pPr/>
              <a:t>86</a:t>
            </a:fld>
            <a:endParaRPr lang="en-US"/>
          </a:p>
        </p:txBody>
      </p:sp>
      <p:sp>
        <p:nvSpPr>
          <p:cNvPr id="11" name="Footer Placeholder 10"/>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280043351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237" y="1122364"/>
            <a:ext cx="10474804" cy="5661781"/>
          </a:xfrm>
        </p:spPr>
        <p:txBody>
          <a:bodyPr>
            <a:noAutofit/>
          </a:bodyPr>
          <a:lstStyle/>
          <a:p>
            <a:pPr marL="0" indent="0" algn="just">
              <a:buNone/>
            </a:pPr>
            <a:r>
              <a:rPr lang="en-US" altLang="en-US" sz="2400" b="1" dirty="0" err="1">
                <a:latin typeface="Times New Roman" panose="02020603050405020304" pitchFamily="18" charset="0"/>
                <a:cs typeface="Times New Roman" pitchFamily="18" charset="0"/>
              </a:rPr>
              <a:t>seaborn.violinplot</a:t>
            </a:r>
            <a:r>
              <a:rPr lang="en-US" altLang="en-US" sz="2400" b="1" dirty="0">
                <a:latin typeface="Times New Roman" panose="02020603050405020304" pitchFamily="18" charset="0"/>
                <a:cs typeface="Times New Roman" pitchFamily="18" charset="0"/>
              </a:rPr>
              <a:t>()</a:t>
            </a:r>
          </a:p>
          <a:p>
            <a:pPr marL="0" indent="0" algn="just">
              <a:buNone/>
            </a:pPr>
            <a:r>
              <a:rPr lang="en-US" altLang="en-US" sz="2400" dirty="0">
                <a:latin typeface="Times New Roman" panose="02020603050405020304" pitchFamily="18" charset="0"/>
                <a:cs typeface="Times New Roman" pitchFamily="18" charset="0"/>
              </a:rPr>
              <a:t>The </a:t>
            </a:r>
            <a:r>
              <a:rPr lang="en-US" altLang="en-US" sz="2400" dirty="0" err="1">
                <a:latin typeface="Times New Roman" panose="02020603050405020304" pitchFamily="18" charset="0"/>
                <a:cs typeface="Times New Roman" pitchFamily="18" charset="0"/>
              </a:rPr>
              <a:t>seaborn.violinplot</a:t>
            </a:r>
            <a:r>
              <a:rPr lang="en-US" altLang="en-US" sz="2400" dirty="0">
                <a:latin typeface="Times New Roman" panose="02020603050405020304" pitchFamily="18" charset="0"/>
                <a:cs typeface="Times New Roman" pitchFamily="18" charset="0"/>
              </a:rPr>
              <a:t>() function represents the underlying distribution of the data. It depicts and represents the distribution of data against different categorical data input.</a:t>
            </a:r>
          </a:p>
          <a:p>
            <a:pPr marL="0" indent="0" algn="just">
              <a:buNone/>
            </a:pPr>
            <a:r>
              <a:rPr lang="en-US" altLang="en-US" sz="2400" b="1" dirty="0">
                <a:latin typeface="Times New Roman" panose="02020603050405020304" pitchFamily="18" charset="0"/>
                <a:cs typeface="Times New Roman" pitchFamily="18" charset="0"/>
              </a:rPr>
              <a:t>Syntax:</a:t>
            </a:r>
          </a:p>
          <a:p>
            <a:pPr marL="0" indent="0" algn="just">
              <a:buNone/>
            </a:pPr>
            <a:r>
              <a:rPr lang="en-US" altLang="en-US" sz="2400" dirty="0">
                <a:latin typeface="Times New Roman" panose="02020603050405020304" pitchFamily="18" charset="0"/>
                <a:cs typeface="Times New Roman" pitchFamily="18" charset="0"/>
              </a:rPr>
              <a:t>	</a:t>
            </a:r>
            <a:r>
              <a:rPr lang="en-US" altLang="en-US" sz="2400" dirty="0" err="1">
                <a:latin typeface="Times New Roman" panose="02020603050405020304" pitchFamily="18" charset="0"/>
                <a:cs typeface="Times New Roman" pitchFamily="18" charset="0"/>
              </a:rPr>
              <a:t>seaborn.violinplot</a:t>
            </a:r>
            <a:r>
              <a:rPr lang="en-US" altLang="en-US" sz="2400" dirty="0">
                <a:latin typeface="Times New Roman" panose="02020603050405020304" pitchFamily="18" charset="0"/>
                <a:cs typeface="Times New Roman" pitchFamily="18" charset="0"/>
              </a:rPr>
              <a:t>(x=value, y=value, data=data)</a:t>
            </a:r>
          </a:p>
          <a:p>
            <a:pPr marL="0" indent="0" algn="just">
              <a:buNone/>
            </a:pPr>
            <a:r>
              <a:rPr lang="en-US" altLang="en-US" sz="2400" b="1" dirty="0">
                <a:latin typeface="Times New Roman" panose="02020603050405020304" pitchFamily="18" charset="0"/>
                <a:cs typeface="Times New Roman" pitchFamily="18" charset="0"/>
              </a:rPr>
              <a:t>Example:</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seaborn</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pandas</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a:t>
            </a:r>
            <a:r>
              <a:rPr lang="en-US" altLang="en-US" sz="2400" dirty="0" err="1">
                <a:solidFill>
                  <a:srgbClr val="FF0000"/>
                </a:solidFill>
                <a:latin typeface="Times New Roman" panose="02020603050405020304" pitchFamily="18" charset="0"/>
                <a:cs typeface="Times New Roman" pitchFamily="18" charset="0"/>
              </a:rPr>
              <a:t>matplotlib.pyplot</a:t>
            </a:r>
            <a:r>
              <a:rPr lang="en-US" altLang="en-US" sz="2400" dirty="0">
                <a:solidFill>
                  <a:srgbClr val="FF0000"/>
                </a:solidFill>
                <a:latin typeface="Times New Roman" panose="02020603050405020304" pitchFamily="18" charset="0"/>
                <a:cs typeface="Times New Roman" pitchFamily="18" charset="0"/>
              </a:rPr>
              <a:t> as </a:t>
            </a:r>
            <a:r>
              <a:rPr lang="en-US" altLang="en-US" sz="2400" dirty="0" err="1">
                <a:solidFill>
                  <a:srgbClr val="FF0000"/>
                </a:solidFill>
                <a:latin typeface="Times New Roman" panose="02020603050405020304" pitchFamily="18" charset="0"/>
                <a:cs typeface="Times New Roman" pitchFamily="18" charset="0"/>
              </a:rPr>
              <a:t>plt</a:t>
            </a:r>
            <a:endParaRPr lang="en-US" altLang="en-US" sz="2400" dirty="0">
              <a:solidFill>
                <a:srgbClr val="FF0000"/>
              </a:solidFill>
              <a:latin typeface="Times New Roman" panose="02020603050405020304" pitchFamily="18" charset="0"/>
              <a:cs typeface="Times New Roman" pitchFamily="18" charset="0"/>
            </a:endParaRPr>
          </a:p>
          <a:p>
            <a:pPr marL="0" indent="0" algn="just">
              <a:buNone/>
            </a:pPr>
            <a:r>
              <a:rPr lang="en-US" altLang="en-US" sz="2400" dirty="0">
                <a:solidFill>
                  <a:srgbClr val="FF0000"/>
                </a:solidFill>
                <a:latin typeface="Times New Roman" panose="02020603050405020304" pitchFamily="18" charset="0"/>
                <a:cs typeface="Times New Roman" pitchFamily="18" charset="0"/>
              </a:rPr>
              <a:t>csv = </a:t>
            </a:r>
            <a:r>
              <a:rPr lang="en-US" altLang="en-US" sz="2400" dirty="0" err="1">
                <a:solidFill>
                  <a:srgbClr val="FF0000"/>
                </a:solidFill>
                <a:latin typeface="Times New Roman" panose="02020603050405020304" pitchFamily="18" charset="0"/>
                <a:cs typeface="Times New Roman" pitchFamily="18" charset="0"/>
              </a:rPr>
              <a:t>pandas.read_csv</a:t>
            </a:r>
            <a:r>
              <a:rPr lang="en-US" altLang="en-US" sz="2400" dirty="0">
                <a:solidFill>
                  <a:srgbClr val="FF0000"/>
                </a:solidFill>
                <a:latin typeface="Times New Roman" panose="02020603050405020304" pitchFamily="18" charset="0"/>
                <a:cs typeface="Times New Roman" pitchFamily="18" charset="0"/>
              </a:rPr>
              <a:t>("C:\\Book1.csv")</a:t>
            </a:r>
          </a:p>
          <a:p>
            <a:pPr marL="0" indent="0" algn="just">
              <a:buNone/>
            </a:pPr>
            <a:r>
              <a:rPr lang="en-US" altLang="en-US" sz="2400" dirty="0">
                <a:solidFill>
                  <a:srgbClr val="FF0000"/>
                </a:solidFill>
                <a:latin typeface="Times New Roman" panose="02020603050405020304" pitchFamily="18" charset="0"/>
                <a:cs typeface="Times New Roman" pitchFamily="18" charset="0"/>
              </a:rPr>
              <a:t>res = </a:t>
            </a:r>
            <a:r>
              <a:rPr lang="en-US" altLang="en-US" sz="2400" dirty="0" err="1">
                <a:solidFill>
                  <a:srgbClr val="FF0000"/>
                </a:solidFill>
                <a:latin typeface="Times New Roman" panose="02020603050405020304" pitchFamily="18" charset="0"/>
                <a:cs typeface="Times New Roman" pitchFamily="18" charset="0"/>
              </a:rPr>
              <a:t>seaborn.violinplot</a:t>
            </a:r>
            <a:r>
              <a:rPr lang="en-US" altLang="en-US" sz="2400" dirty="0">
                <a:solidFill>
                  <a:srgbClr val="FF0000"/>
                </a:solidFill>
                <a:latin typeface="Times New Roman" panose="02020603050405020304" pitchFamily="18" charset="0"/>
                <a:cs typeface="Times New Roman" pitchFamily="18" charset="0"/>
              </a:rPr>
              <a:t>(x=csv['Age'])</a:t>
            </a:r>
          </a:p>
          <a:p>
            <a:pPr marL="0" indent="0" algn="just">
              <a:buNone/>
            </a:pPr>
            <a:r>
              <a:rPr lang="en-US" altLang="en-US" sz="2400" dirty="0" err="1">
                <a:solidFill>
                  <a:srgbClr val="FF0000"/>
                </a:solidFill>
                <a:latin typeface="Times New Roman" panose="02020603050405020304" pitchFamily="18" charset="0"/>
                <a:cs typeface="Times New Roman" pitchFamily="18" charset="0"/>
              </a:rPr>
              <a:t>plt.show</a:t>
            </a:r>
            <a:r>
              <a:rPr lang="en-US" altLang="en-US" sz="2400" dirty="0">
                <a:solidFill>
                  <a:srgbClr val="FF0000"/>
                </a:solidFill>
                <a:latin typeface="Times New Roman" panose="02020603050405020304" pitchFamily="18" charset="0"/>
                <a:cs typeface="Times New Roman" pitchFamily="18" charset="0"/>
              </a:rPr>
              <a:t>()</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Categorical Distribution Plot</a:t>
            </a:r>
            <a:endParaRPr lang="en-US" sz="4000" i="0" dirty="0">
              <a:effectLst/>
            </a:endParaRPr>
          </a:p>
        </p:txBody>
      </p:sp>
      <p:sp>
        <p:nvSpPr>
          <p:cNvPr id="8" name="Date Placeholder 7"/>
          <p:cNvSpPr>
            <a:spLocks noGrp="1"/>
          </p:cNvSpPr>
          <p:nvPr>
            <p:ph type="dt" sz="half" idx="10"/>
          </p:nvPr>
        </p:nvSpPr>
        <p:spPr/>
        <p:txBody>
          <a:bodyPr/>
          <a:lstStyle/>
          <a:p>
            <a:fld id="{06B22AF3-3FE4-4044-9A3A-7583676CF490}"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87</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185757354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237" y="1122364"/>
            <a:ext cx="10474804" cy="5661781"/>
          </a:xfrm>
        </p:spPr>
        <p:txBody>
          <a:bodyPr>
            <a:noAutofit/>
          </a:bodyPr>
          <a:lstStyle/>
          <a:p>
            <a:pPr marL="0" indent="0" algn="just">
              <a:buNone/>
            </a:pPr>
            <a:r>
              <a:rPr lang="en-US" altLang="en-US" sz="2400" dirty="0">
                <a:latin typeface="Times New Roman" panose="02020603050405020304" pitchFamily="18" charset="0"/>
                <a:cs typeface="Times New Roman" pitchFamily="18" charset="0"/>
              </a:rPr>
              <a:t>In the above example, we have considered the distribution of data along the column-‘Age’, respectively.</a:t>
            </a:r>
          </a:p>
          <a:p>
            <a:pPr marL="0" indent="0" algn="just">
              <a:buNone/>
            </a:pPr>
            <a:endParaRPr lang="en-US" altLang="en-US" sz="2400" dirty="0">
              <a:solidFill>
                <a:srgbClr val="FF0000"/>
              </a:solidFill>
              <a:latin typeface="Times New Roman" panose="02020603050405020304"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pic>
        <p:nvPicPr>
          <p:cNvPr id="4" name="Picture 3">
            <a:extLst>
              <a:ext uri="{FF2B5EF4-FFF2-40B4-BE49-F238E27FC236}">
                <a16:creationId xmlns:a16="http://schemas.microsoft.com/office/drawing/2014/main" xmlns="" id="{5099ECD4-74E6-4A29-BEC7-F4880D8FB786}"/>
              </a:ext>
            </a:extLst>
          </p:cNvPr>
          <p:cNvPicPr>
            <a:picLocks noChangeAspect="1"/>
          </p:cNvPicPr>
          <p:nvPr/>
        </p:nvPicPr>
        <p:blipFill>
          <a:blip r:embed="rId3"/>
          <a:stretch>
            <a:fillRect/>
          </a:stretch>
        </p:blipFill>
        <p:spPr>
          <a:xfrm>
            <a:off x="1645921" y="2209800"/>
            <a:ext cx="6949439" cy="3886200"/>
          </a:xfrm>
          <a:prstGeom prst="rect">
            <a:avLst/>
          </a:prstGeom>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Categorical Distribution Plot</a:t>
            </a:r>
            <a:endParaRPr lang="en-US" sz="4000" i="0" dirty="0">
              <a:effectLst/>
            </a:endParaRPr>
          </a:p>
        </p:txBody>
      </p:sp>
      <p:sp>
        <p:nvSpPr>
          <p:cNvPr id="8" name="Date Placeholder 7"/>
          <p:cNvSpPr>
            <a:spLocks noGrp="1"/>
          </p:cNvSpPr>
          <p:nvPr>
            <p:ph type="dt" sz="half" idx="10"/>
          </p:nvPr>
        </p:nvSpPr>
        <p:spPr/>
        <p:txBody>
          <a:bodyPr/>
          <a:lstStyle/>
          <a:p>
            <a:fld id="{84D10116-A772-4F9D-B116-63DCE35B9722}"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88</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11608742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237" y="1122364"/>
            <a:ext cx="10474804" cy="5661781"/>
          </a:xfrm>
        </p:spPr>
        <p:txBody>
          <a:bodyPr>
            <a:noAutofit/>
          </a:bodyPr>
          <a:lstStyle/>
          <a:p>
            <a:pPr marL="0" indent="0" algn="just">
              <a:buNone/>
            </a:pPr>
            <a:r>
              <a:rPr lang="en-US" altLang="en-US" sz="2400" b="1" dirty="0" err="1">
                <a:latin typeface="Times New Roman" panose="02020603050405020304" pitchFamily="18" charset="0"/>
                <a:cs typeface="Times New Roman" pitchFamily="18" charset="0"/>
              </a:rPr>
              <a:t>seaborn.boxplot</a:t>
            </a:r>
            <a:r>
              <a:rPr lang="en-US" altLang="en-US" sz="2400" b="1" dirty="0">
                <a:latin typeface="Times New Roman" panose="02020603050405020304" pitchFamily="18" charset="0"/>
                <a:cs typeface="Times New Roman" pitchFamily="18" charset="0"/>
              </a:rPr>
              <a:t>()</a:t>
            </a:r>
          </a:p>
          <a:p>
            <a:pPr marL="0" indent="0" algn="just">
              <a:buNone/>
            </a:pPr>
            <a:r>
              <a:rPr lang="en-US" altLang="en-US" sz="2400" dirty="0">
                <a:latin typeface="Times New Roman" panose="02020603050405020304" pitchFamily="18" charset="0"/>
                <a:cs typeface="Times New Roman" pitchFamily="18" charset="0"/>
              </a:rPr>
              <a:t>The </a:t>
            </a:r>
            <a:r>
              <a:rPr lang="en-US" altLang="en-US" sz="2400" dirty="0" err="1">
                <a:latin typeface="Times New Roman" panose="02020603050405020304" pitchFamily="18" charset="0"/>
                <a:cs typeface="Times New Roman" pitchFamily="18" charset="0"/>
              </a:rPr>
              <a:t>seaborn.boxplot</a:t>
            </a:r>
            <a:r>
              <a:rPr lang="en-US" altLang="en-US" sz="2400" dirty="0">
                <a:latin typeface="Times New Roman" panose="02020603050405020304" pitchFamily="18" charset="0"/>
                <a:cs typeface="Times New Roman" pitchFamily="18" charset="0"/>
              </a:rPr>
              <a:t>() function represents the categorical distribution of data and sets comparison among the different categorical data inputs.</a:t>
            </a:r>
          </a:p>
          <a:p>
            <a:pPr marL="0" indent="0" algn="just">
              <a:buNone/>
            </a:pPr>
            <a:endParaRPr lang="en-US" altLang="en-US" sz="2400" dirty="0">
              <a:latin typeface="Times New Roman" panose="02020603050405020304" pitchFamily="18" charset="0"/>
              <a:cs typeface="Times New Roman" pitchFamily="18" charset="0"/>
            </a:endParaRPr>
          </a:p>
          <a:p>
            <a:pPr marL="0" indent="0" algn="just">
              <a:buNone/>
            </a:pPr>
            <a:r>
              <a:rPr lang="en-US" altLang="en-US" sz="2400" dirty="0">
                <a:latin typeface="Times New Roman" panose="02020603050405020304" pitchFamily="18" charset="0"/>
                <a:cs typeface="Times New Roman" pitchFamily="18" charset="0"/>
              </a:rPr>
              <a:t>The ‘box’ structure represents the main quartile of the data input while the ‘line’ structure represents the rest of the distribution of data. The outliers are represented by points using an inter-quartile function.</a:t>
            </a:r>
          </a:p>
          <a:p>
            <a:pPr marL="0" indent="0" algn="just">
              <a:buNone/>
            </a:pPr>
            <a:endParaRPr lang="en-US" altLang="en-US" sz="2400" dirty="0">
              <a:latin typeface="Times New Roman" panose="02020603050405020304" pitchFamily="18" charset="0"/>
              <a:cs typeface="Times New Roman" pitchFamily="18" charset="0"/>
            </a:endParaRPr>
          </a:p>
          <a:p>
            <a:pPr marL="0" indent="0" algn="just">
              <a:buNone/>
            </a:pPr>
            <a:r>
              <a:rPr lang="en-US" altLang="en-US" sz="2400" dirty="0">
                <a:latin typeface="Times New Roman" panose="02020603050405020304" pitchFamily="18" charset="0"/>
                <a:cs typeface="Times New Roman" pitchFamily="18" charset="0"/>
              </a:rPr>
              <a:t>Syntax:</a:t>
            </a:r>
          </a:p>
          <a:p>
            <a:pPr marL="0" indent="0" algn="just">
              <a:buNone/>
            </a:pPr>
            <a:endParaRPr lang="en-US" altLang="en-US" sz="2400" dirty="0">
              <a:latin typeface="Times New Roman" panose="02020603050405020304" pitchFamily="18" charset="0"/>
              <a:cs typeface="Times New Roman" pitchFamily="18" charset="0"/>
            </a:endParaRPr>
          </a:p>
          <a:p>
            <a:pPr marL="0" indent="0" algn="just">
              <a:buNone/>
            </a:pPr>
            <a:r>
              <a:rPr lang="en-US" altLang="en-US" sz="2400" dirty="0">
                <a:latin typeface="Times New Roman" panose="02020603050405020304" pitchFamily="18" charset="0"/>
                <a:cs typeface="Times New Roman" pitchFamily="18" charset="0"/>
              </a:rPr>
              <a:t>	</a:t>
            </a:r>
            <a:r>
              <a:rPr lang="en-US" altLang="en-US" sz="2400" dirty="0" err="1">
                <a:latin typeface="Times New Roman" panose="02020603050405020304" pitchFamily="18" charset="0"/>
                <a:cs typeface="Times New Roman" pitchFamily="18" charset="0"/>
              </a:rPr>
              <a:t>seaborn.boxplot</a:t>
            </a:r>
            <a:r>
              <a:rPr lang="en-US" altLang="en-US" sz="2400" dirty="0">
                <a:latin typeface="Times New Roman" panose="02020603050405020304" pitchFamily="18" charset="0"/>
                <a:cs typeface="Times New Roman" pitchFamily="18" charset="0"/>
              </a:rPr>
              <a:t>(x=value, y=value, data=data)</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Categorical Distribution Plot</a:t>
            </a:r>
            <a:endParaRPr lang="en-US" sz="4000" i="0" dirty="0">
              <a:effectLst/>
            </a:endParaRPr>
          </a:p>
        </p:txBody>
      </p:sp>
      <p:sp>
        <p:nvSpPr>
          <p:cNvPr id="8" name="Date Placeholder 7"/>
          <p:cNvSpPr>
            <a:spLocks noGrp="1"/>
          </p:cNvSpPr>
          <p:nvPr>
            <p:ph type="dt" sz="half" idx="10"/>
          </p:nvPr>
        </p:nvSpPr>
        <p:spPr/>
        <p:txBody>
          <a:bodyPr/>
          <a:lstStyle/>
          <a:p>
            <a:fld id="{4C87EA64-CF0E-4033-B182-C5A3E941E1B3}"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89</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4013232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3020" y="1657351"/>
            <a:ext cx="8983980" cy="3451626"/>
          </a:xfrm>
        </p:spPr>
        <p:txBody>
          <a:bodyPr>
            <a:normAutofit/>
          </a:bodyPr>
          <a:lstStyle/>
          <a:p>
            <a:pPr algn="just">
              <a:buNone/>
              <a:defRPr/>
            </a:pPr>
            <a:r>
              <a:rPr lang="en-IN" altLang="en-US" sz="2400" dirty="0" smtClean="0">
                <a:latin typeface="Times New Roman" panose="02020603050405020304" pitchFamily="18" charset="0"/>
                <a:cs typeface="Times New Roman" panose="02020603050405020304" pitchFamily="18" charset="0"/>
              </a:rPr>
              <a:t>After completion of this topic, student will be able to:</a:t>
            </a:r>
          </a:p>
          <a:p>
            <a:pPr algn="just">
              <a:defRPr/>
            </a:pPr>
            <a:r>
              <a:rPr lang="en-IN" altLang="en-US" sz="2400" dirty="0" smtClean="0">
                <a:latin typeface="Times New Roman" panose="02020603050405020304" pitchFamily="18" charset="0"/>
                <a:cs typeface="Times New Roman" panose="02020603050405020304" pitchFamily="18" charset="0"/>
              </a:rPr>
              <a:t>Learn various useful libraries available in Python.</a:t>
            </a:r>
          </a:p>
          <a:p>
            <a:pPr algn="just">
              <a:defRPr/>
            </a:pPr>
            <a:r>
              <a:rPr lang="en-IN" altLang="en-US" sz="2400" dirty="0" smtClean="0">
                <a:latin typeface="Times New Roman" panose="02020603050405020304" pitchFamily="18" charset="0"/>
                <a:cs typeface="Times New Roman" panose="02020603050405020304" pitchFamily="18" charset="0"/>
              </a:rPr>
              <a:t>Explore </a:t>
            </a:r>
            <a:r>
              <a:rPr lang="en-IN" altLang="en-US" sz="2400" dirty="0">
                <a:latin typeface="Times New Roman" panose="02020603050405020304" pitchFamily="18" charset="0"/>
                <a:cs typeface="Times New Roman" panose="02020603050405020304" pitchFamily="18" charset="0"/>
              </a:rPr>
              <a:t>the knowledge of standard Python libraries</a:t>
            </a:r>
            <a:r>
              <a:rPr lang="en-IN" altLang="en-US" sz="2400" dirty="0" smtClean="0">
                <a:latin typeface="Times New Roman" panose="02020603050405020304" pitchFamily="18" charset="0"/>
                <a:cs typeface="Times New Roman" panose="02020603050405020304" pitchFamily="18" charset="0"/>
              </a:rPr>
              <a:t>.</a:t>
            </a:r>
          </a:p>
          <a:p>
            <a:pPr algn="just">
              <a:defRPr/>
            </a:pPr>
            <a:r>
              <a:rPr lang="en-IN" altLang="en-US" sz="2400" dirty="0" smtClean="0">
                <a:latin typeface="Times New Roman" panose="02020603050405020304" pitchFamily="18" charset="0"/>
                <a:cs typeface="Times New Roman" panose="02020603050405020304" pitchFamily="18" charset="0"/>
              </a:rPr>
              <a:t>Store data in the form of arrays using </a:t>
            </a:r>
            <a:r>
              <a:rPr lang="en-IN" altLang="en-US" sz="2400" dirty="0" err="1" smtClean="0">
                <a:latin typeface="Times New Roman" panose="02020603050405020304" pitchFamily="18" charset="0"/>
                <a:cs typeface="Times New Roman" panose="02020603050405020304" pitchFamily="18" charset="0"/>
              </a:rPr>
              <a:t>numpy</a:t>
            </a:r>
            <a:r>
              <a:rPr lang="en-IN" altLang="en-US" sz="2400" dirty="0" smtClean="0">
                <a:latin typeface="Times New Roman" panose="02020603050405020304" pitchFamily="18" charset="0"/>
                <a:cs typeface="Times New Roman" panose="02020603050405020304" pitchFamily="18" charset="0"/>
              </a:rPr>
              <a:t> library.</a:t>
            </a:r>
          </a:p>
          <a:p>
            <a:pPr algn="just">
              <a:defRPr/>
            </a:pPr>
            <a:r>
              <a:rPr lang="en-IN" altLang="en-US" sz="2400" dirty="0" smtClean="0">
                <a:latin typeface="Times New Roman" panose="02020603050405020304" pitchFamily="18" charset="0"/>
                <a:cs typeface="Times New Roman" panose="02020603050405020304" pitchFamily="18" charset="0"/>
              </a:rPr>
              <a:t>Visualise the data and will be able to know about data distribution using </a:t>
            </a:r>
            <a:r>
              <a:rPr lang="en-IN" altLang="en-US" sz="2400" dirty="0" err="1" smtClean="0">
                <a:latin typeface="Times New Roman" panose="02020603050405020304" pitchFamily="18" charset="0"/>
                <a:cs typeface="Times New Roman" panose="02020603050405020304" pitchFamily="18" charset="0"/>
              </a:rPr>
              <a:t>Matplotlib</a:t>
            </a:r>
            <a:r>
              <a:rPr lang="en-IN" altLang="en-US" sz="2400" dirty="0" smtClean="0">
                <a:latin typeface="Times New Roman" panose="02020603050405020304" pitchFamily="18" charset="0"/>
                <a:cs typeface="Times New Roman" panose="02020603050405020304" pitchFamily="18" charset="0"/>
              </a:rPr>
              <a:t> and </a:t>
            </a:r>
            <a:r>
              <a:rPr lang="en-IN" altLang="en-US" sz="2400" dirty="0" err="1" smtClean="0">
                <a:latin typeface="Times New Roman" panose="02020603050405020304" pitchFamily="18" charset="0"/>
                <a:cs typeface="Times New Roman" panose="02020603050405020304" pitchFamily="18" charset="0"/>
              </a:rPr>
              <a:t>Seaborn</a:t>
            </a:r>
            <a:r>
              <a:rPr lang="en-IN" altLang="en-US" sz="2400" dirty="0" smtClean="0">
                <a:latin typeface="Times New Roman" panose="02020603050405020304" pitchFamily="18" charset="0"/>
                <a:cs typeface="Times New Roman" panose="02020603050405020304" pitchFamily="18" charset="0"/>
              </a:rPr>
              <a:t> libraries.</a:t>
            </a:r>
          </a:p>
          <a:p>
            <a:pPr algn="just">
              <a:buNone/>
              <a:defRPr/>
            </a:pPr>
            <a:endParaRPr lang="en-US" altLang="en-US" sz="2400" dirty="0">
              <a:solidFill>
                <a:srgbClr val="FF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77B63CA-9048-4967-BB0E-6912E853C575}" type="datetime1">
              <a:rPr lang="en-US" smtClean="0"/>
              <a:pPr/>
              <a:t>5/13/2021</a:t>
            </a:fld>
            <a:endParaRPr lang="en-US" dirty="0"/>
          </a:p>
        </p:txBody>
      </p:sp>
      <p:sp>
        <p:nvSpPr>
          <p:cNvPr id="5" name="Footer Placeholder 4"/>
          <p:cNvSpPr>
            <a:spLocks noGrp="1"/>
          </p:cNvSpPr>
          <p:nvPr>
            <p:ph type="ftr" sz="quarter" idx="11"/>
          </p:nvPr>
        </p:nvSpPr>
        <p:spPr>
          <a:xfrm>
            <a:off x="4011930" y="6356350"/>
            <a:ext cx="4251960" cy="273844"/>
          </a:xfrm>
        </p:spPr>
        <p:txBody>
          <a:bodyPr/>
          <a:lstStyle/>
          <a:p>
            <a:r>
              <a:rPr lang="en-US" smtClean="0"/>
              <a:t>Problem Solving using Advanced Python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11" name="Title 1">
            <a:extLst>
              <a:ext uri="{FF2B5EF4-FFF2-40B4-BE49-F238E27FC236}">
                <a16:creationId xmlns:a16="http://schemas.microsoft.com/office/drawing/2014/main" xmlns="" id="{6BE4395E-DE8C-4CFE-8A03-1C2A3BCEF486}"/>
              </a:ext>
            </a:extLst>
          </p:cNvPr>
          <p:cNvSpPr txBox="1">
            <a:spLocks/>
          </p:cNvSpPr>
          <p:nvPr/>
        </p:nvSpPr>
        <p:spPr>
          <a:xfrm>
            <a:off x="1440180" y="0"/>
            <a:ext cx="9532620" cy="87788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Objectives of the Topic</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p:txBody>
      </p:sp>
      <p:pic>
        <p:nvPicPr>
          <p:cNvPr id="12" name="Picture 2" descr="E:\NIET\Project\xLogo11.png.pagespeed.ic.pydHLuCQEZ.png">
            <a:extLst>
              <a:ext uri="{FF2B5EF4-FFF2-40B4-BE49-F238E27FC236}">
                <a16:creationId xmlns:a16="http://schemas.microsoft.com/office/drawing/2014/main" xmlns="" id="{B1827961-6EF8-489B-80AC-B1356F6D2D9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 y="2"/>
            <a:ext cx="130302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237" y="1122364"/>
            <a:ext cx="10474804" cy="5661781"/>
          </a:xfrm>
        </p:spPr>
        <p:txBody>
          <a:bodyPr>
            <a:noAutofit/>
          </a:bodyPr>
          <a:lstStyle/>
          <a:p>
            <a:pPr marL="0" indent="0" algn="just">
              <a:buNone/>
            </a:pPr>
            <a:r>
              <a:rPr lang="en-US" altLang="en-US" sz="2400" dirty="0">
                <a:latin typeface="Times New Roman" panose="02020603050405020304" pitchFamily="18" charset="0"/>
                <a:cs typeface="Times New Roman" pitchFamily="18" charset="0"/>
              </a:rPr>
              <a:t>Example:</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seaborn</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pandas</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a:t>
            </a:r>
            <a:r>
              <a:rPr lang="en-US" altLang="en-US" sz="2400" dirty="0" err="1">
                <a:solidFill>
                  <a:srgbClr val="FF0000"/>
                </a:solidFill>
                <a:latin typeface="Times New Roman" panose="02020603050405020304" pitchFamily="18" charset="0"/>
                <a:cs typeface="Times New Roman" pitchFamily="18" charset="0"/>
              </a:rPr>
              <a:t>matplotlib.pyplot</a:t>
            </a:r>
            <a:r>
              <a:rPr lang="en-US" altLang="en-US" sz="2400" dirty="0">
                <a:solidFill>
                  <a:srgbClr val="FF0000"/>
                </a:solidFill>
                <a:latin typeface="Times New Roman" panose="02020603050405020304" pitchFamily="18" charset="0"/>
                <a:cs typeface="Times New Roman" pitchFamily="18" charset="0"/>
              </a:rPr>
              <a:t> as </a:t>
            </a:r>
            <a:r>
              <a:rPr lang="en-US" altLang="en-US" sz="2400" dirty="0" err="1">
                <a:solidFill>
                  <a:srgbClr val="FF0000"/>
                </a:solidFill>
                <a:latin typeface="Times New Roman" panose="02020603050405020304" pitchFamily="18" charset="0"/>
                <a:cs typeface="Times New Roman" pitchFamily="18" charset="0"/>
              </a:rPr>
              <a:t>plt</a:t>
            </a:r>
            <a:endParaRPr lang="en-US" altLang="en-US" sz="2400" dirty="0">
              <a:solidFill>
                <a:srgbClr val="FF0000"/>
              </a:solidFill>
              <a:latin typeface="Times New Roman" panose="02020603050405020304" pitchFamily="18" charset="0"/>
              <a:cs typeface="Times New Roman" pitchFamily="18" charset="0"/>
            </a:endParaRPr>
          </a:p>
          <a:p>
            <a:pPr marL="0" indent="0" algn="just">
              <a:buNone/>
            </a:pPr>
            <a:r>
              <a:rPr lang="en-US" altLang="en-US" sz="2400" dirty="0">
                <a:solidFill>
                  <a:srgbClr val="FF0000"/>
                </a:solidFill>
                <a:latin typeface="Times New Roman" panose="02020603050405020304" pitchFamily="18" charset="0"/>
                <a:cs typeface="Times New Roman" pitchFamily="18" charset="0"/>
              </a:rPr>
              <a:t>csv = </a:t>
            </a:r>
            <a:r>
              <a:rPr lang="en-US" altLang="en-US" sz="2400" dirty="0" err="1">
                <a:solidFill>
                  <a:srgbClr val="FF0000"/>
                </a:solidFill>
                <a:latin typeface="Times New Roman" panose="02020603050405020304" pitchFamily="18" charset="0"/>
                <a:cs typeface="Times New Roman" pitchFamily="18" charset="0"/>
              </a:rPr>
              <a:t>pandas.read_csv</a:t>
            </a:r>
            <a:r>
              <a:rPr lang="en-US" altLang="en-US" sz="2400" dirty="0">
                <a:solidFill>
                  <a:srgbClr val="FF0000"/>
                </a:solidFill>
                <a:latin typeface="Times New Roman" panose="02020603050405020304" pitchFamily="18" charset="0"/>
                <a:cs typeface="Times New Roman" pitchFamily="18" charset="0"/>
              </a:rPr>
              <a:t>("C:\\Book1.csv")</a:t>
            </a:r>
          </a:p>
          <a:p>
            <a:pPr marL="0" indent="0" algn="just">
              <a:buNone/>
            </a:pPr>
            <a:r>
              <a:rPr lang="en-US" altLang="en-US" sz="2400" dirty="0">
                <a:solidFill>
                  <a:srgbClr val="FF0000"/>
                </a:solidFill>
                <a:latin typeface="Times New Roman" panose="02020603050405020304" pitchFamily="18" charset="0"/>
                <a:cs typeface="Times New Roman" pitchFamily="18" charset="0"/>
              </a:rPr>
              <a:t>res = </a:t>
            </a:r>
            <a:r>
              <a:rPr lang="en-US" altLang="en-US" sz="2400" dirty="0" err="1">
                <a:solidFill>
                  <a:srgbClr val="FF0000"/>
                </a:solidFill>
                <a:latin typeface="Times New Roman" panose="02020603050405020304" pitchFamily="18" charset="0"/>
                <a:cs typeface="Times New Roman" pitchFamily="18" charset="0"/>
              </a:rPr>
              <a:t>seaborn.boxplot</a:t>
            </a:r>
            <a:r>
              <a:rPr lang="en-US" altLang="en-US" sz="2400" dirty="0">
                <a:solidFill>
                  <a:srgbClr val="FF0000"/>
                </a:solidFill>
                <a:latin typeface="Times New Roman" panose="02020603050405020304" pitchFamily="18" charset="0"/>
                <a:cs typeface="Times New Roman" pitchFamily="18" charset="0"/>
              </a:rPr>
              <a:t>(x=csv['Age'])</a:t>
            </a:r>
          </a:p>
          <a:p>
            <a:pPr marL="0" indent="0" algn="just">
              <a:buNone/>
            </a:pPr>
            <a:r>
              <a:rPr lang="en-US" altLang="en-US" sz="2400" dirty="0" err="1">
                <a:solidFill>
                  <a:srgbClr val="FF0000"/>
                </a:solidFill>
                <a:latin typeface="Times New Roman" panose="02020603050405020304" pitchFamily="18" charset="0"/>
                <a:cs typeface="Times New Roman" pitchFamily="18" charset="0"/>
              </a:rPr>
              <a:t>plt.show</a:t>
            </a:r>
            <a:r>
              <a:rPr lang="en-US" altLang="en-US" sz="2400" dirty="0">
                <a:solidFill>
                  <a:srgbClr val="FF0000"/>
                </a:solidFill>
                <a:latin typeface="Times New Roman" panose="02020603050405020304" pitchFamily="18" charset="0"/>
                <a:cs typeface="Times New Roman" pitchFamily="18" charset="0"/>
              </a:rPr>
              <a:t>()</a:t>
            </a:r>
          </a:p>
          <a:p>
            <a:pPr marL="0" indent="0" algn="just">
              <a:buNone/>
            </a:pPr>
            <a:r>
              <a:rPr lang="en-US" altLang="en-US" sz="2400" dirty="0">
                <a:latin typeface="Times New Roman" panose="02020603050405020304" pitchFamily="18" charset="0"/>
                <a:cs typeface="Times New Roman" pitchFamily="18" charset="0"/>
              </a:rPr>
              <a:t>In the above example, we have used </a:t>
            </a:r>
            <a:r>
              <a:rPr lang="en-US" altLang="en-US" sz="2400" b="1" dirty="0">
                <a:latin typeface="Times New Roman" panose="02020603050405020304" pitchFamily="18" charset="0"/>
                <a:cs typeface="Times New Roman" pitchFamily="18" charset="0"/>
              </a:rPr>
              <a:t>Book1.csv </a:t>
            </a:r>
            <a:r>
              <a:rPr lang="en-US" altLang="en-US" sz="2400" dirty="0">
                <a:latin typeface="Times New Roman" panose="02020603050405020304" pitchFamily="18" charset="0"/>
                <a:cs typeface="Times New Roman" pitchFamily="18" charset="0"/>
              </a:rPr>
              <a:t>file as the input data set.</a:t>
            </a:r>
          </a:p>
          <a:p>
            <a:pPr marL="0" indent="0" algn="just">
              <a:buNone/>
            </a:pPr>
            <a:r>
              <a:rPr lang="en-US" altLang="en-US" sz="2400" dirty="0">
                <a:latin typeface="Times New Roman" panose="02020603050405020304" pitchFamily="18" charset="0"/>
                <a:cs typeface="Times New Roman" pitchFamily="18" charset="0"/>
              </a:rPr>
              <a:t>If you try to analyze the data-set, you will find the Age-12 to be an outlier type of data and the rest of the data ranging between 15-27. This is represented well by the </a:t>
            </a:r>
            <a:r>
              <a:rPr lang="en-US" altLang="en-US" sz="2400" b="1" dirty="0" err="1">
                <a:latin typeface="Times New Roman" panose="02020603050405020304" pitchFamily="18" charset="0"/>
                <a:cs typeface="Times New Roman" pitchFamily="18" charset="0"/>
              </a:rPr>
              <a:t>seaborn.boxplot</a:t>
            </a:r>
            <a:r>
              <a:rPr lang="en-US" altLang="en-US" sz="2400" b="1" dirty="0">
                <a:latin typeface="Times New Roman" panose="02020603050405020304" pitchFamily="18" charset="0"/>
                <a:cs typeface="Times New Roman" pitchFamily="18" charset="0"/>
              </a:rPr>
              <a:t>() </a:t>
            </a:r>
            <a:r>
              <a:rPr lang="en-US" altLang="en-US" sz="2400" dirty="0">
                <a:latin typeface="Times New Roman" panose="02020603050405020304" pitchFamily="18" charset="0"/>
                <a:cs typeface="Times New Roman" pitchFamily="18" charset="0"/>
              </a:rPr>
              <a:t>function.</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Categorical Distribution Plot</a:t>
            </a:r>
            <a:endParaRPr lang="en-US" sz="4000" i="0" dirty="0">
              <a:effectLst/>
            </a:endParaRPr>
          </a:p>
        </p:txBody>
      </p:sp>
      <p:sp>
        <p:nvSpPr>
          <p:cNvPr id="8" name="Date Placeholder 7"/>
          <p:cNvSpPr>
            <a:spLocks noGrp="1"/>
          </p:cNvSpPr>
          <p:nvPr>
            <p:ph type="dt" sz="half" idx="10"/>
          </p:nvPr>
        </p:nvSpPr>
        <p:spPr/>
        <p:txBody>
          <a:bodyPr/>
          <a:lstStyle/>
          <a:p>
            <a:fld id="{9A3B27FF-9DF0-4DF9-B9D0-BAC344E71BBA}"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90</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400968744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pic>
        <p:nvPicPr>
          <p:cNvPr id="4" name="Content Placeholder 3">
            <a:extLst>
              <a:ext uri="{FF2B5EF4-FFF2-40B4-BE49-F238E27FC236}">
                <a16:creationId xmlns:a16="http://schemas.microsoft.com/office/drawing/2014/main" xmlns="" id="{51D6089C-BA13-437B-B983-F5D5A1EFAE4D}"/>
              </a:ext>
            </a:extLst>
          </p:cNvPr>
          <p:cNvPicPr>
            <a:picLocks noGrp="1" noChangeAspect="1"/>
          </p:cNvPicPr>
          <p:nvPr>
            <p:ph idx="1"/>
          </p:nvPr>
        </p:nvPicPr>
        <p:blipFill>
          <a:blip r:embed="rId3"/>
          <a:stretch>
            <a:fillRect/>
          </a:stretch>
        </p:blipFill>
        <p:spPr>
          <a:xfrm>
            <a:off x="1280161" y="1981200"/>
            <a:ext cx="8046720" cy="4315201"/>
          </a:xfrm>
          <a:prstGeom prst="rect">
            <a:avLst/>
          </a:prstGeom>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Categorical Distribution Plot</a:t>
            </a:r>
            <a:endParaRPr lang="en-US" sz="4000" i="0" dirty="0">
              <a:effectLst/>
            </a:endParaRPr>
          </a:p>
        </p:txBody>
      </p:sp>
      <p:sp>
        <p:nvSpPr>
          <p:cNvPr id="8" name="Date Placeholder 7"/>
          <p:cNvSpPr>
            <a:spLocks noGrp="1"/>
          </p:cNvSpPr>
          <p:nvPr>
            <p:ph type="dt" sz="half" idx="10"/>
          </p:nvPr>
        </p:nvSpPr>
        <p:spPr/>
        <p:txBody>
          <a:bodyPr/>
          <a:lstStyle/>
          <a:p>
            <a:fld id="{B5B99160-92F0-465A-9DED-A1850B7AAB6C}"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91</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199800123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237" y="1122364"/>
            <a:ext cx="10474804" cy="5661781"/>
          </a:xfrm>
        </p:spPr>
        <p:txBody>
          <a:bodyPr>
            <a:noAutofit/>
          </a:bodyPr>
          <a:lstStyle/>
          <a:p>
            <a:pPr marL="0" indent="0" algn="just">
              <a:buNone/>
            </a:pPr>
            <a:r>
              <a:rPr lang="en-US" altLang="en-US" sz="2400" b="1" dirty="0" err="1">
                <a:latin typeface="Times New Roman" panose="02020603050405020304" pitchFamily="18" charset="0"/>
                <a:cs typeface="Times New Roman" pitchFamily="18" charset="0"/>
              </a:rPr>
              <a:t>seaborn.boxenplot</a:t>
            </a:r>
            <a:r>
              <a:rPr lang="en-US" altLang="en-US" sz="2400" b="1" dirty="0">
                <a:latin typeface="Times New Roman" panose="02020603050405020304" pitchFamily="18" charset="0"/>
                <a:cs typeface="Times New Roman" pitchFamily="18" charset="0"/>
              </a:rPr>
              <a:t>()</a:t>
            </a:r>
          </a:p>
          <a:p>
            <a:pPr algn="just"/>
            <a:r>
              <a:rPr lang="en-US" altLang="en-US" sz="2400" dirty="0">
                <a:latin typeface="Times New Roman" panose="02020603050405020304" pitchFamily="18" charset="0"/>
                <a:cs typeface="Times New Roman" pitchFamily="18" charset="0"/>
              </a:rPr>
              <a:t>The </a:t>
            </a:r>
            <a:r>
              <a:rPr lang="en-US" altLang="en-US" sz="2400" dirty="0" err="1">
                <a:latin typeface="Times New Roman" panose="02020603050405020304" pitchFamily="18" charset="0"/>
                <a:cs typeface="Times New Roman" pitchFamily="18" charset="0"/>
              </a:rPr>
              <a:t>seaborn.boxenplot</a:t>
            </a:r>
            <a:r>
              <a:rPr lang="en-US" altLang="en-US" sz="2400" dirty="0">
                <a:latin typeface="Times New Roman" panose="02020603050405020304" pitchFamily="18" charset="0"/>
                <a:cs typeface="Times New Roman" pitchFamily="18" charset="0"/>
              </a:rPr>
              <a:t>() function is quite similar to </a:t>
            </a:r>
            <a:r>
              <a:rPr lang="en-US" altLang="en-US" sz="2400" dirty="0" err="1">
                <a:latin typeface="Times New Roman" panose="02020603050405020304" pitchFamily="18" charset="0"/>
                <a:cs typeface="Times New Roman" pitchFamily="18" charset="0"/>
              </a:rPr>
              <a:t>seaborn.boxplot</a:t>
            </a:r>
            <a:r>
              <a:rPr lang="en-US" altLang="en-US" sz="2400" dirty="0">
                <a:latin typeface="Times New Roman" panose="02020603050405020304" pitchFamily="18" charset="0"/>
                <a:cs typeface="Times New Roman" pitchFamily="18" charset="0"/>
              </a:rPr>
              <a:t>() function with a slight difference in the representation.</a:t>
            </a:r>
          </a:p>
          <a:p>
            <a:pPr algn="just"/>
            <a:r>
              <a:rPr lang="en-US" altLang="en-US" sz="2400" dirty="0">
                <a:latin typeface="Times New Roman" panose="02020603050405020304" pitchFamily="18" charset="0"/>
                <a:cs typeface="Times New Roman" pitchFamily="18" charset="0"/>
              </a:rPr>
              <a:t>The </a:t>
            </a:r>
            <a:r>
              <a:rPr lang="en-US" altLang="en-US" sz="2400" dirty="0" err="1">
                <a:latin typeface="Times New Roman" panose="02020603050405020304" pitchFamily="18" charset="0"/>
                <a:cs typeface="Times New Roman" pitchFamily="18" charset="0"/>
              </a:rPr>
              <a:t>seaborn.boxenplot</a:t>
            </a:r>
            <a:r>
              <a:rPr lang="en-US" altLang="en-US" sz="2400" dirty="0">
                <a:latin typeface="Times New Roman" panose="02020603050405020304" pitchFamily="18" charset="0"/>
                <a:cs typeface="Times New Roman" pitchFamily="18" charset="0"/>
              </a:rPr>
              <a:t>() function represents the distribution of the categorical data in a way where the large quartiles represent the features corresponding to the actual data observations. </a:t>
            </a:r>
          </a:p>
          <a:p>
            <a:pPr algn="just"/>
            <a:r>
              <a:rPr lang="en-US" altLang="en-US" sz="2400" dirty="0">
                <a:latin typeface="Times New Roman" panose="02020603050405020304" pitchFamily="18" charset="0"/>
                <a:cs typeface="Times New Roman" pitchFamily="18" charset="0"/>
              </a:rPr>
              <a:t>It presents the data in a format that gives us a detailed information in a visualized form about the entire distribution of data.</a:t>
            </a:r>
          </a:p>
          <a:p>
            <a:pPr marL="0" indent="0" algn="just">
              <a:buNone/>
            </a:pPr>
            <a:endParaRPr lang="en-US" altLang="en-US" sz="2400" dirty="0">
              <a:latin typeface="Times New Roman" panose="02020603050405020304" pitchFamily="18" charset="0"/>
              <a:cs typeface="Times New Roman" pitchFamily="18" charset="0"/>
            </a:endParaRPr>
          </a:p>
          <a:p>
            <a:pPr marL="0" indent="0" algn="just">
              <a:buNone/>
            </a:pPr>
            <a:r>
              <a:rPr lang="en-US" altLang="en-US" sz="2400" b="1" dirty="0">
                <a:latin typeface="Times New Roman" panose="02020603050405020304" pitchFamily="18" charset="0"/>
                <a:cs typeface="Times New Roman" pitchFamily="18" charset="0"/>
              </a:rPr>
              <a:t>Syntax:</a:t>
            </a:r>
          </a:p>
          <a:p>
            <a:pPr marL="0" indent="0" algn="just">
              <a:buNone/>
            </a:pPr>
            <a:r>
              <a:rPr lang="en-US" altLang="en-US" sz="2400" dirty="0">
                <a:latin typeface="Times New Roman" panose="02020603050405020304" pitchFamily="18" charset="0"/>
                <a:cs typeface="Times New Roman" pitchFamily="18" charset="0"/>
              </a:rPr>
              <a:t>	</a:t>
            </a:r>
            <a:r>
              <a:rPr lang="en-US" altLang="en-US" sz="2400" dirty="0" err="1">
                <a:latin typeface="Times New Roman" panose="02020603050405020304" pitchFamily="18" charset="0"/>
                <a:cs typeface="Times New Roman" pitchFamily="18" charset="0"/>
              </a:rPr>
              <a:t>seaborn.boxenplot</a:t>
            </a:r>
            <a:r>
              <a:rPr lang="en-US" altLang="en-US" sz="2400" dirty="0">
                <a:latin typeface="Times New Roman" panose="02020603050405020304" pitchFamily="18" charset="0"/>
                <a:cs typeface="Times New Roman" pitchFamily="18" charset="0"/>
              </a:rPr>
              <a:t>(x=value, y=value, data=data)</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Categorical Distribution Plot</a:t>
            </a:r>
            <a:endParaRPr lang="en-US" sz="4000" i="0" dirty="0">
              <a:effectLst/>
            </a:endParaRPr>
          </a:p>
        </p:txBody>
      </p:sp>
      <p:sp>
        <p:nvSpPr>
          <p:cNvPr id="8" name="Date Placeholder 7"/>
          <p:cNvSpPr>
            <a:spLocks noGrp="1"/>
          </p:cNvSpPr>
          <p:nvPr>
            <p:ph type="dt" sz="half" idx="10"/>
          </p:nvPr>
        </p:nvSpPr>
        <p:spPr/>
        <p:txBody>
          <a:bodyPr/>
          <a:lstStyle/>
          <a:p>
            <a:fld id="{0929CBF8-C1F4-4C4C-A990-5502E4AA8B5D}"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92</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11582458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237" y="1122364"/>
            <a:ext cx="10474804" cy="5661781"/>
          </a:xfrm>
        </p:spPr>
        <p:txBody>
          <a:bodyPr>
            <a:noAutofit/>
          </a:bodyPr>
          <a:lstStyle/>
          <a:p>
            <a:pPr marL="0" indent="0" algn="just">
              <a:buNone/>
            </a:pPr>
            <a:r>
              <a:rPr lang="en-US" altLang="en-US" sz="2400" b="1" dirty="0">
                <a:latin typeface="Times New Roman" panose="02020603050405020304" pitchFamily="18" charset="0"/>
                <a:cs typeface="Times New Roman" pitchFamily="18" charset="0"/>
              </a:rPr>
              <a:t>Example:</a:t>
            </a:r>
          </a:p>
          <a:p>
            <a:pPr marL="0" indent="0" algn="just">
              <a:buNone/>
            </a:pPr>
            <a:endParaRPr lang="en-US" altLang="en-US" sz="2400" b="1" dirty="0">
              <a:latin typeface="Times New Roman" panose="02020603050405020304" pitchFamily="18" charset="0"/>
              <a:cs typeface="Times New Roman" pitchFamily="18" charset="0"/>
            </a:endParaRPr>
          </a:p>
          <a:p>
            <a:pPr marL="0" indent="0" algn="just">
              <a:buNone/>
            </a:pPr>
            <a:r>
              <a:rPr lang="en-US" altLang="en-US" sz="2400" b="1" dirty="0">
                <a:solidFill>
                  <a:srgbClr val="FF0000"/>
                </a:solidFill>
                <a:latin typeface="Times New Roman" panose="02020603050405020304" pitchFamily="18" charset="0"/>
                <a:cs typeface="Times New Roman" pitchFamily="18" charset="0"/>
              </a:rPr>
              <a:t>import seaborn</a:t>
            </a:r>
          </a:p>
          <a:p>
            <a:pPr marL="0" indent="0" algn="just">
              <a:buNone/>
            </a:pPr>
            <a:r>
              <a:rPr lang="en-US" altLang="en-US" sz="2400" b="1" dirty="0">
                <a:solidFill>
                  <a:srgbClr val="FF0000"/>
                </a:solidFill>
                <a:latin typeface="Times New Roman" panose="02020603050405020304" pitchFamily="18" charset="0"/>
                <a:cs typeface="Times New Roman" pitchFamily="18" charset="0"/>
              </a:rPr>
              <a:t>import pandas</a:t>
            </a:r>
          </a:p>
          <a:p>
            <a:pPr marL="0" indent="0" algn="just">
              <a:buNone/>
            </a:pPr>
            <a:r>
              <a:rPr lang="en-US" altLang="en-US" sz="2400" b="1" dirty="0">
                <a:solidFill>
                  <a:srgbClr val="FF0000"/>
                </a:solidFill>
                <a:latin typeface="Times New Roman" panose="02020603050405020304" pitchFamily="18" charset="0"/>
                <a:cs typeface="Times New Roman" pitchFamily="18" charset="0"/>
              </a:rPr>
              <a:t>import </a:t>
            </a:r>
            <a:r>
              <a:rPr lang="en-US" altLang="en-US" sz="2400" b="1" dirty="0" err="1">
                <a:solidFill>
                  <a:srgbClr val="FF0000"/>
                </a:solidFill>
                <a:latin typeface="Times New Roman" panose="02020603050405020304" pitchFamily="18" charset="0"/>
                <a:cs typeface="Times New Roman" pitchFamily="18" charset="0"/>
              </a:rPr>
              <a:t>matplotlib.pyplot</a:t>
            </a:r>
            <a:r>
              <a:rPr lang="en-US" altLang="en-US" sz="2400" b="1" dirty="0">
                <a:solidFill>
                  <a:srgbClr val="FF0000"/>
                </a:solidFill>
                <a:latin typeface="Times New Roman" panose="02020603050405020304" pitchFamily="18" charset="0"/>
                <a:cs typeface="Times New Roman" pitchFamily="18" charset="0"/>
              </a:rPr>
              <a:t> as </a:t>
            </a:r>
            <a:r>
              <a:rPr lang="en-US" altLang="en-US" sz="2400" b="1" dirty="0" err="1">
                <a:solidFill>
                  <a:srgbClr val="FF0000"/>
                </a:solidFill>
                <a:latin typeface="Times New Roman" panose="02020603050405020304" pitchFamily="18" charset="0"/>
                <a:cs typeface="Times New Roman" pitchFamily="18" charset="0"/>
              </a:rPr>
              <a:t>plt</a:t>
            </a:r>
            <a:endParaRPr lang="en-US" altLang="en-US" sz="2400" b="1" dirty="0">
              <a:solidFill>
                <a:srgbClr val="FF0000"/>
              </a:solidFill>
              <a:latin typeface="Times New Roman" panose="02020603050405020304" pitchFamily="18" charset="0"/>
              <a:cs typeface="Times New Roman" pitchFamily="18" charset="0"/>
            </a:endParaRPr>
          </a:p>
          <a:p>
            <a:pPr marL="0" indent="0" algn="just">
              <a:buNone/>
            </a:pPr>
            <a:r>
              <a:rPr lang="en-US" altLang="en-US" sz="2400" b="1" dirty="0">
                <a:solidFill>
                  <a:srgbClr val="FF0000"/>
                </a:solidFill>
                <a:latin typeface="Times New Roman" panose="02020603050405020304" pitchFamily="18" charset="0"/>
                <a:cs typeface="Times New Roman" pitchFamily="18" charset="0"/>
              </a:rPr>
              <a:t>csv = </a:t>
            </a:r>
            <a:r>
              <a:rPr lang="en-US" altLang="en-US" sz="2400" b="1" dirty="0" err="1">
                <a:solidFill>
                  <a:srgbClr val="FF0000"/>
                </a:solidFill>
                <a:latin typeface="Times New Roman" panose="02020603050405020304" pitchFamily="18" charset="0"/>
                <a:cs typeface="Times New Roman" pitchFamily="18" charset="0"/>
              </a:rPr>
              <a:t>pandas.read_csv</a:t>
            </a:r>
            <a:r>
              <a:rPr lang="en-US" altLang="en-US" sz="2400" b="1" dirty="0">
                <a:solidFill>
                  <a:srgbClr val="FF0000"/>
                </a:solidFill>
                <a:latin typeface="Times New Roman" panose="02020603050405020304" pitchFamily="18" charset="0"/>
                <a:cs typeface="Times New Roman" pitchFamily="18" charset="0"/>
              </a:rPr>
              <a:t>("C:\\Book1.csv")</a:t>
            </a:r>
          </a:p>
          <a:p>
            <a:pPr marL="0" indent="0" algn="just">
              <a:buNone/>
            </a:pPr>
            <a:r>
              <a:rPr lang="en-US" altLang="en-US" sz="2400" b="1" dirty="0">
                <a:solidFill>
                  <a:srgbClr val="FF0000"/>
                </a:solidFill>
                <a:latin typeface="Times New Roman" panose="02020603050405020304" pitchFamily="18" charset="0"/>
                <a:cs typeface="Times New Roman" pitchFamily="18" charset="0"/>
              </a:rPr>
              <a:t>res = </a:t>
            </a:r>
            <a:r>
              <a:rPr lang="en-US" altLang="en-US" sz="2400" b="1" dirty="0" err="1">
                <a:solidFill>
                  <a:srgbClr val="FF0000"/>
                </a:solidFill>
                <a:latin typeface="Times New Roman" panose="02020603050405020304" pitchFamily="18" charset="0"/>
                <a:cs typeface="Times New Roman" pitchFamily="18" charset="0"/>
              </a:rPr>
              <a:t>seaborn.boxenplot</a:t>
            </a:r>
            <a:r>
              <a:rPr lang="en-US" altLang="en-US" sz="2400" b="1" dirty="0">
                <a:solidFill>
                  <a:srgbClr val="FF0000"/>
                </a:solidFill>
                <a:latin typeface="Times New Roman" panose="02020603050405020304" pitchFamily="18" charset="0"/>
                <a:cs typeface="Times New Roman" pitchFamily="18" charset="0"/>
              </a:rPr>
              <a:t>(x=csv['Age'])</a:t>
            </a:r>
          </a:p>
          <a:p>
            <a:pPr marL="0" indent="0" algn="just">
              <a:buNone/>
            </a:pPr>
            <a:r>
              <a:rPr lang="en-US" altLang="en-US" sz="2400" b="1" dirty="0" err="1">
                <a:solidFill>
                  <a:srgbClr val="FF0000"/>
                </a:solidFill>
                <a:latin typeface="Times New Roman" panose="02020603050405020304" pitchFamily="18" charset="0"/>
                <a:cs typeface="Times New Roman" pitchFamily="18" charset="0"/>
              </a:rPr>
              <a:t>plt.show</a:t>
            </a:r>
            <a:r>
              <a:rPr lang="en-US" altLang="en-US" sz="2400" b="1" dirty="0">
                <a:solidFill>
                  <a:srgbClr val="FF0000"/>
                </a:solidFill>
                <a:latin typeface="Times New Roman" panose="02020603050405020304" pitchFamily="18" charset="0"/>
                <a:cs typeface="Times New Roman" pitchFamily="18" charset="0"/>
              </a:rPr>
              <a:t>()</a:t>
            </a:r>
            <a:endParaRPr lang="en-US" altLang="en-US" sz="2400" dirty="0">
              <a:solidFill>
                <a:srgbClr val="FF0000"/>
              </a:solidFill>
              <a:latin typeface="Times New Roman" panose="02020603050405020304"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Categorical Distribution Plot</a:t>
            </a:r>
            <a:endParaRPr lang="en-US" sz="4000" i="0" dirty="0">
              <a:effectLst/>
            </a:endParaRPr>
          </a:p>
        </p:txBody>
      </p:sp>
      <p:sp>
        <p:nvSpPr>
          <p:cNvPr id="8" name="Date Placeholder 7"/>
          <p:cNvSpPr>
            <a:spLocks noGrp="1"/>
          </p:cNvSpPr>
          <p:nvPr>
            <p:ph type="dt" sz="half" idx="10"/>
          </p:nvPr>
        </p:nvSpPr>
        <p:spPr/>
        <p:txBody>
          <a:bodyPr/>
          <a:lstStyle/>
          <a:p>
            <a:fld id="{FBFBB041-D8C9-4131-8D3F-BF76CD3D60AB}"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93</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258599251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237" y="1122364"/>
            <a:ext cx="10474804" cy="5661781"/>
          </a:xfrm>
        </p:spPr>
        <p:txBody>
          <a:bodyPr>
            <a:noAutofit/>
          </a:bodyPr>
          <a:lstStyle/>
          <a:p>
            <a:pPr marL="0" indent="0" algn="just">
              <a:buNone/>
            </a:pPr>
            <a:r>
              <a:rPr lang="en-US" altLang="en-US" sz="2400" dirty="0">
                <a:latin typeface="Times New Roman" panose="02020603050405020304" pitchFamily="18" charset="0"/>
                <a:cs typeface="Times New Roman" pitchFamily="18" charset="0"/>
              </a:rPr>
              <a:t>If you analyze and compare the below output with the input data set, it is clearly understood that </a:t>
            </a:r>
            <a:r>
              <a:rPr lang="en-US" altLang="en-US" sz="2400" dirty="0" err="1">
                <a:latin typeface="Times New Roman" panose="02020603050405020304" pitchFamily="18" charset="0"/>
                <a:cs typeface="Times New Roman" pitchFamily="18" charset="0"/>
              </a:rPr>
              <a:t>boxenplot</a:t>
            </a:r>
            <a:r>
              <a:rPr lang="en-US" altLang="en-US" sz="2400" dirty="0">
                <a:latin typeface="Times New Roman" panose="02020603050405020304" pitchFamily="18" charset="0"/>
                <a:cs typeface="Times New Roman" pitchFamily="18" charset="0"/>
              </a:rPr>
              <a:t> represents the entire distribution of the data points ranging between 12-27, along with the distribution of the categorical data with a large quartile-box structure.</a:t>
            </a:r>
            <a:endParaRPr lang="en-US" altLang="en-US" sz="2400" dirty="0">
              <a:solidFill>
                <a:srgbClr val="FF0000"/>
              </a:solidFill>
              <a:latin typeface="Times New Roman" panose="02020603050405020304"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pic>
        <p:nvPicPr>
          <p:cNvPr id="4" name="Picture 3">
            <a:extLst>
              <a:ext uri="{FF2B5EF4-FFF2-40B4-BE49-F238E27FC236}">
                <a16:creationId xmlns:a16="http://schemas.microsoft.com/office/drawing/2014/main" xmlns="" id="{D30E592A-74E0-437E-8E37-E8C7E7C8B7C8}"/>
              </a:ext>
            </a:extLst>
          </p:cNvPr>
          <p:cNvPicPr>
            <a:picLocks noChangeAspect="1"/>
          </p:cNvPicPr>
          <p:nvPr/>
        </p:nvPicPr>
        <p:blipFill>
          <a:blip r:embed="rId3"/>
          <a:stretch>
            <a:fillRect/>
          </a:stretch>
        </p:blipFill>
        <p:spPr>
          <a:xfrm>
            <a:off x="1554480" y="2819400"/>
            <a:ext cx="7863840" cy="3429000"/>
          </a:xfrm>
          <a:prstGeom prst="rect">
            <a:avLst/>
          </a:prstGeom>
        </p:spPr>
      </p:pic>
      <p:sp>
        <p:nvSpPr>
          <p:cNvPr id="8"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Categorical Distribution Plot</a:t>
            </a:r>
            <a:endParaRPr lang="en-US" sz="4000" i="0" dirty="0">
              <a:effectLst/>
            </a:endParaRPr>
          </a:p>
        </p:txBody>
      </p:sp>
      <p:sp>
        <p:nvSpPr>
          <p:cNvPr id="9" name="Date Placeholder 8"/>
          <p:cNvSpPr>
            <a:spLocks noGrp="1"/>
          </p:cNvSpPr>
          <p:nvPr>
            <p:ph type="dt" sz="half" idx="10"/>
          </p:nvPr>
        </p:nvSpPr>
        <p:spPr/>
        <p:txBody>
          <a:bodyPr/>
          <a:lstStyle/>
          <a:p>
            <a:fld id="{91C16A7F-AF4A-4D0B-AC85-EC8FF7863254}" type="datetime1">
              <a:rPr lang="en-US" smtClean="0"/>
              <a:pPr/>
              <a:t>5/13/2021</a:t>
            </a:fld>
            <a:endParaRPr lang="en-US"/>
          </a:p>
        </p:txBody>
      </p:sp>
      <p:sp>
        <p:nvSpPr>
          <p:cNvPr id="10" name="Slide Number Placeholder 9"/>
          <p:cNvSpPr>
            <a:spLocks noGrp="1"/>
          </p:cNvSpPr>
          <p:nvPr>
            <p:ph type="sldNum" sz="quarter" idx="12"/>
          </p:nvPr>
        </p:nvSpPr>
        <p:spPr/>
        <p:txBody>
          <a:bodyPr/>
          <a:lstStyle/>
          <a:p>
            <a:fld id="{276BC50C-6F93-485A-A9F7-7E4D9B5D786D}" type="slidenum">
              <a:rPr lang="en-US" smtClean="0"/>
              <a:pPr/>
              <a:t>94</a:t>
            </a:fld>
            <a:endParaRPr lang="en-US"/>
          </a:p>
        </p:txBody>
      </p:sp>
      <p:sp>
        <p:nvSpPr>
          <p:cNvPr id="11" name="Footer Placeholder 10"/>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95680246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237" y="1122364"/>
            <a:ext cx="10474804" cy="5661781"/>
          </a:xfrm>
        </p:spPr>
        <p:txBody>
          <a:bodyPr>
            <a:noAutofit/>
          </a:bodyPr>
          <a:lstStyle/>
          <a:p>
            <a:pPr marL="0" indent="0" algn="just">
              <a:buNone/>
            </a:pPr>
            <a:r>
              <a:rPr lang="en-US" altLang="en-US" sz="2400" dirty="0">
                <a:latin typeface="Times New Roman" panose="02020603050405020304" pitchFamily="18" charset="0"/>
                <a:cs typeface="Times New Roman" pitchFamily="18" charset="0"/>
              </a:rPr>
              <a:t>The estimation of categorical data basically refers to the representation of certain estimation or prediction of the categorical data values to the corresponding data variable.</a:t>
            </a:r>
          </a:p>
          <a:p>
            <a:pPr marL="0" indent="0" algn="just">
              <a:buNone/>
            </a:pPr>
            <a:endParaRPr lang="en-US" altLang="en-US" sz="2400" dirty="0">
              <a:latin typeface="Times New Roman" panose="02020603050405020304" pitchFamily="18" charset="0"/>
              <a:cs typeface="Times New Roman" pitchFamily="18" charset="0"/>
            </a:endParaRPr>
          </a:p>
          <a:p>
            <a:pPr marL="0" indent="0" algn="just">
              <a:buNone/>
            </a:pPr>
            <a:r>
              <a:rPr lang="en-US" altLang="en-US" sz="2400" dirty="0">
                <a:latin typeface="Times New Roman" panose="02020603050405020304" pitchFamily="18" charset="0"/>
                <a:cs typeface="Times New Roman" pitchFamily="18" charset="0"/>
              </a:rPr>
              <a:t>Python Seaborn has the following functions to be used for the estimation of categorical data:</a:t>
            </a:r>
          </a:p>
          <a:p>
            <a:pPr marL="0" indent="0" algn="just">
              <a:buNone/>
            </a:pPr>
            <a:endParaRPr lang="en-US" altLang="en-US" sz="2400" dirty="0">
              <a:latin typeface="Times New Roman" panose="02020603050405020304" pitchFamily="18" charset="0"/>
              <a:cs typeface="Times New Roman" pitchFamily="18" charset="0"/>
            </a:endParaRPr>
          </a:p>
          <a:p>
            <a:pPr algn="just"/>
            <a:r>
              <a:rPr lang="en-US" altLang="en-US" sz="2400" dirty="0" err="1">
                <a:latin typeface="Times New Roman" panose="02020603050405020304" pitchFamily="18" charset="0"/>
                <a:cs typeface="Times New Roman" pitchFamily="18" charset="0"/>
              </a:rPr>
              <a:t>seaborn.countplot</a:t>
            </a:r>
            <a:r>
              <a:rPr lang="en-US" altLang="en-US" sz="2400" dirty="0">
                <a:latin typeface="Times New Roman" panose="02020603050405020304" pitchFamily="18" charset="0"/>
                <a:cs typeface="Times New Roman" pitchFamily="18" charset="0"/>
              </a:rPr>
              <a:t>()</a:t>
            </a:r>
          </a:p>
          <a:p>
            <a:pPr algn="just"/>
            <a:r>
              <a:rPr lang="en-US" altLang="en-US" sz="2400" dirty="0" err="1">
                <a:latin typeface="Times New Roman" panose="02020603050405020304" pitchFamily="18" charset="0"/>
                <a:cs typeface="Times New Roman" pitchFamily="18" charset="0"/>
              </a:rPr>
              <a:t>seaborn.barplot</a:t>
            </a:r>
            <a:r>
              <a:rPr lang="en-US" altLang="en-US" sz="2400" dirty="0">
                <a:latin typeface="Times New Roman" panose="02020603050405020304" pitchFamily="18" charset="0"/>
                <a:cs typeface="Times New Roman" pitchFamily="18" charset="0"/>
              </a:rPr>
              <a:t>()</a:t>
            </a:r>
          </a:p>
          <a:p>
            <a:pPr algn="just"/>
            <a:r>
              <a:rPr lang="en-US" altLang="en-US" sz="2400" dirty="0" err="1">
                <a:latin typeface="Times New Roman" panose="02020603050405020304" pitchFamily="18" charset="0"/>
                <a:cs typeface="Times New Roman" pitchFamily="18" charset="0"/>
              </a:rPr>
              <a:t>seaborn.pointplot</a:t>
            </a:r>
            <a:r>
              <a:rPr lang="en-US" altLang="en-US" sz="2400" dirty="0">
                <a:latin typeface="Times New Roman" panose="02020603050405020304" pitchFamily="18" charset="0"/>
                <a:cs typeface="Times New Roman" pitchFamily="18" charset="0"/>
              </a:rPr>
              <a:t>()</a:t>
            </a:r>
            <a:endParaRPr lang="en-US" altLang="en-US" sz="2400" dirty="0">
              <a:solidFill>
                <a:srgbClr val="FF0000"/>
              </a:solidFill>
              <a:latin typeface="Times New Roman" panose="02020603050405020304"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Categorical Estimate Plot</a:t>
            </a:r>
            <a:endParaRPr lang="en-US" sz="4000" i="0" dirty="0">
              <a:effectLst/>
            </a:endParaRPr>
          </a:p>
        </p:txBody>
      </p:sp>
      <p:sp>
        <p:nvSpPr>
          <p:cNvPr id="8" name="Date Placeholder 7"/>
          <p:cNvSpPr>
            <a:spLocks noGrp="1"/>
          </p:cNvSpPr>
          <p:nvPr>
            <p:ph type="dt" sz="half" idx="10"/>
          </p:nvPr>
        </p:nvSpPr>
        <p:spPr/>
        <p:txBody>
          <a:bodyPr/>
          <a:lstStyle/>
          <a:p>
            <a:fld id="{9D7C821D-257D-4984-9851-820D79A54CD0}"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95</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202544451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237" y="1122364"/>
            <a:ext cx="10474804" cy="5661781"/>
          </a:xfrm>
        </p:spPr>
        <p:txBody>
          <a:bodyPr>
            <a:noAutofit/>
          </a:bodyPr>
          <a:lstStyle/>
          <a:p>
            <a:pPr marL="0" indent="0" algn="just">
              <a:buNone/>
            </a:pPr>
            <a:r>
              <a:rPr lang="en-US" altLang="en-US" sz="2400" b="1" dirty="0" err="1">
                <a:latin typeface="Times New Roman" panose="02020603050405020304" pitchFamily="18" charset="0"/>
                <a:cs typeface="Times New Roman" pitchFamily="18" charset="0"/>
              </a:rPr>
              <a:t>seaborn.countplot</a:t>
            </a:r>
            <a:r>
              <a:rPr lang="en-US" altLang="en-US" sz="2400" b="1" dirty="0">
                <a:latin typeface="Times New Roman" panose="02020603050405020304" pitchFamily="18" charset="0"/>
                <a:cs typeface="Times New Roman" pitchFamily="18" charset="0"/>
              </a:rPr>
              <a:t>()</a:t>
            </a:r>
          </a:p>
          <a:p>
            <a:pPr marL="0" indent="0" algn="just">
              <a:buNone/>
            </a:pPr>
            <a:r>
              <a:rPr lang="en-US" altLang="en-US" sz="2400" dirty="0">
                <a:latin typeface="Times New Roman" panose="02020603050405020304" pitchFamily="18" charset="0"/>
                <a:cs typeface="Times New Roman" pitchFamily="18" charset="0"/>
              </a:rPr>
              <a:t>The </a:t>
            </a:r>
            <a:r>
              <a:rPr lang="en-US" altLang="en-US" sz="2400" dirty="0" err="1">
                <a:latin typeface="Times New Roman" panose="02020603050405020304" pitchFamily="18" charset="0"/>
                <a:cs typeface="Times New Roman" pitchFamily="18" charset="0"/>
              </a:rPr>
              <a:t>seaborn.counplot</a:t>
            </a:r>
            <a:r>
              <a:rPr lang="en-US" altLang="en-US" sz="2400" dirty="0">
                <a:latin typeface="Times New Roman" panose="02020603050405020304" pitchFamily="18" charset="0"/>
                <a:cs typeface="Times New Roman" pitchFamily="18" charset="0"/>
              </a:rPr>
              <a:t>() function is used to estimate and represent the categorical variable in terms of the frequency or count of it.</a:t>
            </a:r>
          </a:p>
          <a:p>
            <a:pPr marL="0" indent="0" algn="just">
              <a:buNone/>
            </a:pPr>
            <a:r>
              <a:rPr lang="en-US" altLang="en-US" sz="2400" b="1" dirty="0">
                <a:latin typeface="Times New Roman" panose="02020603050405020304" pitchFamily="18" charset="0"/>
                <a:cs typeface="Times New Roman" pitchFamily="18" charset="0"/>
              </a:rPr>
              <a:t>Syntax:</a:t>
            </a:r>
          </a:p>
          <a:p>
            <a:pPr marL="0" indent="0" algn="just">
              <a:buNone/>
            </a:pPr>
            <a:r>
              <a:rPr lang="en-US" altLang="en-US" sz="2400" dirty="0">
                <a:latin typeface="Times New Roman" panose="02020603050405020304" pitchFamily="18" charset="0"/>
                <a:cs typeface="Times New Roman" pitchFamily="18" charset="0"/>
              </a:rPr>
              <a:t>	</a:t>
            </a:r>
            <a:r>
              <a:rPr lang="en-US" altLang="en-US" sz="2400" dirty="0" err="1">
                <a:latin typeface="Times New Roman" panose="02020603050405020304" pitchFamily="18" charset="0"/>
                <a:cs typeface="Times New Roman" pitchFamily="18" charset="0"/>
              </a:rPr>
              <a:t>seaborn.countplot</a:t>
            </a:r>
            <a:r>
              <a:rPr lang="en-US" altLang="en-US" sz="2400" dirty="0">
                <a:latin typeface="Times New Roman" panose="02020603050405020304" pitchFamily="18" charset="0"/>
                <a:cs typeface="Times New Roman" pitchFamily="18" charset="0"/>
              </a:rPr>
              <a:t>(x=value, y=value, data=data)</a:t>
            </a:r>
          </a:p>
          <a:p>
            <a:pPr marL="0" indent="0" algn="just">
              <a:buNone/>
            </a:pPr>
            <a:r>
              <a:rPr lang="en-US" altLang="en-US" sz="2400" b="1" dirty="0">
                <a:latin typeface="Times New Roman" panose="02020603050405020304" pitchFamily="18" charset="0"/>
                <a:cs typeface="Times New Roman" pitchFamily="18" charset="0"/>
              </a:rPr>
              <a:t>Example</a:t>
            </a:r>
            <a:r>
              <a:rPr lang="en-US" altLang="en-US" sz="2400" dirty="0">
                <a:latin typeface="Times New Roman" panose="02020603050405020304" pitchFamily="18" charset="0"/>
                <a:cs typeface="Times New Roman" pitchFamily="18" charset="0"/>
              </a:rPr>
              <a:t>:</a:t>
            </a:r>
            <a:endParaRPr lang="en-US" altLang="en-US" sz="2400" dirty="0">
              <a:solidFill>
                <a:srgbClr val="FF0000"/>
              </a:solidFill>
              <a:latin typeface="Times New Roman" panose="02020603050405020304" pitchFamily="18" charset="0"/>
              <a:cs typeface="Times New Roman" pitchFamily="18" charset="0"/>
            </a:endParaRPr>
          </a:p>
          <a:p>
            <a:pPr marL="0" indent="0" algn="just">
              <a:buNone/>
            </a:pPr>
            <a:r>
              <a:rPr lang="en-US" altLang="en-US" sz="2400" dirty="0">
                <a:solidFill>
                  <a:srgbClr val="FF0000"/>
                </a:solidFill>
                <a:latin typeface="Times New Roman" panose="02020603050405020304" pitchFamily="18" charset="0"/>
                <a:cs typeface="Times New Roman" pitchFamily="18" charset="0"/>
              </a:rPr>
              <a:t>import seaborn</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pandas</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a:t>
            </a:r>
            <a:r>
              <a:rPr lang="en-US" altLang="en-US" sz="2400" dirty="0" err="1">
                <a:solidFill>
                  <a:srgbClr val="FF0000"/>
                </a:solidFill>
                <a:latin typeface="Times New Roman" panose="02020603050405020304" pitchFamily="18" charset="0"/>
                <a:cs typeface="Times New Roman" pitchFamily="18" charset="0"/>
              </a:rPr>
              <a:t>matplotlib.pyplot</a:t>
            </a:r>
            <a:r>
              <a:rPr lang="en-US" altLang="en-US" sz="2400" dirty="0">
                <a:solidFill>
                  <a:srgbClr val="FF0000"/>
                </a:solidFill>
                <a:latin typeface="Times New Roman" panose="02020603050405020304" pitchFamily="18" charset="0"/>
                <a:cs typeface="Times New Roman" pitchFamily="18" charset="0"/>
              </a:rPr>
              <a:t> as </a:t>
            </a:r>
            <a:r>
              <a:rPr lang="en-US" altLang="en-US" sz="2400" dirty="0" err="1">
                <a:solidFill>
                  <a:srgbClr val="FF0000"/>
                </a:solidFill>
                <a:latin typeface="Times New Roman" panose="02020603050405020304" pitchFamily="18" charset="0"/>
                <a:cs typeface="Times New Roman" pitchFamily="18" charset="0"/>
              </a:rPr>
              <a:t>plt</a:t>
            </a:r>
            <a:endParaRPr lang="en-US" altLang="en-US" sz="2400" dirty="0">
              <a:solidFill>
                <a:srgbClr val="FF0000"/>
              </a:solidFill>
              <a:latin typeface="Times New Roman" panose="02020603050405020304" pitchFamily="18" charset="0"/>
              <a:cs typeface="Times New Roman" pitchFamily="18" charset="0"/>
            </a:endParaRPr>
          </a:p>
          <a:p>
            <a:pPr marL="0" indent="0" algn="just">
              <a:buNone/>
            </a:pPr>
            <a:r>
              <a:rPr lang="en-US" altLang="en-US" sz="2400" dirty="0">
                <a:solidFill>
                  <a:srgbClr val="FF0000"/>
                </a:solidFill>
                <a:latin typeface="Times New Roman" panose="02020603050405020304" pitchFamily="18" charset="0"/>
                <a:cs typeface="Times New Roman" pitchFamily="18" charset="0"/>
              </a:rPr>
              <a:t>csv = </a:t>
            </a:r>
            <a:r>
              <a:rPr lang="en-US" altLang="en-US" sz="2400" dirty="0" err="1">
                <a:solidFill>
                  <a:srgbClr val="FF0000"/>
                </a:solidFill>
                <a:latin typeface="Times New Roman" panose="02020603050405020304" pitchFamily="18" charset="0"/>
                <a:cs typeface="Times New Roman" pitchFamily="18" charset="0"/>
              </a:rPr>
              <a:t>pandas.read_csv</a:t>
            </a:r>
            <a:r>
              <a:rPr lang="en-US" altLang="en-US" sz="2400" dirty="0">
                <a:solidFill>
                  <a:srgbClr val="FF0000"/>
                </a:solidFill>
                <a:latin typeface="Times New Roman" panose="02020603050405020304" pitchFamily="18" charset="0"/>
                <a:cs typeface="Times New Roman" pitchFamily="18" charset="0"/>
              </a:rPr>
              <a:t>("C:\\Book1.csv")</a:t>
            </a:r>
          </a:p>
          <a:p>
            <a:pPr marL="0" indent="0" algn="just">
              <a:buNone/>
            </a:pPr>
            <a:r>
              <a:rPr lang="en-US" altLang="en-US" sz="2400" dirty="0">
                <a:solidFill>
                  <a:srgbClr val="FF0000"/>
                </a:solidFill>
                <a:latin typeface="Times New Roman" panose="02020603050405020304" pitchFamily="18" charset="0"/>
                <a:cs typeface="Times New Roman" pitchFamily="18" charset="0"/>
              </a:rPr>
              <a:t>res = </a:t>
            </a:r>
            <a:r>
              <a:rPr lang="en-US" altLang="en-US" sz="2400" dirty="0" err="1">
                <a:solidFill>
                  <a:srgbClr val="FF0000"/>
                </a:solidFill>
                <a:latin typeface="Times New Roman" panose="02020603050405020304" pitchFamily="18" charset="0"/>
                <a:cs typeface="Times New Roman" pitchFamily="18" charset="0"/>
              </a:rPr>
              <a:t>seaborn.countplot</a:t>
            </a:r>
            <a:r>
              <a:rPr lang="en-US" altLang="en-US" sz="2400" dirty="0">
                <a:solidFill>
                  <a:srgbClr val="FF0000"/>
                </a:solidFill>
                <a:latin typeface="Times New Roman" panose="02020603050405020304" pitchFamily="18" charset="0"/>
                <a:cs typeface="Times New Roman" pitchFamily="18" charset="0"/>
              </a:rPr>
              <a:t>(x=csv['Age'])</a:t>
            </a:r>
          </a:p>
          <a:p>
            <a:pPr marL="0" indent="0" algn="just">
              <a:buNone/>
            </a:pPr>
            <a:r>
              <a:rPr lang="en-US" altLang="en-US" sz="2400" dirty="0" err="1">
                <a:solidFill>
                  <a:srgbClr val="FF0000"/>
                </a:solidFill>
                <a:latin typeface="Times New Roman" panose="02020603050405020304" pitchFamily="18" charset="0"/>
                <a:cs typeface="Times New Roman" pitchFamily="18" charset="0"/>
              </a:rPr>
              <a:t>plt.show</a:t>
            </a:r>
            <a:r>
              <a:rPr lang="en-US" altLang="en-US" sz="2400" dirty="0">
                <a:solidFill>
                  <a:srgbClr val="FF0000"/>
                </a:solidFill>
                <a:latin typeface="Times New Roman" panose="02020603050405020304" pitchFamily="18" charset="0"/>
                <a:cs typeface="Times New Roman" pitchFamily="18" charset="0"/>
              </a:rPr>
              <a:t>()</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Categorical Estimate Plot</a:t>
            </a:r>
            <a:endParaRPr lang="en-US" sz="4000" i="0" dirty="0">
              <a:effectLst/>
            </a:endParaRPr>
          </a:p>
        </p:txBody>
      </p:sp>
      <p:sp>
        <p:nvSpPr>
          <p:cNvPr id="8" name="Date Placeholder 7"/>
          <p:cNvSpPr>
            <a:spLocks noGrp="1"/>
          </p:cNvSpPr>
          <p:nvPr>
            <p:ph type="dt" sz="half" idx="10"/>
          </p:nvPr>
        </p:nvSpPr>
        <p:spPr/>
        <p:txBody>
          <a:bodyPr/>
          <a:lstStyle/>
          <a:p>
            <a:fld id="{6BDE7038-40A1-43A8-9CBE-5E647304484D}"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96</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329263198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237" y="1122364"/>
            <a:ext cx="10474804" cy="5661781"/>
          </a:xfrm>
        </p:spPr>
        <p:txBody>
          <a:bodyPr>
            <a:noAutofit/>
          </a:bodyPr>
          <a:lstStyle/>
          <a:p>
            <a:pPr marL="0" indent="0" algn="just">
              <a:buNone/>
            </a:pPr>
            <a:r>
              <a:rPr lang="en-US" altLang="en-US" sz="2400" dirty="0">
                <a:latin typeface="Times New Roman" panose="02020603050405020304" pitchFamily="18" charset="0"/>
                <a:cs typeface="Times New Roman" pitchFamily="18" charset="0"/>
              </a:rPr>
              <a:t>the </a:t>
            </a:r>
            <a:r>
              <a:rPr lang="en-US" altLang="en-US" sz="2400" dirty="0" err="1">
                <a:latin typeface="Times New Roman" panose="02020603050405020304" pitchFamily="18" charset="0"/>
                <a:cs typeface="Times New Roman" pitchFamily="18" charset="0"/>
              </a:rPr>
              <a:t>countplot</a:t>
            </a:r>
            <a:r>
              <a:rPr lang="en-US" altLang="en-US" sz="2400" dirty="0">
                <a:latin typeface="Times New Roman" panose="02020603050405020304" pitchFamily="18" charset="0"/>
                <a:cs typeface="Times New Roman" pitchFamily="18" charset="0"/>
              </a:rPr>
              <a:t>() function has basically counted the frequency of the input data field and represented it along the y-axis while the data field – ‘Age’ being represented along the x-axis.</a:t>
            </a:r>
          </a:p>
          <a:p>
            <a:pPr marL="0" indent="0" algn="just">
              <a:buNone/>
            </a:pPr>
            <a:endParaRPr lang="en-US" altLang="en-US" sz="2400" dirty="0">
              <a:solidFill>
                <a:srgbClr val="FF0000"/>
              </a:solidFill>
              <a:latin typeface="Times New Roman" panose="02020603050405020304"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pic>
        <p:nvPicPr>
          <p:cNvPr id="4" name="Picture 3">
            <a:extLst>
              <a:ext uri="{FF2B5EF4-FFF2-40B4-BE49-F238E27FC236}">
                <a16:creationId xmlns:a16="http://schemas.microsoft.com/office/drawing/2014/main" xmlns="" id="{75680104-D9ED-4611-8FF8-47DFA8AF091B}"/>
              </a:ext>
            </a:extLst>
          </p:cNvPr>
          <p:cNvPicPr>
            <a:picLocks noChangeAspect="1"/>
          </p:cNvPicPr>
          <p:nvPr/>
        </p:nvPicPr>
        <p:blipFill>
          <a:blip r:embed="rId3"/>
          <a:stretch>
            <a:fillRect/>
          </a:stretch>
        </p:blipFill>
        <p:spPr>
          <a:xfrm>
            <a:off x="1188721" y="2573337"/>
            <a:ext cx="7772399" cy="3827463"/>
          </a:xfrm>
          <a:prstGeom prst="rect">
            <a:avLst/>
          </a:prstGeom>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Categorical Estimate Plot</a:t>
            </a:r>
            <a:endParaRPr lang="en-US" sz="4000" i="0" dirty="0">
              <a:effectLst/>
            </a:endParaRPr>
          </a:p>
        </p:txBody>
      </p:sp>
      <p:sp>
        <p:nvSpPr>
          <p:cNvPr id="8" name="Date Placeholder 7"/>
          <p:cNvSpPr>
            <a:spLocks noGrp="1"/>
          </p:cNvSpPr>
          <p:nvPr>
            <p:ph type="dt" sz="half" idx="10"/>
          </p:nvPr>
        </p:nvSpPr>
        <p:spPr/>
        <p:txBody>
          <a:bodyPr/>
          <a:lstStyle/>
          <a:p>
            <a:fld id="{C3BC9A26-84E0-4984-B7BB-4822897D5601}"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97</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339187177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237" y="1122364"/>
            <a:ext cx="10474804" cy="5661781"/>
          </a:xfrm>
        </p:spPr>
        <p:txBody>
          <a:bodyPr>
            <a:noAutofit/>
          </a:bodyPr>
          <a:lstStyle/>
          <a:p>
            <a:pPr marL="0" indent="0" algn="just">
              <a:buNone/>
            </a:pPr>
            <a:r>
              <a:rPr lang="en-US" altLang="en-US" sz="2400" b="1" dirty="0" err="1">
                <a:latin typeface="Times New Roman" panose="02020603050405020304" pitchFamily="18" charset="0"/>
                <a:cs typeface="Times New Roman" pitchFamily="18" charset="0"/>
              </a:rPr>
              <a:t>seaborn.barplot</a:t>
            </a:r>
            <a:r>
              <a:rPr lang="en-US" altLang="en-US" sz="2400" b="1" dirty="0">
                <a:latin typeface="Times New Roman" panose="02020603050405020304" pitchFamily="18" charset="0"/>
                <a:cs typeface="Times New Roman" pitchFamily="18" charset="0"/>
              </a:rPr>
              <a:t>()</a:t>
            </a:r>
          </a:p>
          <a:p>
            <a:pPr marL="0" indent="0" algn="just">
              <a:buNone/>
            </a:pPr>
            <a:r>
              <a:rPr lang="en-US" altLang="en-US" sz="2400" dirty="0">
                <a:latin typeface="Times New Roman" panose="02020603050405020304" pitchFamily="18" charset="0"/>
                <a:cs typeface="Times New Roman" pitchFamily="18" charset="0"/>
              </a:rPr>
              <a:t>The </a:t>
            </a:r>
            <a:r>
              <a:rPr lang="en-US" altLang="en-US" sz="2400" dirty="0" err="1">
                <a:latin typeface="Times New Roman" panose="02020603050405020304" pitchFamily="18" charset="0"/>
                <a:cs typeface="Times New Roman" pitchFamily="18" charset="0"/>
              </a:rPr>
              <a:t>seaborn.barplot</a:t>
            </a:r>
            <a:r>
              <a:rPr lang="en-US" altLang="en-US" sz="2400" dirty="0">
                <a:latin typeface="Times New Roman" panose="02020603050405020304" pitchFamily="18" charset="0"/>
                <a:cs typeface="Times New Roman" pitchFamily="18" charset="0"/>
              </a:rPr>
              <a:t>() function basically represents the estimated data in the form of the central tendency of the data representation.</a:t>
            </a:r>
          </a:p>
          <a:p>
            <a:pPr marL="0" indent="0" algn="just">
              <a:buNone/>
            </a:pPr>
            <a:endParaRPr lang="en-US" altLang="en-US" sz="2400" b="1" dirty="0">
              <a:latin typeface="Times New Roman" panose="02020603050405020304" pitchFamily="18" charset="0"/>
              <a:cs typeface="Times New Roman" pitchFamily="18" charset="0"/>
            </a:endParaRPr>
          </a:p>
          <a:p>
            <a:pPr marL="0" indent="0" algn="just">
              <a:buNone/>
            </a:pPr>
            <a:r>
              <a:rPr lang="en-US" altLang="en-US" sz="2400" b="1" dirty="0">
                <a:latin typeface="Times New Roman" panose="02020603050405020304" pitchFamily="18" charset="0"/>
                <a:cs typeface="Times New Roman" pitchFamily="18" charset="0"/>
              </a:rPr>
              <a:t>Example:</a:t>
            </a:r>
          </a:p>
          <a:p>
            <a:pPr marL="0" indent="0" algn="just">
              <a:buNone/>
            </a:pPr>
            <a:endParaRPr lang="en-US" altLang="en-US" sz="2400" b="1" dirty="0">
              <a:solidFill>
                <a:srgbClr val="FF0000"/>
              </a:solidFill>
              <a:latin typeface="Times New Roman" panose="02020603050405020304" pitchFamily="18" charset="0"/>
              <a:cs typeface="Times New Roman" pitchFamily="18" charset="0"/>
            </a:endParaRPr>
          </a:p>
          <a:p>
            <a:pPr marL="0" indent="0" algn="just">
              <a:buNone/>
            </a:pPr>
            <a:r>
              <a:rPr lang="en-US" altLang="en-US" sz="2400" dirty="0">
                <a:solidFill>
                  <a:srgbClr val="FF0000"/>
                </a:solidFill>
                <a:latin typeface="Times New Roman" panose="02020603050405020304" pitchFamily="18" charset="0"/>
                <a:cs typeface="Times New Roman" pitchFamily="18" charset="0"/>
              </a:rPr>
              <a:t>import seaborn</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pandas</a:t>
            </a:r>
          </a:p>
          <a:p>
            <a:pPr marL="0" indent="0" algn="just">
              <a:buNone/>
            </a:pPr>
            <a:r>
              <a:rPr lang="en-US" altLang="en-US" sz="2400" dirty="0">
                <a:solidFill>
                  <a:srgbClr val="FF0000"/>
                </a:solidFill>
                <a:latin typeface="Times New Roman" panose="02020603050405020304" pitchFamily="18" charset="0"/>
                <a:cs typeface="Times New Roman" pitchFamily="18" charset="0"/>
              </a:rPr>
              <a:t>import </a:t>
            </a:r>
            <a:r>
              <a:rPr lang="en-US" altLang="en-US" sz="2400" dirty="0" err="1">
                <a:solidFill>
                  <a:srgbClr val="FF0000"/>
                </a:solidFill>
                <a:latin typeface="Times New Roman" panose="02020603050405020304" pitchFamily="18" charset="0"/>
                <a:cs typeface="Times New Roman" pitchFamily="18" charset="0"/>
              </a:rPr>
              <a:t>matplotlib.pyplot</a:t>
            </a:r>
            <a:r>
              <a:rPr lang="en-US" altLang="en-US" sz="2400" dirty="0">
                <a:solidFill>
                  <a:srgbClr val="FF0000"/>
                </a:solidFill>
                <a:latin typeface="Times New Roman" panose="02020603050405020304" pitchFamily="18" charset="0"/>
                <a:cs typeface="Times New Roman" pitchFamily="18" charset="0"/>
              </a:rPr>
              <a:t> as </a:t>
            </a:r>
            <a:r>
              <a:rPr lang="en-US" altLang="en-US" sz="2400" dirty="0" err="1">
                <a:solidFill>
                  <a:srgbClr val="FF0000"/>
                </a:solidFill>
                <a:latin typeface="Times New Roman" panose="02020603050405020304" pitchFamily="18" charset="0"/>
                <a:cs typeface="Times New Roman" pitchFamily="18" charset="0"/>
              </a:rPr>
              <a:t>plt</a:t>
            </a:r>
            <a:endParaRPr lang="en-US" altLang="en-US" sz="2400" dirty="0">
              <a:solidFill>
                <a:srgbClr val="FF0000"/>
              </a:solidFill>
              <a:latin typeface="Times New Roman" panose="02020603050405020304" pitchFamily="18" charset="0"/>
              <a:cs typeface="Times New Roman" pitchFamily="18" charset="0"/>
            </a:endParaRPr>
          </a:p>
          <a:p>
            <a:pPr marL="0" indent="0" algn="just">
              <a:buNone/>
            </a:pPr>
            <a:r>
              <a:rPr lang="en-US" altLang="en-US" sz="2400" dirty="0">
                <a:solidFill>
                  <a:srgbClr val="FF0000"/>
                </a:solidFill>
                <a:latin typeface="Times New Roman" panose="02020603050405020304" pitchFamily="18" charset="0"/>
                <a:cs typeface="Times New Roman" pitchFamily="18" charset="0"/>
              </a:rPr>
              <a:t>csv = </a:t>
            </a:r>
            <a:r>
              <a:rPr lang="en-US" altLang="en-US" sz="2400" dirty="0" err="1">
                <a:solidFill>
                  <a:srgbClr val="FF0000"/>
                </a:solidFill>
                <a:latin typeface="Times New Roman" panose="02020603050405020304" pitchFamily="18" charset="0"/>
                <a:cs typeface="Times New Roman" pitchFamily="18" charset="0"/>
              </a:rPr>
              <a:t>pandas.read_csv</a:t>
            </a:r>
            <a:r>
              <a:rPr lang="en-US" altLang="en-US" sz="2400" dirty="0">
                <a:solidFill>
                  <a:srgbClr val="FF0000"/>
                </a:solidFill>
                <a:latin typeface="Times New Roman" panose="02020603050405020304" pitchFamily="18" charset="0"/>
                <a:cs typeface="Times New Roman" pitchFamily="18" charset="0"/>
              </a:rPr>
              <a:t>("C:\\Book1.csv")</a:t>
            </a:r>
          </a:p>
          <a:p>
            <a:pPr marL="0" indent="0" algn="just">
              <a:buNone/>
            </a:pPr>
            <a:r>
              <a:rPr lang="en-US" altLang="en-US" sz="2400" dirty="0">
                <a:solidFill>
                  <a:srgbClr val="FF0000"/>
                </a:solidFill>
                <a:latin typeface="Times New Roman" panose="02020603050405020304" pitchFamily="18" charset="0"/>
                <a:cs typeface="Times New Roman" pitchFamily="18" charset="0"/>
              </a:rPr>
              <a:t>res = </a:t>
            </a:r>
            <a:r>
              <a:rPr lang="en-US" altLang="en-US" sz="2400" dirty="0" err="1">
                <a:solidFill>
                  <a:srgbClr val="FF0000"/>
                </a:solidFill>
                <a:latin typeface="Times New Roman" panose="02020603050405020304" pitchFamily="18" charset="0"/>
                <a:cs typeface="Times New Roman" pitchFamily="18" charset="0"/>
              </a:rPr>
              <a:t>seaborn.barplot</a:t>
            </a:r>
            <a:r>
              <a:rPr lang="en-US" altLang="en-US" sz="2400" dirty="0">
                <a:solidFill>
                  <a:srgbClr val="FF0000"/>
                </a:solidFill>
                <a:latin typeface="Times New Roman" panose="02020603050405020304" pitchFamily="18" charset="0"/>
                <a:cs typeface="Times New Roman" pitchFamily="18" charset="0"/>
              </a:rPr>
              <a:t>(x=csv['Name'], y=csv['Age'])</a:t>
            </a:r>
          </a:p>
          <a:p>
            <a:pPr marL="0" indent="0" algn="just">
              <a:buNone/>
            </a:pPr>
            <a:r>
              <a:rPr lang="en-US" altLang="en-US" sz="2400" dirty="0" err="1">
                <a:solidFill>
                  <a:srgbClr val="FF0000"/>
                </a:solidFill>
                <a:latin typeface="Times New Roman" panose="02020603050405020304" pitchFamily="18" charset="0"/>
                <a:cs typeface="Times New Roman" pitchFamily="18" charset="0"/>
              </a:rPr>
              <a:t>plt.show</a:t>
            </a:r>
            <a:r>
              <a:rPr lang="en-US" altLang="en-US" sz="2400" dirty="0">
                <a:solidFill>
                  <a:srgbClr val="FF0000"/>
                </a:solidFill>
                <a:latin typeface="Times New Roman" panose="02020603050405020304" pitchFamily="18" charset="0"/>
                <a:cs typeface="Times New Roman" pitchFamily="18" charset="0"/>
              </a:rPr>
              <a:t>()</a:t>
            </a:r>
          </a:p>
        </p:txBody>
      </p:sp>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Categorical Estimate Plot</a:t>
            </a:r>
            <a:endParaRPr lang="en-US" sz="4000" i="0" dirty="0">
              <a:effectLst/>
            </a:endParaRPr>
          </a:p>
        </p:txBody>
      </p:sp>
      <p:sp>
        <p:nvSpPr>
          <p:cNvPr id="8" name="Date Placeholder 7"/>
          <p:cNvSpPr>
            <a:spLocks noGrp="1"/>
          </p:cNvSpPr>
          <p:nvPr>
            <p:ph type="dt" sz="half" idx="10"/>
          </p:nvPr>
        </p:nvSpPr>
        <p:spPr/>
        <p:txBody>
          <a:bodyPr/>
          <a:lstStyle/>
          <a:p>
            <a:fld id="{D0134F4C-681D-4938-954C-9BBF4852C134}"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98</a:t>
            </a:fld>
            <a:endParaRPr lang="en-US"/>
          </a:p>
        </p:txBody>
      </p:sp>
      <p:sp>
        <p:nvSpPr>
          <p:cNvPr id="10" name="Footer Placeholder 9"/>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15998255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srcRect/>
          <a:stretch>
            <a:fillRect/>
          </a:stretch>
        </p:blipFill>
        <p:spPr bwMode="auto">
          <a:xfrm>
            <a:off x="0" y="228601"/>
            <a:ext cx="1737360" cy="817563"/>
          </a:xfrm>
          <a:prstGeom prst="rect">
            <a:avLst/>
          </a:prstGeom>
          <a:noFill/>
          <a:ln w="9525">
            <a:noFill/>
            <a:miter lim="800000"/>
            <a:headEnd/>
            <a:tailEnd/>
          </a:ln>
        </p:spPr>
      </p:pic>
      <p:pic>
        <p:nvPicPr>
          <p:cNvPr id="10" name="Picture 9">
            <a:extLst>
              <a:ext uri="{FF2B5EF4-FFF2-40B4-BE49-F238E27FC236}">
                <a16:creationId xmlns:a16="http://schemas.microsoft.com/office/drawing/2014/main" xmlns="" id="{6BB68E55-F11C-455A-9164-B542F917BDB6}"/>
              </a:ext>
            </a:extLst>
          </p:cNvPr>
          <p:cNvPicPr>
            <a:picLocks noChangeAspect="1"/>
          </p:cNvPicPr>
          <p:nvPr/>
        </p:nvPicPr>
        <p:blipFill>
          <a:blip r:embed="rId3"/>
          <a:stretch>
            <a:fillRect/>
          </a:stretch>
        </p:blipFill>
        <p:spPr>
          <a:xfrm>
            <a:off x="1280161" y="1871662"/>
            <a:ext cx="7206614" cy="4148138"/>
          </a:xfrm>
          <a:prstGeom prst="rect">
            <a:avLst/>
          </a:prstGeom>
        </p:spPr>
      </p:pic>
      <p:sp>
        <p:nvSpPr>
          <p:cNvPr id="7" name="Title 1">
            <a:extLst>
              <a:ext uri="{FF2B5EF4-FFF2-40B4-BE49-F238E27FC236}">
                <a16:creationId xmlns:a16="http://schemas.microsoft.com/office/drawing/2014/main" xmlns="" id="{1A22607E-AADD-4254-A92B-4825A35A10FA}"/>
              </a:ext>
            </a:extLst>
          </p:cNvPr>
          <p:cNvSpPr txBox="1">
            <a:spLocks/>
          </p:cNvSpPr>
          <p:nvPr/>
        </p:nvSpPr>
        <p:spPr>
          <a:xfrm>
            <a:off x="1737360" y="228600"/>
            <a:ext cx="886968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algn="ctr"/>
            <a:r>
              <a:rPr lang="en-US" sz="4000" dirty="0" smtClean="0"/>
              <a:t>Categorical Estimate Plot</a:t>
            </a:r>
            <a:endParaRPr lang="en-US" sz="4000" i="0" dirty="0">
              <a:effectLst/>
            </a:endParaRPr>
          </a:p>
        </p:txBody>
      </p:sp>
      <p:sp>
        <p:nvSpPr>
          <p:cNvPr id="8" name="Date Placeholder 7"/>
          <p:cNvSpPr>
            <a:spLocks noGrp="1"/>
          </p:cNvSpPr>
          <p:nvPr>
            <p:ph type="dt" sz="half" idx="10"/>
          </p:nvPr>
        </p:nvSpPr>
        <p:spPr/>
        <p:txBody>
          <a:bodyPr/>
          <a:lstStyle/>
          <a:p>
            <a:fld id="{43062A77-3D0F-410E-B01F-E3D4B80147ED}" type="datetime1">
              <a:rPr lang="en-US" smtClean="0"/>
              <a:pPr/>
              <a:t>5/13/2021</a:t>
            </a:fld>
            <a:endParaRPr lang="en-US"/>
          </a:p>
        </p:txBody>
      </p:sp>
      <p:sp>
        <p:nvSpPr>
          <p:cNvPr id="9" name="Slide Number Placeholder 8"/>
          <p:cNvSpPr>
            <a:spLocks noGrp="1"/>
          </p:cNvSpPr>
          <p:nvPr>
            <p:ph type="sldNum" sz="quarter" idx="12"/>
          </p:nvPr>
        </p:nvSpPr>
        <p:spPr/>
        <p:txBody>
          <a:bodyPr/>
          <a:lstStyle/>
          <a:p>
            <a:fld id="{276BC50C-6F93-485A-A9F7-7E4D9B5D786D}" type="slidenum">
              <a:rPr lang="en-US" smtClean="0"/>
              <a:pPr/>
              <a:t>99</a:t>
            </a:fld>
            <a:endParaRPr lang="en-US"/>
          </a:p>
        </p:txBody>
      </p:sp>
      <p:sp>
        <p:nvSpPr>
          <p:cNvPr id="11" name="Footer Placeholder 10"/>
          <p:cNvSpPr>
            <a:spLocks noGrp="1"/>
          </p:cNvSpPr>
          <p:nvPr>
            <p:ph type="ftr" sz="quarter" idx="11"/>
          </p:nvPr>
        </p:nvSpPr>
        <p:spPr/>
        <p:txBody>
          <a:bodyPr/>
          <a:lstStyle/>
          <a:p>
            <a:r>
              <a:rPr lang="en-US" smtClean="0"/>
              <a:t>Problem Solving using Advanced Python      UNIT-5</a:t>
            </a:r>
            <a:endParaRPr lang="en-US"/>
          </a:p>
        </p:txBody>
      </p:sp>
    </p:spTree>
    <p:extLst>
      <p:ext uri="{BB962C8B-B14F-4D97-AF65-F5344CB8AC3E}">
        <p14:creationId xmlns:p14="http://schemas.microsoft.com/office/powerpoint/2010/main" xmlns="" val="38571226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E50ABF24FB5640BB6014DC1D57DD7A" ma:contentTypeVersion="10" ma:contentTypeDescription="Create a new document." ma:contentTypeScope="" ma:versionID="f561f581d56cd8e3c385dca1a5d5b9ae">
  <xsd:schema xmlns:xsd="http://www.w3.org/2001/XMLSchema" xmlns:xs="http://www.w3.org/2001/XMLSchema" xmlns:p="http://schemas.microsoft.com/office/2006/metadata/properties" xmlns:ns2="be757fe0-40fc-4dcf-adba-d0d8741a61e5" xmlns:ns3="55a9665e-8431-450e-a549-eedb8a433299" targetNamespace="http://schemas.microsoft.com/office/2006/metadata/properties" ma:root="true" ma:fieldsID="b61848c048bfdbb1b2e65f82b00f58a3" ns2:_="" ns3:_="">
    <xsd:import namespace="be757fe0-40fc-4dcf-adba-d0d8741a61e5"/>
    <xsd:import namespace="55a9665e-8431-450e-a549-eedb8a43329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757fe0-40fc-4dcf-adba-d0d8741a61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5a9665e-8431-450e-a549-eedb8a433299"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A9D09E2-5DFA-4B5C-95E2-BED5C2757529}"/>
</file>

<file path=customXml/itemProps2.xml><?xml version="1.0" encoding="utf-8"?>
<ds:datastoreItem xmlns:ds="http://schemas.openxmlformats.org/officeDocument/2006/customXml" ds:itemID="{4FC27037-7C95-44F3-B0E7-CD74724DEFBD}"/>
</file>

<file path=customXml/itemProps3.xml><?xml version="1.0" encoding="utf-8"?>
<ds:datastoreItem xmlns:ds="http://schemas.openxmlformats.org/officeDocument/2006/customXml" ds:itemID="{30179749-5A3E-4B37-BCC6-A8A8DA4BC824}"/>
</file>

<file path=docProps/app.xml><?xml version="1.0" encoding="utf-8"?>
<Properties xmlns="http://schemas.openxmlformats.org/officeDocument/2006/extended-properties" xmlns:vt="http://schemas.openxmlformats.org/officeDocument/2006/docPropsVTypes">
  <TotalTime>803</TotalTime>
  <Words>6132</Words>
  <Application>Microsoft Office PowerPoint</Application>
  <PresentationFormat>Custom</PresentationFormat>
  <Paragraphs>1432</Paragraphs>
  <Slides>116</Slides>
  <Notes>6</Notes>
  <HiddenSlides>0</HiddenSlides>
  <MMClips>0</MMClips>
  <ScaleCrop>false</ScaleCrop>
  <HeadingPairs>
    <vt:vector size="4" baseType="variant">
      <vt:variant>
        <vt:lpstr>Theme</vt:lpstr>
      </vt:variant>
      <vt:variant>
        <vt:i4>1</vt:i4>
      </vt:variant>
      <vt:variant>
        <vt:lpstr>Slide Titles</vt:lpstr>
      </vt:variant>
      <vt:variant>
        <vt:i4>116</vt:i4>
      </vt:variant>
    </vt:vector>
  </HeadingPairs>
  <TitlesOfParts>
    <vt:vector size="117" baseType="lpstr">
      <vt:lpstr>Office Theme</vt:lpstr>
      <vt:lpstr>Noida Institute of Engineering and Technology, Greater Noida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Matplotlib</dc:title>
  <dc:creator>verma</dc:creator>
  <cp:lastModifiedBy>verma</cp:lastModifiedBy>
  <cp:revision>164</cp:revision>
  <dcterms:created xsi:type="dcterms:W3CDTF">2021-03-01T09:05:02Z</dcterms:created>
  <dcterms:modified xsi:type="dcterms:W3CDTF">2021-05-13T13:55:49Z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0x01010075E50ABF24FB5640BB6014DC1D57DD7A</vt:lpwstr>
  </property>
</Properties>
</file>