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36" r:id="rId2"/>
    <p:sldId id="338" r:id="rId3"/>
    <p:sldId id="344" r:id="rId4"/>
    <p:sldId id="380" r:id="rId5"/>
    <p:sldId id="340" r:id="rId6"/>
    <p:sldId id="381" r:id="rId7"/>
    <p:sldId id="339" r:id="rId8"/>
    <p:sldId id="341" r:id="rId9"/>
    <p:sldId id="34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0" autoAdjust="0"/>
    <p:restoredTop sz="94660"/>
  </p:normalViewPr>
  <p:slideViewPr>
    <p:cSldViewPr>
      <p:cViewPr varScale="1">
        <p:scale>
          <a:sx n="80" d="100"/>
          <a:sy n="80" d="100"/>
        </p:scale>
        <p:origin x="1116" y="13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30-Jan-21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3657180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30-Jan-21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32772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403669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C5B730-7312-4B73-AAF6-E17375F13D8D}" type="datetime1">
              <a:rPr lang="en-US" smtClean="0"/>
              <a:t>30-Jan-21</a:t>
            </a:fld>
            <a:endParaRPr lang="en-US"/>
          </a:p>
        </p:txBody>
      </p:sp>
      <p:sp>
        <p:nvSpPr>
          <p:cNvPr id="5" name="Footer Placeholder 4"/>
          <p:cNvSpPr>
            <a:spLocks noGrp="1"/>
          </p:cNvSpPr>
          <p:nvPr>
            <p:ph type="ftr" sz="quarter" idx="11"/>
          </p:nvPr>
        </p:nvSpPr>
        <p:spPr/>
        <p:txBody>
          <a:bodyPr/>
          <a:lstStyle/>
          <a:p>
            <a:r>
              <a:rPr lang="en-US" smtClean="0"/>
              <a:t>Dr. Rajesh Kumar, Department of Physics, NIET, Gr. Noida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E48C00-3C85-4B16-BEAA-0E1748846829}" type="datetime1">
              <a:rPr lang="en-US" smtClean="0"/>
              <a:t>30-Jan-21</a:t>
            </a:fld>
            <a:endParaRPr lang="en-US"/>
          </a:p>
        </p:txBody>
      </p:sp>
      <p:sp>
        <p:nvSpPr>
          <p:cNvPr id="5" name="Footer Placeholder 4"/>
          <p:cNvSpPr>
            <a:spLocks noGrp="1"/>
          </p:cNvSpPr>
          <p:nvPr>
            <p:ph type="ftr" sz="quarter" idx="11"/>
          </p:nvPr>
        </p:nvSpPr>
        <p:spPr/>
        <p:txBody>
          <a:bodyPr/>
          <a:lstStyle/>
          <a:p>
            <a:r>
              <a:rPr lang="en-US" smtClean="0"/>
              <a:t>Dr. Rajesh Kumar, Department of Physics, NIET, Gr. Noida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DEE7A-C6BA-4C74-ACA3-77EED905BF08}" type="datetime1">
              <a:rPr lang="en-US" smtClean="0"/>
              <a:t>30-Jan-21</a:t>
            </a:fld>
            <a:endParaRPr lang="en-US"/>
          </a:p>
        </p:txBody>
      </p:sp>
      <p:sp>
        <p:nvSpPr>
          <p:cNvPr id="5" name="Footer Placeholder 4"/>
          <p:cNvSpPr>
            <a:spLocks noGrp="1"/>
          </p:cNvSpPr>
          <p:nvPr>
            <p:ph type="ftr" sz="quarter" idx="11"/>
          </p:nvPr>
        </p:nvSpPr>
        <p:spPr/>
        <p:txBody>
          <a:bodyPr/>
          <a:lstStyle/>
          <a:p>
            <a:r>
              <a:rPr lang="en-US" smtClean="0"/>
              <a:t>Dr. Rajesh Kumar, Department of Physics, NIET, Gr. Noida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DD6F2F-85BC-4D2F-9077-AF6C9BB1DA54}" type="datetime1">
              <a:rPr lang="en-US" smtClean="0"/>
              <a:t>30-Jan-21</a:t>
            </a:fld>
            <a:endParaRPr lang="en-US"/>
          </a:p>
        </p:txBody>
      </p:sp>
      <p:sp>
        <p:nvSpPr>
          <p:cNvPr id="5" name="Footer Placeholder 4"/>
          <p:cNvSpPr>
            <a:spLocks noGrp="1"/>
          </p:cNvSpPr>
          <p:nvPr>
            <p:ph type="ftr" sz="quarter" idx="11"/>
          </p:nvPr>
        </p:nvSpPr>
        <p:spPr/>
        <p:txBody>
          <a:bodyPr/>
          <a:lstStyle/>
          <a:p>
            <a:r>
              <a:rPr lang="en-US" smtClean="0"/>
              <a:t>Dr. Rajesh Kumar, Department of Physics, NIET, Gr. Noida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20ECD-F451-4D4C-9E47-F1484B620536}" type="datetime1">
              <a:rPr lang="en-US" smtClean="0"/>
              <a:t>30-Jan-21</a:t>
            </a:fld>
            <a:endParaRPr lang="en-US"/>
          </a:p>
        </p:txBody>
      </p:sp>
      <p:sp>
        <p:nvSpPr>
          <p:cNvPr id="5" name="Footer Placeholder 4"/>
          <p:cNvSpPr>
            <a:spLocks noGrp="1"/>
          </p:cNvSpPr>
          <p:nvPr>
            <p:ph type="ftr" sz="quarter" idx="11"/>
          </p:nvPr>
        </p:nvSpPr>
        <p:spPr/>
        <p:txBody>
          <a:bodyPr/>
          <a:lstStyle/>
          <a:p>
            <a:r>
              <a:rPr lang="en-US" smtClean="0"/>
              <a:t>Dr. Rajesh Kumar, Department of Physics, NIET, Gr. Noida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1340D1-F7E0-4248-BE28-4B08BD8362E7}" type="datetime1">
              <a:rPr lang="en-US" smtClean="0"/>
              <a:t>30-Jan-21</a:t>
            </a:fld>
            <a:endParaRPr lang="en-US"/>
          </a:p>
        </p:txBody>
      </p:sp>
      <p:sp>
        <p:nvSpPr>
          <p:cNvPr id="6" name="Footer Placeholder 5"/>
          <p:cNvSpPr>
            <a:spLocks noGrp="1"/>
          </p:cNvSpPr>
          <p:nvPr>
            <p:ph type="ftr" sz="quarter" idx="11"/>
          </p:nvPr>
        </p:nvSpPr>
        <p:spPr/>
        <p:txBody>
          <a:bodyPr/>
          <a:lstStyle/>
          <a:p>
            <a:r>
              <a:rPr lang="en-US" smtClean="0"/>
              <a:t>Dr. Rajesh Kumar, Department of Physics, NIET, Gr. Noida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AC3C51-AF4B-4A4F-A234-F314CDF91DA5}" type="datetime1">
              <a:rPr lang="en-US" smtClean="0"/>
              <a:t>30-Jan-21</a:t>
            </a:fld>
            <a:endParaRPr lang="en-US"/>
          </a:p>
        </p:txBody>
      </p:sp>
      <p:sp>
        <p:nvSpPr>
          <p:cNvPr id="8" name="Footer Placeholder 7"/>
          <p:cNvSpPr>
            <a:spLocks noGrp="1"/>
          </p:cNvSpPr>
          <p:nvPr>
            <p:ph type="ftr" sz="quarter" idx="11"/>
          </p:nvPr>
        </p:nvSpPr>
        <p:spPr/>
        <p:txBody>
          <a:bodyPr/>
          <a:lstStyle/>
          <a:p>
            <a:r>
              <a:rPr lang="en-US" smtClean="0"/>
              <a:t>Dr. Rajesh Kumar, Department of Physics, NIET, Gr. Noida</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A3D816-B629-47C9-93B7-0305693107FB}" type="datetime1">
              <a:rPr lang="en-US" smtClean="0"/>
              <a:t>30-Jan-21</a:t>
            </a:fld>
            <a:endParaRPr lang="en-US"/>
          </a:p>
        </p:txBody>
      </p:sp>
      <p:sp>
        <p:nvSpPr>
          <p:cNvPr id="4" name="Footer Placeholder 3"/>
          <p:cNvSpPr>
            <a:spLocks noGrp="1"/>
          </p:cNvSpPr>
          <p:nvPr>
            <p:ph type="ftr" sz="quarter" idx="11"/>
          </p:nvPr>
        </p:nvSpPr>
        <p:spPr/>
        <p:txBody>
          <a:bodyPr/>
          <a:lstStyle/>
          <a:p>
            <a:r>
              <a:rPr lang="en-US" smtClean="0"/>
              <a:t>Dr. Rajesh Kumar, Department of Physics, NIET, Gr. Noida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7E1DF-38A2-4E9E-80F6-1AF9C054B3F1}" type="datetime1">
              <a:rPr lang="en-US" smtClean="0"/>
              <a:t>30-Jan-21</a:t>
            </a:fld>
            <a:endParaRPr lang="en-US"/>
          </a:p>
        </p:txBody>
      </p:sp>
      <p:sp>
        <p:nvSpPr>
          <p:cNvPr id="3" name="Footer Placeholder 2"/>
          <p:cNvSpPr>
            <a:spLocks noGrp="1"/>
          </p:cNvSpPr>
          <p:nvPr>
            <p:ph type="ftr" sz="quarter" idx="11"/>
          </p:nvPr>
        </p:nvSpPr>
        <p:spPr/>
        <p:txBody>
          <a:bodyPr/>
          <a:lstStyle/>
          <a:p>
            <a:r>
              <a:rPr lang="en-US" smtClean="0"/>
              <a:t>Dr. Rajesh Kumar, Department of Physics, NIET, Gr. Noida</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BFB03D-27FE-4571-BC90-1F939684C460}" type="datetime1">
              <a:rPr lang="en-US" smtClean="0"/>
              <a:t>30-Jan-21</a:t>
            </a:fld>
            <a:endParaRPr lang="en-US"/>
          </a:p>
        </p:txBody>
      </p:sp>
      <p:sp>
        <p:nvSpPr>
          <p:cNvPr id="6" name="Footer Placeholder 5"/>
          <p:cNvSpPr>
            <a:spLocks noGrp="1"/>
          </p:cNvSpPr>
          <p:nvPr>
            <p:ph type="ftr" sz="quarter" idx="11"/>
          </p:nvPr>
        </p:nvSpPr>
        <p:spPr/>
        <p:txBody>
          <a:bodyPr/>
          <a:lstStyle/>
          <a:p>
            <a:r>
              <a:rPr lang="en-US" smtClean="0"/>
              <a:t>Dr. Rajesh Kumar, Department of Physics, NIET, Gr. Noida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A0AB5-85B9-4F47-AADA-020A2D1D424A}" type="datetime1">
              <a:rPr lang="en-US" smtClean="0"/>
              <a:t>30-Jan-21</a:t>
            </a:fld>
            <a:endParaRPr lang="en-US"/>
          </a:p>
        </p:txBody>
      </p:sp>
      <p:sp>
        <p:nvSpPr>
          <p:cNvPr id="6" name="Footer Placeholder 5"/>
          <p:cNvSpPr>
            <a:spLocks noGrp="1"/>
          </p:cNvSpPr>
          <p:nvPr>
            <p:ph type="ftr" sz="quarter" idx="11"/>
          </p:nvPr>
        </p:nvSpPr>
        <p:spPr/>
        <p:txBody>
          <a:bodyPr/>
          <a:lstStyle/>
          <a:p>
            <a:r>
              <a:rPr lang="en-US" smtClean="0"/>
              <a:t>Dr. Rajesh Kumar, Department of Physics, NIET, Gr. Noida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BF1FE-FF37-47CD-9F20-FE4B8EE46481}" type="datetime1">
              <a:rPr lang="en-US" smtClean="0"/>
              <a:t>30-Jan-21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Rajesh Kumar, Department of Physics, NIET, Gr. Noida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youtube.com/watch?v=V0KjXsGRvoA" TargetMode="External"/><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wZpfHzlhuz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FLrEghnKncA" TargetMode="External"/><Relationship Id="rId7" Type="http://schemas.openxmlformats.org/officeDocument/2006/relationships/image" Target="../media/image1.png"/><Relationship Id="rId2" Type="http://schemas.openxmlformats.org/officeDocument/2006/relationships/hyperlink" Target="https://www.youtube.com/watch?v=Na5VKVTTfV0" TargetMode="External"/><Relationship Id="rId1" Type="http://schemas.openxmlformats.org/officeDocument/2006/relationships/slideLayout" Target="../slideLayouts/slideLayout2.xml"/><Relationship Id="rId6" Type="http://schemas.openxmlformats.org/officeDocument/2006/relationships/hyperlink" Target="https://www.youtube.com/watch?v=AdJn82JwhTM" TargetMode="External"/><Relationship Id="rId5" Type="http://schemas.openxmlformats.org/officeDocument/2006/relationships/hyperlink" Target="https://www.youtube.com/watch?v=_wxFYcEuLYo" TargetMode="External"/><Relationship Id="rId4" Type="http://schemas.openxmlformats.org/officeDocument/2006/relationships/hyperlink" Target="https://www.youtube.com/watch?v=RDdPuL-uOQ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1066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err="1" smtClean="0">
                <a:latin typeface="Times New Roman" pitchFamily="18" charset="0"/>
                <a:cs typeface="Times New Roman" pitchFamily="18" charset="0"/>
              </a:rPr>
              <a:t>Noida</a:t>
            </a:r>
            <a:r>
              <a:rPr lang="en-US" sz="3200" dirty="0" smtClean="0">
                <a:latin typeface="Times New Roman" pitchFamily="18" charset="0"/>
                <a:cs typeface="Times New Roman" pitchFamily="18" charset="0"/>
              </a:rPr>
              <a:t> Institute of Engineering and Technology, Greater </a:t>
            </a:r>
            <a:r>
              <a:rPr lang="en-US" sz="3200" dirty="0" err="1" smtClean="0">
                <a:latin typeface="Times New Roman" pitchFamily="18" charset="0"/>
                <a:cs typeface="Times New Roman" pitchFamily="18" charset="0"/>
              </a:rPr>
              <a:t>Noida</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600200"/>
            <a:ext cx="6705600" cy="1219200"/>
          </a:xfrm>
        </p:spPr>
        <p:style>
          <a:lnRef idx="2">
            <a:schemeClr val="accent5"/>
          </a:lnRef>
          <a:fillRef idx="1">
            <a:schemeClr val="lt1"/>
          </a:fillRef>
          <a:effectRef idx="0">
            <a:schemeClr val="accent5"/>
          </a:effectRef>
          <a:fontRef idx="minor">
            <a:schemeClr val="dk1"/>
          </a:fontRef>
        </p:style>
        <p:txBody>
          <a:bodyPr>
            <a:normAutofit/>
          </a:bodyPr>
          <a:lstStyle/>
          <a:p>
            <a:r>
              <a:rPr lang="en-US" sz="2600" dirty="0" smtClean="0">
                <a:solidFill>
                  <a:schemeClr val="tx1"/>
                </a:solidFill>
                <a:latin typeface="Times New Roman" pitchFamily="18" charset="0"/>
                <a:cs typeface="Times New Roman" pitchFamily="18" charset="0"/>
              </a:rPr>
              <a:t>Some Advance Topics of Quantum Mechanics</a:t>
            </a:r>
            <a:endParaRPr lang="en-US" sz="2600" dirty="0">
              <a:solidFill>
                <a:schemeClr val="tx1"/>
              </a:solidFill>
              <a:latin typeface="Times New Roman" pitchFamily="18" charset="0"/>
              <a:cs typeface="Times New Roman" pitchFamily="18" charset="0"/>
            </a:endParaRP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1066800"/>
          </a:xfrm>
          <a:prstGeom prst="rect">
            <a:avLst/>
          </a:prstGeom>
          <a:noFill/>
        </p:spPr>
      </p:pic>
      <p:sp>
        <p:nvSpPr>
          <p:cNvPr id="6" name="Subtitle 2"/>
          <p:cNvSpPr txBox="1">
            <a:spLocks/>
          </p:cNvSpPr>
          <p:nvPr/>
        </p:nvSpPr>
        <p:spPr>
          <a:xfrm>
            <a:off x="5334000" y="4724400"/>
            <a:ext cx="3505200" cy="990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500" dirty="0" smtClean="0">
                <a:solidFill>
                  <a:schemeClr val="tx1"/>
                </a:solidFill>
                <a:latin typeface="Times New Roman" pitchFamily="18" charset="0"/>
                <a:cs typeface="Times New Roman" pitchFamily="18" charset="0"/>
              </a:rPr>
              <a:t>Dr. Rajesh Kumar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Department of Physics</a:t>
            </a:r>
            <a:endParaRPr kumimoji="0" lang="en-US" sz="25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D4EDD217-E733-4630-9FEB-DD70D28D8129}" type="datetime1">
              <a:rPr lang="en-US" smtClean="0"/>
              <a:t>30-Jan-21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00800" y="30480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Unit:</a:t>
            </a:r>
            <a:r>
              <a:rPr kumimoji="0" lang="en-US" sz="25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II</a:t>
            </a:r>
            <a:endParaRPr kumimoji="0" lang="en-US" sz="25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3" name="Footer Placeholder 12"/>
          <p:cNvSpPr>
            <a:spLocks noGrp="1"/>
          </p:cNvSpPr>
          <p:nvPr>
            <p:ph type="ftr" sz="quarter" idx="11"/>
          </p:nvPr>
        </p:nvSpPr>
        <p:spPr>
          <a:xfrm>
            <a:off x="2286000" y="6248400"/>
            <a:ext cx="5029200" cy="365125"/>
          </a:xfrm>
        </p:spPr>
        <p:txBody>
          <a:bodyPr/>
          <a:lstStyle/>
          <a:p>
            <a:r>
              <a:rPr lang="de-DE" dirty="0" smtClean="0"/>
              <a:t>Dr. Rajesh Kumar, Department of Physics, NIET, Gr. Noida</a:t>
            </a:r>
            <a:endParaRPr lang="en-US" dirty="0"/>
          </a:p>
        </p:txBody>
      </p:sp>
      <p:sp>
        <p:nvSpPr>
          <p:cNvPr id="14" name="Subtitle 2"/>
          <p:cNvSpPr txBox="1">
            <a:spLocks/>
          </p:cNvSpPr>
          <p:nvPr/>
        </p:nvSpPr>
        <p:spPr>
          <a:xfrm>
            <a:off x="152400" y="3886200"/>
            <a:ext cx="4191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Physics</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Course</a:t>
            </a:r>
            <a:r>
              <a:rPr kumimoji="0" lang="en-US" sz="25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Details</a:t>
            </a:r>
            <a:br>
              <a:rPr kumimoji="0" lang="en-US" sz="25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br>
            <a:r>
              <a:rPr kumimoji="0" lang="en-US" sz="25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B Tech 1</a:t>
            </a:r>
            <a:r>
              <a:rPr kumimoji="0" lang="en-US" sz="2500" b="0" i="0" u="none" strike="noStrike" kern="1200" cap="none" spc="0" normalizeH="0" baseline="30000" noProof="0" dirty="0" smtClean="0">
                <a:ln>
                  <a:noFill/>
                </a:ln>
                <a:solidFill>
                  <a:schemeClr val="tx1"/>
                </a:solidFill>
                <a:effectLst/>
                <a:uLnTx/>
                <a:uFillTx/>
                <a:latin typeface="Times New Roman" pitchFamily="18" charset="0"/>
                <a:cs typeface="Times New Roman" pitchFamily="18" charset="0"/>
              </a:rPr>
              <a:t>st</a:t>
            </a:r>
            <a:r>
              <a:rPr kumimoji="0" lang="en-US" sz="25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Year. )</a:t>
            </a:r>
            <a:endParaRPr kumimoji="0" lang="en-US" sz="25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48C0DB-D47B-4179-B38F-921F9DFC3B98}" type="datetime1">
              <a:rPr lang="en-US" smtClean="0"/>
              <a:t>30-Jan-21</a:t>
            </a:fld>
            <a:endParaRPr lang="en-US"/>
          </a:p>
        </p:txBody>
      </p:sp>
      <p:sp>
        <p:nvSpPr>
          <p:cNvPr id="5" name="Footer Placeholder 4"/>
          <p:cNvSpPr>
            <a:spLocks noGrp="1"/>
          </p:cNvSpPr>
          <p:nvPr>
            <p:ph type="ftr" sz="quarter" idx="11"/>
          </p:nvPr>
        </p:nvSpPr>
        <p:spPr/>
        <p:txBody>
          <a:bodyPr/>
          <a:lstStyle/>
          <a:p>
            <a:r>
              <a:rPr lang="en-US" smtClean="0"/>
              <a:t>Dr. Rajesh Kumar, Department of Physics, NIET, Gr. Noida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Today’s Lecture</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extBox 8"/>
          <p:cNvSpPr txBox="1"/>
          <p:nvPr/>
        </p:nvSpPr>
        <p:spPr>
          <a:xfrm>
            <a:off x="1066800" y="1371600"/>
            <a:ext cx="4267200" cy="539378"/>
          </a:xfrm>
          <a:prstGeom prst="rect">
            <a:avLst/>
          </a:prstGeom>
          <a:noFill/>
        </p:spPr>
        <p:txBody>
          <a:bodyPr wrap="square" rtlCol="0">
            <a:spAutoFit/>
          </a:bodyPr>
          <a:lstStyle/>
          <a:p>
            <a:pPr>
              <a:lnSpc>
                <a:spcPct val="150000"/>
              </a:lnSpc>
              <a:buFont typeface="Arial" pitchFamily="34" charset="0"/>
              <a:buChar char="•"/>
            </a:pPr>
            <a:r>
              <a:rPr lang="en-US" sz="2200" dirty="0" smtClean="0">
                <a:latin typeface="Times New Roman" pitchFamily="18" charset="0"/>
                <a:cs typeface="Times New Roman" pitchFamily="18" charset="0"/>
              </a:rPr>
              <a:t> Higgs Boson (God Particle)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8DD8FD-A544-42A7-9875-1F93300F16AB}" type="datetime1">
              <a:rPr lang="en-US" smtClean="0"/>
              <a:t>30-Jan-21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Dr. Rajesh Kumar, Department of Physics, NIET, Gr. Noida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itchFamily="18" charset="0"/>
                <a:cs typeface="Times New Roman" pitchFamily="18" charset="0"/>
              </a:rPr>
              <a:t>Nuclear Scale</a:t>
            </a:r>
            <a:endParaRPr lang="en-US" sz="3200"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39940" name="Picture 4"/>
          <p:cNvPicPr>
            <a:picLocks noChangeAspect="1" noChangeArrowheads="1"/>
          </p:cNvPicPr>
          <p:nvPr/>
        </p:nvPicPr>
        <p:blipFill>
          <a:blip r:embed="rId3" cstate="print"/>
          <a:srcRect/>
          <a:stretch>
            <a:fillRect/>
          </a:stretch>
        </p:blipFill>
        <p:spPr bwMode="auto">
          <a:xfrm>
            <a:off x="304800" y="914400"/>
            <a:ext cx="8638903"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DD6F2F-85BC-4D2F-9077-AF6C9BB1DA54}" type="datetime1">
              <a:rPr lang="en-US" smtClean="0"/>
              <a:t>30-Jan-21</a:t>
            </a:fld>
            <a:endParaRPr lang="en-US"/>
          </a:p>
        </p:txBody>
      </p:sp>
      <p:sp>
        <p:nvSpPr>
          <p:cNvPr id="5" name="Footer Placeholder 4"/>
          <p:cNvSpPr>
            <a:spLocks noGrp="1"/>
          </p:cNvSpPr>
          <p:nvPr>
            <p:ph type="ftr" sz="quarter" idx="11"/>
          </p:nvPr>
        </p:nvSpPr>
        <p:spPr/>
        <p:txBody>
          <a:bodyPr/>
          <a:lstStyle/>
          <a:p>
            <a:r>
              <a:rPr lang="en-US" smtClean="0"/>
              <a:t>Dr. Rajesh Kumar, Department of Physics, NIET, Gr. Noida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descr="Standard Model of Elementary Particles.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5483" y="1600200"/>
            <a:ext cx="4733033" cy="45259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990600" y="381000"/>
            <a:ext cx="7772400" cy="923330"/>
          </a:xfrm>
          <a:prstGeom prst="rect">
            <a:avLst/>
          </a:prstGeom>
        </p:spPr>
        <p:txBody>
          <a:bodyPr wrap="square">
            <a:spAutoFit/>
          </a:bodyPr>
          <a:lstStyle/>
          <a:p>
            <a:r>
              <a:rPr lang="en-US" dirty="0"/>
              <a:t>Standard model of elementary particles: the 12 fundamental fermions and 5 fundamental bosons. Brown loops indicate which bosons (red) couple to which fermions (purple and green)</a:t>
            </a:r>
          </a:p>
        </p:txBody>
      </p:sp>
    </p:spTree>
    <p:extLst>
      <p:ext uri="{BB962C8B-B14F-4D97-AF65-F5344CB8AC3E}">
        <p14:creationId xmlns:p14="http://schemas.microsoft.com/office/powerpoint/2010/main" val="3684629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CD5797-5760-44A2-9102-DB90E674ED7E}" type="datetime1">
              <a:rPr lang="en-US" smtClean="0"/>
              <a:t>30-Jan-21</a:t>
            </a:fld>
            <a:endParaRPr lang="en-US"/>
          </a:p>
        </p:txBody>
      </p:sp>
      <p:sp>
        <p:nvSpPr>
          <p:cNvPr id="5" name="Footer Placeholder 4"/>
          <p:cNvSpPr>
            <a:spLocks noGrp="1"/>
          </p:cNvSpPr>
          <p:nvPr>
            <p:ph type="ftr" sz="quarter" idx="11"/>
          </p:nvPr>
        </p:nvSpPr>
        <p:spPr/>
        <p:txBody>
          <a:bodyPr/>
          <a:lstStyle/>
          <a:p>
            <a:r>
              <a:rPr lang="en-US" smtClean="0"/>
              <a:t>Dr. Rajesh Kumar, Department of Physics, NIET, Gr. Noida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14"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smtClean="0">
                <a:solidFill>
                  <a:schemeClr val="tx2">
                    <a:lumMod val="75000"/>
                  </a:schemeClr>
                </a:solidFill>
                <a:latin typeface="Times New Roman" pitchFamily="18" charset="0"/>
                <a:cs typeface="Times New Roman" pitchFamily="18" charset="0"/>
              </a:rPr>
              <a:t>Standard Model</a:t>
            </a:r>
          </a:p>
        </p:txBody>
      </p:sp>
      <p:sp>
        <p:nvSpPr>
          <p:cNvPr id="3076" name="AutoShape 4" descr="The Higgs Bos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8" name="Picture 6" descr="The Higgs Boson"/>
          <p:cNvPicPr>
            <a:picLocks noChangeAspect="1" noChangeArrowheads="1"/>
          </p:cNvPicPr>
          <p:nvPr/>
        </p:nvPicPr>
        <p:blipFill>
          <a:blip r:embed="rId3" cstate="print"/>
          <a:srcRect/>
          <a:stretch>
            <a:fillRect/>
          </a:stretch>
        </p:blipFill>
        <p:spPr bwMode="auto">
          <a:xfrm>
            <a:off x="1905000" y="762000"/>
            <a:ext cx="6019800" cy="2857500"/>
          </a:xfrm>
          <a:prstGeom prst="rect">
            <a:avLst/>
          </a:prstGeom>
          <a:noFill/>
        </p:spPr>
      </p:pic>
      <p:pic>
        <p:nvPicPr>
          <p:cNvPr id="3082" name="Picture 10" descr="Physics.astronomy-Higgs boson and the Standard Model"/>
          <p:cNvPicPr>
            <a:picLocks noChangeAspect="1" noChangeArrowheads="1"/>
          </p:cNvPicPr>
          <p:nvPr/>
        </p:nvPicPr>
        <p:blipFill>
          <a:blip r:embed="rId4" cstate="print"/>
          <a:srcRect/>
          <a:stretch>
            <a:fillRect/>
          </a:stretch>
        </p:blipFill>
        <p:spPr bwMode="auto">
          <a:xfrm>
            <a:off x="2400300" y="3886200"/>
            <a:ext cx="5067300" cy="1905000"/>
          </a:xfrm>
          <a:prstGeom prst="rect">
            <a:avLst/>
          </a:prstGeom>
          <a:noFill/>
        </p:spPr>
      </p:pic>
      <p:sp>
        <p:nvSpPr>
          <p:cNvPr id="13" name="Rectangle 12"/>
          <p:cNvSpPr/>
          <p:nvPr/>
        </p:nvSpPr>
        <p:spPr>
          <a:xfrm>
            <a:off x="2819400" y="6123801"/>
            <a:ext cx="4572000" cy="276999"/>
          </a:xfrm>
          <a:prstGeom prst="rect">
            <a:avLst/>
          </a:prstGeom>
        </p:spPr>
        <p:txBody>
          <a:bodyPr>
            <a:spAutoFit/>
          </a:bodyPr>
          <a:lstStyle/>
          <a:p>
            <a:r>
              <a:rPr lang="en-US" sz="1200" dirty="0" smtClean="0">
                <a:latin typeface="Times New Roman" pitchFamily="18" charset="0"/>
                <a:cs typeface="Times New Roman" pitchFamily="18" charset="0"/>
                <a:hlinkClick r:id="rId5"/>
              </a:rPr>
              <a:t>https://www.youtube.com/watch?v=V0KjXsGRvoA</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6781800" cy="563562"/>
          </a:xfrm>
        </p:spPr>
        <p:txBody>
          <a:bodyPr>
            <a:normAutofit fontScale="90000"/>
          </a:bodyPr>
          <a:lstStyle/>
          <a:p>
            <a:r>
              <a:rPr lang="en-US" dirty="0" smtClean="0"/>
              <a:t>Higgs Boson or GOD Particle</a:t>
            </a:r>
            <a:endParaRPr lang="en-US" dirty="0"/>
          </a:p>
        </p:txBody>
      </p:sp>
      <p:sp>
        <p:nvSpPr>
          <p:cNvPr id="3" name="Content Placeholder 2"/>
          <p:cNvSpPr>
            <a:spLocks noGrp="1"/>
          </p:cNvSpPr>
          <p:nvPr>
            <p:ph idx="1"/>
          </p:nvPr>
        </p:nvSpPr>
        <p:spPr>
          <a:xfrm>
            <a:off x="228600" y="838200"/>
            <a:ext cx="8915400" cy="6553200"/>
          </a:xfrm>
        </p:spPr>
        <p:txBody>
          <a:bodyPr>
            <a:noAutofit/>
          </a:bodyPr>
          <a:lstStyle/>
          <a:p>
            <a:pPr algn="just"/>
            <a:r>
              <a:rPr lang="en-US" sz="2200" dirty="0"/>
              <a:t>The Higgs boson is an elementary particle in the Standard Model of particle physics produced by the quantum excitation of the Higgs field</a:t>
            </a:r>
            <a:r>
              <a:rPr lang="en-US" sz="2200" dirty="0" smtClean="0"/>
              <a:t>, </a:t>
            </a:r>
            <a:r>
              <a:rPr lang="en-US" sz="2200" dirty="0"/>
              <a:t>one of the fields in particle physics theory</a:t>
            </a:r>
            <a:r>
              <a:rPr lang="en-US" sz="2200" dirty="0" smtClean="0"/>
              <a:t>. </a:t>
            </a:r>
            <a:r>
              <a:rPr lang="en-US" sz="2200" dirty="0"/>
              <a:t>It is named after physicist Peter Higgs who in 1964 along with five other scientists proposed the Higgs mechanism to explain why some particles have </a:t>
            </a:r>
            <a:r>
              <a:rPr lang="en-US" sz="2200" dirty="0" smtClean="0"/>
              <a:t>mass</a:t>
            </a:r>
            <a:r>
              <a:rPr lang="en-US" sz="2200" dirty="0"/>
              <a:t>.</a:t>
            </a:r>
            <a:r>
              <a:rPr lang="en-US" sz="2200" dirty="0" smtClean="0"/>
              <a:t> </a:t>
            </a:r>
            <a:r>
              <a:rPr lang="en-US" sz="2200" dirty="0"/>
              <a:t>This mechanism required that a </a:t>
            </a:r>
            <a:r>
              <a:rPr lang="en-US" sz="2200" dirty="0" err="1"/>
              <a:t>spinless</a:t>
            </a:r>
            <a:r>
              <a:rPr lang="en-US" sz="2200" dirty="0"/>
              <a:t> particle known as a boson should exist with properties as described by the Higgs Mechanism theory. This particle was called the Higgs boson. A subatomic particle with the expected properties was discovered in 2012 by the ATLAS and CMS experiments at the Large Hadron Collider (LHC) </a:t>
            </a:r>
            <a:r>
              <a:rPr lang="en-US" sz="2200" dirty="0" smtClean="0"/>
              <a:t>at </a:t>
            </a:r>
            <a:r>
              <a:rPr lang="en-US" sz="2200" dirty="0"/>
              <a:t>Geneva, Switzerland. The new </a:t>
            </a:r>
            <a:r>
              <a:rPr lang="en-US" sz="2200" dirty="0" smtClean="0"/>
              <a:t>particle(GOD particle) </a:t>
            </a:r>
            <a:r>
              <a:rPr lang="en-US" sz="2200" dirty="0"/>
              <a:t>was subsequently confirmed to match the expected properties of a Higgs boson</a:t>
            </a:r>
            <a:r>
              <a:rPr lang="en-US" sz="2200" dirty="0" smtClean="0"/>
              <a:t>.</a:t>
            </a:r>
            <a:endParaRPr lang="en-US" sz="2200" dirty="0"/>
          </a:p>
          <a:p>
            <a:pPr algn="just"/>
            <a:r>
              <a:rPr lang="en-US" sz="1600" i="1" dirty="0"/>
              <a:t>On 10 December 2013, two of the physicists, Peter Higgs and François </a:t>
            </a:r>
            <a:r>
              <a:rPr lang="en-US" sz="1600" i="1" dirty="0" err="1"/>
              <a:t>Englert</a:t>
            </a:r>
            <a:r>
              <a:rPr lang="en-US" sz="1600" i="1" dirty="0"/>
              <a:t>, were awarded the Nobel Prize in Physics for their theoretical predictions. Although Higgs's name has come to be associated with this theory (the Higgs mechanism</a:t>
            </a:r>
            <a:r>
              <a:rPr lang="en-US" sz="1600" i="1" dirty="0" smtClean="0"/>
              <a:t>).</a:t>
            </a:r>
            <a:endParaRPr lang="en-US" sz="1600" i="1" dirty="0"/>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9CDD6F2F-85BC-4D2F-9077-AF6C9BB1DA54}" type="datetime1">
              <a:rPr lang="en-US" smtClean="0"/>
              <a:t>30-Jan-21</a:t>
            </a:fld>
            <a:endParaRPr lang="en-US"/>
          </a:p>
        </p:txBody>
      </p:sp>
      <p:sp>
        <p:nvSpPr>
          <p:cNvPr id="5" name="Footer Placeholder 4"/>
          <p:cNvSpPr>
            <a:spLocks noGrp="1"/>
          </p:cNvSpPr>
          <p:nvPr>
            <p:ph type="ftr" sz="quarter" idx="11"/>
          </p:nvPr>
        </p:nvSpPr>
        <p:spPr/>
        <p:txBody>
          <a:bodyPr/>
          <a:lstStyle/>
          <a:p>
            <a:r>
              <a:rPr lang="en-US" smtClean="0"/>
              <a:t>Dr. Rajesh Kumar, Department of Physics, NIET, Gr. Noida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844027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29CCA1-05FC-498C-BF17-472A3ED20E80}" type="datetime1">
              <a:rPr lang="en-US" smtClean="0"/>
              <a:t>30-Jan-21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Dr. Rajesh Kumar, Department of Physics, NIET, Gr. Noida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itchFamily="18" charset="0"/>
                <a:cs typeface="Times New Roman" pitchFamily="18" charset="0"/>
              </a:rPr>
              <a:t>Higgs Boson</a:t>
            </a:r>
            <a:endParaRPr lang="en-US" sz="3200"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4098" name="Picture 2" descr="Long-sought decay of the Higgs boson seen"/>
          <p:cNvPicPr>
            <a:picLocks noChangeAspect="1" noChangeArrowheads="1"/>
          </p:cNvPicPr>
          <p:nvPr/>
        </p:nvPicPr>
        <p:blipFill>
          <a:blip r:embed="rId3" cstate="print"/>
          <a:srcRect/>
          <a:stretch>
            <a:fillRect/>
          </a:stretch>
        </p:blipFill>
        <p:spPr bwMode="auto">
          <a:xfrm>
            <a:off x="1447800" y="2133600"/>
            <a:ext cx="6352816" cy="3581400"/>
          </a:xfrm>
          <a:prstGeom prst="rect">
            <a:avLst/>
          </a:prstGeom>
          <a:noFill/>
        </p:spPr>
      </p:pic>
      <p:sp>
        <p:nvSpPr>
          <p:cNvPr id="10" name="Rectangle 9"/>
          <p:cNvSpPr/>
          <p:nvPr/>
        </p:nvSpPr>
        <p:spPr>
          <a:xfrm>
            <a:off x="2286000" y="5819001"/>
            <a:ext cx="4572000" cy="276999"/>
          </a:xfrm>
          <a:prstGeom prst="rect">
            <a:avLst/>
          </a:prstGeom>
        </p:spPr>
        <p:txBody>
          <a:bodyPr>
            <a:spAutoFit/>
          </a:bodyPr>
          <a:lstStyle/>
          <a:p>
            <a:r>
              <a:rPr lang="en-US" sz="1200" dirty="0" smtClean="0">
                <a:latin typeface="Times New Roman" pitchFamily="18" charset="0"/>
                <a:cs typeface="Times New Roman" pitchFamily="18" charset="0"/>
                <a:hlinkClick r:id="rId4"/>
              </a:rPr>
              <a:t>https://www.youtube.com/watch?v=wZpfHzlhuzg</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CB38B8-B4E0-47E1-810D-8C0EF968766D}" type="datetime1">
              <a:rPr lang="en-US" smtClean="0"/>
              <a:t>30-Jan-21</a:t>
            </a:fld>
            <a:endParaRPr lang="en-US"/>
          </a:p>
        </p:txBody>
      </p:sp>
      <p:sp>
        <p:nvSpPr>
          <p:cNvPr id="5" name="Footer Placeholder 4"/>
          <p:cNvSpPr>
            <a:spLocks noGrp="1"/>
          </p:cNvSpPr>
          <p:nvPr>
            <p:ph type="ftr" sz="quarter" idx="11"/>
          </p:nvPr>
        </p:nvSpPr>
        <p:spPr/>
        <p:txBody>
          <a:bodyPr/>
          <a:lstStyle/>
          <a:p>
            <a:r>
              <a:rPr lang="en-US" smtClean="0"/>
              <a:t>Dr. Rajesh Kumar, Department of Physics, NIET, Gr. Noida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8" name="Slide Number Placeholder 3">
            <a:extLst>
              <a:ext uri="{FF2B5EF4-FFF2-40B4-BE49-F238E27FC236}">
                <a16:creationId xmlns:a16="http://schemas.microsoft.com/office/drawing/2014/main" id="{99855BCB-BFF4-4CD8-9638-DE787383D3D3}"/>
              </a:ext>
            </a:extLst>
          </p:cNvPr>
          <p:cNvSpPr txBox="1">
            <a:spLocks/>
          </p:cNvSpPr>
          <p:nvPr/>
        </p:nvSpPr>
        <p:spPr>
          <a:xfrm>
            <a:off x="7924800" y="6356350"/>
            <a:ext cx="9144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F2C2783-1F77-4E32-9D2B-94101C600160}"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3"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smtClean="0">
                <a:latin typeface="Times New Roman" pitchFamily="18" charset="0"/>
                <a:cs typeface="Times New Roman" pitchFamily="18" charset="0"/>
              </a:rPr>
              <a:t>Standard Model</a:t>
            </a:r>
            <a:endParaRPr lang="en-US" sz="3200" dirty="0" smtClean="0">
              <a:solidFill>
                <a:schemeClr val="tx2">
                  <a:lumMod val="75000"/>
                </a:schemeClr>
              </a:solidFill>
              <a:latin typeface="Times New Roman" pitchFamily="18" charset="0"/>
              <a:cs typeface="Times New Roman" pitchFamily="18" charset="0"/>
            </a:endParaRPr>
          </a:p>
        </p:txBody>
      </p:sp>
      <p:sp>
        <p:nvSpPr>
          <p:cNvPr id="9" name="Rectangle 8"/>
          <p:cNvSpPr/>
          <p:nvPr/>
        </p:nvSpPr>
        <p:spPr>
          <a:xfrm>
            <a:off x="533400" y="914400"/>
            <a:ext cx="3886200" cy="5355312"/>
          </a:xfrm>
          <a:prstGeom prst="rect">
            <a:avLst/>
          </a:prstGeom>
        </p:spPr>
        <p:txBody>
          <a:bodyPr wrap="square">
            <a:spAutoFit/>
          </a:bodyPr>
          <a:lstStyle/>
          <a:p>
            <a:pPr algn="just"/>
            <a:r>
              <a:rPr lang="en-US" dirty="0" smtClean="0">
                <a:latin typeface="Times New Roman" pitchFamily="18" charset="0"/>
                <a:cs typeface="Times New Roman" pitchFamily="18" charset="0"/>
              </a:rPr>
              <a:t>The Standard Model was built with a set of symmetries in mind, and the particular ways these symmetries break determine the spectrum of allowed particles. They still require us to put in the fundamental constants that determine the specific values of particle properties, but the generic properties of a theory with:</a:t>
            </a:r>
          </a:p>
          <a:p>
            <a:pPr algn="just"/>
            <a:r>
              <a:rPr lang="en-US" dirty="0" smtClean="0">
                <a:latin typeface="Times New Roman" pitchFamily="18" charset="0"/>
                <a:cs typeface="Times New Roman" pitchFamily="18" charset="0"/>
              </a:rPr>
              <a:t>6 quarks and anti-quarks with three colors each,</a:t>
            </a:r>
          </a:p>
          <a:p>
            <a:pPr algn="just"/>
            <a:r>
              <a:rPr lang="en-US" dirty="0" smtClean="0">
                <a:latin typeface="Times New Roman" pitchFamily="18" charset="0"/>
                <a:cs typeface="Times New Roman" pitchFamily="18" charset="0"/>
              </a:rPr>
              <a:t>3 charged leptons and anti-leptons,</a:t>
            </a:r>
          </a:p>
          <a:p>
            <a:pPr algn="just"/>
            <a:r>
              <a:rPr lang="en-US" dirty="0" smtClean="0">
                <a:latin typeface="Times New Roman" pitchFamily="18" charset="0"/>
                <a:cs typeface="Times New Roman" pitchFamily="18" charset="0"/>
              </a:rPr>
              <a:t>3 neutrinos and antineutrinos,</a:t>
            </a:r>
          </a:p>
          <a:p>
            <a:pPr algn="just"/>
            <a:r>
              <a:rPr lang="en-US" dirty="0" smtClean="0">
                <a:latin typeface="Times New Roman" pitchFamily="18" charset="0"/>
                <a:cs typeface="Times New Roman" pitchFamily="18" charset="0"/>
              </a:rPr>
              <a:t>8 mass less gluons,</a:t>
            </a:r>
          </a:p>
          <a:p>
            <a:pPr algn="just"/>
            <a:r>
              <a:rPr lang="en-US" dirty="0" smtClean="0">
                <a:latin typeface="Times New Roman" pitchFamily="18" charset="0"/>
                <a:cs typeface="Times New Roman" pitchFamily="18" charset="0"/>
              </a:rPr>
              <a:t>3 weak bosons,</a:t>
            </a:r>
          </a:p>
          <a:p>
            <a:pPr algn="just"/>
            <a:r>
              <a:rPr lang="en-US" dirty="0" smtClean="0">
                <a:latin typeface="Times New Roman" pitchFamily="18" charset="0"/>
                <a:cs typeface="Times New Roman" pitchFamily="18" charset="0"/>
              </a:rPr>
              <a:t>1 mass less photon,</a:t>
            </a:r>
          </a:p>
          <a:p>
            <a:pPr algn="just"/>
            <a:r>
              <a:rPr lang="en-US" dirty="0" smtClean="0">
                <a:latin typeface="Times New Roman" pitchFamily="18" charset="0"/>
                <a:cs typeface="Times New Roman" pitchFamily="18" charset="0"/>
              </a:rPr>
              <a:t>and 1 Higgs boson,</a:t>
            </a:r>
          </a:p>
          <a:p>
            <a:pPr algn="just"/>
            <a:r>
              <a:rPr lang="en-US" dirty="0" smtClean="0">
                <a:latin typeface="Times New Roman" pitchFamily="18" charset="0"/>
                <a:cs typeface="Times New Roman" pitchFamily="18" charset="0"/>
              </a:rPr>
              <a:t>are determined by the Standard Model itself.</a:t>
            </a:r>
            <a:endParaRPr lang="en-US" dirty="0">
              <a:latin typeface="Times New Roman" pitchFamily="18" charset="0"/>
              <a:cs typeface="Times New Roman" pitchFamily="18" charset="0"/>
            </a:endParaRPr>
          </a:p>
        </p:txBody>
      </p:sp>
      <p:pic>
        <p:nvPicPr>
          <p:cNvPr id="2050" name="Picture 2" descr="Structures of atoms, nucleons, electrons, and quarks according to the Standard Model of particle physics (Image: CERN)"/>
          <p:cNvPicPr>
            <a:picLocks noChangeAspect="1" noChangeArrowheads="1"/>
          </p:cNvPicPr>
          <p:nvPr/>
        </p:nvPicPr>
        <p:blipFill>
          <a:blip r:embed="rId3" cstate="print"/>
          <a:srcRect/>
          <a:stretch>
            <a:fillRect/>
          </a:stretch>
        </p:blipFill>
        <p:spPr bwMode="auto">
          <a:xfrm>
            <a:off x="4648200" y="1066800"/>
            <a:ext cx="4343400" cy="4343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2971799"/>
          </a:xfrm>
        </p:spPr>
        <p:txBody>
          <a:bodyPr>
            <a:noAutofit/>
          </a:bodyPr>
          <a:lstStyle/>
          <a:p>
            <a:r>
              <a:rPr lang="en-US" sz="2200" b="1" dirty="0" smtClean="0">
                <a:latin typeface="Times New Roman" pitchFamily="18" charset="0"/>
                <a:cs typeface="Times New Roman" pitchFamily="18" charset="0"/>
              </a:rPr>
              <a:t>Video link:</a:t>
            </a:r>
            <a:r>
              <a:rPr lang="en-US" sz="2200" dirty="0" smtClean="0">
                <a:latin typeface="Times New Roman" pitchFamily="18" charset="0"/>
                <a:cs typeface="Times New Roman" pitchFamily="18" charset="0"/>
              </a:rPr>
              <a:t> 	</a:t>
            </a:r>
          </a:p>
          <a:p>
            <a:r>
              <a:rPr lang="en-US" sz="2400" dirty="0" smtClean="0">
                <a:hlinkClick r:id="rId2"/>
              </a:rPr>
              <a:t>https://www.youtube.com/watch?v=Na5VKVTTfV0</a:t>
            </a:r>
            <a:endParaRPr lang="en-US" sz="2400" dirty="0" smtClean="0"/>
          </a:p>
          <a:p>
            <a:r>
              <a:rPr lang="en-US" sz="2400" dirty="0" smtClean="0"/>
              <a:t> </a:t>
            </a:r>
            <a:r>
              <a:rPr lang="en-US" sz="2400" dirty="0" smtClean="0">
                <a:hlinkClick r:id="rId3"/>
              </a:rPr>
              <a:t>https://www.youtube.com/watch?v=FLrEghnKncA</a:t>
            </a:r>
            <a:endParaRPr lang="en-US" sz="2400" dirty="0" smtClean="0"/>
          </a:p>
          <a:p>
            <a:r>
              <a:rPr lang="en-US" sz="2400" dirty="0" smtClean="0"/>
              <a:t> </a:t>
            </a:r>
            <a:r>
              <a:rPr lang="en-US" sz="2400" dirty="0" smtClean="0">
                <a:hlinkClick r:id="rId4"/>
              </a:rPr>
              <a:t>https://www.youtube.com/watch?v=RDdPuL-uOQc</a:t>
            </a:r>
            <a:endParaRPr lang="en-US" sz="2400" dirty="0" smtClean="0"/>
          </a:p>
          <a:p>
            <a:r>
              <a:rPr lang="en-US" sz="2400" dirty="0" smtClean="0"/>
              <a:t> </a:t>
            </a:r>
            <a:r>
              <a:rPr lang="en-US" sz="2400" dirty="0" smtClean="0">
                <a:hlinkClick r:id="rId5"/>
              </a:rPr>
              <a:t>https://www.youtube.com/watch?v=_wxFYcEuLYo</a:t>
            </a:r>
            <a:endParaRPr lang="en-US" sz="2400" dirty="0" smtClean="0"/>
          </a:p>
          <a:p>
            <a:r>
              <a:rPr lang="en-US" sz="2400" dirty="0" smtClean="0">
                <a:hlinkClick r:id="rId6"/>
              </a:rPr>
              <a:t>https://www.youtube.com/watch?v=AdJn82JwhTM</a:t>
            </a:r>
            <a:endParaRPr lang="en-US" sz="2400" dirty="0" smtClean="0"/>
          </a:p>
        </p:txBody>
      </p:sp>
      <p:sp>
        <p:nvSpPr>
          <p:cNvPr id="4" name="Date Placeholder 3"/>
          <p:cNvSpPr>
            <a:spLocks noGrp="1"/>
          </p:cNvSpPr>
          <p:nvPr>
            <p:ph type="dt" sz="half" idx="10"/>
          </p:nvPr>
        </p:nvSpPr>
        <p:spPr/>
        <p:txBody>
          <a:bodyPr/>
          <a:lstStyle/>
          <a:p>
            <a:fld id="{53FF3C72-176B-4D2C-A0B0-AFEB65A01E10}" type="datetime1">
              <a:rPr lang="en-US" smtClean="0"/>
              <a:t>30-Jan-21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Dr. Rajesh Kumar, Department of Physics, NIET, Gr. Noida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Faculty Video</a:t>
            </a:r>
            <a:r>
              <a:rPr kumimoji="0" lang="en-US" sz="3200" b="0"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 Links, </a:t>
            </a:r>
            <a:r>
              <a:rPr kumimoji="0" lang="en-US" sz="3200" b="0" i="0" u="none" strike="noStrike" kern="1200" cap="none" spc="0" normalizeH="0" noProof="0" dirty="0" err="1" smtClean="0">
                <a:ln>
                  <a:noFill/>
                </a:ln>
                <a:solidFill>
                  <a:schemeClr val="dk1"/>
                </a:solidFill>
                <a:effectLst/>
                <a:uLnTx/>
                <a:uFillTx/>
                <a:latin typeface="Times New Roman" pitchFamily="18" charset="0"/>
                <a:cs typeface="Times New Roman" pitchFamily="18" charset="0"/>
              </a:rPr>
              <a:t>Youtube</a:t>
            </a:r>
            <a:r>
              <a:rPr kumimoji="0" lang="en-US" sz="3200" b="0"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 &amp; NPTEL Video Links and Online Courses Details  </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7" cstate="print"/>
          <a:srcRect/>
          <a:stretch>
            <a:fillRect/>
          </a:stretch>
        </p:blipFill>
        <p:spPr bwMode="auto">
          <a:xfrm>
            <a:off x="0" y="0"/>
            <a:ext cx="1447800" cy="990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F8BDF31CAE104FBDFC53D7A277FE45" ma:contentTypeVersion="6" ma:contentTypeDescription="Create a new document." ma:contentTypeScope="" ma:versionID="3cc724ec0a3da6be28279f5eee671f33">
  <xsd:schema xmlns:xsd="http://www.w3.org/2001/XMLSchema" xmlns:xs="http://www.w3.org/2001/XMLSchema" xmlns:p="http://schemas.microsoft.com/office/2006/metadata/properties" xmlns:ns2="be8b4c7f-76bd-418f-88b2-c20b5ab2eece" targetNamespace="http://schemas.microsoft.com/office/2006/metadata/properties" ma:root="true" ma:fieldsID="76a65a917febd1d78a7f7de51ec64b75" ns2:_="">
    <xsd:import namespace="be8b4c7f-76bd-418f-88b2-c20b5ab2eec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b4c7f-76bd-418f-88b2-c20b5ab2ee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82097E-DD6B-4289-A893-61586153F7B6}"/>
</file>

<file path=customXml/itemProps2.xml><?xml version="1.0" encoding="utf-8"?>
<ds:datastoreItem xmlns:ds="http://schemas.openxmlformats.org/officeDocument/2006/customXml" ds:itemID="{9838413C-D6A6-4F16-8AF6-70DCAD87617D}"/>
</file>

<file path=customXml/itemProps3.xml><?xml version="1.0" encoding="utf-8"?>
<ds:datastoreItem xmlns:ds="http://schemas.openxmlformats.org/officeDocument/2006/customXml" ds:itemID="{C334426F-E268-491A-9E5A-6A37E4677C56}"/>
</file>

<file path=docProps/app.xml><?xml version="1.0" encoding="utf-8"?>
<Properties xmlns="http://schemas.openxmlformats.org/officeDocument/2006/extended-properties" xmlns:vt="http://schemas.openxmlformats.org/officeDocument/2006/docPropsVTypes">
  <TotalTime>1145</TotalTime>
  <Words>535</Words>
  <Application>Microsoft Office PowerPoint</Application>
  <PresentationFormat>On-screen Show (4:3)</PresentationFormat>
  <Paragraphs>64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Higgs Boson or GOD Particle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Dr.Rajesh Kumar</cp:lastModifiedBy>
  <cp:revision>146</cp:revision>
  <dcterms:created xsi:type="dcterms:W3CDTF">2006-08-16T00:00:00Z</dcterms:created>
  <dcterms:modified xsi:type="dcterms:W3CDTF">2021-01-30T09:30:09Z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0x0101007FF8BDF31CAE104FBDFC53D7A277FE45</vt:lpwstr>
  </property>
</Properties>
</file>