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0DBB1-D42A-4978-AFF0-D4382564EC81}" v="1" dt="2021-02-20T05:29:41.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KUMAR" userId="S::0201csml168@niet.co.in::0196c0c6-23b4-4b6f-b172-e60dedd6c3ce" providerId="AD" clId="Web-{3300DBB1-D42A-4978-AFF0-D4382564EC81}"/>
    <pc:docChg chg="modSld">
      <pc:chgData name="SACHIN KUMAR" userId="S::0201csml168@niet.co.in::0196c0c6-23b4-4b6f-b172-e60dedd6c3ce" providerId="AD" clId="Web-{3300DBB1-D42A-4978-AFF0-D4382564EC81}" dt="2021-02-20T05:29:41.076" v="0" actId="1076"/>
      <pc:docMkLst>
        <pc:docMk/>
      </pc:docMkLst>
      <pc:sldChg chg="modSp">
        <pc:chgData name="SACHIN KUMAR" userId="S::0201csml168@niet.co.in::0196c0c6-23b4-4b6f-b172-e60dedd6c3ce" providerId="AD" clId="Web-{3300DBB1-D42A-4978-AFF0-D4382564EC81}" dt="2021-02-20T05:29:41.076" v="0" actId="1076"/>
        <pc:sldMkLst>
          <pc:docMk/>
          <pc:sldMk cId="2390003325" sldId="265"/>
        </pc:sldMkLst>
        <pc:picChg chg="mod">
          <ac:chgData name="SACHIN KUMAR" userId="S::0201csml168@niet.co.in::0196c0c6-23b4-4b6f-b172-e60dedd6c3ce" providerId="AD" clId="Web-{3300DBB1-D42A-4978-AFF0-D4382564EC81}" dt="2021-02-20T05:29:41.076" v="0" actId="1076"/>
          <ac:picMkLst>
            <pc:docMk/>
            <pc:sldMk cId="2390003325" sldId="265"/>
            <ac:picMk id="5017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0B9A5-5B43-4105-A9E9-7671CF1E7985}"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4D92F-E654-4D14-9462-52D833E9AC59}" type="slidenum">
              <a:rPr lang="en-US" smtClean="0"/>
              <a:t>‹#›</a:t>
            </a:fld>
            <a:endParaRPr lang="en-US"/>
          </a:p>
        </p:txBody>
      </p:sp>
    </p:spTree>
    <p:extLst>
      <p:ext uri="{BB962C8B-B14F-4D97-AF65-F5344CB8AC3E}">
        <p14:creationId xmlns:p14="http://schemas.microsoft.com/office/powerpoint/2010/main" val="297749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4252015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AF86B6-5AF2-402D-BEF0-75D64D2B3F12}" type="datetime1">
              <a:rPr lang="en-US" smtClean="0"/>
              <a:t>2/19/2021</a:t>
            </a:fld>
            <a:endParaRPr lang="en-US"/>
          </a:p>
        </p:txBody>
      </p:sp>
      <p:sp>
        <p:nvSpPr>
          <p:cNvPr id="5" name="Footer Placeholder 4"/>
          <p:cNvSpPr>
            <a:spLocks noGrp="1"/>
          </p:cNvSpPr>
          <p:nvPr>
            <p:ph type="ftr" sz="quarter" idx="11"/>
          </p:nvPr>
        </p:nvSpPr>
        <p:spPr/>
        <p:txBody>
          <a:bodyPr/>
          <a:lstStyle/>
          <a:p>
            <a:r>
              <a:rPr lang="en-US"/>
              <a:t>Dr. Rajesh Kumar, Department of Physics, NIET, Greater Noida</a:t>
            </a:r>
          </a:p>
        </p:txBody>
      </p:sp>
      <p:sp>
        <p:nvSpPr>
          <p:cNvPr id="6" name="Slide Number Placeholder 5"/>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828143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F85B0A-0F91-4268-A50E-61B3A3D57694}" type="datetime1">
              <a:rPr lang="en-US" smtClean="0"/>
              <a:t>2/19/2021</a:t>
            </a:fld>
            <a:endParaRPr lang="en-US"/>
          </a:p>
        </p:txBody>
      </p:sp>
      <p:sp>
        <p:nvSpPr>
          <p:cNvPr id="5" name="Footer Placeholder 4"/>
          <p:cNvSpPr>
            <a:spLocks noGrp="1"/>
          </p:cNvSpPr>
          <p:nvPr>
            <p:ph type="ftr" sz="quarter" idx="11"/>
          </p:nvPr>
        </p:nvSpPr>
        <p:spPr/>
        <p:txBody>
          <a:bodyPr/>
          <a:lstStyle/>
          <a:p>
            <a:r>
              <a:rPr lang="en-US"/>
              <a:t>Dr. Rajesh Kumar, Department of Physics, NIET, Greater Noida</a:t>
            </a:r>
          </a:p>
        </p:txBody>
      </p:sp>
      <p:sp>
        <p:nvSpPr>
          <p:cNvPr id="6" name="Slide Number Placeholder 5"/>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15774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F2641C-572F-400E-B75B-B68E36C71CD0}" type="datetime1">
              <a:rPr lang="en-US" smtClean="0"/>
              <a:t>2/19/2021</a:t>
            </a:fld>
            <a:endParaRPr lang="en-US"/>
          </a:p>
        </p:txBody>
      </p:sp>
      <p:sp>
        <p:nvSpPr>
          <p:cNvPr id="5" name="Footer Placeholder 4"/>
          <p:cNvSpPr>
            <a:spLocks noGrp="1"/>
          </p:cNvSpPr>
          <p:nvPr>
            <p:ph type="ftr" sz="quarter" idx="11"/>
          </p:nvPr>
        </p:nvSpPr>
        <p:spPr/>
        <p:txBody>
          <a:bodyPr/>
          <a:lstStyle/>
          <a:p>
            <a:r>
              <a:rPr lang="en-US"/>
              <a:t>Dr. Rajesh Kumar, Department of Physics, NIET, Greater Noida</a:t>
            </a:r>
          </a:p>
        </p:txBody>
      </p:sp>
      <p:sp>
        <p:nvSpPr>
          <p:cNvPr id="6" name="Slide Number Placeholder 5"/>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289211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10E301-1616-4194-98FB-2DBFF601D4B3}" type="datetime1">
              <a:rPr lang="en-US" smtClean="0"/>
              <a:t>2/19/2021</a:t>
            </a:fld>
            <a:endParaRPr lang="en-US"/>
          </a:p>
        </p:txBody>
      </p:sp>
      <p:sp>
        <p:nvSpPr>
          <p:cNvPr id="5" name="Footer Placeholder 4"/>
          <p:cNvSpPr>
            <a:spLocks noGrp="1"/>
          </p:cNvSpPr>
          <p:nvPr>
            <p:ph type="ftr" sz="quarter" idx="11"/>
          </p:nvPr>
        </p:nvSpPr>
        <p:spPr/>
        <p:txBody>
          <a:bodyPr/>
          <a:lstStyle/>
          <a:p>
            <a:r>
              <a:rPr lang="en-US"/>
              <a:t>Dr. Rajesh Kumar, Department of Physics, NIET, Greater Noida</a:t>
            </a:r>
          </a:p>
        </p:txBody>
      </p:sp>
      <p:sp>
        <p:nvSpPr>
          <p:cNvPr id="6" name="Slide Number Placeholder 5"/>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378594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134A9-6BC1-4BA0-9067-D551688C742C}" type="datetime1">
              <a:rPr lang="en-US" smtClean="0"/>
              <a:t>2/19/2021</a:t>
            </a:fld>
            <a:endParaRPr lang="en-US"/>
          </a:p>
        </p:txBody>
      </p:sp>
      <p:sp>
        <p:nvSpPr>
          <p:cNvPr id="5" name="Footer Placeholder 4"/>
          <p:cNvSpPr>
            <a:spLocks noGrp="1"/>
          </p:cNvSpPr>
          <p:nvPr>
            <p:ph type="ftr" sz="quarter" idx="11"/>
          </p:nvPr>
        </p:nvSpPr>
        <p:spPr/>
        <p:txBody>
          <a:bodyPr/>
          <a:lstStyle/>
          <a:p>
            <a:r>
              <a:rPr lang="en-US"/>
              <a:t>Dr. Rajesh Kumar, Department of Physics, NIET, Greater Noida</a:t>
            </a:r>
          </a:p>
        </p:txBody>
      </p:sp>
      <p:sp>
        <p:nvSpPr>
          <p:cNvPr id="6" name="Slide Number Placeholder 5"/>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161377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9D2361-D750-4065-82CF-4EA9DD80F412}" type="datetime1">
              <a:rPr lang="en-US" smtClean="0"/>
              <a:t>2/19/2021</a:t>
            </a:fld>
            <a:endParaRPr lang="en-US"/>
          </a:p>
        </p:txBody>
      </p:sp>
      <p:sp>
        <p:nvSpPr>
          <p:cNvPr id="6" name="Footer Placeholder 5"/>
          <p:cNvSpPr>
            <a:spLocks noGrp="1"/>
          </p:cNvSpPr>
          <p:nvPr>
            <p:ph type="ftr" sz="quarter" idx="11"/>
          </p:nvPr>
        </p:nvSpPr>
        <p:spPr/>
        <p:txBody>
          <a:bodyPr/>
          <a:lstStyle/>
          <a:p>
            <a:r>
              <a:rPr lang="en-US"/>
              <a:t>Dr. Rajesh Kumar, Department of Physics, NIET, Greater Noida</a:t>
            </a:r>
          </a:p>
        </p:txBody>
      </p:sp>
      <p:sp>
        <p:nvSpPr>
          <p:cNvPr id="7" name="Slide Number Placeholder 6"/>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29299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39557D-93DA-4980-A0DF-FF1BA2436CDE}" type="datetime1">
              <a:rPr lang="en-US" smtClean="0"/>
              <a:t>2/19/2021</a:t>
            </a:fld>
            <a:endParaRPr lang="en-US"/>
          </a:p>
        </p:txBody>
      </p:sp>
      <p:sp>
        <p:nvSpPr>
          <p:cNvPr id="8" name="Footer Placeholder 7"/>
          <p:cNvSpPr>
            <a:spLocks noGrp="1"/>
          </p:cNvSpPr>
          <p:nvPr>
            <p:ph type="ftr" sz="quarter" idx="11"/>
          </p:nvPr>
        </p:nvSpPr>
        <p:spPr/>
        <p:txBody>
          <a:bodyPr/>
          <a:lstStyle/>
          <a:p>
            <a:r>
              <a:rPr lang="en-US"/>
              <a:t>Dr. Rajesh Kumar, Department of Physics, NIET, Greater Noida</a:t>
            </a:r>
          </a:p>
        </p:txBody>
      </p:sp>
      <p:sp>
        <p:nvSpPr>
          <p:cNvPr id="9" name="Slide Number Placeholder 8"/>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320379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B2A1C5-3E8A-4C1C-B148-9D76A144077C}" type="datetime1">
              <a:rPr lang="en-US" smtClean="0"/>
              <a:t>2/19/2021</a:t>
            </a:fld>
            <a:endParaRPr lang="en-US"/>
          </a:p>
        </p:txBody>
      </p:sp>
      <p:sp>
        <p:nvSpPr>
          <p:cNvPr id="4" name="Footer Placeholder 3"/>
          <p:cNvSpPr>
            <a:spLocks noGrp="1"/>
          </p:cNvSpPr>
          <p:nvPr>
            <p:ph type="ftr" sz="quarter" idx="11"/>
          </p:nvPr>
        </p:nvSpPr>
        <p:spPr/>
        <p:txBody>
          <a:bodyPr/>
          <a:lstStyle/>
          <a:p>
            <a:r>
              <a:rPr lang="en-US"/>
              <a:t>Dr. Rajesh Kumar, Department of Physics, NIET, Greater Noida</a:t>
            </a:r>
          </a:p>
        </p:txBody>
      </p:sp>
      <p:sp>
        <p:nvSpPr>
          <p:cNvPr id="5" name="Slide Number Placeholder 4"/>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64127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0E52D-212F-41EB-A9E3-CE02BBD7384F}" type="datetime1">
              <a:rPr lang="en-US" smtClean="0"/>
              <a:t>2/19/2021</a:t>
            </a:fld>
            <a:endParaRPr lang="en-US"/>
          </a:p>
        </p:txBody>
      </p:sp>
      <p:sp>
        <p:nvSpPr>
          <p:cNvPr id="3" name="Footer Placeholder 2"/>
          <p:cNvSpPr>
            <a:spLocks noGrp="1"/>
          </p:cNvSpPr>
          <p:nvPr>
            <p:ph type="ftr" sz="quarter" idx="11"/>
          </p:nvPr>
        </p:nvSpPr>
        <p:spPr/>
        <p:txBody>
          <a:bodyPr/>
          <a:lstStyle/>
          <a:p>
            <a:r>
              <a:rPr lang="en-US"/>
              <a:t>Dr. Rajesh Kumar, Department of Physics, NIET, Greater Noida</a:t>
            </a:r>
          </a:p>
        </p:txBody>
      </p:sp>
      <p:sp>
        <p:nvSpPr>
          <p:cNvPr id="4" name="Slide Number Placeholder 3"/>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335888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4E05B5-0AF6-4D78-9465-8A4B9513C0B0}" type="datetime1">
              <a:rPr lang="en-US" smtClean="0"/>
              <a:t>2/19/2021</a:t>
            </a:fld>
            <a:endParaRPr lang="en-US"/>
          </a:p>
        </p:txBody>
      </p:sp>
      <p:sp>
        <p:nvSpPr>
          <p:cNvPr id="6" name="Footer Placeholder 5"/>
          <p:cNvSpPr>
            <a:spLocks noGrp="1"/>
          </p:cNvSpPr>
          <p:nvPr>
            <p:ph type="ftr" sz="quarter" idx="11"/>
          </p:nvPr>
        </p:nvSpPr>
        <p:spPr/>
        <p:txBody>
          <a:bodyPr/>
          <a:lstStyle/>
          <a:p>
            <a:r>
              <a:rPr lang="en-US"/>
              <a:t>Dr. Rajesh Kumar, Department of Physics, NIET, Greater Noida</a:t>
            </a:r>
          </a:p>
        </p:txBody>
      </p:sp>
      <p:sp>
        <p:nvSpPr>
          <p:cNvPr id="7" name="Slide Number Placeholder 6"/>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359689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6157C-0594-4CBC-A3CD-C6508ABFF4C8}" type="datetime1">
              <a:rPr lang="en-US" smtClean="0"/>
              <a:t>2/19/2021</a:t>
            </a:fld>
            <a:endParaRPr lang="en-US"/>
          </a:p>
        </p:txBody>
      </p:sp>
      <p:sp>
        <p:nvSpPr>
          <p:cNvPr id="6" name="Footer Placeholder 5"/>
          <p:cNvSpPr>
            <a:spLocks noGrp="1"/>
          </p:cNvSpPr>
          <p:nvPr>
            <p:ph type="ftr" sz="quarter" idx="11"/>
          </p:nvPr>
        </p:nvSpPr>
        <p:spPr/>
        <p:txBody>
          <a:bodyPr/>
          <a:lstStyle/>
          <a:p>
            <a:r>
              <a:rPr lang="en-US"/>
              <a:t>Dr. Rajesh Kumar, Department of Physics, NIET, Greater Noida</a:t>
            </a:r>
          </a:p>
        </p:txBody>
      </p:sp>
      <p:sp>
        <p:nvSpPr>
          <p:cNvPr id="7" name="Slide Number Placeholder 6"/>
          <p:cNvSpPr>
            <a:spLocks noGrp="1"/>
          </p:cNvSpPr>
          <p:nvPr>
            <p:ph type="sldNum" sz="quarter" idx="12"/>
          </p:nvPr>
        </p:nvSpPr>
        <p:spPr/>
        <p:txBody>
          <a:bodyPr/>
          <a:lstStyle/>
          <a:p>
            <a:fld id="{F72AC8C3-678B-4F9D-A841-65B0691E8DCF}" type="slidenum">
              <a:rPr lang="en-US" smtClean="0"/>
              <a:t>‹#›</a:t>
            </a:fld>
            <a:endParaRPr lang="en-US"/>
          </a:p>
        </p:txBody>
      </p:sp>
    </p:spTree>
    <p:extLst>
      <p:ext uri="{BB962C8B-B14F-4D97-AF65-F5344CB8AC3E}">
        <p14:creationId xmlns:p14="http://schemas.microsoft.com/office/powerpoint/2010/main" val="194344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8BD82-7EE8-420A-A5BC-ECD87B909022}" type="datetime1">
              <a:rPr lang="en-US" smtClean="0"/>
              <a:t>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Rajesh Kumar, Department of Physics, NIET, Greater Noida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AC8C3-678B-4F9D-A841-65B0691E8DCF}" type="slidenum">
              <a:rPr lang="en-US" smtClean="0"/>
              <a:t>‹#›</a:t>
            </a:fld>
            <a:endParaRPr lang="en-US"/>
          </a:p>
        </p:txBody>
      </p:sp>
    </p:spTree>
    <p:extLst>
      <p:ext uri="{BB962C8B-B14F-4D97-AF65-F5344CB8AC3E}">
        <p14:creationId xmlns:p14="http://schemas.microsoft.com/office/powerpoint/2010/main" val="397806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7wnsc6MNtvU"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A_3meKTBuWk" TargetMode="External"/><Relationship Id="rId2" Type="http://schemas.openxmlformats.org/officeDocument/2006/relationships/hyperlink" Target="https://www.youtube.com/watch?v=osL2Y-e1eaA"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youtube.com/watch?v=okllowvV4-M" TargetMode="External"/><Relationship Id="rId4" Type="http://schemas.openxmlformats.org/officeDocument/2006/relationships/hyperlink" Target="https://midopt.com/stabled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2"/>
            <a:ext cx="7772400" cy="1066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err="1">
                <a:latin typeface="Times New Roman" pitchFamily="18" charset="0"/>
                <a:cs typeface="Times New Roman" pitchFamily="18" charset="0"/>
              </a:rPr>
              <a:t>Noida</a:t>
            </a:r>
            <a:r>
              <a:rPr lang="en-US" sz="3200" dirty="0">
                <a:latin typeface="Times New Roman" pitchFamily="18" charset="0"/>
                <a:cs typeface="Times New Roman" pitchFamily="18" charset="0"/>
              </a:rPr>
              <a:t> Institute of Engineering and Technology, Greater </a:t>
            </a:r>
            <a:r>
              <a:rPr lang="en-US" sz="3200" dirty="0" err="1">
                <a:latin typeface="Times New Roman" pitchFamily="18" charset="0"/>
                <a:cs typeface="Times New Roman" pitchFamily="18" charset="0"/>
              </a:rPr>
              <a:t>Noida</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3200400" y="1600200"/>
            <a:ext cx="6400800" cy="1219200"/>
          </a:xfrm>
        </p:spPr>
        <p:style>
          <a:lnRef idx="2">
            <a:schemeClr val="accent5"/>
          </a:lnRef>
          <a:fillRef idx="1">
            <a:schemeClr val="lt1"/>
          </a:fillRef>
          <a:effectRef idx="0">
            <a:schemeClr val="accent5"/>
          </a:effectRef>
          <a:fontRef idx="minor">
            <a:schemeClr val="dk1"/>
          </a:fontRef>
        </p:style>
        <p:txBody>
          <a:bodyPr>
            <a:normAutofit/>
          </a:bodyPr>
          <a:lstStyle/>
          <a:p>
            <a:r>
              <a:rPr lang="en-US" sz="2600" dirty="0">
                <a:solidFill>
                  <a:schemeClr val="tx1"/>
                </a:solidFill>
                <a:latin typeface="Times New Roman" pitchFamily="18" charset="0"/>
                <a:cs typeface="Times New Roman" pitchFamily="18" charset="0"/>
              </a:rPr>
              <a:t>Optical Filters</a:t>
            </a:r>
          </a:p>
          <a:p>
            <a:r>
              <a:rPr lang="en-US" sz="2600" dirty="0">
                <a:solidFill>
                  <a:schemeClr val="tx1"/>
                </a:solidFill>
                <a:latin typeface="Times New Roman" pitchFamily="18" charset="0"/>
                <a:cs typeface="Times New Roman" pitchFamily="18" charset="0"/>
              </a:rPr>
              <a:t>Lecture</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1524000" y="0"/>
            <a:ext cx="1447800" cy="1066800"/>
          </a:xfrm>
          <a:prstGeom prst="rect">
            <a:avLst/>
          </a:prstGeom>
          <a:noFill/>
        </p:spPr>
      </p:pic>
      <p:sp>
        <p:nvSpPr>
          <p:cNvPr id="6" name="Subtitle 2"/>
          <p:cNvSpPr txBox="1">
            <a:spLocks/>
          </p:cNvSpPr>
          <p:nvPr/>
        </p:nvSpPr>
        <p:spPr>
          <a:xfrm>
            <a:off x="6858000" y="4724400"/>
            <a:ext cx="3505200" cy="990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500" dirty="0">
                <a:solidFill>
                  <a:schemeClr val="tx1"/>
                </a:solidFill>
                <a:latin typeface="Times New Roman" pitchFamily="18" charset="0"/>
                <a:cs typeface="Times New Roman" pitchFamily="18" charset="0"/>
              </a:rPr>
              <a:t>Dr. Rajesh Kumar</a:t>
            </a:r>
          </a:p>
          <a:p>
            <a:pPr algn="ctr">
              <a:spcBef>
                <a:spcPct val="20000"/>
              </a:spcBef>
              <a:defRPr/>
            </a:pPr>
            <a:r>
              <a:rPr lang="en-US" sz="2500" dirty="0">
                <a:solidFill>
                  <a:schemeClr val="tx1"/>
                </a:solidFill>
                <a:latin typeface="Times New Roman" pitchFamily="18" charset="0"/>
                <a:cs typeface="Times New Roman" pitchFamily="18" charset="0"/>
              </a:rPr>
              <a:t>Department of Physics</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22D12397-BA2D-499B-9560-F00887711FED}" type="datetime1">
              <a:rPr lang="en-US" smtClean="0"/>
              <a:t>2/19/2021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7924800" y="3048000"/>
            <a:ext cx="1524000" cy="1524000"/>
          </a:xfrm>
          <a:prstGeom prst="rect">
            <a:avLst/>
          </a:prstGeom>
          <a:noFill/>
        </p:spPr>
      </p:pic>
      <p:sp>
        <p:nvSpPr>
          <p:cNvPr id="12" name="Subtitle 2"/>
          <p:cNvSpPr txBox="1">
            <a:spLocks/>
          </p:cNvSpPr>
          <p:nvPr/>
        </p:nvSpPr>
        <p:spPr>
          <a:xfrm>
            <a:off x="1676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latin typeface="Times New Roman" pitchFamily="18" charset="0"/>
                <a:cs typeface="Times New Roman" pitchFamily="18" charset="0"/>
              </a:rPr>
              <a:t>Unit: III</a:t>
            </a:r>
          </a:p>
        </p:txBody>
      </p:sp>
      <p:sp>
        <p:nvSpPr>
          <p:cNvPr id="13" name="Footer Placeholder 12"/>
          <p:cNvSpPr>
            <a:spLocks noGrp="1"/>
          </p:cNvSpPr>
          <p:nvPr>
            <p:ph type="ftr" sz="quarter" idx="11"/>
          </p:nvPr>
        </p:nvSpPr>
        <p:spPr>
          <a:xfrm>
            <a:off x="3810000" y="6248401"/>
            <a:ext cx="5029200" cy="365125"/>
          </a:xfrm>
        </p:spPr>
        <p:txBody>
          <a:bodyPr/>
          <a:lstStyle/>
          <a:p>
            <a:r>
              <a:rPr lang="en-US" dirty="0"/>
              <a:t>Dr. Rajesh Kumar, Department of Physics, NIET, Greater Noida</a:t>
            </a:r>
          </a:p>
        </p:txBody>
      </p:sp>
      <p:sp>
        <p:nvSpPr>
          <p:cNvPr id="14" name="Subtitle 2"/>
          <p:cNvSpPr txBox="1">
            <a:spLocks/>
          </p:cNvSpPr>
          <p:nvPr/>
        </p:nvSpPr>
        <p:spPr>
          <a:xfrm>
            <a:off x="1676400" y="3886200"/>
            <a:ext cx="4191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latin typeface="Times New Roman" pitchFamily="18" charset="0"/>
                <a:cs typeface="Times New Roman" pitchFamily="18" charset="0"/>
              </a:rPr>
              <a:t>Physics</a:t>
            </a:r>
          </a:p>
        </p:txBody>
      </p:sp>
      <p:sp>
        <p:nvSpPr>
          <p:cNvPr id="15" name="Subtitle 2"/>
          <p:cNvSpPr txBox="1">
            <a:spLocks/>
          </p:cNvSpPr>
          <p:nvPr/>
        </p:nvSpPr>
        <p:spPr>
          <a:xfrm>
            <a:off x="1676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500" dirty="0">
                <a:solidFill>
                  <a:schemeClr val="tx1"/>
                </a:solidFill>
                <a:latin typeface="Times New Roman" pitchFamily="18" charset="0"/>
                <a:cs typeface="Times New Roman" pitchFamily="18" charset="0"/>
              </a:rPr>
              <a:t>Course Details</a:t>
            </a:r>
            <a:br>
              <a:rPr lang="en-US" sz="2500" dirty="0">
                <a:solidFill>
                  <a:schemeClr val="tx1"/>
                </a:solidFill>
                <a:latin typeface="Times New Roman" pitchFamily="18" charset="0"/>
                <a:cs typeface="Times New Roman" pitchFamily="18" charset="0"/>
              </a:rPr>
            </a:br>
            <a:r>
              <a:rPr lang="en-US" sz="2500" dirty="0">
                <a:solidFill>
                  <a:schemeClr val="tx1"/>
                </a:solidFill>
                <a:latin typeface="Times New Roman" pitchFamily="18" charset="0"/>
                <a:cs typeface="Times New Roman" pitchFamily="18" charset="0"/>
              </a:rPr>
              <a:t>( B Tech 1</a:t>
            </a:r>
            <a:r>
              <a:rPr lang="en-US" sz="2500" baseline="30000" dirty="0">
                <a:solidFill>
                  <a:schemeClr val="tx1"/>
                </a:solidFill>
                <a:latin typeface="Times New Roman" pitchFamily="18" charset="0"/>
                <a:cs typeface="Times New Roman" pitchFamily="18" charset="0"/>
              </a:rPr>
              <a:t>st</a:t>
            </a:r>
            <a:r>
              <a:rPr lang="en-US" sz="2500" dirty="0">
                <a:solidFill>
                  <a:schemeClr val="tx1"/>
                </a:solidFill>
                <a:latin typeface="Times New Roman" pitchFamily="18" charset="0"/>
                <a:cs typeface="Times New Roman" pitchFamily="18" charset="0"/>
              </a:rPr>
              <a:t> Year. )</a:t>
            </a:r>
          </a:p>
        </p:txBody>
      </p:sp>
    </p:spTree>
    <p:extLst>
      <p:ext uri="{BB962C8B-B14F-4D97-AF65-F5344CB8AC3E}">
        <p14:creationId xmlns:p14="http://schemas.microsoft.com/office/powerpoint/2010/main" val="262281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5E0007-E38E-4893-80A7-2AAF470F8FF3}" type="datetime1">
              <a:rPr lang="en-US" smtClean="0"/>
              <a:t>2/19/2021</a:t>
            </a:fld>
            <a:endParaRPr lang="en-US"/>
          </a:p>
        </p:txBody>
      </p:sp>
      <p:sp>
        <p:nvSpPr>
          <p:cNvPr id="5" name="Footer Placeholder 4"/>
          <p:cNvSpPr>
            <a:spLocks noGrp="1"/>
          </p:cNvSpPr>
          <p:nvPr>
            <p:ph type="ftr" sz="quarter" idx="11"/>
          </p:nvPr>
        </p:nvSpPr>
        <p:spPr/>
        <p:txBody>
          <a:bodyPr/>
          <a:lstStyle/>
          <a:p>
            <a:r>
              <a:rPr lang="en-US"/>
              <a:t>Dr. Rajesh Kumar, Department of Physics, NIET, Greater Noida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Today’s Lecture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9" name="TextBox 8"/>
          <p:cNvSpPr txBox="1"/>
          <p:nvPr/>
        </p:nvSpPr>
        <p:spPr>
          <a:xfrm>
            <a:off x="2590800" y="1371600"/>
            <a:ext cx="4267200" cy="600164"/>
          </a:xfrm>
          <a:prstGeom prst="rect">
            <a:avLst/>
          </a:prstGeom>
          <a:noFill/>
        </p:spPr>
        <p:txBody>
          <a:bodyPr wrap="square" rtlCol="0">
            <a:spAutoFit/>
          </a:bodyPr>
          <a:lstStyle/>
          <a:p>
            <a:pPr>
              <a:lnSpc>
                <a:spcPct val="150000"/>
              </a:lnSpc>
              <a:buFont typeface="Arial" pitchFamily="34" charset="0"/>
              <a:buChar char="•"/>
            </a:pPr>
            <a:r>
              <a:rPr lang="en-US" sz="2200" dirty="0">
                <a:latin typeface="Times New Roman" pitchFamily="18" charset="0"/>
                <a:cs typeface="Times New Roman" pitchFamily="18" charset="0"/>
              </a:rPr>
              <a:t>Optical Filters</a:t>
            </a:r>
          </a:p>
        </p:txBody>
      </p:sp>
    </p:spTree>
    <p:extLst>
      <p:ext uri="{BB962C8B-B14F-4D97-AF65-F5344CB8AC3E}">
        <p14:creationId xmlns:p14="http://schemas.microsoft.com/office/powerpoint/2010/main" val="184349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7255DA-8739-4E49-8897-DCD808A87613}" type="datetime1">
              <a:rPr lang="en-US" smtClean="0"/>
              <a:t>2/19/2021</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Dr. Rajesh Kumar, Department of Physics, NIET, Greater Noida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itchFamily="18" charset="0"/>
                <a:cs typeface="Times New Roman" pitchFamily="18" charset="0"/>
              </a:rPr>
              <a:t>Optical filters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11" name="Rectangle 10"/>
          <p:cNvSpPr/>
          <p:nvPr/>
        </p:nvSpPr>
        <p:spPr>
          <a:xfrm>
            <a:off x="2438400" y="914401"/>
            <a:ext cx="7467600" cy="1200329"/>
          </a:xfrm>
          <a:prstGeom prst="rect">
            <a:avLst/>
          </a:prstGeom>
        </p:spPr>
        <p:txBody>
          <a:bodyPr wrap="square">
            <a:spAutoFit/>
          </a:bodyPr>
          <a:lstStyle/>
          <a:p>
            <a:pPr algn="just"/>
            <a:r>
              <a:rPr lang="en-US" dirty="0">
                <a:latin typeface="Times New Roman" pitchFamily="18" charset="0"/>
                <a:cs typeface="Times New Roman" pitchFamily="18" charset="0"/>
              </a:rPr>
              <a:t>Optical filters are passive devices that allow the transmission of a specific wavelength or set of wavelengths of light. There are two classes of optical filters that have different mechanisms of operation: absorptive filters and </a:t>
            </a:r>
            <a:r>
              <a:rPr lang="en-US" dirty="0" err="1">
                <a:latin typeface="Times New Roman" pitchFamily="18" charset="0"/>
                <a:cs typeface="Times New Roman" pitchFamily="18" charset="0"/>
              </a:rPr>
              <a:t>dichroic</a:t>
            </a:r>
            <a:r>
              <a:rPr lang="en-US" dirty="0">
                <a:latin typeface="Times New Roman" pitchFamily="18" charset="0"/>
                <a:cs typeface="Times New Roman" pitchFamily="18" charset="0"/>
              </a:rPr>
              <a:t> filters.</a:t>
            </a:r>
          </a:p>
        </p:txBody>
      </p:sp>
      <p:pic>
        <p:nvPicPr>
          <p:cNvPr id="7170" name="Picture 2" descr="Deposition of Multiple Layers of class="/>
          <p:cNvPicPr>
            <a:picLocks noChangeAspect="1" noChangeArrowheads="1"/>
          </p:cNvPicPr>
          <p:nvPr/>
        </p:nvPicPr>
        <p:blipFill>
          <a:blip r:embed="rId3" cstate="print"/>
          <a:srcRect/>
          <a:stretch>
            <a:fillRect/>
          </a:stretch>
        </p:blipFill>
        <p:spPr bwMode="auto">
          <a:xfrm>
            <a:off x="3352800" y="2514601"/>
            <a:ext cx="5238750" cy="3124201"/>
          </a:xfrm>
          <a:prstGeom prst="rect">
            <a:avLst/>
          </a:prstGeom>
          <a:noFill/>
        </p:spPr>
      </p:pic>
    </p:spTree>
    <p:extLst>
      <p:ext uri="{BB962C8B-B14F-4D97-AF65-F5344CB8AC3E}">
        <p14:creationId xmlns:p14="http://schemas.microsoft.com/office/powerpoint/2010/main" val="360526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844237-7499-4EB4-A676-47A19DF69D2C}" type="datetime1">
              <a:rPr lang="en-US" smtClean="0"/>
              <a:t>2/19/2021</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Dr. Rajesh Kumar, Department of Physics, NIET, Greater Noida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Times New Roman" pitchFamily="18" charset="0"/>
                <a:cs typeface="Times New Roman" pitchFamily="18" charset="0"/>
              </a:rPr>
              <a:t>Absorptive Filters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9" name="Rectangle 8"/>
          <p:cNvSpPr/>
          <p:nvPr/>
        </p:nvSpPr>
        <p:spPr>
          <a:xfrm>
            <a:off x="2438400" y="990601"/>
            <a:ext cx="7543800" cy="2585323"/>
          </a:xfrm>
          <a:prstGeom prst="rect">
            <a:avLst/>
          </a:prstGeom>
        </p:spPr>
        <p:txBody>
          <a:bodyPr wrap="square">
            <a:spAutoFit/>
          </a:bodyPr>
          <a:lstStyle/>
          <a:p>
            <a:pPr algn="just"/>
            <a:r>
              <a:rPr lang="en-US" dirty="0">
                <a:latin typeface="Times New Roman" pitchFamily="18" charset="0"/>
                <a:cs typeface="Times New Roman" pitchFamily="18" charset="0"/>
              </a:rPr>
              <a:t>Absorptive filters have a coating of different organic and inorganic materials that absorb certain wavelengths of light, thus allowing the desired wavelengths to pass through. Since they absorb light energy, the temperature of these filters increases during operation. They are simple filters and can be added to plastics to make less costly filters than their glass-based counterparts. The operation of these filters does not depend on the angle of the incident light but on the properties of the material that makes up the filters. As a result, they are good filters to use when reflected light of the unwanted wavelength can cause noise in optical signal. </a:t>
            </a:r>
          </a:p>
        </p:txBody>
      </p:sp>
      <p:sp>
        <p:nvSpPr>
          <p:cNvPr id="6151" name="AutoShape 7" descr="Optical Filters Selection Guide | Engineering360"/>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3" name="AutoShape 9" descr="Optical Filters Selection Guide | Engineering360"/>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55" name="Picture 11" descr="Optical Filters Selection Guide | Engineering360"/>
          <p:cNvPicPr>
            <a:picLocks noChangeAspect="1" noChangeArrowheads="1"/>
          </p:cNvPicPr>
          <p:nvPr/>
        </p:nvPicPr>
        <p:blipFill>
          <a:blip r:embed="rId3" cstate="print"/>
          <a:srcRect/>
          <a:stretch>
            <a:fillRect/>
          </a:stretch>
        </p:blipFill>
        <p:spPr bwMode="auto">
          <a:xfrm>
            <a:off x="4114800" y="3581401"/>
            <a:ext cx="4419600" cy="2660239"/>
          </a:xfrm>
          <a:prstGeom prst="rect">
            <a:avLst/>
          </a:prstGeom>
          <a:noFill/>
        </p:spPr>
      </p:pic>
    </p:spTree>
    <p:extLst>
      <p:ext uri="{BB962C8B-B14F-4D97-AF65-F5344CB8AC3E}">
        <p14:creationId xmlns:p14="http://schemas.microsoft.com/office/powerpoint/2010/main" val="262981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EB9EAC-AA74-4E41-957D-0FE0F2099791}" type="datetime1">
              <a:rPr lang="en-US" smtClean="0"/>
              <a:t>2/19/2021</a:t>
            </a:fld>
            <a:endParaRPr lang="en-US"/>
          </a:p>
        </p:txBody>
      </p:sp>
      <p:sp>
        <p:nvSpPr>
          <p:cNvPr id="5" name="Footer Placeholder 4"/>
          <p:cNvSpPr>
            <a:spLocks noGrp="1"/>
          </p:cNvSpPr>
          <p:nvPr>
            <p:ph type="ftr" sz="quarter" idx="11"/>
          </p:nvPr>
        </p:nvSpPr>
        <p:spPr/>
        <p:txBody>
          <a:bodyPr/>
          <a:lstStyle/>
          <a:p>
            <a:r>
              <a:rPr lang="en-US"/>
              <a:t>Dr. Rajesh Kumar, Department of Physics, NIET, Greater Noida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8" name="Slide Number Placeholder 3">
            <a:extLst>
              <a:ext uri="{FF2B5EF4-FFF2-40B4-BE49-F238E27FC236}">
                <a16:creationId xmlns:a16="http://schemas.microsoft.com/office/drawing/2014/main" id="{99855BCB-BFF4-4CD8-9638-DE787383D3D3}"/>
              </a:ext>
            </a:extLst>
          </p:cNvPr>
          <p:cNvSpPr txBox="1">
            <a:spLocks/>
          </p:cNvSpPr>
          <p:nvPr/>
        </p:nvSpPr>
        <p:spPr>
          <a:xfrm>
            <a:off x="9448800" y="6356351"/>
            <a:ext cx="914400" cy="365125"/>
          </a:xfrm>
          <a:prstGeom prst="rect">
            <a:avLst/>
          </a:prstGeom>
        </p:spPr>
        <p:txBody>
          <a:bodyPr vert="horz" lIns="91440" tIns="45720" rIns="91440" bIns="45720" rtlCol="0" anchor="ctr"/>
          <a:lstStyle/>
          <a:p>
            <a:pPr algn="r">
              <a:defRPr/>
            </a:pPr>
            <a:fld id="{6F2C2783-1F77-4E32-9D2B-94101C600160}" type="slidenum">
              <a:rPr lang="en-US" sz="1200">
                <a:solidFill>
                  <a:schemeClr val="tx1">
                    <a:tint val="75000"/>
                  </a:schemeClr>
                </a:solidFill>
              </a:rPr>
              <a:pPr algn="r">
                <a:defRPr/>
              </a:pPr>
              <a:t>5</a:t>
            </a:fld>
            <a:endParaRPr lang="en-US" sz="1200" dirty="0">
              <a:solidFill>
                <a:schemeClr val="tx1">
                  <a:tint val="75000"/>
                </a:schemeClr>
              </a:solidFill>
            </a:endParaRPr>
          </a:p>
        </p:txBody>
      </p:sp>
      <p:pic>
        <p:nvPicPr>
          <p:cNvPr id="13"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14"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err="1">
                <a:latin typeface="Times New Roman" pitchFamily="18" charset="0"/>
                <a:cs typeface="Times New Roman" pitchFamily="18" charset="0"/>
              </a:rPr>
              <a:t>Dichroic</a:t>
            </a:r>
            <a:r>
              <a:rPr lang="en-US" sz="3200" b="1" dirty="0">
                <a:latin typeface="Times New Roman" pitchFamily="18" charset="0"/>
                <a:cs typeface="Times New Roman" pitchFamily="18" charset="0"/>
              </a:rPr>
              <a:t> Filters</a:t>
            </a:r>
          </a:p>
        </p:txBody>
      </p:sp>
      <p:sp>
        <p:nvSpPr>
          <p:cNvPr id="10" name="Rectangle 9"/>
          <p:cNvSpPr/>
          <p:nvPr/>
        </p:nvSpPr>
        <p:spPr>
          <a:xfrm>
            <a:off x="4114800" y="6123802"/>
            <a:ext cx="4572000" cy="276999"/>
          </a:xfrm>
          <a:prstGeom prst="rect">
            <a:avLst/>
          </a:prstGeom>
        </p:spPr>
        <p:txBody>
          <a:bodyPr>
            <a:spAutoFit/>
          </a:bodyPr>
          <a:lstStyle/>
          <a:p>
            <a:r>
              <a:rPr lang="en-US" sz="1200" dirty="0">
                <a:latin typeface="Times New Roman" pitchFamily="18" charset="0"/>
                <a:cs typeface="Times New Roman" pitchFamily="18" charset="0"/>
                <a:hlinkClick r:id="rId3"/>
              </a:rPr>
              <a:t>https://www.youtube.com/watch?v=7wnsc6MNtvU</a:t>
            </a:r>
            <a:endParaRPr lang="en-US" sz="1200" dirty="0">
              <a:latin typeface="Times New Roman" pitchFamily="18" charset="0"/>
              <a:cs typeface="Times New Roman" pitchFamily="18" charset="0"/>
            </a:endParaRPr>
          </a:p>
        </p:txBody>
      </p:sp>
      <p:sp>
        <p:nvSpPr>
          <p:cNvPr id="11" name="Rectangle 10"/>
          <p:cNvSpPr/>
          <p:nvPr/>
        </p:nvSpPr>
        <p:spPr>
          <a:xfrm>
            <a:off x="2286000" y="914400"/>
            <a:ext cx="8001000" cy="1754326"/>
          </a:xfrm>
          <a:prstGeom prst="rect">
            <a:avLst/>
          </a:prstGeom>
        </p:spPr>
        <p:txBody>
          <a:bodyPr wrap="square">
            <a:spAutoFit/>
          </a:bodyPr>
          <a:lstStyle/>
          <a:p>
            <a:pPr algn="just"/>
            <a:r>
              <a:rPr lang="en-US" dirty="0" err="1">
                <a:latin typeface="Times New Roman" pitchFamily="18" charset="0"/>
                <a:cs typeface="Times New Roman" pitchFamily="18" charset="0"/>
              </a:rPr>
              <a:t>Dichroic</a:t>
            </a:r>
            <a:r>
              <a:rPr lang="en-US" dirty="0">
                <a:latin typeface="Times New Roman" pitchFamily="18" charset="0"/>
                <a:cs typeface="Times New Roman" pitchFamily="18" charset="0"/>
              </a:rPr>
              <a:t> filters are more complicated in their operation. They consist of a series of optical coatings with precise thicknesses that are designed to reflect unwanted wavelengths and transmit the desired wavelength range. This is achieved by causing the desired wavelengths to interfere constructively on the transmission side of the filter, while other wavelengths interfere constructively on the reflection side of the filter.</a:t>
            </a:r>
          </a:p>
        </p:txBody>
      </p:sp>
      <p:pic>
        <p:nvPicPr>
          <p:cNvPr id="5122" name="Picture 2"/>
          <p:cNvPicPr>
            <a:picLocks noChangeAspect="1" noChangeArrowheads="1"/>
          </p:cNvPicPr>
          <p:nvPr/>
        </p:nvPicPr>
        <p:blipFill>
          <a:blip r:embed="rId4" cstate="print"/>
          <a:srcRect/>
          <a:stretch>
            <a:fillRect/>
          </a:stretch>
        </p:blipFill>
        <p:spPr bwMode="auto">
          <a:xfrm>
            <a:off x="3657600" y="2514600"/>
            <a:ext cx="4876800" cy="3657600"/>
          </a:xfrm>
          <a:prstGeom prst="rect">
            <a:avLst/>
          </a:prstGeom>
          <a:noFill/>
          <a:ln w="9525">
            <a:noFill/>
            <a:miter lim="800000"/>
            <a:headEnd/>
            <a:tailEnd/>
          </a:ln>
        </p:spPr>
      </p:pic>
    </p:spTree>
    <p:extLst>
      <p:ext uri="{BB962C8B-B14F-4D97-AF65-F5344CB8AC3E}">
        <p14:creationId xmlns:p14="http://schemas.microsoft.com/office/powerpoint/2010/main" val="207942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70E4FF-1EF3-47B4-B1BF-DDF0CBBCF8AD}" type="datetime1">
              <a:rPr lang="en-US" smtClean="0"/>
              <a:t>2/19/2021</a:t>
            </a:fld>
            <a:endParaRPr lang="en-US"/>
          </a:p>
        </p:txBody>
      </p:sp>
      <p:sp>
        <p:nvSpPr>
          <p:cNvPr id="5" name="Footer Placeholder 4"/>
          <p:cNvSpPr>
            <a:spLocks noGrp="1"/>
          </p:cNvSpPr>
          <p:nvPr>
            <p:ph type="ftr" sz="quarter" idx="11"/>
          </p:nvPr>
        </p:nvSpPr>
        <p:spPr/>
        <p:txBody>
          <a:bodyPr/>
          <a:lstStyle/>
          <a:p>
            <a:r>
              <a:rPr lang="en-US"/>
              <a:t>Dr. Rajesh Kumar, Department of Physics, NIET, Greater Noida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14"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15"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err="1">
                <a:latin typeface="Times New Roman" pitchFamily="18" charset="0"/>
                <a:cs typeface="Times New Roman" pitchFamily="18" charset="0"/>
              </a:rPr>
              <a:t>Shortpass</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Longpass</a:t>
            </a:r>
            <a:r>
              <a:rPr lang="en-US" sz="3200" dirty="0">
                <a:latin typeface="Times New Roman" pitchFamily="18" charset="0"/>
                <a:cs typeface="Times New Roman" pitchFamily="18" charset="0"/>
              </a:rPr>
              <a:t> and </a:t>
            </a:r>
            <a:r>
              <a:rPr lang="en-US" sz="3200" dirty="0" err="1">
                <a:latin typeface="Times New Roman" pitchFamily="18" charset="0"/>
                <a:cs typeface="Times New Roman" pitchFamily="18" charset="0"/>
              </a:rPr>
              <a:t>Bandpass</a:t>
            </a:r>
            <a:r>
              <a:rPr lang="en-US" sz="3200" dirty="0">
                <a:latin typeface="Times New Roman" pitchFamily="18" charset="0"/>
                <a:cs typeface="Times New Roman" pitchFamily="18" charset="0"/>
              </a:rPr>
              <a:t> filters</a:t>
            </a:r>
            <a:endParaRPr lang="en-US" sz="3200" dirty="0">
              <a:solidFill>
                <a:schemeClr val="tx2">
                  <a:lumMod val="75000"/>
                </a:schemeClr>
              </a:solidFill>
              <a:latin typeface="Times New Roman" pitchFamily="18" charset="0"/>
              <a:cs typeface="Times New Roman" pitchFamily="18" charset="0"/>
            </a:endParaRPr>
          </a:p>
        </p:txBody>
      </p:sp>
      <p:sp>
        <p:nvSpPr>
          <p:cNvPr id="3076" name="AutoShape 4" descr="The Higgs Boson"/>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2209800" y="914400"/>
            <a:ext cx="7924800" cy="2308324"/>
          </a:xfrm>
          <a:prstGeom prst="rect">
            <a:avLst/>
          </a:prstGeom>
        </p:spPr>
        <p:txBody>
          <a:bodyPr wrap="square">
            <a:spAutoFit/>
          </a:bodyPr>
          <a:lstStyle/>
          <a:p>
            <a:pPr algn="just"/>
            <a:r>
              <a:rPr lang="en-US" dirty="0">
                <a:latin typeface="Times New Roman" pitchFamily="18" charset="0"/>
                <a:cs typeface="Times New Roman" pitchFamily="18" charset="0"/>
              </a:rPr>
              <a:t>There are three types of optical filters: </a:t>
            </a:r>
            <a:r>
              <a:rPr lang="en-US" dirty="0" err="1">
                <a:latin typeface="Times New Roman" pitchFamily="18" charset="0"/>
                <a:cs typeface="Times New Roman" pitchFamily="18" charset="0"/>
              </a:rPr>
              <a:t>shortpass</a:t>
            </a:r>
            <a:r>
              <a:rPr lang="en-US" dirty="0">
                <a:latin typeface="Times New Roman" pitchFamily="18" charset="0"/>
                <a:cs typeface="Times New Roman" pitchFamily="18" charset="0"/>
              </a:rPr>
              <a:t> filters, </a:t>
            </a:r>
            <a:r>
              <a:rPr lang="en-US" dirty="0" err="1">
                <a:latin typeface="Times New Roman" pitchFamily="18" charset="0"/>
                <a:cs typeface="Times New Roman" pitchFamily="18" charset="0"/>
              </a:rPr>
              <a:t>longpass</a:t>
            </a:r>
            <a:r>
              <a:rPr lang="en-US" dirty="0">
                <a:latin typeface="Times New Roman" pitchFamily="18" charset="0"/>
                <a:cs typeface="Times New Roman" pitchFamily="18" charset="0"/>
              </a:rPr>
              <a:t> filters, and </a:t>
            </a:r>
            <a:r>
              <a:rPr lang="en-US" dirty="0" err="1">
                <a:latin typeface="Times New Roman" pitchFamily="18" charset="0"/>
                <a:cs typeface="Times New Roman" pitchFamily="18" charset="0"/>
              </a:rPr>
              <a:t>bandpass</a:t>
            </a:r>
            <a:r>
              <a:rPr lang="en-US" dirty="0">
                <a:latin typeface="Times New Roman" pitchFamily="18" charset="0"/>
                <a:cs typeface="Times New Roman" pitchFamily="18" charset="0"/>
              </a:rPr>
              <a:t> filters. A </a:t>
            </a:r>
            <a:r>
              <a:rPr lang="en-US" dirty="0" err="1">
                <a:latin typeface="Times New Roman" pitchFamily="18" charset="0"/>
                <a:cs typeface="Times New Roman" pitchFamily="18" charset="0"/>
              </a:rPr>
              <a:t>shortpass</a:t>
            </a:r>
            <a:r>
              <a:rPr lang="en-US" dirty="0">
                <a:latin typeface="Times New Roman" pitchFamily="18" charset="0"/>
                <a:cs typeface="Times New Roman" pitchFamily="18" charset="0"/>
              </a:rPr>
              <a:t> filter allows shorter wavelengths than the cut-off wavelength to pass through, while it attenuates longer wavelengths. Conversely, a </a:t>
            </a:r>
            <a:r>
              <a:rPr lang="en-US" dirty="0" err="1">
                <a:latin typeface="Times New Roman" pitchFamily="18" charset="0"/>
                <a:cs typeface="Times New Roman" pitchFamily="18" charset="0"/>
              </a:rPr>
              <a:t>longpass</a:t>
            </a:r>
            <a:r>
              <a:rPr lang="en-US" dirty="0">
                <a:latin typeface="Times New Roman" pitchFamily="18" charset="0"/>
                <a:cs typeface="Times New Roman" pitchFamily="18" charset="0"/>
              </a:rPr>
              <a:t> filter transmits longer wavelengths than the cut-on wavelength while it blocks shorter wavelengths. A </a:t>
            </a:r>
            <a:r>
              <a:rPr lang="en-US" dirty="0" err="1">
                <a:latin typeface="Times New Roman" pitchFamily="18" charset="0"/>
                <a:cs typeface="Times New Roman" pitchFamily="18" charset="0"/>
              </a:rPr>
              <a:t>bandpass</a:t>
            </a:r>
            <a:r>
              <a:rPr lang="en-US" dirty="0">
                <a:latin typeface="Times New Roman" pitchFamily="18" charset="0"/>
                <a:cs typeface="Times New Roman" pitchFamily="18" charset="0"/>
              </a:rPr>
              <a:t> filter is a filter that lets a particular range, or “band”, of wavelengths to go through, but attenuates all wavelengths around the band. A monochromatic filter is an extreme case of a </a:t>
            </a:r>
            <a:r>
              <a:rPr lang="en-US" dirty="0" err="1">
                <a:latin typeface="Times New Roman" pitchFamily="18" charset="0"/>
                <a:cs typeface="Times New Roman" pitchFamily="18" charset="0"/>
              </a:rPr>
              <a:t>bandpass</a:t>
            </a:r>
            <a:r>
              <a:rPr lang="en-US" dirty="0">
                <a:latin typeface="Times New Roman" pitchFamily="18" charset="0"/>
                <a:cs typeface="Times New Roman" pitchFamily="18" charset="0"/>
              </a:rPr>
              <a:t> filter, which transmits only a very narrow range of wavelengths.</a:t>
            </a:r>
          </a:p>
        </p:txBody>
      </p:sp>
      <p:pic>
        <p:nvPicPr>
          <p:cNvPr id="4098" name="Picture 2" descr="4 Different types of optical filters. All these filters block ..."/>
          <p:cNvPicPr>
            <a:picLocks noChangeAspect="1" noChangeArrowheads="1"/>
          </p:cNvPicPr>
          <p:nvPr/>
        </p:nvPicPr>
        <p:blipFill>
          <a:blip r:embed="rId3" cstate="print"/>
          <a:srcRect/>
          <a:stretch>
            <a:fillRect/>
          </a:stretch>
        </p:blipFill>
        <p:spPr bwMode="auto">
          <a:xfrm>
            <a:off x="3505200" y="3429000"/>
            <a:ext cx="5105400" cy="2819400"/>
          </a:xfrm>
          <a:prstGeom prst="rect">
            <a:avLst/>
          </a:prstGeom>
          <a:noFill/>
        </p:spPr>
      </p:pic>
    </p:spTree>
    <p:extLst>
      <p:ext uri="{BB962C8B-B14F-4D97-AF65-F5344CB8AC3E}">
        <p14:creationId xmlns:p14="http://schemas.microsoft.com/office/powerpoint/2010/main" val="323930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BA9249-8040-4BA9-AEA4-0F9041A7ED16}" type="datetime1">
              <a:rPr lang="en-US" smtClean="0"/>
              <a:t>2/19/2021</a:t>
            </a:fld>
            <a:endParaRPr lang="en-US"/>
          </a:p>
        </p:txBody>
      </p:sp>
      <p:sp>
        <p:nvSpPr>
          <p:cNvPr id="5" name="Footer Placeholder 4"/>
          <p:cNvSpPr>
            <a:spLocks noGrp="1"/>
          </p:cNvSpPr>
          <p:nvPr>
            <p:ph type="ftr" sz="quarter" idx="11"/>
          </p:nvPr>
        </p:nvSpPr>
        <p:spPr/>
        <p:txBody>
          <a:bodyPr/>
          <a:lstStyle/>
          <a:p>
            <a:r>
              <a:rPr lang="en-US"/>
              <a:t>Dr. Rajesh Kumar, Department of Physics, NIET, Greater Noida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14"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15"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err="1">
                <a:latin typeface="Times New Roman" pitchFamily="18" charset="0"/>
                <a:cs typeface="Times New Roman" pitchFamily="18" charset="0"/>
              </a:rPr>
              <a:t>Shortpass</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Longpass</a:t>
            </a:r>
            <a:r>
              <a:rPr lang="en-US" sz="3200" dirty="0">
                <a:latin typeface="Times New Roman" pitchFamily="18" charset="0"/>
                <a:cs typeface="Times New Roman" pitchFamily="18" charset="0"/>
              </a:rPr>
              <a:t> and </a:t>
            </a:r>
            <a:r>
              <a:rPr lang="en-US" sz="3200" dirty="0" err="1">
                <a:latin typeface="Times New Roman" pitchFamily="18" charset="0"/>
                <a:cs typeface="Times New Roman" pitchFamily="18" charset="0"/>
              </a:rPr>
              <a:t>Bandpass</a:t>
            </a:r>
            <a:r>
              <a:rPr lang="en-US" sz="3200" dirty="0">
                <a:latin typeface="Times New Roman" pitchFamily="18" charset="0"/>
                <a:cs typeface="Times New Roman" pitchFamily="18" charset="0"/>
              </a:rPr>
              <a:t> filters</a:t>
            </a:r>
            <a:endParaRPr lang="en-US" sz="3200" dirty="0">
              <a:solidFill>
                <a:schemeClr val="tx2">
                  <a:lumMod val="75000"/>
                </a:schemeClr>
              </a:solidFill>
              <a:latin typeface="Times New Roman" pitchFamily="18" charset="0"/>
              <a:cs typeface="Times New Roman" pitchFamily="18" charset="0"/>
            </a:endParaRPr>
          </a:p>
        </p:txBody>
      </p:sp>
      <p:sp>
        <p:nvSpPr>
          <p:cNvPr id="3076" name="AutoShape 4" descr="The Higgs Boson"/>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2209800" y="914400"/>
            <a:ext cx="7924800" cy="2308324"/>
          </a:xfrm>
          <a:prstGeom prst="rect">
            <a:avLst/>
          </a:prstGeom>
        </p:spPr>
        <p:txBody>
          <a:bodyPr wrap="square">
            <a:spAutoFit/>
          </a:bodyPr>
          <a:lstStyle/>
          <a:p>
            <a:pPr algn="just"/>
            <a:r>
              <a:rPr lang="en-US" dirty="0">
                <a:latin typeface="Times New Roman" pitchFamily="18" charset="0"/>
                <a:cs typeface="Times New Roman" pitchFamily="18" charset="0"/>
              </a:rPr>
              <a:t>There are three types of optical filters: </a:t>
            </a:r>
            <a:r>
              <a:rPr lang="en-US" dirty="0" err="1">
                <a:latin typeface="Times New Roman" pitchFamily="18" charset="0"/>
                <a:cs typeface="Times New Roman" pitchFamily="18" charset="0"/>
              </a:rPr>
              <a:t>shortpass</a:t>
            </a:r>
            <a:r>
              <a:rPr lang="en-US" dirty="0">
                <a:latin typeface="Times New Roman" pitchFamily="18" charset="0"/>
                <a:cs typeface="Times New Roman" pitchFamily="18" charset="0"/>
              </a:rPr>
              <a:t> filters, </a:t>
            </a:r>
            <a:r>
              <a:rPr lang="en-US" dirty="0" err="1">
                <a:latin typeface="Times New Roman" pitchFamily="18" charset="0"/>
                <a:cs typeface="Times New Roman" pitchFamily="18" charset="0"/>
              </a:rPr>
              <a:t>longpass</a:t>
            </a:r>
            <a:r>
              <a:rPr lang="en-US" dirty="0">
                <a:latin typeface="Times New Roman" pitchFamily="18" charset="0"/>
                <a:cs typeface="Times New Roman" pitchFamily="18" charset="0"/>
              </a:rPr>
              <a:t> filters, and </a:t>
            </a:r>
            <a:r>
              <a:rPr lang="en-US" dirty="0" err="1">
                <a:latin typeface="Times New Roman" pitchFamily="18" charset="0"/>
                <a:cs typeface="Times New Roman" pitchFamily="18" charset="0"/>
              </a:rPr>
              <a:t>bandpass</a:t>
            </a:r>
            <a:r>
              <a:rPr lang="en-US" dirty="0">
                <a:latin typeface="Times New Roman" pitchFamily="18" charset="0"/>
                <a:cs typeface="Times New Roman" pitchFamily="18" charset="0"/>
              </a:rPr>
              <a:t> filters. A </a:t>
            </a:r>
            <a:r>
              <a:rPr lang="en-US" dirty="0" err="1">
                <a:latin typeface="Times New Roman" pitchFamily="18" charset="0"/>
                <a:cs typeface="Times New Roman" pitchFamily="18" charset="0"/>
              </a:rPr>
              <a:t>shortpass</a:t>
            </a:r>
            <a:r>
              <a:rPr lang="en-US" dirty="0">
                <a:latin typeface="Times New Roman" pitchFamily="18" charset="0"/>
                <a:cs typeface="Times New Roman" pitchFamily="18" charset="0"/>
              </a:rPr>
              <a:t> filter allows shorter wavelengths than the cut-off wavelength to pass through, while it attenuates longer wavelengths. Conversely, a </a:t>
            </a:r>
            <a:r>
              <a:rPr lang="en-US" dirty="0" err="1">
                <a:latin typeface="Times New Roman" pitchFamily="18" charset="0"/>
                <a:cs typeface="Times New Roman" pitchFamily="18" charset="0"/>
              </a:rPr>
              <a:t>longpass</a:t>
            </a:r>
            <a:r>
              <a:rPr lang="en-US" dirty="0">
                <a:latin typeface="Times New Roman" pitchFamily="18" charset="0"/>
                <a:cs typeface="Times New Roman" pitchFamily="18" charset="0"/>
              </a:rPr>
              <a:t> filter transmits longer wavelengths than the cut-on wavelength while it blocks shorter wavelengths. A </a:t>
            </a:r>
            <a:r>
              <a:rPr lang="en-US" dirty="0" err="1">
                <a:latin typeface="Times New Roman" pitchFamily="18" charset="0"/>
                <a:cs typeface="Times New Roman" pitchFamily="18" charset="0"/>
              </a:rPr>
              <a:t>bandpass</a:t>
            </a:r>
            <a:r>
              <a:rPr lang="en-US" dirty="0">
                <a:latin typeface="Times New Roman" pitchFamily="18" charset="0"/>
                <a:cs typeface="Times New Roman" pitchFamily="18" charset="0"/>
              </a:rPr>
              <a:t> filter is a filter that lets a particular range, or “band”, of wavelengths to go through, but attenuates all wavelengths around the band. A monochromatic filter is an extreme case of a </a:t>
            </a:r>
            <a:r>
              <a:rPr lang="en-US" dirty="0" err="1">
                <a:latin typeface="Times New Roman" pitchFamily="18" charset="0"/>
                <a:cs typeface="Times New Roman" pitchFamily="18" charset="0"/>
              </a:rPr>
              <a:t>bandpass</a:t>
            </a:r>
            <a:r>
              <a:rPr lang="en-US" dirty="0">
                <a:latin typeface="Times New Roman" pitchFamily="18" charset="0"/>
                <a:cs typeface="Times New Roman" pitchFamily="18" charset="0"/>
              </a:rPr>
              <a:t> filter, which transmits only a very narrow range of wavelengths.</a:t>
            </a:r>
          </a:p>
        </p:txBody>
      </p:sp>
      <p:pic>
        <p:nvPicPr>
          <p:cNvPr id="4098" name="Picture 2" descr="4 Different types of optical filters. All these filters block ..."/>
          <p:cNvPicPr>
            <a:picLocks noChangeAspect="1" noChangeArrowheads="1"/>
          </p:cNvPicPr>
          <p:nvPr/>
        </p:nvPicPr>
        <p:blipFill>
          <a:blip r:embed="rId3" cstate="print"/>
          <a:srcRect/>
          <a:stretch>
            <a:fillRect/>
          </a:stretch>
        </p:blipFill>
        <p:spPr bwMode="auto">
          <a:xfrm>
            <a:off x="3505200" y="3429000"/>
            <a:ext cx="5105400" cy="2819400"/>
          </a:xfrm>
          <a:prstGeom prst="rect">
            <a:avLst/>
          </a:prstGeom>
          <a:noFill/>
        </p:spPr>
      </p:pic>
    </p:spTree>
    <p:extLst>
      <p:ext uri="{BB962C8B-B14F-4D97-AF65-F5344CB8AC3E}">
        <p14:creationId xmlns:p14="http://schemas.microsoft.com/office/powerpoint/2010/main" val="201898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A30DCC-0C81-4A32-9B8E-21E709A8F777}" type="datetime1">
              <a:rPr lang="en-US" smtClean="0"/>
              <a:t>2/19/2021</a:t>
            </a:fld>
            <a:endParaRPr lang="en-US"/>
          </a:p>
        </p:txBody>
      </p:sp>
      <p:sp>
        <p:nvSpPr>
          <p:cNvPr id="5" name="Footer Placeholder 4"/>
          <p:cNvSpPr>
            <a:spLocks noGrp="1"/>
          </p:cNvSpPr>
          <p:nvPr>
            <p:ph type="ftr" sz="quarter" idx="11"/>
          </p:nvPr>
        </p:nvSpPr>
        <p:spPr/>
        <p:txBody>
          <a:bodyPr/>
          <a:lstStyle/>
          <a:p>
            <a:r>
              <a:rPr lang="en-US"/>
              <a:t>Dr. Rajesh Kumar, Department of Physics, NIET, Greater Noida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14"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
        <p:nvSpPr>
          <p:cNvPr id="15"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Times New Roman" pitchFamily="18" charset="0"/>
                <a:cs typeface="Times New Roman" pitchFamily="18" charset="0"/>
              </a:rPr>
              <a:t>Some Applications of Optical Filters</a:t>
            </a:r>
            <a:endParaRPr lang="en-US" sz="3200" dirty="0">
              <a:latin typeface="Times New Roman" pitchFamily="18" charset="0"/>
              <a:cs typeface="Times New Roman" pitchFamily="18" charset="0"/>
            </a:endParaRPr>
          </a:p>
        </p:txBody>
      </p:sp>
      <p:sp>
        <p:nvSpPr>
          <p:cNvPr id="3076" name="AutoShape 4" descr="The Higgs Boson"/>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2209800" y="914401"/>
            <a:ext cx="7924800" cy="1477328"/>
          </a:xfrm>
          <a:prstGeom prst="rect">
            <a:avLst/>
          </a:prstGeom>
        </p:spPr>
        <p:txBody>
          <a:bodyPr wrap="square">
            <a:spAutoFit/>
          </a:bodyPr>
          <a:lstStyle/>
          <a:p>
            <a:pPr algn="just">
              <a:buFont typeface="Wingdings" pitchFamily="2" charset="2"/>
              <a:buChar char="Ø"/>
            </a:pPr>
            <a:r>
              <a:rPr lang="en-US" dirty="0">
                <a:latin typeface="Times New Roman" pitchFamily="18" charset="0"/>
                <a:cs typeface="Times New Roman" pitchFamily="18" charset="0"/>
              </a:rPr>
              <a:t>In systems for laser beam diagnostics with CCD-cameras.</a:t>
            </a:r>
          </a:p>
          <a:p>
            <a:pPr algn="just">
              <a:buFont typeface="Wingdings" pitchFamily="2" charset="2"/>
              <a:buChar char="Ø"/>
            </a:pPr>
            <a:r>
              <a:rPr lang="en-US" dirty="0">
                <a:latin typeface="Times New Roman" pitchFamily="18" charset="0"/>
                <a:cs typeface="Times New Roman" pitchFamily="18" charset="0"/>
              </a:rPr>
              <a:t>Measurement of laser power, pulse energy and pulse duration.</a:t>
            </a:r>
          </a:p>
          <a:p>
            <a:pPr algn="just">
              <a:buFont typeface="Wingdings" pitchFamily="2" charset="2"/>
              <a:buChar char="Ø"/>
            </a:pPr>
            <a:r>
              <a:rPr lang="en-US" dirty="0">
                <a:latin typeface="Times New Roman" pitchFamily="18" charset="0"/>
                <a:cs typeface="Times New Roman" pitchFamily="18" charset="0"/>
              </a:rPr>
              <a:t>Spectroscopy.</a:t>
            </a:r>
          </a:p>
          <a:p>
            <a:pPr algn="just">
              <a:buFont typeface="Wingdings" pitchFamily="2" charset="2"/>
              <a:buChar char="Ø"/>
            </a:pPr>
            <a:r>
              <a:rPr lang="en-US" dirty="0">
                <a:latin typeface="Times New Roman" pitchFamily="18" charset="0"/>
                <a:cs typeface="Times New Roman" pitchFamily="18" charset="0"/>
              </a:rPr>
              <a:t>A set of </a:t>
            </a:r>
            <a:r>
              <a:rPr lang="en-US" dirty="0" err="1">
                <a:latin typeface="Times New Roman" pitchFamily="18" charset="0"/>
                <a:cs typeface="Times New Roman" pitchFamily="18" charset="0"/>
              </a:rPr>
              <a:t>bandpass</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filters</a:t>
            </a:r>
            <a:r>
              <a:rPr lang="en-US" dirty="0">
                <a:latin typeface="Times New Roman" pitchFamily="18" charset="0"/>
                <a:cs typeface="Times New Roman" pitchFamily="18" charset="0"/>
              </a:rPr>
              <a:t> for mercury lamps, laser lines, and other needs are</a:t>
            </a:r>
          </a:p>
          <a:p>
            <a:pPr algn="just"/>
            <a:r>
              <a:rPr lang="en-US" dirty="0">
                <a:latin typeface="Times New Roman" pitchFamily="18" charset="0"/>
                <a:cs typeface="Times New Roman" pitchFamily="18" charset="0"/>
              </a:rPr>
              <a:t>   available.</a:t>
            </a:r>
          </a:p>
        </p:txBody>
      </p:sp>
      <p:pic>
        <p:nvPicPr>
          <p:cNvPr id="50178" name="Picture 2" descr="Optical Filters For Lidar Applications Brochure"/>
          <p:cNvPicPr>
            <a:picLocks noChangeAspect="1" noChangeArrowheads="1"/>
          </p:cNvPicPr>
          <p:nvPr/>
        </p:nvPicPr>
        <p:blipFill>
          <a:blip r:embed="rId3" cstate="print"/>
          <a:srcRect/>
          <a:stretch>
            <a:fillRect/>
          </a:stretch>
        </p:blipFill>
        <p:spPr bwMode="auto">
          <a:xfrm>
            <a:off x="3466324" y="2392136"/>
            <a:ext cx="5590590" cy="3652521"/>
          </a:xfrm>
          <a:prstGeom prst="rect">
            <a:avLst/>
          </a:prstGeom>
          <a:noFill/>
        </p:spPr>
      </p:pic>
    </p:spTree>
    <p:extLst>
      <p:ext uri="{BB962C8B-B14F-4D97-AF65-F5344CB8AC3E}">
        <p14:creationId xmlns:p14="http://schemas.microsoft.com/office/powerpoint/2010/main" val="239000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2971799"/>
          </a:xfrm>
        </p:spPr>
        <p:txBody>
          <a:bodyPr>
            <a:noAutofit/>
          </a:bodyPr>
          <a:lstStyle/>
          <a:p>
            <a:r>
              <a:rPr lang="en-US" sz="2200" b="1" dirty="0">
                <a:latin typeface="Times New Roman" pitchFamily="18" charset="0"/>
                <a:cs typeface="Times New Roman" pitchFamily="18" charset="0"/>
              </a:rPr>
              <a:t>Video link:</a:t>
            </a:r>
            <a:r>
              <a:rPr lang="en-US" sz="2200" dirty="0">
                <a:latin typeface="Times New Roman" pitchFamily="18" charset="0"/>
                <a:cs typeface="Times New Roman" pitchFamily="18" charset="0"/>
              </a:rPr>
              <a:t> 	</a:t>
            </a:r>
          </a:p>
          <a:p>
            <a:r>
              <a:rPr lang="en-US" sz="2400" dirty="0">
                <a:hlinkClick r:id="rId2"/>
              </a:rPr>
              <a:t>https://www.youtube.com/watch?v=osL2Y-e1eaA</a:t>
            </a:r>
            <a:endParaRPr lang="en-US" sz="2400" dirty="0"/>
          </a:p>
          <a:p>
            <a:r>
              <a:rPr lang="en-US" sz="2400" dirty="0"/>
              <a:t> </a:t>
            </a:r>
            <a:r>
              <a:rPr lang="en-US" sz="2400" dirty="0">
                <a:hlinkClick r:id="rId3"/>
              </a:rPr>
              <a:t>https://www.youtube.com/watch?v=A_3meKTBuWk</a:t>
            </a:r>
            <a:endParaRPr lang="en-US" sz="2400" dirty="0"/>
          </a:p>
          <a:p>
            <a:r>
              <a:rPr lang="en-US" sz="2400" dirty="0">
                <a:hlinkClick r:id="rId4"/>
              </a:rPr>
              <a:t> https://youtu.be/bIAaQefLZqk</a:t>
            </a:r>
            <a:endParaRPr lang="en-US" sz="2400" dirty="0"/>
          </a:p>
          <a:p>
            <a:r>
              <a:rPr lang="en-US" sz="2400" dirty="0"/>
              <a:t> </a:t>
            </a:r>
            <a:r>
              <a:rPr lang="en-US" sz="2400" dirty="0">
                <a:hlinkClick r:id="rId5"/>
              </a:rPr>
              <a:t>https://www.youtube.com/watch?v=okllowvV4-M</a:t>
            </a:r>
            <a:endParaRPr lang="en-US" sz="2400" dirty="0"/>
          </a:p>
        </p:txBody>
      </p:sp>
      <p:sp>
        <p:nvSpPr>
          <p:cNvPr id="4" name="Date Placeholder 3"/>
          <p:cNvSpPr>
            <a:spLocks noGrp="1"/>
          </p:cNvSpPr>
          <p:nvPr>
            <p:ph type="dt" sz="half" idx="10"/>
          </p:nvPr>
        </p:nvSpPr>
        <p:spPr/>
        <p:txBody>
          <a:bodyPr/>
          <a:lstStyle/>
          <a:p>
            <a:fld id="{DFD86530-934E-4C58-B702-CE34EE6D634C}" type="datetime1">
              <a:rPr lang="en-US" smtClean="0"/>
              <a:t>2/19/2021</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Dr. Rajesh Kumar, Department of Physics, NIET, Greater Noida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2895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Faculty Video Links, </a:t>
            </a:r>
            <a:r>
              <a:rPr lang="en-US" sz="3200" dirty="0" err="1">
                <a:latin typeface="Times New Roman" pitchFamily="18" charset="0"/>
                <a:cs typeface="Times New Roman" pitchFamily="18" charset="0"/>
              </a:rPr>
              <a:t>Youtube</a:t>
            </a:r>
            <a:r>
              <a:rPr lang="en-US" sz="3200" dirty="0">
                <a:latin typeface="Times New Roman" pitchFamily="18" charset="0"/>
                <a:cs typeface="Times New Roman" pitchFamily="18" charset="0"/>
              </a:rPr>
              <a:t> &amp; NPTEL Video Links and Online Courses Details  </a:t>
            </a: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1524000" y="0"/>
            <a:ext cx="1447800" cy="990600"/>
          </a:xfrm>
          <a:prstGeom prst="rect">
            <a:avLst/>
          </a:prstGeom>
          <a:noFill/>
        </p:spPr>
      </p:pic>
    </p:spTree>
    <p:extLst>
      <p:ext uri="{BB962C8B-B14F-4D97-AF65-F5344CB8AC3E}">
        <p14:creationId xmlns:p14="http://schemas.microsoft.com/office/powerpoint/2010/main" val="3016203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F8BDF31CAE104FBDFC53D7A277FE45" ma:contentTypeVersion="7" ma:contentTypeDescription="Create a new document." ma:contentTypeScope="" ma:versionID="deea2923bf58f61652ba5f179676fd94">
  <xsd:schema xmlns:xsd="http://www.w3.org/2001/XMLSchema" xmlns:xs="http://www.w3.org/2001/XMLSchema" xmlns:p="http://schemas.microsoft.com/office/2006/metadata/properties" xmlns:ns2="be8b4c7f-76bd-418f-88b2-c20b5ab2eece" targetNamespace="http://schemas.microsoft.com/office/2006/metadata/properties" ma:root="true" ma:fieldsID="df64f0e87b4dae7df278e5c6913e3673" ns2:_="">
    <xsd:import namespace="be8b4c7f-76bd-418f-88b2-c20b5ab2eec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b4c7f-76bd-418f-88b2-c20b5ab2ee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DFB75C-399D-4C4E-BB86-354236AC3F6C}">
  <ds:schemaRefs>
    <ds:schemaRef ds:uri="http://schemas.microsoft.com/sharepoint/v3/contenttype/forms"/>
  </ds:schemaRefs>
</ds:datastoreItem>
</file>

<file path=customXml/itemProps2.xml><?xml version="1.0" encoding="utf-8"?>
<ds:datastoreItem xmlns:ds="http://schemas.openxmlformats.org/officeDocument/2006/customXml" ds:itemID="{ED96B704-AFB4-4274-B0AA-CEBDE16332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b4c7f-76bd-418f-88b2-c20b5ab2ee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0A8DAF-B6C5-4245-A640-038AF361F9B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TotalTime>
  <Words>666</Words>
  <Application>Microsoft Office PowerPoint</Application>
  <PresentationFormat>Widescreen</PresentationFormat>
  <Paragraphs>62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Dr.Rajesh Kumar</dc:creator>
  <cp:lastModifiedBy>Dr.Rajesh Kumar</cp:lastModifiedBy>
  <cp:revision>4</cp:revision>
  <dcterms:created xsi:type="dcterms:W3CDTF">2021-01-29T16:22:44Z</dcterms:created>
  <dcterms:modified xsi:type="dcterms:W3CDTF">2021-02-20T05:29:41Z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0x0101007FF8BDF31CAE104FBDFC53D7A277FE45</vt:lpwstr>
  </property>
</Properties>
</file>