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0.xml" ContentType="application/vnd.openxmlformats-officedocument.presentationml.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6" r:id="rId2"/>
    <p:sldId id="257" r:id="rId3"/>
    <p:sldId id="269" r:id="rId4"/>
    <p:sldId id="333" r:id="rId5"/>
    <p:sldId id="334" r:id="rId6"/>
    <p:sldId id="327" r:id="rId7"/>
    <p:sldId id="272" r:id="rId8"/>
    <p:sldId id="271" r:id="rId9"/>
    <p:sldId id="354" r:id="rId10"/>
    <p:sldId id="355" r:id="rId11"/>
    <p:sldId id="356" r:id="rId12"/>
    <p:sldId id="357" r:id="rId13"/>
    <p:sldId id="358" r:id="rId14"/>
    <p:sldId id="359" r:id="rId15"/>
    <p:sldId id="360" r:id="rId16"/>
    <p:sldId id="326" r:id="rId17"/>
    <p:sldId id="361" r:id="rId18"/>
    <p:sldId id="282" r:id="rId19"/>
    <p:sldId id="281" r:id="rId20"/>
    <p:sldId id="276" r:id="rId21"/>
    <p:sldId id="280" r:id="rId22"/>
    <p:sldId id="275" r:id="rId23"/>
    <p:sldId id="270" r:id="rId24"/>
    <p:sldId id="362" r:id="rId25"/>
    <p:sldId id="273" r:id="rId26"/>
    <p:sldId id="324" r:id="rId27"/>
    <p:sldId id="363" r:id="rId28"/>
    <p:sldId id="325" r:id="rId29"/>
    <p:sldId id="337" r:id="rId30"/>
    <p:sldId id="338" r:id="rId31"/>
    <p:sldId id="339" r:id="rId32"/>
    <p:sldId id="340" r:id="rId33"/>
    <p:sldId id="286" r:id="rId34"/>
    <p:sldId id="264" r:id="rId35"/>
    <p:sldId id="287" r:id="rId36"/>
    <p:sldId id="288" r:id="rId37"/>
    <p:sldId id="289" r:id="rId38"/>
    <p:sldId id="290" r:id="rId39"/>
    <p:sldId id="291" r:id="rId40"/>
    <p:sldId id="292" r:id="rId41"/>
    <p:sldId id="322" r:id="rId42"/>
    <p:sldId id="323" r:id="rId43"/>
    <p:sldId id="341" r:id="rId44"/>
    <p:sldId id="342" r:id="rId45"/>
    <p:sldId id="343" r:id="rId46"/>
    <p:sldId id="364" r:id="rId47"/>
    <p:sldId id="365" r:id="rId48"/>
    <p:sldId id="366" r:id="rId49"/>
    <p:sldId id="367" r:id="rId50"/>
    <p:sldId id="368" r:id="rId51"/>
    <p:sldId id="344" r:id="rId52"/>
    <p:sldId id="293" r:id="rId53"/>
    <p:sldId id="294" r:id="rId54"/>
    <p:sldId id="320" r:id="rId55"/>
    <p:sldId id="321" r:id="rId56"/>
    <p:sldId id="345" r:id="rId57"/>
    <p:sldId id="346" r:id="rId58"/>
    <p:sldId id="347" r:id="rId59"/>
    <p:sldId id="27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18" r:id="rId73"/>
    <p:sldId id="319" r:id="rId74"/>
    <p:sldId id="348" r:id="rId75"/>
    <p:sldId id="353" r:id="rId76"/>
    <p:sldId id="307" r:id="rId77"/>
    <p:sldId id="308" r:id="rId78"/>
    <p:sldId id="349" r:id="rId79"/>
    <p:sldId id="265" r:id="rId80"/>
    <p:sldId id="284"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3.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7/1/2020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7/1/2020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7F877E-E541-4CF0-9C5D-FE57091354DE}" type="datetime1">
              <a:rPr lang="en-US" smtClean="0"/>
              <a:pPr/>
              <a:t>7/1/2020</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0E4FAD-F1CD-4000-9E76-3E09B5117EC1}" type="datetime1">
              <a:rPr lang="en-US" smtClean="0"/>
              <a:pPr/>
              <a:t>7/1/2020</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0F47AA-C66A-44B6-992B-77E30688C2B4}" type="datetime1">
              <a:rPr lang="en-US" smtClean="0"/>
              <a:pPr/>
              <a:t>7/1/2020</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7/1/2020</a:t>
            </a:fld>
            <a:endParaRPr lang="en-US"/>
          </a:p>
        </p:txBody>
      </p:sp>
      <p:sp>
        <p:nvSpPr>
          <p:cNvPr id="5" name="Footer Placeholder 4"/>
          <p:cNvSpPr>
            <a:spLocks noGrp="1"/>
          </p:cNvSpPr>
          <p:nvPr>
            <p:ph type="ftr" sz="quarter" idx="11"/>
          </p:nvPr>
        </p:nvSpPr>
        <p:spPr/>
        <p:txBody>
          <a:bodyPr/>
          <a:lstStyle/>
          <a:p>
            <a:r>
              <a:rPr lang="en-US" smtClean="0"/>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4C25C0-26E4-4740-A3C1-76DEBB26CA39}" type="datetime1">
              <a:rPr lang="en-US" smtClean="0"/>
              <a:pPr/>
              <a:t>7/1/2020</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8002D-C390-4C4A-A039-214EA62E0C17}" type="datetime1">
              <a:rPr lang="en-US" smtClean="0"/>
              <a:pPr/>
              <a:t>7/1/2020</a:t>
            </a:fld>
            <a:endParaRPr lang="en-US"/>
          </a:p>
        </p:txBody>
      </p:sp>
      <p:sp>
        <p:nvSpPr>
          <p:cNvPr id="8" name="Footer Placeholder 7"/>
          <p:cNvSpPr>
            <a:spLocks noGrp="1"/>
          </p:cNvSpPr>
          <p:nvPr>
            <p:ph type="ftr" sz="quarter" idx="11"/>
          </p:nvPr>
        </p:nvSpPr>
        <p:spPr/>
        <p:txBody>
          <a:bodyPr/>
          <a:lstStyle/>
          <a:p>
            <a:r>
              <a:rPr lang="en-US" smtClean="0"/>
              <a:t>Faculty Name             Subject code and abbreviation                Unit Number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104E6-E2C5-4135-B66B-A5DEB5F30595}" type="datetime1">
              <a:rPr lang="en-US" smtClean="0"/>
              <a:pPr/>
              <a:t>7/1/2020</a:t>
            </a:fld>
            <a:endParaRPr lang="en-US"/>
          </a:p>
        </p:txBody>
      </p:sp>
      <p:sp>
        <p:nvSpPr>
          <p:cNvPr id="4" name="Footer Placeholder 3"/>
          <p:cNvSpPr>
            <a:spLocks noGrp="1"/>
          </p:cNvSpPr>
          <p:nvPr>
            <p:ph type="ftr" sz="quarter" idx="11"/>
          </p:nvPr>
        </p:nvSpPr>
        <p:spPr/>
        <p:txBody>
          <a:bodyPr/>
          <a:lstStyle/>
          <a:p>
            <a:r>
              <a:rPr lang="en-US" smtClean="0"/>
              <a:t>Faculty Name             Subject code and abbreviation                Unit Number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7/1/2020</a:t>
            </a:fld>
            <a:endParaRPr lang="en-US"/>
          </a:p>
        </p:txBody>
      </p:sp>
      <p:sp>
        <p:nvSpPr>
          <p:cNvPr id="3" name="Footer Placeholder 2"/>
          <p:cNvSpPr>
            <a:spLocks noGrp="1"/>
          </p:cNvSpPr>
          <p:nvPr>
            <p:ph type="ftr" sz="quarter" idx="11"/>
          </p:nvPr>
        </p:nvSpPr>
        <p:spPr/>
        <p:txBody>
          <a:bodyPr/>
          <a:lstStyle/>
          <a:p>
            <a:r>
              <a:rPr lang="en-US" smtClean="0"/>
              <a:t>Faculty Name             Subject code and abbreviation                Unit Number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7/1/2020</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7/1/2020</a:t>
            </a:fld>
            <a:endParaRPr lang="en-US"/>
          </a:p>
        </p:txBody>
      </p:sp>
      <p:sp>
        <p:nvSpPr>
          <p:cNvPr id="6" name="Footer Placeholder 5"/>
          <p:cNvSpPr>
            <a:spLocks noGrp="1"/>
          </p:cNvSpPr>
          <p:nvPr>
            <p:ph type="ftr" sz="quarter" idx="11"/>
          </p:nvPr>
        </p:nvSpPr>
        <p:spPr/>
        <p:txBody>
          <a:bodyPr/>
          <a:lstStyle/>
          <a:p>
            <a:r>
              <a:rPr lang="en-US" smtClean="0"/>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7/1/2020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Faculty Name             Subject code and abbreviation                Unit Number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vernmentadd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9905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smtClean="0">
                <a:latin typeface="Times New Roman" pitchFamily="18" charset="0"/>
                <a:cs typeface="Times New Roman" pitchFamily="18" charset="0"/>
              </a:rPr>
              <a:t>Noida</a:t>
            </a:r>
            <a:r>
              <a:rPr lang="en-US" sz="3200" b="1" dirty="0" smtClean="0">
                <a:latin typeface="Times New Roman" pitchFamily="18" charset="0"/>
                <a:cs typeface="Times New Roman" pitchFamily="18" charset="0"/>
              </a:rPr>
              <a:t> Institute of Engineering and Technology, Greater </a:t>
            </a:r>
            <a:r>
              <a:rPr lang="en-US" sz="3200" b="1" dirty="0" err="1" smtClean="0">
                <a:latin typeface="Times New Roman" pitchFamily="18" charset="0"/>
                <a:cs typeface="Times New Roman" pitchFamily="18" charset="0"/>
              </a:rPr>
              <a:t>Noida</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295400"/>
            <a:ext cx="6400800" cy="914400"/>
          </a:xfrm>
        </p:spPr>
        <p:style>
          <a:lnRef idx="2">
            <a:schemeClr val="accent5"/>
          </a:lnRef>
          <a:fillRef idx="1">
            <a:schemeClr val="lt1"/>
          </a:fillRef>
          <a:effectRef idx="0">
            <a:schemeClr val="accent5"/>
          </a:effectRef>
          <a:fontRef idx="minor">
            <a:schemeClr val="dk1"/>
          </a:fontRef>
        </p:style>
        <p:txBody>
          <a:bodyPr>
            <a:normAutofit/>
          </a:bodyPr>
          <a:lstStyle/>
          <a:p>
            <a:r>
              <a:rPr lang="en-US" sz="2600" b="1" dirty="0" smtClean="0">
                <a:solidFill>
                  <a:schemeClr val="tx1"/>
                </a:solidFill>
                <a:latin typeface="Times New Roman" pitchFamily="18" charset="0"/>
                <a:cs typeface="Times New Roman" pitchFamily="18" charset="0"/>
              </a:rPr>
              <a:t>Aptitude 2</a:t>
            </a:r>
            <a:endParaRPr lang="en-US" sz="2600" b="1" dirty="0">
              <a:solidFill>
                <a:schemeClr val="tx1"/>
              </a:solidFill>
              <a:latin typeface="Times New Roman" pitchFamily="18" charset="0"/>
              <a:cs typeface="Times New Roman" pitchFamily="18" charset="0"/>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9050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600" b="1" dirty="0" smtClean="0">
                <a:solidFill>
                  <a:schemeClr val="tx1"/>
                </a:solidFill>
                <a:latin typeface="Times New Roman" pitchFamily="18" charset="0"/>
                <a:cs typeface="Times New Roman" pitchFamily="18" charset="0"/>
              </a:rPr>
              <a:t>Faculty Name</a:t>
            </a:r>
          </a:p>
          <a:p>
            <a:pPr lvl="0" algn="ctr">
              <a:spcBef>
                <a:spcPct val="20000"/>
              </a:spcBef>
              <a:defRPr/>
            </a:pPr>
            <a:r>
              <a:rPr lang="en-US" sz="2600" b="1" dirty="0" smtClean="0">
                <a:solidFill>
                  <a:schemeClr val="tx1"/>
                </a:solidFill>
                <a:latin typeface="Times New Roman" pitchFamily="18" charset="0"/>
                <a:cs typeface="Times New Roman" pitchFamily="18" charset="0"/>
              </a:rPr>
              <a:t>Mr. Sudhir Singh </a:t>
            </a:r>
          </a:p>
          <a:p>
            <a:pPr lvl="0" algn="ctr">
              <a:spcBef>
                <a:spcPct val="20000"/>
              </a:spcBef>
              <a:defRPr/>
            </a:pPr>
            <a:r>
              <a:rPr lang="en-US" sz="2600" b="1" dirty="0" smtClean="0">
                <a:solidFill>
                  <a:schemeClr val="tx1"/>
                </a:solidFill>
                <a:latin typeface="Times New Roman" pitchFamily="18" charset="0"/>
                <a:cs typeface="Times New Roman" pitchFamily="18" charset="0"/>
              </a:rPr>
              <a:t>Department</a:t>
            </a:r>
          </a:p>
          <a:p>
            <a:pPr lvl="0" algn="ctr">
              <a:spcBef>
                <a:spcPct val="20000"/>
              </a:spcBef>
              <a:defRPr/>
            </a:pPr>
            <a:r>
              <a:rPr lang="en-US" sz="2600" b="1" dirty="0" smtClean="0">
                <a:solidFill>
                  <a:schemeClr val="tx1"/>
                </a:solidFill>
                <a:latin typeface="Times New Roman" pitchFamily="18" charset="0"/>
                <a:cs typeface="Times New Roman" pitchFamily="18" charset="0"/>
              </a:rPr>
              <a:t>Mathematics</a:t>
            </a:r>
            <a:endParaRPr lang="en-US" sz="2600" b="1" dirty="0">
              <a:solidFill>
                <a:schemeClr val="tx1"/>
              </a:solidFill>
              <a:latin typeface="Times New Roman" pitchFamily="18" charset="0"/>
              <a:cs typeface="Times New Roman"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7/1/2020</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Unit:</a:t>
            </a:r>
            <a:r>
              <a:rPr kumimoji="0" lang="en-US" sz="26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lang="en-US" sz="2600" b="1" noProof="0" dirty="0" smtClean="0">
                <a:solidFill>
                  <a:schemeClr val="tx1"/>
                </a:solidFill>
                <a:latin typeface="Times New Roman" pitchFamily="18" charset="0"/>
                <a:cs typeface="Times New Roman" pitchFamily="18" charset="0"/>
              </a:rPr>
              <a:t>Ⅴ</a:t>
            </a:r>
            <a:endParaRPr kumimoji="0" lang="en-US" sz="26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14" name="Subtitle 2"/>
          <p:cNvSpPr txBox="1">
            <a:spLocks/>
          </p:cNvSpPr>
          <p:nvPr/>
        </p:nvSpPr>
        <p:spPr>
          <a:xfrm>
            <a:off x="228600" y="3657600"/>
            <a:ext cx="4191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Subject</a:t>
            </a:r>
            <a:r>
              <a:rPr kumimoji="0" lang="en-US" sz="26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b="1" dirty="0" smtClean="0">
                <a:solidFill>
                  <a:schemeClr val="tx1"/>
                </a:solidFill>
                <a:latin typeface="Times New Roman" pitchFamily="18" charset="0"/>
                <a:cs typeface="Times New Roman" pitchFamily="18" charset="0"/>
              </a:rPr>
              <a:t> Mathematics </a:t>
            </a:r>
            <a:r>
              <a:rPr lang="en-US" sz="2600" b="1" dirty="0" smtClean="0">
                <a:solidFill>
                  <a:schemeClr val="tx1"/>
                </a:solidFill>
                <a:latin typeface="Times New Roman"/>
                <a:cs typeface="Times New Roman"/>
              </a:rPr>
              <a:t>Ⅱ</a:t>
            </a:r>
            <a:r>
              <a:rPr lang="en-US" sz="2600" b="1" dirty="0" smtClean="0">
                <a:solidFill>
                  <a:schemeClr val="tx1"/>
                </a:solidFill>
                <a:latin typeface="Times New Roman" pitchFamily="18" charset="0"/>
                <a:cs typeface="Times New Roman" pitchFamily="18" charset="0"/>
              </a:rPr>
              <a:t> </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US" sz="2600" b="1" dirty="0" smtClean="0">
                <a:solidFill>
                  <a:schemeClr val="tx1"/>
                </a:solidFill>
                <a:latin typeface="Times New Roman" pitchFamily="18" charset="0"/>
                <a:cs typeface="Times New Roman" pitchFamily="18" charset="0"/>
              </a:rPr>
              <a:t>Course Details</a:t>
            </a:r>
            <a:br>
              <a:rPr lang="en-US" sz="2600" b="1" dirty="0" smtClean="0">
                <a:solidFill>
                  <a:schemeClr val="tx1"/>
                </a:solidFill>
                <a:latin typeface="Times New Roman" pitchFamily="18" charset="0"/>
                <a:cs typeface="Times New Roman" pitchFamily="18" charset="0"/>
              </a:rPr>
            </a:br>
            <a:r>
              <a:rPr lang="en-US" sz="2600" b="1" dirty="0" smtClean="0">
                <a:solidFill>
                  <a:schemeClr val="tx1"/>
                </a:solidFill>
                <a:latin typeface="Times New Roman" pitchFamily="18" charset="0"/>
                <a:cs typeface="Times New Roman" pitchFamily="18" charset="0"/>
              </a:rPr>
              <a:t>B Tech- 2</a:t>
            </a:r>
            <a:r>
              <a:rPr lang="en-US" sz="2600" b="1" baseline="30000" dirty="0" smtClean="0">
                <a:solidFill>
                  <a:schemeClr val="tx1"/>
                </a:solidFill>
                <a:latin typeface="Times New Roman" pitchFamily="18" charset="0"/>
                <a:cs typeface="Times New Roman" pitchFamily="18" charset="0"/>
              </a:rPr>
              <a:t>nd</a:t>
            </a:r>
            <a:r>
              <a:rPr lang="en-US" sz="2600" b="1" dirty="0" smtClean="0">
                <a:solidFill>
                  <a:schemeClr val="tx1"/>
                </a:solidFill>
                <a:latin typeface="Times New Roman" pitchFamily="18" charset="0"/>
                <a:cs typeface="Times New Roman" pitchFamily="18" charset="0"/>
              </a:rPr>
              <a:t> Sem.</a:t>
            </a:r>
            <a:endParaRPr lang="en-US" sz="2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57800"/>
          </a:xfrm>
        </p:spPr>
        <p:txBody>
          <a:bodyPr>
            <a:normAutofit fontScale="92500" lnSpcReduction="10000"/>
          </a:bodyPr>
          <a:lstStyle/>
          <a:p>
            <a:r>
              <a:rPr lang="en-US" sz="2800" b="1" dirty="0" smtClean="0">
                <a:latin typeface="Times New Roman" pitchFamily="18" charset="0"/>
                <a:cs typeface="Times New Roman" pitchFamily="18" charset="0"/>
              </a:rPr>
              <a:t>TYPE 3: FORMATION OF NEW RATIO’S</a:t>
            </a:r>
          </a:p>
          <a:p>
            <a:pPr>
              <a:buNone/>
            </a:pPr>
            <a:r>
              <a:rPr lang="en-US" sz="2800" b="1" dirty="0" smtClean="0">
                <a:latin typeface="Times New Roman" pitchFamily="18" charset="0"/>
                <a:cs typeface="Times New Roman" pitchFamily="18" charset="0"/>
              </a:rPr>
              <a:t>Example 1 : </a:t>
            </a:r>
            <a:r>
              <a:rPr lang="en-US" sz="2800" dirty="0" smtClean="0">
                <a:latin typeface="Times New Roman" pitchFamily="18" charset="0"/>
                <a:cs typeface="Times New Roman" pitchFamily="18" charset="0"/>
              </a:rPr>
              <a:t>If a:b=2:3 and b:c=2:4 then a:b:c=? </a:t>
            </a:r>
          </a:p>
          <a:p>
            <a:pPr>
              <a:buNone/>
            </a:pPr>
            <a:r>
              <a:rPr lang="en-US" sz="2800" b="1" dirty="0" smtClean="0">
                <a:latin typeface="Times New Roman" pitchFamily="18" charset="0"/>
                <a:cs typeface="Times New Roman" pitchFamily="18" charset="0"/>
              </a:rPr>
              <a:t>Solution :</a:t>
            </a:r>
          </a:p>
          <a:p>
            <a:pPr>
              <a:buNone/>
            </a:pPr>
            <a:endParaRPr lang="en-US" sz="2600" b="1" dirty="0" smtClean="0">
              <a:latin typeface="Times New Roman" pitchFamily="18" charset="0"/>
              <a:cs typeface="Times New Roman" pitchFamily="18" charset="0"/>
            </a:endParaRPr>
          </a:p>
          <a:p>
            <a:pPr>
              <a:buNone/>
            </a:pPr>
            <a:endParaRPr lang="en-US" sz="2600" b="1" dirty="0" smtClean="0">
              <a:latin typeface="Times New Roman" pitchFamily="18" charset="0"/>
              <a:cs typeface="Times New Roman" pitchFamily="18" charset="0"/>
            </a:endParaRPr>
          </a:p>
          <a:p>
            <a:pPr>
              <a:buNone/>
            </a:pPr>
            <a:endParaRPr lang="en-US" sz="2600" b="1"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Therefore the </a:t>
            </a:r>
            <a:r>
              <a:rPr lang="en-US" sz="2600" b="1" dirty="0" smtClean="0">
                <a:latin typeface="Times New Roman" pitchFamily="18" charset="0"/>
                <a:cs typeface="Times New Roman" pitchFamily="18" charset="0"/>
              </a:rPr>
              <a:t>new Ratio=2:3:6</a:t>
            </a:r>
          </a:p>
          <a:p>
            <a:pPr>
              <a:buNone/>
            </a:pPr>
            <a:r>
              <a:rPr lang="en-US" sz="2600" b="1" dirty="0" smtClean="0">
                <a:latin typeface="Times New Roman" pitchFamily="18" charset="0"/>
                <a:cs typeface="Times New Roman" pitchFamily="18" charset="0"/>
              </a:rPr>
              <a:t>Example 2 : </a:t>
            </a:r>
            <a:r>
              <a:rPr lang="en-US" sz="2600" dirty="0" smtClean="0">
                <a:latin typeface="Times New Roman" pitchFamily="18" charset="0"/>
                <a:cs typeface="Times New Roman" pitchFamily="18" charset="0"/>
              </a:rPr>
              <a:t>If a:b=2:3 and b:c= 2:4 and c:d= 4:2 then a:b:c:d=?</a:t>
            </a:r>
          </a:p>
          <a:p>
            <a:pPr>
              <a:buNone/>
            </a:pPr>
            <a:r>
              <a:rPr lang="en-US" sz="2600" b="1" dirty="0" smtClean="0">
                <a:latin typeface="Times New Roman" pitchFamily="18" charset="0"/>
                <a:cs typeface="Times New Roman" pitchFamily="18" charset="0"/>
              </a:rPr>
              <a:t>Solution :  </a:t>
            </a:r>
          </a:p>
          <a:p>
            <a:pPr>
              <a:buNone/>
            </a:pPr>
            <a:endParaRPr lang="en-US" b="1" i="1" dirty="0" smtClean="0"/>
          </a:p>
          <a:p>
            <a:pPr>
              <a:buNone/>
            </a:pPr>
            <a:endParaRPr lang="en-US" b="1" i="1" dirty="0" smtClean="0"/>
          </a:p>
          <a:p>
            <a:pPr>
              <a:buNone/>
            </a:pPr>
            <a:r>
              <a:rPr lang="en-US" b="1" i="1" dirty="0" smtClean="0"/>
              <a:t> </a:t>
            </a: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705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2057400" y="1905000"/>
            <a:ext cx="6629400" cy="14478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752600" y="4343400"/>
            <a:ext cx="6477000" cy="1752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34000"/>
          </a:xfrm>
        </p:spPr>
        <p:txBody>
          <a:bodyPr>
            <a:noAutofit/>
          </a:bodyPr>
          <a:lstStyle/>
          <a:p>
            <a:r>
              <a:rPr lang="en-US" sz="2600" b="1" dirty="0" smtClean="0">
                <a:latin typeface="Times New Roman" pitchFamily="18" charset="0"/>
                <a:cs typeface="Times New Roman" pitchFamily="18" charset="0"/>
              </a:rPr>
              <a:t>Proportion</a:t>
            </a:r>
          </a:p>
          <a:p>
            <a:pPr>
              <a:buNone/>
            </a:pPr>
            <a:r>
              <a:rPr lang="en-US" sz="2600" b="1"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If the ratio of the first and second quantities is equal to the ratio of the third and fourth quantities then it is called proportion. </a:t>
            </a:r>
          </a:p>
          <a:p>
            <a:pPr>
              <a:buNone/>
            </a:pPr>
            <a:r>
              <a:rPr lang="en-US" sz="2600" dirty="0" smtClean="0">
                <a:latin typeface="Times New Roman" pitchFamily="18" charset="0"/>
                <a:cs typeface="Times New Roman" pitchFamily="18" charset="0"/>
              </a:rPr>
              <a:t>	It is represented by → </a:t>
            </a:r>
            <a:r>
              <a:rPr lang="en-US" sz="2600" b="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i.e. if a:b=c:d, we write a:b::c:d and we say that a, b, c, d are in proportional </a:t>
            </a:r>
          </a:p>
          <a:p>
            <a:pPr>
              <a:buNone/>
            </a:pPr>
            <a:r>
              <a:rPr lang="en-US" sz="2600" dirty="0" smtClean="0">
                <a:latin typeface="Times New Roman" pitchFamily="18" charset="0"/>
                <a:cs typeface="Times New Roman" pitchFamily="18" charset="0"/>
              </a:rPr>
              <a:t>	Here a and d are called extremes while b and c are called mean terms. </a:t>
            </a:r>
          </a:p>
          <a:p>
            <a:pPr>
              <a:buNone/>
            </a:pPr>
            <a:r>
              <a:rPr lang="en-US" sz="2600" dirty="0" smtClean="0">
                <a:latin typeface="Times New Roman" pitchFamily="18" charset="0"/>
                <a:cs typeface="Times New Roman" pitchFamily="18" charset="0"/>
              </a:rPr>
              <a:t>	⇒ Fourth Proportional: If a:b = c:d, then d is called the fourth proportional to a, b, c. </a:t>
            </a:r>
          </a:p>
          <a:p>
            <a:pPr>
              <a:buNone/>
            </a:pPr>
            <a:r>
              <a:rPr lang="en-US" sz="2600" dirty="0" smtClean="0">
                <a:latin typeface="Times New Roman" pitchFamily="18" charset="0"/>
                <a:cs typeface="Times New Roman" pitchFamily="18" charset="0"/>
              </a:rPr>
              <a:t>	⇒Fourth Proportional(d) = (b × c)/a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4770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US" sz="2600" dirty="0" smtClean="0">
                <a:latin typeface="Times New Roman" pitchFamily="18" charset="0"/>
                <a:cs typeface="Times New Roman" pitchFamily="18" charset="0"/>
              </a:rPr>
              <a:t>⇒ Third Proportional: If a : b = b : c, then c is called the third proportional to a and b. </a:t>
            </a:r>
          </a:p>
          <a:p>
            <a:pPr>
              <a:buNone/>
            </a:pPr>
            <a:r>
              <a:rPr lang="en-US" sz="2600" dirty="0" smtClean="0">
                <a:latin typeface="Times New Roman" pitchFamily="18" charset="0"/>
                <a:cs typeface="Times New Roman" pitchFamily="18" charset="0"/>
              </a:rPr>
              <a:t>⇒Third Proportional(c) = b²/a </a:t>
            </a:r>
          </a:p>
          <a:p>
            <a:pPr>
              <a:buNone/>
            </a:pPr>
            <a:r>
              <a:rPr lang="en-US" sz="2600" dirty="0" smtClean="0">
                <a:latin typeface="Times New Roman" pitchFamily="18" charset="0"/>
                <a:cs typeface="Times New Roman" pitchFamily="18" charset="0"/>
              </a:rPr>
              <a:t>⇒Mean Proportional between a and b = √ab. </a:t>
            </a:r>
          </a:p>
          <a:p>
            <a:pPr>
              <a:buNone/>
            </a:pPr>
            <a:r>
              <a:rPr lang="en-US" sz="2600" dirty="0" smtClean="0">
                <a:latin typeface="Times New Roman" pitchFamily="18" charset="0"/>
                <a:cs typeface="Times New Roman" pitchFamily="18" charset="0"/>
              </a:rPr>
              <a:t>⇒Duplicate ratio of a : b = a²:b² . </a:t>
            </a:r>
          </a:p>
          <a:p>
            <a:pPr>
              <a:buNone/>
            </a:pPr>
            <a:r>
              <a:rPr lang="en-US" sz="2600" dirty="0" smtClean="0">
                <a:latin typeface="Times New Roman" pitchFamily="18" charset="0"/>
                <a:cs typeface="Times New Roman" pitchFamily="18" charset="0"/>
              </a:rPr>
              <a:t>⇒Sub-duplicate ratio of a:b = √a:√b . </a:t>
            </a:r>
          </a:p>
          <a:p>
            <a:pPr>
              <a:buNone/>
            </a:pPr>
            <a:r>
              <a:rPr lang="en-US" sz="2600" dirty="0" smtClean="0">
                <a:latin typeface="Times New Roman" pitchFamily="18" charset="0"/>
                <a:cs typeface="Times New Roman" pitchFamily="18" charset="0"/>
              </a:rPr>
              <a:t>⇒Triplicate ratio of a : b = a³ : b³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91600" cy="5334000"/>
          </a:xfrm>
        </p:spPr>
        <p:txBody>
          <a:bodyPr>
            <a:normAutofit/>
          </a:bodyPr>
          <a:lstStyle/>
          <a:p>
            <a:pPr>
              <a:buNone/>
            </a:pPr>
            <a:r>
              <a:rPr lang="en-US" sz="2100" b="1" dirty="0" smtClean="0">
                <a:latin typeface="Times New Roman" pitchFamily="18" charset="0"/>
                <a:cs typeface="Times New Roman" pitchFamily="18" charset="0"/>
              </a:rPr>
              <a:t>Example 1 : </a:t>
            </a:r>
            <a:r>
              <a:rPr lang="en-US" sz="2100" dirty="0" smtClean="0">
                <a:latin typeface="Times New Roman" pitchFamily="18" charset="0"/>
                <a:cs typeface="Times New Roman" pitchFamily="18" charset="0"/>
              </a:rPr>
              <a:t>The fourth proportional to 4, 9, 12 is.</a:t>
            </a:r>
          </a:p>
          <a:p>
            <a:pPr>
              <a:buNone/>
            </a:pPr>
            <a:r>
              <a:rPr lang="en-US" sz="2100" b="1" dirty="0" smtClean="0">
                <a:latin typeface="Times New Roman" pitchFamily="18" charset="0"/>
                <a:cs typeface="Times New Roman" pitchFamily="18" charset="0"/>
              </a:rPr>
              <a:t>Solution : </a:t>
            </a:r>
            <a:r>
              <a:rPr lang="en-US" sz="2100" dirty="0" smtClean="0">
                <a:latin typeface="Times New Roman" pitchFamily="18" charset="0"/>
                <a:cs typeface="Times New Roman" pitchFamily="18" charset="0"/>
              </a:rPr>
              <a:t>Let the fourth proportional to 4, 9, 12 be x. </a:t>
            </a:r>
          </a:p>
          <a:p>
            <a:pPr>
              <a:buNone/>
            </a:pPr>
            <a:r>
              <a:rPr lang="en-US" sz="2100" dirty="0" smtClean="0">
                <a:latin typeface="Times New Roman" pitchFamily="18" charset="0"/>
                <a:cs typeface="Times New Roman" pitchFamily="18" charset="0"/>
              </a:rPr>
              <a:t>	then 4:9::12:x </a:t>
            </a:r>
          </a:p>
          <a:p>
            <a:pPr>
              <a:buNone/>
            </a:pPr>
            <a:r>
              <a:rPr lang="en-US" sz="2100" dirty="0" smtClean="0">
                <a:latin typeface="Times New Roman" pitchFamily="18" charset="0"/>
                <a:cs typeface="Times New Roman" pitchFamily="18" charset="0"/>
              </a:rPr>
              <a:t>	⇒4×x=9×12 (i.e.  a × d = b × c) </a:t>
            </a:r>
          </a:p>
          <a:p>
            <a:pPr>
              <a:buNone/>
            </a:pPr>
            <a:r>
              <a:rPr lang="en-US" sz="2100" dirty="0" smtClean="0">
                <a:latin typeface="Times New Roman" pitchFamily="18" charset="0"/>
                <a:cs typeface="Times New Roman" pitchFamily="18" charset="0"/>
              </a:rPr>
              <a:t>	∴ x=27 Ans.  </a:t>
            </a:r>
          </a:p>
          <a:p>
            <a:pPr>
              <a:buNone/>
            </a:pPr>
            <a:r>
              <a:rPr lang="en-US" sz="2100" b="1" dirty="0" smtClean="0">
                <a:latin typeface="Times New Roman" pitchFamily="18" charset="0"/>
                <a:cs typeface="Times New Roman" pitchFamily="18" charset="0"/>
              </a:rPr>
              <a:t>Example 2 : </a:t>
            </a:r>
            <a:r>
              <a:rPr lang="en-US" sz="2100" dirty="0" smtClean="0">
                <a:latin typeface="Times New Roman" pitchFamily="18" charset="0"/>
                <a:cs typeface="Times New Roman" pitchFamily="18" charset="0"/>
              </a:rPr>
              <a:t>The third proportional to 16 and 36 is. </a:t>
            </a:r>
          </a:p>
          <a:p>
            <a:pPr>
              <a:buNone/>
            </a:pPr>
            <a:r>
              <a:rPr lang="en-US" sz="2100" b="1" dirty="0" smtClean="0">
                <a:latin typeface="Times New Roman" pitchFamily="18" charset="0"/>
                <a:cs typeface="Times New Roman" pitchFamily="18" charset="0"/>
              </a:rPr>
              <a:t>Solution : </a:t>
            </a:r>
            <a:r>
              <a:rPr lang="en-US" sz="2100" dirty="0" smtClean="0">
                <a:latin typeface="Times New Roman" pitchFamily="18" charset="0"/>
                <a:cs typeface="Times New Roman" pitchFamily="18" charset="0"/>
              </a:rPr>
              <a:t>Let the third proportional to 16 and 36 be x </a:t>
            </a:r>
          </a:p>
          <a:p>
            <a:pPr>
              <a:buNone/>
            </a:pPr>
            <a:r>
              <a:rPr lang="en-US" sz="2100" dirty="0" smtClean="0">
                <a:latin typeface="Times New Roman" pitchFamily="18" charset="0"/>
                <a:cs typeface="Times New Roman" pitchFamily="18" charset="0"/>
              </a:rPr>
              <a:t>	then 16 : 36:: 36 : x </a:t>
            </a:r>
          </a:p>
          <a:p>
            <a:pPr>
              <a:buNone/>
            </a:pPr>
            <a:r>
              <a:rPr lang="en-US" sz="2100" dirty="0" smtClean="0">
                <a:latin typeface="Times New Roman" pitchFamily="18" charset="0"/>
                <a:cs typeface="Times New Roman" pitchFamily="18" charset="0"/>
              </a:rPr>
              <a:t>	⇒ 16×x=36×36 </a:t>
            </a:r>
          </a:p>
          <a:p>
            <a:pPr>
              <a:buNone/>
            </a:pPr>
            <a:r>
              <a:rPr lang="en-US" sz="2100" dirty="0" smtClean="0">
                <a:latin typeface="Times New Roman" pitchFamily="18" charset="0"/>
                <a:cs typeface="Times New Roman" pitchFamily="18" charset="0"/>
              </a:rPr>
              <a:t>	∴ x=81 Ans. </a:t>
            </a:r>
          </a:p>
          <a:p>
            <a:pPr>
              <a:buNone/>
            </a:pPr>
            <a:r>
              <a:rPr lang="en-US" sz="2100" b="1" dirty="0" smtClean="0">
                <a:latin typeface="Times New Roman" pitchFamily="18" charset="0"/>
                <a:cs typeface="Times New Roman" pitchFamily="18" charset="0"/>
              </a:rPr>
              <a:t>Example 3 : </a:t>
            </a:r>
            <a:r>
              <a:rPr lang="en-US" sz="2100" dirty="0" smtClean="0">
                <a:latin typeface="Times New Roman" pitchFamily="18" charset="0"/>
                <a:cs typeface="Times New Roman" pitchFamily="18" charset="0"/>
              </a:rPr>
              <a:t>The mean proportional between 0.08 and 0.18 is. </a:t>
            </a:r>
          </a:p>
          <a:p>
            <a:pPr>
              <a:buNone/>
            </a:pPr>
            <a:r>
              <a:rPr lang="en-US" sz="2100" b="1" dirty="0" smtClean="0">
                <a:latin typeface="Times New Roman" pitchFamily="18" charset="0"/>
                <a:cs typeface="Times New Roman" pitchFamily="18" charset="0"/>
              </a:rPr>
              <a:t>Solution : </a:t>
            </a:r>
            <a:r>
              <a:rPr lang="en-US" sz="2100" dirty="0" smtClean="0">
                <a:latin typeface="Times New Roman" pitchFamily="18" charset="0"/>
                <a:cs typeface="Times New Roman" pitchFamily="18" charset="0"/>
              </a:rPr>
              <a:t>The mean proportional between 0.08 and 0.18= </a:t>
            </a:r>
            <a:endParaRPr lang="en-US" sz="21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2438400" y="5638801"/>
            <a:ext cx="5029200" cy="685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35563"/>
          </a:xfrm>
        </p:spPr>
        <p:txBody>
          <a:bodyPr>
            <a:normAutofit lnSpcReduction="10000"/>
          </a:bodyPr>
          <a:lstStyle/>
          <a:p>
            <a:r>
              <a:rPr lang="en-US" sz="2600" b="1" dirty="0" smtClean="0">
                <a:latin typeface="Times New Roman" pitchFamily="18" charset="0"/>
                <a:cs typeface="Times New Roman" pitchFamily="18" charset="0"/>
              </a:rPr>
              <a:t>Partnership :</a:t>
            </a:r>
          </a:p>
          <a:p>
            <a:pPr>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When two or more than two persons invest in a business it becomes a partnership. There are two kinds of partners as discussed below.</a:t>
            </a:r>
          </a:p>
          <a:p>
            <a:pPr marL="514350" indent="-514350">
              <a:buAutoNum type="arabicParenBoth"/>
            </a:pPr>
            <a:r>
              <a:rPr lang="en-US" sz="2600" b="1" dirty="0" smtClean="0">
                <a:latin typeface="Times New Roman" pitchFamily="18" charset="0"/>
                <a:cs typeface="Times New Roman" pitchFamily="18" charset="0"/>
              </a:rPr>
              <a:t>Working Partners : </a:t>
            </a:r>
          </a:p>
          <a:p>
            <a:pPr marL="514350" indent="-514350">
              <a:buNone/>
            </a:pPr>
            <a:r>
              <a:rPr lang="en-US" sz="2600" dirty="0" smtClean="0">
                <a:latin typeface="Times New Roman" pitchFamily="18" charset="0"/>
                <a:cs typeface="Times New Roman" pitchFamily="18" charset="0"/>
              </a:rPr>
              <a:t>	He is the partner who apart from investing the money, runs the business as well. Some times working partners also take a fixed salary or some percentage of the total profit to run the business.</a:t>
            </a:r>
          </a:p>
          <a:p>
            <a:pPr marL="514350" indent="-514350">
              <a:buNone/>
            </a:pPr>
            <a:r>
              <a:rPr lang="en-US" sz="2600" b="1" dirty="0" smtClean="0">
                <a:latin typeface="Times New Roman" pitchFamily="18" charset="0"/>
                <a:cs typeface="Times New Roman" pitchFamily="18" charset="0"/>
              </a:rPr>
              <a:t>(2) Sleeping Partners : </a:t>
            </a:r>
          </a:p>
          <a:p>
            <a:pPr marL="514350" indent="-514350">
              <a:buNone/>
            </a:pPr>
            <a:r>
              <a:rPr lang="en-US" sz="2600" dirty="0" smtClean="0">
                <a:latin typeface="Times New Roman" pitchFamily="18" charset="0"/>
                <a:cs typeface="Times New Roman" pitchFamily="18" charset="0"/>
              </a:rPr>
              <a:t>	A partner who only invests in the business is known as sleeping partner.</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181600"/>
          </a:xfrm>
        </p:spPr>
        <p:txBody>
          <a:bodyPr>
            <a:normAutofit lnSpcReduction="10000"/>
          </a:bodyPr>
          <a:lstStyle/>
          <a:p>
            <a:pPr>
              <a:buNone/>
            </a:pPr>
            <a:r>
              <a:rPr lang="en-US" sz="2600" b="1" dirty="0" smtClean="0">
                <a:latin typeface="Times New Roman" pitchFamily="18" charset="0"/>
                <a:cs typeface="Times New Roman" pitchFamily="18" charset="0"/>
              </a:rPr>
              <a:t>Example : </a:t>
            </a:r>
            <a:r>
              <a:rPr lang="en-US" sz="2600" dirty="0" smtClean="0">
                <a:latin typeface="Times New Roman" pitchFamily="18" charset="0"/>
                <a:cs typeface="Times New Roman" pitchFamily="18" charset="0"/>
              </a:rPr>
              <a:t>P, Q and R start a business with  </a:t>
            </a:r>
            <a:r>
              <a:rPr lang="en-US" sz="2600" dirty="0" smtClean="0">
                <a:latin typeface="Times New Roman"/>
                <a:cs typeface="Times New Roman"/>
              </a:rPr>
              <a:t>₹ </a:t>
            </a:r>
            <a:r>
              <a:rPr lang="en-US" sz="2600" dirty="0" smtClean="0">
                <a:latin typeface="Times New Roman" pitchFamily="18" charset="0"/>
                <a:cs typeface="Times New Roman" pitchFamily="18" charset="0"/>
              </a:rPr>
              <a:t>30,000, </a:t>
            </a:r>
            <a:r>
              <a:rPr lang="en-US" sz="2600" dirty="0" smtClean="0">
                <a:latin typeface="Times New Roman"/>
                <a:cs typeface="Times New Roman"/>
              </a:rPr>
              <a:t>₹ </a:t>
            </a:r>
            <a:r>
              <a:rPr lang="en-US" sz="2600" dirty="0" smtClean="0">
                <a:latin typeface="Times New Roman" pitchFamily="18" charset="0"/>
                <a:cs typeface="Times New Roman" pitchFamily="18" charset="0"/>
              </a:rPr>
              <a:t>40,000  </a:t>
            </a:r>
            <a:r>
              <a:rPr lang="en-US" sz="2600" dirty="0" smtClean="0">
                <a:latin typeface="Times New Roman"/>
                <a:cs typeface="Times New Roman"/>
              </a:rPr>
              <a:t>₹ </a:t>
            </a:r>
            <a:r>
              <a:rPr lang="en-US" sz="2600" dirty="0" smtClean="0">
                <a:latin typeface="Times New Roman" pitchFamily="18" charset="0"/>
                <a:cs typeface="Times New Roman" pitchFamily="18" charset="0"/>
              </a:rPr>
              <a:t>50,000 respectively. P stays for the entire year. Q leaves the business after two months but rejoins after another 4months but only 3/4 of his initial capital. R leaves after 3 months and rejoins after another 5months but with only 4/5 of his capital. If the year end profit is </a:t>
            </a:r>
            <a:r>
              <a:rPr lang="en-US" sz="2600" dirty="0" smtClean="0">
                <a:latin typeface="Times New Roman"/>
                <a:cs typeface="Times New Roman"/>
              </a:rPr>
              <a:t>₹ </a:t>
            </a:r>
            <a:r>
              <a:rPr lang="en-US" sz="2600" dirty="0" smtClean="0">
                <a:latin typeface="Times New Roman" pitchFamily="18" charset="0"/>
                <a:cs typeface="Times New Roman" pitchFamily="18" charset="0"/>
              </a:rPr>
              <a:t>27,900, how much more than Q did R get? </a:t>
            </a:r>
          </a:p>
          <a:p>
            <a:pPr>
              <a:buNone/>
            </a:pPr>
            <a:r>
              <a:rPr lang="en-US" sz="2600" b="1" dirty="0" smtClean="0">
                <a:latin typeface="Times New Roman" pitchFamily="18" charset="0"/>
                <a:cs typeface="Times New Roman" pitchFamily="18" charset="0"/>
              </a:rPr>
              <a:t>Solution : Investment ratio</a:t>
            </a:r>
          </a:p>
          <a:p>
            <a:pPr>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P : Q : R = 30000 × 12: (40000 × 2+30000 × 6) : 				(50000 × 3+40000 × 4) = 36:26:31 </a:t>
            </a:r>
          </a:p>
          <a:p>
            <a:pPr>
              <a:buNone/>
            </a:pPr>
            <a:r>
              <a:rPr lang="en-US" sz="2600" dirty="0" smtClean="0">
                <a:latin typeface="Times New Roman" pitchFamily="18" charset="0"/>
                <a:cs typeface="Times New Roman" pitchFamily="18" charset="0"/>
              </a:rPr>
              <a:t>	Total profit is </a:t>
            </a:r>
            <a:r>
              <a:rPr lang="en-US" sz="2600" dirty="0" smtClean="0">
                <a:latin typeface="Times New Roman"/>
                <a:cs typeface="Times New Roman"/>
              </a:rPr>
              <a:t>₹ </a:t>
            </a:r>
            <a:r>
              <a:rPr lang="en-US" sz="2600" dirty="0" smtClean="0">
                <a:latin typeface="Times New Roman" pitchFamily="18" charset="0"/>
                <a:cs typeface="Times New Roman" pitchFamily="18" charset="0"/>
              </a:rPr>
              <a:t>27900</a:t>
            </a:r>
          </a:p>
          <a:p>
            <a:pPr>
              <a:buNone/>
            </a:pPr>
            <a:r>
              <a:rPr lang="en-US" sz="2600" dirty="0" smtClean="0">
                <a:latin typeface="Times New Roman" pitchFamily="18" charset="0"/>
                <a:cs typeface="Times New Roman" pitchFamily="18" charset="0"/>
              </a:rPr>
              <a:t>	 Then (36+26+31) = 93 =</a:t>
            </a:r>
          </a:p>
          <a:p>
            <a:pPr>
              <a:buNone/>
            </a:pPr>
            <a:r>
              <a:rPr lang="en-US" sz="2600" dirty="0" smtClean="0">
                <a:latin typeface="Times New Roman" pitchFamily="18" charset="0"/>
                <a:cs typeface="Times New Roman" pitchFamily="18" charset="0"/>
              </a:rPr>
              <a:t>		= 27900 Diff of Q-R (31-26) 5 = 27900 × 5/93 = </a:t>
            </a:r>
            <a:r>
              <a:rPr lang="en-US" sz="2600" dirty="0" smtClean="0">
                <a:latin typeface="Times New Roman"/>
                <a:cs typeface="Times New Roman"/>
              </a:rPr>
              <a:t>₹</a:t>
            </a:r>
            <a:r>
              <a:rPr lang="en-US" sz="2600" dirty="0" smtClean="0">
                <a:latin typeface="Times New Roman" pitchFamily="18" charset="0"/>
                <a:cs typeface="Times New Roman" pitchFamily="18" charset="0"/>
              </a:rPr>
              <a:t>1500 </a:t>
            </a:r>
            <a:endParaRPr lang="en-US" sz="2600" b="1" dirty="0" smtClean="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057400" y="6356350"/>
            <a:ext cx="5867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r>
              <a:rPr lang="en-US" sz="2600" b="1" dirty="0" smtClean="0">
                <a:latin typeface="Times New Roman" pitchFamily="18" charset="0"/>
                <a:cs typeface="Times New Roman" pitchFamily="18" charset="0"/>
              </a:rPr>
              <a:t>Ques.1 : </a:t>
            </a:r>
            <a:r>
              <a:rPr lang="en-US" sz="2600" dirty="0" smtClean="0">
                <a:latin typeface="Times New Roman" pitchFamily="18" charset="0"/>
                <a:cs typeface="Times New Roman" pitchFamily="18" charset="0"/>
              </a:rPr>
              <a:t>If a:b=4:5, b:c= 3:4, c:d = 7:11,then a:d is</a:t>
            </a:r>
          </a:p>
          <a:p>
            <a:pPr>
              <a:buNone/>
            </a:pPr>
            <a:r>
              <a:rPr lang="en-US" sz="2600" dirty="0" smtClean="0">
                <a:latin typeface="Times New Roman" pitchFamily="18" charset="0"/>
                <a:cs typeface="Times New Roman" pitchFamily="18" charset="0"/>
              </a:rPr>
              <a:t>(a) 3:4		(b) 21:55	(c) 21:44	(d) 7:5</a:t>
            </a:r>
          </a:p>
          <a:p>
            <a:pPr>
              <a:buNone/>
            </a:pPr>
            <a:r>
              <a:rPr lang="en-US" sz="2600" b="1" dirty="0" smtClean="0">
                <a:latin typeface="Times New Roman" pitchFamily="18" charset="0"/>
                <a:cs typeface="Times New Roman" pitchFamily="18" charset="0"/>
              </a:rPr>
              <a:t>Ques.2 : </a:t>
            </a:r>
            <a:r>
              <a:rPr lang="en-US" sz="2600" dirty="0" smtClean="0">
                <a:latin typeface="Times New Roman" pitchFamily="18" charset="0"/>
                <a:cs typeface="Times New Roman" pitchFamily="18" charset="0"/>
              </a:rPr>
              <a:t>If a = 2b = 3c = 4d, then a : b : c : d is</a:t>
            </a:r>
          </a:p>
          <a:p>
            <a:pPr marL="514350" indent="-514350">
              <a:buAutoNum type="alphaLcParenBoth"/>
            </a:pPr>
            <a:r>
              <a:rPr lang="en-US" sz="2600" dirty="0" smtClean="0">
                <a:latin typeface="Times New Roman" pitchFamily="18" charset="0"/>
                <a:cs typeface="Times New Roman" pitchFamily="18" charset="0"/>
              </a:rPr>
              <a:t>12:3:6:4	(b) 3:4:6:12	(c) 6:12:4:3	(d) 12:6:4:3</a:t>
            </a:r>
          </a:p>
          <a:p>
            <a:pPr>
              <a:buNone/>
            </a:pPr>
            <a:r>
              <a:rPr lang="en-US" sz="2600" b="1" dirty="0" smtClean="0">
                <a:latin typeface="Times New Roman" pitchFamily="18" charset="0"/>
                <a:cs typeface="Times New Roman" pitchFamily="18" charset="0"/>
              </a:rPr>
              <a:t>Ques. 3 :</a:t>
            </a:r>
            <a:r>
              <a:rPr lang="en-US" sz="2600" dirty="0" smtClean="0">
                <a:latin typeface="Times New Roman" pitchFamily="18" charset="0"/>
                <a:cs typeface="Times New Roman" pitchFamily="18" charset="0"/>
              </a:rPr>
              <a:t> ₹ 3960 are divided among A,B and C so that half of A’s part, one-third of B’s part and one-sixth of C’s part are equal. Then C’s part is</a:t>
            </a:r>
          </a:p>
          <a:p>
            <a:pPr>
              <a:buNone/>
            </a:pPr>
            <a:r>
              <a:rPr lang="en-US" sz="2600" dirty="0" smtClean="0">
                <a:latin typeface="Times New Roman" pitchFamily="18" charset="0"/>
                <a:cs typeface="Times New Roman" pitchFamily="18" charset="0"/>
              </a:rPr>
              <a:t>(a) 720		(b) 2160	(c) 1080	(d) 810</a:t>
            </a:r>
          </a:p>
          <a:p>
            <a:pPr>
              <a:buNone/>
            </a:pPr>
            <a:r>
              <a:rPr lang="en-US" sz="2600" b="1" dirty="0" smtClean="0">
                <a:latin typeface="Times New Roman" pitchFamily="18" charset="0"/>
                <a:cs typeface="Times New Roman" pitchFamily="18" charset="0"/>
              </a:rPr>
              <a:t>Ques. 4 :</a:t>
            </a:r>
            <a:r>
              <a:rPr lang="en-US" sz="2600" dirty="0" smtClean="0">
                <a:latin typeface="Times New Roman" pitchFamily="18" charset="0"/>
                <a:cs typeface="Times New Roman" pitchFamily="18" charset="0"/>
              </a:rPr>
              <a:t>A, B, C started a business with their investments in the ratio 3:6:5. After 8 months, A invested the same amount as before and both B and C withdrew half of their investments. The ratio of their profits at the end of the year is: </a:t>
            </a:r>
          </a:p>
          <a:p>
            <a:pPr>
              <a:buNone/>
            </a:pPr>
            <a:r>
              <a:rPr lang="en-US" sz="2600" dirty="0" smtClean="0">
                <a:latin typeface="Times New Roman" pitchFamily="18" charset="0"/>
                <a:cs typeface="Times New Roman" pitchFamily="18" charset="0"/>
              </a:rPr>
              <a:t>(a) 22:30:24	 (b) 18:30:25 	(c) 16:18:22 	(d) 20:15:18 </a:t>
            </a:r>
          </a:p>
          <a:p>
            <a:pPr>
              <a:buNone/>
            </a:pPr>
            <a:endParaRPr lang="en-US" sz="2600" dirty="0" smtClean="0">
              <a:latin typeface="Times New Roman" pitchFamily="18" charset="0"/>
              <a:cs typeface="Times New Roman" pitchFamily="18" charset="0"/>
            </a:endParaRPr>
          </a:p>
          <a:p>
            <a:pPr>
              <a:buNone/>
            </a:pPr>
            <a:endParaRPr lang="en-US" i="1" dirty="0" smtClean="0"/>
          </a:p>
          <a:p>
            <a:endParaRPr lang="en-US" i="1" dirty="0" smtClean="0"/>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Multiple Choice Questions</a:t>
            </a:r>
            <a:endParaRPr lang="en-US" sz="3000" b="1"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410200"/>
          </a:xfrm>
        </p:spPr>
        <p:txBody>
          <a:bodyPr>
            <a:normAutofit fontScale="92500" lnSpcReduction="10000"/>
          </a:bodyPr>
          <a:lstStyle/>
          <a:p>
            <a:pPr>
              <a:buNone/>
            </a:pPr>
            <a:r>
              <a:rPr lang="en-US" sz="2400" b="1" dirty="0" smtClean="0">
                <a:latin typeface="Times New Roman" pitchFamily="18" charset="0"/>
                <a:cs typeface="Times New Roman" pitchFamily="18" charset="0"/>
              </a:rPr>
              <a:t>Ques. 5 : </a:t>
            </a:r>
            <a:r>
              <a:rPr lang="en-US" sz="2400" dirty="0" smtClean="0">
                <a:latin typeface="Times New Roman" pitchFamily="18" charset="0"/>
                <a:cs typeface="Times New Roman" pitchFamily="18" charset="0"/>
              </a:rPr>
              <a:t>find the mean proportional between 17 and 68.</a:t>
            </a:r>
          </a:p>
          <a:p>
            <a:pPr marL="514350" indent="-514350">
              <a:buAutoNum type="alphaLcParenBoth"/>
            </a:pPr>
            <a:r>
              <a:rPr lang="en-US" sz="2400" dirty="0" smtClean="0">
                <a:latin typeface="Times New Roman" pitchFamily="18" charset="0"/>
                <a:cs typeface="Times New Roman" pitchFamily="18" charset="0"/>
              </a:rPr>
              <a:t>51		(b) 24		(c) 4		(d) 34</a:t>
            </a:r>
          </a:p>
          <a:p>
            <a:pPr marL="514350" indent="-514350">
              <a:buNone/>
            </a:pPr>
            <a:r>
              <a:rPr lang="en-US" sz="2400" b="1" dirty="0" smtClean="0">
                <a:latin typeface="Times New Roman" pitchFamily="18" charset="0"/>
                <a:cs typeface="Times New Roman" pitchFamily="18" charset="0"/>
              </a:rPr>
              <a:t>Ques. 6 : </a:t>
            </a:r>
            <a:r>
              <a:rPr lang="en-US" sz="2400" dirty="0" smtClean="0">
                <a:latin typeface="Times New Roman" pitchFamily="18" charset="0"/>
                <a:cs typeface="Times New Roman" pitchFamily="18" charset="0"/>
              </a:rPr>
              <a:t>The fourth proportional to 4, 7 and 20 is :</a:t>
            </a:r>
          </a:p>
          <a:p>
            <a:pPr marL="514350" indent="-514350">
              <a:buNone/>
            </a:pPr>
            <a:r>
              <a:rPr lang="en-US" sz="2400" dirty="0" smtClean="0">
                <a:latin typeface="Times New Roman" pitchFamily="18" charset="0"/>
                <a:cs typeface="Times New Roman" pitchFamily="18" charset="0"/>
              </a:rPr>
              <a:t>(a) 28		(b) 21		(c)18		(d) 35</a:t>
            </a:r>
          </a:p>
          <a:p>
            <a:pPr marL="514350" indent="-514350">
              <a:buNone/>
            </a:pPr>
            <a:r>
              <a:rPr lang="en-US" sz="2400" b="1" dirty="0" smtClean="0">
                <a:latin typeface="Times New Roman" pitchFamily="18" charset="0"/>
                <a:cs typeface="Times New Roman" pitchFamily="18" charset="0"/>
              </a:rPr>
              <a:t>Ques. 7 : </a:t>
            </a:r>
            <a:r>
              <a:rPr lang="en-US" sz="2400" dirty="0" smtClean="0">
                <a:latin typeface="Times New Roman" pitchFamily="18" charset="0"/>
                <a:cs typeface="Times New Roman" pitchFamily="18" charset="0"/>
              </a:rPr>
              <a:t>Third proportional between 16 and 36 is:</a:t>
            </a:r>
          </a:p>
          <a:p>
            <a:pPr marL="514350" indent="-514350">
              <a:buAutoNum type="alphaLcParenBoth"/>
            </a:pPr>
            <a:r>
              <a:rPr lang="en-US" sz="2400" dirty="0" smtClean="0">
                <a:latin typeface="Times New Roman" pitchFamily="18" charset="0"/>
                <a:cs typeface="Times New Roman" pitchFamily="18" charset="0"/>
              </a:rPr>
              <a:t>64		(b) 144		(c) 81		(d) 49</a:t>
            </a:r>
          </a:p>
          <a:p>
            <a:pPr>
              <a:buNone/>
            </a:pPr>
            <a:r>
              <a:rPr lang="en-US" sz="2400" b="1" dirty="0" smtClean="0">
                <a:latin typeface="Times New Roman" pitchFamily="18" charset="0"/>
                <a:cs typeface="Times New Roman" pitchFamily="18" charset="0"/>
              </a:rPr>
              <a:t>Ques. 8 : </a:t>
            </a:r>
            <a:r>
              <a:rPr lang="en-US" sz="2400" dirty="0" err="1" smtClean="0">
                <a:latin typeface="Times New Roman" pitchFamily="18" charset="0"/>
                <a:cs typeface="Times New Roman" pitchFamily="18" charset="0"/>
              </a:rPr>
              <a:t>Ramesh</a:t>
            </a:r>
            <a:r>
              <a:rPr lang="en-US" sz="2400" dirty="0" smtClean="0">
                <a:latin typeface="Times New Roman" pitchFamily="18" charset="0"/>
                <a:cs typeface="Times New Roman" pitchFamily="18" charset="0"/>
              </a:rPr>
              <a:t> had 50 </a:t>
            </a:r>
            <a:r>
              <a:rPr lang="en-US" sz="2400" dirty="0" err="1" smtClean="0">
                <a:latin typeface="Times New Roman" pitchFamily="18" charset="0"/>
                <a:cs typeface="Times New Roman" pitchFamily="18" charset="0"/>
              </a:rPr>
              <a:t>paise</a:t>
            </a:r>
            <a:r>
              <a:rPr lang="en-US" sz="2400" dirty="0" smtClean="0">
                <a:latin typeface="Times New Roman" pitchFamily="18" charset="0"/>
                <a:cs typeface="Times New Roman" pitchFamily="18" charset="0"/>
              </a:rPr>
              <a:t> coins,</a:t>
            </a:r>
            <a:r>
              <a:rPr lang="en-US" sz="2400" dirty="0" smtClean="0">
                <a:latin typeface="Times New Roman"/>
                <a:cs typeface="Times New Roman"/>
              </a:rPr>
              <a:t>₹</a:t>
            </a:r>
            <a:r>
              <a:rPr lang="en-US" sz="2400" dirty="0" smtClean="0">
                <a:latin typeface="Times New Roman" pitchFamily="18" charset="0"/>
                <a:cs typeface="Times New Roman" pitchFamily="18" charset="0"/>
              </a:rPr>
              <a:t> 1 coins and </a:t>
            </a:r>
            <a:r>
              <a:rPr lang="en-US" sz="2400" dirty="0" smtClean="0">
                <a:latin typeface="Times New Roman"/>
                <a:cs typeface="Times New Roman"/>
              </a:rPr>
              <a:t>₹ </a:t>
            </a:r>
            <a:r>
              <a:rPr lang="en-US" sz="2400" dirty="0" smtClean="0">
                <a:latin typeface="Times New Roman" pitchFamily="18" charset="0"/>
                <a:cs typeface="Times New Roman" pitchFamily="18" charset="0"/>
              </a:rPr>
              <a:t>5 coins in the ratio of 2:3:5. the total amount of money with </a:t>
            </a:r>
            <a:r>
              <a:rPr lang="en-US" sz="2400" dirty="0" err="1" smtClean="0">
                <a:latin typeface="Times New Roman" pitchFamily="18" charset="0"/>
                <a:cs typeface="Times New Roman" pitchFamily="18" charset="0"/>
              </a:rPr>
              <a:t>Ramesh</a:t>
            </a:r>
            <a:r>
              <a:rPr lang="en-US" sz="2400" dirty="0" smtClean="0">
                <a:latin typeface="Times New Roman" pitchFamily="18" charset="0"/>
                <a:cs typeface="Times New Roman" pitchFamily="18" charset="0"/>
              </a:rPr>
              <a:t> is </a:t>
            </a:r>
            <a:r>
              <a:rPr lang="en-US" sz="2400" dirty="0" smtClean="0">
                <a:latin typeface="Times New Roman"/>
                <a:cs typeface="Times New Roman"/>
              </a:rPr>
              <a:t>₹ </a:t>
            </a:r>
            <a:r>
              <a:rPr lang="en-US" sz="2400" dirty="0" smtClean="0">
                <a:latin typeface="Times New Roman" pitchFamily="18" charset="0"/>
                <a:cs typeface="Times New Roman" pitchFamily="18" charset="0"/>
              </a:rPr>
              <a:t>116.What is the number of 50 </a:t>
            </a:r>
            <a:r>
              <a:rPr lang="en-US" sz="2400" dirty="0" err="1" smtClean="0">
                <a:latin typeface="Times New Roman" pitchFamily="18" charset="0"/>
                <a:cs typeface="Times New Roman" pitchFamily="18" charset="0"/>
              </a:rPr>
              <a:t>paise</a:t>
            </a:r>
            <a:r>
              <a:rPr lang="en-US" sz="2400" dirty="0" smtClean="0">
                <a:latin typeface="Times New Roman" pitchFamily="18" charset="0"/>
                <a:cs typeface="Times New Roman" pitchFamily="18" charset="0"/>
              </a:rPr>
              <a:t> coins with him?</a:t>
            </a:r>
          </a:p>
          <a:p>
            <a:pPr marL="457200" indent="-457200">
              <a:buAutoNum type="alphaLcParenBoth"/>
            </a:pPr>
            <a:r>
              <a:rPr lang="en-US" sz="2400" dirty="0" smtClean="0">
                <a:latin typeface="Times New Roman" pitchFamily="18" charset="0"/>
                <a:cs typeface="Times New Roman" pitchFamily="18" charset="0"/>
              </a:rPr>
              <a:t>6		(b) 4		(c) 12		(d) 8</a:t>
            </a:r>
          </a:p>
          <a:p>
            <a:pPr>
              <a:buNone/>
            </a:pPr>
            <a:r>
              <a:rPr lang="en-US" sz="2400" b="1" dirty="0" smtClean="0">
                <a:latin typeface="Times New Roman" pitchFamily="18" charset="0"/>
                <a:cs typeface="Times New Roman" pitchFamily="18" charset="0"/>
              </a:rPr>
              <a:t>Ques. 9 : </a:t>
            </a:r>
            <a:r>
              <a:rPr lang="en-US" sz="2400" dirty="0" smtClean="0">
                <a:latin typeface="Times New Roman" pitchFamily="18" charset="0"/>
                <a:cs typeface="Times New Roman" pitchFamily="18" charset="0"/>
              </a:rPr>
              <a:t>A and B starts a business with investment of </a:t>
            </a:r>
            <a:r>
              <a:rPr lang="en-US" sz="2400" dirty="0" smtClean="0">
                <a:latin typeface="Times New Roman"/>
                <a:cs typeface="Times New Roman"/>
              </a:rPr>
              <a:t>₹ </a:t>
            </a:r>
            <a:r>
              <a:rPr lang="en-US" sz="2400" dirty="0" smtClean="0">
                <a:latin typeface="Times New Roman" pitchFamily="18" charset="0"/>
                <a:cs typeface="Times New Roman" pitchFamily="18" charset="0"/>
              </a:rPr>
              <a:t>28000 and </a:t>
            </a:r>
            <a:r>
              <a:rPr lang="en-US" sz="2400" dirty="0" smtClean="0">
                <a:latin typeface="Times New Roman"/>
                <a:cs typeface="Times New Roman"/>
              </a:rPr>
              <a:t>₹ </a:t>
            </a:r>
            <a:r>
              <a:rPr lang="en-US" sz="2400" dirty="0" smtClean="0">
                <a:latin typeface="Times New Roman" pitchFamily="18" charset="0"/>
                <a:cs typeface="Times New Roman" pitchFamily="18" charset="0"/>
              </a:rPr>
              <a:t>42000 respectively. A invests for  8 months and B invests for 1 year. If the total profit at the end of year is</a:t>
            </a:r>
            <a:r>
              <a:rPr lang="en-US" sz="2400" dirty="0" smtClean="0">
                <a:latin typeface="Times New Roman"/>
                <a:cs typeface="Times New Roman"/>
              </a:rPr>
              <a:t>₹</a:t>
            </a:r>
            <a:r>
              <a:rPr lang="en-US" sz="2400" dirty="0" smtClean="0">
                <a:latin typeface="Times New Roman" pitchFamily="18" charset="0"/>
                <a:cs typeface="Times New Roman" pitchFamily="18" charset="0"/>
              </a:rPr>
              <a:t> 21125,then what is the share of B?</a:t>
            </a:r>
          </a:p>
          <a:p>
            <a:pPr marL="514350" indent="-514350">
              <a:buNone/>
            </a:pPr>
            <a:r>
              <a:rPr lang="en-US" sz="2400" dirty="0" smtClean="0">
                <a:latin typeface="Times New Roman" pitchFamily="18" charset="0"/>
                <a:cs typeface="Times New Roman" pitchFamily="18" charset="0"/>
              </a:rPr>
              <a:t>(a)</a:t>
            </a:r>
            <a:r>
              <a:rPr lang="en-US" sz="2400" dirty="0" smtClean="0">
                <a:latin typeface="Times New Roman"/>
                <a:cs typeface="Times New Roman"/>
              </a:rPr>
              <a:t>₹</a:t>
            </a:r>
            <a:r>
              <a:rPr lang="en-US" sz="2400" dirty="0" smtClean="0">
                <a:latin typeface="Times New Roman" pitchFamily="18" charset="0"/>
                <a:cs typeface="Times New Roman" pitchFamily="18" charset="0"/>
              </a:rPr>
              <a:t> 14625		(b)</a:t>
            </a:r>
            <a:r>
              <a:rPr lang="en-US" sz="2400" dirty="0" smtClean="0">
                <a:latin typeface="Times New Roman"/>
                <a:cs typeface="Times New Roman"/>
              </a:rPr>
              <a:t>₹</a:t>
            </a:r>
            <a:r>
              <a:rPr lang="en-US" sz="2400" dirty="0" smtClean="0">
                <a:latin typeface="Times New Roman" pitchFamily="18" charset="0"/>
                <a:cs typeface="Times New Roman" pitchFamily="18" charset="0"/>
              </a:rPr>
              <a:t> 12625</a:t>
            </a:r>
          </a:p>
          <a:p>
            <a:pPr marL="514350" indent="-514350">
              <a:buNone/>
            </a:pPr>
            <a:r>
              <a:rPr lang="en-US" sz="2400" dirty="0" smtClean="0">
                <a:latin typeface="Times New Roman" pitchFamily="18" charset="0"/>
                <a:cs typeface="Times New Roman" pitchFamily="18" charset="0"/>
              </a:rPr>
              <a:t>(c) </a:t>
            </a:r>
            <a:r>
              <a:rPr lang="en-US" sz="2400" dirty="0" smtClean="0">
                <a:latin typeface="Times New Roman"/>
                <a:cs typeface="Times New Roman"/>
              </a:rPr>
              <a:t>₹</a:t>
            </a:r>
            <a:r>
              <a:rPr lang="en-US" sz="2400" dirty="0" smtClean="0">
                <a:latin typeface="Times New Roman" pitchFamily="18" charset="0"/>
                <a:cs typeface="Times New Roman" pitchFamily="18" charset="0"/>
              </a:rPr>
              <a:t>13575		(d) </a:t>
            </a:r>
            <a:r>
              <a:rPr lang="en-US" sz="2400" dirty="0" smtClean="0">
                <a:latin typeface="Times New Roman"/>
                <a:cs typeface="Times New Roman"/>
              </a:rPr>
              <a:t>₹</a:t>
            </a:r>
            <a:r>
              <a:rPr lang="en-US" sz="2400" dirty="0" smtClean="0">
                <a:latin typeface="Times New Roman" pitchFamily="18" charset="0"/>
                <a:cs typeface="Times New Roman" pitchFamily="18" charset="0"/>
              </a:rPr>
              <a:t>14285</a:t>
            </a:r>
          </a:p>
          <a:p>
            <a:pPr marL="457200" indent="-457200">
              <a:buNone/>
            </a:pPr>
            <a:endParaRPr lang="en-US" sz="2400" b="1" dirty="0" smtClean="0">
              <a:latin typeface="Times New Roman" pitchFamily="18" charset="0"/>
              <a:cs typeface="Times New Roman" pitchFamily="18" charset="0"/>
            </a:endParaRPr>
          </a:p>
          <a:p>
            <a:pPr marL="514350" indent="-514350">
              <a:buNone/>
            </a:pPr>
            <a:endParaRPr lang="en-US" sz="26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Multiple Choice Questions</a:t>
            </a:r>
            <a:endParaRPr lang="en-US" sz="30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fontScale="85000" lnSpcReduction="20000"/>
          </a:bodyPr>
          <a:lstStyle/>
          <a:p>
            <a:pPr>
              <a:buNone/>
            </a:pPr>
            <a:r>
              <a:rPr lang="en-US" sz="2600" b="1" dirty="0" smtClean="0">
                <a:latin typeface="Times New Roman" pitchFamily="18" charset="0"/>
                <a:cs typeface="Times New Roman" pitchFamily="18" charset="0"/>
              </a:rPr>
              <a:t>Que</a:t>
            </a:r>
            <a:r>
              <a:rPr lang="en-US" sz="2800" b="1" dirty="0" smtClean="0">
                <a:latin typeface="Times New Roman" pitchFamily="18" charset="0"/>
                <a:cs typeface="Times New Roman" pitchFamily="18" charset="0"/>
              </a:rPr>
              <a:t>s. 1 : </a:t>
            </a:r>
            <a:r>
              <a:rPr lang="en-US" sz="2800" dirty="0" smtClean="0">
                <a:latin typeface="Times New Roman" pitchFamily="18" charset="0"/>
                <a:cs typeface="Times New Roman" pitchFamily="18" charset="0"/>
              </a:rPr>
              <a:t>A, B and C enter into a partnership with a capital in which A’s contribution is Rs. 15,000. If out of a total profit of Rs. 1000, A gets Rs. 500 and B gets Rs. 300, then C’s capital is :</a:t>
            </a:r>
          </a:p>
          <a:p>
            <a:pPr>
              <a:buNone/>
            </a:pPr>
            <a:r>
              <a:rPr lang="en-US" sz="2800" dirty="0" smtClean="0">
                <a:latin typeface="Times New Roman" pitchFamily="18" charset="0"/>
                <a:cs typeface="Times New Roman" pitchFamily="18" charset="0"/>
              </a:rPr>
              <a:t> (a) 4000 	(b) 5000 	(c) 6000	 (d) 7000 </a:t>
            </a:r>
          </a:p>
          <a:p>
            <a:pPr>
              <a:buNone/>
            </a:pPr>
            <a:r>
              <a:rPr lang="en-US" sz="2800" b="1" dirty="0" smtClean="0">
                <a:latin typeface="Times New Roman" pitchFamily="18" charset="0"/>
                <a:cs typeface="Times New Roman" pitchFamily="18" charset="0"/>
              </a:rPr>
              <a:t>Ques. 2 : </a:t>
            </a:r>
            <a:r>
              <a:rPr lang="en-US" sz="2800" dirty="0" smtClean="0">
                <a:latin typeface="Times New Roman" pitchFamily="18" charset="0"/>
                <a:cs typeface="Times New Roman" pitchFamily="18" charset="0"/>
              </a:rPr>
              <a:t>If P : Q = 2 : 3 , Q : R = 4 : 5 and R : S = 6 : 7 , then P : S = ? </a:t>
            </a:r>
          </a:p>
          <a:p>
            <a:pPr>
              <a:buNone/>
            </a:pPr>
            <a:r>
              <a:rPr lang="pt-BR" sz="2800" dirty="0" smtClean="0">
                <a:latin typeface="Times New Roman" pitchFamily="18" charset="0"/>
                <a:cs typeface="Times New Roman" pitchFamily="18" charset="0"/>
              </a:rPr>
              <a:t>(a) 18: 25	 (b) 17: 35	 (c) 16: 35 	(d) 8: 11 </a:t>
            </a:r>
          </a:p>
          <a:p>
            <a:pPr>
              <a:buNone/>
            </a:pPr>
            <a:r>
              <a:rPr lang="en-US" sz="2800" b="1" dirty="0" smtClean="0">
                <a:latin typeface="Times New Roman" pitchFamily="18" charset="0"/>
                <a:cs typeface="Times New Roman" pitchFamily="18" charset="0"/>
              </a:rPr>
              <a:t>Ques. 3 </a:t>
            </a:r>
            <a:r>
              <a:rPr lang="en-US" sz="2800" dirty="0" smtClean="0">
                <a:latin typeface="Times New Roman" pitchFamily="18" charset="0"/>
                <a:cs typeface="Times New Roman" pitchFamily="18" charset="0"/>
              </a:rPr>
              <a:t>: A boy has coins in the denominations of ₹ 1 and ₹ 2. If he has total 30 coins and the value of coins is ₹ 48. Find the number of ₹ 1 coins he has. </a:t>
            </a:r>
          </a:p>
          <a:p>
            <a:pPr>
              <a:buNone/>
            </a:pPr>
            <a:r>
              <a:rPr lang="pt-BR" sz="2800" dirty="0" smtClean="0">
                <a:latin typeface="Times New Roman" pitchFamily="18" charset="0"/>
                <a:cs typeface="Times New Roman" pitchFamily="18" charset="0"/>
              </a:rPr>
              <a:t>(a) 18 		(b) 10		 (c) 12		 (d) 14 </a:t>
            </a:r>
          </a:p>
          <a:p>
            <a:pPr>
              <a:buNone/>
            </a:pPr>
            <a:r>
              <a:rPr lang="en-US" sz="2800" b="1" dirty="0" smtClean="0">
                <a:latin typeface="Times New Roman" pitchFamily="18" charset="0"/>
                <a:cs typeface="Times New Roman" pitchFamily="18" charset="0"/>
              </a:rPr>
              <a:t>Ques. 4 : </a:t>
            </a:r>
            <a:r>
              <a:rPr lang="en-US" sz="2800" dirty="0" smtClean="0">
                <a:latin typeface="Times New Roman" pitchFamily="18" charset="0"/>
                <a:cs typeface="Times New Roman" pitchFamily="18" charset="0"/>
              </a:rPr>
              <a:t>Share ₹ 4200 among Jay, Sanjay and Vijay in the ration 2: 4: 6.Find the amount received by Sanjay. </a:t>
            </a:r>
          </a:p>
          <a:p>
            <a:pPr>
              <a:buNone/>
            </a:pPr>
            <a:r>
              <a:rPr lang="pt-BR" sz="2800" dirty="0" smtClean="0">
                <a:latin typeface="Times New Roman" pitchFamily="18" charset="0"/>
                <a:cs typeface="Times New Roman" pitchFamily="18" charset="0"/>
              </a:rPr>
              <a:t>(a) ₹ 1200 	(b) ₹ 1300	 (c) ₹ 1400	 (d) ₹ 1500 </a:t>
            </a:r>
            <a:endParaRPr lang="en-US" sz="28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Assignment - 1</a:t>
            </a: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410200"/>
          </a:xfrm>
        </p:spPr>
        <p:txBody>
          <a:bodyPr>
            <a:normAutofit/>
          </a:bodyPr>
          <a:lstStyle/>
          <a:p>
            <a:pPr>
              <a:buNone/>
            </a:pPr>
            <a:r>
              <a:rPr lang="en-US" sz="2600" b="1" dirty="0" smtClean="0">
                <a:latin typeface="Times New Roman" pitchFamily="18" charset="0"/>
                <a:cs typeface="Times New Roman" pitchFamily="18" charset="0"/>
              </a:rPr>
              <a:t>Ques. 5 : </a:t>
            </a:r>
            <a:r>
              <a:rPr lang="en-US" sz="2600" dirty="0" smtClean="0">
                <a:latin typeface="Times New Roman" pitchFamily="18" charset="0"/>
                <a:cs typeface="Times New Roman" pitchFamily="18" charset="0"/>
              </a:rPr>
              <a:t>Divide ₹ 600 among A, B and C so that ₹ 40 more than 2/5th of A's share, ₹ 20 more than 2/7 of B's share and ₹ 10 more than 9/17th of C's share are all equal. What is A's share? </a:t>
            </a:r>
          </a:p>
          <a:p>
            <a:pPr>
              <a:buNone/>
            </a:pPr>
            <a:r>
              <a:rPr lang="en-US" sz="2600" dirty="0" smtClean="0">
                <a:latin typeface="Times New Roman" pitchFamily="18" charset="0"/>
                <a:cs typeface="Times New Roman" pitchFamily="18" charset="0"/>
              </a:rPr>
              <a:t>(a) ₹ 280 	(b) ₹ 150 	(c) ₹ 170 	(d) ₹ 200 </a:t>
            </a:r>
          </a:p>
          <a:p>
            <a:pPr>
              <a:buNone/>
            </a:pPr>
            <a:r>
              <a:rPr lang="en-US" sz="2600" b="1" dirty="0" smtClean="0">
                <a:latin typeface="Times New Roman" pitchFamily="18" charset="0"/>
                <a:cs typeface="Times New Roman" pitchFamily="18" charset="0"/>
              </a:rPr>
              <a:t>Ques. 6 </a:t>
            </a:r>
            <a:r>
              <a:rPr lang="en-US" sz="2600" dirty="0" smtClean="0">
                <a:latin typeface="Times New Roman" pitchFamily="18" charset="0"/>
                <a:cs typeface="Times New Roman" pitchFamily="18" charset="0"/>
              </a:rPr>
              <a:t>: In a class, the number of boys is more than the number of girls by 12%. The ratio of boys to girls is: </a:t>
            </a:r>
          </a:p>
          <a:p>
            <a:pPr marL="514350" indent="-514350">
              <a:buAutoNum type="alphaLcParenBoth"/>
            </a:pPr>
            <a:r>
              <a:rPr lang="en-US" sz="2600" dirty="0" smtClean="0">
                <a:latin typeface="Times New Roman" pitchFamily="18" charset="0"/>
                <a:cs typeface="Times New Roman" pitchFamily="18" charset="0"/>
              </a:rPr>
              <a:t>11:4 	(b) 14:11	 (c) 25:28	 (d) 28:25</a:t>
            </a:r>
          </a:p>
          <a:p>
            <a:pPr marL="514350" indent="-514350">
              <a:buNone/>
            </a:pPr>
            <a:r>
              <a:rPr lang="en-US" sz="2600" b="1" dirty="0" smtClean="0">
                <a:latin typeface="Times New Roman" pitchFamily="18" charset="0"/>
                <a:cs typeface="Times New Roman" pitchFamily="18" charset="0"/>
              </a:rPr>
              <a:t>Ques. 7 : </a:t>
            </a:r>
            <a:r>
              <a:rPr lang="en-US" sz="2600" dirty="0" smtClean="0">
                <a:latin typeface="Times New Roman" pitchFamily="18" charset="0"/>
                <a:cs typeface="Times New Roman" pitchFamily="18" charset="0"/>
              </a:rPr>
              <a:t>A sum of ₹ 350 made up of 110 coins, which are of either ₹ 1 or ₹ 5 denominations. How many coins are of ₹ 5?</a:t>
            </a:r>
          </a:p>
          <a:p>
            <a:pPr marL="514350" indent="-514350">
              <a:buNone/>
            </a:pPr>
            <a:r>
              <a:rPr lang="en-US" sz="2600" dirty="0" smtClean="0">
                <a:latin typeface="Times New Roman" pitchFamily="18" charset="0"/>
                <a:cs typeface="Times New Roman" pitchFamily="18" charset="0"/>
              </a:rPr>
              <a:t> (a) 52 		(b) 60		 (c) 62 		(d) 72 </a:t>
            </a:r>
          </a:p>
          <a:p>
            <a:pPr marL="514350" indent="-514350">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Assignment - 1</a:t>
            </a: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153400" cy="4953000"/>
          </a:xfrm>
        </p:spPr>
        <p:txBody>
          <a:bodyPr>
            <a:normAutofit/>
          </a:bodyPr>
          <a:lstStyle/>
          <a:p>
            <a:r>
              <a:rPr lang="en-US" sz="2400" dirty="0" smtClean="0">
                <a:latin typeface="Times New Roman" pitchFamily="18" charset="0"/>
                <a:cs typeface="Times New Roman" pitchFamily="18" charset="0"/>
              </a:rPr>
              <a:t>Ratio, Proportion &amp; Partnership</a:t>
            </a:r>
          </a:p>
          <a:p>
            <a:r>
              <a:rPr lang="en-US" sz="2400" dirty="0" smtClean="0">
                <a:latin typeface="Times New Roman" pitchFamily="18" charset="0"/>
                <a:cs typeface="Times New Roman" pitchFamily="18" charset="0"/>
              </a:rPr>
              <a:t>Problem of ages</a:t>
            </a:r>
          </a:p>
          <a:p>
            <a:r>
              <a:rPr lang="en-US" sz="2400" dirty="0" smtClean="0">
                <a:latin typeface="Times New Roman" pitchFamily="18" charset="0"/>
                <a:cs typeface="Times New Roman" pitchFamily="18" charset="0"/>
              </a:rPr>
              <a:t>Allegation &amp; Mixture</a:t>
            </a:r>
          </a:p>
          <a:p>
            <a:r>
              <a:rPr lang="en-US" sz="2400" dirty="0" smtClean="0">
                <a:latin typeface="Times New Roman" pitchFamily="18" charset="0"/>
                <a:cs typeface="Times New Roman" pitchFamily="18" charset="0"/>
              </a:rPr>
              <a:t>Simple interest &amp; Compound Interest</a:t>
            </a:r>
          </a:p>
          <a:p>
            <a:r>
              <a:rPr lang="en-US" sz="2400" dirty="0" smtClean="0">
                <a:latin typeface="Times New Roman" pitchFamily="18" charset="0"/>
                <a:cs typeface="Times New Roman" pitchFamily="18" charset="0"/>
              </a:rPr>
              <a:t>Directions</a:t>
            </a:r>
          </a:p>
          <a:p>
            <a:r>
              <a:rPr lang="en-US" sz="2400" dirty="0" smtClean="0">
                <a:latin typeface="Times New Roman" pitchFamily="18" charset="0"/>
                <a:cs typeface="Times New Roman" pitchFamily="18" charset="0"/>
              </a:rPr>
              <a:t>Blood Relation</a:t>
            </a:r>
          </a:p>
          <a:p>
            <a:pPr>
              <a:buNone/>
            </a:pPr>
            <a:endParaRPr lang="en-US" sz="2400" dirty="0" smtClean="0"/>
          </a:p>
        </p:txBody>
      </p:sp>
      <p:sp>
        <p:nvSpPr>
          <p:cNvPr id="6" name="Date Placeholder 5"/>
          <p:cNvSpPr>
            <a:spLocks noGrp="1"/>
          </p:cNvSpPr>
          <p:nvPr>
            <p:ph type="dt" sz="half" idx="10"/>
          </p:nvPr>
        </p:nvSpPr>
        <p:spPr/>
        <p:txBody>
          <a:bodyPr/>
          <a:lstStyle/>
          <a:p>
            <a:fld id="{14B705BA-44BE-4E4D-8011-0D7C387D63D6}" type="datetime1">
              <a:rPr lang="en-US" smtClean="0"/>
              <a:pPr/>
              <a:t>7/1/2020</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Contents</a:t>
            </a:r>
            <a:endPar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486400"/>
          </a:xfrm>
        </p:spPr>
        <p:txBody>
          <a:bodyPr>
            <a:noAutofit/>
          </a:bodyPr>
          <a:lstStyle/>
          <a:p>
            <a:pPr>
              <a:buNone/>
            </a:pPr>
            <a:r>
              <a:rPr lang="en-US" sz="2400" b="1" dirty="0" smtClean="0">
                <a:latin typeface="Times New Roman" pitchFamily="18" charset="0"/>
                <a:cs typeface="Times New Roman" pitchFamily="18" charset="0"/>
              </a:rPr>
              <a:t>Ques. 8 : </a:t>
            </a:r>
            <a:r>
              <a:rPr lang="en-US" sz="2400" dirty="0" smtClean="0">
                <a:latin typeface="Times New Roman" pitchFamily="18" charset="0"/>
                <a:cs typeface="Times New Roman" pitchFamily="18" charset="0"/>
              </a:rPr>
              <a:t>If 378 coins consist of rupees, 50 </a:t>
            </a:r>
            <a:r>
              <a:rPr lang="en-US" sz="2400" dirty="0" err="1" smtClean="0">
                <a:latin typeface="Times New Roman" pitchFamily="18" charset="0"/>
                <a:cs typeface="Times New Roman" pitchFamily="18" charset="0"/>
              </a:rPr>
              <a:t>paise</a:t>
            </a:r>
            <a:r>
              <a:rPr lang="en-US" sz="2400" dirty="0" smtClean="0">
                <a:latin typeface="Times New Roman" pitchFamily="18" charset="0"/>
                <a:cs typeface="Times New Roman" pitchFamily="18" charset="0"/>
              </a:rPr>
              <a:t> and 25 </a:t>
            </a:r>
            <a:r>
              <a:rPr lang="en-US" sz="2400" dirty="0" err="1" smtClean="0">
                <a:latin typeface="Times New Roman" pitchFamily="18" charset="0"/>
                <a:cs typeface="Times New Roman" pitchFamily="18" charset="0"/>
              </a:rPr>
              <a:t>paise</a:t>
            </a:r>
            <a:r>
              <a:rPr lang="en-US" sz="2400" dirty="0" smtClean="0">
                <a:latin typeface="Times New Roman" pitchFamily="18" charset="0"/>
                <a:cs typeface="Times New Roman" pitchFamily="18" charset="0"/>
              </a:rPr>
              <a:t> coins, whose values are in the ratio of 13:11:7, the number of 50 </a:t>
            </a:r>
            <a:r>
              <a:rPr lang="en-US" sz="2400" dirty="0" err="1" smtClean="0">
                <a:latin typeface="Times New Roman" pitchFamily="18" charset="0"/>
                <a:cs typeface="Times New Roman" pitchFamily="18" charset="0"/>
              </a:rPr>
              <a:t>paise</a:t>
            </a:r>
            <a:r>
              <a:rPr lang="en-US" sz="2400" dirty="0" smtClean="0">
                <a:latin typeface="Times New Roman" pitchFamily="18" charset="0"/>
                <a:cs typeface="Times New Roman" pitchFamily="18" charset="0"/>
              </a:rPr>
              <a:t> coins will be </a:t>
            </a:r>
          </a:p>
          <a:p>
            <a:pPr>
              <a:buNone/>
            </a:pPr>
            <a:r>
              <a:rPr lang="pt-BR" sz="2400" dirty="0" smtClean="0">
                <a:latin typeface="Times New Roman" pitchFamily="18" charset="0"/>
                <a:cs typeface="Times New Roman" pitchFamily="18" charset="0"/>
              </a:rPr>
              <a:t>(a) 132		 (b) 128	 (c) 136 	(d) 133 </a:t>
            </a:r>
          </a:p>
          <a:p>
            <a:pPr>
              <a:buNone/>
            </a:pPr>
            <a:r>
              <a:rPr lang="en-US" sz="2400" b="1" dirty="0" smtClean="0">
                <a:latin typeface="Times New Roman" pitchFamily="18" charset="0"/>
                <a:cs typeface="Times New Roman" pitchFamily="18" charset="0"/>
              </a:rPr>
              <a:t>Ques. 9 : </a:t>
            </a:r>
            <a:r>
              <a:rPr lang="en-US" sz="2400" dirty="0" err="1" smtClean="0">
                <a:latin typeface="Times New Roman" pitchFamily="18" charset="0"/>
                <a:cs typeface="Times New Roman" pitchFamily="18" charset="0"/>
              </a:rPr>
              <a:t>Amit</a:t>
            </a:r>
            <a:r>
              <a:rPr lang="en-US" sz="2400" dirty="0" smtClean="0">
                <a:latin typeface="Times New Roman" pitchFamily="18" charset="0"/>
                <a:cs typeface="Times New Roman" pitchFamily="18" charset="0"/>
              </a:rPr>
              <a:t> started a business by investing ₹ 30,000. </a:t>
            </a:r>
            <a:r>
              <a:rPr lang="en-US" sz="2400" dirty="0" err="1" smtClean="0">
                <a:latin typeface="Times New Roman" pitchFamily="18" charset="0"/>
                <a:cs typeface="Times New Roman" pitchFamily="18" charset="0"/>
              </a:rPr>
              <a:t>Rahul</a:t>
            </a:r>
            <a:r>
              <a:rPr lang="en-US" sz="2400" dirty="0" smtClean="0">
                <a:latin typeface="Times New Roman" pitchFamily="18" charset="0"/>
                <a:cs typeface="Times New Roman" pitchFamily="18" charset="0"/>
              </a:rPr>
              <a:t> joined the business after some time and invested ₹ 20,000. At the end of the year, profit was divided in the ratio of 2: 1. After how many months did </a:t>
            </a:r>
            <a:r>
              <a:rPr lang="en-US" sz="2400" dirty="0" err="1" smtClean="0">
                <a:latin typeface="Times New Roman" pitchFamily="18" charset="0"/>
                <a:cs typeface="Times New Roman" pitchFamily="18" charset="0"/>
              </a:rPr>
              <a:t>Rahul</a:t>
            </a:r>
            <a:r>
              <a:rPr lang="en-US" sz="2400" dirty="0" smtClean="0">
                <a:latin typeface="Times New Roman" pitchFamily="18" charset="0"/>
                <a:cs typeface="Times New Roman" pitchFamily="18" charset="0"/>
              </a:rPr>
              <a:t> join the business? </a:t>
            </a:r>
          </a:p>
          <a:p>
            <a:pPr>
              <a:buNone/>
            </a:pPr>
            <a:r>
              <a:rPr lang="pt-BR" sz="2400" dirty="0" smtClean="0">
                <a:latin typeface="Times New Roman" pitchFamily="18" charset="0"/>
                <a:cs typeface="Times New Roman" pitchFamily="18" charset="0"/>
              </a:rPr>
              <a:t>(a) 9		 (b) 3		 (c) 4		 (d) 5 </a:t>
            </a:r>
          </a:p>
          <a:p>
            <a:pPr>
              <a:buNone/>
            </a:pPr>
            <a:r>
              <a:rPr lang="en-US" sz="2400" b="1" dirty="0" smtClean="0">
                <a:latin typeface="Times New Roman" pitchFamily="18" charset="0"/>
                <a:cs typeface="Times New Roman" pitchFamily="18" charset="0"/>
              </a:rPr>
              <a:t>Ques. 10 : </a:t>
            </a:r>
            <a:r>
              <a:rPr lang="en-US" sz="2400" dirty="0" smtClean="0">
                <a:latin typeface="Times New Roman" pitchFamily="18" charset="0"/>
                <a:cs typeface="Times New Roman" pitchFamily="18" charset="0"/>
              </a:rPr>
              <a:t>The monthly income of </a:t>
            </a:r>
            <a:r>
              <a:rPr lang="en-US" sz="2400" dirty="0" err="1" smtClean="0">
                <a:latin typeface="Times New Roman" pitchFamily="18" charset="0"/>
                <a:cs typeface="Times New Roman" pitchFamily="18" charset="0"/>
              </a:rPr>
              <a:t>Komal</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Asha</a:t>
            </a:r>
            <a:r>
              <a:rPr lang="en-US" sz="2400" dirty="0" smtClean="0">
                <a:latin typeface="Times New Roman" pitchFamily="18" charset="0"/>
                <a:cs typeface="Times New Roman" pitchFamily="18" charset="0"/>
              </a:rPr>
              <a:t> are in the ratio of 4: 3. Their monthly expenses are in the ratio of 3: 2. However both saves ₹ 600 per month. What is their total monthly income? </a:t>
            </a:r>
          </a:p>
          <a:p>
            <a:pPr>
              <a:buNone/>
            </a:pPr>
            <a:r>
              <a:rPr lang="en-US" sz="2400" dirty="0" smtClean="0">
                <a:latin typeface="Times New Roman" pitchFamily="18" charset="0"/>
                <a:cs typeface="Times New Roman" pitchFamily="18" charset="0"/>
              </a:rPr>
              <a:t>(a) </a:t>
            </a:r>
            <a:r>
              <a:rPr lang="en-US" sz="2400" dirty="0" smtClean="0">
                <a:latin typeface="Times New Roman"/>
                <a:cs typeface="Times New Roman"/>
              </a:rPr>
              <a:t>₹ </a:t>
            </a:r>
            <a:r>
              <a:rPr lang="en-US" sz="2400" dirty="0" smtClean="0">
                <a:latin typeface="Times New Roman" pitchFamily="18" charset="0"/>
                <a:cs typeface="Times New Roman" pitchFamily="18" charset="0"/>
              </a:rPr>
              <a:t>8400 	(b) </a:t>
            </a:r>
            <a:r>
              <a:rPr lang="en-US" sz="2400" dirty="0" smtClean="0">
                <a:latin typeface="Times New Roman"/>
                <a:cs typeface="Times New Roman"/>
              </a:rPr>
              <a:t>₹ </a:t>
            </a:r>
            <a:r>
              <a:rPr lang="en-US" sz="2400" dirty="0" smtClean="0">
                <a:latin typeface="Times New Roman" pitchFamily="18" charset="0"/>
                <a:cs typeface="Times New Roman" pitchFamily="18" charset="0"/>
              </a:rPr>
              <a:t>5600 	(c)</a:t>
            </a:r>
            <a:r>
              <a:rPr lang="en-US" sz="2400" dirty="0" smtClean="0">
                <a:latin typeface="Times New Roman"/>
                <a:cs typeface="Times New Roman"/>
              </a:rPr>
              <a:t>₹</a:t>
            </a:r>
            <a:r>
              <a:rPr lang="en-US" sz="2400" dirty="0" smtClean="0">
                <a:latin typeface="Times New Roman" pitchFamily="18" charset="0"/>
                <a:cs typeface="Times New Roman" pitchFamily="18" charset="0"/>
              </a:rPr>
              <a:t> 4200	 (d)</a:t>
            </a:r>
            <a:r>
              <a:rPr lang="en-US" sz="2400" dirty="0" smtClean="0">
                <a:latin typeface="Times New Roman"/>
                <a:cs typeface="Times New Roman"/>
              </a:rPr>
              <a:t>₹</a:t>
            </a:r>
            <a:r>
              <a:rPr lang="en-US" sz="2400" dirty="0" smtClean="0">
                <a:latin typeface="Times New Roman" pitchFamily="18" charset="0"/>
                <a:cs typeface="Times New Roman" pitchFamily="18" charset="0"/>
              </a:rPr>
              <a:t> 2800 </a:t>
            </a: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Assignment - 1</a:t>
            </a: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r>
              <a:rPr lang="en-US" sz="2600" dirty="0" smtClean="0">
                <a:latin typeface="Times New Roman" pitchFamily="18" charset="0"/>
                <a:cs typeface="Times New Roman" pitchFamily="18" charset="0"/>
              </a:rPr>
              <a:t>Basic concept of ratio</a:t>
            </a:r>
          </a:p>
          <a:p>
            <a:r>
              <a:rPr lang="en-US" sz="2600" dirty="0" smtClean="0">
                <a:latin typeface="Times New Roman" pitchFamily="18" charset="0"/>
                <a:cs typeface="Times New Roman" pitchFamily="18" charset="0"/>
              </a:rPr>
              <a:t>Type of ratio</a:t>
            </a:r>
          </a:p>
          <a:p>
            <a:pPr marL="514350" indent="-514350">
              <a:buAutoNum type="arabicParenBoth"/>
            </a:pPr>
            <a:r>
              <a:rPr lang="en-US" sz="2600" dirty="0" smtClean="0">
                <a:latin typeface="Times New Roman" pitchFamily="18" charset="0"/>
                <a:cs typeface="Times New Roman" pitchFamily="18" charset="0"/>
              </a:rPr>
              <a:t>BASIC PROBLEMS</a:t>
            </a:r>
          </a:p>
          <a:p>
            <a:pPr marL="514350" indent="-514350">
              <a:buAutoNum type="arabicParenBoth"/>
            </a:pPr>
            <a:r>
              <a:rPr lang="en-US" sz="2600" dirty="0" smtClean="0">
                <a:latin typeface="Times New Roman" pitchFamily="18" charset="0"/>
                <a:cs typeface="Times New Roman" pitchFamily="18" charset="0"/>
              </a:rPr>
              <a:t>Based on Efficiency</a:t>
            </a:r>
          </a:p>
          <a:p>
            <a:pPr marL="514350" indent="-514350">
              <a:buAutoNum type="arabicParenBoth"/>
            </a:pPr>
            <a:r>
              <a:rPr lang="en-US" sz="2600" dirty="0" smtClean="0">
                <a:latin typeface="Times New Roman" pitchFamily="18" charset="0"/>
                <a:cs typeface="Times New Roman" pitchFamily="18" charset="0"/>
              </a:rPr>
              <a:t>Formation of new ratio’s</a:t>
            </a:r>
          </a:p>
          <a:p>
            <a:pPr marL="514350" indent="-514350"/>
            <a:r>
              <a:rPr lang="en-US" sz="2600" dirty="0" smtClean="0">
                <a:latin typeface="Times New Roman" pitchFamily="18" charset="0"/>
                <a:cs typeface="Times New Roman" pitchFamily="18" charset="0"/>
              </a:rPr>
              <a:t>Basic concept of Proportion</a:t>
            </a:r>
          </a:p>
          <a:p>
            <a:r>
              <a:rPr lang="en-US" sz="2600" dirty="0" smtClean="0">
                <a:latin typeface="Times New Roman" pitchFamily="18" charset="0"/>
                <a:cs typeface="Times New Roman" pitchFamily="18" charset="0"/>
              </a:rPr>
              <a:t>Third Proportional(c) = b²/a </a:t>
            </a:r>
          </a:p>
          <a:p>
            <a:r>
              <a:rPr lang="en-US" sz="2600" dirty="0" smtClean="0">
                <a:latin typeface="Times New Roman" pitchFamily="18" charset="0"/>
                <a:cs typeface="Times New Roman" pitchFamily="18" charset="0"/>
              </a:rPr>
              <a:t>Mean Proportional between a and b = √ab. </a:t>
            </a:r>
          </a:p>
          <a:p>
            <a:r>
              <a:rPr lang="en-US" sz="2600" dirty="0" smtClean="0">
                <a:latin typeface="Times New Roman" pitchFamily="18" charset="0"/>
                <a:cs typeface="Times New Roman" pitchFamily="18" charset="0"/>
              </a:rPr>
              <a:t>Basic concept of Partnership</a:t>
            </a:r>
          </a:p>
          <a:p>
            <a:pPr marL="514350" indent="-514350">
              <a:buAutoNum type="arabicParenBoth"/>
            </a:pPr>
            <a:r>
              <a:rPr lang="en-US" sz="2600" dirty="0" smtClean="0">
                <a:latin typeface="Times New Roman" pitchFamily="18" charset="0"/>
                <a:cs typeface="Times New Roman" pitchFamily="18" charset="0"/>
              </a:rPr>
              <a:t>Working Partner		(2) Sleeping Partner</a:t>
            </a:r>
          </a:p>
          <a:p>
            <a:pPr marL="514350" indent="-514350"/>
            <a:endParaRPr lang="en-US" sz="2600" dirty="0" smtClean="0">
              <a:latin typeface="Times New Roman" pitchFamily="18" charset="0"/>
              <a:cs typeface="Times New Roman" pitchFamily="18" charset="0"/>
            </a:endParaRPr>
          </a:p>
          <a:p>
            <a:pPr marL="514350" indent="-514350">
              <a:buAutoNum type="arabicParenBoth"/>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Recap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10600" cy="5334000"/>
          </a:xfrm>
        </p:spPr>
        <p:txBody>
          <a:bodyPr>
            <a:normAutofit/>
          </a:bodyPr>
          <a:lstStyle/>
          <a:p>
            <a:pPr>
              <a:buNone/>
            </a:pPr>
            <a:endParaRPr lang="en-US" sz="2000" dirty="0" smtClean="0"/>
          </a:p>
          <a:p>
            <a:endParaRPr lang="en-US" sz="2000" dirty="0" smtClean="0"/>
          </a:p>
          <a:p>
            <a:pPr>
              <a:buNone/>
            </a:pPr>
            <a:endParaRPr lang="en-US" sz="2000" dirty="0" smtClean="0"/>
          </a:p>
          <a:p>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Problem of Ages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457200" y="1066800"/>
            <a:ext cx="8458200" cy="4493538"/>
          </a:xfrm>
          <a:prstGeom prst="rect">
            <a:avLst/>
          </a:prstGeom>
        </p:spPr>
        <p:txBody>
          <a:bodyPr wrap="square">
            <a:spAutoFit/>
          </a:bodyPr>
          <a:lstStyle/>
          <a:p>
            <a:r>
              <a:rPr lang="en-US" sz="2600" b="1" dirty="0" smtClean="0">
                <a:latin typeface="Times New Roman" pitchFamily="18" charset="0"/>
                <a:cs typeface="Times New Roman" pitchFamily="18" charset="0"/>
              </a:rPr>
              <a:t>Important Statements and Equations for "Problems based on Ages":</a:t>
            </a:r>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If the present age is y, then n times the present age = </a:t>
            </a:r>
            <a:r>
              <a:rPr lang="en-US" sz="2600" dirty="0" err="1" smtClean="0">
                <a:latin typeface="Times New Roman" pitchFamily="18" charset="0"/>
                <a:cs typeface="Times New Roman" pitchFamily="18" charset="0"/>
              </a:rPr>
              <a:t>ny</a:t>
            </a:r>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If the present age is x, then age n years later/hence = x + n</a:t>
            </a:r>
          </a:p>
          <a:p>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If the present age is x, then age n years ago = x – n</a:t>
            </a:r>
          </a:p>
          <a:p>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The ages in a ratio a: b will be ax and bx.</a:t>
            </a:r>
          </a:p>
          <a:p>
            <a:pPr>
              <a:buFont typeface="Arial" pitchFamily="34" charset="0"/>
              <a:buChar char="•"/>
            </a:pPr>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If the current age is y, then 1/n of the age is y/n.</a:t>
            </a:r>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fontScale="92500"/>
          </a:bodyPr>
          <a:lstStyle/>
          <a:p>
            <a:r>
              <a:rPr lang="en-US" sz="2600" b="1" dirty="0" smtClean="0">
                <a:latin typeface="Times New Roman" pitchFamily="18" charset="0"/>
                <a:cs typeface="Times New Roman" pitchFamily="18" charset="0"/>
              </a:rPr>
              <a:t>Example 1 : </a:t>
            </a:r>
            <a:r>
              <a:rPr lang="en-US" sz="2800" dirty="0" smtClean="0">
                <a:latin typeface="Times New Roman" pitchFamily="18" charset="0"/>
                <a:cs typeface="Times New Roman" pitchFamily="18" charset="0"/>
              </a:rPr>
              <a:t>Ratio of ages of </a:t>
            </a:r>
            <a:r>
              <a:rPr lang="en-US" sz="2800" dirty="0" err="1" smtClean="0">
                <a:latin typeface="Times New Roman" pitchFamily="18" charset="0"/>
                <a:cs typeface="Times New Roman" pitchFamily="18" charset="0"/>
              </a:rPr>
              <a:t>Reena</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Prerna</a:t>
            </a:r>
            <a:r>
              <a:rPr lang="en-US" sz="2800" dirty="0" smtClean="0">
                <a:latin typeface="Times New Roman" pitchFamily="18" charset="0"/>
                <a:cs typeface="Times New Roman" pitchFamily="18" charset="0"/>
              </a:rPr>
              <a:t> is 2 : 3 and the ratio of ages of </a:t>
            </a:r>
            <a:r>
              <a:rPr lang="en-US" sz="2800" dirty="0" err="1" smtClean="0">
                <a:latin typeface="Times New Roman" pitchFamily="18" charset="0"/>
                <a:cs typeface="Times New Roman" pitchFamily="18" charset="0"/>
              </a:rPr>
              <a:t>Tiya</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Reena</a:t>
            </a:r>
            <a:r>
              <a:rPr lang="en-US" sz="2800" dirty="0" smtClean="0">
                <a:latin typeface="Times New Roman" pitchFamily="18" charset="0"/>
                <a:cs typeface="Times New Roman" pitchFamily="18" charset="0"/>
              </a:rPr>
              <a:t> is 3 : 1. If the ratio of age of </a:t>
            </a:r>
            <a:r>
              <a:rPr lang="en-US" sz="2800" dirty="0" err="1" smtClean="0">
                <a:latin typeface="Times New Roman" pitchFamily="18" charset="0"/>
                <a:cs typeface="Times New Roman" pitchFamily="18" charset="0"/>
              </a:rPr>
              <a:t>Prerna</a:t>
            </a:r>
            <a:r>
              <a:rPr lang="en-US" sz="2800" dirty="0" smtClean="0">
                <a:latin typeface="Times New Roman" pitchFamily="18" charset="0"/>
                <a:cs typeface="Times New Roman" pitchFamily="18" charset="0"/>
              </a:rPr>
              <a:t> four years hence to age of </a:t>
            </a:r>
            <a:r>
              <a:rPr lang="en-US" sz="2800" dirty="0" err="1" smtClean="0">
                <a:latin typeface="Times New Roman" pitchFamily="18" charset="0"/>
                <a:cs typeface="Times New Roman" pitchFamily="18" charset="0"/>
              </a:rPr>
              <a:t>Tiya</a:t>
            </a:r>
            <a:r>
              <a:rPr lang="en-US" sz="2800" dirty="0" smtClean="0">
                <a:latin typeface="Times New Roman" pitchFamily="18" charset="0"/>
                <a:cs typeface="Times New Roman" pitchFamily="18" charset="0"/>
              </a:rPr>
              <a:t> three years hence is 5 : 9, what is the total of the ages of all three?</a:t>
            </a:r>
          </a:p>
          <a:p>
            <a:r>
              <a:rPr lang="en-US" sz="2800" b="1" dirty="0" smtClean="0">
                <a:latin typeface="Times New Roman" pitchFamily="18" charset="0"/>
                <a:cs typeface="Times New Roman" pitchFamily="18" charset="0"/>
              </a:rPr>
              <a:t>Solution : </a:t>
            </a:r>
            <a:r>
              <a:rPr lang="pt-BR" sz="2800" dirty="0" smtClean="0">
                <a:latin typeface="Times New Roman" pitchFamily="18" charset="0"/>
                <a:cs typeface="Times New Roman" pitchFamily="18" charset="0"/>
              </a:rPr>
              <a:t>P/R = 3/2 and R/T = 1/3</a:t>
            </a:r>
          </a:p>
          <a:p>
            <a:pPr>
              <a:buNone/>
            </a:pPr>
            <a:r>
              <a:rPr lang="en-US" sz="2800" dirty="0" smtClean="0"/>
              <a:t>	</a:t>
            </a:r>
            <a:r>
              <a:rPr lang="en-US" sz="2800" dirty="0" smtClean="0">
                <a:latin typeface="Times New Roman" pitchFamily="18" charset="0"/>
                <a:cs typeface="Times New Roman" pitchFamily="18" charset="0"/>
              </a:rPr>
              <a:t>So P : R : T =</a:t>
            </a:r>
          </a:p>
          <a:p>
            <a:pPr>
              <a:buNone/>
            </a:pPr>
            <a:r>
              <a:rPr lang="en-US" sz="2800" dirty="0" smtClean="0">
                <a:latin typeface="Times New Roman" pitchFamily="18" charset="0"/>
                <a:cs typeface="Times New Roman" pitchFamily="18" charset="0"/>
              </a:rPr>
              <a:t>	3×1 : 2×1 : 2×3 = 3 : 2 : 6</a:t>
            </a:r>
          </a:p>
          <a:p>
            <a:pPr>
              <a:buNone/>
            </a:pPr>
            <a:r>
              <a:rPr lang="en-US" sz="2800" dirty="0" smtClean="0">
                <a:latin typeface="Times New Roman" pitchFamily="18" charset="0"/>
                <a:cs typeface="Times New Roman" pitchFamily="18" charset="0"/>
              </a:rPr>
              <a:t>	Now (3x+4)/(6x+3) = 5/9</a:t>
            </a:r>
          </a:p>
          <a:p>
            <a:pPr>
              <a:buNone/>
            </a:pPr>
            <a:r>
              <a:rPr lang="en-US" sz="2800" dirty="0" smtClean="0">
                <a:latin typeface="Times New Roman" pitchFamily="18" charset="0"/>
                <a:cs typeface="Times New Roman" pitchFamily="18" charset="0"/>
              </a:rPr>
              <a:t>	So x = 7</a:t>
            </a:r>
          </a:p>
          <a:p>
            <a:pPr>
              <a:buNone/>
            </a:pPr>
            <a:r>
              <a:rPr lang="pt-BR" sz="2800" dirty="0" smtClean="0">
                <a:latin typeface="Times New Roman" pitchFamily="18" charset="0"/>
                <a:cs typeface="Times New Roman" pitchFamily="18" charset="0"/>
              </a:rPr>
              <a:t>	P = 3x = 21, R = 2x = 14, T = 6x = 42</a:t>
            </a:r>
          </a:p>
          <a:p>
            <a:pPr>
              <a:buNone/>
            </a:pPr>
            <a:r>
              <a:rPr lang="de-DE" sz="2800" dirty="0" smtClean="0">
                <a:latin typeface="Times New Roman" pitchFamily="18" charset="0"/>
                <a:cs typeface="Times New Roman" pitchFamily="18" charset="0"/>
              </a:rPr>
              <a:t>	So P + R + T = 77</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Problem of Ages ( Contd. )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600" b="1" dirty="0" smtClean="0">
                <a:latin typeface="Times New Roman" pitchFamily="18" charset="0"/>
                <a:cs typeface="Times New Roman" pitchFamily="18" charset="0"/>
              </a:rPr>
              <a:t>Example 2 : </a:t>
            </a:r>
            <a:r>
              <a:rPr lang="en-US" sz="2600" dirty="0" err="1" smtClean="0">
                <a:latin typeface="Times New Roman" pitchFamily="18" charset="0"/>
                <a:cs typeface="Times New Roman" pitchFamily="18" charset="0"/>
              </a:rPr>
              <a:t>Richa‘s</a:t>
            </a:r>
            <a:r>
              <a:rPr lang="en-US" sz="2600" dirty="0" smtClean="0">
                <a:latin typeface="Times New Roman" pitchFamily="18" charset="0"/>
                <a:cs typeface="Times New Roman" pitchFamily="18" charset="0"/>
              </a:rPr>
              <a:t> age is thrice of </a:t>
            </a:r>
            <a:r>
              <a:rPr lang="en-US" sz="2600" dirty="0" err="1" smtClean="0">
                <a:latin typeface="Times New Roman" pitchFamily="18" charset="0"/>
                <a:cs typeface="Times New Roman" pitchFamily="18" charset="0"/>
              </a:rPr>
              <a:t>Tisha‘s</a:t>
            </a:r>
            <a:r>
              <a:rPr lang="en-US" sz="2600" dirty="0" smtClean="0">
                <a:latin typeface="Times New Roman" pitchFamily="18" charset="0"/>
                <a:cs typeface="Times New Roman" pitchFamily="18" charset="0"/>
              </a:rPr>
              <a:t> age while </a:t>
            </a:r>
            <a:r>
              <a:rPr lang="en-US" sz="2600" dirty="0" err="1" smtClean="0">
                <a:latin typeface="Times New Roman" pitchFamily="18" charset="0"/>
                <a:cs typeface="Times New Roman" pitchFamily="18" charset="0"/>
              </a:rPr>
              <a:t>Megha‘s</a:t>
            </a:r>
            <a:r>
              <a:rPr lang="en-US" sz="2600" dirty="0" smtClean="0">
                <a:latin typeface="Times New Roman" pitchFamily="18" charset="0"/>
                <a:cs typeface="Times New Roman" pitchFamily="18" charset="0"/>
              </a:rPr>
              <a:t> age is 3 less than that of </a:t>
            </a:r>
            <a:r>
              <a:rPr lang="en-US" sz="2600" dirty="0" err="1" smtClean="0">
                <a:latin typeface="Times New Roman" pitchFamily="18" charset="0"/>
                <a:cs typeface="Times New Roman" pitchFamily="18" charset="0"/>
              </a:rPr>
              <a:t>Richa‘s</a:t>
            </a:r>
            <a:r>
              <a:rPr lang="en-US" sz="2600" dirty="0" smtClean="0">
                <a:latin typeface="Times New Roman" pitchFamily="18" charset="0"/>
                <a:cs typeface="Times New Roman" pitchFamily="18" charset="0"/>
              </a:rPr>
              <a:t>. The ratio of ages of </a:t>
            </a:r>
            <a:r>
              <a:rPr lang="en-US" sz="2600" dirty="0" err="1" smtClean="0">
                <a:latin typeface="Times New Roman" pitchFamily="18" charset="0"/>
                <a:cs typeface="Times New Roman" pitchFamily="18" charset="0"/>
              </a:rPr>
              <a:t>Tisha‘s</a:t>
            </a:r>
            <a:r>
              <a:rPr lang="en-US" sz="2600" dirty="0" smtClean="0">
                <a:latin typeface="Times New Roman" pitchFamily="18" charset="0"/>
                <a:cs typeface="Times New Roman" pitchFamily="18" charset="0"/>
              </a:rPr>
              <a:t> three years hence to </a:t>
            </a:r>
            <a:r>
              <a:rPr lang="en-US" sz="2600" dirty="0" err="1" smtClean="0">
                <a:latin typeface="Times New Roman" pitchFamily="18" charset="0"/>
                <a:cs typeface="Times New Roman" pitchFamily="18" charset="0"/>
              </a:rPr>
              <a:t>Megha‘s</a:t>
            </a:r>
            <a:r>
              <a:rPr lang="en-US" sz="2600" dirty="0" smtClean="0">
                <a:latin typeface="Times New Roman" pitchFamily="18" charset="0"/>
                <a:cs typeface="Times New Roman" pitchFamily="18" charset="0"/>
              </a:rPr>
              <a:t> four years ago is 3 : 5. What is the square root of the total age of </a:t>
            </a:r>
            <a:r>
              <a:rPr lang="en-US" sz="2600" dirty="0" err="1" smtClean="0">
                <a:latin typeface="Times New Roman" pitchFamily="18" charset="0"/>
                <a:cs typeface="Times New Roman" pitchFamily="18" charset="0"/>
              </a:rPr>
              <a:t>Tisha</a:t>
            </a:r>
            <a:r>
              <a:rPr lang="en-US" sz="2600" dirty="0" smtClean="0">
                <a:latin typeface="Times New Roman" pitchFamily="18" charset="0"/>
                <a:cs typeface="Times New Roman" pitchFamily="18" charset="0"/>
              </a:rPr>
              <a:t> and </a:t>
            </a:r>
            <a:r>
              <a:rPr lang="en-US" sz="2600" dirty="0" err="1" smtClean="0">
                <a:latin typeface="Times New Roman" pitchFamily="18" charset="0"/>
                <a:cs typeface="Times New Roman" pitchFamily="18" charset="0"/>
              </a:rPr>
              <a:t>Richa</a:t>
            </a:r>
            <a:r>
              <a:rPr lang="en-US" sz="2600" dirty="0" smtClean="0">
                <a:latin typeface="Times New Roman" pitchFamily="18" charset="0"/>
                <a:cs typeface="Times New Roman" pitchFamily="18" charset="0"/>
              </a:rPr>
              <a:t>?</a:t>
            </a:r>
          </a:p>
          <a:p>
            <a:r>
              <a:rPr lang="en-US" sz="2600" b="1" dirty="0" smtClean="0">
                <a:latin typeface="Times New Roman" pitchFamily="18" charset="0"/>
                <a:cs typeface="Times New Roman" pitchFamily="18" charset="0"/>
              </a:rPr>
              <a:t>Solution : </a:t>
            </a:r>
            <a:r>
              <a:rPr lang="it-IT" sz="2600" dirty="0" smtClean="0">
                <a:latin typeface="Times New Roman" pitchFamily="18" charset="0"/>
                <a:cs typeface="Times New Roman" pitchFamily="18" charset="0"/>
              </a:rPr>
              <a:t>Tisha = x, Richa = 3x, Megha = 3x – 3</a:t>
            </a:r>
          </a:p>
          <a:p>
            <a:pPr>
              <a:buNone/>
            </a:pPr>
            <a:r>
              <a:rPr lang="en-US" sz="2600" dirty="0" smtClean="0">
                <a:latin typeface="Times New Roman" pitchFamily="18" charset="0"/>
                <a:cs typeface="Times New Roman" pitchFamily="18" charset="0"/>
              </a:rPr>
              <a:t>	(x+3)/(3x-3-4) = 3/5</a:t>
            </a:r>
          </a:p>
          <a:p>
            <a:pPr>
              <a:buNone/>
            </a:pPr>
            <a:r>
              <a:rPr lang="en-US" sz="2600" dirty="0" smtClean="0">
                <a:latin typeface="Times New Roman" pitchFamily="18" charset="0"/>
                <a:cs typeface="Times New Roman" pitchFamily="18" charset="0"/>
              </a:rPr>
              <a:t>	Solve, x = 9</a:t>
            </a:r>
          </a:p>
          <a:p>
            <a:pPr>
              <a:buNone/>
            </a:pPr>
            <a:r>
              <a:rPr lang="en-US" sz="2600" dirty="0" smtClean="0">
                <a:latin typeface="Times New Roman" pitchFamily="18" charset="0"/>
                <a:cs typeface="Times New Roman" pitchFamily="18" charset="0"/>
              </a:rPr>
              <a:t>	So total age of </a:t>
            </a:r>
            <a:r>
              <a:rPr lang="en-US" sz="2600" dirty="0" err="1" smtClean="0">
                <a:latin typeface="Times New Roman" pitchFamily="18" charset="0"/>
                <a:cs typeface="Times New Roman" pitchFamily="18" charset="0"/>
              </a:rPr>
              <a:t>Tisha</a:t>
            </a:r>
            <a:r>
              <a:rPr lang="en-US" sz="2600" dirty="0" smtClean="0">
                <a:latin typeface="Times New Roman" pitchFamily="18" charset="0"/>
                <a:cs typeface="Times New Roman" pitchFamily="18" charset="0"/>
              </a:rPr>
              <a:t> + </a:t>
            </a:r>
            <a:r>
              <a:rPr lang="en-US" sz="2600" dirty="0" err="1" smtClean="0">
                <a:latin typeface="Times New Roman" pitchFamily="18" charset="0"/>
                <a:cs typeface="Times New Roman" pitchFamily="18" charset="0"/>
              </a:rPr>
              <a:t>Richa</a:t>
            </a:r>
            <a:r>
              <a:rPr lang="en-US" sz="2600" dirty="0" smtClean="0">
                <a:latin typeface="Times New Roman" pitchFamily="18" charset="0"/>
                <a:cs typeface="Times New Roman" pitchFamily="18" charset="0"/>
              </a:rPr>
              <a:t> = x + 3x = 4x = 36, So square root = √36 = 6</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Problem of Ages ( Contd. )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57800"/>
          </a:xfrm>
        </p:spPr>
        <p:txBody>
          <a:bodyPr>
            <a:normAutofit/>
          </a:bodyPr>
          <a:lstStyle/>
          <a:p>
            <a:pPr>
              <a:buNone/>
            </a:pPr>
            <a:r>
              <a:rPr lang="en-US" sz="2600" b="1" dirty="0" smtClean="0">
                <a:latin typeface="Times New Roman" pitchFamily="18" charset="0"/>
                <a:cs typeface="Times New Roman" pitchFamily="18" charset="0"/>
              </a:rPr>
              <a:t>Ques. 1 : </a:t>
            </a:r>
            <a:r>
              <a:rPr lang="en-US" sz="2600" dirty="0" err="1" smtClean="0">
                <a:latin typeface="Times New Roman" pitchFamily="18" charset="0"/>
                <a:cs typeface="Times New Roman" pitchFamily="18" charset="0"/>
              </a:rPr>
              <a:t>Kashish‘s</a:t>
            </a:r>
            <a:r>
              <a:rPr lang="en-US" sz="2600" dirty="0" smtClean="0">
                <a:latin typeface="Times New Roman" pitchFamily="18" charset="0"/>
                <a:cs typeface="Times New Roman" pitchFamily="18" charset="0"/>
              </a:rPr>
              <a:t> age is two-fifth the age of her mother. Nine years hence her age will be half of her mother‘s age that time. What is her mother‘s present age?</a:t>
            </a:r>
          </a:p>
          <a:p>
            <a:pPr>
              <a:buNone/>
            </a:pPr>
            <a:r>
              <a:rPr lang="en-US" sz="2600" dirty="0" smtClean="0">
                <a:latin typeface="Times New Roman" pitchFamily="18" charset="0"/>
                <a:cs typeface="Times New Roman" pitchFamily="18" charset="0"/>
              </a:rPr>
              <a:t>	(a) 22	(b) 45		(c) 54 		(d) 36</a:t>
            </a:r>
          </a:p>
          <a:p>
            <a:pPr>
              <a:buNone/>
            </a:pPr>
            <a:r>
              <a:rPr lang="en-US" sz="2600" b="1" dirty="0" smtClean="0">
                <a:latin typeface="Times New Roman" pitchFamily="18" charset="0"/>
                <a:cs typeface="Times New Roman" pitchFamily="18" charset="0"/>
              </a:rPr>
              <a:t>Ques. 2 : </a:t>
            </a:r>
            <a:r>
              <a:rPr lang="en-US" sz="2600" dirty="0" err="1" smtClean="0">
                <a:latin typeface="Times New Roman" pitchFamily="18" charset="0"/>
                <a:cs typeface="Times New Roman" pitchFamily="18" charset="0"/>
              </a:rPr>
              <a:t>Sneha‘s</a:t>
            </a:r>
            <a:r>
              <a:rPr lang="en-US" sz="2600" dirty="0" smtClean="0">
                <a:latin typeface="Times New Roman" pitchFamily="18" charset="0"/>
                <a:cs typeface="Times New Roman" pitchFamily="18" charset="0"/>
              </a:rPr>
              <a:t> mother‘s age is five years more than twice the age of </a:t>
            </a:r>
            <a:r>
              <a:rPr lang="en-US" sz="2600" dirty="0" err="1" smtClean="0">
                <a:latin typeface="Times New Roman" pitchFamily="18" charset="0"/>
                <a:cs typeface="Times New Roman" pitchFamily="18" charset="0"/>
              </a:rPr>
              <a:t>Sneha</a:t>
            </a:r>
            <a:r>
              <a:rPr lang="en-US" sz="2600" dirty="0" smtClean="0">
                <a:latin typeface="Times New Roman" pitchFamily="18" charset="0"/>
                <a:cs typeface="Times New Roman" pitchFamily="18" charset="0"/>
              </a:rPr>
              <a:t>. When </a:t>
            </a:r>
            <a:r>
              <a:rPr lang="en-US" sz="2600" dirty="0" err="1" smtClean="0">
                <a:latin typeface="Times New Roman" pitchFamily="18" charset="0"/>
                <a:cs typeface="Times New Roman" pitchFamily="18" charset="0"/>
              </a:rPr>
              <a:t>Sneha</a:t>
            </a:r>
            <a:r>
              <a:rPr lang="en-US" sz="2600" dirty="0" smtClean="0">
                <a:latin typeface="Times New Roman" pitchFamily="18" charset="0"/>
                <a:cs typeface="Times New Roman" pitchFamily="18" charset="0"/>
              </a:rPr>
              <a:t> was born, her brother </a:t>
            </a:r>
            <a:r>
              <a:rPr lang="en-US" sz="2600" dirty="0" err="1" smtClean="0">
                <a:latin typeface="Times New Roman" pitchFamily="18" charset="0"/>
                <a:cs typeface="Times New Roman" pitchFamily="18" charset="0"/>
              </a:rPr>
              <a:t>Rahul</a:t>
            </a:r>
            <a:r>
              <a:rPr lang="en-US" sz="2600" dirty="0" smtClean="0">
                <a:latin typeface="Times New Roman" pitchFamily="18" charset="0"/>
                <a:cs typeface="Times New Roman" pitchFamily="18" charset="0"/>
              </a:rPr>
              <a:t> was four years old and her father two years older than her mother. If the average age of her mother and father is 46 years. Find the ratio of age of </a:t>
            </a:r>
            <a:r>
              <a:rPr lang="en-US" sz="2600" dirty="0" err="1" smtClean="0">
                <a:latin typeface="Times New Roman" pitchFamily="18" charset="0"/>
                <a:cs typeface="Times New Roman" pitchFamily="18" charset="0"/>
              </a:rPr>
              <a:t>Rahul</a:t>
            </a:r>
            <a:r>
              <a:rPr lang="en-US" sz="2600" dirty="0" smtClean="0">
                <a:latin typeface="Times New Roman" pitchFamily="18" charset="0"/>
                <a:cs typeface="Times New Roman" pitchFamily="18" charset="0"/>
              </a:rPr>
              <a:t> to that of </a:t>
            </a:r>
            <a:r>
              <a:rPr lang="en-US" sz="2600" dirty="0" err="1" smtClean="0">
                <a:latin typeface="Times New Roman" pitchFamily="18" charset="0"/>
                <a:cs typeface="Times New Roman" pitchFamily="18" charset="0"/>
              </a:rPr>
              <a:t>Sneha</a:t>
            </a:r>
            <a:r>
              <a:rPr lang="en-US" sz="2600" dirty="0" smtClean="0">
                <a:latin typeface="Times New Roman" pitchFamily="18" charset="0"/>
                <a:cs typeface="Times New Roman" pitchFamily="18" charset="0"/>
              </a:rPr>
              <a:t>.</a:t>
            </a:r>
          </a:p>
          <a:p>
            <a:pPr>
              <a:buNone/>
            </a:pPr>
            <a:r>
              <a:rPr lang="en-US" sz="2600" dirty="0" smtClean="0">
                <a:latin typeface="Times New Roman" pitchFamily="18" charset="0"/>
                <a:cs typeface="Times New Roman" pitchFamily="18" charset="0"/>
              </a:rPr>
              <a:t>	(a) 3 : 7	(b) 7 : 4	(c) 6 : 5	(d) 8 : 11 </a:t>
            </a: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Multiple</a:t>
            </a:r>
            <a:r>
              <a:rPr kumimoji="0" lang="en-US" sz="30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t>
            </a:r>
            <a:r>
              <a:rPr lang="en-US" sz="3000" b="1" dirty="0" smtClean="0">
                <a:latin typeface="Times New Roman" pitchFamily="18" charset="0"/>
                <a:cs typeface="Times New Roman" pitchFamily="18" charset="0"/>
              </a:rPr>
              <a:t>C</a:t>
            </a:r>
            <a:r>
              <a:rPr kumimoji="0" lang="en-US" sz="3000" b="1" i="0" u="none" strike="noStrike" kern="1200" cap="none" spc="0" normalizeH="0" noProof="0" dirty="0" err="1" smtClean="0">
                <a:ln>
                  <a:noFill/>
                </a:ln>
                <a:solidFill>
                  <a:schemeClr val="dk1"/>
                </a:solidFill>
                <a:effectLst/>
                <a:uLnTx/>
                <a:uFillTx/>
                <a:latin typeface="Times New Roman" pitchFamily="18" charset="0"/>
                <a:cs typeface="Times New Roman" pitchFamily="18" charset="0"/>
              </a:rPr>
              <a:t>hoice</a:t>
            </a:r>
            <a:r>
              <a:rPr kumimoji="0" lang="en-US" sz="30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Question</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normAutofit/>
          </a:bodyPr>
          <a:lstStyle/>
          <a:p>
            <a:pPr>
              <a:buNone/>
            </a:pPr>
            <a:r>
              <a:rPr lang="en-US" sz="2500" b="1" dirty="0" smtClean="0">
                <a:latin typeface="Times New Roman" pitchFamily="18" charset="0"/>
                <a:cs typeface="Times New Roman" pitchFamily="18" charset="0"/>
              </a:rPr>
              <a:t>Ques. 3 : </a:t>
            </a:r>
            <a:r>
              <a:rPr lang="en-US" sz="2500" dirty="0" err="1" smtClean="0">
                <a:latin typeface="Times New Roman" pitchFamily="18" charset="0"/>
                <a:cs typeface="Times New Roman" pitchFamily="18" charset="0"/>
              </a:rPr>
              <a:t>Vishal</a:t>
            </a:r>
            <a:r>
              <a:rPr lang="en-US" sz="2500" dirty="0" smtClean="0">
                <a:latin typeface="Times New Roman" pitchFamily="18" charset="0"/>
                <a:cs typeface="Times New Roman" pitchFamily="18" charset="0"/>
              </a:rPr>
              <a:t> is 16 years younger than </a:t>
            </a:r>
            <a:r>
              <a:rPr lang="en-US" sz="2500" dirty="0" err="1" smtClean="0">
                <a:latin typeface="Times New Roman" pitchFamily="18" charset="0"/>
                <a:cs typeface="Times New Roman" pitchFamily="18" charset="0"/>
              </a:rPr>
              <a:t>Sumit</a:t>
            </a:r>
            <a:r>
              <a:rPr lang="en-US" sz="2500" dirty="0" smtClean="0">
                <a:latin typeface="Times New Roman" pitchFamily="18" charset="0"/>
                <a:cs typeface="Times New Roman" pitchFamily="18" charset="0"/>
              </a:rPr>
              <a:t>. 12 years hence, </a:t>
            </a:r>
            <a:r>
              <a:rPr lang="en-US" sz="2500" dirty="0" err="1" smtClean="0">
                <a:latin typeface="Times New Roman" pitchFamily="18" charset="0"/>
                <a:cs typeface="Times New Roman" pitchFamily="18" charset="0"/>
              </a:rPr>
              <a:t>Sumit’s</a:t>
            </a:r>
            <a:r>
              <a:rPr lang="en-US" sz="2500" dirty="0" smtClean="0">
                <a:latin typeface="Times New Roman" pitchFamily="18" charset="0"/>
                <a:cs typeface="Times New Roman" pitchFamily="18" charset="0"/>
              </a:rPr>
              <a:t> age will be 1.5 times that of </a:t>
            </a:r>
            <a:r>
              <a:rPr lang="en-US" sz="2500" dirty="0" err="1" smtClean="0">
                <a:latin typeface="Times New Roman" pitchFamily="18" charset="0"/>
                <a:cs typeface="Times New Roman" pitchFamily="18" charset="0"/>
              </a:rPr>
              <a:t>Vishal</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Sumit</a:t>
            </a:r>
            <a:r>
              <a:rPr lang="en-US" sz="2500" dirty="0" smtClean="0">
                <a:latin typeface="Times New Roman" pitchFamily="18" charset="0"/>
                <a:cs typeface="Times New Roman" pitchFamily="18" charset="0"/>
              </a:rPr>
              <a:t> is now…………..years old.</a:t>
            </a:r>
          </a:p>
          <a:p>
            <a:pPr>
              <a:buNone/>
            </a:pPr>
            <a:r>
              <a:rPr lang="en-US" sz="2500" dirty="0" smtClean="0">
                <a:latin typeface="Times New Roman" pitchFamily="18" charset="0"/>
                <a:cs typeface="Times New Roman" pitchFamily="18" charset="0"/>
              </a:rPr>
              <a:t>	(a) 42	(b) 45 		(c) 40		(d) 36</a:t>
            </a:r>
          </a:p>
          <a:p>
            <a:pPr>
              <a:buNone/>
            </a:pPr>
            <a:r>
              <a:rPr lang="en-US" sz="2500" b="1" dirty="0" smtClean="0">
                <a:latin typeface="Times New Roman" pitchFamily="18" charset="0"/>
                <a:cs typeface="Times New Roman" pitchFamily="18" charset="0"/>
              </a:rPr>
              <a:t>Ques. 4 : </a:t>
            </a:r>
            <a:r>
              <a:rPr lang="en-US" sz="2500" dirty="0" err="1" smtClean="0">
                <a:latin typeface="Times New Roman" pitchFamily="18" charset="0"/>
                <a:cs typeface="Times New Roman" pitchFamily="18" charset="0"/>
              </a:rPr>
              <a:t>Parul</a:t>
            </a:r>
            <a:r>
              <a:rPr lang="en-US" sz="2500" dirty="0" smtClean="0">
                <a:latin typeface="Times New Roman" pitchFamily="18" charset="0"/>
                <a:cs typeface="Times New Roman" pitchFamily="18" charset="0"/>
              </a:rPr>
              <a:t> is 9 years younger than </a:t>
            </a:r>
            <a:r>
              <a:rPr lang="en-US" sz="2500" dirty="0" err="1" smtClean="0">
                <a:latin typeface="Times New Roman" pitchFamily="18" charset="0"/>
                <a:cs typeface="Times New Roman" pitchFamily="18" charset="0"/>
              </a:rPr>
              <a:t>Vani</a:t>
            </a:r>
            <a:r>
              <a:rPr lang="en-US" sz="2500" dirty="0" smtClean="0">
                <a:latin typeface="Times New Roman" pitchFamily="18" charset="0"/>
                <a:cs typeface="Times New Roman" pitchFamily="18" charset="0"/>
              </a:rPr>
              <a:t>. 13 years hence </a:t>
            </a:r>
            <a:r>
              <a:rPr lang="en-US" sz="2500" dirty="0" err="1" smtClean="0">
                <a:latin typeface="Times New Roman" pitchFamily="18" charset="0"/>
                <a:cs typeface="Times New Roman" pitchFamily="18" charset="0"/>
              </a:rPr>
              <a:t>Vani</a:t>
            </a:r>
            <a:r>
              <a:rPr lang="en-US" sz="2500" dirty="0" smtClean="0">
                <a:latin typeface="Times New Roman" pitchFamily="18" charset="0"/>
                <a:cs typeface="Times New Roman" pitchFamily="18" charset="0"/>
              </a:rPr>
              <a:t> will be 1.2 times as old as </a:t>
            </a:r>
            <a:r>
              <a:rPr lang="en-US" sz="2500" dirty="0" err="1" smtClean="0">
                <a:latin typeface="Times New Roman" pitchFamily="18" charset="0"/>
                <a:cs typeface="Times New Roman" pitchFamily="18" charset="0"/>
              </a:rPr>
              <a:t>Parul</a:t>
            </a:r>
            <a:r>
              <a:rPr lang="en-US" sz="2500" dirty="0" smtClean="0">
                <a:latin typeface="Times New Roman" pitchFamily="18" charset="0"/>
                <a:cs typeface="Times New Roman" pitchFamily="18" charset="0"/>
              </a:rPr>
              <a:t>. Find </a:t>
            </a:r>
            <a:r>
              <a:rPr lang="en-US" sz="2500" dirty="0" err="1" smtClean="0">
                <a:latin typeface="Times New Roman" pitchFamily="18" charset="0"/>
                <a:cs typeface="Times New Roman" pitchFamily="18" charset="0"/>
              </a:rPr>
              <a:t>Parul’s</a:t>
            </a:r>
            <a:r>
              <a:rPr lang="en-US" sz="2500" dirty="0" smtClean="0">
                <a:latin typeface="Times New Roman" pitchFamily="18" charset="0"/>
                <a:cs typeface="Times New Roman" pitchFamily="18" charset="0"/>
              </a:rPr>
              <a:t> present age.</a:t>
            </a:r>
          </a:p>
          <a:p>
            <a:pPr>
              <a:buNone/>
            </a:pPr>
            <a:r>
              <a:rPr lang="en-US" sz="2500" dirty="0" smtClean="0">
                <a:latin typeface="Times New Roman" pitchFamily="18" charset="0"/>
                <a:cs typeface="Times New Roman" pitchFamily="18" charset="0"/>
              </a:rPr>
              <a:t>	(a) 28 yr	(b) 32 yr	(c) 30 yr	(d) 33 yr</a:t>
            </a:r>
          </a:p>
          <a:p>
            <a:pPr>
              <a:buNone/>
            </a:pPr>
            <a:r>
              <a:rPr lang="en-US" sz="2500" b="1" dirty="0" smtClean="0">
                <a:latin typeface="Times New Roman" pitchFamily="18" charset="0"/>
                <a:cs typeface="Times New Roman" pitchFamily="18" charset="0"/>
              </a:rPr>
              <a:t>Ques. 5 : </a:t>
            </a:r>
            <a:r>
              <a:rPr lang="en-US" sz="2500" dirty="0" smtClean="0">
                <a:latin typeface="Times New Roman" pitchFamily="18" charset="0"/>
                <a:cs typeface="Times New Roman" pitchFamily="18" charset="0"/>
              </a:rPr>
              <a:t>Four years ago </a:t>
            </a:r>
            <a:r>
              <a:rPr lang="en-US" sz="2500" dirty="0" err="1" smtClean="0">
                <a:latin typeface="Times New Roman" pitchFamily="18" charset="0"/>
                <a:cs typeface="Times New Roman" pitchFamily="18" charset="0"/>
              </a:rPr>
              <a:t>Shyam‟s</a:t>
            </a:r>
            <a:r>
              <a:rPr lang="en-US" sz="2500" dirty="0" smtClean="0">
                <a:latin typeface="Times New Roman" pitchFamily="18" charset="0"/>
                <a:cs typeface="Times New Roman" pitchFamily="18" charset="0"/>
              </a:rPr>
              <a:t> age was 3/4 times that of Ram. Four years hence, </a:t>
            </a:r>
            <a:r>
              <a:rPr lang="en-US" sz="2500" dirty="0" err="1" smtClean="0">
                <a:latin typeface="Times New Roman" pitchFamily="18" charset="0"/>
                <a:cs typeface="Times New Roman" pitchFamily="18" charset="0"/>
              </a:rPr>
              <a:t>Shyam‟s</a:t>
            </a:r>
            <a:r>
              <a:rPr lang="en-US" sz="2500" dirty="0" smtClean="0">
                <a:latin typeface="Times New Roman" pitchFamily="18" charset="0"/>
                <a:cs typeface="Times New Roman" pitchFamily="18" charset="0"/>
              </a:rPr>
              <a:t> age will be 5/6 times that of Ram. What is the present age of </a:t>
            </a:r>
            <a:r>
              <a:rPr lang="en-US" sz="2500" dirty="0" err="1" smtClean="0">
                <a:latin typeface="Times New Roman" pitchFamily="18" charset="0"/>
                <a:cs typeface="Times New Roman" pitchFamily="18" charset="0"/>
              </a:rPr>
              <a:t>Shyam</a:t>
            </a:r>
            <a:r>
              <a:rPr lang="en-US" sz="2500" dirty="0" smtClean="0">
                <a:latin typeface="Times New Roman" pitchFamily="18" charset="0"/>
                <a:cs typeface="Times New Roman" pitchFamily="18" charset="0"/>
              </a:rPr>
              <a:t> ? </a:t>
            </a:r>
          </a:p>
          <a:p>
            <a:pPr>
              <a:buNone/>
            </a:pPr>
            <a:r>
              <a:rPr lang="en-US" sz="2500" dirty="0" smtClean="0">
                <a:latin typeface="Times New Roman" pitchFamily="18" charset="0"/>
                <a:cs typeface="Times New Roman" pitchFamily="18" charset="0"/>
              </a:rPr>
              <a:t>	(a) 15 years (b) 20 years 	(c) 16 years 	(d) 24 years </a:t>
            </a:r>
            <a:endParaRPr lang="en-US" sz="2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705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257800"/>
          </a:xfrm>
        </p:spPr>
        <p:txBody>
          <a:bodyPr>
            <a:normAutofit fontScale="92500" lnSpcReduction="10000"/>
          </a:bodyPr>
          <a:lstStyle/>
          <a:p>
            <a:r>
              <a:rPr lang="en-US" sz="2500" b="1" dirty="0" smtClean="0">
                <a:latin typeface="Times New Roman" pitchFamily="18" charset="0"/>
                <a:cs typeface="Times New Roman" pitchFamily="18" charset="0"/>
              </a:rPr>
              <a:t>Mixture : </a:t>
            </a:r>
            <a:r>
              <a:rPr lang="en-US" sz="2500" dirty="0" smtClean="0">
                <a:latin typeface="Times New Roman" pitchFamily="18" charset="0"/>
                <a:cs typeface="Times New Roman" pitchFamily="18" charset="0"/>
              </a:rPr>
              <a:t>When two or more than two substance are mixed in any ratio, then the resultant product is known as mixture.</a:t>
            </a:r>
          </a:p>
          <a:p>
            <a:r>
              <a:rPr lang="en-US" sz="2500" b="1" dirty="0" smtClean="0">
                <a:latin typeface="Times New Roman" pitchFamily="18" charset="0"/>
                <a:cs typeface="Times New Roman" pitchFamily="18" charset="0"/>
              </a:rPr>
              <a:t>Mean Price : </a:t>
            </a:r>
            <a:r>
              <a:rPr lang="en-US" sz="2500" dirty="0" smtClean="0">
                <a:latin typeface="Times New Roman" pitchFamily="18" charset="0"/>
                <a:cs typeface="Times New Roman" pitchFamily="18" charset="0"/>
              </a:rPr>
              <a:t>The cost price of a unit quantity of the mixture is called the mean price.</a:t>
            </a:r>
          </a:p>
          <a:p>
            <a:r>
              <a:rPr lang="en-US" sz="2500" b="1" dirty="0" smtClean="0">
                <a:latin typeface="Times New Roman" pitchFamily="18" charset="0"/>
                <a:cs typeface="Times New Roman" pitchFamily="18" charset="0"/>
              </a:rPr>
              <a:t>Allegation Rule : </a:t>
            </a:r>
            <a:r>
              <a:rPr lang="en-US" sz="2500" dirty="0" smtClean="0">
                <a:latin typeface="Times New Roman" pitchFamily="18" charset="0"/>
                <a:cs typeface="Times New Roman" pitchFamily="18" charset="0"/>
              </a:rPr>
              <a:t>Let cost price of a unity of cheaper article is </a:t>
            </a:r>
            <a:r>
              <a:rPr lang="en-US" sz="2500" dirty="0" smtClean="0">
                <a:latin typeface="Times New Roman"/>
                <a:cs typeface="Times New Roman"/>
              </a:rPr>
              <a:t>₹ C and that of a unit of dearer article is ₹ D. If the average price of mixture is ₹ M, then </a:t>
            </a:r>
          </a:p>
          <a:p>
            <a:pPr>
              <a:buNone/>
            </a:pPr>
            <a:endParaRPr lang="en-US" sz="2500" dirty="0" smtClean="0">
              <a:latin typeface="Times New Roman"/>
              <a:cs typeface="Times New Roman"/>
            </a:endParaRPr>
          </a:p>
          <a:p>
            <a:pPr>
              <a:buNone/>
            </a:pPr>
            <a:endParaRPr lang="en-US" sz="2500" dirty="0" smtClean="0">
              <a:latin typeface="Times New Roman"/>
              <a:cs typeface="Times New Roman"/>
            </a:endParaRPr>
          </a:p>
          <a:p>
            <a:r>
              <a:rPr lang="en-US" sz="2500" dirty="0" smtClean="0">
                <a:latin typeface="Times New Roman" pitchFamily="18" charset="0"/>
                <a:cs typeface="Times New Roman" pitchFamily="18" charset="0"/>
              </a:rPr>
              <a:t>A container initially contains x units of a liquid if ‘ a’ units of liquid are taken out and replaced by ‘ a’ unit of water repeatedly up-to ‘n’ times, then the final quantity of the original liquid left in the container is</a:t>
            </a:r>
          </a:p>
          <a:p>
            <a:pPr>
              <a:buNone/>
            </a:pPr>
            <a:r>
              <a:rPr lang="en-US" sz="2500" dirty="0" smtClean="0">
                <a:latin typeface="Times New Roman" pitchFamily="18" charset="0"/>
                <a:cs typeface="Times New Roman" pitchFamily="18" charset="0"/>
              </a:rPr>
              <a:t>	 given as </a:t>
            </a:r>
            <a:r>
              <a:rPr lang="en-US" sz="2500" b="1" dirty="0" smtClean="0">
                <a:latin typeface="Times New Roman" pitchFamily="18" charset="0"/>
                <a:cs typeface="Times New Roman" pitchFamily="18" charset="0"/>
              </a:rPr>
              <a:t>[x (1− a/x)</a:t>
            </a:r>
            <a:r>
              <a:rPr lang="en-US" sz="2500" b="1" baseline="30000" dirty="0" smtClean="0">
                <a:latin typeface="Times New Roman" pitchFamily="18" charset="0"/>
                <a:cs typeface="Times New Roman" pitchFamily="18" charset="0"/>
              </a:rPr>
              <a:t>n</a:t>
            </a:r>
            <a:r>
              <a:rPr lang="en-US" sz="2500" b="1" dirty="0" smtClean="0">
                <a:latin typeface="Times New Roman" pitchFamily="18" charset="0"/>
                <a:cs typeface="Times New Roman" pitchFamily="18" charset="0"/>
              </a:rPr>
              <a:t>]</a:t>
            </a:r>
            <a:r>
              <a:rPr lang="en-US" sz="2500" dirty="0" smtClean="0">
                <a:latin typeface="Times New Roman" pitchFamily="18" charset="0"/>
                <a:cs typeface="Times New Roman" pitchFamily="18" charset="0"/>
              </a:rPr>
              <a:t> units</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209800" y="6356350"/>
            <a:ext cx="6096000" cy="365125"/>
          </a:xfrm>
        </p:spPr>
        <p:txBody>
          <a:bodyPr/>
          <a:lstStyle/>
          <a:p>
            <a:r>
              <a:rPr lang="en-US" dirty="0" smtClean="0"/>
              <a:t>Sudhir Singh            Subject code and abbreviation                Unit Number -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ALIIGATION &amp; </a:t>
            </a:r>
            <a:r>
              <a:rPr lang="en-US" sz="3000" b="1" dirty="0" smtClean="0">
                <a:latin typeface="Times New Roman" pitchFamily="18" charset="0"/>
                <a:cs typeface="Times New Roman" pitchFamily="18" charset="0"/>
              </a:rPr>
              <a:t>M</a:t>
            </a: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IXTURE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665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656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3429000"/>
            <a:ext cx="6096000" cy="819150"/>
          </a:xfrm>
          <a:prstGeom prst="rect">
            <a:avLst/>
          </a:prstGeom>
          <a:noFill/>
        </p:spPr>
      </p:pic>
      <p:sp>
        <p:nvSpPr>
          <p:cNvPr id="66563"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5135563"/>
          </a:xfrm>
        </p:spPr>
        <p:txBody>
          <a:bodyPr>
            <a:normAutofit fontScale="92500" lnSpcReduction="10000"/>
          </a:bodyPr>
          <a:lstStyle/>
          <a:p>
            <a:pPr>
              <a:buNone/>
            </a:pPr>
            <a:r>
              <a:rPr lang="en-US" sz="2800" i="1" dirty="0" smtClean="0"/>
              <a:t>	</a:t>
            </a:r>
            <a:r>
              <a:rPr lang="en-US" sz="2800" b="1" dirty="0" smtClean="0">
                <a:latin typeface="Times New Roman" pitchFamily="18" charset="0"/>
                <a:cs typeface="Times New Roman" pitchFamily="18" charset="0"/>
              </a:rPr>
              <a:t>Example 1 :</a:t>
            </a:r>
            <a:r>
              <a:rPr lang="en-US" sz="2800" dirty="0" smtClean="0">
                <a:latin typeface="Times New Roman" pitchFamily="18" charset="0"/>
                <a:cs typeface="Times New Roman" pitchFamily="18" charset="0"/>
              </a:rPr>
              <a:t>The milk and water in a mixture are in the ratio 7:5. When 15 L of water are added to it, the ratio of milk and water in the new mixture becomes 7:8. The total quantity of water in the new mixture is.</a:t>
            </a:r>
          </a:p>
          <a:p>
            <a:pPr>
              <a:buNone/>
            </a:pP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Solution : </a:t>
            </a:r>
            <a:r>
              <a:rPr lang="en-US" sz="2800" dirty="0" smtClean="0">
                <a:latin typeface="Times New Roman" pitchFamily="18" charset="0"/>
                <a:cs typeface="Times New Roman" pitchFamily="18" charset="0"/>
              </a:rPr>
              <a:t>Let the initial quantity of milk in mixture=7x and 	water=5x </a:t>
            </a:r>
          </a:p>
          <a:p>
            <a:pPr>
              <a:buNone/>
            </a:pPr>
            <a:r>
              <a:rPr lang="en-US" sz="2800" dirty="0" smtClean="0">
                <a:latin typeface="Times New Roman" pitchFamily="18" charset="0"/>
                <a:cs typeface="Times New Roman" pitchFamily="18" charset="0"/>
              </a:rPr>
              <a:t>		adding 15 liters of water then </a:t>
            </a:r>
          </a:p>
          <a:p>
            <a:pPr>
              <a:buNone/>
            </a:pPr>
            <a:r>
              <a:rPr lang="en-US" sz="2800" dirty="0" smtClean="0">
                <a:latin typeface="Times New Roman" pitchFamily="18" charset="0"/>
                <a:cs typeface="Times New Roman" pitchFamily="18" charset="0"/>
              </a:rPr>
              <a:t>		7x/(5x+15) = 7/8 </a:t>
            </a:r>
          </a:p>
          <a:p>
            <a:pPr>
              <a:buNone/>
            </a:pPr>
            <a:r>
              <a:rPr lang="en-US" sz="2800" dirty="0" smtClean="0">
                <a:latin typeface="Times New Roman" pitchFamily="18" charset="0"/>
                <a:cs typeface="Times New Roman" pitchFamily="18" charset="0"/>
              </a:rPr>
              <a:t>		56x = 35x+105 </a:t>
            </a:r>
          </a:p>
          <a:p>
            <a:pPr>
              <a:buNone/>
            </a:pPr>
            <a:r>
              <a:rPr lang="en-US" sz="2800" dirty="0" smtClean="0">
                <a:latin typeface="Times New Roman" pitchFamily="18" charset="0"/>
                <a:cs typeface="Times New Roman" pitchFamily="18" charset="0"/>
              </a:rPr>
              <a:t>		∴ x = 5 </a:t>
            </a:r>
          </a:p>
          <a:p>
            <a:pPr>
              <a:buNone/>
            </a:pPr>
            <a:r>
              <a:rPr lang="en-US" sz="2800" dirty="0" smtClean="0">
                <a:latin typeface="Times New Roman" pitchFamily="18" charset="0"/>
                <a:cs typeface="Times New Roman" pitchFamily="18" charset="0"/>
              </a:rPr>
              <a:t>	In new mixture milk=7x and water=8x </a:t>
            </a:r>
          </a:p>
          <a:p>
            <a:pPr>
              <a:buNone/>
            </a:pPr>
            <a:r>
              <a:rPr lang="en-US" sz="2800" dirty="0" smtClean="0">
                <a:latin typeface="Times New Roman" pitchFamily="18" charset="0"/>
                <a:cs typeface="Times New Roman" pitchFamily="18" charset="0"/>
              </a:rPr>
              <a:t>	The quantity of water in the new mixture=8x=8×5=40 liters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133600" y="6356350"/>
            <a:ext cx="60960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ALIIGATION &amp; </a:t>
            </a:r>
            <a:r>
              <a:rPr lang="en-US" sz="3000" b="1" dirty="0" smtClean="0">
                <a:latin typeface="Times New Roman" pitchFamily="18" charset="0"/>
                <a:cs typeface="Times New Roman" pitchFamily="18" charset="0"/>
              </a:rPr>
              <a:t>M</a:t>
            </a: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IXTURE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dk1"/>
                </a:solidFill>
                <a:effectLst/>
                <a:uLnTx/>
                <a:uFillTx/>
                <a:latin typeface="Times New Roman" pitchFamily="18" charset="0"/>
                <a:ea typeface="+mn-ea"/>
                <a:cs typeface="Times New Roman" pitchFamily="18" charset="0"/>
              </a:rPr>
              <a:t>ALIIGATION &amp; MIXTURE (Contd.)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buNone/>
            </a:pPr>
            <a:r>
              <a:rPr lang="en-US" sz="2600" b="1" dirty="0" smtClean="0">
                <a:latin typeface="Times New Roman" pitchFamily="18" charset="0"/>
                <a:cs typeface="Times New Roman" pitchFamily="18" charset="0"/>
              </a:rPr>
              <a:t>	Example 2 : </a:t>
            </a:r>
            <a:r>
              <a:rPr lang="en-US" sz="2600" dirty="0" smtClean="0">
                <a:latin typeface="Times New Roman" pitchFamily="18" charset="0"/>
                <a:cs typeface="Times New Roman" pitchFamily="18" charset="0"/>
              </a:rPr>
              <a:t>There are two containers of equal capacity. The ratio of milk to water in the first container is 3:1, in the second container 5:2. If they are mixed up, the ratio of milk to water in the mixture will be.</a:t>
            </a:r>
          </a:p>
          <a:p>
            <a:pPr>
              <a:buNone/>
            </a:pPr>
            <a:r>
              <a:rPr lang="en-US" sz="2600" dirty="0" smtClean="0">
                <a:latin typeface="Times New Roman" pitchFamily="18" charset="0"/>
                <a:cs typeface="Times New Roman" pitchFamily="18" charset="0"/>
              </a:rPr>
              <a:t>	Solution :</a:t>
            </a: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Now,  </a:t>
            </a: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ALIIGATION &amp; MIXTURE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286000" y="2743201"/>
            <a:ext cx="4953000" cy="96678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286000" y="3810000"/>
            <a:ext cx="5181600" cy="2514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nSpc>
                <a:spcPct val="150000"/>
              </a:lnSpc>
              <a:buNone/>
            </a:pPr>
            <a:r>
              <a:rPr lang="en-US" sz="2600" dirty="0" smtClean="0">
                <a:latin typeface="Times New Roman" pitchFamily="18" charset="0"/>
                <a:cs typeface="Times New Roman" pitchFamily="18" charset="0"/>
              </a:rPr>
              <a:t>	Course Objective This course aims to sensitize students with the gamut of skills which facilitate them to enhance their employability quotient and do well in the professional space. These skills are imperative for students to establish a stronger connect with the environment in which they operate.</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Course Objective</a:t>
            </a: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257800"/>
          </a:xfrm>
        </p:spPr>
        <p:txBody>
          <a:bodyPr>
            <a:normAutofit lnSpcReduction="10000"/>
          </a:bodyPr>
          <a:lstStyle/>
          <a:p>
            <a:pPr>
              <a:buNone/>
            </a:pPr>
            <a:r>
              <a:rPr lang="en-US" sz="2500" b="1" dirty="0" smtClean="0">
                <a:latin typeface="Times New Roman" pitchFamily="18" charset="0"/>
                <a:cs typeface="Times New Roman" pitchFamily="18" charset="0"/>
              </a:rPr>
              <a:t>Example 3 :</a:t>
            </a:r>
            <a:r>
              <a:rPr lang="en-US" sz="2500" dirty="0" smtClean="0">
                <a:latin typeface="Times New Roman" pitchFamily="18" charset="0"/>
                <a:cs typeface="Times New Roman" pitchFamily="18" charset="0"/>
              </a:rPr>
              <a:t>Two vessels contain milk and water in the ratio 3:5 and 6:1. Find the ratio in which the contents of the two vessels have to be mixed to get a new mixture in which the ratio of milk and water is 7:3. </a:t>
            </a:r>
          </a:p>
          <a:p>
            <a:pPr>
              <a:buNone/>
            </a:pPr>
            <a:r>
              <a:rPr lang="en-US" sz="2500" b="1" dirty="0" smtClean="0">
                <a:latin typeface="Times New Roman" pitchFamily="18" charset="0"/>
                <a:cs typeface="Times New Roman" pitchFamily="18" charset="0"/>
              </a:rPr>
              <a:t>Solution :</a:t>
            </a: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 Required ratio=(11/70):(13/40) </a:t>
            </a:r>
            <a:endParaRPr lang="en-US" sz="2500" b="1" dirty="0" smtClean="0">
              <a:latin typeface="Times New Roman" pitchFamily="18" charset="0"/>
              <a:cs typeface="Times New Roman" pitchFamily="18" charset="0"/>
            </a:endParaRPr>
          </a:p>
          <a:p>
            <a:pPr>
              <a:buNone/>
            </a:pPr>
            <a:r>
              <a:rPr lang="en-US" sz="2500" b="1" i="1"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44:91 Ans</a:t>
            </a:r>
            <a:r>
              <a:rPr lang="en-US" sz="2500" b="1" i="1" dirty="0" smtClean="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002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- 1 </a:t>
            </a:r>
            <a:r>
              <a:rPr lang="en-US" sz="3000" b="1" noProof="0" dirty="0" smtClean="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dk1"/>
                </a:solidFill>
                <a:effectLst/>
                <a:uLnTx/>
                <a:uFillTx/>
                <a:latin typeface="Times New Roman" pitchFamily="18" charset="0"/>
                <a:ea typeface="+mn-ea"/>
                <a:cs typeface="Times New Roman" pitchFamily="18" charset="0"/>
              </a:rPr>
              <a:t>ALIIGATION &amp; MIXTURE (Contd.)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2057400" y="2514600"/>
            <a:ext cx="5105400" cy="228600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135563"/>
          </a:xfrm>
        </p:spPr>
        <p:txBody>
          <a:bodyPr>
            <a:noAutofit/>
          </a:bodyPr>
          <a:lstStyle/>
          <a:p>
            <a:pPr>
              <a:buNone/>
            </a:pPr>
            <a:r>
              <a:rPr lang="en-US" sz="2600" b="1" dirty="0" smtClean="0">
                <a:latin typeface="Times New Roman" pitchFamily="18" charset="0"/>
                <a:cs typeface="Times New Roman" pitchFamily="18" charset="0"/>
              </a:rPr>
              <a:t>Example 4 : </a:t>
            </a:r>
            <a:r>
              <a:rPr lang="en-US" sz="2600" dirty="0" smtClean="0">
                <a:latin typeface="Times New Roman" pitchFamily="18" charset="0"/>
                <a:cs typeface="Times New Roman" pitchFamily="18" charset="0"/>
              </a:rPr>
              <a:t>Two container A and B contain a mixture of Acid and water in the ratio of 4:5 and 5:1. If both containers are mixed in the proportion of 5:2 respectively, Find the ratio of acid and water in the newly formed mixture is. </a:t>
            </a:r>
          </a:p>
          <a:p>
            <a:pPr>
              <a:buNone/>
            </a:pPr>
            <a:r>
              <a:rPr lang="en-US" sz="2600" b="1" dirty="0" smtClean="0">
                <a:latin typeface="Times New Roman" pitchFamily="18" charset="0"/>
                <a:cs typeface="Times New Roman" pitchFamily="18" charset="0"/>
              </a:rPr>
              <a:t>Solution :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- 1 </a:t>
            </a:r>
            <a:r>
              <a:rPr lang="en-US" sz="3000" b="1" noProof="0" dirty="0" smtClean="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3" cstate="print"/>
          <a:srcRect/>
          <a:stretch>
            <a:fillRect/>
          </a:stretch>
        </p:blipFill>
        <p:spPr bwMode="auto">
          <a:xfrm>
            <a:off x="2057400" y="2743201"/>
            <a:ext cx="4724400" cy="838199"/>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057400" y="3810000"/>
            <a:ext cx="5638800" cy="2286000"/>
          </a:xfrm>
          <a:prstGeom prst="rect">
            <a:avLst/>
          </a:prstGeom>
          <a:noFill/>
          <a:ln w="9525">
            <a:noFill/>
            <a:miter lim="800000"/>
            <a:headEnd/>
            <a:tailEnd/>
          </a:ln>
        </p:spPr>
      </p:pic>
      <p:sp>
        <p:nvSpPr>
          <p:cNvPr id="12"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dk1"/>
                </a:solidFill>
                <a:effectLst/>
                <a:uLnTx/>
                <a:uFillTx/>
                <a:latin typeface="Times New Roman" pitchFamily="18" charset="0"/>
                <a:ea typeface="+mn-ea"/>
                <a:cs typeface="Times New Roman" pitchFamily="18" charset="0"/>
              </a:rPr>
              <a:t>ALIIGATION &amp; MIXTURE (Contd.)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059363"/>
          </a:xfrm>
        </p:spPr>
        <p:txBody>
          <a:bodyPr>
            <a:normAutofit fontScale="77500" lnSpcReduction="20000"/>
          </a:bodyPr>
          <a:lstStyle/>
          <a:p>
            <a:pPr>
              <a:buNone/>
            </a:pPr>
            <a:r>
              <a:rPr lang="en-US" dirty="0" smtClean="0"/>
              <a:t> </a:t>
            </a:r>
            <a:r>
              <a:rPr lang="en-US" b="1" dirty="0" smtClean="0">
                <a:latin typeface="Times New Roman" pitchFamily="18" charset="0"/>
                <a:cs typeface="Times New Roman" pitchFamily="18" charset="0"/>
              </a:rPr>
              <a:t>Ques. 1: </a:t>
            </a:r>
            <a:r>
              <a:rPr lang="en-US" dirty="0" smtClean="0">
                <a:latin typeface="Times New Roman" pitchFamily="18" charset="0"/>
                <a:cs typeface="Times New Roman" pitchFamily="18" charset="0"/>
              </a:rPr>
              <a:t>A shopkeeper bought 30 kg of rice at the rate of Rs. 70 per kg and 20 kg of rice at the rate of Rs. 70.75 per kg. If he mixed the two brands of rice and sold the mixture at Rs. 80.50 per kg, his gain is </a:t>
            </a:r>
          </a:p>
          <a:p>
            <a:pPr>
              <a:buNone/>
            </a:pPr>
            <a:r>
              <a:rPr lang="en-US" dirty="0" smtClean="0">
                <a:latin typeface="Times New Roman" pitchFamily="18" charset="0"/>
                <a:cs typeface="Times New Roman" pitchFamily="18" charset="0"/>
              </a:rPr>
              <a:t>	(a) Rs. 450		(b) Rs. 510 	(c) Rs. 525	 (d) Rs. 485 </a:t>
            </a:r>
          </a:p>
          <a:p>
            <a:pPr>
              <a:buNone/>
            </a:pPr>
            <a:r>
              <a:rPr lang="en-US" b="1" dirty="0" smtClean="0">
                <a:latin typeface="Times New Roman" pitchFamily="18" charset="0"/>
                <a:cs typeface="Times New Roman" pitchFamily="18" charset="0"/>
              </a:rPr>
              <a:t>Ques. 2:  </a:t>
            </a:r>
            <a:r>
              <a:rPr lang="en-US" dirty="0" smtClean="0">
                <a:latin typeface="Times New Roman" pitchFamily="18" charset="0"/>
                <a:cs typeface="Times New Roman" pitchFamily="18" charset="0"/>
              </a:rPr>
              <a:t>Two alloys contain tin and iron in ratio of 1:2 and 2:3. If the two alloys are mixed in the proportion of 3:4 respectively (by weight), the ratio of tin and iron in the newly formed alloy is </a:t>
            </a:r>
          </a:p>
          <a:p>
            <a:pPr>
              <a:buNone/>
            </a:pPr>
            <a:r>
              <a:rPr lang="pt-BR" dirty="0" smtClean="0">
                <a:latin typeface="Times New Roman" pitchFamily="18" charset="0"/>
                <a:cs typeface="Times New Roman" pitchFamily="18" charset="0"/>
              </a:rPr>
              <a:t>	(a) 10:21 		(b) 13:22	 (c) 14:25	 (d) 12:23 </a:t>
            </a:r>
          </a:p>
          <a:p>
            <a:pPr>
              <a:buNone/>
            </a:pPr>
            <a:r>
              <a:rPr lang="en-US" b="1" dirty="0" smtClean="0">
                <a:latin typeface="Times New Roman" pitchFamily="18" charset="0"/>
                <a:cs typeface="Times New Roman" pitchFamily="18" charset="0"/>
              </a:rPr>
              <a:t>Ques. 3: </a:t>
            </a:r>
            <a:r>
              <a:rPr lang="en-US" dirty="0" smtClean="0">
                <a:latin typeface="Times New Roman" pitchFamily="18" charset="0"/>
                <a:cs typeface="Times New Roman" pitchFamily="18" charset="0"/>
              </a:rPr>
              <a:t>Three utensils contain equal quantity of mixtures of milk and water in the ratio 6:1, 5:2 and 3:1 respectively. If all the solutions are mixed together, the ratio of milk and water in the final mixture is </a:t>
            </a:r>
          </a:p>
          <a:p>
            <a:pPr>
              <a:buNone/>
            </a:pPr>
            <a:r>
              <a:rPr lang="pt-BR" dirty="0" smtClean="0">
                <a:latin typeface="Times New Roman" pitchFamily="18" charset="0"/>
                <a:cs typeface="Times New Roman" pitchFamily="18" charset="0"/>
              </a:rPr>
              <a:t>	(a) 65:28 		(b) 65:19 	(c) 19:65	 (d) 19:28 </a:t>
            </a: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Multiple Choice Questions </a:t>
            </a:r>
            <a:r>
              <a:rPr lang="en-US" sz="3000" b="1" noProof="0" dirty="0" smtClean="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059363"/>
          </a:xfrm>
        </p:spPr>
        <p:txBody>
          <a:bodyPr>
            <a:normAutofit fontScale="92500" lnSpcReduction="10000"/>
          </a:bodyPr>
          <a:lstStyle/>
          <a:p>
            <a:pPr>
              <a:buNone/>
            </a:pPr>
            <a:r>
              <a:rPr lang="en-US" sz="2600" b="1" dirty="0" smtClean="0">
                <a:latin typeface="Times New Roman" pitchFamily="18" charset="0"/>
                <a:cs typeface="Times New Roman" pitchFamily="18" charset="0"/>
              </a:rPr>
              <a:t>Ques. 4 : </a:t>
            </a:r>
            <a:r>
              <a:rPr lang="en-US" sz="2600" dirty="0" smtClean="0">
                <a:latin typeface="Times New Roman" pitchFamily="18" charset="0"/>
                <a:cs typeface="Times New Roman" pitchFamily="18" charset="0"/>
              </a:rPr>
              <a:t>In 60 liters beverage, the ratio of syrup and water is 3:7. If the ratio of the syrup and water is to be made 2:5, then the amount of water to be further added is </a:t>
            </a:r>
          </a:p>
          <a:p>
            <a:pPr>
              <a:buNone/>
            </a:pPr>
            <a:r>
              <a:rPr lang="en-US" sz="2600" dirty="0" smtClean="0">
                <a:latin typeface="Times New Roman" pitchFamily="18" charset="0"/>
                <a:cs typeface="Times New Roman" pitchFamily="18" charset="0"/>
              </a:rPr>
              <a:t>	(a) 5 liters	(b) 2.5 liters	 (c) 2 liters 	(d) 3 liters </a:t>
            </a:r>
          </a:p>
          <a:p>
            <a:pPr>
              <a:buNone/>
            </a:pPr>
            <a:r>
              <a:rPr lang="en-US" sz="2600" b="1" dirty="0" smtClean="0">
                <a:latin typeface="Times New Roman" pitchFamily="18" charset="0"/>
                <a:cs typeface="Times New Roman" pitchFamily="18" charset="0"/>
              </a:rPr>
              <a:t>Ques. 5 : </a:t>
            </a:r>
            <a:r>
              <a:rPr lang="en-US" sz="2600" dirty="0" smtClean="0">
                <a:latin typeface="Times New Roman" pitchFamily="18" charset="0"/>
                <a:cs typeface="Times New Roman" pitchFamily="18" charset="0"/>
              </a:rPr>
              <a:t>A container has 80 L of milk, from this container 8 L of milk was taken out and replaced by water. The process was further repeated twice. The value of milk in the container after that is: </a:t>
            </a:r>
          </a:p>
          <a:p>
            <a:pPr>
              <a:buNone/>
            </a:pPr>
            <a:r>
              <a:rPr lang="pt-BR" sz="2600" dirty="0" smtClean="0">
                <a:latin typeface="Times New Roman" pitchFamily="18" charset="0"/>
                <a:cs typeface="Times New Roman" pitchFamily="18" charset="0"/>
              </a:rPr>
              <a:t>	(a) 85.32 L	(b) 58.23 L	 (c) 85.23 L 	(d) 58.32 L </a:t>
            </a:r>
          </a:p>
          <a:p>
            <a:pPr>
              <a:buNone/>
            </a:pPr>
            <a:r>
              <a:rPr lang="pt-BR" sz="2600" b="1" dirty="0" smtClean="0">
                <a:latin typeface="Times New Roman" pitchFamily="18" charset="0"/>
                <a:cs typeface="Times New Roman" pitchFamily="18" charset="0"/>
              </a:rPr>
              <a:t>Ques. 6 : </a:t>
            </a:r>
            <a:r>
              <a:rPr lang="en-US" sz="2800" dirty="0" smtClean="0">
                <a:latin typeface="Times New Roman" pitchFamily="18" charset="0"/>
                <a:cs typeface="Times New Roman" pitchFamily="18" charset="0"/>
              </a:rPr>
              <a:t>40 L of a mixture of milk and water contains 10 % water. How much water must be added to make the water 20 % in the new mixture? </a:t>
            </a:r>
          </a:p>
          <a:p>
            <a:pPr>
              <a:buNone/>
            </a:pPr>
            <a:r>
              <a:rPr lang="pt-BR" sz="2800" dirty="0" smtClean="0">
                <a:latin typeface="Times New Roman" pitchFamily="18" charset="0"/>
                <a:cs typeface="Times New Roman" pitchFamily="18" charset="0"/>
              </a:rPr>
              <a:t>	(a) 5	 (b) 4 		(c) 10 		(d) 6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209800" y="6356350"/>
            <a:ext cx="6172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Profit &amp; Loss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Multiple Choice Questions  </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334000"/>
          </a:xfrm>
        </p:spPr>
        <p:txBody>
          <a:bodyPr>
            <a:normAutofit fontScale="77500" lnSpcReduction="20000"/>
          </a:bodyPr>
          <a:lstStyle/>
          <a:p>
            <a:pPr>
              <a:buNone/>
            </a:pPr>
            <a:r>
              <a:rPr lang="en-US" sz="3400" b="1" dirty="0" smtClean="0">
                <a:latin typeface="Times New Roman" pitchFamily="18" charset="0"/>
                <a:cs typeface="Times New Roman" pitchFamily="18" charset="0"/>
              </a:rPr>
              <a:t>Ques. 1 : </a:t>
            </a:r>
            <a:r>
              <a:rPr lang="en-US" sz="3400" dirty="0" smtClean="0">
                <a:latin typeface="Times New Roman" pitchFamily="18" charset="0"/>
                <a:cs typeface="Times New Roman" pitchFamily="18" charset="0"/>
              </a:rPr>
              <a:t>60 kg of an alloy A is mixed with 100 kg of alloy B. If alloy A has lead and tin in the ratio 3:2 and alloy B has tin and copper in ratio 1:4, the amount of tin in the new alloy is </a:t>
            </a:r>
          </a:p>
          <a:p>
            <a:pPr>
              <a:buNone/>
            </a:pPr>
            <a:r>
              <a:rPr lang="en-US" sz="3400" dirty="0" smtClean="0">
                <a:latin typeface="Times New Roman" pitchFamily="18" charset="0"/>
                <a:cs typeface="Times New Roman" pitchFamily="18" charset="0"/>
              </a:rPr>
              <a:t>(a) 80 kg	(b) 44 kg 	(c) 53 kg 	(d) 24 kg </a:t>
            </a:r>
          </a:p>
          <a:p>
            <a:pPr>
              <a:buNone/>
            </a:pPr>
            <a:r>
              <a:rPr lang="en-US" sz="3400" b="1" dirty="0" smtClean="0">
                <a:latin typeface="Times New Roman" pitchFamily="18" charset="0"/>
                <a:cs typeface="Times New Roman" pitchFamily="18" charset="0"/>
              </a:rPr>
              <a:t>Ques. 2 : </a:t>
            </a:r>
            <a:r>
              <a:rPr lang="en-US" sz="3400" dirty="0" smtClean="0">
                <a:latin typeface="Times New Roman" pitchFamily="18" charset="0"/>
                <a:cs typeface="Times New Roman" pitchFamily="18" charset="0"/>
              </a:rPr>
              <a:t>The milk and water in two vessel A and B are in the ratio 4:3 and 2:3 respectively. In what ratio, the liquids in both the vessels be mixed to obtain a new mixture in vessel C containing half milk and half water? </a:t>
            </a:r>
          </a:p>
          <a:p>
            <a:pPr>
              <a:buNone/>
            </a:pPr>
            <a:r>
              <a:rPr lang="pt-BR" sz="3400" dirty="0" smtClean="0">
                <a:latin typeface="Times New Roman" pitchFamily="18" charset="0"/>
                <a:cs typeface="Times New Roman" pitchFamily="18" charset="0"/>
              </a:rPr>
              <a:t>(a) 7:5 	(b) 5:2 	(c) 3:11 	(d) 1:2 </a:t>
            </a:r>
          </a:p>
          <a:p>
            <a:pPr>
              <a:buNone/>
            </a:pPr>
            <a:r>
              <a:rPr lang="en-US" sz="3400" b="1" dirty="0" smtClean="0">
                <a:latin typeface="Times New Roman" pitchFamily="18" charset="0"/>
                <a:cs typeface="Times New Roman" pitchFamily="18" charset="0"/>
              </a:rPr>
              <a:t>Ques. 3 : </a:t>
            </a:r>
            <a:r>
              <a:rPr lang="en-US" sz="3400" dirty="0" smtClean="0">
                <a:latin typeface="Times New Roman" pitchFamily="18" charset="0"/>
                <a:cs typeface="Times New Roman" pitchFamily="18" charset="0"/>
              </a:rPr>
              <a:t>20 liters of a mixture contains 20% alcohol and the rest water. If 4 liters of water be mixed in it, the percentage of alcohol in the new mixture will be </a:t>
            </a:r>
          </a:p>
          <a:p>
            <a:pPr>
              <a:buNone/>
            </a:pPr>
            <a:r>
              <a:rPr lang="pt-BR" sz="3400" dirty="0" smtClean="0">
                <a:latin typeface="Times New Roman" pitchFamily="18" charset="0"/>
                <a:cs typeface="Times New Roman" pitchFamily="18" charset="0"/>
              </a:rPr>
              <a:t>(a) 33.33% 	(b) 16.67% 	(c) 25% 	(d) 12.5% </a:t>
            </a:r>
            <a:endParaRPr lang="en-US" sz="3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91E88E8-C61B-4086-B52E-3DB43916918A}" type="datetime1">
              <a:rPr lang="en-US" smtClean="0"/>
              <a:pPr/>
              <a:t>7/1/2020</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Assignment - 2</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10600" cy="5410200"/>
          </a:xfrm>
        </p:spPr>
        <p:txBody>
          <a:bodyPr>
            <a:normAutofit/>
          </a:bodyPr>
          <a:lstStyle/>
          <a:p>
            <a:pPr>
              <a:buNone/>
            </a:pPr>
            <a:r>
              <a:rPr lang="en-US" sz="2400" b="1" dirty="0" smtClean="0">
                <a:latin typeface="Times New Roman" pitchFamily="18" charset="0"/>
                <a:cs typeface="Times New Roman" pitchFamily="18" charset="0"/>
              </a:rPr>
              <a:t>Ques. 4 : </a:t>
            </a:r>
            <a:r>
              <a:rPr lang="en-US" sz="2400" dirty="0" smtClean="0">
                <a:latin typeface="Times New Roman" pitchFamily="18" charset="0"/>
                <a:cs typeface="Times New Roman" pitchFamily="18" charset="0"/>
              </a:rPr>
              <a:t>A vessel is filled with liquid, which is 3 parts water and 5 parts milk. How much of the liquid should be drawn of and replaced by water to make it half water and half milk?</a:t>
            </a:r>
          </a:p>
          <a:p>
            <a:pPr>
              <a:buNone/>
            </a:pPr>
            <a:r>
              <a:rPr lang="en-US" sz="2400" dirty="0" smtClean="0">
                <a:latin typeface="Times New Roman" pitchFamily="18" charset="0"/>
                <a:cs typeface="Times New Roman" pitchFamily="18" charset="0"/>
              </a:rPr>
              <a:t> (a) 1/8		(b) 1/5		(c) 2/3		(d) 2/7 </a:t>
            </a:r>
          </a:p>
          <a:p>
            <a:pPr>
              <a:buNone/>
            </a:pPr>
            <a:r>
              <a:rPr lang="en-US" sz="2400" b="1" dirty="0" smtClean="0">
                <a:latin typeface="Times New Roman" pitchFamily="18" charset="0"/>
                <a:cs typeface="Times New Roman" pitchFamily="18" charset="0"/>
              </a:rPr>
              <a:t>Ques. 5 : </a:t>
            </a:r>
            <a:r>
              <a:rPr lang="en-US" sz="2400" dirty="0" smtClean="0">
                <a:latin typeface="Times New Roman" pitchFamily="18" charset="0"/>
                <a:cs typeface="Times New Roman" pitchFamily="18" charset="0"/>
              </a:rPr>
              <a:t>A container contains 50 L of milk. From this container 5 L of milk was taken out and replaced by water. This process was repeated further two times. How much milk is now contained by the container? </a:t>
            </a:r>
          </a:p>
          <a:p>
            <a:pPr marL="457200" indent="-457200">
              <a:buAutoNum type="alphaLcParenBoth"/>
            </a:pPr>
            <a:r>
              <a:rPr lang="en-US" sz="2400" dirty="0" smtClean="0">
                <a:latin typeface="Times New Roman" pitchFamily="18" charset="0"/>
                <a:cs typeface="Times New Roman" pitchFamily="18" charset="0"/>
              </a:rPr>
              <a:t>28.50 	(b) 36.45 	(c) 25.5 	(d) 32.25 </a:t>
            </a:r>
          </a:p>
          <a:p>
            <a:pPr>
              <a:buNone/>
            </a:pPr>
            <a:r>
              <a:rPr lang="en-US" sz="2400" b="1" dirty="0" smtClean="0">
                <a:latin typeface="Times New Roman" pitchFamily="18" charset="0"/>
                <a:cs typeface="Times New Roman" pitchFamily="18" charset="0"/>
              </a:rPr>
              <a:t>Ques.6 : </a:t>
            </a:r>
            <a:r>
              <a:rPr lang="en-US" sz="2400" dirty="0" smtClean="0">
                <a:latin typeface="Times New Roman" pitchFamily="18" charset="0"/>
                <a:cs typeface="Times New Roman" pitchFamily="18" charset="0"/>
              </a:rPr>
              <a:t>A container contained 60ltr milk. Out of this 6ltr of milk was taken out and replaced with water. This process was further repeated two times. How much milk is now in container?</a:t>
            </a:r>
          </a:p>
          <a:p>
            <a:pPr>
              <a:buNone/>
            </a:pPr>
            <a:r>
              <a:rPr lang="en-US" sz="2400" dirty="0" smtClean="0">
                <a:latin typeface="Times New Roman" pitchFamily="18" charset="0"/>
                <a:cs typeface="Times New Roman" pitchFamily="18" charset="0"/>
              </a:rPr>
              <a:t> (a) 42.74 	(b) 43.74	 (c) 44.74 	(d) 45.74 </a:t>
            </a:r>
          </a:p>
          <a:p>
            <a:pPr marL="457200" indent="-457200">
              <a:buNone/>
            </a:pPr>
            <a:endParaRPr lang="en-US" sz="2400" b="1" dirty="0" smtClean="0">
              <a:latin typeface="Times New Roman" pitchFamily="18" charset="0"/>
              <a:cs typeface="Times New Roman" pitchFamily="18" charset="0"/>
            </a:endParaRPr>
          </a:p>
          <a:p>
            <a:pPr>
              <a:buNone/>
            </a:pPr>
            <a:endParaRPr lang="en-US" sz="2600"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133600" y="6356350"/>
            <a:ext cx="6019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Profit &amp; Loss(Contd.)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8"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Assignment – 2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257800"/>
          </a:xfrm>
        </p:spPr>
        <p:txBody>
          <a:bodyPr>
            <a:normAutofit fontScale="92500" lnSpcReduction="10000"/>
          </a:bodyPr>
          <a:lstStyle/>
          <a:p>
            <a:pPr>
              <a:buNone/>
            </a:pPr>
            <a:r>
              <a:rPr lang="en-US" sz="2600" b="1" dirty="0" smtClean="0">
                <a:latin typeface="Times New Roman" pitchFamily="18" charset="0"/>
                <a:cs typeface="Times New Roman" pitchFamily="18" charset="0"/>
              </a:rPr>
              <a:t>Ques. 7 : </a:t>
            </a:r>
            <a:r>
              <a:rPr lang="en-US" sz="2600" dirty="0" smtClean="0">
                <a:latin typeface="Times New Roman" pitchFamily="18" charset="0"/>
                <a:cs typeface="Times New Roman" pitchFamily="18" charset="0"/>
              </a:rPr>
              <a:t>₹ 69 were divided among 115 students so that each girl gets 50 </a:t>
            </a:r>
            <a:r>
              <a:rPr lang="en-US" sz="2600" dirty="0" err="1" smtClean="0">
                <a:latin typeface="Times New Roman" pitchFamily="18" charset="0"/>
                <a:cs typeface="Times New Roman" pitchFamily="18" charset="0"/>
              </a:rPr>
              <a:t>paise</a:t>
            </a:r>
            <a:r>
              <a:rPr lang="en-US" sz="2600" dirty="0" smtClean="0">
                <a:latin typeface="Times New Roman" pitchFamily="18" charset="0"/>
                <a:cs typeface="Times New Roman" pitchFamily="18" charset="0"/>
              </a:rPr>
              <a:t> less than a boy. Thus each boy received twice the </a:t>
            </a:r>
            <a:r>
              <a:rPr lang="en-US" sz="2600" dirty="0" err="1" smtClean="0">
                <a:latin typeface="Times New Roman" pitchFamily="18" charset="0"/>
                <a:cs typeface="Times New Roman" pitchFamily="18" charset="0"/>
              </a:rPr>
              <a:t>paise</a:t>
            </a:r>
            <a:r>
              <a:rPr lang="en-US" sz="2600" dirty="0" smtClean="0">
                <a:latin typeface="Times New Roman" pitchFamily="18" charset="0"/>
                <a:cs typeface="Times New Roman" pitchFamily="18" charset="0"/>
              </a:rPr>
              <a:t> as each girl received. The no. of girls in the class is: </a:t>
            </a:r>
          </a:p>
          <a:p>
            <a:pPr marL="514350" indent="-514350">
              <a:buAutoNum type="alphaLcParenBoth"/>
            </a:pPr>
            <a:r>
              <a:rPr lang="en-US" sz="2600" dirty="0" smtClean="0">
                <a:latin typeface="Times New Roman" pitchFamily="18" charset="0"/>
                <a:cs typeface="Times New Roman" pitchFamily="18" charset="0"/>
              </a:rPr>
              <a:t>47 		(b) 23		(c) 92 		(d) 25 </a:t>
            </a:r>
          </a:p>
          <a:p>
            <a:pPr>
              <a:buNone/>
            </a:pPr>
            <a:r>
              <a:rPr lang="en-US" sz="2600" b="1" dirty="0" smtClean="0">
                <a:latin typeface="Times New Roman" pitchFamily="18" charset="0"/>
                <a:cs typeface="Times New Roman" pitchFamily="18" charset="0"/>
              </a:rPr>
              <a:t>Ques. 8 : </a:t>
            </a:r>
            <a:r>
              <a:rPr lang="en-US" sz="2600" dirty="0" smtClean="0">
                <a:latin typeface="Times New Roman" pitchFamily="18" charset="0"/>
                <a:cs typeface="Times New Roman" pitchFamily="18" charset="0"/>
              </a:rPr>
              <a:t>P and Q are two alloys of gold and copper prepared by mixing metals in the ratio 7 : 2 and 7 : 11 resp. If equal quantities of the alloys are melted to form a third alloy R, Find the ratio of gold and copper. </a:t>
            </a:r>
          </a:p>
          <a:p>
            <a:pPr>
              <a:buNone/>
            </a:pPr>
            <a:r>
              <a:rPr lang="en-US" sz="2600" dirty="0" smtClean="0">
                <a:latin typeface="Times New Roman" pitchFamily="18" charset="0"/>
                <a:cs typeface="Times New Roman" pitchFamily="18" charset="0"/>
              </a:rPr>
              <a:t>(a) 6 : 7	 (b) 7 : 5 	(c) 4 : 3 	(d) 5 : 6 </a:t>
            </a:r>
          </a:p>
          <a:p>
            <a:pPr>
              <a:buNone/>
            </a:pPr>
            <a:r>
              <a:rPr lang="en-US" sz="2600" b="1" dirty="0" smtClean="0">
                <a:latin typeface="Times New Roman" pitchFamily="18" charset="0"/>
                <a:cs typeface="Times New Roman" pitchFamily="18" charset="0"/>
              </a:rPr>
              <a:t>Ques. 9 : </a:t>
            </a:r>
            <a:r>
              <a:rPr lang="en-US" sz="2600" dirty="0" smtClean="0">
                <a:latin typeface="Times New Roman" pitchFamily="18" charset="0"/>
                <a:cs typeface="Times New Roman" pitchFamily="18" charset="0"/>
              </a:rPr>
              <a:t>Two vessel contain milk and water in ratio 3:2 and 7:3. Find the ratio in which the contents of the two vessels have to be mixed to get a new mixture in which the ratio of milk and water is 2:1. </a:t>
            </a:r>
          </a:p>
          <a:p>
            <a:pPr>
              <a:buNone/>
            </a:pPr>
            <a:r>
              <a:rPr lang="pt-BR" sz="2600" dirty="0" smtClean="0">
                <a:latin typeface="Times New Roman" pitchFamily="18" charset="0"/>
                <a:cs typeface="Times New Roman" pitchFamily="18" charset="0"/>
              </a:rPr>
              <a:t>(a) 4:1 		(b) 1:4 		(c) 2:1 		(d) 1:2 </a:t>
            </a:r>
            <a:endParaRPr lang="en-US" sz="2600" b="1"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133600" y="6356350"/>
            <a:ext cx="6172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Profit &amp; Loss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Assignment – 2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57800"/>
          </a:xfrm>
        </p:spPr>
        <p:txBody>
          <a:bodyPr>
            <a:normAutofit/>
          </a:bodyPr>
          <a:lstStyle/>
          <a:p>
            <a:r>
              <a:rPr lang="en-US" sz="2600" dirty="0" smtClean="0">
                <a:latin typeface="Times New Roman" pitchFamily="18" charset="0"/>
                <a:cs typeface="Times New Roman" pitchFamily="18" charset="0"/>
              </a:rPr>
              <a:t>A container initially contains x units of a liquid if ‘ a’ units of liquid are taken out and replaced by ‘ a’ unit of water repeatedly up-to ‘n’ times, then the final quantity of the original liquid left in the container is</a:t>
            </a:r>
          </a:p>
          <a:p>
            <a:pPr>
              <a:buNone/>
            </a:pPr>
            <a:r>
              <a:rPr lang="en-US" sz="2600" dirty="0" smtClean="0">
                <a:latin typeface="Times New Roman" pitchFamily="18" charset="0"/>
                <a:cs typeface="Times New Roman" pitchFamily="18" charset="0"/>
              </a:rPr>
              <a:t>	 given as [x (1− a/x)</a:t>
            </a:r>
            <a:r>
              <a:rPr lang="en-US" sz="2600" baseline="30000" dirty="0" smtClean="0">
                <a:latin typeface="Times New Roman" pitchFamily="18" charset="0"/>
                <a:cs typeface="Times New Roman" pitchFamily="18" charset="0"/>
              </a:rPr>
              <a:t>n</a:t>
            </a:r>
            <a:r>
              <a:rPr lang="en-US" sz="2600" dirty="0" smtClean="0">
                <a:latin typeface="Times New Roman" pitchFamily="18" charset="0"/>
                <a:cs typeface="Times New Roman" pitchFamily="18" charset="0"/>
              </a:rPr>
              <a:t>] units</a:t>
            </a:r>
          </a:p>
          <a:p>
            <a:r>
              <a:rPr lang="en-US" sz="2600" b="1" dirty="0" smtClean="0">
                <a:latin typeface="Times New Roman" pitchFamily="18" charset="0"/>
                <a:cs typeface="Times New Roman" pitchFamily="18" charset="0"/>
              </a:rPr>
              <a:t>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286000" y="6356350"/>
            <a:ext cx="6019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noGrp="1"/>
          </p:cNvSpPr>
          <p:nvPr>
            <p:ph type="title"/>
          </p:nvPr>
        </p:nvSpPr>
        <p:spPr>
          <a:xfrm>
            <a:off x="1295400" y="0"/>
            <a:ext cx="78486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Recap</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563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63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3200400"/>
            <a:ext cx="6324600" cy="1371600"/>
          </a:xfrm>
          <a:prstGeom prst="rect">
            <a:avLst/>
          </a:prstGeom>
          <a:noFill/>
        </p:spPr>
      </p:pic>
      <p:sp>
        <p:nvSpPr>
          <p:cNvPr id="56323"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763000" cy="5257800"/>
          </a:xfrm>
        </p:spPr>
        <p:txBody>
          <a:bodyPr>
            <a:noAutofit/>
          </a:bodyPr>
          <a:lstStyle/>
          <a:p>
            <a:r>
              <a:rPr lang="en-US" sz="2200" b="1" dirty="0" smtClean="0">
                <a:latin typeface="Times New Roman" pitchFamily="18" charset="0"/>
                <a:cs typeface="Times New Roman" pitchFamily="18" charset="0"/>
              </a:rPr>
              <a:t>Basic Concept of Simple Interest (SI) </a:t>
            </a:r>
          </a:p>
          <a:p>
            <a:r>
              <a:rPr lang="en-US" sz="2200" b="1" dirty="0" smtClean="0">
                <a:latin typeface="Times New Roman" pitchFamily="18" charset="0"/>
                <a:cs typeface="Times New Roman" pitchFamily="18" charset="0"/>
              </a:rPr>
              <a:t>Principal (P): </a:t>
            </a:r>
            <a:r>
              <a:rPr lang="en-US" sz="2200" dirty="0" smtClean="0">
                <a:latin typeface="Times New Roman" pitchFamily="18" charset="0"/>
                <a:cs typeface="Times New Roman" pitchFamily="18" charset="0"/>
              </a:rPr>
              <a:t>The original sum of money loaned/deposited. Also known as capital.</a:t>
            </a:r>
          </a:p>
          <a:p>
            <a:r>
              <a:rPr lang="en-US" sz="2200" b="1" dirty="0" smtClean="0">
                <a:latin typeface="Times New Roman" pitchFamily="18" charset="0"/>
                <a:cs typeface="Times New Roman" pitchFamily="18" charset="0"/>
              </a:rPr>
              <a:t>Interest (I): </a:t>
            </a:r>
            <a:r>
              <a:rPr lang="en-US" sz="2200" dirty="0" smtClean="0">
                <a:latin typeface="Times New Roman" pitchFamily="18" charset="0"/>
                <a:cs typeface="Times New Roman" pitchFamily="18" charset="0"/>
              </a:rPr>
              <a:t>The amount of money that you pay to borrow money or the amount of money that you earn on a deposit.</a:t>
            </a:r>
          </a:p>
          <a:p>
            <a:r>
              <a:rPr lang="en-US" sz="2200" b="1" dirty="0" smtClean="0">
                <a:latin typeface="Times New Roman" pitchFamily="18" charset="0"/>
                <a:cs typeface="Times New Roman" pitchFamily="18" charset="0"/>
              </a:rPr>
              <a:t>Time (T): </a:t>
            </a:r>
            <a:r>
              <a:rPr lang="en-US" sz="2200" dirty="0" smtClean="0">
                <a:latin typeface="Times New Roman" pitchFamily="18" charset="0"/>
                <a:cs typeface="Times New Roman" pitchFamily="18" charset="0"/>
              </a:rPr>
              <a:t>The duration for which the money is borrowed/deposited.</a:t>
            </a:r>
          </a:p>
          <a:p>
            <a:r>
              <a:rPr lang="en-US" sz="2200" b="1" dirty="0" smtClean="0">
                <a:latin typeface="Times New Roman" pitchFamily="18" charset="0"/>
                <a:cs typeface="Times New Roman" pitchFamily="18" charset="0"/>
              </a:rPr>
              <a:t>Rate of Interest (R): </a:t>
            </a:r>
            <a:r>
              <a:rPr lang="en-US" sz="2200" dirty="0" smtClean="0">
                <a:latin typeface="Times New Roman" pitchFamily="18" charset="0"/>
                <a:cs typeface="Times New Roman" pitchFamily="18" charset="0"/>
              </a:rPr>
              <a:t>The percent of interest that you pay for money borrowed, or earn for money deposited</a:t>
            </a:r>
          </a:p>
          <a:p>
            <a:r>
              <a:rPr lang="en-US" sz="2200" b="1" dirty="0" smtClean="0">
                <a:latin typeface="Times New Roman" pitchFamily="18" charset="0"/>
                <a:cs typeface="Times New Roman" pitchFamily="18" charset="0"/>
              </a:rPr>
              <a:t>The Formula : </a:t>
            </a:r>
          </a:p>
          <a:p>
            <a:pPr>
              <a:buNone/>
            </a:pPr>
            <a:r>
              <a:rPr lang="en-US" sz="2200" dirty="0" smtClean="0">
                <a:latin typeface="Times New Roman" pitchFamily="18" charset="0"/>
                <a:cs typeface="Times New Roman" pitchFamily="18" charset="0"/>
              </a:rPr>
              <a:t>	Where:</a:t>
            </a:r>
          </a:p>
          <a:p>
            <a:r>
              <a:rPr lang="en-US" sz="2200" dirty="0" smtClean="0">
                <a:latin typeface="Times New Roman" pitchFamily="18" charset="0"/>
                <a:cs typeface="Times New Roman" pitchFamily="18" charset="0"/>
              </a:rPr>
              <a:t>P: Principal (original amount) R: Rate of Interest (in %)</a:t>
            </a:r>
          </a:p>
          <a:p>
            <a:r>
              <a:rPr lang="en-US" sz="2200" dirty="0" smtClean="0">
                <a:latin typeface="Times New Roman" pitchFamily="18" charset="0"/>
                <a:cs typeface="Times New Roman" pitchFamily="18" charset="0"/>
              </a:rPr>
              <a:t>T: Time period (yearly, half-yearly etc.)</a:t>
            </a:r>
          </a:p>
          <a:p>
            <a:r>
              <a:rPr lang="en-US" sz="2200" dirty="0" smtClean="0">
                <a:latin typeface="Times New Roman" pitchFamily="18" charset="0"/>
                <a:cs typeface="Times New Roman" pitchFamily="18" charset="0"/>
              </a:rPr>
              <a:t>Amount Due at the end of the time period, A = P (original amount) + SI</a:t>
            </a:r>
          </a:p>
          <a:p>
            <a:endParaRPr lang="en-US" sz="23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dirty="0"/>
          </a:p>
        </p:txBody>
      </p:sp>
      <p:sp>
        <p:nvSpPr>
          <p:cNvPr id="5" name="Footer Placeholder 4"/>
          <p:cNvSpPr>
            <a:spLocks noGrp="1"/>
          </p:cNvSpPr>
          <p:nvPr>
            <p:ph type="ftr" sz="quarter" idx="11"/>
          </p:nvPr>
        </p:nvSpPr>
        <p:spPr>
          <a:xfrm>
            <a:off x="2057400" y="6356350"/>
            <a:ext cx="5943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err="1" smtClean="0">
                <a:latin typeface="Times New Roman" pitchFamily="18" charset="0"/>
                <a:cs typeface="Times New Roman" pitchFamily="18" charset="0"/>
              </a:rPr>
              <a:t>Sim</a:t>
            </a:r>
            <a:r>
              <a:rPr lang="en-US" sz="3000" b="1" dirty="0" err="1" smtClean="0">
                <a:latin typeface="Times New Roman" pitchFamily="18" charset="0"/>
                <a:cs typeface="Times New Roman" pitchFamily="18" charset="0"/>
              </a:rPr>
              <a:t>ple</a:t>
            </a:r>
            <a:r>
              <a:rPr lang="en-US" sz="3000" b="1" dirty="0" smtClean="0">
                <a:latin typeface="Times New Roman" pitchFamily="18" charset="0"/>
                <a:cs typeface="Times New Roman" pitchFamily="18" charset="0"/>
              </a:rPr>
              <a:t> Interest &amp; Compound interest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4191000"/>
            <a:ext cx="4419600" cy="8382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181600"/>
          </a:xfrm>
        </p:spPr>
        <p:txBody>
          <a:bodyPr>
            <a:normAutofit fontScale="92500" lnSpcReduction="10000"/>
          </a:bodyPr>
          <a:lstStyle/>
          <a:p>
            <a:pPr>
              <a:buNone/>
            </a:pPr>
            <a:r>
              <a:rPr lang="en-US" sz="2600" b="1" dirty="0" smtClean="0">
                <a:latin typeface="Times New Roman" pitchFamily="18" charset="0"/>
                <a:cs typeface="Times New Roman" pitchFamily="18" charset="0"/>
              </a:rPr>
              <a:t>Example 1 : </a:t>
            </a:r>
            <a:r>
              <a:rPr lang="en-US" sz="2600" dirty="0" smtClean="0">
                <a:latin typeface="Times New Roman" pitchFamily="18" charset="0"/>
                <a:cs typeface="Times New Roman" pitchFamily="18" charset="0"/>
              </a:rPr>
              <a:t>What is the SI on </a:t>
            </a:r>
            <a:r>
              <a:rPr lang="en-US" sz="2600" dirty="0" smtClean="0">
                <a:latin typeface="Times New Roman"/>
                <a:cs typeface="Times New Roman"/>
              </a:rPr>
              <a:t>₹ </a:t>
            </a:r>
            <a:r>
              <a:rPr lang="en-US" sz="2600" dirty="0" smtClean="0">
                <a:latin typeface="Times New Roman" pitchFamily="18" charset="0"/>
                <a:cs typeface="Times New Roman" pitchFamily="18" charset="0"/>
              </a:rPr>
              <a:t>7500 at the rate of 12% per annum for 8 years? </a:t>
            </a:r>
          </a:p>
          <a:p>
            <a:pPr>
              <a:buNone/>
            </a:pPr>
            <a:r>
              <a:rPr lang="en-US" sz="2600" b="1" dirty="0" smtClean="0">
                <a:latin typeface="Times New Roman" pitchFamily="18" charset="0"/>
                <a:cs typeface="Times New Roman" pitchFamily="18" charset="0"/>
              </a:rPr>
              <a:t>Solution : </a:t>
            </a:r>
            <a:r>
              <a:rPr lang="en-US" sz="2600" dirty="0" smtClean="0">
                <a:latin typeface="Times New Roman" pitchFamily="18" charset="0"/>
                <a:cs typeface="Times New Roman" pitchFamily="18" charset="0"/>
              </a:rPr>
              <a:t>Given P = </a:t>
            </a:r>
            <a:r>
              <a:rPr lang="en-US" sz="2600" dirty="0" smtClean="0">
                <a:latin typeface="Times New Roman"/>
                <a:cs typeface="Times New Roman"/>
              </a:rPr>
              <a:t>₹ </a:t>
            </a:r>
            <a:r>
              <a:rPr lang="en-US" sz="2600" dirty="0" smtClean="0">
                <a:latin typeface="Times New Roman" pitchFamily="18" charset="0"/>
                <a:cs typeface="Times New Roman" pitchFamily="18" charset="0"/>
              </a:rPr>
              <a:t>7500, T = 8 Years, R = 12%</a:t>
            </a:r>
          </a:p>
          <a:p>
            <a:pPr>
              <a:buNone/>
            </a:pP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Simple Interest (S.I.) = </a:t>
            </a:r>
            <a:r>
              <a:rPr lang="en-US" sz="2600" dirty="0" smtClean="0">
                <a:latin typeface="Times New Roman"/>
                <a:cs typeface="Times New Roman"/>
              </a:rPr>
              <a:t>₹ </a:t>
            </a:r>
            <a:r>
              <a:rPr lang="en-US" sz="2600" dirty="0" smtClean="0">
                <a:latin typeface="Times New Roman" pitchFamily="18" charset="0"/>
                <a:cs typeface="Times New Roman" pitchFamily="18" charset="0"/>
              </a:rPr>
              <a:t>7200</a:t>
            </a:r>
          </a:p>
          <a:p>
            <a:pPr>
              <a:buNone/>
            </a:pPr>
            <a:r>
              <a:rPr lang="en-US" sz="2600" b="1" dirty="0" smtClean="0">
                <a:latin typeface="Times New Roman" pitchFamily="18" charset="0"/>
                <a:cs typeface="Times New Roman" pitchFamily="18" charset="0"/>
              </a:rPr>
              <a:t>Example 2 : </a:t>
            </a:r>
            <a:r>
              <a:rPr lang="en-US" sz="2600" dirty="0" smtClean="0">
                <a:latin typeface="Times New Roman" pitchFamily="18" charset="0"/>
                <a:cs typeface="Times New Roman" pitchFamily="18" charset="0"/>
              </a:rPr>
              <a:t>A man borrowed ₹ 15000 at the rate of 24% SI and to clear the debt after 6years, much he has to return:</a:t>
            </a:r>
          </a:p>
          <a:p>
            <a:pPr>
              <a:buNone/>
            </a:pPr>
            <a:r>
              <a:rPr lang="en-US" sz="2600" b="1" dirty="0" smtClean="0">
                <a:latin typeface="Times New Roman" pitchFamily="18" charset="0"/>
                <a:cs typeface="Times New Roman" pitchFamily="18" charset="0"/>
              </a:rPr>
              <a:t>Solution : </a:t>
            </a:r>
            <a:r>
              <a:rPr lang="en-US" sz="2600" dirty="0" smtClean="0">
                <a:latin typeface="Times New Roman" pitchFamily="18" charset="0"/>
                <a:cs typeface="Times New Roman" pitchFamily="18" charset="0"/>
              </a:rPr>
              <a:t>Given P = 15000, T = 6 Years, R = 24%</a:t>
            </a:r>
          </a:p>
          <a:p>
            <a:pPr>
              <a:buNone/>
            </a:pPr>
            <a:r>
              <a:rPr lang="en-US" sz="2600" dirty="0" smtClean="0">
                <a:latin typeface="Times New Roman" pitchFamily="18" charset="0"/>
                <a:cs typeface="Times New Roman" pitchFamily="18" charset="0"/>
              </a:rPr>
              <a:t>Simple Interest = (15000×24×6)/100= ₹ 21600</a:t>
            </a:r>
          </a:p>
          <a:p>
            <a:pPr>
              <a:buNone/>
            </a:pPr>
            <a:r>
              <a:rPr lang="en-US" sz="2600" dirty="0" smtClean="0">
                <a:latin typeface="Times New Roman" pitchFamily="18" charset="0"/>
                <a:cs typeface="Times New Roman" pitchFamily="18" charset="0"/>
              </a:rPr>
              <a:t>Therefore, total interest = 21600</a:t>
            </a:r>
          </a:p>
          <a:p>
            <a:pPr>
              <a:buNone/>
            </a:pPr>
            <a:r>
              <a:rPr lang="en-US" sz="2600" dirty="0" smtClean="0">
                <a:latin typeface="Times New Roman" pitchFamily="18" charset="0"/>
                <a:cs typeface="Times New Roman" pitchFamily="18" charset="0"/>
              </a:rPr>
              <a:t>Total repayment = S.I + Principal amount = 21600 + 15000  			     = ₹ 36600</a:t>
            </a:r>
            <a:endParaRPr lang="en-US" sz="26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4770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noGrp="1"/>
          </p:cNvSpPr>
          <p:nvPr>
            <p:ph type="title"/>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Discount(Contd.)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447800" y="0"/>
            <a:ext cx="7696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Simple Interest &amp; Compound interest</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
        <p:nvSpPr>
          <p:cNvPr id="542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67000" y="2362200"/>
            <a:ext cx="3657600" cy="685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8839B5-D31E-40DB-AB23-735C4B07FD74}"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mathematics – 1 (KAS – 103)                Unit  -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Course Outcomes 2020-21 (B. Tech. – 1</a:t>
            </a:r>
            <a:r>
              <a:rPr lang="en-US" sz="3000" b="1" baseline="30000" dirty="0" smtClean="0">
                <a:latin typeface="Times New Roman" pitchFamily="18" charset="0"/>
                <a:cs typeface="Times New Roman" pitchFamily="18" charset="0"/>
              </a:rPr>
              <a:t>st</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Sem</a:t>
            </a:r>
            <a:r>
              <a:rPr lang="en-US" sz="3000" b="1" dirty="0" smtClean="0">
                <a:latin typeface="Times New Roman" pitchFamily="18" charset="0"/>
                <a:cs typeface="Times New Roman" pitchFamily="18" charset="0"/>
              </a:rPr>
              <a: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457200" y="990599"/>
          <a:ext cx="8382000" cy="5164824"/>
        </p:xfrm>
        <a:graphic>
          <a:graphicData uri="http://schemas.openxmlformats.org/drawingml/2006/table">
            <a:tbl>
              <a:tblPr/>
              <a:tblGrid>
                <a:gridCol w="682949"/>
                <a:gridCol w="7699051"/>
              </a:tblGrid>
              <a:tr h="441106">
                <a:tc gridSpan="2">
                  <a:txBody>
                    <a:bodyPr/>
                    <a:lstStyle/>
                    <a:p>
                      <a:pPr algn="l" fontAlgn="ctr"/>
                      <a:r>
                        <a:rPr lang="en-US" sz="2200" b="1" i="0" u="none" strike="noStrike" dirty="0">
                          <a:solidFill>
                            <a:srgbClr val="000000"/>
                          </a:solidFill>
                          <a:latin typeface="Times New Roman" pitchFamily="18" charset="0"/>
                          <a:cs typeface="Times New Roman" pitchFamily="18" charset="0"/>
                        </a:rPr>
                        <a:t>Course Name: </a:t>
                      </a:r>
                      <a:r>
                        <a:rPr lang="en-US" sz="2200" b="1" i="0" u="none" strike="noStrike" dirty="0" smtClean="0">
                          <a:solidFill>
                            <a:srgbClr val="000000"/>
                          </a:solidFill>
                          <a:latin typeface="Times New Roman" pitchFamily="18" charset="0"/>
                          <a:cs typeface="Times New Roman" pitchFamily="18" charset="0"/>
                        </a:rPr>
                        <a:t>Mathematics-I (KAS 103)</a:t>
                      </a:r>
                      <a:endParaRPr lang="en-US" sz="2200" b="1" i="0" u="none" strike="noStrike" dirty="0">
                        <a:solidFill>
                          <a:srgbClr val="000000"/>
                        </a:solidFill>
                        <a:latin typeface="Times New Roman" pitchFamily="18" charset="0"/>
                        <a:cs typeface="Times New Roman" pitchFamily="18" charset="0"/>
                      </a:endParaRPr>
                    </a:p>
                  </a:txBody>
                  <a:tcPr marL="7023" marR="7023" marT="70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698185">
                <a:tc>
                  <a:txBody>
                    <a:bodyPr/>
                    <a:lstStyle/>
                    <a:p>
                      <a:pPr algn="l" fontAlgn="ctr"/>
                      <a:r>
                        <a:rPr lang="en-US" sz="2200" b="0" i="0" u="none" strike="noStrike">
                          <a:solidFill>
                            <a:srgbClr val="000000"/>
                          </a:solidFill>
                          <a:latin typeface="+mn-lt"/>
                        </a:rPr>
                        <a:t>CO1</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800" b="0" kern="1200" dirty="0" smtClean="0">
                          <a:solidFill>
                            <a:schemeClr val="tx1"/>
                          </a:solidFill>
                          <a:latin typeface="+mn-lt"/>
                          <a:ea typeface="+mn-ea"/>
                          <a:cs typeface="+mn-cs"/>
                        </a:rPr>
                        <a:t>Apply  the concept of differentiation to solve differential equations.</a:t>
                      </a:r>
                      <a:endParaRPr lang="en-IN" sz="1800" b="0" dirty="0">
                        <a:solidFill>
                          <a:srgbClr val="FF0000"/>
                        </a:solidFill>
                        <a:latin typeface="+mn-lt"/>
                        <a:ea typeface="Calibri"/>
                        <a:cs typeface="Times New Roman"/>
                      </a:endParaRPr>
                    </a:p>
                  </a:txBody>
                  <a:tcPr marL="68260" marR="6826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43659">
                <a:tc>
                  <a:txBody>
                    <a:bodyPr/>
                    <a:lstStyle/>
                    <a:p>
                      <a:pPr algn="l" fontAlgn="ctr"/>
                      <a:r>
                        <a:rPr lang="en-US" sz="2200" b="0" i="0" u="none" strike="noStrike" dirty="0">
                          <a:solidFill>
                            <a:srgbClr val="000000"/>
                          </a:solidFill>
                          <a:latin typeface="Times New Roman" pitchFamily="18" charset="0"/>
                          <a:cs typeface="Times New Roman" pitchFamily="18" charset="0"/>
                        </a:rPr>
                        <a:t>CO2</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800" kern="1200" dirty="0" smtClean="0">
                          <a:solidFill>
                            <a:schemeClr val="tx1"/>
                          </a:solidFill>
                          <a:latin typeface="+mn-lt"/>
                          <a:ea typeface="+mn-ea"/>
                          <a:cs typeface="+mn-cs"/>
                        </a:rPr>
                        <a:t>Apply the concept of convergence of sequence and series to evaluate Fourier series </a:t>
                      </a:r>
                      <a:endParaRPr lang="en-IN" sz="1800" b="1" dirty="0">
                        <a:latin typeface="+mn-lt"/>
                        <a:ea typeface="Calibri"/>
                        <a:cs typeface="Times New Roman"/>
                      </a:endParaRPr>
                    </a:p>
                  </a:txBody>
                  <a:tcPr marL="68260" marR="6826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6923">
                <a:tc>
                  <a:txBody>
                    <a:bodyPr/>
                    <a:lstStyle/>
                    <a:p>
                      <a:pPr algn="l" fontAlgn="ctr"/>
                      <a:r>
                        <a:rPr lang="en-US" sz="2200" b="0" i="0" u="none" strike="noStrike" dirty="0">
                          <a:solidFill>
                            <a:srgbClr val="000000"/>
                          </a:solidFill>
                          <a:latin typeface="Times New Roman" pitchFamily="18" charset="0"/>
                          <a:cs typeface="Times New Roman" pitchFamily="18" charset="0"/>
                        </a:rPr>
                        <a:t>CO3</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800" kern="1200" dirty="0" smtClean="0">
                          <a:solidFill>
                            <a:schemeClr val="tx1"/>
                          </a:solidFill>
                          <a:latin typeface="+mn-lt"/>
                          <a:ea typeface="+mn-ea"/>
                          <a:cs typeface="+mn-cs"/>
                        </a:rPr>
                        <a:t>Apply the  Laplace transform to solve ordinary differential equations</a:t>
                      </a:r>
                      <a:endParaRPr lang="en-IN" sz="1800" b="1" dirty="0">
                        <a:latin typeface="+mn-lt"/>
                        <a:ea typeface="Calibri"/>
                        <a:cs typeface="Times New Roman"/>
                      </a:endParaRPr>
                    </a:p>
                  </a:txBody>
                  <a:tcPr marL="68260" marR="6826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8028">
                <a:tc>
                  <a:txBody>
                    <a:bodyPr/>
                    <a:lstStyle/>
                    <a:p>
                      <a:pPr algn="l" fontAlgn="ctr"/>
                      <a:r>
                        <a:rPr lang="en-US" sz="2200" b="0" i="0" u="none" strike="noStrike" dirty="0">
                          <a:solidFill>
                            <a:srgbClr val="000000"/>
                          </a:solidFill>
                          <a:latin typeface="Times New Roman" pitchFamily="18" charset="0"/>
                          <a:cs typeface="Times New Roman" pitchFamily="18" charset="0"/>
                        </a:rPr>
                        <a:t>CO4</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800" kern="1200" dirty="0" smtClean="0">
                          <a:solidFill>
                            <a:schemeClr val="tx1"/>
                          </a:solidFill>
                          <a:latin typeface="+mn-lt"/>
                          <a:ea typeface="+mn-ea"/>
                          <a:cs typeface="+mn-cs"/>
                        </a:rPr>
                        <a:t>Apply the concept of vector calculus to evaluate line, surface and volume integrals.</a:t>
                      </a:r>
                      <a:endParaRPr lang="en-IN" sz="1800" b="1" dirty="0">
                        <a:latin typeface="+mn-lt"/>
                        <a:ea typeface="Calibri"/>
                        <a:cs typeface="Times New Roman"/>
                      </a:endParaRPr>
                    </a:p>
                  </a:txBody>
                  <a:tcPr marL="68260" marR="6826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6923">
                <a:tc>
                  <a:txBody>
                    <a:bodyPr/>
                    <a:lstStyle/>
                    <a:p>
                      <a:pPr algn="l" fontAlgn="ctr"/>
                      <a:r>
                        <a:rPr lang="en-US" sz="2200" b="0" i="0" u="none" strike="noStrike" dirty="0">
                          <a:solidFill>
                            <a:srgbClr val="000000"/>
                          </a:solidFill>
                          <a:latin typeface="Times New Roman" pitchFamily="18" charset="0"/>
                          <a:cs typeface="Times New Roman" pitchFamily="18" charset="0"/>
                        </a:rPr>
                        <a:t>CO5</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IN" sz="1800" b="1" kern="1200" dirty="0" smtClean="0">
                          <a:solidFill>
                            <a:schemeClr val="tx1"/>
                          </a:solidFill>
                          <a:latin typeface="+mn-lt"/>
                          <a:ea typeface="+mn-ea"/>
                          <a:cs typeface="+mn-cs"/>
                        </a:rPr>
                        <a:t>Demonstrate the basic concept Proportion &amp; Partnership, Problem of ages, Allegation &amp; Mixture, Direction, Blood relation , Simple &amp; Compound interest</a:t>
                      </a:r>
                      <a:endParaRPr lang="en-IN" sz="1800" b="1" dirty="0">
                        <a:latin typeface="+mn-lt"/>
                        <a:ea typeface="Calibri"/>
                        <a:cs typeface="Times New Roman"/>
                      </a:endParaRPr>
                    </a:p>
                  </a:txBody>
                  <a:tcPr marL="68260" marR="6826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77500" lnSpcReduction="20000"/>
          </a:bodyPr>
          <a:lstStyle/>
          <a:p>
            <a:pPr>
              <a:buNone/>
            </a:pPr>
            <a:r>
              <a:rPr lang="en-US" sz="2800" b="1" dirty="0" smtClean="0">
                <a:latin typeface="Times New Roman" pitchFamily="18" charset="0"/>
                <a:cs typeface="Times New Roman" pitchFamily="18" charset="0"/>
              </a:rPr>
              <a:t>Example 3: </a:t>
            </a:r>
            <a:r>
              <a:rPr lang="en-US" sz="2800" dirty="0" smtClean="0">
                <a:latin typeface="Times New Roman" pitchFamily="18" charset="0"/>
                <a:cs typeface="Times New Roman" pitchFamily="18" charset="0"/>
              </a:rPr>
              <a:t>The simple interest on a certain sum of money at 4% per annum for 4 yrs is ₹ 80 more than the interest on the same sum for 3 yrs at 5% per annum. Find the sum.</a:t>
            </a:r>
          </a:p>
          <a:p>
            <a:pPr>
              <a:buNone/>
            </a:pPr>
            <a:r>
              <a:rPr lang="en-US" sz="2600" b="1" dirty="0" smtClean="0">
                <a:latin typeface="Times New Roman" pitchFamily="18" charset="0"/>
                <a:cs typeface="Times New Roman" pitchFamily="18" charset="0"/>
              </a:rPr>
              <a:t>Solution : </a:t>
            </a:r>
            <a:r>
              <a:rPr lang="en-US" sz="2800" dirty="0" smtClean="0">
                <a:latin typeface="Times New Roman" pitchFamily="18" charset="0"/>
                <a:cs typeface="Times New Roman" pitchFamily="18" charset="0"/>
              </a:rPr>
              <a:t>Let the sum be ₹ x , then at 4% rate for 4 yrs the simple interest </a:t>
            </a:r>
          </a:p>
          <a:p>
            <a:pPr>
              <a:buNone/>
            </a:pPr>
            <a:r>
              <a:rPr lang="en-US" sz="2800" dirty="0" smtClean="0">
                <a:latin typeface="Times New Roman" pitchFamily="18" charset="0"/>
                <a:cs typeface="Times New Roman" pitchFamily="18" charset="0"/>
              </a:rPr>
              <a:t>		       =</a:t>
            </a: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At 5% rate for 3 yrs the simple interest =</a:t>
            </a:r>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or			</a:t>
            </a:r>
          </a:p>
          <a:p>
            <a:pPr>
              <a:buNone/>
            </a:pP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 	</a:t>
            </a:r>
          </a:p>
          <a:p>
            <a:pPr>
              <a:buNone/>
            </a:pPr>
            <a:r>
              <a:rPr lang="en-US" sz="2600" dirty="0" smtClean="0">
                <a:latin typeface="Times New Roman" pitchFamily="18" charset="0"/>
                <a:cs typeface="Times New Roman" pitchFamily="18" charset="0"/>
              </a:rPr>
              <a:t>Or 			x = </a:t>
            </a:r>
            <a:r>
              <a:rPr lang="en-US" sz="2600" dirty="0" smtClean="0">
                <a:latin typeface="Times New Roman"/>
                <a:cs typeface="Times New Roman"/>
              </a:rPr>
              <a:t>₹ 8000</a:t>
            </a:r>
            <a:r>
              <a:rPr lang="en-US" sz="2600" dirty="0" smtClean="0">
                <a:latin typeface="Times New Roman" pitchFamily="18" charset="0"/>
                <a:cs typeface="Times New Roman" pitchFamily="18" charset="0"/>
              </a:rPr>
              <a:t> </a:t>
            </a:r>
          </a:p>
          <a:p>
            <a:pPr>
              <a:buNone/>
            </a:pPr>
            <a:r>
              <a:rPr lang="en-US" sz="2800" dirty="0" smtClean="0"/>
              <a:t>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828800" y="6356350"/>
            <a:ext cx="6019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Discount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smtClean="0">
                <a:ln>
                  <a:noFill/>
                </a:ln>
                <a:solidFill>
                  <a:schemeClr val="dk1"/>
                </a:solidFill>
                <a:effectLst/>
                <a:uLnTx/>
                <a:uFillTx/>
                <a:latin typeface="Times New Roman" pitchFamily="18" charset="0"/>
                <a:ea typeface="+mn-ea"/>
                <a:cs typeface="Times New Roman" pitchFamily="18" charset="0"/>
              </a:rPr>
              <a:t>Simple Interest &amp; Compound interest</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
        <p:nvSpPr>
          <p:cNvPr id="5325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2362200"/>
            <a:ext cx="3048000" cy="685800"/>
          </a:xfrm>
          <a:prstGeom prst="rect">
            <a:avLst/>
          </a:prstGeom>
          <a:noFill/>
        </p:spPr>
      </p:pic>
      <p:sp>
        <p:nvSpPr>
          <p:cNvPr id="5325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53000" y="3200400"/>
            <a:ext cx="2971800" cy="838200"/>
          </a:xfrm>
          <a:prstGeom prst="rect">
            <a:avLst/>
          </a:prstGeom>
          <a:noFill/>
        </p:spPr>
      </p:pic>
      <p:sp>
        <p:nvSpPr>
          <p:cNvPr id="53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endParaRPr lang="en-US"/>
          </a:p>
        </p:txBody>
      </p:sp>
      <p:pic>
        <p:nvPicPr>
          <p:cNvPr id="5325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5800" y="4114800"/>
            <a:ext cx="2438400" cy="609600"/>
          </a:xfrm>
          <a:prstGeom prst="rect">
            <a:avLst/>
          </a:prstGeom>
          <a:noFill/>
        </p:spPr>
      </p:pic>
      <p:sp>
        <p:nvSpPr>
          <p:cNvPr id="53257" name="Rectangle 9"/>
          <p:cNvSpPr>
            <a:spLocks noChangeArrowheads="1"/>
          </p:cNvSpPr>
          <p:nvPr/>
        </p:nvSpPr>
        <p:spPr bwMode="auto">
          <a:xfrm>
            <a:off x="0" y="7810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8"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810000" y="4038600"/>
            <a:ext cx="2209800" cy="762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059363"/>
          </a:xfrm>
        </p:spPr>
        <p:txBody>
          <a:bodyPr>
            <a:normAutofit/>
          </a:bodyPr>
          <a:lstStyle/>
          <a:p>
            <a:r>
              <a:rPr lang="en-US" sz="2600" b="1" dirty="0" smtClean="0">
                <a:latin typeface="Times New Roman" pitchFamily="18" charset="0"/>
                <a:cs typeface="Times New Roman" pitchFamily="18" charset="0"/>
              </a:rPr>
              <a:t>Note : </a:t>
            </a:r>
            <a:r>
              <a:rPr lang="en-US" sz="2600" dirty="0" smtClean="0">
                <a:latin typeface="Times New Roman" pitchFamily="18" charset="0"/>
                <a:cs typeface="Times New Roman" pitchFamily="18" charset="0"/>
              </a:rPr>
              <a:t>A sum of money becomes x times in T years. In how many years will it become y times?</a:t>
            </a:r>
          </a:p>
          <a:p>
            <a:r>
              <a:rPr lang="es-ES" sz="2600" b="1" dirty="0" err="1" smtClean="0">
                <a:latin typeface="Times New Roman" pitchFamily="18" charset="0"/>
                <a:cs typeface="Times New Roman" pitchFamily="18" charset="0"/>
              </a:rPr>
              <a:t>For</a:t>
            </a:r>
            <a:r>
              <a:rPr lang="es-ES" sz="2600" b="1" dirty="0" smtClean="0">
                <a:latin typeface="Times New Roman" pitchFamily="18" charset="0"/>
                <a:cs typeface="Times New Roman" pitchFamily="18" charset="0"/>
              </a:rPr>
              <a:t> SI : Formula = </a:t>
            </a:r>
          </a:p>
          <a:p>
            <a:pPr>
              <a:buNone/>
            </a:pPr>
            <a:r>
              <a:rPr lang="en-US" sz="2600" b="1" dirty="0" smtClean="0">
                <a:latin typeface="Times New Roman" pitchFamily="18" charset="0"/>
                <a:cs typeface="Times New Roman" pitchFamily="18" charset="0"/>
              </a:rPr>
              <a:t>	Example : </a:t>
            </a:r>
            <a:r>
              <a:rPr lang="en-US" sz="2600" dirty="0" smtClean="0">
                <a:latin typeface="Times New Roman" pitchFamily="18" charset="0"/>
                <a:cs typeface="Times New Roman" pitchFamily="18" charset="0"/>
              </a:rPr>
              <a:t>A sum of money becomes three times in 5 years. In how many years will the same sum become 6 times at the same rate of simple interest?</a:t>
            </a:r>
          </a:p>
          <a:p>
            <a:pPr>
              <a:buNone/>
            </a:pPr>
            <a:r>
              <a:rPr lang="en-US" sz="2600" b="1" dirty="0" smtClean="0">
                <a:latin typeface="Times New Roman" pitchFamily="18" charset="0"/>
                <a:cs typeface="Times New Roman" pitchFamily="18" charset="0"/>
              </a:rPr>
              <a:t>	Solution : </a:t>
            </a:r>
            <a:r>
              <a:rPr lang="en-US" sz="2600" dirty="0" smtClean="0">
                <a:latin typeface="Times New Roman" pitchFamily="18" charset="0"/>
                <a:cs typeface="Times New Roman" pitchFamily="18" charset="0"/>
              </a:rPr>
              <a:t>[(6 – 1)/(3 – 1)] × 5 = 5/2 × 5 = 12.5 years</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447800" y="6356350"/>
            <a:ext cx="6781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600200" y="0"/>
            <a:ext cx="7543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Simple Interest &amp; Compound Interest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522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810000" y="1905000"/>
            <a:ext cx="1676400" cy="609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r>
              <a:rPr lang="en-US" sz="2600" b="1" dirty="0" smtClean="0">
                <a:latin typeface="Times New Roman" pitchFamily="18" charset="0"/>
                <a:cs typeface="Times New Roman" pitchFamily="18" charset="0"/>
              </a:rPr>
              <a:t>Important formulas for Compound Interest :</a:t>
            </a:r>
          </a:p>
          <a:p>
            <a:pPr marL="514350" indent="-514350">
              <a:buAutoNum type="arabicParenBoth"/>
            </a:pPr>
            <a:r>
              <a:rPr lang="en-US" sz="2200" dirty="0" smtClean="0">
                <a:latin typeface="Times New Roman" pitchFamily="18" charset="0"/>
                <a:cs typeface="Times New Roman" pitchFamily="18" charset="0"/>
              </a:rPr>
              <a:t>When interest is compounded annually :</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n </a:t>
            </a:r>
          </a:p>
          <a:p>
            <a:pPr marL="514350" indent="-514350">
              <a:buNone/>
            </a:pPr>
            <a:r>
              <a:rPr lang="en-US" sz="2200" b="1" dirty="0" smtClean="0">
                <a:latin typeface="Times New Roman" pitchFamily="18" charset="0"/>
                <a:cs typeface="Times New Roman" pitchFamily="18" charset="0"/>
              </a:rPr>
              <a:t>		     		</a:t>
            </a:r>
          </a:p>
          <a:p>
            <a:pPr marL="514350" indent="-514350">
              <a:buNone/>
            </a:pPr>
            <a:r>
              <a:rPr lang="en-US" sz="2200" dirty="0" smtClean="0">
                <a:latin typeface="Times New Roman" pitchFamily="18" charset="0"/>
                <a:cs typeface="Times New Roman" pitchFamily="18" charset="0"/>
              </a:rPr>
              <a:t>(2) When interest is compounded half-yearly :</a:t>
            </a:r>
          </a:p>
          <a:p>
            <a:pPr marL="514350" indent="-514350">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2n</a:t>
            </a:r>
          </a:p>
          <a:p>
            <a:pPr marL="514350" indent="-514350">
              <a:buNone/>
            </a:pPr>
            <a:r>
              <a:rPr lang="en-US" sz="2200" b="1" dirty="0" smtClean="0">
                <a:latin typeface="Times New Roman" pitchFamily="18" charset="0"/>
                <a:cs typeface="Times New Roman" pitchFamily="18" charset="0"/>
              </a:rPr>
              <a:t>						</a:t>
            </a:r>
          </a:p>
          <a:p>
            <a:pPr marL="514350" indent="-514350">
              <a:buNone/>
            </a:pPr>
            <a:r>
              <a:rPr lang="en-US" sz="2200" dirty="0" smtClean="0">
                <a:latin typeface="Times New Roman" pitchFamily="18" charset="0"/>
                <a:cs typeface="Times New Roman" pitchFamily="18" charset="0"/>
              </a:rPr>
              <a:t>(3) When interest is compounded Quarterly :</a:t>
            </a:r>
          </a:p>
          <a:p>
            <a:pPr marL="514350" indent="-514350">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4n</a:t>
            </a:r>
          </a:p>
          <a:p>
            <a:pPr marL="514350" indent="-514350">
              <a:buNone/>
            </a:pPr>
            <a:endParaRPr lang="en-US" sz="2200" dirty="0" smtClean="0">
              <a:latin typeface="Times New Roman" pitchFamily="18" charset="0"/>
              <a:cs typeface="Times New Roman" pitchFamily="18" charset="0"/>
            </a:endParaRPr>
          </a:p>
          <a:p>
            <a:pPr marL="514350" indent="-514350">
              <a:buNone/>
            </a:pPr>
            <a:r>
              <a:rPr lang="en-US" sz="2200" dirty="0" smtClean="0">
                <a:latin typeface="Times New Roman" pitchFamily="18" charset="0"/>
                <a:cs typeface="Times New Roman" pitchFamily="18" charset="0"/>
              </a:rPr>
              <a:t>Where </a:t>
            </a:r>
          </a:p>
          <a:p>
            <a:pPr marL="514350" indent="-514350">
              <a:buNone/>
            </a:pPr>
            <a:r>
              <a:rPr lang="en-US" sz="2200" dirty="0" smtClean="0">
                <a:latin typeface="Times New Roman" pitchFamily="18" charset="0"/>
                <a:cs typeface="Times New Roman" pitchFamily="18" charset="0"/>
              </a:rPr>
              <a:t>		P = Principal ; R = rate of interest per annum</a:t>
            </a:r>
          </a:p>
          <a:p>
            <a:pPr marL="514350" indent="-514350">
              <a:buNone/>
            </a:pPr>
            <a:r>
              <a:rPr lang="en-US" sz="2200" dirty="0" smtClean="0">
                <a:latin typeface="Times New Roman" pitchFamily="18" charset="0"/>
                <a:cs typeface="Times New Roman" pitchFamily="18" charset="0"/>
              </a:rPr>
              <a:t>		n = time (yearly, monthly etc.) ; A = Amount (sum of money)</a:t>
            </a:r>
          </a:p>
          <a:p>
            <a:pPr marL="514350" indent="-514350">
              <a:buNone/>
            </a:pPr>
            <a:endParaRPr lang="en-US" sz="2600" dirty="0" smtClean="0">
              <a:latin typeface="Times New Roman" pitchFamily="18" charset="0"/>
              <a:cs typeface="Times New Roman" pitchFamily="18" charset="0"/>
            </a:endParaRPr>
          </a:p>
          <a:p>
            <a:pPr marL="514350" indent="-514350">
              <a:buNone/>
            </a:pPr>
            <a:endParaRPr lang="en-US" sz="2600"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3600450" lvl="7" indent="-514350">
              <a:buNone/>
            </a:pPr>
            <a:endParaRPr lang="en-US" sz="2600" b="1" dirty="0" smtClean="0">
              <a:latin typeface="Times New Roman" pitchFamily="18" charset="0"/>
              <a:cs typeface="Times New Roman" pitchFamily="18" charset="0"/>
            </a:endParaRPr>
          </a:p>
          <a:p>
            <a:pPr marL="3600450" lvl="7" indent="-514350">
              <a:buNone/>
            </a:pPr>
            <a:endParaRPr lang="en-US" sz="2600" b="1" dirty="0" smtClean="0">
              <a:latin typeface="Times New Roman" pitchFamily="18" charset="0"/>
              <a:cs typeface="Times New Roman" pitchFamily="18" charset="0"/>
            </a:endParaRPr>
          </a:p>
          <a:p>
            <a:pPr marL="3600450" lvl="7" indent="-514350">
              <a:buNone/>
            </a:pPr>
            <a:endParaRPr lang="en-US" sz="2600" b="1" dirty="0" smtClean="0">
              <a:latin typeface="Times New Roman" pitchFamily="18" charset="0"/>
              <a:cs typeface="Times New Roman" pitchFamily="18" charset="0"/>
            </a:endParaRPr>
          </a:p>
          <a:p>
            <a:pPr marL="3600450" lvl="7" indent="-514350">
              <a:buNone/>
            </a:pPr>
            <a:endParaRPr lang="en-US" sz="2600" b="1" dirty="0" smtClean="0">
              <a:latin typeface="Times New Roman" pitchFamily="18" charset="0"/>
              <a:cs typeface="Times New Roman" pitchFamily="18" charset="0"/>
            </a:endParaRPr>
          </a:p>
          <a:p>
            <a:pPr marL="3600450" lvl="7" indent="-514350">
              <a:buNone/>
            </a:pPr>
            <a:endParaRPr lang="en-US" sz="2600" b="1" dirty="0" smtClean="0">
              <a:latin typeface="Times New Roman" pitchFamily="18" charset="0"/>
              <a:cs typeface="Times New Roman" pitchFamily="18" charset="0"/>
            </a:endParaRPr>
          </a:p>
          <a:p>
            <a:pPr marL="514350" indent="-514350">
              <a:buNone/>
            </a:pPr>
            <a:endParaRPr lang="en-US" sz="2800" dirty="0" smtClean="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dirty="0"/>
          </a:p>
        </p:txBody>
      </p:sp>
      <p:sp>
        <p:nvSpPr>
          <p:cNvPr id="5" name="Footer Placeholder 4"/>
          <p:cNvSpPr>
            <a:spLocks noGrp="1"/>
          </p:cNvSpPr>
          <p:nvPr>
            <p:ph type="ftr" sz="quarter" idx="11"/>
          </p:nvPr>
        </p:nvSpPr>
        <p:spPr>
          <a:xfrm>
            <a:off x="1981200" y="6356350"/>
            <a:ext cx="6324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Title 1"/>
          <p:cNvSpPr txBox="1">
            <a:spLocks/>
          </p:cNvSpPr>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ea typeface="+mn-ea"/>
                <a:cs typeface="Times New Roman" pitchFamily="18" charset="0"/>
              </a:rPr>
              <a:t>SI &amp; CI (Contd.)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
        <p:nvSpPr>
          <p:cNvPr id="512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04" name="Rectangle 4"/>
          <p:cNvSpPr>
            <a:spLocks noChangeArrowheads="1"/>
          </p:cNvSpPr>
          <p:nvPr/>
        </p:nvSpPr>
        <p:spPr bwMode="auto">
          <a:xfrm>
            <a:off x="0" y="790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0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51207"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8000" y="1905000"/>
            <a:ext cx="2057400" cy="685800"/>
          </a:xfrm>
          <a:prstGeom prst="rect">
            <a:avLst/>
          </a:prstGeom>
          <a:noFill/>
        </p:spPr>
      </p:pic>
      <p:sp>
        <p:nvSpPr>
          <p:cNvPr id="51209" name="Rectangle 9"/>
          <p:cNvSpPr>
            <a:spLocks noChangeArrowheads="1"/>
          </p:cNvSpPr>
          <p:nvPr/>
        </p:nvSpPr>
        <p:spPr bwMode="auto">
          <a:xfrm>
            <a:off x="0" y="7905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30000" dirty="0" smtClean="0">
                <a:ln>
                  <a:noFill/>
                </a:ln>
                <a:solidFill>
                  <a:schemeClr val="tx1"/>
                </a:solidFill>
                <a:effectLst/>
                <a:latin typeface="Calibri" pitchFamily="34" charset="0"/>
                <a:ea typeface="Times New Roman" pitchFamily="18" charset="0"/>
                <a:cs typeface="Times New Roman" pitchFamily="18" charset="0"/>
              </a:rPr>
              <a:t>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51210" name="Picture 1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3124200"/>
            <a:ext cx="2590800" cy="685800"/>
          </a:xfrm>
          <a:prstGeom prst="rect">
            <a:avLst/>
          </a:prstGeom>
          <a:noFill/>
        </p:spPr>
      </p:pic>
      <p:sp>
        <p:nvSpPr>
          <p:cNvPr id="512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51212"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67000" y="4343400"/>
            <a:ext cx="2438400" cy="609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05400"/>
          </a:xfrm>
        </p:spPr>
        <p:txBody>
          <a:bodyPr>
            <a:normAutofit/>
          </a:bodyPr>
          <a:lstStyle/>
          <a:p>
            <a:r>
              <a:rPr lang="en-US" sz="2400" b="1" dirty="0" smtClean="0">
                <a:latin typeface="Times New Roman" pitchFamily="18" charset="0"/>
                <a:cs typeface="Times New Roman" pitchFamily="18" charset="0"/>
              </a:rPr>
              <a:t>Note : </a:t>
            </a:r>
            <a:r>
              <a:rPr lang="en-US" sz="2400" dirty="0" smtClean="0">
                <a:latin typeface="Times New Roman" pitchFamily="18" charset="0"/>
                <a:cs typeface="Times New Roman" pitchFamily="18" charset="0"/>
              </a:rPr>
              <a:t>A sum of money becomes x times in T years. In how many years will it become y times?</a:t>
            </a:r>
          </a:p>
          <a:p>
            <a:r>
              <a:rPr lang="en-US" sz="2400" b="1" dirty="0" smtClean="0">
                <a:latin typeface="Times New Roman" pitchFamily="18" charset="0"/>
                <a:cs typeface="Times New Roman" pitchFamily="18" charset="0"/>
              </a:rPr>
              <a:t>For CI : Formula = (logy/</a:t>
            </a:r>
            <a:r>
              <a:rPr lang="en-US" sz="2400" b="1" dirty="0" err="1" smtClean="0">
                <a:latin typeface="Times New Roman" pitchFamily="18" charset="0"/>
                <a:cs typeface="Times New Roman" pitchFamily="18" charset="0"/>
              </a:rPr>
              <a:t>logx</a:t>
            </a:r>
            <a:r>
              <a:rPr lang="en-US" sz="2400" b="1" dirty="0" smtClean="0">
                <a:latin typeface="Times New Roman" pitchFamily="18" charset="0"/>
                <a:cs typeface="Times New Roman" pitchFamily="18" charset="0"/>
              </a:rPr>
              <a:t>) × T</a:t>
            </a:r>
          </a:p>
          <a:p>
            <a:r>
              <a:rPr lang="en-US" sz="2400" b="1" dirty="0" smtClean="0">
                <a:latin typeface="Times New Roman" pitchFamily="18" charset="0"/>
                <a:cs typeface="Times New Roman" pitchFamily="18" charset="0"/>
              </a:rPr>
              <a:t>Difference between CI and SI</a:t>
            </a:r>
          </a:p>
          <a:p>
            <a:r>
              <a:rPr lang="en-US" sz="2400" dirty="0" smtClean="0">
                <a:latin typeface="Times New Roman" pitchFamily="18" charset="0"/>
                <a:cs typeface="Times New Roman" pitchFamily="18" charset="0"/>
              </a:rPr>
              <a:t>Note the following things-</a:t>
            </a:r>
          </a:p>
          <a:p>
            <a:r>
              <a:rPr lang="en-US" sz="2400" dirty="0" smtClean="0">
                <a:latin typeface="Times New Roman" pitchFamily="18" charset="0"/>
                <a:cs typeface="Times New Roman" pitchFamily="18" charset="0"/>
              </a:rPr>
              <a:t>If t=1 year, then SI = CI</a:t>
            </a:r>
          </a:p>
          <a:p>
            <a:r>
              <a:rPr lang="en-US" sz="2400" dirty="0" smtClean="0">
                <a:latin typeface="Times New Roman" pitchFamily="18" charset="0"/>
                <a:cs typeface="Times New Roman" pitchFamily="18" charset="0"/>
              </a:rPr>
              <a:t>If t=2 years then difference between CI and SI can be given by two formulas- (1)</a:t>
            </a:r>
            <a:r>
              <a:rPr lang="en-US" sz="2400" dirty="0" smtClean="0"/>
              <a:t>		   2	</a:t>
            </a:r>
            <a:r>
              <a:rPr lang="en-US" sz="2400" dirty="0" smtClean="0">
                <a:latin typeface="Times New Roman" pitchFamily="18" charset="0"/>
                <a:cs typeface="Times New Roman" pitchFamily="18" charset="0"/>
              </a:rPr>
              <a:t>(2)</a:t>
            </a:r>
          </a:p>
          <a:p>
            <a:endParaRPr lang="en-US" sz="2400" dirty="0" smtClean="0"/>
          </a:p>
          <a:p>
            <a:r>
              <a:rPr lang="en-US" sz="2400" dirty="0" smtClean="0">
                <a:latin typeface="Times New Roman" pitchFamily="18" charset="0"/>
                <a:cs typeface="Times New Roman" pitchFamily="18" charset="0"/>
              </a:rPr>
              <a:t>If t=3 years then difference between CI and SI can be given by formulas-			2			</a:t>
            </a:r>
          </a:p>
          <a:p>
            <a:pPr lvl="5"/>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371600" y="6356350"/>
            <a:ext cx="6629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SI &amp; CI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48000" y="4191000"/>
            <a:ext cx="1371600" cy="685800"/>
          </a:xfrm>
          <a:prstGeom prst="rect">
            <a:avLst/>
          </a:prstGeom>
          <a:noFill/>
        </p:spPr>
      </p:pic>
      <p:sp>
        <p:nvSpPr>
          <p:cNvPr id="50179" name="Rectangle 3"/>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791200" y="4191000"/>
            <a:ext cx="1676400" cy="685800"/>
          </a:xfrm>
          <a:prstGeom prst="rect">
            <a:avLst/>
          </a:prstGeom>
          <a:noFill/>
        </p:spPr>
      </p:pic>
      <p:sp>
        <p:nvSpPr>
          <p:cNvPr id="50182" name="Rectangle 6"/>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3"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33600" y="5486400"/>
            <a:ext cx="2057400" cy="762000"/>
          </a:xfrm>
          <a:prstGeom prst="rect">
            <a:avLst/>
          </a:prstGeom>
          <a:noFill/>
        </p:spPr>
      </p:pic>
      <p:sp>
        <p:nvSpPr>
          <p:cNvPr id="50185" name="Rectangle 9"/>
          <p:cNvSpPr>
            <a:spLocks noChangeArrowheads="1"/>
          </p:cNvSpPr>
          <p:nvPr/>
        </p:nvSpPr>
        <p:spPr bwMode="auto">
          <a:xfrm>
            <a:off x="0" y="8763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86400"/>
          </a:xfrm>
        </p:spPr>
        <p:txBody>
          <a:bodyPr>
            <a:noAutofit/>
          </a:bodyPr>
          <a:lstStyle/>
          <a:p>
            <a:pPr>
              <a:buNone/>
            </a:pPr>
            <a:r>
              <a:rPr lang="en-US" sz="2300" b="1" dirty="0" smtClean="0">
                <a:latin typeface="Times New Roman" pitchFamily="18" charset="0"/>
                <a:cs typeface="Times New Roman" pitchFamily="18" charset="0"/>
              </a:rPr>
              <a:t>Example 1 : </a:t>
            </a:r>
            <a:r>
              <a:rPr lang="en-US" sz="2300" dirty="0" smtClean="0">
                <a:latin typeface="Times New Roman" pitchFamily="18" charset="0"/>
                <a:cs typeface="Times New Roman" pitchFamily="18" charset="0"/>
              </a:rPr>
              <a:t>If the difference between CI and SI earned on a certain amount at 20% pa at the end of 3 years is ₹ 640, find out the principal.  </a:t>
            </a:r>
          </a:p>
          <a:p>
            <a:pPr>
              <a:buNone/>
            </a:pPr>
            <a:r>
              <a:rPr lang="en-US" sz="2300" b="1" dirty="0" smtClean="0">
                <a:latin typeface="Times New Roman" pitchFamily="18" charset="0"/>
                <a:cs typeface="Times New Roman" pitchFamily="18" charset="0"/>
              </a:rPr>
              <a:t>Solution : </a:t>
            </a:r>
            <a:r>
              <a:rPr lang="en-US" sz="2300" dirty="0" smtClean="0">
                <a:latin typeface="Times New Roman" pitchFamily="18" charset="0"/>
                <a:cs typeface="Times New Roman" pitchFamily="18" charset="0"/>
              </a:rPr>
              <a:t>SI-CI for 3 yrs =P(R/100 +3) × (R/100)</a:t>
            </a:r>
            <a:r>
              <a:rPr lang="en-US" sz="2300" baseline="30000" dirty="0" smtClean="0">
                <a:latin typeface="Times New Roman" pitchFamily="18" charset="0"/>
                <a:cs typeface="Times New Roman" pitchFamily="18" charset="0"/>
              </a:rPr>
              <a:t>2</a:t>
            </a: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640 = P (3 + 20/100) × (20/100)</a:t>
            </a:r>
            <a:r>
              <a:rPr lang="en-US" sz="2300" baseline="30000" dirty="0" smtClean="0">
                <a:latin typeface="Times New Roman" pitchFamily="18" charset="0"/>
                <a:cs typeface="Times New Roman" pitchFamily="18" charset="0"/>
              </a:rPr>
              <a:t>2</a:t>
            </a: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P=₹ 5000 </a:t>
            </a:r>
          </a:p>
          <a:p>
            <a:pPr>
              <a:buNone/>
            </a:pPr>
            <a:r>
              <a:rPr lang="en-US" sz="2300" b="1" dirty="0" smtClean="0">
                <a:latin typeface="Times New Roman" pitchFamily="18" charset="0"/>
                <a:cs typeface="Times New Roman" pitchFamily="18" charset="0"/>
              </a:rPr>
              <a:t>Example 2 : </a:t>
            </a:r>
            <a:r>
              <a:rPr lang="en-US" sz="2300" dirty="0" smtClean="0">
                <a:latin typeface="Times New Roman" pitchFamily="18" charset="0"/>
                <a:cs typeface="Times New Roman" pitchFamily="18" charset="0"/>
              </a:rPr>
              <a:t>If a sum of ₹ 8000 landed for 20% per annum at compound interest then the sum of the amount will be ₹ 13824. Find the time. </a:t>
            </a:r>
          </a:p>
          <a:p>
            <a:pPr>
              <a:buNone/>
            </a:pPr>
            <a:r>
              <a:rPr lang="pt-BR" sz="2300" b="1" dirty="0" smtClean="0">
                <a:latin typeface="Times New Roman" pitchFamily="18" charset="0"/>
                <a:cs typeface="Times New Roman" pitchFamily="18" charset="0"/>
              </a:rPr>
              <a:t>Solution: </a:t>
            </a:r>
            <a:r>
              <a:rPr lang="pt-BR" sz="2300" dirty="0" smtClean="0">
                <a:latin typeface="Times New Roman" pitchFamily="18" charset="0"/>
                <a:cs typeface="Times New Roman" pitchFamily="18" charset="0"/>
              </a:rPr>
              <a:t>A = ₹ 13824  P = ₹ 8000, R = 20% per annum </a:t>
            </a:r>
          </a:p>
          <a:p>
            <a:pPr>
              <a:buNone/>
            </a:pPr>
            <a:r>
              <a:rPr lang="pt-BR"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 = P (1 + R/100)</a:t>
            </a:r>
            <a:r>
              <a:rPr lang="en-US" sz="2300" baseline="30000" dirty="0" smtClean="0">
                <a:latin typeface="Times New Roman" pitchFamily="18" charset="0"/>
                <a:cs typeface="Times New Roman" pitchFamily="18" charset="0"/>
              </a:rPr>
              <a:t>n</a:t>
            </a:r>
            <a:endParaRPr lang="en-US" sz="2300" dirty="0" smtClean="0">
              <a:latin typeface="Times New Roman" pitchFamily="18" charset="0"/>
              <a:cs typeface="Times New Roman" pitchFamily="18" charset="0"/>
            </a:endParaRPr>
          </a:p>
          <a:p>
            <a:pPr>
              <a:buNone/>
            </a:pPr>
            <a:r>
              <a:rPr lang="pt-BR"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13824 = 8000 (1 + 20/100)</a:t>
            </a:r>
            <a:r>
              <a:rPr lang="en-US" sz="2300" baseline="30000" dirty="0" smtClean="0">
                <a:latin typeface="Times New Roman" pitchFamily="18" charset="0"/>
                <a:cs typeface="Times New Roman" pitchFamily="18" charset="0"/>
              </a:rPr>
              <a:t>n</a:t>
            </a: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			(12/10)</a:t>
            </a:r>
            <a:r>
              <a:rPr lang="en-US" sz="2300" baseline="30000" dirty="0" smtClean="0">
                <a:latin typeface="Times New Roman" pitchFamily="18" charset="0"/>
                <a:cs typeface="Times New Roman" pitchFamily="18" charset="0"/>
              </a:rPr>
              <a:t>n</a:t>
            </a:r>
            <a:r>
              <a:rPr lang="en-US" sz="2300" dirty="0" smtClean="0">
                <a:latin typeface="Times New Roman" pitchFamily="18" charset="0"/>
                <a:cs typeface="Times New Roman" pitchFamily="18" charset="0"/>
              </a:rPr>
              <a:t> = (12/10)</a:t>
            </a:r>
            <a:r>
              <a:rPr lang="en-US" sz="2300" baseline="30000" dirty="0" smtClean="0">
                <a:latin typeface="Times New Roman" pitchFamily="18" charset="0"/>
                <a:cs typeface="Times New Roman" pitchFamily="18" charset="0"/>
              </a:rPr>
              <a:t>3</a:t>
            </a:r>
            <a:endParaRPr lang="pt-BR" sz="2300" dirty="0" smtClean="0">
              <a:latin typeface="Times New Roman" pitchFamily="18" charset="0"/>
              <a:cs typeface="Times New Roman" pitchFamily="18" charset="0"/>
            </a:endParaRPr>
          </a:p>
          <a:p>
            <a:pPr>
              <a:buNone/>
            </a:pPr>
            <a:r>
              <a:rPr lang="pt-BR" sz="2400" dirty="0" smtClean="0">
                <a:latin typeface="Times New Roman" pitchFamily="18" charset="0"/>
                <a:cs typeface="Times New Roman" pitchFamily="18" charset="0"/>
              </a:rPr>
              <a:t>				</a:t>
            </a:r>
            <a:r>
              <a:rPr lang="pt-BR" sz="2300" dirty="0" smtClean="0">
                <a:latin typeface="Times New Roman" pitchFamily="18" charset="0"/>
                <a:cs typeface="Times New Roman" pitchFamily="18" charset="0"/>
              </a:rPr>
              <a:t>n = 3 yrs. </a:t>
            </a: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SI &amp; CI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34000"/>
          </a:xfrm>
        </p:spPr>
        <p:txBody>
          <a:bodyPr>
            <a:normAutofit/>
          </a:bodyPr>
          <a:lstStyle/>
          <a:p>
            <a:pPr>
              <a:buNone/>
            </a:pPr>
            <a:r>
              <a:rPr lang="en-US" sz="2500" b="1" dirty="0" smtClean="0">
                <a:latin typeface="Times New Roman" pitchFamily="18" charset="0"/>
                <a:cs typeface="Times New Roman" pitchFamily="18" charset="0"/>
              </a:rPr>
              <a:t>Example 3 : </a:t>
            </a:r>
            <a:r>
              <a:rPr lang="en-US" sz="2500" dirty="0" err="1" smtClean="0">
                <a:latin typeface="Times New Roman" pitchFamily="18" charset="0"/>
                <a:cs typeface="Times New Roman" pitchFamily="18" charset="0"/>
              </a:rPr>
              <a:t>Arjun</a:t>
            </a:r>
            <a:r>
              <a:rPr lang="en-US" sz="2500" dirty="0" smtClean="0">
                <a:latin typeface="Times New Roman" pitchFamily="18" charset="0"/>
                <a:cs typeface="Times New Roman" pitchFamily="18" charset="0"/>
              </a:rPr>
              <a:t> lent out a sum of money at compound interest rate of 30% per annum for 2 years .It would fetch ₹500 more if interest is compounded half –yearly. </a:t>
            </a:r>
          </a:p>
          <a:p>
            <a:pPr>
              <a:buNone/>
            </a:pPr>
            <a:r>
              <a:rPr lang="en-US" sz="2500" b="1" dirty="0" smtClean="0">
                <a:latin typeface="Times New Roman" pitchFamily="18" charset="0"/>
                <a:cs typeface="Times New Roman" pitchFamily="18" charset="0"/>
              </a:rPr>
              <a:t>Solution : </a:t>
            </a:r>
            <a:r>
              <a:rPr lang="en-US" sz="2500" dirty="0" smtClean="0">
                <a:latin typeface="Times New Roman" pitchFamily="18" charset="0"/>
                <a:cs typeface="Times New Roman" pitchFamily="18" charset="0"/>
              </a:rPr>
              <a:t>P[(1+15/100)</a:t>
            </a:r>
            <a:r>
              <a:rPr lang="en-US" sz="2500" baseline="30000" dirty="0" smtClean="0">
                <a:latin typeface="Times New Roman" pitchFamily="18" charset="0"/>
                <a:cs typeface="Times New Roman" pitchFamily="18" charset="0"/>
              </a:rPr>
              <a:t>4</a:t>
            </a:r>
            <a:r>
              <a:rPr lang="en-US" sz="2500" dirty="0" smtClean="0">
                <a:latin typeface="Times New Roman" pitchFamily="18" charset="0"/>
                <a:cs typeface="Times New Roman" pitchFamily="18" charset="0"/>
              </a:rPr>
              <a:t> – (1 +30/100)</a:t>
            </a:r>
            <a:r>
              <a:rPr lang="en-US" sz="2500" baseline="30000" dirty="0" smtClean="0">
                <a:latin typeface="Times New Roman" pitchFamily="18" charset="0"/>
                <a:cs typeface="Times New Roman" pitchFamily="18" charset="0"/>
              </a:rPr>
              <a:t>2</a:t>
            </a:r>
            <a:r>
              <a:rPr lang="en-US" sz="2500" dirty="0" smtClean="0">
                <a:latin typeface="Times New Roman" pitchFamily="18" charset="0"/>
                <a:cs typeface="Times New Roman" pitchFamily="18" charset="0"/>
              </a:rPr>
              <a:t>] = 500 </a:t>
            </a:r>
          </a:p>
          <a:p>
            <a:pPr>
              <a:buNone/>
            </a:pPr>
            <a:r>
              <a:rPr lang="en-US" sz="2500" dirty="0" smtClean="0">
                <a:latin typeface="Times New Roman" pitchFamily="18" charset="0"/>
                <a:cs typeface="Times New Roman" pitchFamily="18" charset="0"/>
              </a:rPr>
              <a:t>				P =₹ 8333.33</a:t>
            </a:r>
          </a:p>
          <a:p>
            <a:pPr>
              <a:buNone/>
            </a:pPr>
            <a:r>
              <a:rPr lang="en-US" sz="2500" b="1" dirty="0" smtClean="0">
                <a:latin typeface="Times New Roman" pitchFamily="18" charset="0"/>
                <a:cs typeface="Times New Roman" pitchFamily="18" charset="0"/>
              </a:rPr>
              <a:t>Example 4 : </a:t>
            </a:r>
            <a:r>
              <a:rPr lang="en-US" sz="2500" dirty="0" smtClean="0">
                <a:latin typeface="Times New Roman" pitchFamily="18" charset="0"/>
                <a:cs typeface="Times New Roman" pitchFamily="18" charset="0"/>
              </a:rPr>
              <a:t>If a principal becomes triple in 4yrs at C.I then find in how many years it will be nine fold? </a:t>
            </a:r>
          </a:p>
          <a:p>
            <a:pPr>
              <a:buNone/>
            </a:pPr>
            <a:r>
              <a:rPr lang="en-US" sz="2500" b="1" dirty="0" smtClean="0">
                <a:latin typeface="Times New Roman" pitchFamily="18" charset="0"/>
                <a:cs typeface="Times New Roman" pitchFamily="18" charset="0"/>
              </a:rPr>
              <a:t>Solution : </a:t>
            </a:r>
            <a:r>
              <a:rPr lang="en-US" sz="2500" dirty="0" smtClean="0">
                <a:latin typeface="Times New Roman" pitchFamily="18" charset="0"/>
                <a:cs typeface="Times New Roman" pitchFamily="18" charset="0"/>
              </a:rPr>
              <a:t>	3P = P (1 + R/100)</a:t>
            </a:r>
            <a:r>
              <a:rPr lang="en-US" sz="2500" baseline="30000" dirty="0" smtClean="0">
                <a:latin typeface="Times New Roman" pitchFamily="18" charset="0"/>
                <a:cs typeface="Times New Roman" pitchFamily="18" charset="0"/>
              </a:rPr>
              <a:t>4</a:t>
            </a: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(1+R/100) = (3)</a:t>
            </a:r>
            <a:r>
              <a:rPr lang="en-US" sz="2500" baseline="30000" dirty="0" smtClean="0">
                <a:latin typeface="Times New Roman" pitchFamily="18" charset="0"/>
                <a:cs typeface="Times New Roman" pitchFamily="18" charset="0"/>
              </a:rPr>
              <a:t>1/4</a:t>
            </a: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9P = P (1+ R/100)</a:t>
            </a:r>
            <a:r>
              <a:rPr lang="en-US" sz="2500" baseline="30000" dirty="0" smtClean="0">
                <a:latin typeface="Times New Roman" pitchFamily="18" charset="0"/>
                <a:cs typeface="Times New Roman" pitchFamily="18" charset="0"/>
              </a:rPr>
              <a:t>n</a:t>
            </a: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3</a:t>
            </a:r>
            <a:r>
              <a:rPr lang="en-US" sz="2500" baseline="30000" dirty="0" smtClean="0">
                <a:latin typeface="Times New Roman" pitchFamily="18" charset="0"/>
                <a:cs typeface="Times New Roman" pitchFamily="18" charset="0"/>
              </a:rPr>
              <a:t>2</a:t>
            </a:r>
            <a:r>
              <a:rPr lang="en-US" sz="2500" dirty="0" smtClean="0">
                <a:latin typeface="Times New Roman" pitchFamily="18" charset="0"/>
                <a:cs typeface="Times New Roman" pitchFamily="18" charset="0"/>
              </a:rPr>
              <a:t> = 3</a:t>
            </a:r>
            <a:r>
              <a:rPr lang="en-US" sz="2500" baseline="30000" dirty="0" smtClean="0">
                <a:latin typeface="Times New Roman" pitchFamily="18" charset="0"/>
                <a:cs typeface="Times New Roman" pitchFamily="18" charset="0"/>
              </a:rPr>
              <a:t>n/4</a:t>
            </a:r>
            <a:endParaRPr lang="en-US" sz="2500" dirty="0" smtClean="0">
              <a:latin typeface="Times New Roman" pitchFamily="18" charset="0"/>
              <a:cs typeface="Times New Roman" pitchFamily="18" charset="0"/>
            </a:endParaRPr>
          </a:p>
          <a:p>
            <a:pPr>
              <a:buNone/>
            </a:pPr>
            <a:r>
              <a:rPr lang="en-US" sz="2500" dirty="0" smtClean="0">
                <a:latin typeface="Times New Roman" pitchFamily="18" charset="0"/>
                <a:cs typeface="Times New Roman" pitchFamily="18" charset="0"/>
              </a:rPr>
              <a:t>			 n = 8</a:t>
            </a:r>
          </a:p>
          <a:p>
            <a:pPr>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dirty="0"/>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SI &amp; CI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57800"/>
          </a:xfrm>
        </p:spPr>
        <p:txBody>
          <a:bodyPr/>
          <a:lstStyle/>
          <a:p>
            <a:pPr>
              <a:buNone/>
            </a:pPr>
            <a:r>
              <a:rPr lang="en-US" sz="2600" b="1" dirty="0" smtClean="0">
                <a:latin typeface="Times New Roman" pitchFamily="18" charset="0"/>
                <a:cs typeface="Times New Roman" pitchFamily="18" charset="0"/>
              </a:rPr>
              <a:t>Ques. 1 : </a:t>
            </a:r>
            <a:r>
              <a:rPr lang="en-US" sz="2600" dirty="0" smtClean="0">
                <a:latin typeface="Times New Roman" pitchFamily="18" charset="0"/>
                <a:cs typeface="Times New Roman" pitchFamily="18" charset="0"/>
              </a:rPr>
              <a:t>S.I on a sum for 3yrs at any rate of interest is </a:t>
            </a:r>
            <a:r>
              <a:rPr lang="en-US" sz="2600" dirty="0" smtClean="0">
                <a:latin typeface="Times New Roman"/>
                <a:cs typeface="Times New Roman"/>
              </a:rPr>
              <a:t>₹ </a:t>
            </a:r>
            <a:r>
              <a:rPr lang="en-US" sz="2600" dirty="0" smtClean="0">
                <a:latin typeface="Times New Roman" pitchFamily="18" charset="0"/>
                <a:cs typeface="Times New Roman" pitchFamily="18" charset="0"/>
              </a:rPr>
              <a:t>450 while C.I on the same sum at the same rate for 2 yrs is </a:t>
            </a:r>
            <a:r>
              <a:rPr lang="en-US" sz="2600" dirty="0" smtClean="0">
                <a:latin typeface="Times New Roman"/>
                <a:cs typeface="Times New Roman"/>
              </a:rPr>
              <a:t>₹ </a:t>
            </a:r>
            <a:r>
              <a:rPr lang="en-US" sz="2600" dirty="0" smtClean="0">
                <a:latin typeface="Times New Roman" pitchFamily="18" charset="0"/>
                <a:cs typeface="Times New Roman" pitchFamily="18" charset="0"/>
              </a:rPr>
              <a:t>315. Find the sum and rate percent? </a:t>
            </a:r>
          </a:p>
          <a:p>
            <a:pPr>
              <a:buNone/>
            </a:pPr>
            <a:r>
              <a:rPr lang="en-US" sz="2600" dirty="0" smtClean="0">
                <a:latin typeface="Times New Roman" pitchFamily="18" charset="0"/>
                <a:cs typeface="Times New Roman" pitchFamily="18" charset="0"/>
              </a:rPr>
              <a:t>(a) 5% ,</a:t>
            </a:r>
            <a:r>
              <a:rPr lang="en-US" sz="2600" dirty="0" smtClean="0">
                <a:latin typeface="Times New Roman"/>
                <a:cs typeface="Times New Roman"/>
              </a:rPr>
              <a:t>₹</a:t>
            </a:r>
            <a:r>
              <a:rPr lang="en-US" sz="2600" dirty="0" smtClean="0">
                <a:latin typeface="Times New Roman" pitchFamily="18" charset="0"/>
                <a:cs typeface="Times New Roman" pitchFamily="18" charset="0"/>
              </a:rPr>
              <a:t>1500 (b) 10%, </a:t>
            </a:r>
            <a:r>
              <a:rPr lang="en-US" sz="2600" dirty="0" smtClean="0">
                <a:latin typeface="Times New Roman"/>
                <a:cs typeface="Times New Roman"/>
              </a:rPr>
              <a:t>₹</a:t>
            </a:r>
            <a:r>
              <a:rPr lang="en-US" sz="2600" dirty="0" smtClean="0">
                <a:latin typeface="Times New Roman" pitchFamily="18" charset="0"/>
                <a:cs typeface="Times New Roman" pitchFamily="18" charset="0"/>
              </a:rPr>
              <a:t>1500 (c) 5%,</a:t>
            </a:r>
            <a:r>
              <a:rPr lang="en-US" sz="2600" dirty="0" smtClean="0">
                <a:latin typeface="Times New Roman"/>
                <a:cs typeface="Times New Roman"/>
              </a:rPr>
              <a:t>₹</a:t>
            </a:r>
            <a:r>
              <a:rPr lang="en-US" sz="2600" dirty="0" smtClean="0">
                <a:latin typeface="Times New Roman" pitchFamily="18" charset="0"/>
                <a:cs typeface="Times New Roman" pitchFamily="18" charset="0"/>
              </a:rPr>
              <a:t>2000 (d) 10%,</a:t>
            </a:r>
            <a:r>
              <a:rPr lang="en-US" sz="2600" dirty="0" smtClean="0">
                <a:latin typeface="Times New Roman"/>
                <a:cs typeface="Times New Roman"/>
              </a:rPr>
              <a:t>₹</a:t>
            </a:r>
            <a:r>
              <a:rPr lang="en-US" sz="2600" dirty="0" smtClean="0">
                <a:latin typeface="Times New Roman" pitchFamily="18" charset="0"/>
                <a:cs typeface="Times New Roman" pitchFamily="18" charset="0"/>
              </a:rPr>
              <a:t>2000 </a:t>
            </a:r>
          </a:p>
          <a:p>
            <a:pPr>
              <a:buNone/>
            </a:pPr>
            <a:r>
              <a:rPr lang="en-US" sz="2600" b="1" dirty="0" smtClean="0">
                <a:latin typeface="Times New Roman" pitchFamily="18" charset="0"/>
                <a:cs typeface="Times New Roman" pitchFamily="18" charset="0"/>
              </a:rPr>
              <a:t>Ques. 2 : </a:t>
            </a:r>
            <a:r>
              <a:rPr lang="en-US" sz="2600" dirty="0" smtClean="0">
                <a:latin typeface="Times New Roman" pitchFamily="18" charset="0"/>
                <a:cs typeface="Times New Roman" pitchFamily="18" charset="0"/>
              </a:rPr>
              <a:t>Find the compound interest on </a:t>
            </a:r>
            <a:r>
              <a:rPr lang="en-US" sz="2600" dirty="0" smtClean="0">
                <a:latin typeface="Times New Roman"/>
                <a:cs typeface="Times New Roman"/>
              </a:rPr>
              <a:t>₹ </a:t>
            </a:r>
            <a:r>
              <a:rPr lang="en-US" sz="2600" dirty="0" smtClean="0">
                <a:latin typeface="Times New Roman" pitchFamily="18" charset="0"/>
                <a:cs typeface="Times New Roman" pitchFamily="18" charset="0"/>
              </a:rPr>
              <a:t>36,000 at a rate in which </a:t>
            </a:r>
            <a:r>
              <a:rPr lang="en-US" sz="2600" dirty="0" smtClean="0">
                <a:latin typeface="Times New Roman"/>
                <a:cs typeface="Times New Roman"/>
              </a:rPr>
              <a:t>₹ </a:t>
            </a:r>
            <a:r>
              <a:rPr lang="en-US" sz="2600" dirty="0" smtClean="0">
                <a:latin typeface="Times New Roman" pitchFamily="18" charset="0"/>
                <a:cs typeface="Times New Roman" pitchFamily="18" charset="0"/>
              </a:rPr>
              <a:t>216 becomes </a:t>
            </a:r>
            <a:r>
              <a:rPr lang="en-US" sz="2600" dirty="0" smtClean="0">
                <a:latin typeface="Times New Roman"/>
                <a:cs typeface="Times New Roman"/>
              </a:rPr>
              <a:t>₹ </a:t>
            </a:r>
            <a:r>
              <a:rPr lang="en-US" sz="2600" dirty="0" smtClean="0">
                <a:latin typeface="Times New Roman" pitchFamily="18" charset="0"/>
                <a:cs typeface="Times New Roman" pitchFamily="18" charset="0"/>
              </a:rPr>
              <a:t>343 in 3years and the time is 2years? </a:t>
            </a:r>
          </a:p>
          <a:p>
            <a:pPr marL="514350" indent="-514350">
              <a:buAutoNum type="alphaLcParenBoth"/>
            </a:pPr>
            <a:r>
              <a:rPr lang="en-US" sz="2600" dirty="0" smtClean="0">
                <a:latin typeface="Times New Roman"/>
                <a:cs typeface="Times New Roman"/>
              </a:rPr>
              <a:t>₹</a:t>
            </a:r>
            <a:r>
              <a:rPr lang="en-US" sz="2600" dirty="0" smtClean="0">
                <a:latin typeface="Times New Roman" pitchFamily="18" charset="0"/>
                <a:cs typeface="Times New Roman" pitchFamily="18" charset="0"/>
              </a:rPr>
              <a:t>12000	(b) </a:t>
            </a:r>
            <a:r>
              <a:rPr lang="en-US" sz="2600" dirty="0" smtClean="0">
                <a:latin typeface="Times New Roman"/>
                <a:cs typeface="Times New Roman"/>
              </a:rPr>
              <a:t>₹</a:t>
            </a:r>
            <a:r>
              <a:rPr lang="en-US" sz="2600" dirty="0" smtClean="0">
                <a:latin typeface="Times New Roman" pitchFamily="18" charset="0"/>
                <a:cs typeface="Times New Roman" pitchFamily="18" charset="0"/>
              </a:rPr>
              <a:t>12500	(c) </a:t>
            </a:r>
            <a:r>
              <a:rPr lang="en-US" sz="2600" dirty="0" smtClean="0">
                <a:latin typeface="Times New Roman"/>
                <a:cs typeface="Times New Roman"/>
              </a:rPr>
              <a:t>₹</a:t>
            </a:r>
            <a:r>
              <a:rPr lang="en-US" sz="2600" dirty="0" smtClean="0">
                <a:latin typeface="Times New Roman" pitchFamily="18" charset="0"/>
                <a:cs typeface="Times New Roman" pitchFamily="18" charset="0"/>
              </a:rPr>
              <a:t>13000	(d) </a:t>
            </a:r>
            <a:r>
              <a:rPr lang="en-US" sz="2600" dirty="0" smtClean="0">
                <a:latin typeface="Times New Roman"/>
                <a:cs typeface="Times New Roman"/>
              </a:rPr>
              <a:t>₹</a:t>
            </a:r>
            <a:r>
              <a:rPr lang="en-US" sz="2600" dirty="0" smtClean="0">
                <a:latin typeface="Times New Roman" pitchFamily="18" charset="0"/>
                <a:cs typeface="Times New Roman" pitchFamily="18" charset="0"/>
              </a:rPr>
              <a:t>13500 </a:t>
            </a:r>
          </a:p>
          <a:p>
            <a:pPr>
              <a:buNone/>
            </a:pPr>
            <a:r>
              <a:rPr lang="en-US" sz="2600" b="1" dirty="0" smtClean="0">
                <a:latin typeface="Times New Roman" pitchFamily="18" charset="0"/>
                <a:cs typeface="Times New Roman" pitchFamily="18" charset="0"/>
              </a:rPr>
              <a:t>Ques. 3 : </a:t>
            </a:r>
            <a:r>
              <a:rPr lang="en-US" sz="2600" dirty="0" smtClean="0">
                <a:latin typeface="Times New Roman" pitchFamily="18" charset="0"/>
                <a:cs typeface="Times New Roman" pitchFamily="18" charset="0"/>
              </a:rPr>
              <a:t>If a principal becomes triple in 3years on C.I. then find in how many years it will be 27 fold?</a:t>
            </a:r>
          </a:p>
          <a:p>
            <a:pPr>
              <a:buNone/>
            </a:pPr>
            <a:r>
              <a:rPr lang="en-US" sz="2600" dirty="0" smtClean="0">
                <a:latin typeface="Times New Roman" pitchFamily="18" charset="0"/>
                <a:cs typeface="Times New Roman" pitchFamily="18" charset="0"/>
              </a:rPr>
              <a:t>(a) 39 years	 (b) 9 years	 (c) 18 years	 (d) 27 years </a:t>
            </a:r>
          </a:p>
          <a:p>
            <a:pPr>
              <a:buNone/>
            </a:pPr>
            <a:endParaRPr lang="en-US" sz="2600" dirty="0" smtClean="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629400" cy="365125"/>
          </a:xfrm>
        </p:spPr>
        <p:txBody>
          <a:bodyPr/>
          <a:lstStyle/>
          <a:p>
            <a:r>
              <a:rPr lang="en-US" dirty="0" smtClean="0"/>
              <a:t>Sudhir Singh             Subject code and abbreviation                Unit Number-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295400" y="0"/>
            <a:ext cx="7848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81600"/>
          </a:xfrm>
        </p:spPr>
        <p:txBody>
          <a:bodyPr/>
          <a:lstStyle/>
          <a:p>
            <a:pPr>
              <a:buNone/>
            </a:pPr>
            <a:r>
              <a:rPr lang="en-US" sz="2700" b="1" dirty="0" smtClean="0">
                <a:latin typeface="Times New Roman" pitchFamily="18" charset="0"/>
                <a:cs typeface="Times New Roman" pitchFamily="18" charset="0"/>
              </a:rPr>
              <a:t>Ques. 4 : </a:t>
            </a:r>
            <a:r>
              <a:rPr lang="en-US" sz="2700" dirty="0" smtClean="0">
                <a:latin typeface="Times New Roman" pitchFamily="18" charset="0"/>
                <a:cs typeface="Times New Roman" pitchFamily="18" charset="0"/>
              </a:rPr>
              <a:t>Find the compound interest on ₹18000 at 20% rate of interest in 1.5 years, if compounded half yearly ? </a:t>
            </a:r>
          </a:p>
          <a:p>
            <a:pPr marL="514350" indent="-514350">
              <a:buAutoNum type="alphaLcParenBoth"/>
            </a:pPr>
            <a:r>
              <a:rPr lang="en-US" sz="2700" dirty="0" smtClean="0">
                <a:latin typeface="Times New Roman" pitchFamily="18" charset="0"/>
                <a:cs typeface="Times New Roman" pitchFamily="18" charset="0"/>
              </a:rPr>
              <a:t>₹5958	 (b) ₹4916	 (c) ₹5780	 (d) ₹3500 </a:t>
            </a:r>
          </a:p>
          <a:p>
            <a:pPr>
              <a:buNone/>
            </a:pPr>
            <a:r>
              <a:rPr lang="en-US" sz="2700" b="1" dirty="0" smtClean="0">
                <a:latin typeface="Times New Roman" pitchFamily="18" charset="0"/>
                <a:cs typeface="Times New Roman" pitchFamily="18" charset="0"/>
              </a:rPr>
              <a:t>Ques. 5 : </a:t>
            </a:r>
            <a:r>
              <a:rPr lang="en-US" sz="2700" dirty="0" smtClean="0">
                <a:latin typeface="Times New Roman" pitchFamily="18" charset="0"/>
                <a:cs typeface="Times New Roman" pitchFamily="18" charset="0"/>
              </a:rPr>
              <a:t>If the principal become 6 fold on S.I in 10 years then find in how many years it will be 12 fold?</a:t>
            </a:r>
          </a:p>
          <a:p>
            <a:pPr marL="514350" indent="-514350">
              <a:buAutoNum type="alphaLcParenBoth"/>
            </a:pPr>
            <a:r>
              <a:rPr lang="en-US" sz="2700" dirty="0" smtClean="0">
                <a:latin typeface="Times New Roman" pitchFamily="18" charset="0"/>
                <a:cs typeface="Times New Roman" pitchFamily="18" charset="0"/>
              </a:rPr>
              <a:t>24years 	(b) 22years	 (c) 12years	 (d) 20years </a:t>
            </a:r>
          </a:p>
          <a:p>
            <a:pPr>
              <a:buNone/>
            </a:pPr>
            <a:r>
              <a:rPr lang="en-US" sz="2700" b="1" dirty="0" smtClean="0">
                <a:latin typeface="Times New Roman" pitchFamily="18" charset="0"/>
                <a:cs typeface="Times New Roman" pitchFamily="18" charset="0"/>
              </a:rPr>
              <a:t>Ques. 6 : </a:t>
            </a:r>
            <a:r>
              <a:rPr lang="en-US" sz="2700" dirty="0" smtClean="0">
                <a:latin typeface="Times New Roman" pitchFamily="18" charset="0"/>
                <a:cs typeface="Times New Roman" pitchFamily="18" charset="0"/>
              </a:rPr>
              <a:t>If the compound interest on a sum at 25% rate of interest is ₹ 900 then find the S.I of 3years at same rate?</a:t>
            </a:r>
          </a:p>
          <a:p>
            <a:pPr>
              <a:buNone/>
            </a:pPr>
            <a:r>
              <a:rPr lang="en-US" sz="2700" dirty="0" smtClean="0">
                <a:latin typeface="Times New Roman" pitchFamily="18" charset="0"/>
                <a:cs typeface="Times New Roman" pitchFamily="18" charset="0"/>
              </a:rPr>
              <a:t> (a) ₹1000 	(b) ₹1100 	(c) ₹1300	 (d) ₹1200 </a:t>
            </a:r>
          </a:p>
          <a:p>
            <a:pPr marL="514350" indent="-514350">
              <a:buNone/>
            </a:pPr>
            <a:endParaRPr lang="en-US" sz="2600" dirty="0" smtClean="0">
              <a:latin typeface="Times New Roman" pitchFamily="18" charset="0"/>
              <a:cs typeface="Times New Roman" pitchFamily="18" charset="0"/>
            </a:endParaRPr>
          </a:p>
          <a:p>
            <a:pPr marL="514350" indent="-514350">
              <a:buNone/>
            </a:pPr>
            <a:endParaRPr lang="en-US" sz="2600"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smtClean="0"/>
              <a:t>Sudhir Singh             Subject code and abbreviation                Unit Number-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buNone/>
            </a:pPr>
            <a:r>
              <a:rPr lang="en-US" sz="31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Ques. 1 : </a:t>
            </a:r>
            <a:r>
              <a:rPr lang="en-US" sz="2800" dirty="0" smtClean="0">
                <a:latin typeface="Times New Roman" pitchFamily="18" charset="0"/>
                <a:cs typeface="Times New Roman" pitchFamily="18" charset="0"/>
              </a:rPr>
              <a:t>The simple interest on a certain sum of money at 4% per annum for 4 years is </a:t>
            </a:r>
            <a:r>
              <a:rPr lang="en-US" sz="2800" dirty="0" smtClean="0">
                <a:latin typeface="Times New Roman"/>
                <a:cs typeface="Times New Roman"/>
              </a:rPr>
              <a:t>₹</a:t>
            </a:r>
            <a:r>
              <a:rPr lang="en-US" sz="2800" dirty="0" smtClean="0">
                <a:latin typeface="Times New Roman" pitchFamily="18" charset="0"/>
                <a:cs typeface="Times New Roman" pitchFamily="18" charset="0"/>
              </a:rPr>
              <a:t>80 more than the simple interest on the same sum of money for 3 years at 5% per annum. Find the sum </a:t>
            </a:r>
          </a:p>
          <a:p>
            <a:pPr>
              <a:buNone/>
            </a:pPr>
            <a:r>
              <a:rPr lang="en-US" sz="2800" dirty="0" smtClean="0">
                <a:latin typeface="Times New Roman" pitchFamily="18" charset="0"/>
                <a:cs typeface="Times New Roman" pitchFamily="18" charset="0"/>
              </a:rPr>
              <a:t>(a) </a:t>
            </a:r>
            <a:r>
              <a:rPr lang="en-US" sz="2800" dirty="0" smtClean="0">
                <a:latin typeface="Times New Roman"/>
                <a:cs typeface="Times New Roman"/>
              </a:rPr>
              <a:t>₹ </a:t>
            </a:r>
            <a:r>
              <a:rPr lang="en-US" sz="2800" dirty="0" smtClean="0">
                <a:latin typeface="Times New Roman" pitchFamily="18" charset="0"/>
                <a:cs typeface="Times New Roman" pitchFamily="18" charset="0"/>
              </a:rPr>
              <a:t>4000	 (b) </a:t>
            </a:r>
            <a:r>
              <a:rPr lang="en-US" sz="2800" dirty="0" smtClean="0">
                <a:latin typeface="Times New Roman"/>
                <a:cs typeface="Times New Roman"/>
              </a:rPr>
              <a:t>₹</a:t>
            </a:r>
            <a:r>
              <a:rPr lang="en-US" sz="2800" dirty="0" smtClean="0">
                <a:latin typeface="Times New Roman" pitchFamily="18" charset="0"/>
                <a:cs typeface="Times New Roman" pitchFamily="18" charset="0"/>
              </a:rPr>
              <a:t> 8000	(c) </a:t>
            </a:r>
            <a:r>
              <a:rPr lang="en-US" sz="2800" dirty="0" smtClean="0">
                <a:latin typeface="Times New Roman"/>
                <a:cs typeface="Times New Roman"/>
              </a:rPr>
              <a:t>₹</a:t>
            </a:r>
            <a:r>
              <a:rPr lang="en-US" sz="2800" dirty="0" smtClean="0">
                <a:latin typeface="Times New Roman" pitchFamily="18" charset="0"/>
                <a:cs typeface="Times New Roman" pitchFamily="18" charset="0"/>
              </a:rPr>
              <a:t> 4030	(d) none of these </a:t>
            </a:r>
          </a:p>
          <a:p>
            <a:pPr>
              <a:buNone/>
            </a:pPr>
            <a:r>
              <a:rPr lang="en-US" sz="2800" b="1" dirty="0" smtClean="0">
                <a:latin typeface="Times New Roman" pitchFamily="18" charset="0"/>
                <a:cs typeface="Times New Roman" pitchFamily="18" charset="0"/>
              </a:rPr>
              <a:t>Ques. 2 : </a:t>
            </a:r>
            <a:r>
              <a:rPr lang="en-US" sz="2800" dirty="0" smtClean="0">
                <a:latin typeface="Times New Roman" pitchFamily="18" charset="0"/>
                <a:cs typeface="Times New Roman" pitchFamily="18" charset="0"/>
              </a:rPr>
              <a:t>In what time will </a:t>
            </a:r>
            <a:r>
              <a:rPr lang="en-US" sz="2800" dirty="0" smtClean="0">
                <a:latin typeface="Times New Roman"/>
                <a:cs typeface="Times New Roman"/>
              </a:rPr>
              <a:t>₹</a:t>
            </a:r>
            <a:r>
              <a:rPr lang="en-US" sz="2800" dirty="0" smtClean="0">
                <a:latin typeface="Times New Roman" pitchFamily="18" charset="0"/>
                <a:cs typeface="Times New Roman" pitchFamily="18" charset="0"/>
              </a:rPr>
              <a:t> 2000 amount to </a:t>
            </a:r>
            <a:r>
              <a:rPr lang="en-US" sz="2800" dirty="0" smtClean="0">
                <a:latin typeface="Times New Roman"/>
                <a:cs typeface="Times New Roman"/>
              </a:rPr>
              <a:t>₹</a:t>
            </a:r>
            <a:r>
              <a:rPr lang="en-US" sz="2800" dirty="0" smtClean="0">
                <a:latin typeface="Times New Roman" pitchFamily="18" charset="0"/>
                <a:cs typeface="Times New Roman" pitchFamily="18" charset="0"/>
              </a:rPr>
              <a:t> 2500 at 10% per annum simple interest? </a:t>
            </a:r>
          </a:p>
          <a:p>
            <a:pPr>
              <a:buNone/>
            </a:pPr>
            <a:r>
              <a:rPr lang="en-US" sz="2800" dirty="0" smtClean="0">
                <a:latin typeface="Times New Roman" pitchFamily="18" charset="0"/>
                <a:cs typeface="Times New Roman" pitchFamily="18" charset="0"/>
              </a:rPr>
              <a:t>(a) 2.5 years	(b) 1.5 years	(c) 2 years	(d) 5 years </a:t>
            </a:r>
          </a:p>
          <a:p>
            <a:pPr>
              <a:buNone/>
            </a:pPr>
            <a:r>
              <a:rPr lang="en-US" sz="2800" b="1" dirty="0" smtClean="0">
                <a:latin typeface="Times New Roman" pitchFamily="18" charset="0"/>
                <a:cs typeface="Times New Roman" pitchFamily="18" charset="0"/>
              </a:rPr>
              <a:t>Ques. 3 : </a:t>
            </a:r>
            <a:r>
              <a:rPr lang="en-US" sz="2800" dirty="0" smtClean="0">
                <a:latin typeface="Times New Roman" pitchFamily="18" charset="0"/>
                <a:cs typeface="Times New Roman" pitchFamily="18" charset="0"/>
              </a:rPr>
              <a:t>A sum of money at simple interest amount to </a:t>
            </a:r>
            <a:r>
              <a:rPr lang="en-US" sz="2800" dirty="0" smtClean="0">
                <a:latin typeface="Times New Roman"/>
                <a:cs typeface="Times New Roman"/>
              </a:rPr>
              <a:t>₹</a:t>
            </a:r>
            <a:r>
              <a:rPr lang="en-US" sz="2800" dirty="0" smtClean="0">
                <a:latin typeface="Times New Roman" pitchFamily="18" charset="0"/>
                <a:cs typeface="Times New Roman" pitchFamily="18" charset="0"/>
              </a:rPr>
              <a:t> 1045 in 5 years and to </a:t>
            </a:r>
            <a:r>
              <a:rPr lang="en-US" sz="2800" dirty="0" smtClean="0">
                <a:latin typeface="Times New Roman"/>
                <a:cs typeface="Times New Roman"/>
              </a:rPr>
              <a:t>₹</a:t>
            </a:r>
            <a:r>
              <a:rPr lang="en-US" sz="2800" dirty="0" smtClean="0">
                <a:latin typeface="Times New Roman" pitchFamily="18" charset="0"/>
                <a:cs typeface="Times New Roman" pitchFamily="18" charset="0"/>
              </a:rPr>
              <a:t> 1111 in 6years.The sum is </a:t>
            </a:r>
          </a:p>
          <a:p>
            <a:pPr>
              <a:buNone/>
            </a:pPr>
            <a:r>
              <a:rPr lang="en-US" sz="2800" dirty="0" smtClean="0">
                <a:latin typeface="Times New Roman" pitchFamily="18" charset="0"/>
                <a:cs typeface="Times New Roman" pitchFamily="18" charset="0"/>
              </a:rPr>
              <a:t>(a) Rs 945	 (b) Rs 715	(c) Rs 845	(d) Rs775</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81200" y="6356350"/>
            <a:ext cx="5867400" cy="365125"/>
          </a:xfrm>
        </p:spPr>
        <p:txBody>
          <a:bodyPr/>
          <a:lstStyle/>
          <a:p>
            <a:r>
              <a:rPr lang="en-US" dirty="0" smtClean="0"/>
              <a:t>Sudhir Singh            Subject code and abbreviation                Unit Number-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p:cNvSpPr>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Assignment- 3</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257800"/>
          </a:xfrm>
        </p:spPr>
        <p:txBody>
          <a:bodyPr>
            <a:noAutofit/>
          </a:bodyPr>
          <a:lstStyle/>
          <a:p>
            <a:pPr>
              <a:buNone/>
            </a:pPr>
            <a:r>
              <a:rPr lang="en-US" sz="2600" b="1" dirty="0" smtClean="0">
                <a:latin typeface="Times New Roman" pitchFamily="18" charset="0"/>
                <a:cs typeface="Times New Roman" pitchFamily="18" charset="0"/>
              </a:rPr>
              <a:t>Ques. 4 : </a:t>
            </a:r>
            <a:r>
              <a:rPr lang="en-US" sz="2600" dirty="0" smtClean="0">
                <a:latin typeface="Times New Roman" pitchFamily="18" charset="0"/>
                <a:cs typeface="Times New Roman" pitchFamily="18" charset="0"/>
              </a:rPr>
              <a:t>The simple interest on a sum of money will be </a:t>
            </a:r>
            <a:r>
              <a:rPr lang="en-US" sz="2600" dirty="0" smtClean="0">
                <a:latin typeface="Times New Roman"/>
                <a:cs typeface="Times New Roman"/>
              </a:rPr>
              <a:t>₹</a:t>
            </a:r>
            <a:r>
              <a:rPr lang="en-US" sz="2600" dirty="0" smtClean="0">
                <a:latin typeface="Times New Roman" pitchFamily="18" charset="0"/>
                <a:cs typeface="Times New Roman" pitchFamily="18" charset="0"/>
              </a:rPr>
              <a:t>600 after 10 years. If the principal is tripled after 5 years, what will be the total interest at the end of the tenth year? </a:t>
            </a:r>
          </a:p>
          <a:p>
            <a:pPr marL="514350" indent="-514350">
              <a:buAutoNum type="alphaLcParenBoth"/>
            </a:pPr>
            <a:r>
              <a:rPr lang="en-US" sz="2600" dirty="0" smtClean="0">
                <a:latin typeface="Times New Roman"/>
                <a:cs typeface="Times New Roman"/>
              </a:rPr>
              <a:t>₹ </a:t>
            </a:r>
            <a:r>
              <a:rPr lang="en-US" sz="2600" dirty="0" smtClean="0">
                <a:latin typeface="Times New Roman" pitchFamily="18" charset="0"/>
                <a:cs typeface="Times New Roman" pitchFamily="18" charset="0"/>
              </a:rPr>
              <a:t>600	(b) </a:t>
            </a:r>
            <a:r>
              <a:rPr lang="en-US" sz="2600" dirty="0" smtClean="0">
                <a:latin typeface="Times New Roman"/>
                <a:cs typeface="Times New Roman"/>
              </a:rPr>
              <a:t>₹ </a:t>
            </a:r>
            <a:r>
              <a:rPr lang="en-US" sz="2600" dirty="0" smtClean="0">
                <a:latin typeface="Times New Roman" pitchFamily="18" charset="0"/>
                <a:cs typeface="Times New Roman" pitchFamily="18" charset="0"/>
              </a:rPr>
              <a:t>900	(c) </a:t>
            </a:r>
            <a:r>
              <a:rPr lang="en-US" sz="2600" dirty="0" smtClean="0">
                <a:latin typeface="Times New Roman"/>
                <a:cs typeface="Times New Roman"/>
              </a:rPr>
              <a:t>₹</a:t>
            </a:r>
            <a:r>
              <a:rPr lang="en-US" sz="2600" dirty="0" smtClean="0">
                <a:latin typeface="Times New Roman" pitchFamily="18" charset="0"/>
                <a:cs typeface="Times New Roman" pitchFamily="18" charset="0"/>
              </a:rPr>
              <a:t>1200	(d) Data inadequate </a:t>
            </a:r>
          </a:p>
          <a:p>
            <a:pPr marL="514350" indent="-514350">
              <a:buNone/>
            </a:pPr>
            <a:r>
              <a:rPr lang="en-US" sz="2600" b="1" dirty="0" smtClean="0">
                <a:latin typeface="Times New Roman" pitchFamily="18" charset="0"/>
                <a:cs typeface="Times New Roman" pitchFamily="18" charset="0"/>
              </a:rPr>
              <a:t>Ques. 5 : </a:t>
            </a:r>
            <a:r>
              <a:rPr lang="en-US" sz="2600" dirty="0" smtClean="0">
                <a:latin typeface="Times New Roman" pitchFamily="18" charset="0"/>
                <a:cs typeface="Times New Roman" pitchFamily="18" charset="0"/>
              </a:rPr>
              <a:t>A sum of money becomes </a:t>
            </a:r>
            <a:r>
              <a:rPr lang="en-US" sz="2600" dirty="0" smtClean="0">
                <a:latin typeface="Times New Roman"/>
                <a:cs typeface="Times New Roman"/>
              </a:rPr>
              <a:t>₹</a:t>
            </a:r>
            <a:r>
              <a:rPr lang="en-US" sz="2600" dirty="0" smtClean="0">
                <a:latin typeface="Times New Roman" pitchFamily="18" charset="0"/>
                <a:cs typeface="Times New Roman" pitchFamily="18" charset="0"/>
              </a:rPr>
              <a:t> 6690 after three years and </a:t>
            </a:r>
            <a:r>
              <a:rPr lang="en-US" sz="2600" dirty="0" smtClean="0">
                <a:latin typeface="Times New Roman"/>
                <a:cs typeface="Times New Roman"/>
              </a:rPr>
              <a:t>₹ </a:t>
            </a:r>
            <a:r>
              <a:rPr lang="en-US" sz="2600" dirty="0" smtClean="0">
                <a:latin typeface="Times New Roman" pitchFamily="18" charset="0"/>
                <a:cs typeface="Times New Roman" pitchFamily="18" charset="0"/>
              </a:rPr>
              <a:t>10,035 after 6 years on compound interest. The sum is:</a:t>
            </a:r>
          </a:p>
          <a:p>
            <a:pPr marL="514350" indent="-514350">
              <a:buAutoNum type="alphaLcParenBoth"/>
            </a:pPr>
            <a:r>
              <a:rPr lang="en-US" sz="2600" dirty="0" smtClean="0">
                <a:latin typeface="Times New Roman"/>
                <a:cs typeface="Times New Roman"/>
              </a:rPr>
              <a:t>₹ </a:t>
            </a:r>
            <a:r>
              <a:rPr lang="en-US" sz="2600" dirty="0" smtClean="0">
                <a:latin typeface="Times New Roman" pitchFamily="18" charset="0"/>
                <a:cs typeface="Times New Roman" pitchFamily="18" charset="0"/>
              </a:rPr>
              <a:t>4400	(b) </a:t>
            </a:r>
            <a:r>
              <a:rPr lang="en-US" sz="2600" dirty="0" smtClean="0">
                <a:latin typeface="Times New Roman"/>
                <a:cs typeface="Times New Roman"/>
              </a:rPr>
              <a:t>₹</a:t>
            </a:r>
            <a:r>
              <a:rPr lang="en-US" sz="2600" dirty="0" smtClean="0">
                <a:latin typeface="Times New Roman" pitchFamily="18" charset="0"/>
                <a:cs typeface="Times New Roman" pitchFamily="18" charset="0"/>
              </a:rPr>
              <a:t> 4445	(c) </a:t>
            </a:r>
            <a:r>
              <a:rPr lang="en-US" sz="2600" dirty="0" smtClean="0">
                <a:latin typeface="Times New Roman"/>
                <a:cs typeface="Times New Roman"/>
              </a:rPr>
              <a:t>₹ </a:t>
            </a:r>
            <a:r>
              <a:rPr lang="en-US" sz="2600" dirty="0" smtClean="0">
                <a:latin typeface="Times New Roman" pitchFamily="18" charset="0"/>
                <a:cs typeface="Times New Roman" pitchFamily="18" charset="0"/>
              </a:rPr>
              <a:t>4460	(d) </a:t>
            </a:r>
            <a:r>
              <a:rPr lang="en-US" sz="2600" dirty="0" smtClean="0">
                <a:latin typeface="Times New Roman"/>
                <a:cs typeface="Times New Roman"/>
              </a:rPr>
              <a:t>₹</a:t>
            </a:r>
            <a:r>
              <a:rPr lang="en-US" sz="2600" dirty="0" smtClean="0">
                <a:latin typeface="Times New Roman" pitchFamily="18" charset="0"/>
                <a:cs typeface="Times New Roman" pitchFamily="18" charset="0"/>
              </a:rPr>
              <a:t> 4520</a:t>
            </a:r>
          </a:p>
          <a:p>
            <a:pPr marL="514350" indent="-514350">
              <a:buNone/>
            </a:pPr>
            <a:r>
              <a:rPr lang="en-US" sz="2600" b="1" dirty="0" smtClean="0">
                <a:latin typeface="Times New Roman" pitchFamily="18" charset="0"/>
                <a:cs typeface="Times New Roman" pitchFamily="18" charset="0"/>
              </a:rPr>
              <a:t>Ques. 6 : </a:t>
            </a:r>
            <a:r>
              <a:rPr lang="en-US" sz="2600" dirty="0" smtClean="0">
                <a:latin typeface="Times New Roman" pitchFamily="18" charset="0"/>
                <a:cs typeface="Times New Roman" pitchFamily="18" charset="0"/>
              </a:rPr>
              <a:t>The difference between simple interest and compound interest on a sum for 2 years at 8%, when the interest is compounded annually </a:t>
            </a:r>
            <a:r>
              <a:rPr lang="en-US" sz="2600" dirty="0" smtClean="0">
                <a:latin typeface="Times New Roman"/>
                <a:cs typeface="Times New Roman"/>
              </a:rPr>
              <a:t>₹ </a:t>
            </a:r>
            <a:r>
              <a:rPr lang="en-US" sz="2600" dirty="0" smtClean="0">
                <a:latin typeface="Times New Roman" pitchFamily="18" charset="0"/>
                <a:cs typeface="Times New Roman" pitchFamily="18" charset="0"/>
              </a:rPr>
              <a:t>16. If the interest was compounded half-yearly, the difference in two interests would be nearly :</a:t>
            </a:r>
          </a:p>
          <a:p>
            <a:pPr marL="514350" indent="-514350">
              <a:buNone/>
            </a:pPr>
            <a:r>
              <a:rPr lang="en-US" sz="2600" dirty="0" smtClean="0">
                <a:latin typeface="Times New Roman" pitchFamily="18" charset="0"/>
                <a:cs typeface="Times New Roman" pitchFamily="18" charset="0"/>
              </a:rPr>
              <a:t> (a) </a:t>
            </a:r>
            <a:r>
              <a:rPr lang="en-US" sz="2600" dirty="0" smtClean="0">
                <a:latin typeface="Times New Roman"/>
                <a:cs typeface="Times New Roman"/>
              </a:rPr>
              <a:t>₹ </a:t>
            </a:r>
            <a:r>
              <a:rPr lang="en-US" sz="2600" dirty="0" smtClean="0">
                <a:latin typeface="Times New Roman" pitchFamily="18" charset="0"/>
                <a:cs typeface="Times New Roman" pitchFamily="18" charset="0"/>
              </a:rPr>
              <a:t>16 	(b) </a:t>
            </a:r>
            <a:r>
              <a:rPr lang="en-US" sz="2600" dirty="0" smtClean="0">
                <a:latin typeface="Times New Roman"/>
                <a:cs typeface="Times New Roman"/>
              </a:rPr>
              <a:t>₹</a:t>
            </a:r>
            <a:r>
              <a:rPr lang="en-US" sz="2600" dirty="0" smtClean="0">
                <a:latin typeface="Times New Roman" pitchFamily="18" charset="0"/>
                <a:cs typeface="Times New Roman" pitchFamily="18" charset="0"/>
              </a:rPr>
              <a:t>16.80 	(c) </a:t>
            </a:r>
            <a:r>
              <a:rPr lang="en-US" sz="2600" dirty="0" smtClean="0">
                <a:latin typeface="Times New Roman"/>
                <a:cs typeface="Times New Roman"/>
              </a:rPr>
              <a:t>₹</a:t>
            </a:r>
            <a:r>
              <a:rPr lang="en-US" sz="2600" dirty="0" smtClean="0">
                <a:latin typeface="Times New Roman" pitchFamily="18" charset="0"/>
                <a:cs typeface="Times New Roman" pitchFamily="18" charset="0"/>
              </a:rPr>
              <a:t> 21.85 	(d) </a:t>
            </a:r>
            <a:r>
              <a:rPr lang="en-US" sz="2600" dirty="0" smtClean="0">
                <a:latin typeface="Times New Roman"/>
                <a:cs typeface="Times New Roman"/>
              </a:rPr>
              <a:t>₹ </a:t>
            </a:r>
            <a:r>
              <a:rPr lang="en-US" sz="2600" dirty="0" smtClean="0">
                <a:latin typeface="Times New Roman" pitchFamily="18" charset="0"/>
                <a:cs typeface="Times New Roman" pitchFamily="18" charset="0"/>
              </a:rPr>
              <a:t>24.64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00200" y="6356350"/>
            <a:ext cx="6324600" cy="365125"/>
          </a:xfrm>
        </p:spPr>
        <p:txBody>
          <a:bodyPr/>
          <a:lstStyle/>
          <a:p>
            <a:r>
              <a:rPr lang="en-US" dirty="0" smtClean="0"/>
              <a:t>Sudhir Singh             Subject code and abbreviation                Unit Number-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Assignment- 3(Contd.)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7F57C3-AAE7-42CC-9D37-477AA181A46F}"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mathematics – 1 (KAS – 103)                Unit  -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CO-PO Mapping 2020-21 </a:t>
            </a:r>
            <a:r>
              <a:rPr lang="en-US" sz="3000" b="1" dirty="0" smtClean="0">
                <a:latin typeface="Times New Roman" pitchFamily="18" charset="0"/>
                <a:cs typeface="Times New Roman" pitchFamily="18" charset="0"/>
              </a:rPr>
              <a:t>(B. Tech. – 1</a:t>
            </a:r>
            <a:r>
              <a:rPr lang="en-US" sz="3000" b="1" baseline="30000" dirty="0" smtClean="0">
                <a:latin typeface="Times New Roman" pitchFamily="18" charset="0"/>
                <a:cs typeface="Times New Roman" pitchFamily="18" charset="0"/>
              </a:rPr>
              <a:t>st</a:t>
            </a:r>
            <a:r>
              <a:rPr lang="en-US" sz="3000" b="1" dirty="0" smtClean="0">
                <a:latin typeface="Times New Roman" pitchFamily="18" charset="0"/>
                <a:cs typeface="Times New Roman" pitchFamily="18" charset="0"/>
              </a:rPr>
              <a:t> </a:t>
            </a:r>
            <a:r>
              <a:rPr lang="en-US" sz="3000" b="1" dirty="0" err="1" smtClean="0">
                <a:latin typeface="Times New Roman" pitchFamily="18" charset="0"/>
                <a:cs typeface="Times New Roman" pitchFamily="18" charset="0"/>
              </a:rPr>
              <a:t>Sem</a:t>
            </a:r>
            <a:r>
              <a:rPr lang="en-US" sz="3000" b="1" dirty="0" smtClean="0">
                <a:latin typeface="Times New Roman" pitchFamily="18" charset="0"/>
                <a:cs typeface="Times New Roman" pitchFamily="18" charset="0"/>
              </a:rPr>
              <a:t>)</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nvGraphicFramePr>
        <p:xfrm>
          <a:off x="228600" y="1295397"/>
          <a:ext cx="8686799" cy="4509194"/>
        </p:xfrm>
        <a:graphic>
          <a:graphicData uri="http://schemas.openxmlformats.org/drawingml/2006/table">
            <a:tbl>
              <a:tblPr/>
              <a:tblGrid>
                <a:gridCol w="720011"/>
                <a:gridCol w="600009"/>
                <a:gridCol w="653343"/>
                <a:gridCol w="640010"/>
                <a:gridCol w="653343"/>
                <a:gridCol w="653343"/>
                <a:gridCol w="546673"/>
                <a:gridCol w="600009"/>
                <a:gridCol w="693345"/>
                <a:gridCol w="600009"/>
                <a:gridCol w="670012"/>
                <a:gridCol w="818493"/>
                <a:gridCol w="838199"/>
              </a:tblGrid>
              <a:tr h="539123">
                <a:tc gridSpan="13">
                  <a:txBody>
                    <a:bodyPr/>
                    <a:lstStyle/>
                    <a:p>
                      <a:pPr algn="l" fontAlgn="ctr"/>
                      <a:r>
                        <a:rPr lang="en-US" sz="2200" b="1" i="0" u="none" strike="noStrike" dirty="0" smtClean="0">
                          <a:solidFill>
                            <a:srgbClr val="000000"/>
                          </a:solidFill>
                          <a:latin typeface="Times New Roman"/>
                        </a:rPr>
                        <a:t>Course Name: Mathematics-I (KAS 103)</a:t>
                      </a:r>
                      <a:endParaRPr lang="en-US" sz="2200" b="1" i="0" u="none" strike="noStrike" dirty="0">
                        <a:solidFill>
                          <a:srgbClr val="000000"/>
                        </a:solidFill>
                        <a:latin typeface="Times New Roman"/>
                      </a:endParaRPr>
                    </a:p>
                  </a:txBody>
                  <a:tcPr marL="7023" marR="7023" marT="70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13769">
                <a:tc>
                  <a:txBody>
                    <a:bodyPr/>
                    <a:lstStyle/>
                    <a:p>
                      <a:pPr algn="ctr" fontAlgn="ctr"/>
                      <a:r>
                        <a:rPr lang="en-US" sz="2200" b="1" i="0" u="none" strike="noStrike">
                          <a:solidFill>
                            <a:srgbClr val="000000"/>
                          </a:solidFill>
                          <a:latin typeface="Times New Roman"/>
                        </a:rPr>
                        <a:t>CO</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PO-4</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PO-5</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Times New Roman"/>
                        </a:rPr>
                        <a:t>PO-6</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PO-7</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PO-8</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PO-9</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Times New Roman"/>
                        </a:rPr>
                        <a:t>PO-10</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a:solidFill>
                            <a:srgbClr val="000000"/>
                          </a:solidFill>
                          <a:latin typeface="Times New Roman"/>
                        </a:rPr>
                        <a:t>PO-11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latin typeface="Times New Roman"/>
                        </a:rPr>
                        <a:t>PO-12</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123">
                <a:tc>
                  <a:txBody>
                    <a:bodyPr/>
                    <a:lstStyle/>
                    <a:p>
                      <a:pPr algn="ctr" fontAlgn="ctr"/>
                      <a:r>
                        <a:rPr lang="en-US" sz="2200" b="0" i="0" u="none" strike="noStrike">
                          <a:solidFill>
                            <a:srgbClr val="000000"/>
                          </a:solidFill>
                          <a:latin typeface="Times New Roman"/>
                        </a:rPr>
                        <a:t>CO1</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123">
                <a:tc>
                  <a:txBody>
                    <a:bodyPr/>
                    <a:lstStyle/>
                    <a:p>
                      <a:pPr algn="ctr" fontAlgn="ctr"/>
                      <a:r>
                        <a:rPr lang="en-US" sz="2200" b="0" i="0" u="none" strike="noStrike">
                          <a:solidFill>
                            <a:srgbClr val="000000"/>
                          </a:solidFill>
                          <a:latin typeface="Times New Roman"/>
                        </a:rPr>
                        <a:t>CO2</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123">
                <a:tc>
                  <a:txBody>
                    <a:bodyPr/>
                    <a:lstStyle/>
                    <a:p>
                      <a:pPr algn="ctr" fontAlgn="ctr"/>
                      <a:r>
                        <a:rPr lang="en-US" sz="2200" b="0" i="0" u="none" strike="noStrike">
                          <a:solidFill>
                            <a:srgbClr val="000000"/>
                          </a:solidFill>
                          <a:latin typeface="Times New Roman"/>
                        </a:rPr>
                        <a:t>CO3</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123">
                <a:tc>
                  <a:txBody>
                    <a:bodyPr/>
                    <a:lstStyle/>
                    <a:p>
                      <a:pPr algn="ctr" fontAlgn="ctr"/>
                      <a:r>
                        <a:rPr lang="en-US" sz="2200" b="0" i="0" u="none" strike="noStrike">
                          <a:solidFill>
                            <a:srgbClr val="000000"/>
                          </a:solidFill>
                          <a:latin typeface="Times New Roman"/>
                        </a:rPr>
                        <a:t>CO4</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123">
                <a:tc>
                  <a:txBody>
                    <a:bodyPr/>
                    <a:lstStyle/>
                    <a:p>
                      <a:pPr algn="ctr" fontAlgn="ctr"/>
                      <a:r>
                        <a:rPr lang="en-US" sz="2200" b="0" i="0" u="none" strike="noStrike">
                          <a:solidFill>
                            <a:srgbClr val="000000"/>
                          </a:solidFill>
                          <a:latin typeface="Times New Roman"/>
                        </a:rPr>
                        <a:t>CO5</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1</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200" b="0" i="0" u="none" strike="noStrike" dirty="0">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0687">
                <a:tc>
                  <a:txBody>
                    <a:bodyPr/>
                    <a:lstStyle/>
                    <a:p>
                      <a:pPr algn="ctr" fontAlgn="ctr"/>
                      <a:r>
                        <a:rPr lang="en-US" sz="2200" b="1" i="0" u="none" strike="noStrike">
                          <a:solidFill>
                            <a:srgbClr val="000000"/>
                          </a:solidFill>
                          <a:latin typeface="Times New Roman"/>
                        </a:rPr>
                        <a:t>Mean</a:t>
                      </a:r>
                    </a:p>
                  </a:txBody>
                  <a:tcPr marL="7023" marR="7023" marT="7023"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2.6</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2.4</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2.0</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a:solidFill>
                            <a:srgbClr val="000000"/>
                          </a:solidFill>
                          <a:latin typeface="Times New Roman"/>
                        </a:rPr>
                        <a:t>2.5</a:t>
                      </a:r>
                    </a:p>
                  </a:txBody>
                  <a:tcPr marL="7023" marR="7023" marT="70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200" b="1" i="0" u="none" strike="noStrike" dirty="0">
                          <a:solidFill>
                            <a:srgbClr val="000000"/>
                          </a:solidFill>
                          <a:latin typeface="Times New Roman"/>
                        </a:rPr>
                        <a:t>3</a:t>
                      </a:r>
                    </a:p>
                  </a:txBody>
                  <a:tcPr marL="7023" marR="7023" marT="7023"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57800"/>
          </a:xfrm>
        </p:spPr>
        <p:txBody>
          <a:bodyPr>
            <a:normAutofit lnSpcReduction="10000"/>
          </a:bodyPr>
          <a:lstStyle/>
          <a:p>
            <a:pPr>
              <a:buNone/>
            </a:pPr>
            <a:r>
              <a:rPr lang="en-US" sz="2400" b="1" dirty="0" smtClean="0">
                <a:latin typeface="Times New Roman" pitchFamily="18" charset="0"/>
                <a:cs typeface="Times New Roman" pitchFamily="18" charset="0"/>
              </a:rPr>
              <a:t>Ques. 7 : </a:t>
            </a:r>
            <a:r>
              <a:rPr lang="en-US" sz="2400" dirty="0" smtClean="0">
                <a:latin typeface="Times New Roman" pitchFamily="18" charset="0"/>
                <a:cs typeface="Times New Roman" pitchFamily="18" charset="0"/>
              </a:rPr>
              <a:t>The least number of complete years in which a sum of money put out at 20% C.I. will be more than doubled is: </a:t>
            </a:r>
          </a:p>
          <a:p>
            <a:pPr>
              <a:buNone/>
            </a:pPr>
            <a:r>
              <a:rPr lang="en-US" sz="2400" dirty="0" smtClean="0">
                <a:latin typeface="Times New Roman" pitchFamily="18" charset="0"/>
                <a:cs typeface="Times New Roman" pitchFamily="18" charset="0"/>
              </a:rPr>
              <a:t>(a) 3 		(b) 4 		(c) 5	 	(d) 6 </a:t>
            </a:r>
          </a:p>
          <a:p>
            <a:pPr>
              <a:buNone/>
            </a:pPr>
            <a:r>
              <a:rPr lang="en-US" sz="2400" b="1" dirty="0" smtClean="0">
                <a:latin typeface="Times New Roman" pitchFamily="18" charset="0"/>
                <a:cs typeface="Times New Roman" pitchFamily="18" charset="0"/>
              </a:rPr>
              <a:t>Ques. 8 : </a:t>
            </a:r>
            <a:r>
              <a:rPr lang="en-US" sz="2400" dirty="0" smtClean="0">
                <a:latin typeface="Times New Roman" pitchFamily="18" charset="0"/>
                <a:cs typeface="Times New Roman" pitchFamily="18" charset="0"/>
              </a:rPr>
              <a:t>A sum amounts to </a:t>
            </a:r>
            <a:r>
              <a:rPr lang="en-US" sz="2400" dirty="0" smtClean="0">
                <a:latin typeface="Times New Roman"/>
                <a:cs typeface="Times New Roman"/>
              </a:rPr>
              <a:t>₹ </a:t>
            </a:r>
            <a:r>
              <a:rPr lang="en-US" sz="2400" dirty="0" smtClean="0">
                <a:latin typeface="Times New Roman" pitchFamily="18" charset="0"/>
                <a:cs typeface="Times New Roman" pitchFamily="18" charset="0"/>
              </a:rPr>
              <a:t>2916 in 2 years and to  </a:t>
            </a:r>
            <a:r>
              <a:rPr lang="en-US" sz="2400" dirty="0" smtClean="0">
                <a:latin typeface="Times New Roman"/>
                <a:cs typeface="Times New Roman"/>
              </a:rPr>
              <a:t>₹ </a:t>
            </a:r>
            <a:r>
              <a:rPr lang="en-US" sz="2400" dirty="0" smtClean="0">
                <a:latin typeface="Times New Roman" pitchFamily="18" charset="0"/>
                <a:cs typeface="Times New Roman" pitchFamily="18" charset="0"/>
              </a:rPr>
              <a:t>3149.28 in 3 years at compound interest. The sum is:</a:t>
            </a:r>
          </a:p>
          <a:p>
            <a:pPr>
              <a:buNone/>
            </a:pPr>
            <a:r>
              <a:rPr lang="en-US" sz="2400" dirty="0" smtClean="0">
                <a:latin typeface="Times New Roman" pitchFamily="18" charset="0"/>
                <a:cs typeface="Times New Roman" pitchFamily="18" charset="0"/>
              </a:rPr>
              <a:t>(a) </a:t>
            </a:r>
            <a:r>
              <a:rPr lang="en-US" sz="2400" dirty="0" smtClean="0">
                <a:latin typeface="Times New Roman"/>
                <a:cs typeface="Times New Roman"/>
              </a:rPr>
              <a:t>₹ </a:t>
            </a:r>
            <a:r>
              <a:rPr lang="en-US" sz="2400" dirty="0" smtClean="0">
                <a:latin typeface="Times New Roman" pitchFamily="18" charset="0"/>
                <a:cs typeface="Times New Roman" pitchFamily="18" charset="0"/>
              </a:rPr>
              <a:t>1500 	(b) </a:t>
            </a:r>
            <a:r>
              <a:rPr lang="en-US" sz="2400" dirty="0" smtClean="0">
                <a:latin typeface="Times New Roman"/>
                <a:cs typeface="Times New Roman"/>
              </a:rPr>
              <a:t>₹ </a:t>
            </a:r>
            <a:r>
              <a:rPr lang="en-US" sz="2400" dirty="0" smtClean="0">
                <a:latin typeface="Times New Roman" pitchFamily="18" charset="0"/>
                <a:cs typeface="Times New Roman" pitchFamily="18" charset="0"/>
              </a:rPr>
              <a:t>2000	 (c) </a:t>
            </a:r>
            <a:r>
              <a:rPr lang="en-US" sz="2400" dirty="0" smtClean="0">
                <a:latin typeface="Times New Roman"/>
                <a:cs typeface="Times New Roman"/>
              </a:rPr>
              <a:t>₹ </a:t>
            </a:r>
            <a:r>
              <a:rPr lang="en-US" sz="2400" dirty="0" smtClean="0">
                <a:latin typeface="Times New Roman" pitchFamily="18" charset="0"/>
                <a:cs typeface="Times New Roman" pitchFamily="18" charset="0"/>
              </a:rPr>
              <a:t>2500	 (d) </a:t>
            </a:r>
            <a:r>
              <a:rPr lang="en-US" sz="2400" dirty="0" smtClean="0">
                <a:latin typeface="Times New Roman"/>
                <a:cs typeface="Times New Roman"/>
              </a:rPr>
              <a:t>₹ </a:t>
            </a:r>
            <a:r>
              <a:rPr lang="en-US" sz="2400" dirty="0" smtClean="0">
                <a:latin typeface="Times New Roman" pitchFamily="18" charset="0"/>
                <a:cs typeface="Times New Roman" pitchFamily="18" charset="0"/>
              </a:rPr>
              <a:t>3000 </a:t>
            </a:r>
          </a:p>
          <a:p>
            <a:pPr>
              <a:buNone/>
            </a:pPr>
            <a:r>
              <a:rPr lang="en-US" sz="2400" b="1" dirty="0" smtClean="0">
                <a:latin typeface="Times New Roman" pitchFamily="18" charset="0"/>
                <a:cs typeface="Times New Roman" pitchFamily="18" charset="0"/>
              </a:rPr>
              <a:t>Ques. 9 : </a:t>
            </a:r>
            <a:r>
              <a:rPr lang="en-US" sz="2400" dirty="0" smtClean="0">
                <a:latin typeface="Times New Roman" pitchFamily="18" charset="0"/>
                <a:cs typeface="Times New Roman" pitchFamily="18" charset="0"/>
              </a:rPr>
              <a:t>The difference between simple interest and compound interest at the same rate for  </a:t>
            </a:r>
            <a:r>
              <a:rPr lang="en-US" sz="2400" dirty="0" smtClean="0">
                <a:latin typeface="Times New Roman"/>
                <a:cs typeface="Times New Roman"/>
              </a:rPr>
              <a:t>₹ </a:t>
            </a:r>
            <a:r>
              <a:rPr lang="en-US" sz="2400" dirty="0" smtClean="0">
                <a:latin typeface="Times New Roman" pitchFamily="18" charset="0"/>
                <a:cs typeface="Times New Roman" pitchFamily="18" charset="0"/>
              </a:rPr>
              <a:t>5000 for 2 years is  </a:t>
            </a:r>
            <a:r>
              <a:rPr lang="en-US" sz="2400" dirty="0" smtClean="0">
                <a:latin typeface="Times New Roman"/>
                <a:cs typeface="Times New Roman"/>
              </a:rPr>
              <a:t>₹ </a:t>
            </a:r>
            <a:r>
              <a:rPr lang="en-US" sz="2400" dirty="0" smtClean="0">
                <a:latin typeface="Times New Roman" pitchFamily="18" charset="0"/>
                <a:cs typeface="Times New Roman" pitchFamily="18" charset="0"/>
              </a:rPr>
              <a:t>72. The rate of interest is: </a:t>
            </a:r>
          </a:p>
          <a:p>
            <a:pPr marL="457200" indent="-457200">
              <a:buAutoNum type="alphaLcParenBoth"/>
            </a:pPr>
            <a:r>
              <a:rPr lang="en-US" sz="2400" dirty="0" smtClean="0">
                <a:latin typeface="Times New Roman" pitchFamily="18" charset="0"/>
                <a:cs typeface="Times New Roman" pitchFamily="18" charset="0"/>
              </a:rPr>
              <a:t>10%	 (b) 12% 	(c) 6% 		(d) 8%</a:t>
            </a:r>
          </a:p>
          <a:p>
            <a:pPr marL="457200" indent="-457200">
              <a:buNone/>
            </a:pPr>
            <a:r>
              <a:rPr lang="en-US" sz="2400" b="1" dirty="0" smtClean="0">
                <a:latin typeface="Times New Roman" pitchFamily="18" charset="0"/>
                <a:cs typeface="Times New Roman" pitchFamily="18" charset="0"/>
              </a:rPr>
              <a:t>Ques. 10 : </a:t>
            </a:r>
            <a:r>
              <a:rPr lang="en-US" sz="2400" dirty="0" smtClean="0">
                <a:latin typeface="Times New Roman" pitchFamily="18" charset="0"/>
                <a:cs typeface="Times New Roman" pitchFamily="18" charset="0"/>
              </a:rPr>
              <a:t>A sum of money placed at C.I doubles itself in 5 years. It will amount to eight times itself in:</a:t>
            </a:r>
          </a:p>
          <a:p>
            <a:pPr marL="457200" indent="-457200">
              <a:buNone/>
            </a:pPr>
            <a:r>
              <a:rPr lang="en-US" sz="2400" dirty="0" smtClean="0">
                <a:latin typeface="Times New Roman" pitchFamily="18" charset="0"/>
                <a:cs typeface="Times New Roman" pitchFamily="18" charset="0"/>
              </a:rPr>
              <a:t>(a) 15 years 	(b) 20 years 	(c) 12 years 	(d) 10 years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477000" cy="365125"/>
          </a:xfrm>
        </p:spPr>
        <p:txBody>
          <a:bodyPr/>
          <a:lstStyle/>
          <a:p>
            <a:r>
              <a:rPr lang="en-US" dirty="0" smtClean="0"/>
              <a:t>Sudhir Singh             Subject code and abbreviation                Unit Number-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Assignment- 3 (Contd.)</a:t>
            </a:r>
            <a:endParaRPr kumimoji="0" lang="en-US" sz="3000" b="1" i="0" u="none" strike="noStrike" kern="1200" cap="none" spc="0" normalizeH="0" baseline="0" noProof="0" dirty="0">
              <a:ln>
                <a:noFill/>
              </a:ln>
              <a:solidFill>
                <a:schemeClr val="dk1"/>
              </a:solidFill>
              <a:effectLst/>
              <a:uLnTx/>
              <a:uFillTx/>
              <a:latin typeface="Times New Roman" pitchFamily="18" charset="0"/>
              <a:ea typeface="+mn-ea"/>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600" dirty="0" smtClean="0">
                <a:latin typeface="Times New Roman" pitchFamily="18" charset="0"/>
                <a:cs typeface="Times New Roman" pitchFamily="18" charset="0"/>
              </a:rPr>
              <a:t>Formula</a:t>
            </a:r>
          </a:p>
          <a:p>
            <a:pPr>
              <a:buNone/>
            </a:pPr>
            <a:endParaRPr lang="en-US" dirty="0" smtClean="0"/>
          </a:p>
          <a:p>
            <a:r>
              <a:rPr lang="en-US" sz="2600" b="1" dirty="0" smtClean="0">
                <a:latin typeface="Times New Roman" pitchFamily="18" charset="0"/>
                <a:cs typeface="Times New Roman" pitchFamily="18" charset="0"/>
              </a:rPr>
              <a:t>Important formulas for Compound Interest :</a:t>
            </a:r>
          </a:p>
          <a:p>
            <a:pPr marL="514350" indent="-514350">
              <a:buAutoNum type="arabicParenBoth"/>
            </a:pPr>
            <a:r>
              <a:rPr lang="en-US" sz="2800" dirty="0" smtClean="0">
                <a:latin typeface="Times New Roman" pitchFamily="18" charset="0"/>
                <a:cs typeface="Times New Roman" pitchFamily="18" charset="0"/>
              </a:rPr>
              <a:t>When interest is compounded annually :</a:t>
            </a:r>
          </a:p>
          <a:p>
            <a:pPr marL="514350" indent="-514350">
              <a:buNone/>
            </a:pPr>
            <a:r>
              <a:rPr lang="en-US" sz="2800" dirty="0" smtClean="0">
                <a:latin typeface="Times New Roman" pitchFamily="18" charset="0"/>
                <a:cs typeface="Times New Roman" pitchFamily="18" charset="0"/>
              </a:rPr>
              <a:t>						n</a:t>
            </a:r>
          </a:p>
          <a:p>
            <a:pPr marL="514350" indent="-514350">
              <a:buNone/>
            </a:pP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Note : </a:t>
            </a:r>
            <a:r>
              <a:rPr lang="en-US" sz="2800" dirty="0" smtClean="0">
                <a:latin typeface="Times New Roman" pitchFamily="18" charset="0"/>
                <a:cs typeface="Times New Roman" pitchFamily="18" charset="0"/>
              </a:rPr>
              <a:t>A sum of money becomes x times in T years. In how many years will it become y times?</a:t>
            </a:r>
          </a:p>
          <a:p>
            <a:r>
              <a:rPr lang="es-ES" sz="2800" b="1" dirty="0" err="1" smtClean="0">
                <a:latin typeface="Times New Roman" pitchFamily="18" charset="0"/>
                <a:cs typeface="Times New Roman" pitchFamily="18" charset="0"/>
              </a:rPr>
              <a:t>For</a:t>
            </a:r>
            <a:r>
              <a:rPr lang="es-ES" sz="2800" b="1" dirty="0" smtClean="0">
                <a:latin typeface="Times New Roman" pitchFamily="18" charset="0"/>
                <a:cs typeface="Times New Roman" pitchFamily="18" charset="0"/>
              </a:rPr>
              <a:t> SI : Formula = </a:t>
            </a:r>
            <a:endParaRPr lang="en-US" sz="28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For CI : Formula = (logy/</a:t>
            </a:r>
            <a:r>
              <a:rPr lang="en-US" sz="2800" b="1" dirty="0" err="1" smtClean="0">
                <a:latin typeface="Times New Roman" pitchFamily="18" charset="0"/>
                <a:cs typeface="Times New Roman" pitchFamily="18" charset="0"/>
              </a:rPr>
              <a:t>logx</a:t>
            </a:r>
            <a:r>
              <a:rPr lang="en-US" sz="2800" b="1" dirty="0" smtClean="0">
                <a:latin typeface="Times New Roman" pitchFamily="18" charset="0"/>
                <a:cs typeface="Times New Roman" pitchFamily="18" charset="0"/>
              </a:rPr>
              <a:t>) × T</a:t>
            </a:r>
          </a:p>
          <a:p>
            <a:pPr marL="514350" indent="-514350">
              <a:buNone/>
            </a:pPr>
            <a:r>
              <a:rPr lang="en-US" sz="2800" dirty="0" smtClean="0">
                <a:latin typeface="Times New Roman" pitchFamily="18" charset="0"/>
                <a:cs typeface="Times New Roman" pitchFamily="18" charset="0"/>
              </a:rPr>
              <a:t>			</a:t>
            </a:r>
            <a:endParaRPr lang="en-US" dirty="0" smtClean="0"/>
          </a:p>
          <a:p>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553200" cy="365125"/>
          </a:xfrm>
        </p:spPr>
        <p:txBody>
          <a:bodyPr/>
          <a:lstStyle/>
          <a:p>
            <a:r>
              <a:rPr lang="en-US" dirty="0" smtClean="0"/>
              <a:t>Sudhir Singh            Subject code and abbreviation                Unit Number -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Recap</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1066800"/>
            <a:ext cx="4419600" cy="838200"/>
          </a:xfrm>
          <a:prstGeom prst="rect">
            <a:avLst/>
          </a:prstGeom>
          <a:noFill/>
        </p:spPr>
      </p:pic>
      <p:pic>
        <p:nvPicPr>
          <p:cNvPr id="10"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124200" y="3048000"/>
            <a:ext cx="2057400" cy="685800"/>
          </a:xfrm>
          <a:prstGeom prst="rect">
            <a:avLst/>
          </a:prstGeom>
          <a:noFill/>
        </p:spPr>
      </p:pic>
      <p:pic>
        <p:nvPicPr>
          <p:cNvPr id="1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62400" y="4495800"/>
            <a:ext cx="1905000" cy="6096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a:bodyPr>
          <a:lstStyle/>
          <a:p>
            <a:pPr>
              <a:buNone/>
            </a:pPr>
            <a:r>
              <a:rPr lang="en-US" sz="2400" b="1" dirty="0" smtClean="0">
                <a:latin typeface="Times New Roman" pitchFamily="18" charset="0"/>
                <a:cs typeface="Times New Roman" pitchFamily="18" charset="0"/>
              </a:rPr>
              <a:t>Basic concept of direction :</a:t>
            </a:r>
          </a:p>
          <a:p>
            <a:pPr>
              <a:buNone/>
            </a:pPr>
            <a:endParaRPr lang="en-US" sz="2600" b="1" dirty="0" smtClean="0">
              <a:latin typeface="Times New Roman" pitchFamily="18" charset="0"/>
              <a:cs typeface="Times New Roman" pitchFamily="18" charset="0"/>
            </a:endParaRPr>
          </a:p>
          <a:p>
            <a:pPr>
              <a:buNone/>
            </a:pPr>
            <a:endParaRPr lang="en-US" sz="2600" b="1"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pPr>
              <a:buNone/>
            </a:pPr>
            <a:endParaRPr lang="en-US" sz="26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Four main directions : </a:t>
            </a:r>
            <a:r>
              <a:rPr lang="en-US" sz="2400" dirty="0" smtClean="0">
                <a:latin typeface="Times New Roman" pitchFamily="18" charset="0"/>
                <a:cs typeface="Times New Roman" pitchFamily="18" charset="0"/>
              </a:rPr>
              <a:t>North, South, East, West</a:t>
            </a:r>
          </a:p>
          <a:p>
            <a:r>
              <a:rPr lang="en-US" sz="2400" b="1" dirty="0" smtClean="0">
                <a:latin typeface="Times New Roman" pitchFamily="18" charset="0"/>
                <a:cs typeface="Times New Roman" pitchFamily="18" charset="0"/>
              </a:rPr>
              <a:t>Four Cardinal Direction </a:t>
            </a:r>
            <a:r>
              <a:rPr lang="en-US" sz="2400" dirty="0" smtClean="0">
                <a:latin typeface="Times New Roman" pitchFamily="18" charset="0"/>
                <a:cs typeface="Times New Roman" pitchFamily="18" charset="0"/>
              </a:rPr>
              <a:t>: North – East, North – West, South- East, South - West</a:t>
            </a: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524000" y="6356350"/>
            <a:ext cx="6629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DIRECTION</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32" name="Picture 8"/>
          <p:cNvPicPr>
            <a:picLocks noChangeAspect="1" noChangeArrowheads="1"/>
          </p:cNvPicPr>
          <p:nvPr/>
        </p:nvPicPr>
        <p:blipFill>
          <a:blip r:embed="rId3" cstate="print"/>
          <a:srcRect/>
          <a:stretch>
            <a:fillRect/>
          </a:stretch>
        </p:blipFill>
        <p:spPr bwMode="auto">
          <a:xfrm>
            <a:off x="457200" y="1600200"/>
            <a:ext cx="8382000" cy="1295400"/>
          </a:xfrm>
          <a:prstGeom prst="rect">
            <a:avLst/>
          </a:prstGeom>
          <a:noFill/>
          <a:ln w="9525">
            <a:noFill/>
            <a:miter lim="800000"/>
            <a:headEnd/>
            <a:tailEnd/>
          </a:ln>
        </p:spPr>
      </p:pic>
      <p:pic>
        <p:nvPicPr>
          <p:cNvPr id="1033" name="Picture 9"/>
          <p:cNvPicPr>
            <a:picLocks noChangeAspect="1" noChangeArrowheads="1"/>
          </p:cNvPicPr>
          <p:nvPr/>
        </p:nvPicPr>
        <p:blipFill>
          <a:blip r:embed="rId4" cstate="print"/>
          <a:srcRect/>
          <a:stretch>
            <a:fillRect/>
          </a:stretch>
        </p:blipFill>
        <p:spPr bwMode="auto">
          <a:xfrm>
            <a:off x="3657600" y="2743200"/>
            <a:ext cx="4495800" cy="2133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267200"/>
          </a:xfrm>
        </p:spPr>
        <p:txBody>
          <a:bodyPr>
            <a:normAutofit/>
          </a:bodyPr>
          <a:lstStyle/>
          <a:p>
            <a:pPr>
              <a:buNone/>
            </a:pPr>
            <a:r>
              <a:rPr lang="en-US" sz="2600" b="1" dirty="0" smtClean="0">
                <a:latin typeface="+mj-lt"/>
                <a:cs typeface="Times New Roman" pitchFamily="18" charset="0"/>
              </a:rPr>
              <a:t>Note :- </a:t>
            </a:r>
            <a:r>
              <a:rPr lang="en-US" sz="2600" dirty="0" smtClean="0">
                <a:latin typeface="+mj-lt"/>
                <a:cs typeface="Times New Roman" pitchFamily="18" charset="0"/>
              </a:rPr>
              <a:t>If not mentioned we always assume that the person is facing north.</a:t>
            </a:r>
            <a:endParaRPr lang="en-US" sz="2600" dirty="0">
              <a:latin typeface="+mj-lt"/>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DIRECTION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228600" y="0"/>
            <a:ext cx="1600200" cy="817163"/>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457200" y="2209800"/>
            <a:ext cx="8382000" cy="3733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5059363"/>
          </a:xfrm>
        </p:spPr>
        <p:txBody>
          <a:bodyPr>
            <a:normAutofit/>
          </a:bodyPr>
          <a:lstStyle/>
          <a:p>
            <a:pPr>
              <a:buNone/>
            </a:pPr>
            <a:r>
              <a:rPr lang="en-US" sz="2600" b="1" dirty="0" smtClean="0">
                <a:latin typeface="Times New Roman" pitchFamily="18" charset="0"/>
                <a:cs typeface="Times New Roman" pitchFamily="18" charset="0"/>
              </a:rPr>
              <a:t>Example :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057400" y="6356350"/>
            <a:ext cx="6172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228600" y="0"/>
            <a:ext cx="16002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DIRECTION (Contd.)</a:t>
            </a:r>
            <a:r>
              <a:rPr lang="en-US" sz="3000" b="1" noProof="0" dirty="0" smtClean="0">
                <a:latin typeface="Times New Roman" pitchFamily="18" charset="0"/>
                <a:cs typeface="Times New Roman" pitchFamily="18" charset="0"/>
              </a:rPr>
              <a:t> </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609600" y="1600200"/>
            <a:ext cx="8153400" cy="44196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buNone/>
            </a:pPr>
            <a:r>
              <a:rPr lang="en-US" sz="2600" b="1" dirty="0" smtClean="0">
                <a:latin typeface="Times New Roman" pitchFamily="18" charset="0"/>
                <a:cs typeface="Times New Roman" pitchFamily="18" charset="0"/>
              </a:rPr>
              <a:t>Example 2 : </a:t>
            </a:r>
            <a:r>
              <a:rPr lang="en-US" sz="2600" dirty="0" err="1" smtClean="0">
                <a:latin typeface="Times New Roman" pitchFamily="18" charset="0"/>
                <a:cs typeface="Times New Roman" pitchFamily="18" charset="0"/>
              </a:rPr>
              <a:t>Sandhya</a:t>
            </a:r>
            <a:r>
              <a:rPr lang="en-US" sz="2600" dirty="0" smtClean="0">
                <a:latin typeface="Times New Roman" pitchFamily="18" charset="0"/>
                <a:cs typeface="Times New Roman" pitchFamily="18" charset="0"/>
              </a:rPr>
              <a:t> starting from her house, goes 4 km in the East, then she turns to her right and goes 3 km. What is the shortest distance to reach her house? </a:t>
            </a:r>
          </a:p>
          <a:p>
            <a:pPr>
              <a:buNone/>
            </a:pPr>
            <a:r>
              <a:rPr lang="en-US" sz="2600" b="1" dirty="0" smtClean="0">
                <a:latin typeface="Times New Roman" pitchFamily="18" charset="0"/>
                <a:cs typeface="Times New Roman" pitchFamily="18" charset="0"/>
              </a:rPr>
              <a:t>Solution:</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447800" y="6356350"/>
            <a:ext cx="6781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DIRECTION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1" name="Picture 10"/>
          <p:cNvPicPr/>
          <p:nvPr/>
        </p:nvPicPr>
        <p:blipFill>
          <a:blip r:embed="rId3" cstate="print"/>
          <a:srcRect/>
          <a:stretch>
            <a:fillRect/>
          </a:stretch>
        </p:blipFill>
        <p:spPr bwMode="auto">
          <a:xfrm>
            <a:off x="2057400" y="2667000"/>
            <a:ext cx="6553200" cy="3556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fontScale="92500" lnSpcReduction="20000"/>
          </a:bodyPr>
          <a:lstStyle/>
          <a:p>
            <a:pPr>
              <a:buNone/>
            </a:pPr>
            <a:r>
              <a:rPr lang="en-US" sz="2800" b="1" dirty="0" smtClean="0">
                <a:latin typeface="Times New Roman" pitchFamily="18" charset="0"/>
                <a:cs typeface="Times New Roman" pitchFamily="18" charset="0"/>
              </a:rPr>
              <a:t>Ques. 1 : </a:t>
            </a:r>
            <a:r>
              <a:rPr lang="en-US" sz="2800" dirty="0" smtClean="0">
                <a:latin typeface="Times New Roman" pitchFamily="18" charset="0"/>
                <a:cs typeface="Times New Roman" pitchFamily="18" charset="0"/>
              </a:rPr>
              <a:t>A man is facing south. He turns 135° in the anticlockwise direction and then 180° in the clockwise direction. Which direction is he facing now? </a:t>
            </a:r>
          </a:p>
          <a:p>
            <a:pPr>
              <a:buNone/>
            </a:pPr>
            <a:r>
              <a:rPr lang="en-US" sz="2800" dirty="0" smtClean="0">
                <a:latin typeface="Times New Roman" pitchFamily="18" charset="0"/>
                <a:cs typeface="Times New Roman" pitchFamily="18" charset="0"/>
              </a:rPr>
              <a:t>(a) North-east (b) North-west (c) South-east (d) South-west </a:t>
            </a:r>
          </a:p>
          <a:p>
            <a:pPr>
              <a:buNone/>
            </a:pPr>
            <a:r>
              <a:rPr lang="en-US" sz="2800" b="1" dirty="0" smtClean="0">
                <a:latin typeface="Times New Roman" pitchFamily="18" charset="0"/>
                <a:cs typeface="Times New Roman" pitchFamily="18" charset="0"/>
              </a:rPr>
              <a:t>Ques. 2 : </a:t>
            </a:r>
            <a:r>
              <a:rPr lang="en-US" sz="2800" dirty="0" smtClean="0">
                <a:latin typeface="Times New Roman" pitchFamily="18" charset="0"/>
                <a:cs typeface="Times New Roman" pitchFamily="18" charset="0"/>
              </a:rPr>
              <a:t>A person starts towards South direction. Which of the following order of direction will lead him to East direction? </a:t>
            </a:r>
          </a:p>
          <a:p>
            <a:pPr>
              <a:buNone/>
            </a:pPr>
            <a:r>
              <a:rPr lang="en-US" sz="2800" dirty="0" smtClean="0">
                <a:latin typeface="Times New Roman" pitchFamily="18" charset="0"/>
                <a:cs typeface="Times New Roman" pitchFamily="18" charset="0"/>
              </a:rPr>
              <a:t>(a) Right, Right, Right	(b) Left, Left, Left </a:t>
            </a:r>
          </a:p>
          <a:p>
            <a:pPr>
              <a:buNone/>
            </a:pPr>
            <a:r>
              <a:rPr lang="en-US" sz="2800" dirty="0" smtClean="0">
                <a:latin typeface="Times New Roman" pitchFamily="18" charset="0"/>
                <a:cs typeface="Times New Roman" pitchFamily="18" charset="0"/>
              </a:rPr>
              <a:t>(c) Left, Right, Right	(d) Right, Left, Right</a:t>
            </a:r>
          </a:p>
          <a:p>
            <a:pPr>
              <a:buNone/>
            </a:pPr>
            <a:r>
              <a:rPr lang="en-US" sz="2800" b="1" dirty="0" smtClean="0">
                <a:latin typeface="Times New Roman" pitchFamily="18" charset="0"/>
                <a:cs typeface="Times New Roman" pitchFamily="18" charset="0"/>
              </a:rPr>
              <a:t>Ques. 3 : </a:t>
            </a:r>
            <a:r>
              <a:rPr lang="en-US" sz="2800" dirty="0" err="1" smtClean="0">
                <a:latin typeface="Times New Roman" pitchFamily="18" charset="0"/>
                <a:cs typeface="Times New Roman" pitchFamily="18" charset="0"/>
              </a:rPr>
              <a:t>Kashish</a:t>
            </a:r>
            <a:r>
              <a:rPr lang="en-US" sz="2800" dirty="0" smtClean="0">
                <a:latin typeface="Times New Roman" pitchFamily="18" charset="0"/>
                <a:cs typeface="Times New Roman" pitchFamily="18" charset="0"/>
              </a:rPr>
              <a:t> goes 30m North, then turns right and walks 40 m, then again turns right and walks 20 m, then again turns right and walks 40 m. How far is he from his original position? </a:t>
            </a:r>
          </a:p>
          <a:p>
            <a:pPr>
              <a:buNone/>
            </a:pPr>
            <a:r>
              <a:rPr lang="pt-BR" sz="2800" dirty="0" smtClean="0">
                <a:latin typeface="Times New Roman" pitchFamily="18" charset="0"/>
                <a:cs typeface="Times New Roman" pitchFamily="18" charset="0"/>
              </a:rPr>
              <a:t>(a) 0 		(b) 10 		(c) 20 		(d) 40 </a:t>
            </a:r>
          </a:p>
          <a:p>
            <a:pPr>
              <a:buNone/>
            </a:pPr>
            <a:endParaRPr lang="en-US" sz="26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81200" y="6356350"/>
            <a:ext cx="5943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Multiple Choice Question</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763000" cy="5257800"/>
          </a:xfrm>
        </p:spPr>
        <p:txBody>
          <a:bodyPr>
            <a:noAutofit/>
          </a:bodyPr>
          <a:lstStyle/>
          <a:p>
            <a:pPr>
              <a:buNone/>
            </a:pPr>
            <a:r>
              <a:rPr lang="en-US" sz="2600" b="1" dirty="0" smtClean="0">
                <a:latin typeface="Times New Roman" pitchFamily="18" charset="0"/>
                <a:cs typeface="Times New Roman" pitchFamily="18" charset="0"/>
              </a:rPr>
              <a:t>Ques. 4 : </a:t>
            </a:r>
            <a:r>
              <a:rPr lang="en-US" sz="2600" dirty="0" smtClean="0">
                <a:latin typeface="Times New Roman" pitchFamily="18" charset="0"/>
                <a:cs typeface="Times New Roman" pitchFamily="18" charset="0"/>
              </a:rPr>
              <a:t>Starting from a point P, </a:t>
            </a:r>
            <a:r>
              <a:rPr lang="en-US" sz="2600" dirty="0" err="1" smtClean="0">
                <a:latin typeface="Times New Roman" pitchFamily="18" charset="0"/>
                <a:cs typeface="Times New Roman" pitchFamily="18" charset="0"/>
              </a:rPr>
              <a:t>Sachin</a:t>
            </a:r>
            <a:r>
              <a:rPr lang="en-US" sz="2600" dirty="0" smtClean="0">
                <a:latin typeface="Times New Roman" pitchFamily="18" charset="0"/>
                <a:cs typeface="Times New Roman" pitchFamily="18" charset="0"/>
              </a:rPr>
              <a:t> walked 20 m towards South. He turned left and walked 30 m. He then turned left and walked 20 m. He again turned left and walked 40 m and reached a point Q. How far and in which direction is the point Q from the point P? </a:t>
            </a:r>
          </a:p>
          <a:p>
            <a:pPr marL="514350" indent="-514350">
              <a:buAutoNum type="alphaLcParenBoth"/>
            </a:pPr>
            <a:r>
              <a:rPr lang="en-US" sz="2600" dirty="0" smtClean="0">
                <a:latin typeface="Times New Roman" pitchFamily="18" charset="0"/>
                <a:cs typeface="Times New Roman" pitchFamily="18" charset="0"/>
              </a:rPr>
              <a:t>20 m, West (b) 10 m, East (c) 10 m, West (d) 10 m, North</a:t>
            </a:r>
          </a:p>
          <a:p>
            <a:pPr>
              <a:buNone/>
            </a:pPr>
            <a:r>
              <a:rPr lang="en-US" sz="2600" b="1" dirty="0" smtClean="0">
                <a:latin typeface="Times New Roman" pitchFamily="18" charset="0"/>
                <a:cs typeface="Times New Roman" pitchFamily="18" charset="0"/>
              </a:rPr>
              <a:t>Ques. 5 : </a:t>
            </a:r>
            <a:r>
              <a:rPr lang="en-US" sz="2600" dirty="0" err="1" smtClean="0">
                <a:latin typeface="Times New Roman" pitchFamily="18" charset="0"/>
                <a:cs typeface="Times New Roman" pitchFamily="18" charset="0"/>
              </a:rPr>
              <a:t>Sanjeev</a:t>
            </a:r>
            <a:r>
              <a:rPr lang="en-US" sz="2600" dirty="0" smtClean="0">
                <a:latin typeface="Times New Roman" pitchFamily="18" charset="0"/>
                <a:cs typeface="Times New Roman" pitchFamily="18" charset="0"/>
              </a:rPr>
              <a:t> walks 10 m towards the South. Turning to the left, he walks 20 m and then moves to his right. After moving a distance of 20 m, he turns to the right and walks 20 m. Finally, he turns to the right and moves a distance of 10 m. How far and in which direction is he from the starting point? </a:t>
            </a:r>
          </a:p>
          <a:p>
            <a:pPr>
              <a:buNone/>
            </a:pPr>
            <a:r>
              <a:rPr lang="en-US" sz="2600" dirty="0" smtClean="0">
                <a:latin typeface="Times New Roman" pitchFamily="18" charset="0"/>
                <a:cs typeface="Times New Roman" pitchFamily="18" charset="0"/>
              </a:rPr>
              <a:t>(a) 10 m, North (b) 20 m, South (c) 20 m, North (d) 10 m, South</a:t>
            </a:r>
            <a:endParaRPr lang="en-US" sz="26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Multiple Choice Question</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410200"/>
          </a:xfrm>
        </p:spPr>
        <p:txBody>
          <a:bodyPr>
            <a:noAutofit/>
          </a:bodyPr>
          <a:lstStyle/>
          <a:p>
            <a:pPr>
              <a:buNone/>
            </a:pPr>
            <a:r>
              <a:rPr lang="en-US" sz="2300" b="1" dirty="0" smtClean="0">
                <a:latin typeface="Times New Roman" pitchFamily="18" charset="0"/>
                <a:cs typeface="Times New Roman" pitchFamily="18" charset="0"/>
              </a:rPr>
              <a:t>Ques. 1 : </a:t>
            </a:r>
            <a:r>
              <a:rPr lang="en-US" sz="2300" dirty="0" smtClean="0">
                <a:latin typeface="Times New Roman" pitchFamily="18" charset="0"/>
                <a:cs typeface="Times New Roman" pitchFamily="18" charset="0"/>
              </a:rPr>
              <a:t>Travelled from a point X straight to Y at a distance of 80 m. He turned right and walked 50 m, then again turned right and walked 70 m. Finally, he turned right and walked 50 m. How far is he from the starting point? </a:t>
            </a:r>
          </a:p>
          <a:p>
            <a:pPr>
              <a:buNone/>
            </a:pPr>
            <a:r>
              <a:rPr lang="pt-BR" sz="2300" dirty="0" smtClean="0">
                <a:latin typeface="Times New Roman" pitchFamily="18" charset="0"/>
                <a:cs typeface="Times New Roman" pitchFamily="18" charset="0"/>
              </a:rPr>
              <a:t>(a)10 m 	(b) 20 m 	(c) 50 m	 (d)70 m </a:t>
            </a:r>
          </a:p>
          <a:p>
            <a:pPr>
              <a:buNone/>
            </a:pPr>
            <a:r>
              <a:rPr lang="en-US" sz="2300" b="1" dirty="0" smtClean="0">
                <a:latin typeface="Times New Roman" pitchFamily="18" charset="0"/>
                <a:cs typeface="Times New Roman" pitchFamily="18" charset="0"/>
              </a:rPr>
              <a:t>Ques. 2 : </a:t>
            </a:r>
            <a:r>
              <a:rPr lang="en-US" sz="2300" dirty="0" smtClean="0">
                <a:latin typeface="Times New Roman" pitchFamily="18" charset="0"/>
                <a:cs typeface="Times New Roman" pitchFamily="18" charset="0"/>
              </a:rPr>
              <a:t>In an open ground, </a:t>
            </a:r>
            <a:r>
              <a:rPr lang="en-US" sz="2300" dirty="0" err="1" smtClean="0">
                <a:latin typeface="Times New Roman" pitchFamily="18" charset="0"/>
                <a:cs typeface="Times New Roman" pitchFamily="18" charset="0"/>
              </a:rPr>
              <a:t>Rakesh</a:t>
            </a:r>
            <a:r>
              <a:rPr lang="en-US" sz="2300" dirty="0" smtClean="0">
                <a:latin typeface="Times New Roman" pitchFamily="18" charset="0"/>
                <a:cs typeface="Times New Roman" pitchFamily="18" charset="0"/>
              </a:rPr>
              <a:t> walks 20 m towards North, turns left and goes 40 m. He turns to his left again to walk 50 m. How far is he from starting point? </a:t>
            </a:r>
          </a:p>
          <a:p>
            <a:pPr>
              <a:buNone/>
            </a:pPr>
            <a:r>
              <a:rPr lang="pt-BR" sz="2300" dirty="0" smtClean="0">
                <a:latin typeface="Times New Roman" pitchFamily="18" charset="0"/>
                <a:cs typeface="Times New Roman" pitchFamily="18" charset="0"/>
              </a:rPr>
              <a:t>(a) 40m	 (b) 50m 	(c) 70m 	(d) 80m </a:t>
            </a:r>
          </a:p>
          <a:p>
            <a:pPr>
              <a:buNone/>
            </a:pPr>
            <a:r>
              <a:rPr lang="en-US" sz="2300" b="1" dirty="0" smtClean="0">
                <a:latin typeface="Times New Roman" pitchFamily="18" charset="0"/>
                <a:cs typeface="Times New Roman" pitchFamily="18" charset="0"/>
              </a:rPr>
              <a:t>Ques. 3 : </a:t>
            </a:r>
            <a:r>
              <a:rPr lang="en-US" sz="2300" dirty="0" err="1" smtClean="0">
                <a:latin typeface="Times New Roman" pitchFamily="18" charset="0"/>
                <a:cs typeface="Times New Roman" pitchFamily="18" charset="0"/>
              </a:rPr>
              <a:t>Vinod</a:t>
            </a:r>
            <a:r>
              <a:rPr lang="en-US" sz="2300" dirty="0" smtClean="0">
                <a:latin typeface="Times New Roman" pitchFamily="18" charset="0"/>
                <a:cs typeface="Times New Roman" pitchFamily="18" charset="0"/>
              </a:rPr>
              <a:t> starts from his house and travels 4 km in East direction after that he turns towards left and moves 4 km. Finally, he turns towards left and moves 4 km. At what distance and in which direction he finally stands from his starting point? </a:t>
            </a:r>
          </a:p>
          <a:p>
            <a:pPr>
              <a:buNone/>
            </a:pPr>
            <a:r>
              <a:rPr lang="en-US" sz="2300" dirty="0" smtClean="0">
                <a:latin typeface="Times New Roman" pitchFamily="18" charset="0"/>
                <a:cs typeface="Times New Roman" pitchFamily="18" charset="0"/>
              </a:rPr>
              <a:t>(a) North, 4 km (b) North-East, 4 km (c) South, 12 km (d) West, 4 km</a:t>
            </a: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- 4</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57800"/>
          </a:xfrm>
        </p:spPr>
        <p:txBody>
          <a:bodyPr>
            <a:noAutofit/>
          </a:bodyPr>
          <a:lstStyle/>
          <a:p>
            <a:pPr>
              <a:buNone/>
            </a:pPr>
            <a:r>
              <a:rPr lang="en-US" sz="2600" b="1" dirty="0" smtClean="0">
                <a:latin typeface="Times New Roman" pitchFamily="18" charset="0"/>
                <a:cs typeface="Times New Roman" pitchFamily="18" charset="0"/>
              </a:rPr>
              <a:t>Ques. 4 : </a:t>
            </a:r>
            <a:r>
              <a:rPr lang="en-US" sz="2600" dirty="0" smtClean="0">
                <a:latin typeface="Times New Roman" pitchFamily="18" charset="0"/>
                <a:cs typeface="Times New Roman" pitchFamily="18" charset="0"/>
              </a:rPr>
              <a:t>A person moves 15 km in East direction then turns towards North and moves 4 km. From here he turns towards West and travels 12 km. How far and in which direction is he from his starting point? </a:t>
            </a:r>
          </a:p>
          <a:p>
            <a:pPr marL="457200" indent="-457200">
              <a:buAutoNum type="alphaLcParenBoth"/>
            </a:pPr>
            <a:r>
              <a:rPr lang="en-US" sz="2600" dirty="0" smtClean="0">
                <a:latin typeface="Times New Roman" pitchFamily="18" charset="0"/>
                <a:cs typeface="Times New Roman" pitchFamily="18" charset="0"/>
              </a:rPr>
              <a:t>31 km, South-East 		(b) 5 km, North-East </a:t>
            </a:r>
          </a:p>
          <a:p>
            <a:pPr marL="457200" indent="-457200">
              <a:buNone/>
            </a:pPr>
            <a:r>
              <a:rPr lang="en-US" sz="2600" dirty="0" smtClean="0">
                <a:latin typeface="Times New Roman" pitchFamily="18" charset="0"/>
                <a:cs typeface="Times New Roman" pitchFamily="18" charset="0"/>
              </a:rPr>
              <a:t>(c) 19 km, North-East		 (d) 27 km, South-West </a:t>
            </a:r>
          </a:p>
          <a:p>
            <a:pPr>
              <a:buNone/>
            </a:pPr>
            <a:r>
              <a:rPr lang="en-US" sz="2600" b="1" dirty="0" smtClean="0">
                <a:latin typeface="Times New Roman" pitchFamily="18" charset="0"/>
                <a:cs typeface="Times New Roman" pitchFamily="18" charset="0"/>
              </a:rPr>
              <a:t>Ques. 5 : </a:t>
            </a:r>
            <a:r>
              <a:rPr lang="en-US" sz="2600" dirty="0" err="1" smtClean="0">
                <a:latin typeface="Times New Roman" pitchFamily="18" charset="0"/>
                <a:cs typeface="Times New Roman" pitchFamily="18" charset="0"/>
              </a:rPr>
              <a:t>Shreya</a:t>
            </a:r>
            <a:r>
              <a:rPr lang="en-US" sz="2600" dirty="0" smtClean="0">
                <a:latin typeface="Times New Roman" pitchFamily="18" charset="0"/>
                <a:cs typeface="Times New Roman" pitchFamily="18" charset="0"/>
              </a:rPr>
              <a:t> started from point P and 2 m towards West. She then took a right turn and walked 3 m before taking left turn and walking 5 m. She finally took a left turn, walked 3 m and stopped at a point Q. How far is point Q from point P? </a:t>
            </a:r>
          </a:p>
          <a:p>
            <a:pPr>
              <a:buNone/>
            </a:pPr>
            <a:r>
              <a:rPr lang="pt-BR" sz="2600" dirty="0" smtClean="0">
                <a:latin typeface="Times New Roman" pitchFamily="18" charset="0"/>
                <a:cs typeface="Times New Roman" pitchFamily="18" charset="0"/>
              </a:rPr>
              <a:t>(a) 2 m 	(b) 6 m 	(c) 7 m		 (d) 8 m </a:t>
            </a:r>
          </a:p>
        </p:txBody>
      </p:sp>
      <p:sp>
        <p:nvSpPr>
          <p:cNvPr id="4" name="Date Placeholder 3"/>
          <p:cNvSpPr>
            <a:spLocks noGrp="1"/>
          </p:cNvSpPr>
          <p:nvPr>
            <p:ph type="dt" sz="half" idx="10"/>
          </p:nvPr>
        </p:nvSpPr>
        <p:spPr/>
        <p:txBody>
          <a:bodyPr/>
          <a:lstStyle/>
          <a:p>
            <a:fld id="{991E88E8-C61B-4086-B52E-3DB43916918A}" type="datetime1">
              <a:rPr lang="en-US" smtClean="0"/>
              <a:pPr/>
              <a:t>7/1/2020</a:t>
            </a:fld>
            <a:endParaRPr lang="en-US"/>
          </a:p>
        </p:txBody>
      </p:sp>
      <p:sp>
        <p:nvSpPr>
          <p:cNvPr id="5" name="Footer Placeholder 4"/>
          <p:cNvSpPr>
            <a:spLocks noGrp="1"/>
          </p:cNvSpPr>
          <p:nvPr>
            <p:ph type="ftr" sz="quarter" idx="11"/>
          </p:nvPr>
        </p:nvSpPr>
        <p:spPr>
          <a:xfrm>
            <a:off x="1905000" y="6324600"/>
            <a:ext cx="6019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Assignment - 4</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600" dirty="0" smtClean="0">
                <a:latin typeface="Times New Roman" pitchFamily="18" charset="0"/>
                <a:cs typeface="Times New Roman" pitchFamily="18" charset="0"/>
              </a:rPr>
              <a:t>Basic concept of mathematics</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Prerequisite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105400"/>
          </a:xfrm>
        </p:spPr>
        <p:txBody>
          <a:bodyPr>
            <a:normAutofit fontScale="25000" lnSpcReduction="20000"/>
          </a:bodyPr>
          <a:lstStyle/>
          <a:p>
            <a:pPr>
              <a:buNone/>
            </a:pPr>
            <a:r>
              <a:rPr lang="en-US" sz="10000" b="1" dirty="0" smtClean="0">
                <a:latin typeface="Times New Roman" pitchFamily="18" charset="0"/>
                <a:cs typeface="Times New Roman" pitchFamily="18" charset="0"/>
              </a:rPr>
              <a:t>Ques. 6 : </a:t>
            </a:r>
            <a:r>
              <a:rPr lang="en-US" sz="10000" dirty="0" smtClean="0">
                <a:latin typeface="Times New Roman" pitchFamily="18" charset="0"/>
                <a:cs typeface="Times New Roman" pitchFamily="18" charset="0"/>
              </a:rPr>
              <a:t>I was facing East from where I turned to my left and walked 12 feet then I turned towards right and walked 6 feet. After that I walked 6 feet in South direction and at last walked 6 feet in the West. Then, in which direction am I standing from the original point? </a:t>
            </a:r>
          </a:p>
          <a:p>
            <a:pPr marL="457200" indent="-457200">
              <a:buAutoNum type="alphaLcParenBoth"/>
            </a:pPr>
            <a:r>
              <a:rPr lang="en-US" sz="10000" dirty="0" smtClean="0">
                <a:latin typeface="Times New Roman" pitchFamily="18" charset="0"/>
                <a:cs typeface="Times New Roman" pitchFamily="18" charset="0"/>
              </a:rPr>
              <a:t>West 	(b) East 	(c) North 	(d) South</a:t>
            </a:r>
          </a:p>
          <a:p>
            <a:pPr>
              <a:buNone/>
            </a:pPr>
            <a:r>
              <a:rPr lang="en-US" sz="10000" b="1" dirty="0" smtClean="0">
                <a:latin typeface="Times New Roman" pitchFamily="18" charset="0"/>
                <a:cs typeface="Times New Roman" pitchFamily="18" charset="0"/>
              </a:rPr>
              <a:t>Ques. 7 : </a:t>
            </a:r>
            <a:r>
              <a:rPr lang="en-US" sz="10000" dirty="0" err="1" smtClean="0">
                <a:latin typeface="Times New Roman" pitchFamily="18" charset="0"/>
                <a:cs typeface="Times New Roman" pitchFamily="18" charset="0"/>
              </a:rPr>
              <a:t>Radha</a:t>
            </a:r>
            <a:r>
              <a:rPr lang="en-US" sz="10000" dirty="0" smtClean="0">
                <a:latin typeface="Times New Roman" pitchFamily="18" charset="0"/>
                <a:cs typeface="Times New Roman" pitchFamily="18" charset="0"/>
              </a:rPr>
              <a:t> left her home in the morning and walked towards the East for 4 km and then took a 900 anticlockwise turn and walked for another 3 km to reach her school. On the same day in the morning, her brother Raman left the same house and walked towards the South for 6 km and took a right turn and walked for 8 km to reach his college. What is the shortest distance between </a:t>
            </a:r>
            <a:r>
              <a:rPr lang="en-US" sz="10000" dirty="0" err="1" smtClean="0">
                <a:latin typeface="Times New Roman" pitchFamily="18" charset="0"/>
                <a:cs typeface="Times New Roman" pitchFamily="18" charset="0"/>
              </a:rPr>
              <a:t>Radha’s</a:t>
            </a:r>
            <a:r>
              <a:rPr lang="en-US" sz="10000" dirty="0" smtClean="0">
                <a:latin typeface="Times New Roman" pitchFamily="18" charset="0"/>
                <a:cs typeface="Times New Roman" pitchFamily="18" charset="0"/>
              </a:rPr>
              <a:t> school and Raman’s college? </a:t>
            </a:r>
          </a:p>
          <a:p>
            <a:pPr>
              <a:buNone/>
            </a:pPr>
            <a:r>
              <a:rPr lang="pl-PL" sz="10000" dirty="0" smtClean="0">
                <a:latin typeface="Times New Roman" pitchFamily="18" charset="0"/>
                <a:cs typeface="Times New Roman" pitchFamily="18" charset="0"/>
              </a:rPr>
              <a:t>(a) 6 km </a:t>
            </a:r>
            <a:r>
              <a:rPr lang="en-US" sz="10000" dirty="0" smtClean="0">
                <a:latin typeface="Times New Roman" pitchFamily="18" charset="0"/>
                <a:cs typeface="Times New Roman" pitchFamily="18" charset="0"/>
              </a:rPr>
              <a:t>	</a:t>
            </a:r>
            <a:r>
              <a:rPr lang="pl-PL" sz="10000" dirty="0" smtClean="0">
                <a:latin typeface="Times New Roman" pitchFamily="18" charset="0"/>
                <a:cs typeface="Times New Roman" pitchFamily="18" charset="0"/>
              </a:rPr>
              <a:t>(b) 10 km</a:t>
            </a:r>
            <a:r>
              <a:rPr lang="en-US" sz="10000" dirty="0" smtClean="0">
                <a:latin typeface="Times New Roman" pitchFamily="18" charset="0"/>
                <a:cs typeface="Times New Roman" pitchFamily="18" charset="0"/>
              </a:rPr>
              <a:t>	</a:t>
            </a:r>
            <a:r>
              <a:rPr lang="pl-PL" sz="10000" dirty="0" smtClean="0">
                <a:latin typeface="Times New Roman" pitchFamily="18" charset="0"/>
                <a:cs typeface="Times New Roman" pitchFamily="18" charset="0"/>
              </a:rPr>
              <a:t> (c) 15 km </a:t>
            </a:r>
            <a:r>
              <a:rPr lang="en-US" sz="10000" dirty="0" smtClean="0">
                <a:latin typeface="Times New Roman" pitchFamily="18" charset="0"/>
                <a:cs typeface="Times New Roman" pitchFamily="18" charset="0"/>
              </a:rPr>
              <a:t>	</a:t>
            </a:r>
            <a:r>
              <a:rPr lang="pl-PL" sz="10000" dirty="0" smtClean="0">
                <a:latin typeface="Times New Roman" pitchFamily="18" charset="0"/>
                <a:cs typeface="Times New Roman" pitchFamily="18" charset="0"/>
              </a:rPr>
              <a:t>(d) 29 km </a:t>
            </a:r>
            <a:endParaRPr lang="en-US" sz="100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4770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Assignment - 4</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Recap</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0" name="Content Placeholder 9"/>
          <p:cNvSpPr>
            <a:spLocks noGrp="1"/>
          </p:cNvSpPr>
          <p:nvPr>
            <p:ph idx="1"/>
          </p:nvPr>
        </p:nvSpPr>
        <p:spPr>
          <a:xfrm flipH="1">
            <a:off x="228600" y="1066800"/>
            <a:ext cx="8763000" cy="5257800"/>
          </a:xfrm>
        </p:spPr>
        <p:txBody>
          <a:bodyPr>
            <a:normAutofit fontScale="92500" lnSpcReduction="20000"/>
          </a:bodyPr>
          <a:lstStyle/>
          <a:p>
            <a:pPr>
              <a:buNone/>
            </a:pPr>
            <a:r>
              <a:rPr lang="en-US" sz="2500" b="1" dirty="0" smtClean="0">
                <a:latin typeface="Times New Roman" pitchFamily="18" charset="0"/>
                <a:cs typeface="Times New Roman" pitchFamily="18" charset="0"/>
              </a:rPr>
              <a:t>Basic Directions:</a:t>
            </a: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endParaRPr lang="en-US" sz="2500" b="1" dirty="0" smtClean="0">
              <a:latin typeface="Times New Roman" pitchFamily="18" charset="0"/>
              <a:cs typeface="Times New Roman" pitchFamily="18" charset="0"/>
            </a:endParaRPr>
          </a:p>
          <a:p>
            <a:pPr>
              <a:buNone/>
            </a:pPr>
            <a:r>
              <a:rPr lang="en-US" sz="2500" b="1" dirty="0" smtClean="0">
                <a:latin typeface="Times New Roman" pitchFamily="18" charset="0"/>
                <a:cs typeface="Times New Roman" pitchFamily="18" charset="0"/>
              </a:rPr>
              <a:t>Important Points To Keep In Mind In Left Right Movement:  </a:t>
            </a:r>
          </a:p>
          <a:p>
            <a:r>
              <a:rPr lang="en-US" sz="2500" dirty="0" smtClean="0">
                <a:latin typeface="Times New Roman" pitchFamily="18" charset="0"/>
                <a:cs typeface="Times New Roman" pitchFamily="18" charset="0"/>
              </a:rPr>
              <a:t>A person facing north, on taking left will face towards west and on taking the right turn towards east.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A person facing west, on taking left will face towards south and on taking right turn towards north. </a:t>
            </a:r>
          </a:p>
          <a:p>
            <a:r>
              <a:rPr lang="en-US" sz="2500" dirty="0" smtClean="0">
                <a:latin typeface="Times New Roman" pitchFamily="18" charset="0"/>
                <a:cs typeface="Times New Roman" pitchFamily="18" charset="0"/>
              </a:rPr>
              <a:t> A person facing east, on taking left will face towards north and on taking the right turn towards south. </a:t>
            </a:r>
          </a:p>
          <a:p>
            <a:r>
              <a:rPr lang="en-US" sz="2500" dirty="0" smtClean="0">
                <a:latin typeface="Times New Roman" pitchFamily="18" charset="0"/>
                <a:cs typeface="Times New Roman" pitchFamily="18" charset="0"/>
              </a:rPr>
              <a:t> A person facing south, on taking left will face towards east and on taking the right turn towards west. </a:t>
            </a:r>
          </a:p>
          <a:p>
            <a:pPr>
              <a:buNone/>
            </a:pPr>
            <a:endParaRPr lang="en-US" sz="2400" dirty="0" smtClean="0">
              <a:latin typeface="Times New Roman" pitchFamily="18" charset="0"/>
              <a:cs typeface="Times New Roman" pitchFamily="18" charset="0"/>
            </a:endParaRPr>
          </a:p>
          <a:p>
            <a:pPr>
              <a:buNone/>
            </a:pPr>
            <a:endParaRPr lang="en-US" sz="2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2895600" y="990601"/>
            <a:ext cx="5791200" cy="1828799"/>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334000"/>
          </a:xfrm>
        </p:spPr>
        <p:txBody>
          <a:bodyPr>
            <a:normAutofit fontScale="70000" lnSpcReduction="20000"/>
          </a:bodyPr>
          <a:lstStyle/>
          <a:p>
            <a:pPr marL="514350" indent="-514350">
              <a:buNone/>
            </a:pPr>
            <a:r>
              <a:rPr lang="en-US" sz="3100" b="1" dirty="0" smtClean="0">
                <a:latin typeface="Times New Roman" pitchFamily="18" charset="0"/>
                <a:cs typeface="Times New Roman" pitchFamily="18" charset="0"/>
              </a:rPr>
              <a:t>Basic Concept :</a:t>
            </a: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pPr marL="514350" indent="-514350">
              <a:buNone/>
            </a:pPr>
            <a:endParaRPr lang="en-US" sz="26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Important Information about Blood Relation:- </a:t>
            </a:r>
          </a:p>
          <a:p>
            <a:pPr>
              <a:buNone/>
            </a:pPr>
            <a:r>
              <a:rPr lang="en-US" sz="2800" dirty="0" smtClean="0">
                <a:latin typeface="Times New Roman" pitchFamily="18" charset="0"/>
                <a:cs typeface="Times New Roman" pitchFamily="18" charset="0"/>
              </a:rPr>
              <a:t>1.	           are used for males. </a:t>
            </a:r>
          </a:p>
          <a:p>
            <a:pPr>
              <a:buNone/>
            </a:pPr>
            <a:r>
              <a:rPr lang="en-US" sz="2800" dirty="0" smtClean="0">
                <a:latin typeface="Times New Roman" pitchFamily="18" charset="0"/>
                <a:cs typeface="Times New Roman" pitchFamily="18" charset="0"/>
              </a:rPr>
              <a:t>2.		  are used for females. </a:t>
            </a:r>
          </a:p>
          <a:p>
            <a:pPr>
              <a:buNone/>
            </a:pPr>
            <a:r>
              <a:rPr lang="en-US" sz="2800" dirty="0" smtClean="0">
                <a:latin typeface="Times New Roman" pitchFamily="18" charset="0"/>
                <a:cs typeface="Times New Roman" pitchFamily="18" charset="0"/>
              </a:rPr>
              <a:t>3. Without the information of gender, no relationship can be established between two people. </a:t>
            </a:r>
          </a:p>
          <a:p>
            <a:pPr>
              <a:buNone/>
            </a:pPr>
            <a:r>
              <a:rPr lang="en-US" sz="2800" dirty="0" smtClean="0">
                <a:latin typeface="Times New Roman" pitchFamily="18" charset="0"/>
                <a:cs typeface="Times New Roman" pitchFamily="18" charset="0"/>
              </a:rPr>
              <a:t>4. Gender can not be decided on the basis of name. </a:t>
            </a:r>
          </a:p>
          <a:p>
            <a:pPr>
              <a:buNone/>
            </a:pPr>
            <a:r>
              <a:rPr lang="en-US" sz="2800" dirty="0" smtClean="0">
                <a:latin typeface="Times New Roman" pitchFamily="18" charset="0"/>
                <a:cs typeface="Times New Roman" pitchFamily="18" charset="0"/>
              </a:rPr>
              <a:t>5. While solving blood relation based question, first of all find out that two persons between whom a relationship has to be established. </a:t>
            </a:r>
          </a:p>
          <a:p>
            <a:pPr marL="514350" indent="-514350">
              <a:buNone/>
            </a:pPr>
            <a:r>
              <a:rPr lang="en-US" sz="2600" b="1" dirty="0" smtClean="0">
                <a:latin typeface="Times New Roman" pitchFamily="18" charset="0"/>
                <a:cs typeface="Times New Roman" pitchFamily="18" charset="0"/>
              </a:rPr>
              <a:t>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81200" y="6356350"/>
            <a:ext cx="60198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6002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BLOOD RELATION</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895600" y="914400"/>
            <a:ext cx="5410200" cy="2286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7200" y="3505200"/>
            <a:ext cx="809625" cy="28575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57200" y="3733800"/>
            <a:ext cx="742950" cy="3905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None/>
            </a:pPr>
            <a:r>
              <a:rPr lang="en-US" sz="2600" b="1" dirty="0" smtClean="0">
                <a:latin typeface="Times New Roman" pitchFamily="18" charset="0"/>
                <a:cs typeface="Times New Roman" pitchFamily="18" charset="0"/>
              </a:rPr>
              <a:t>				Table of Blood Relations</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0574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1" y="1524000"/>
            <a:ext cx="9144000" cy="454342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812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1" y="1257300"/>
            <a:ext cx="9144000" cy="49149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059363"/>
          </a:xfrm>
        </p:spPr>
        <p:txBody>
          <a:bodyPr>
            <a:normAutofit/>
          </a:bodyPr>
          <a:lstStyle/>
          <a:p>
            <a:pPr>
              <a:buNone/>
            </a:pPr>
            <a:r>
              <a:rPr lang="en-US" sz="2800" b="1" dirty="0" smtClean="0">
                <a:latin typeface="Times New Roman" pitchFamily="18" charset="0"/>
                <a:cs typeface="Times New Roman" pitchFamily="18" charset="0"/>
              </a:rPr>
              <a:t>Representation of different relations:</a:t>
            </a: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From given generation tree we can deduce some important relationship between family members:- </a:t>
            </a:r>
          </a:p>
          <a:p>
            <a:pPr marL="514350" indent="-514350">
              <a:buAutoNum type="arabicPeriod"/>
            </a:pPr>
            <a:r>
              <a:rPr lang="en-US" sz="2600" dirty="0" smtClean="0">
                <a:latin typeface="Times New Roman" pitchFamily="18" charset="0"/>
                <a:cs typeface="Times New Roman" pitchFamily="18" charset="0"/>
              </a:rPr>
              <a:t>A is Father of C, E and D </a:t>
            </a:r>
          </a:p>
          <a:p>
            <a:pPr marL="514350" indent="-514350">
              <a:buNone/>
            </a:pPr>
            <a:r>
              <a:rPr lang="en-US" sz="2600" dirty="0" smtClean="0">
                <a:latin typeface="Times New Roman" pitchFamily="18" charset="0"/>
                <a:cs typeface="Times New Roman" pitchFamily="18" charset="0"/>
              </a:rPr>
              <a:t>2. 	B is Mother of C, E and D </a:t>
            </a:r>
          </a:p>
          <a:p>
            <a:pPr marL="514350" indent="-514350">
              <a:buNone/>
            </a:pPr>
            <a:r>
              <a:rPr lang="en-US" sz="2600" dirty="0" smtClean="0">
                <a:latin typeface="Times New Roman" pitchFamily="18" charset="0"/>
                <a:cs typeface="Times New Roman" pitchFamily="18" charset="0"/>
              </a:rPr>
              <a:t>3.	 F is Brother of A </a:t>
            </a:r>
          </a:p>
          <a:p>
            <a:pPr marL="514350" indent="-514350">
              <a:buNone/>
            </a:pPr>
            <a:r>
              <a:rPr lang="en-US" sz="2600" dirty="0" smtClean="0">
                <a:latin typeface="Times New Roman" pitchFamily="18" charset="0"/>
                <a:cs typeface="Times New Roman" pitchFamily="18" charset="0"/>
              </a:rPr>
              <a:t>4. 	F is Brother in law of B </a:t>
            </a:r>
            <a:r>
              <a:rPr lang="en-US" sz="2600" b="1" dirty="0" smtClean="0">
                <a:latin typeface="Times New Roman" pitchFamily="18" charset="0"/>
                <a:cs typeface="Times New Roman" pitchFamily="18" charset="0"/>
              </a:rPr>
              <a:t> </a:t>
            </a: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2438400" y="1524000"/>
            <a:ext cx="5334000" cy="16287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135563"/>
          </a:xfrm>
        </p:spPr>
        <p:txBody>
          <a:bodyPr>
            <a:noAutofit/>
          </a:bodyPr>
          <a:lstStyle/>
          <a:p>
            <a:pPr>
              <a:buNone/>
            </a:pPr>
            <a:r>
              <a:rPr lang="en-US" sz="2600" dirty="0" smtClean="0">
                <a:latin typeface="Times New Roman" pitchFamily="18" charset="0"/>
                <a:cs typeface="Times New Roman" pitchFamily="18" charset="0"/>
              </a:rPr>
              <a:t>5. A is Husband of B</a:t>
            </a:r>
          </a:p>
          <a:p>
            <a:pPr>
              <a:buNone/>
            </a:pPr>
            <a:r>
              <a:rPr lang="en-US" sz="2600" dirty="0" smtClean="0">
                <a:latin typeface="Times New Roman" pitchFamily="18" charset="0"/>
                <a:cs typeface="Times New Roman" pitchFamily="18" charset="0"/>
              </a:rPr>
              <a:t>6. B is Wife of A </a:t>
            </a:r>
          </a:p>
          <a:p>
            <a:pPr>
              <a:buNone/>
            </a:pPr>
            <a:r>
              <a:rPr lang="en-US" sz="2600" dirty="0" smtClean="0">
                <a:latin typeface="Times New Roman" pitchFamily="18" charset="0"/>
                <a:cs typeface="Times New Roman" pitchFamily="18" charset="0"/>
              </a:rPr>
              <a:t>7. F is Uncle of E, C and D </a:t>
            </a:r>
          </a:p>
          <a:p>
            <a:pPr>
              <a:buNone/>
            </a:pPr>
            <a:r>
              <a:rPr lang="en-US" sz="2600" dirty="0" smtClean="0">
                <a:latin typeface="Times New Roman" pitchFamily="18" charset="0"/>
                <a:cs typeface="Times New Roman" pitchFamily="18" charset="0"/>
              </a:rPr>
              <a:t>8. C and E are Son of A and </a:t>
            </a:r>
          </a:p>
          <a:p>
            <a:pPr>
              <a:buNone/>
            </a:pPr>
            <a:r>
              <a:rPr lang="en-US" sz="2600" dirty="0" smtClean="0">
                <a:latin typeface="Times New Roman" pitchFamily="18" charset="0"/>
                <a:cs typeface="Times New Roman" pitchFamily="18" charset="0"/>
              </a:rPr>
              <a:t>9. D is Daughter of A and B</a:t>
            </a:r>
          </a:p>
          <a:p>
            <a:pPr>
              <a:buNone/>
            </a:pPr>
            <a:r>
              <a:rPr lang="en-US" sz="2600" dirty="0" smtClean="0">
                <a:latin typeface="Times New Roman" pitchFamily="18" charset="0"/>
                <a:cs typeface="Times New Roman" pitchFamily="18" charset="0"/>
              </a:rPr>
              <a:t>10. D is Sister of E and C </a:t>
            </a:r>
          </a:p>
          <a:p>
            <a:pPr>
              <a:buNone/>
            </a:pPr>
            <a:r>
              <a:rPr lang="en-US" sz="2600" dirty="0" smtClean="0">
                <a:latin typeface="Times New Roman" pitchFamily="18" charset="0"/>
                <a:cs typeface="Times New Roman" pitchFamily="18" charset="0"/>
              </a:rPr>
              <a:t>11. E is Brother of C and D </a:t>
            </a:r>
          </a:p>
          <a:p>
            <a:pPr>
              <a:buNone/>
            </a:pPr>
            <a:r>
              <a:rPr lang="en-US" sz="2600" dirty="0" smtClean="0">
                <a:latin typeface="Times New Roman" pitchFamily="18" charset="0"/>
                <a:cs typeface="Times New Roman" pitchFamily="18" charset="0"/>
              </a:rPr>
              <a:t>12. C is Brother of E and D </a:t>
            </a:r>
          </a:p>
          <a:p>
            <a:pPr>
              <a:buNone/>
            </a:pPr>
            <a:r>
              <a:rPr lang="en-US" sz="2600" dirty="0" smtClean="0">
                <a:latin typeface="Times New Roman" pitchFamily="18" charset="0"/>
                <a:cs typeface="Times New Roman" pitchFamily="18" charset="0"/>
              </a:rPr>
              <a:t>13. A is Grandfather of G </a:t>
            </a:r>
          </a:p>
          <a:p>
            <a:pPr>
              <a:buNone/>
            </a:pPr>
            <a:r>
              <a:rPr lang="en-US" sz="2600" dirty="0" smtClean="0">
                <a:latin typeface="Times New Roman" pitchFamily="18" charset="0"/>
                <a:cs typeface="Times New Roman" pitchFamily="18" charset="0"/>
              </a:rPr>
              <a:t>14. B is Grandmother of G </a:t>
            </a:r>
          </a:p>
          <a:p>
            <a:pPr>
              <a:buNone/>
            </a:pPr>
            <a:r>
              <a:rPr lang="en-US" sz="2600" dirty="0" smtClean="0">
                <a:latin typeface="Times New Roman" pitchFamily="18" charset="0"/>
                <a:cs typeface="Times New Roman" pitchFamily="18" charset="0"/>
              </a:rPr>
              <a:t>15. G is Granddaughter of A and B.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0960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BLOOD RELATION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4953000" y="1143000"/>
            <a:ext cx="3733800" cy="3048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410200"/>
          </a:xfrm>
        </p:spPr>
        <p:txBody>
          <a:bodyPr>
            <a:normAutofit fontScale="92500" lnSpcReduction="20000"/>
          </a:bodyPr>
          <a:lstStyle/>
          <a:p>
            <a:pPr>
              <a:buNone/>
            </a:pPr>
            <a:r>
              <a:rPr lang="en-US" sz="2600" b="1" dirty="0" smtClean="0">
                <a:latin typeface="Times New Roman" pitchFamily="18" charset="0"/>
                <a:cs typeface="Times New Roman" pitchFamily="18" charset="0"/>
              </a:rPr>
              <a:t>Types of Blood Relation :</a:t>
            </a:r>
          </a:p>
          <a:p>
            <a:pPr marL="514350" indent="-514350">
              <a:buNone/>
            </a:pPr>
            <a:r>
              <a:rPr lang="en-US" sz="2600" dirty="0" smtClean="0">
                <a:latin typeface="Times New Roman" pitchFamily="18" charset="0"/>
                <a:cs typeface="Times New Roman" pitchFamily="18" charset="0"/>
              </a:rPr>
              <a:t>(1) General Problems on Blood Relation.</a:t>
            </a:r>
          </a:p>
          <a:p>
            <a:pPr marL="514350" indent="-514350">
              <a:buNone/>
            </a:pPr>
            <a:r>
              <a:rPr lang="en-US" sz="2600" dirty="0" smtClean="0">
                <a:latin typeface="Times New Roman" pitchFamily="18" charset="0"/>
                <a:cs typeface="Times New Roman" pitchFamily="18" charset="0"/>
              </a:rPr>
              <a:t>(2) Blood Relation based on Family Tree.</a:t>
            </a:r>
          </a:p>
          <a:p>
            <a:pPr marL="514350" indent="-514350">
              <a:buNone/>
            </a:pPr>
            <a:r>
              <a:rPr lang="en-US" sz="2600" dirty="0" smtClean="0">
                <a:latin typeface="Times New Roman" pitchFamily="18" charset="0"/>
                <a:cs typeface="Times New Roman" pitchFamily="18" charset="0"/>
              </a:rPr>
              <a:t>(3) Coded Blood Relation.</a:t>
            </a:r>
          </a:p>
          <a:p>
            <a:pPr marL="514350" indent="-514350">
              <a:buNone/>
            </a:pPr>
            <a:r>
              <a:rPr lang="en-US" sz="2600" b="1" dirty="0" smtClean="0">
                <a:latin typeface="Times New Roman" pitchFamily="18" charset="0"/>
                <a:cs typeface="Times New Roman" pitchFamily="18" charset="0"/>
              </a:rPr>
              <a:t>Example 1 : </a:t>
            </a:r>
            <a:r>
              <a:rPr lang="en-US" sz="2600" dirty="0" smtClean="0">
                <a:latin typeface="Times New Roman" pitchFamily="18" charset="0"/>
                <a:cs typeface="Times New Roman" pitchFamily="18" charset="0"/>
              </a:rPr>
              <a:t>Q is the brother of C and C is the sister of Q. R and D are brother and sister. R is the son of A while A &amp; C are wife and husband. How is Q related with D. </a:t>
            </a:r>
          </a:p>
          <a:p>
            <a:pPr>
              <a:buNone/>
            </a:pPr>
            <a:r>
              <a:rPr lang="en-US" sz="2600" b="1" dirty="0" smtClean="0">
                <a:latin typeface="Times New Roman" pitchFamily="18" charset="0"/>
                <a:cs typeface="Times New Roman" pitchFamily="18" charset="0"/>
              </a:rPr>
              <a:t>Solution : </a:t>
            </a:r>
            <a:r>
              <a:rPr lang="en-US" sz="2600" dirty="0" smtClean="0">
                <a:latin typeface="Times New Roman" pitchFamily="18" charset="0"/>
                <a:cs typeface="Times New Roman" pitchFamily="18" charset="0"/>
              </a:rPr>
              <a:t>For such type of question a family tree is made in which some symbols are used as below:</a:t>
            </a:r>
          </a:p>
          <a:p>
            <a:r>
              <a:rPr lang="en-US" sz="26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Male </a:t>
            </a:r>
          </a:p>
          <a:p>
            <a:r>
              <a:rPr lang="en-US" sz="2800" dirty="0" smtClean="0">
                <a:latin typeface="Times New Roman" pitchFamily="18" charset="0"/>
                <a:cs typeface="Times New Roman" pitchFamily="18" charset="0"/>
              </a:rPr>
              <a:t>- Female </a:t>
            </a:r>
          </a:p>
          <a:p>
            <a:r>
              <a:rPr lang="en-US" sz="2800" dirty="0" smtClean="0">
                <a:latin typeface="Times New Roman" pitchFamily="18" charset="0"/>
                <a:cs typeface="Times New Roman" pitchFamily="18" charset="0"/>
              </a:rPr>
              <a:t>| Next Generation </a:t>
            </a:r>
          </a:p>
          <a:p>
            <a:r>
              <a:rPr lang="en-US" sz="2800" dirty="0" smtClean="0">
                <a:latin typeface="Times New Roman" pitchFamily="18" charset="0"/>
                <a:cs typeface="Times New Roman" pitchFamily="18" charset="0"/>
              </a:rPr>
              <a:t>* Husband&amp; Wife </a:t>
            </a:r>
          </a:p>
          <a:p>
            <a:r>
              <a:rPr lang="en-US" sz="2800" dirty="0" smtClean="0">
                <a:latin typeface="Times New Roman" pitchFamily="18" charset="0"/>
                <a:cs typeface="Times New Roman" pitchFamily="18" charset="0"/>
              </a:rPr>
              <a:t>= Brother and Sister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828800" y="6356350"/>
            <a:ext cx="63246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cstate="print"/>
          <a:srcRect/>
          <a:stretch>
            <a:fillRect/>
          </a:stretch>
        </p:blipFill>
        <p:spPr bwMode="auto">
          <a:xfrm>
            <a:off x="3429000" y="3962400"/>
            <a:ext cx="4648200" cy="19812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57800"/>
          </a:xfrm>
        </p:spPr>
        <p:txBody>
          <a:bodyPr/>
          <a:lstStyle/>
          <a:p>
            <a:pPr>
              <a:buNone/>
            </a:pPr>
            <a:r>
              <a:rPr lang="en-US" sz="2600" dirty="0" smtClean="0">
                <a:latin typeface="Times New Roman" pitchFamily="18" charset="0"/>
                <a:cs typeface="Times New Roman" pitchFamily="18" charset="0"/>
              </a:rPr>
              <a:t>Step 1 - As per the question Q is the brother of C and C is the sister of Q. Hence, relation between C &amp; Q has been presented as</a:t>
            </a:r>
          </a:p>
          <a:p>
            <a:pPr>
              <a:buNone/>
            </a:pPr>
            <a:endParaRPr lang="en-US" sz="2800" b="1" i="1"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where ‘–’ sign above C makes it clear that C is a female and ‘+’ sign above ‘Q’ makes it clear that Q is a male.</a:t>
            </a:r>
          </a:p>
          <a:p>
            <a:pPr>
              <a:buNone/>
            </a:pPr>
            <a:r>
              <a:rPr lang="en-US" sz="2600" dirty="0" smtClean="0">
                <a:latin typeface="Times New Roman" pitchFamily="18" charset="0"/>
                <a:cs typeface="Times New Roman" pitchFamily="18" charset="0"/>
              </a:rPr>
              <a:t>Step 2 - For R and D. The presentation</a:t>
            </a:r>
          </a:p>
          <a:p>
            <a:pPr>
              <a:buNone/>
            </a:pPr>
            <a:r>
              <a:rPr lang="en-US" sz="2600" dirty="0" smtClean="0">
                <a:latin typeface="Times New Roman" pitchFamily="18" charset="0"/>
                <a:cs typeface="Times New Roman" pitchFamily="18" charset="0"/>
              </a:rPr>
              <a:t>has been made</a:t>
            </a:r>
            <a:r>
              <a:rPr lang="en-US" sz="2800" i="1" dirty="0" smtClean="0"/>
              <a:t>.</a:t>
            </a:r>
          </a:p>
          <a:p>
            <a:pPr>
              <a:buNone/>
            </a:pPr>
            <a:r>
              <a:rPr lang="en-US" sz="2600" dirty="0" smtClean="0">
                <a:latin typeface="Times New Roman" pitchFamily="18" charset="0"/>
                <a:cs typeface="Times New Roman" pitchFamily="18" charset="0"/>
              </a:rPr>
              <a:t>Step 3 - A and C are having a husband and wife relationship and hence this has been presented as</a:t>
            </a:r>
          </a:p>
          <a:p>
            <a:pPr>
              <a:buNone/>
            </a:pP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812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3" cstate="print"/>
          <a:srcRect/>
          <a:stretch>
            <a:fillRect/>
          </a:stretch>
        </p:blipFill>
        <p:spPr bwMode="auto">
          <a:xfrm>
            <a:off x="2895600" y="2057400"/>
            <a:ext cx="3886200" cy="70485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2743200" y="4191000"/>
            <a:ext cx="4191000" cy="428625"/>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5029200" y="5257800"/>
            <a:ext cx="3581400" cy="8382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35563"/>
          </a:xfrm>
        </p:spPr>
        <p:txBody>
          <a:bodyPr>
            <a:normAutofit/>
          </a:bodyPr>
          <a:lstStyle/>
          <a:p>
            <a:pPr>
              <a:buNone/>
            </a:pPr>
            <a:r>
              <a:rPr lang="en-US" sz="2200" dirty="0" smtClean="0">
                <a:latin typeface="Times New Roman" pitchFamily="18" charset="0"/>
                <a:cs typeface="Times New Roman" pitchFamily="18" charset="0"/>
              </a:rPr>
              <a:t>Step 4 - As it is already given that C is the sister of Q and A and C are wife and husband, this becomes clear that A is the male member of the family and this is the reason A has ‘+’ as its gender sign. Lastly, the vertical line gives father and son relationship and has been presented as</a:t>
            </a: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Now from this family tree it becomes clear that C is the mother of R and D and as Q is the brother of C, then Q will definitely be the maternal uncle of R &amp; D. Hence, we can say that Q is the maternal uncle of D and this is the required answer for our question  </a:t>
            </a:r>
          </a:p>
          <a:p>
            <a:pPr>
              <a:buNone/>
            </a:pPr>
            <a:endParaRPr lang="en-US" sz="2600" dirty="0" smtClean="0">
              <a:latin typeface="Times New Roman" pitchFamily="18" charset="0"/>
              <a:cs typeface="Times New Roman" pitchFamily="18" charset="0"/>
            </a:endParaRPr>
          </a:p>
          <a:p>
            <a:pPr>
              <a:buNone/>
            </a:pPr>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cstate="print"/>
          <a:srcRect/>
          <a:stretch>
            <a:fillRect/>
          </a:stretch>
        </p:blipFill>
        <p:spPr bwMode="auto">
          <a:xfrm>
            <a:off x="3352800" y="2438400"/>
            <a:ext cx="1600200" cy="2057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486400"/>
          </a:xfrm>
        </p:spPr>
        <p:txBody>
          <a:bodyPr>
            <a:normAutofit/>
          </a:bodyPr>
          <a:lstStyle/>
          <a:p>
            <a:r>
              <a:rPr lang="en-US" sz="2800" b="1" dirty="0" smtClean="0">
                <a:latin typeface="Times New Roman" pitchFamily="18" charset="0"/>
                <a:cs typeface="Times New Roman" pitchFamily="18" charset="0"/>
              </a:rPr>
              <a:t>Ratio :</a:t>
            </a:r>
          </a:p>
          <a:p>
            <a:pPr>
              <a:buNone/>
            </a:pPr>
            <a:r>
              <a:rPr lang="en-US" sz="2600" dirty="0" smtClean="0">
                <a:latin typeface="Times New Roman" pitchFamily="18" charset="0"/>
                <a:cs typeface="Times New Roman" pitchFamily="18" charset="0"/>
              </a:rPr>
              <a:t>	The number of times one quantity contains another quantity of the same kind is called the</a:t>
            </a:r>
            <a:r>
              <a:rPr lang="en-US" sz="2600" b="1" dirty="0" smtClean="0">
                <a:latin typeface="Times New Roman" pitchFamily="18" charset="0"/>
                <a:cs typeface="Times New Roman" pitchFamily="18" charset="0"/>
              </a:rPr>
              <a:t> ratio </a:t>
            </a:r>
            <a:r>
              <a:rPr lang="en-US" sz="2600" dirty="0" smtClean="0">
                <a:latin typeface="Times New Roman" pitchFamily="18" charset="0"/>
                <a:cs typeface="Times New Roman" pitchFamily="18" charset="0"/>
              </a:rPr>
              <a:t>of the two quantity.</a:t>
            </a:r>
          </a:p>
          <a:p>
            <a:r>
              <a:rPr lang="en-US" sz="2600" dirty="0" smtClean="0">
                <a:latin typeface="Times New Roman" pitchFamily="18" charset="0"/>
                <a:cs typeface="Times New Roman" pitchFamily="18" charset="0"/>
              </a:rPr>
              <a:t>The first term of the ratio is called the </a:t>
            </a:r>
            <a:r>
              <a:rPr lang="en-US" sz="2600" b="1" dirty="0" smtClean="0">
                <a:latin typeface="Times New Roman" pitchFamily="18" charset="0"/>
                <a:cs typeface="Times New Roman" pitchFamily="18" charset="0"/>
              </a:rPr>
              <a:t>antecedent</a:t>
            </a:r>
            <a:r>
              <a:rPr lang="en-US" sz="2600" dirty="0" smtClean="0">
                <a:latin typeface="Times New Roman" pitchFamily="18" charset="0"/>
                <a:cs typeface="Times New Roman" pitchFamily="18" charset="0"/>
              </a:rPr>
              <a:t> and the second the </a:t>
            </a:r>
            <a:r>
              <a:rPr lang="en-US" sz="2600" b="1" dirty="0" smtClean="0">
                <a:latin typeface="Times New Roman" pitchFamily="18" charset="0"/>
                <a:cs typeface="Times New Roman" pitchFamily="18" charset="0"/>
              </a:rPr>
              <a:t>consequent.</a:t>
            </a:r>
          </a:p>
          <a:p>
            <a:pPr>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In the ratio a : b , ‘a’ is the antecedent and ‘b’ is the consequent. </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600" b="1" dirty="0" smtClean="0">
                <a:latin typeface="Times New Roman" pitchFamily="18" charset="0"/>
                <a:cs typeface="Times New Roman" pitchFamily="18" charset="0"/>
              </a:rPr>
              <a:t>Example 2 : </a:t>
            </a:r>
            <a:r>
              <a:rPr lang="en-US" sz="2600" dirty="0" smtClean="0">
                <a:latin typeface="Times New Roman" pitchFamily="18" charset="0"/>
                <a:cs typeface="Times New Roman" pitchFamily="18" charset="0"/>
              </a:rPr>
              <a:t>If P + Q means P is husband of Q,P/Q means P is the sister of Q, P*Q means P is the son of Q. How is D related to A in D*B + C/A? </a:t>
            </a:r>
          </a:p>
          <a:p>
            <a:pPr>
              <a:buNone/>
            </a:pPr>
            <a:r>
              <a:rPr lang="en-US" sz="2600" b="1" dirty="0" smtClean="0">
                <a:latin typeface="Times New Roman" pitchFamily="18" charset="0"/>
                <a:cs typeface="Times New Roman" pitchFamily="18" charset="0"/>
              </a:rPr>
              <a:t>Solution : </a:t>
            </a:r>
            <a:r>
              <a:rPr lang="en-US" sz="2600" dirty="0" smtClean="0">
                <a:latin typeface="Times New Roman" pitchFamily="18" charset="0"/>
                <a:cs typeface="Times New Roman" pitchFamily="18" charset="0"/>
              </a:rPr>
              <a:t>C/A – &gt;C is sister of A. B + C/A –&gt; B is brother-in-law of A(Sister's husband – brother-in-law) D*B + C/A – &gt;D is nephew of (Sister's husband's son means sister's son i.e., nephew) So, D is nephew to A. So, it is clearly shown that D is nephew to A.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324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BLOOD RELATION(Contd.)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cstate="print"/>
          <a:srcRect/>
          <a:stretch>
            <a:fillRect/>
          </a:stretch>
        </p:blipFill>
        <p:spPr bwMode="auto">
          <a:xfrm>
            <a:off x="3581400" y="4343400"/>
            <a:ext cx="5029200" cy="196215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059363"/>
          </a:xfrm>
        </p:spPr>
        <p:txBody>
          <a:bodyPr>
            <a:normAutofit/>
          </a:bodyPr>
          <a:lstStyle/>
          <a:p>
            <a:pPr>
              <a:buNone/>
            </a:pPr>
            <a:r>
              <a:rPr lang="en-US" sz="2400" b="1" dirty="0" smtClean="0">
                <a:latin typeface="Times New Roman" pitchFamily="18" charset="0"/>
                <a:cs typeface="Times New Roman" pitchFamily="18" charset="0"/>
              </a:rPr>
              <a:t>Ques. 1 :</a:t>
            </a:r>
            <a:r>
              <a:rPr lang="en-US" sz="2400" dirty="0" smtClean="0">
                <a:latin typeface="Times New Roman" pitchFamily="18" charset="0"/>
                <a:cs typeface="Times New Roman" pitchFamily="18" charset="0"/>
              </a:rPr>
              <a:t>Pointing to a photograph, a man said, I have no brother or sister but that man's father is my father's son." Whose photograph was it ?</a:t>
            </a:r>
          </a:p>
          <a:p>
            <a:pPr marL="514350" indent="-514350">
              <a:buAutoNum type="alphaLcParenBoth"/>
            </a:pPr>
            <a:r>
              <a:rPr lang="en-US" sz="2400" dirty="0" smtClean="0">
                <a:latin typeface="Times New Roman" pitchFamily="18" charset="0"/>
                <a:cs typeface="Times New Roman" pitchFamily="18" charset="0"/>
              </a:rPr>
              <a:t>His own 		(b) His son's </a:t>
            </a:r>
          </a:p>
          <a:p>
            <a:pPr marL="514350" indent="-514350">
              <a:buNone/>
            </a:pPr>
            <a:r>
              <a:rPr lang="en-US" sz="2400" dirty="0" smtClean="0">
                <a:latin typeface="Times New Roman" pitchFamily="18" charset="0"/>
                <a:cs typeface="Times New Roman" pitchFamily="18" charset="0"/>
              </a:rPr>
              <a:t>(c) His father's		(d) His nephew s</a:t>
            </a:r>
          </a:p>
          <a:p>
            <a:pPr>
              <a:buNone/>
            </a:pPr>
            <a:r>
              <a:rPr lang="en-US" sz="2400" b="1" dirty="0" smtClean="0">
                <a:latin typeface="Times New Roman" pitchFamily="18" charset="0"/>
                <a:cs typeface="Times New Roman" pitchFamily="18" charset="0"/>
              </a:rPr>
              <a:t>Ques. 2 : </a:t>
            </a:r>
            <a:r>
              <a:rPr lang="en-US" sz="2400" dirty="0" smtClean="0">
                <a:latin typeface="Times New Roman" pitchFamily="18" charset="0"/>
                <a:cs typeface="Times New Roman" pitchFamily="18" charset="0"/>
              </a:rPr>
              <a:t>Anil introduces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as the son of the only brother of his father's wife. How is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related to Anil ?</a:t>
            </a:r>
          </a:p>
          <a:p>
            <a:pPr marL="514350" indent="-514350">
              <a:buAutoNum type="alphaLcParenBoth"/>
            </a:pPr>
            <a:r>
              <a:rPr lang="en-US" sz="2400" dirty="0" smtClean="0">
                <a:latin typeface="Times New Roman" pitchFamily="18" charset="0"/>
                <a:cs typeface="Times New Roman" pitchFamily="18" charset="0"/>
              </a:rPr>
              <a:t>Cousin 	(b) Son		 (c) Uncle	 (d) Son-in-law</a:t>
            </a:r>
          </a:p>
          <a:p>
            <a:pPr>
              <a:buNone/>
            </a:pPr>
            <a:r>
              <a:rPr lang="en-US" sz="2400" b="1" dirty="0" smtClean="0">
                <a:latin typeface="Times New Roman" pitchFamily="18" charset="0"/>
                <a:cs typeface="Times New Roman" pitchFamily="18" charset="0"/>
              </a:rPr>
              <a:t>Ques. 3 : </a:t>
            </a:r>
            <a:r>
              <a:rPr lang="en-US" sz="2400" dirty="0" smtClean="0">
                <a:latin typeface="Times New Roman" pitchFamily="18" charset="0"/>
                <a:cs typeface="Times New Roman" pitchFamily="18" charset="0"/>
              </a:rPr>
              <a:t>Pointing out to a photograph, a man tells his friend, "She is the daughter of the only son of my father's wife." How is the girl in the photograph related to the man ?</a:t>
            </a:r>
          </a:p>
          <a:p>
            <a:pPr>
              <a:buNone/>
            </a:pPr>
            <a:r>
              <a:rPr lang="en-US" sz="2400" dirty="0" smtClean="0">
                <a:latin typeface="Times New Roman" pitchFamily="18" charset="0"/>
                <a:cs typeface="Times New Roman" pitchFamily="18" charset="0"/>
              </a:rPr>
              <a:t>(a) Daughter 	(b) Cousin	 (c) Mother 	(d) Sister</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4008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noProof="0"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35563"/>
          </a:xfrm>
        </p:spPr>
        <p:txBody>
          <a:bodyPr>
            <a:normAutofit fontScale="92500" lnSpcReduction="10000"/>
          </a:bodyPr>
          <a:lstStyle/>
          <a:p>
            <a:pPr>
              <a:buNone/>
            </a:pPr>
            <a:r>
              <a:rPr lang="en-US" sz="2600" b="1" dirty="0" smtClean="0">
                <a:latin typeface="Times New Roman" pitchFamily="18" charset="0"/>
                <a:cs typeface="Times New Roman" pitchFamily="18" charset="0"/>
              </a:rPr>
              <a:t>Ques. 4 : </a:t>
            </a:r>
            <a:r>
              <a:rPr lang="en-US" sz="2600" dirty="0" smtClean="0">
                <a:latin typeface="Times New Roman" pitchFamily="18" charset="0"/>
                <a:cs typeface="Times New Roman" pitchFamily="18" charset="0"/>
              </a:rPr>
              <a:t>A and B are brothers. C and D are sisters. A's son is D's brother. How is B related to C ?</a:t>
            </a:r>
          </a:p>
          <a:p>
            <a:pPr>
              <a:buNone/>
            </a:pPr>
            <a:r>
              <a:rPr lang="en-US" sz="2600" dirty="0" smtClean="0">
                <a:latin typeface="Times New Roman" pitchFamily="18" charset="0"/>
                <a:cs typeface="Times New Roman" pitchFamily="18" charset="0"/>
              </a:rPr>
              <a:t>(a) Father	(b) Brother	(c) Grandfather	(d) Uncle</a:t>
            </a:r>
          </a:p>
          <a:p>
            <a:pPr>
              <a:buNone/>
            </a:pPr>
            <a:r>
              <a:rPr lang="en-US" sz="2600" b="1" dirty="0" smtClean="0">
                <a:latin typeface="Times New Roman" pitchFamily="18" charset="0"/>
                <a:cs typeface="Times New Roman" pitchFamily="18" charset="0"/>
              </a:rPr>
              <a:t>Ques. 5 : </a:t>
            </a:r>
            <a:r>
              <a:rPr lang="en-US" sz="2600" dirty="0" smtClean="0">
                <a:latin typeface="Times New Roman" pitchFamily="18" charset="0"/>
                <a:cs typeface="Times New Roman" pitchFamily="18" charset="0"/>
              </a:rPr>
              <a:t>A and B are married couple. X and Y are brothers. X is the brother of A. How is Y related to B ?</a:t>
            </a:r>
          </a:p>
          <a:p>
            <a:pPr marL="514350" indent="-514350">
              <a:buAutoNum type="alphaLcParenBoth"/>
            </a:pPr>
            <a:r>
              <a:rPr lang="en-US" sz="2600" dirty="0" smtClean="0">
                <a:latin typeface="Times New Roman" pitchFamily="18" charset="0"/>
                <a:cs typeface="Times New Roman" pitchFamily="18" charset="0"/>
              </a:rPr>
              <a:t>Brother-in-Law		(b) Brother	</a:t>
            </a:r>
          </a:p>
          <a:p>
            <a:pPr marL="514350" indent="-514350">
              <a:buNone/>
            </a:pPr>
            <a:r>
              <a:rPr lang="en-US" sz="2600" dirty="0" smtClean="0">
                <a:latin typeface="Times New Roman" pitchFamily="18" charset="0"/>
                <a:cs typeface="Times New Roman" pitchFamily="18" charset="0"/>
              </a:rPr>
              <a:t>(c) Son-in-Law		(d) Cousin</a:t>
            </a:r>
          </a:p>
          <a:p>
            <a:pPr>
              <a:buNone/>
            </a:pPr>
            <a:r>
              <a:rPr lang="en-US" sz="2800" b="1" dirty="0" smtClean="0">
                <a:latin typeface="Times New Roman" pitchFamily="18" charset="0"/>
                <a:cs typeface="Times New Roman" pitchFamily="18" charset="0"/>
              </a:rPr>
              <a:t>Ques. 6 : </a:t>
            </a:r>
            <a:r>
              <a:rPr lang="en-US" sz="2800" dirty="0" smtClean="0">
                <a:latin typeface="Times New Roman" pitchFamily="18" charset="0"/>
                <a:cs typeface="Times New Roman" pitchFamily="18" charset="0"/>
              </a:rPr>
              <a:t>If A + B means A is the sister of B; A - B means A is the brother of B; A × B means A is the daughter of B, which of the following shows the relation that E is the maternal uncle of D ?</a:t>
            </a:r>
          </a:p>
          <a:p>
            <a:pPr marL="514350" indent="-514350">
              <a:buAutoNum type="alphaLcParenBoth"/>
            </a:pPr>
            <a:r>
              <a:rPr lang="en-US" sz="2800" dirty="0" smtClean="0">
                <a:latin typeface="Times New Roman" pitchFamily="18" charset="0"/>
                <a:cs typeface="Times New Roman" pitchFamily="18" charset="0"/>
              </a:rPr>
              <a:t>D + F</a:t>
            </a:r>
            <a:r>
              <a:rPr lang="en-US" sz="2800" dirty="0" smtClean="0">
                <a:latin typeface="Times New Roman"/>
                <a:cs typeface="Times New Roman"/>
              </a:rPr>
              <a:t>×</a:t>
            </a:r>
            <a:r>
              <a:rPr lang="en-US" sz="2800" dirty="0" smtClean="0">
                <a:latin typeface="Times New Roman" pitchFamily="18" charset="0"/>
                <a:cs typeface="Times New Roman" pitchFamily="18" charset="0"/>
              </a:rPr>
              <a:t> E 		(b) D - F× E </a:t>
            </a:r>
          </a:p>
          <a:p>
            <a:pPr marL="514350" indent="-514350">
              <a:buNone/>
            </a:pPr>
            <a:r>
              <a:rPr lang="en-US" sz="2800" dirty="0" smtClean="0">
                <a:latin typeface="Times New Roman" pitchFamily="18" charset="0"/>
                <a:cs typeface="Times New Roman" pitchFamily="18" charset="0"/>
              </a:rPr>
              <a:t>(c ) D × F + E		(d) D×F-E</a:t>
            </a: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410200"/>
          </a:xfrm>
        </p:spPr>
        <p:txBody>
          <a:bodyPr>
            <a:normAutofit fontScale="85000" lnSpcReduction="10000"/>
          </a:bodyPr>
          <a:lstStyle/>
          <a:p>
            <a:pPr>
              <a:buNone/>
            </a:pPr>
            <a:r>
              <a:rPr lang="en-US" sz="2400" b="1" dirty="0" smtClean="0">
                <a:latin typeface="Times New Roman" pitchFamily="18" charset="0"/>
                <a:cs typeface="Times New Roman" pitchFamily="18" charset="0"/>
              </a:rPr>
              <a:t>Read the following information carefully and answer the questions that follow :</a:t>
            </a:r>
          </a:p>
          <a:p>
            <a:pPr>
              <a:buNone/>
            </a:pPr>
            <a:r>
              <a:rPr lang="en-US" sz="2400" dirty="0" smtClean="0">
                <a:latin typeface="Times New Roman" pitchFamily="18" charset="0"/>
                <a:cs typeface="Times New Roman" pitchFamily="18" charset="0"/>
              </a:rPr>
              <a:t>	A = B means A is the son of B: A - B means A is the wife of B; A × B means A is the brother of B; A + B means A is the mother of B and A = B means A in the sister of B.</a:t>
            </a:r>
          </a:p>
          <a:p>
            <a:pPr>
              <a:buNone/>
            </a:pPr>
            <a:r>
              <a:rPr lang="en-US" sz="2400" b="1" dirty="0" smtClean="0">
                <a:latin typeface="Times New Roman" pitchFamily="18" charset="0"/>
                <a:cs typeface="Times New Roman" pitchFamily="18" charset="0"/>
              </a:rPr>
              <a:t>Ques. 7 : </a:t>
            </a:r>
            <a:r>
              <a:rPr lang="en-US" sz="2400" dirty="0" smtClean="0">
                <a:latin typeface="Times New Roman" pitchFamily="18" charset="0"/>
                <a:cs typeface="Times New Roman" pitchFamily="18" charset="0"/>
              </a:rPr>
              <a:t>What does P + R - Q mean ?</a:t>
            </a:r>
          </a:p>
          <a:p>
            <a:pPr>
              <a:buNone/>
            </a:pPr>
            <a:r>
              <a:rPr lang="en-US" sz="2400" dirty="0" smtClean="0">
                <a:latin typeface="Times New Roman" pitchFamily="18" charset="0"/>
                <a:cs typeface="Times New Roman" pitchFamily="18" charset="0"/>
              </a:rPr>
              <a:t>(a) Q is the father of P. 	(b) Q is the son of P.</a:t>
            </a:r>
          </a:p>
          <a:p>
            <a:pPr>
              <a:buNone/>
            </a:pPr>
            <a:r>
              <a:rPr lang="en-US" sz="2400" dirty="0" smtClean="0">
                <a:latin typeface="Times New Roman" pitchFamily="18" charset="0"/>
                <a:cs typeface="Times New Roman" pitchFamily="18" charset="0"/>
              </a:rPr>
              <a:t>(c) Q is the uncle of P. 	(d) Q is the brother of P.</a:t>
            </a:r>
          </a:p>
          <a:p>
            <a:pPr>
              <a:buNone/>
            </a:pPr>
            <a:r>
              <a:rPr lang="en-US" sz="2400" b="1" dirty="0" smtClean="0">
                <a:latin typeface="Times New Roman" pitchFamily="18" charset="0"/>
                <a:cs typeface="Times New Roman" pitchFamily="18" charset="0"/>
              </a:rPr>
              <a:t>Ques. 8 :  </a:t>
            </a:r>
            <a:r>
              <a:rPr lang="en-US" sz="2400" dirty="0" smtClean="0">
                <a:latin typeface="Times New Roman" pitchFamily="18" charset="0"/>
                <a:cs typeface="Times New Roman" pitchFamily="18" charset="0"/>
              </a:rPr>
              <a:t>What does P x R + Q mean ?</a:t>
            </a:r>
          </a:p>
          <a:p>
            <a:pPr>
              <a:buNone/>
            </a:pPr>
            <a:r>
              <a:rPr lang="en-US" sz="2400" dirty="0" smtClean="0">
                <a:latin typeface="Times New Roman" pitchFamily="18" charset="0"/>
                <a:cs typeface="Times New Roman" pitchFamily="18" charset="0"/>
              </a:rPr>
              <a:t>(a) P is the brother of R. 	(b) P is the father of Q</a:t>
            </a:r>
          </a:p>
          <a:p>
            <a:pPr>
              <a:buNone/>
            </a:pPr>
            <a:r>
              <a:rPr lang="en-US" sz="2400" dirty="0" smtClean="0">
                <a:latin typeface="Times New Roman" pitchFamily="18" charset="0"/>
                <a:cs typeface="Times New Roman" pitchFamily="18" charset="0"/>
              </a:rPr>
              <a:t>(c) P is the uncle of Q. 	(d) P is the nephew of Q.</a:t>
            </a:r>
          </a:p>
          <a:p>
            <a:pPr>
              <a:buNone/>
            </a:pPr>
            <a:r>
              <a:rPr lang="en-US" sz="2400" b="1" dirty="0" smtClean="0">
                <a:latin typeface="Times New Roman" pitchFamily="18" charset="0"/>
                <a:cs typeface="Times New Roman" pitchFamily="18" charset="0"/>
              </a:rPr>
              <a:t>Ques. 9 :  </a:t>
            </a:r>
            <a:r>
              <a:rPr lang="en-US" sz="2400" dirty="0" smtClean="0">
                <a:latin typeface="Times New Roman" pitchFamily="18" charset="0"/>
                <a:cs typeface="Times New Roman" pitchFamily="18" charset="0"/>
              </a:rPr>
              <a:t>What does P= R + Q mean ?</a:t>
            </a:r>
          </a:p>
          <a:p>
            <a:pPr>
              <a:buNone/>
            </a:pPr>
            <a:r>
              <a:rPr lang="en-US" sz="2400" dirty="0" smtClean="0">
                <a:latin typeface="Times New Roman" pitchFamily="18" charset="0"/>
                <a:cs typeface="Times New Roman" pitchFamily="18" charset="0"/>
              </a:rPr>
              <a:t>(a) P is the aunt of Q. 	(b) P is the daughter of Q.</a:t>
            </a:r>
          </a:p>
          <a:p>
            <a:pPr>
              <a:buNone/>
            </a:pPr>
            <a:r>
              <a:rPr lang="en-US" sz="2400" dirty="0" smtClean="0">
                <a:latin typeface="Times New Roman" pitchFamily="18" charset="0"/>
                <a:cs typeface="Times New Roman" pitchFamily="18" charset="0"/>
              </a:rPr>
              <a:t>(c) P is the niece of Q. 	(d) P is the sister of Q.</a:t>
            </a:r>
          </a:p>
          <a:p>
            <a:pPr>
              <a:buNone/>
            </a:pPr>
            <a:r>
              <a:rPr lang="en-US" sz="2400" b="1" dirty="0" smtClean="0">
                <a:latin typeface="Times New Roman" pitchFamily="18" charset="0"/>
                <a:cs typeface="Times New Roman" pitchFamily="18" charset="0"/>
              </a:rPr>
              <a:t>Ques. 10 : </a:t>
            </a:r>
            <a:r>
              <a:rPr lang="en-US" sz="2400" dirty="0" smtClean="0">
                <a:latin typeface="Times New Roman" pitchFamily="18" charset="0"/>
                <a:cs typeface="Times New Roman" pitchFamily="18" charset="0"/>
              </a:rPr>
              <a:t>What does P = R + Q mean ?</a:t>
            </a:r>
          </a:p>
          <a:p>
            <a:pPr>
              <a:buNone/>
            </a:pPr>
            <a:r>
              <a:rPr lang="en-US" sz="2400" dirty="0" smtClean="0">
                <a:latin typeface="Times New Roman" pitchFamily="18" charset="0"/>
                <a:cs typeface="Times New Roman" pitchFamily="18" charset="0"/>
              </a:rPr>
              <a:t>(a) P is the aunt of Q. 	(b) P is the sister of Q.</a:t>
            </a:r>
          </a:p>
          <a:p>
            <a:pPr>
              <a:buNone/>
            </a:pPr>
            <a:r>
              <a:rPr lang="en-US" sz="2400" dirty="0" smtClean="0">
                <a:latin typeface="Times New Roman" pitchFamily="18" charset="0"/>
                <a:cs typeface="Times New Roman" pitchFamily="18" charset="0"/>
              </a:rPr>
              <a:t>(c) Q is the niece of P.	 (d) Q is the daughter of P.</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2209800" y="6356350"/>
            <a:ext cx="5867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Multiple Choice Questions</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fontScale="25000" lnSpcReduction="20000"/>
          </a:bodyPr>
          <a:lstStyle/>
          <a:p>
            <a:pPr>
              <a:buNone/>
            </a:pPr>
            <a:r>
              <a:rPr lang="en-US" sz="10000" b="1" dirty="0" smtClean="0">
                <a:latin typeface="Times New Roman" pitchFamily="18" charset="0"/>
                <a:cs typeface="Times New Roman" pitchFamily="18" charset="0"/>
              </a:rPr>
              <a:t>Ques.1: </a:t>
            </a:r>
            <a:r>
              <a:rPr lang="en-US" sz="10000" dirty="0" smtClean="0">
                <a:latin typeface="Times New Roman" pitchFamily="18" charset="0"/>
                <a:cs typeface="Times New Roman" pitchFamily="18" charset="0"/>
              </a:rPr>
              <a:t>Pointing to a photograph of a boy Suresh said, “He is the son of the only son of my mother.” How is Suresh related to that boy?</a:t>
            </a:r>
          </a:p>
          <a:p>
            <a:pPr>
              <a:buNone/>
            </a:pPr>
            <a:r>
              <a:rPr lang="en-US" sz="10000" dirty="0" smtClean="0">
                <a:latin typeface="Times New Roman" pitchFamily="18" charset="0"/>
                <a:cs typeface="Times New Roman" pitchFamily="18" charset="0"/>
              </a:rPr>
              <a:t>	(a) Brother		(b) Uncle	(c) Father	(d) Cousin </a:t>
            </a:r>
          </a:p>
          <a:p>
            <a:pPr>
              <a:buNone/>
            </a:pPr>
            <a:r>
              <a:rPr lang="en-US" sz="10000" b="1" dirty="0" smtClean="0">
                <a:latin typeface="Times New Roman" pitchFamily="18" charset="0"/>
                <a:cs typeface="Times New Roman" pitchFamily="18" charset="0"/>
              </a:rPr>
              <a:t>Ques. 2 : </a:t>
            </a:r>
            <a:r>
              <a:rPr lang="en-US" sz="10000" dirty="0" smtClean="0">
                <a:latin typeface="Times New Roman" pitchFamily="18" charset="0"/>
                <a:cs typeface="Times New Roman" pitchFamily="18" charset="0"/>
              </a:rPr>
              <a:t>If A + B means A is the mother of B; A – B means A is the brother B; A % B means A is the father of B and A x B means A is the sister of B, which of the following shows that P is the maternal uncle of Q?</a:t>
            </a:r>
          </a:p>
          <a:p>
            <a:pPr marL="742950" indent="-742950">
              <a:buNone/>
            </a:pPr>
            <a:r>
              <a:rPr lang="en-US" sz="10000" dirty="0" smtClean="0">
                <a:latin typeface="Times New Roman" pitchFamily="18" charset="0"/>
                <a:cs typeface="Times New Roman" pitchFamily="18" charset="0"/>
              </a:rPr>
              <a:t>(a) Q – N + M x P</a:t>
            </a:r>
            <a:r>
              <a:rPr lang="en-US" sz="10000" b="1" dirty="0" smtClean="0">
                <a:latin typeface="Times New Roman" pitchFamily="18" charset="0"/>
                <a:cs typeface="Times New Roman" pitchFamily="18" charset="0"/>
              </a:rPr>
              <a:t>		(b) </a:t>
            </a:r>
            <a:r>
              <a:rPr lang="en-US" sz="10000" dirty="0" smtClean="0">
                <a:latin typeface="Times New Roman" pitchFamily="18" charset="0"/>
                <a:cs typeface="Times New Roman" pitchFamily="18" charset="0"/>
              </a:rPr>
              <a:t>P + S x N – Q</a:t>
            </a:r>
            <a:r>
              <a:rPr lang="en-US" sz="10000" b="1" dirty="0" smtClean="0">
                <a:latin typeface="Times New Roman" pitchFamily="18" charset="0"/>
                <a:cs typeface="Times New Roman" pitchFamily="18" charset="0"/>
              </a:rPr>
              <a:t> 	</a:t>
            </a:r>
          </a:p>
          <a:p>
            <a:pPr marL="742950" indent="-742950">
              <a:buNone/>
            </a:pPr>
            <a:r>
              <a:rPr lang="en-US" sz="10000" b="1" dirty="0" smtClean="0">
                <a:latin typeface="Times New Roman" pitchFamily="18" charset="0"/>
                <a:cs typeface="Times New Roman" pitchFamily="18" charset="0"/>
              </a:rPr>
              <a:t>(c)  </a:t>
            </a:r>
            <a:r>
              <a:rPr lang="en-US" sz="10000" dirty="0" smtClean="0">
                <a:latin typeface="Times New Roman" pitchFamily="18" charset="0"/>
                <a:cs typeface="Times New Roman" pitchFamily="18" charset="0"/>
              </a:rPr>
              <a:t>P – M + N x Q</a:t>
            </a:r>
            <a:r>
              <a:rPr lang="en-US" sz="10000" b="1" dirty="0" smtClean="0">
                <a:latin typeface="Times New Roman" pitchFamily="18" charset="0"/>
                <a:cs typeface="Times New Roman" pitchFamily="18" charset="0"/>
              </a:rPr>
              <a:t> 		(d) </a:t>
            </a:r>
            <a:r>
              <a:rPr lang="en-US" sz="10000" dirty="0" smtClean="0">
                <a:latin typeface="Times New Roman" pitchFamily="18" charset="0"/>
                <a:cs typeface="Times New Roman" pitchFamily="18" charset="0"/>
              </a:rPr>
              <a:t>Q – S % P</a:t>
            </a:r>
          </a:p>
          <a:p>
            <a:pPr>
              <a:buNone/>
            </a:pPr>
            <a:r>
              <a:rPr lang="en-US" sz="10000" dirty="0" smtClean="0">
                <a:latin typeface="Times New Roman" pitchFamily="18" charset="0"/>
                <a:cs typeface="Times New Roman" pitchFamily="18" charset="0"/>
              </a:rPr>
              <a:t> </a:t>
            </a:r>
          </a:p>
          <a:p>
            <a:pPr>
              <a:buNone/>
            </a:pPr>
            <a:r>
              <a:rPr lang="en-US" sz="10000" b="1" dirty="0" smtClean="0">
                <a:latin typeface="Times New Roman" pitchFamily="18" charset="0"/>
                <a:cs typeface="Times New Roman" pitchFamily="18" charset="0"/>
              </a:rPr>
              <a:t>Ques. 3 : </a:t>
            </a:r>
            <a:r>
              <a:rPr lang="en-US" sz="10000" dirty="0" smtClean="0">
                <a:latin typeface="Times New Roman" pitchFamily="18" charset="0"/>
                <a:cs typeface="Times New Roman" pitchFamily="18" charset="0"/>
              </a:rPr>
              <a:t>Introducing a boy, a girl said, “He is the son of the daughter of the father of my uncle.” How is the boy related to the girl?</a:t>
            </a:r>
          </a:p>
          <a:p>
            <a:pPr>
              <a:buNone/>
            </a:pPr>
            <a:r>
              <a:rPr lang="en-US" sz="10000" b="1" dirty="0" smtClean="0">
                <a:latin typeface="Times New Roman" pitchFamily="18" charset="0"/>
                <a:cs typeface="Times New Roman" pitchFamily="18" charset="0"/>
              </a:rPr>
              <a:t>(a) </a:t>
            </a:r>
            <a:r>
              <a:rPr lang="en-US" sz="10000" dirty="0" smtClean="0">
                <a:latin typeface="Times New Roman" pitchFamily="18" charset="0"/>
                <a:cs typeface="Times New Roman" pitchFamily="18" charset="0"/>
              </a:rPr>
              <a:t>Brother</a:t>
            </a:r>
            <a:r>
              <a:rPr lang="en-US" sz="10000" b="1" dirty="0" smtClean="0">
                <a:latin typeface="Times New Roman" pitchFamily="18" charset="0"/>
                <a:cs typeface="Times New Roman" pitchFamily="18" charset="0"/>
              </a:rPr>
              <a:t> 	(b) </a:t>
            </a:r>
            <a:r>
              <a:rPr lang="en-US" sz="10000" dirty="0" smtClean="0">
                <a:latin typeface="Times New Roman" pitchFamily="18" charset="0"/>
                <a:cs typeface="Times New Roman" pitchFamily="18" charset="0"/>
              </a:rPr>
              <a:t>Nephew	</a:t>
            </a:r>
            <a:r>
              <a:rPr lang="en-US" sz="10000" b="1" dirty="0" smtClean="0">
                <a:latin typeface="Times New Roman" pitchFamily="18" charset="0"/>
                <a:cs typeface="Times New Roman" pitchFamily="18" charset="0"/>
              </a:rPr>
              <a:t> (c) </a:t>
            </a:r>
            <a:r>
              <a:rPr lang="en-US" sz="10000" dirty="0" smtClean="0">
                <a:latin typeface="Times New Roman" pitchFamily="18" charset="0"/>
                <a:cs typeface="Times New Roman" pitchFamily="18" charset="0"/>
              </a:rPr>
              <a:t>Uncle</a:t>
            </a:r>
            <a:r>
              <a:rPr lang="en-US" sz="10000" b="1" dirty="0" smtClean="0">
                <a:latin typeface="Times New Roman" pitchFamily="18" charset="0"/>
                <a:cs typeface="Times New Roman" pitchFamily="18" charset="0"/>
              </a:rPr>
              <a:t> 	(d) </a:t>
            </a:r>
            <a:r>
              <a:rPr lang="en-US" sz="10000" dirty="0" smtClean="0">
                <a:latin typeface="Times New Roman" pitchFamily="18" charset="0"/>
                <a:cs typeface="Times New Roman" pitchFamily="18" charset="0"/>
              </a:rPr>
              <a:t>Son-in-law</a:t>
            </a:r>
          </a:p>
          <a:p>
            <a:pPr>
              <a:buNone/>
            </a:pPr>
            <a:r>
              <a:rPr lang="en-US" sz="3800" dirty="0" smtClean="0">
                <a:latin typeface="Times New Roman" pitchFamily="18" charset="0"/>
                <a:cs typeface="Times New Roman" pitchFamily="18" charset="0"/>
              </a:rPr>
              <a:t> </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752600" y="6356350"/>
            <a:ext cx="62484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57800"/>
          </a:xfrm>
        </p:spPr>
        <p:txBody>
          <a:bodyPr>
            <a:normAutofit/>
          </a:bodyPr>
          <a:lstStyle/>
          <a:p>
            <a:pPr>
              <a:buNone/>
            </a:pPr>
            <a:r>
              <a:rPr lang="en-US" sz="2600" b="1" dirty="0" smtClean="0">
                <a:latin typeface="Times New Roman" pitchFamily="18" charset="0"/>
                <a:cs typeface="Times New Roman" pitchFamily="18" charset="0"/>
              </a:rPr>
              <a:t>Ques.4 : </a:t>
            </a:r>
            <a:r>
              <a:rPr lang="en-US" sz="2600" dirty="0" smtClean="0">
                <a:latin typeface="Times New Roman" pitchFamily="18" charset="0"/>
                <a:cs typeface="Times New Roman" pitchFamily="18" charset="0"/>
              </a:rPr>
              <a:t>Pointing towards a person, </a:t>
            </a:r>
            <a:r>
              <a:rPr lang="en-US" sz="2600" dirty="0" err="1" smtClean="0">
                <a:latin typeface="Times New Roman" pitchFamily="18" charset="0"/>
                <a:cs typeface="Times New Roman" pitchFamily="18" charset="0"/>
              </a:rPr>
              <a:t>Alok</a:t>
            </a:r>
            <a:r>
              <a:rPr lang="en-US" sz="2600" dirty="0" smtClean="0">
                <a:latin typeface="Times New Roman" pitchFamily="18" charset="0"/>
                <a:cs typeface="Times New Roman" pitchFamily="18" charset="0"/>
              </a:rPr>
              <a:t> said, “the person is my grandfather’s only daughter’s </a:t>
            </a:r>
            <a:r>
              <a:rPr lang="en-US" sz="2600" dirty="0" err="1" smtClean="0">
                <a:latin typeface="Times New Roman" pitchFamily="18" charset="0"/>
                <a:cs typeface="Times New Roman" pitchFamily="18" charset="0"/>
              </a:rPr>
              <a:t>daughter’s</a:t>
            </a:r>
            <a:r>
              <a:rPr lang="en-US" sz="2600" dirty="0" smtClean="0">
                <a:latin typeface="Times New Roman" pitchFamily="18" charset="0"/>
                <a:cs typeface="Times New Roman" pitchFamily="18" charset="0"/>
              </a:rPr>
              <a:t> uncle”. How is the person related to </a:t>
            </a:r>
            <a:r>
              <a:rPr lang="en-US" sz="2600" dirty="0" err="1" smtClean="0">
                <a:latin typeface="Times New Roman" pitchFamily="18" charset="0"/>
                <a:cs typeface="Times New Roman" pitchFamily="18" charset="0"/>
              </a:rPr>
              <a:t>Alok</a:t>
            </a:r>
            <a:r>
              <a:rPr lang="en-US" sz="2600" dirty="0" smtClean="0">
                <a:latin typeface="Times New Roman" pitchFamily="18" charset="0"/>
                <a:cs typeface="Times New Roman" pitchFamily="18" charset="0"/>
              </a:rPr>
              <a:t>?</a:t>
            </a:r>
          </a:p>
          <a:p>
            <a:pPr marL="514350" indent="-514350">
              <a:buAutoNum type="alphaLcParenBoth"/>
            </a:pPr>
            <a:r>
              <a:rPr lang="en-US" sz="2600" dirty="0" smtClean="0">
                <a:latin typeface="Times New Roman" pitchFamily="18" charset="0"/>
                <a:cs typeface="Times New Roman" pitchFamily="18" charset="0"/>
              </a:rPr>
              <a:t>Father	(b) Uncle	(c) Brother	(d) Either (a) &amp; (b)</a:t>
            </a:r>
          </a:p>
          <a:p>
            <a:pPr>
              <a:buNone/>
            </a:pPr>
            <a:r>
              <a:rPr lang="en-US" sz="2600" b="1" dirty="0" smtClean="0">
                <a:latin typeface="Times New Roman" pitchFamily="18" charset="0"/>
                <a:cs typeface="Times New Roman" pitchFamily="18" charset="0"/>
              </a:rPr>
              <a:t>Ques. 5: </a:t>
            </a:r>
            <a:r>
              <a:rPr lang="en-US" sz="2600" dirty="0" smtClean="0">
                <a:latin typeface="Times New Roman" pitchFamily="18" charset="0"/>
                <a:cs typeface="Times New Roman" pitchFamily="18" charset="0"/>
              </a:rPr>
              <a:t>If A + B means A is the father of B; A – B means A is the brother B; A % B means A is the wife of B and A x B means A is the mother of B, which of the following shows that M is the maternal grandmother of T?</a:t>
            </a:r>
          </a:p>
          <a:p>
            <a:pPr marL="514350" indent="-514350">
              <a:buAutoNum type="alphaLcParenBoth"/>
            </a:pPr>
            <a:r>
              <a:rPr lang="en-US" sz="2600" dirty="0" smtClean="0">
                <a:latin typeface="Times New Roman" pitchFamily="18" charset="0"/>
                <a:cs typeface="Times New Roman" pitchFamily="18" charset="0"/>
              </a:rPr>
              <a:t>M x N % S + T</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(b) M x N – S % T </a:t>
            </a:r>
          </a:p>
          <a:p>
            <a:pPr marL="514350" indent="-514350">
              <a:buNone/>
            </a:pPr>
            <a:r>
              <a:rPr lang="en-US" sz="2600" dirty="0" smtClean="0">
                <a:latin typeface="Times New Roman" pitchFamily="18" charset="0"/>
                <a:cs typeface="Times New Roman" pitchFamily="18" charset="0"/>
              </a:rPr>
              <a:t>(c) M x S – N % T		(d) M x N x S % T</a:t>
            </a:r>
          </a:p>
          <a:p>
            <a:pPr marL="514350" indent="-514350">
              <a:buNone/>
            </a:pPr>
            <a:endParaRPr lang="en-US" sz="2600" dirty="0" smtClean="0">
              <a:latin typeface="Times New Roman" pitchFamily="18" charset="0"/>
              <a:cs typeface="Times New Roman" pitchFamily="18" charset="0"/>
            </a:endParaRPr>
          </a:p>
          <a:p>
            <a:endParaRPr lang="pt-BR" sz="2600" dirty="0" smtClean="0"/>
          </a:p>
          <a:p>
            <a:endParaRPr lang="en-US" sz="2600"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828800" y="6356350"/>
            <a:ext cx="6400800" cy="365125"/>
          </a:xfrm>
        </p:spPr>
        <p:txBody>
          <a:bodyPr/>
          <a:lstStyle/>
          <a:p>
            <a:r>
              <a:rPr lang="en-US" dirty="0" smtClean="0"/>
              <a:t>Sudhir Singh             Subject code and abbreviation                Unit Number -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219200" y="0"/>
            <a:ext cx="7924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Assignment - 5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135563"/>
          </a:xfrm>
        </p:spPr>
        <p:txBody>
          <a:bodyPr>
            <a:normAutofit/>
          </a:bodyPr>
          <a:lstStyle/>
          <a:p>
            <a:pPr>
              <a:buNone/>
            </a:pPr>
            <a:r>
              <a:rPr lang="en-US" sz="2600" b="1" dirty="0" smtClean="0">
                <a:latin typeface="Times New Roman" pitchFamily="18" charset="0"/>
                <a:cs typeface="Times New Roman" pitchFamily="18" charset="0"/>
              </a:rPr>
              <a:t>Ques.6 : </a:t>
            </a:r>
            <a:r>
              <a:rPr lang="en-US" sz="2600" dirty="0" smtClean="0">
                <a:latin typeface="Times New Roman" pitchFamily="18" charset="0"/>
                <a:cs typeface="Times New Roman" pitchFamily="18" charset="0"/>
              </a:rPr>
              <a:t>If P $ Q means P is the father of Q; P # Q means P is the mother of Q and P * Q means P is the sister of Q, then N # L $ P * Q shows which of the relation of Q to N?</a:t>
            </a:r>
          </a:p>
          <a:p>
            <a:pPr marL="514350" indent="-514350">
              <a:buAutoNum type="alphaLcParenBoth"/>
            </a:pPr>
            <a:r>
              <a:rPr lang="en-US" sz="2600" dirty="0" smtClean="0">
                <a:latin typeface="Times New Roman" pitchFamily="18" charset="0"/>
                <a:cs typeface="Times New Roman" pitchFamily="18" charset="0"/>
              </a:rPr>
              <a:t>Grandson 	(b) Grand-daughter </a:t>
            </a:r>
          </a:p>
          <a:p>
            <a:pPr marL="514350" indent="-514350">
              <a:buNone/>
            </a:pPr>
            <a:r>
              <a:rPr lang="en-US" sz="2600" dirty="0" smtClean="0">
                <a:latin typeface="Times New Roman" pitchFamily="18" charset="0"/>
                <a:cs typeface="Times New Roman" pitchFamily="18" charset="0"/>
              </a:rPr>
              <a:t>(c) Nephew 		(d) Data is inadequate </a:t>
            </a:r>
          </a:p>
          <a:p>
            <a:pPr>
              <a:buNone/>
            </a:pPr>
            <a:r>
              <a:rPr lang="en-US" sz="2600" b="1" dirty="0" smtClean="0">
                <a:latin typeface="Times New Roman" pitchFamily="18" charset="0"/>
                <a:cs typeface="Times New Roman" pitchFamily="18" charset="0"/>
              </a:rPr>
              <a:t>Ques. 7 : </a:t>
            </a:r>
            <a:r>
              <a:rPr lang="en-US" sz="2600" dirty="0" smtClean="0">
                <a:latin typeface="Times New Roman" pitchFamily="18" charset="0"/>
                <a:cs typeface="Times New Roman" pitchFamily="18" charset="0"/>
              </a:rPr>
              <a:t>If A $ B means A is the brother of B; A @ B means A is the wife of B; A # B means A is the daughter of B and A * B means A is the father of B, which of the following indicates that U is the father-in-law of P?</a:t>
            </a:r>
          </a:p>
          <a:p>
            <a:pPr>
              <a:buNone/>
            </a:pPr>
            <a:r>
              <a:rPr lang="en-US" sz="2600" dirty="0" smtClean="0">
                <a:latin typeface="Times New Roman" pitchFamily="18" charset="0"/>
                <a:cs typeface="Times New Roman" pitchFamily="18" charset="0"/>
              </a:rPr>
              <a:t>(a) P @ Q $ T # U * W 		(b) P @ W $ Q * T # U </a:t>
            </a:r>
          </a:p>
          <a:p>
            <a:pPr>
              <a:buNone/>
            </a:pPr>
            <a:r>
              <a:rPr lang="en-US" sz="2600" dirty="0" smtClean="0">
                <a:latin typeface="Times New Roman" pitchFamily="18" charset="0"/>
                <a:cs typeface="Times New Roman" pitchFamily="18" charset="0"/>
              </a:rPr>
              <a:t>(c) P @ Q $ W * T # U 		(d) P @ Q $ T # W * U</a:t>
            </a:r>
          </a:p>
          <a:p>
            <a:pPr>
              <a:buNone/>
            </a:pP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00200" y="6356350"/>
            <a:ext cx="6553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Assignment - 5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57800"/>
          </a:xfrm>
        </p:spPr>
        <p:txBody>
          <a:bodyPr>
            <a:normAutofit lnSpcReduction="10000"/>
          </a:bodyPr>
          <a:lstStyle/>
          <a:p>
            <a:pPr>
              <a:buNone/>
            </a:pPr>
            <a:r>
              <a:rPr lang="en-US" sz="2300" b="1" dirty="0" smtClean="0">
                <a:latin typeface="Times New Roman" pitchFamily="18" charset="0"/>
                <a:cs typeface="Times New Roman" pitchFamily="18" charset="0"/>
              </a:rPr>
              <a:t>Directions </a:t>
            </a:r>
            <a:r>
              <a:rPr lang="en-US" sz="2300" dirty="0" smtClean="0">
                <a:latin typeface="Times New Roman" pitchFamily="18" charset="0"/>
                <a:cs typeface="Times New Roman" pitchFamily="18" charset="0"/>
              </a:rPr>
              <a:t>(Q. no. 8-10) </a:t>
            </a:r>
          </a:p>
          <a:p>
            <a:pPr>
              <a:buNone/>
            </a:pPr>
            <a:r>
              <a:rPr lang="en-US" sz="2300" dirty="0" smtClean="0">
                <a:latin typeface="Times New Roman" pitchFamily="18" charset="0"/>
                <a:cs typeface="Times New Roman" pitchFamily="18" charset="0"/>
              </a:rPr>
              <a:t>Read the following information carefully and answer the questions which follow.</a:t>
            </a:r>
          </a:p>
          <a:p>
            <a:pPr lvl="0"/>
            <a:r>
              <a:rPr lang="en-US" sz="2300" dirty="0" smtClean="0">
                <a:latin typeface="Times New Roman" pitchFamily="18" charset="0"/>
                <a:cs typeface="Times New Roman" pitchFamily="18" charset="0"/>
              </a:rPr>
              <a:t>‘P*Q’ means ‘P is father of Q’. ‘P#Q’ means ‘P is sister of Q’.</a:t>
            </a:r>
          </a:p>
          <a:p>
            <a:pPr lvl="0"/>
            <a:r>
              <a:rPr lang="en-US" sz="2300" dirty="0" smtClean="0">
                <a:latin typeface="Times New Roman" pitchFamily="18" charset="0"/>
                <a:cs typeface="Times New Roman" pitchFamily="18" charset="0"/>
              </a:rPr>
              <a:t>‘P+Q’ means ‘P is brother of Q’. ‘P-Q’ means ‘P is mother of Q’.</a:t>
            </a:r>
          </a:p>
          <a:p>
            <a:pPr lvl="0"/>
            <a:r>
              <a:rPr lang="en-US" sz="2300" dirty="0" smtClean="0">
                <a:latin typeface="Times New Roman" pitchFamily="18" charset="0"/>
                <a:cs typeface="Times New Roman" pitchFamily="18" charset="0"/>
              </a:rPr>
              <a:t>‘P/Q’ means ‘P is son of Q’. ‘P=Q’ means ‘P is daughter of Q’. </a:t>
            </a:r>
          </a:p>
          <a:p>
            <a:pPr>
              <a:buNone/>
            </a:pPr>
            <a:r>
              <a:rPr lang="en-US" sz="2400" b="1" dirty="0" smtClean="0">
                <a:latin typeface="Times New Roman" pitchFamily="18" charset="0"/>
                <a:cs typeface="Times New Roman" pitchFamily="18" charset="0"/>
              </a:rPr>
              <a:t>Ques.8 : </a:t>
            </a:r>
            <a:r>
              <a:rPr lang="en-US" sz="2400" dirty="0" smtClean="0">
                <a:latin typeface="Times New Roman" pitchFamily="18" charset="0"/>
                <a:cs typeface="Times New Roman" pitchFamily="18" charset="0"/>
              </a:rPr>
              <a:t>Which of the following means ‘Z has two children’?</a:t>
            </a:r>
          </a:p>
          <a:p>
            <a:pPr marL="457200" indent="-457200">
              <a:buAutoNum type="alphaLcParenBoth"/>
            </a:pPr>
            <a:r>
              <a:rPr lang="en-US" sz="2400" dirty="0" smtClean="0">
                <a:latin typeface="Times New Roman" pitchFamily="18" charset="0"/>
                <a:cs typeface="Times New Roman" pitchFamily="18" charset="0"/>
              </a:rPr>
              <a:t>Z+Y+X	(b) Z*Y#X	(c) Z#Y-X	(d) Z+X/Y</a:t>
            </a:r>
          </a:p>
          <a:p>
            <a:pPr>
              <a:buNone/>
            </a:pPr>
            <a:r>
              <a:rPr lang="en-US" sz="2400" b="1" dirty="0" smtClean="0">
                <a:latin typeface="Times New Roman" pitchFamily="18" charset="0"/>
                <a:cs typeface="Times New Roman" pitchFamily="18" charset="0"/>
              </a:rPr>
              <a:t>Ques. 9 : </a:t>
            </a:r>
            <a:r>
              <a:rPr lang="en-US" sz="2400" dirty="0" smtClean="0">
                <a:latin typeface="Times New Roman" pitchFamily="18" charset="0"/>
                <a:cs typeface="Times New Roman" pitchFamily="18" charset="0"/>
              </a:rPr>
              <a:t>Which of the following means ‘X is the grandfather of Y’?</a:t>
            </a:r>
          </a:p>
          <a:p>
            <a:pPr marL="457200" indent="-457200">
              <a:buAutoNum type="alphaLcParenBoth"/>
            </a:pPr>
            <a:r>
              <a:rPr lang="en-US" sz="2400" dirty="0" smtClean="0">
                <a:latin typeface="Times New Roman" pitchFamily="18" charset="0"/>
                <a:cs typeface="Times New Roman" pitchFamily="18" charset="0"/>
              </a:rPr>
              <a:t>X*Z*Y	(b) Y*Z/X	(c) Z#X-Y	(d) X+Y/Z</a:t>
            </a:r>
          </a:p>
          <a:p>
            <a:pPr>
              <a:buNone/>
            </a:pPr>
            <a:r>
              <a:rPr lang="en-US" sz="2400" b="1" dirty="0" smtClean="0">
                <a:latin typeface="Times New Roman" pitchFamily="18" charset="0"/>
                <a:cs typeface="Times New Roman" pitchFamily="18" charset="0"/>
              </a:rPr>
              <a:t>Ques. 10 : </a:t>
            </a:r>
            <a:r>
              <a:rPr lang="en-US" sz="2400" dirty="0" smtClean="0">
                <a:latin typeface="Times New Roman" pitchFamily="18" charset="0"/>
                <a:cs typeface="Times New Roman" pitchFamily="18" charset="0"/>
              </a:rPr>
              <a:t>Which of the following means ‘Y is the mother of X and Z’?</a:t>
            </a:r>
          </a:p>
          <a:p>
            <a:pPr>
              <a:buNone/>
            </a:pPr>
            <a:r>
              <a:rPr lang="en-US" sz="2400" dirty="0" smtClean="0">
                <a:latin typeface="Times New Roman" pitchFamily="18" charset="0"/>
                <a:cs typeface="Times New Roman" pitchFamily="18" charset="0"/>
              </a:rPr>
              <a:t>(a) X+Y-Z	(b) Y-X/Z	(c) Y-X+X	(d) Y+X*Z</a:t>
            </a:r>
          </a:p>
          <a:p>
            <a:pPr marL="457200" indent="-457200">
              <a:buNone/>
            </a:pPr>
            <a:endParaRPr lang="en-US" sz="2400" dirty="0" smtClean="0"/>
          </a:p>
          <a:p>
            <a:pPr marL="457200" indent="-457200">
              <a:buNone/>
            </a:pPr>
            <a:endParaRPr lang="en-US" sz="2400" dirty="0" smtClean="0"/>
          </a:p>
          <a:p>
            <a:pPr lvl="0"/>
            <a:endParaRPr lang="en-US" sz="2300" dirty="0" smtClean="0">
              <a:latin typeface="Times New Roman" pitchFamily="18" charset="0"/>
              <a:cs typeface="Times New Roman" pitchFamily="18" charset="0"/>
            </a:endParaRPr>
          </a:p>
          <a:p>
            <a:endParaRPr lang="en-US" sz="26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5943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Title 1"/>
          <p:cNvSpPr txBox="1">
            <a:spLocks noGrp="1"/>
          </p:cNvSpPr>
          <p:nvPr>
            <p:ph type="title"/>
          </p:nvPr>
        </p:nvSpPr>
        <p:spPr>
          <a:xfrm>
            <a:off x="1524000" y="0"/>
            <a:ext cx="7620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defRPr/>
            </a:pPr>
            <a:r>
              <a:rPr lang="en-US" sz="3000" b="1" dirty="0" smtClean="0">
                <a:latin typeface="Times New Roman" pitchFamily="18" charset="0"/>
                <a:cs typeface="Times New Roman" pitchFamily="18" charset="0"/>
              </a:rPr>
              <a:t>Assignment - 5</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400" b="1" dirty="0" smtClean="0">
                <a:latin typeface="Times New Roman" pitchFamily="18" charset="0"/>
                <a:cs typeface="Times New Roman" pitchFamily="18" charset="0"/>
              </a:rPr>
              <a:t>Important Information about Blood Relation:- </a:t>
            </a:r>
          </a:p>
          <a:p>
            <a:pPr>
              <a:buNone/>
            </a:pPr>
            <a:r>
              <a:rPr lang="en-US" sz="2400" dirty="0" smtClean="0">
                <a:latin typeface="Times New Roman" pitchFamily="18" charset="0"/>
                <a:cs typeface="Times New Roman" pitchFamily="18" charset="0"/>
              </a:rPr>
              <a:t>1.	           are used for males. </a:t>
            </a:r>
          </a:p>
          <a:p>
            <a:pPr>
              <a:buNone/>
            </a:pPr>
            <a:r>
              <a:rPr lang="en-US" sz="2400" dirty="0" smtClean="0">
                <a:latin typeface="Times New Roman" pitchFamily="18" charset="0"/>
                <a:cs typeface="Times New Roman" pitchFamily="18" charset="0"/>
              </a:rPr>
              <a:t>2.		  are used for females. </a:t>
            </a:r>
          </a:p>
          <a:p>
            <a:pPr>
              <a:buNone/>
            </a:pPr>
            <a:r>
              <a:rPr lang="en-US" sz="2400" dirty="0" smtClean="0">
                <a:latin typeface="Times New Roman" pitchFamily="18" charset="0"/>
                <a:cs typeface="Times New Roman" pitchFamily="18" charset="0"/>
              </a:rPr>
              <a:t>3. Without the information of gender, no relationship can be established between two people. </a:t>
            </a:r>
          </a:p>
          <a:p>
            <a:pPr>
              <a:buNone/>
            </a:pPr>
            <a:r>
              <a:rPr lang="en-US" sz="2400" dirty="0" smtClean="0">
                <a:latin typeface="Times New Roman" pitchFamily="18" charset="0"/>
                <a:cs typeface="Times New Roman" pitchFamily="18" charset="0"/>
              </a:rPr>
              <a:t>4. Gender can not be decided on the basis of name. </a:t>
            </a:r>
          </a:p>
          <a:p>
            <a:pPr>
              <a:buNone/>
            </a:pPr>
            <a:r>
              <a:rPr lang="en-US" sz="2400" dirty="0" smtClean="0">
                <a:latin typeface="Times New Roman" pitchFamily="18" charset="0"/>
                <a:cs typeface="Times New Roman" pitchFamily="18" charset="0"/>
              </a:rPr>
              <a:t>5. While solving blood relation based question, first of all find out that two persons between whom a relationship has to be established. </a:t>
            </a:r>
          </a:p>
          <a:p>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676400" y="6356350"/>
            <a:ext cx="6324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0"/>
            <a:ext cx="1371600" cy="817163"/>
          </a:xfrm>
          <a:prstGeom prst="rect">
            <a:avLst/>
          </a:prstGeom>
          <a:noFill/>
        </p:spPr>
      </p:pic>
      <p:sp>
        <p:nvSpPr>
          <p:cNvPr id="8" name="Title 1"/>
          <p:cNvSpPr txBox="1">
            <a:spLocks noGrp="1"/>
          </p:cNvSpPr>
          <p:nvPr>
            <p:ph type="title"/>
          </p:nvPr>
        </p:nvSpPr>
        <p:spPr>
          <a:xfrm>
            <a:off x="1600200" y="0"/>
            <a:ext cx="75438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noProof="0" dirty="0" smtClean="0">
                <a:latin typeface="Times New Roman" pitchFamily="18" charset="0"/>
                <a:cs typeface="Times New Roman" pitchFamily="18" charset="0"/>
              </a:rPr>
              <a:t>Recap</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p:cNvPicPr>
            <a:picLocks noChangeAspect="1" noChangeArrowheads="1"/>
          </p:cNvPicPr>
          <p:nvPr/>
        </p:nvPicPr>
        <p:blipFill>
          <a:blip r:embed="rId3" cstate="print"/>
          <a:srcRect/>
          <a:stretch>
            <a:fillRect/>
          </a:stretch>
        </p:blipFill>
        <p:spPr bwMode="auto">
          <a:xfrm>
            <a:off x="2514600" y="4800600"/>
            <a:ext cx="5410200" cy="1295400"/>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762000" y="1752600"/>
            <a:ext cx="809625" cy="285750"/>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762000" y="2133600"/>
            <a:ext cx="742950" cy="3905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7/1/2020</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Summary</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90600"/>
            <a:ext cx="8458200" cy="5678478"/>
          </a:xfrm>
          <a:prstGeom prst="rect">
            <a:avLst/>
          </a:prstGeom>
        </p:spPr>
        <p:txBody>
          <a:bodyPr wrap="square">
            <a:spAutoFit/>
          </a:bodyPr>
          <a:lstStyle/>
          <a:p>
            <a:pPr lvl="0" algn="just">
              <a:lnSpc>
                <a:spcPct val="150000"/>
              </a:lnSpc>
              <a:buFont typeface="Arial" pitchFamily="34" charset="0"/>
              <a:buChar char="•"/>
            </a:pPr>
            <a:r>
              <a:rPr lang="en-US" sz="2200" dirty="0" smtClean="0">
                <a:latin typeface="Times New Roman" pitchFamily="18" charset="0"/>
                <a:cs typeface="Times New Roman" pitchFamily="18" charset="0"/>
              </a:rPr>
              <a:t> Course Objective</a:t>
            </a:r>
          </a:p>
          <a:p>
            <a:pPr lvl="0" algn="just">
              <a:lnSpc>
                <a:spcPct val="150000"/>
              </a:lnSpc>
              <a:buFont typeface="Arial" pitchFamily="34" charset="0"/>
              <a:buChar char="•"/>
            </a:pPr>
            <a:r>
              <a:rPr lang="en-US" sz="2200" dirty="0" smtClean="0">
                <a:latin typeface="Times New Roman" pitchFamily="18" charset="0"/>
                <a:cs typeface="Times New Roman" pitchFamily="18" charset="0"/>
              </a:rPr>
              <a:t> COs and POs of subject</a:t>
            </a:r>
          </a:p>
          <a:p>
            <a:pPr lvl="0" algn="just">
              <a:lnSpc>
                <a:spcPct val="150000"/>
              </a:lnSpc>
              <a:buFont typeface="Arial" pitchFamily="34" charset="0"/>
              <a:buChar char="•"/>
            </a:pPr>
            <a:r>
              <a:rPr lang="en-US" sz="2200" dirty="0" smtClean="0">
                <a:latin typeface="Times New Roman" pitchFamily="18" charset="0"/>
                <a:cs typeface="Times New Roman" pitchFamily="18" charset="0"/>
              </a:rPr>
              <a:t> Mapping of COs and Pos</a:t>
            </a:r>
          </a:p>
          <a:p>
            <a:pPr lvl="0" algn="just" fontAlgn="base">
              <a:lnSpc>
                <a:spcPct val="150000"/>
              </a:lnSpc>
              <a:spcBef>
                <a:spcPct val="0"/>
              </a:spcBef>
              <a:spcAft>
                <a:spcPct val="0"/>
              </a:spcAft>
              <a:buFontTx/>
              <a:buChar char="•"/>
            </a:pPr>
            <a:r>
              <a:rPr lang="en-US" sz="2200" dirty="0" smtClean="0">
                <a:latin typeface="Times New Roman" pitchFamily="18" charset="0"/>
                <a:ea typeface="Times New Roman" pitchFamily="18" charset="0"/>
                <a:cs typeface="Times New Roman" pitchFamily="18" charset="0"/>
              </a:rPr>
              <a:t> </a:t>
            </a:r>
            <a:r>
              <a:rPr lang="en-US" sz="2200" dirty="0" smtClean="0">
                <a:solidFill>
                  <a:schemeClr val="dk1"/>
                </a:solidFill>
                <a:latin typeface="Times New Roman" pitchFamily="18" charset="0"/>
                <a:cs typeface="Times New Roman" pitchFamily="18" charset="0"/>
              </a:rPr>
              <a:t>Prerequisite and Recap</a:t>
            </a:r>
          </a:p>
          <a:p>
            <a:pPr lvl="0" algn="just" fontAlgn="base">
              <a:lnSpc>
                <a:spcPct val="150000"/>
              </a:lnSpc>
              <a:spcBef>
                <a:spcPct val="0"/>
              </a:spcBef>
              <a:spcAft>
                <a:spcPct val="0"/>
              </a:spcAft>
              <a:buFontTx/>
              <a:buChar char="•"/>
            </a:pPr>
            <a:r>
              <a:rPr lang="en-US" sz="2200" dirty="0" smtClean="0">
                <a:latin typeface="Times New Roman" pitchFamily="18" charset="0"/>
                <a:cs typeface="Times New Roman" pitchFamily="18" charset="0"/>
              </a:rPr>
              <a:t> Ratio, Proportion </a:t>
            </a:r>
            <a:r>
              <a:rPr lang="en-US" sz="2200" smtClean="0">
                <a:latin typeface="Times New Roman" pitchFamily="18" charset="0"/>
                <a:cs typeface="Times New Roman" pitchFamily="18" charset="0"/>
              </a:rPr>
              <a:t>&amp; Partnership</a:t>
            </a:r>
            <a:endParaRPr lang="en-US" sz="2200" dirty="0" smtClean="0">
              <a:latin typeface="Times New Roman" pitchFamily="18" charset="0"/>
              <a:cs typeface="Times New Roman" pitchFamily="18" charset="0"/>
            </a:endParaRPr>
          </a:p>
          <a:p>
            <a:pPr>
              <a:lnSpc>
                <a:spcPct val="150000"/>
              </a:lnSpc>
              <a:buFont typeface="Arial" pitchFamily="34" charset="0"/>
              <a:buChar char="•"/>
            </a:pPr>
            <a:r>
              <a:rPr lang="en-US" sz="2200" dirty="0" smtClean="0">
                <a:latin typeface="Times New Roman" pitchFamily="18" charset="0"/>
                <a:cs typeface="Times New Roman" pitchFamily="18" charset="0"/>
              </a:rPr>
              <a:t> Problem of Ages</a:t>
            </a:r>
          </a:p>
          <a:p>
            <a:pPr>
              <a:lnSpc>
                <a:spcPct val="150000"/>
              </a:lnSpc>
              <a:buFont typeface="Arial" pitchFamily="34" charset="0"/>
              <a:buChar char="•"/>
            </a:pPr>
            <a:r>
              <a:rPr lang="en-US" sz="2200" dirty="0" smtClean="0">
                <a:latin typeface="Times New Roman" pitchFamily="18" charset="0"/>
                <a:cs typeface="Times New Roman" pitchFamily="18" charset="0"/>
              </a:rPr>
              <a:t> Allegation &amp; Mixture</a:t>
            </a:r>
          </a:p>
          <a:p>
            <a:pPr>
              <a:lnSpc>
                <a:spcPct val="150000"/>
              </a:lnSpc>
              <a:buFont typeface="Arial" pitchFamily="34" charset="0"/>
              <a:buChar char="•"/>
            </a:pPr>
            <a:r>
              <a:rPr lang="en-US" sz="2200" dirty="0" smtClean="0">
                <a:latin typeface="Times New Roman" pitchFamily="18" charset="0"/>
                <a:cs typeface="Times New Roman" pitchFamily="18" charset="0"/>
              </a:rPr>
              <a:t> Simple &amp; Compound Interest</a:t>
            </a:r>
          </a:p>
          <a:p>
            <a:pPr>
              <a:lnSpc>
                <a:spcPct val="150000"/>
              </a:lnSpc>
              <a:buFont typeface="Arial" pitchFamily="34" charset="0"/>
              <a:buChar char="•"/>
            </a:pPr>
            <a:r>
              <a:rPr lang="en-US" sz="2200" dirty="0" smtClean="0">
                <a:latin typeface="Times New Roman" pitchFamily="18" charset="0"/>
                <a:cs typeface="Times New Roman" pitchFamily="18" charset="0"/>
              </a:rPr>
              <a:t> Directions</a:t>
            </a:r>
          </a:p>
          <a:p>
            <a:pPr>
              <a:lnSpc>
                <a:spcPct val="150000"/>
              </a:lnSpc>
              <a:buFont typeface="Arial" pitchFamily="34" charset="0"/>
              <a:buChar char="•"/>
            </a:pPr>
            <a:r>
              <a:rPr lang="en-US" sz="2200" dirty="0" smtClean="0">
                <a:latin typeface="Times New Roman" pitchFamily="18" charset="0"/>
                <a:cs typeface="Times New Roman" pitchFamily="18" charset="0"/>
              </a:rPr>
              <a:t> Blood Relations</a:t>
            </a:r>
          </a:p>
          <a:p>
            <a:pPr>
              <a:lnSpc>
                <a:spcPct val="150000"/>
              </a:lnSpc>
              <a:buFont typeface="Arial" pitchFamily="34" charset="0"/>
              <a:buChar char="•"/>
            </a:pPr>
            <a:r>
              <a:rPr lang="en-US" sz="2200" dirty="0" smtClean="0">
                <a:latin typeface="Times New Roman" pitchFamily="18" charset="0"/>
                <a:cs typeface="Times New Roman" pitchFamily="18" charset="0"/>
              </a:rPr>
              <a:t> MCQs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257800"/>
          </a:xfrm>
        </p:spPr>
        <p:txBody>
          <a:bodyPr>
            <a:normAutofit/>
          </a:bodyPr>
          <a:lstStyle/>
          <a:p>
            <a:r>
              <a:rPr lang="en-US" sz="2600" b="1" dirty="0" smtClean="0">
                <a:latin typeface="Times New Roman" pitchFamily="18" charset="0"/>
                <a:cs typeface="Times New Roman" pitchFamily="18" charset="0"/>
              </a:rPr>
              <a:t>TYPE 1:  BASIC PROBLEMS</a:t>
            </a:r>
          </a:p>
          <a:p>
            <a:pPr>
              <a:buNone/>
            </a:pPr>
            <a:r>
              <a:rPr lang="en-US" b="1" i="1" dirty="0" smtClean="0"/>
              <a:t>	</a:t>
            </a:r>
            <a:r>
              <a:rPr lang="en-US" sz="2600" dirty="0" smtClean="0">
                <a:latin typeface="Times New Roman" pitchFamily="18" charset="0"/>
                <a:cs typeface="Times New Roman" pitchFamily="18" charset="0"/>
              </a:rPr>
              <a:t>In this type Question contains Individual Ratio/Total Ratio and Individual Value/Total Value then you will be asked to find the Ratio or Value.</a:t>
            </a:r>
          </a:p>
          <a:p>
            <a:pPr>
              <a:buNone/>
            </a:pPr>
            <a:r>
              <a:rPr lang="en-US" sz="2600" b="1" dirty="0" smtClean="0">
                <a:latin typeface="Times New Roman" pitchFamily="18" charset="0"/>
                <a:cs typeface="Times New Roman" pitchFamily="18" charset="0"/>
              </a:rPr>
              <a:t>Example : </a:t>
            </a:r>
            <a:r>
              <a:rPr lang="en-US" sz="2600" dirty="0" smtClean="0">
                <a:latin typeface="Times New Roman" pitchFamily="18" charset="0"/>
                <a:cs typeface="Times New Roman" pitchFamily="18" charset="0"/>
              </a:rPr>
              <a:t>If a certain sum of money is distributed among A and B in the ratio 4:3 and B gets ₹3000,then what is total money distributed? </a:t>
            </a:r>
          </a:p>
          <a:p>
            <a:pPr>
              <a:buNone/>
            </a:pPr>
            <a:r>
              <a:rPr lang="en-US" sz="2800" b="1" dirty="0" smtClean="0">
                <a:latin typeface="Times New Roman" pitchFamily="18" charset="0"/>
                <a:cs typeface="Times New Roman" pitchFamily="18" charset="0"/>
              </a:rPr>
              <a:t>Solution : </a:t>
            </a:r>
            <a:r>
              <a:rPr lang="en-US" sz="2800" dirty="0" smtClean="0">
                <a:latin typeface="Times New Roman" pitchFamily="18" charset="0"/>
                <a:cs typeface="Times New Roman" pitchFamily="18" charset="0"/>
              </a:rPr>
              <a:t>A 	B 	A+B 	</a:t>
            </a:r>
          </a:p>
          <a:p>
            <a:pPr>
              <a:buNone/>
            </a:pPr>
            <a:r>
              <a:rPr lang="en-US" sz="2800" dirty="0" smtClean="0">
                <a:latin typeface="Times New Roman" pitchFamily="18" charset="0"/>
                <a:cs typeface="Times New Roman" pitchFamily="18" charset="0"/>
              </a:rPr>
              <a:t>		      4x   	3x 	7x 	</a:t>
            </a:r>
          </a:p>
          <a:p>
            <a:pPr>
              <a:buNone/>
            </a:pPr>
            <a:r>
              <a:rPr lang="en-US" sz="2800" dirty="0" smtClean="0">
                <a:latin typeface="Times New Roman" pitchFamily="18" charset="0"/>
                <a:cs typeface="Times New Roman" pitchFamily="18" charset="0"/>
              </a:rPr>
              <a:t>		3x = 3000 	or 	x = 1000</a:t>
            </a:r>
          </a:p>
          <a:p>
            <a:pPr>
              <a:buNone/>
            </a:pPr>
            <a:r>
              <a:rPr lang="en-US" sz="2800" dirty="0" smtClean="0">
                <a:latin typeface="Times New Roman" pitchFamily="18" charset="0"/>
                <a:cs typeface="Times New Roman" pitchFamily="18" charset="0"/>
              </a:rPr>
              <a:t>	total money distributed = 7x = 7 × 1000 =</a:t>
            </a:r>
            <a:r>
              <a:rPr lang="en-US" sz="2800" dirty="0" smtClean="0">
                <a:latin typeface="Times New Roman"/>
                <a:cs typeface="Times New Roman"/>
              </a:rPr>
              <a:t>₹</a:t>
            </a:r>
            <a:r>
              <a:rPr lang="en-US" sz="2800" dirty="0" smtClean="0">
                <a:latin typeface="Times New Roman" pitchFamily="18" charset="0"/>
                <a:cs typeface="Times New Roman" pitchFamily="18" charset="0"/>
              </a:rPr>
              <a:t> 7000</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7/1/2020</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b="1"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600" dirty="0" smtClean="0">
                <a:latin typeface="Times New Roman" pitchFamily="18" charset="0"/>
                <a:cs typeface="Times New Roman" pitchFamily="18" charset="0"/>
              </a:rPr>
              <a:t>Website - </a:t>
            </a:r>
            <a:r>
              <a:rPr lang="en-US" sz="2600" dirty="0" smtClean="0">
                <a:latin typeface="Times New Roman" pitchFamily="18" charset="0"/>
                <a:cs typeface="Times New Roman" pitchFamily="18" charset="0"/>
                <a:hlinkClick r:id="rId2"/>
              </a:rPr>
              <a:t>https://www.GovernmentAdda.com</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Books references – R.S. </a:t>
            </a:r>
            <a:r>
              <a:rPr lang="en-US" sz="2600" dirty="0" err="1" smtClean="0">
                <a:latin typeface="Times New Roman" pitchFamily="18" charset="0"/>
                <a:cs typeface="Times New Roman" pitchFamily="18" charset="0"/>
              </a:rPr>
              <a:t>Agrawal</a:t>
            </a:r>
            <a:endParaRPr lang="en-US" sz="2600" dirty="0" smtClean="0">
              <a:latin typeface="Times New Roman" pitchFamily="18" charset="0"/>
              <a:cs typeface="Times New Roman" pitchFamily="18" charset="0"/>
            </a:endParaRPr>
          </a:p>
          <a:p>
            <a:pPr algn="ctr">
              <a:buNone/>
            </a:pP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buNone/>
            </a:pPr>
            <a:r>
              <a:rPr lang="en-US" sz="6600" dirty="0" smtClean="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905000" y="6356350"/>
            <a:ext cx="61722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noGrp="1"/>
          </p:cNvSpPr>
          <p:nvPr>
            <p:ph type="title"/>
          </p:nvPr>
        </p:nvSpPr>
        <p:spPr>
          <a:xfrm>
            <a:off x="1600200" y="0"/>
            <a:ext cx="70866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latin typeface="Times New Roman" pitchFamily="18" charset="0"/>
                <a:cs typeface="Times New Roman" pitchFamily="18" charset="0"/>
              </a:rPr>
              <a:t>Reference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410200"/>
          </a:xfrm>
        </p:spPr>
        <p:txBody>
          <a:bodyPr>
            <a:noAutofit/>
          </a:bodyPr>
          <a:lstStyle/>
          <a:p>
            <a:r>
              <a:rPr lang="en-US" sz="2200" b="1" dirty="0" smtClean="0">
                <a:latin typeface="Times New Roman" pitchFamily="18" charset="0"/>
                <a:cs typeface="Times New Roman" pitchFamily="18" charset="0"/>
              </a:rPr>
              <a:t>TYPE 2: BASED ON EFFICIENCY</a:t>
            </a:r>
          </a:p>
          <a:p>
            <a:pPr>
              <a:buNone/>
            </a:pP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In this type efficiency of the Person is given and the ratio were also given we have to find the new ratio.</a:t>
            </a:r>
          </a:p>
          <a:p>
            <a:pPr>
              <a:buNone/>
            </a:pPr>
            <a:r>
              <a:rPr lang="en-US" sz="2200" b="1" dirty="0" smtClean="0">
                <a:latin typeface="Times New Roman" pitchFamily="18" charset="0"/>
                <a:cs typeface="Times New Roman" pitchFamily="18" charset="0"/>
              </a:rPr>
              <a:t>	Example : </a:t>
            </a:r>
            <a:r>
              <a:rPr lang="en-US" sz="2200" dirty="0" smtClean="0">
                <a:latin typeface="Times New Roman" pitchFamily="18" charset="0"/>
                <a:cs typeface="Times New Roman" pitchFamily="18" charset="0"/>
              </a:rPr>
              <a:t>Seats for mathematics, physics and biology in a school are in the ratio 5:7:8.There is a proposal to increase these seats by 40%,50% and 75% respectively. What will be the ratio of increased seats?</a:t>
            </a:r>
          </a:p>
          <a:p>
            <a:pPr>
              <a:buNone/>
            </a:pPr>
            <a:r>
              <a:rPr lang="en-US" sz="2200" dirty="0" smtClean="0">
                <a:latin typeface="Times New Roman" pitchFamily="18" charset="0"/>
                <a:cs typeface="Times New Roman" pitchFamily="18" charset="0"/>
              </a:rPr>
              <a:t>	Solution : The ratio’s are 5x:7x:8x  ; let </a:t>
            </a:r>
            <a:r>
              <a:rPr lang="en-US" sz="2200" b="1" dirty="0" smtClean="0">
                <a:latin typeface="Times New Roman" pitchFamily="18" charset="0"/>
                <a:cs typeface="Times New Roman" pitchFamily="18" charset="0"/>
              </a:rPr>
              <a:t>x=10 then, </a:t>
            </a:r>
          </a:p>
          <a:p>
            <a:pPr>
              <a:buNone/>
            </a:pPr>
            <a:r>
              <a:rPr lang="en-US" sz="2200" dirty="0" smtClean="0">
                <a:latin typeface="Times New Roman" pitchFamily="18" charset="0"/>
                <a:cs typeface="Times New Roman" pitchFamily="18" charset="0"/>
              </a:rPr>
              <a:t>	Mathematics=50 Physics =70 Biology=80 </a:t>
            </a:r>
          </a:p>
          <a:p>
            <a:pPr>
              <a:buNone/>
            </a:pPr>
            <a:r>
              <a:rPr lang="en-US" sz="2200" dirty="0" smtClean="0">
                <a:latin typeface="Times New Roman" pitchFamily="18" charset="0"/>
                <a:cs typeface="Times New Roman" pitchFamily="18" charset="0"/>
              </a:rPr>
              <a:t>	Then Increased Percentage be 40%,50% and 75%: </a:t>
            </a:r>
          </a:p>
          <a:p>
            <a:pPr>
              <a:buNone/>
            </a:pPr>
            <a:r>
              <a:rPr lang="en-US" sz="2200" dirty="0" smtClean="0">
                <a:latin typeface="Times New Roman" pitchFamily="18" charset="0"/>
                <a:cs typeface="Times New Roman" pitchFamily="18" charset="0"/>
              </a:rPr>
              <a:t>	10% of 50=5 then 140% of 50=70 </a:t>
            </a:r>
          </a:p>
          <a:p>
            <a:pPr>
              <a:buNone/>
            </a:pPr>
            <a:r>
              <a:rPr lang="en-US" sz="2200" dirty="0" smtClean="0">
                <a:latin typeface="Times New Roman" pitchFamily="18" charset="0"/>
                <a:cs typeface="Times New Roman" pitchFamily="18" charset="0"/>
              </a:rPr>
              <a:t>	10% of 70=7 then 150% 0f 70=105 </a:t>
            </a:r>
          </a:p>
          <a:p>
            <a:pPr>
              <a:buNone/>
            </a:pPr>
            <a:r>
              <a:rPr lang="en-US" sz="2200" dirty="0" smtClean="0">
                <a:latin typeface="Times New Roman" pitchFamily="18" charset="0"/>
                <a:cs typeface="Times New Roman" pitchFamily="18" charset="0"/>
              </a:rPr>
              <a:t>	10%of 80=8 then 175% of 80=140 </a:t>
            </a:r>
          </a:p>
          <a:p>
            <a:pPr>
              <a:buNone/>
            </a:pPr>
            <a:r>
              <a:rPr lang="en-US" sz="2200" dirty="0" smtClean="0">
                <a:latin typeface="Times New Roman" pitchFamily="18" charset="0"/>
                <a:cs typeface="Times New Roman" pitchFamily="18" charset="0"/>
              </a:rPr>
              <a:t>	Mathematics=70 Physics =105 Biology=140 </a:t>
            </a:r>
          </a:p>
          <a:p>
            <a:pPr>
              <a:buNone/>
            </a:pPr>
            <a:r>
              <a:rPr lang="en-US" sz="2200" dirty="0" smtClean="0">
                <a:latin typeface="Times New Roman" pitchFamily="18" charset="0"/>
                <a:cs typeface="Times New Roman" pitchFamily="18" charset="0"/>
              </a:rPr>
              <a:t>	Their </a:t>
            </a:r>
            <a:r>
              <a:rPr lang="en-US" sz="2200" b="1" dirty="0" smtClean="0">
                <a:latin typeface="Times New Roman" pitchFamily="18" charset="0"/>
                <a:cs typeface="Times New Roman" pitchFamily="18" charset="0"/>
              </a:rPr>
              <a:t>increased ratio=2:3:4 </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B5DF74-0636-4B7E-B688-C92430C532AB}" type="datetime1">
              <a:rPr lang="en-US" smtClean="0"/>
              <a:pPr/>
              <a:t>7/1/2020</a:t>
            </a:fld>
            <a:endParaRPr lang="en-US"/>
          </a:p>
        </p:txBody>
      </p:sp>
      <p:sp>
        <p:nvSpPr>
          <p:cNvPr id="5" name="Footer Placeholder 4"/>
          <p:cNvSpPr>
            <a:spLocks noGrp="1"/>
          </p:cNvSpPr>
          <p:nvPr>
            <p:ph type="ftr" sz="quarter" idx="11"/>
          </p:nvPr>
        </p:nvSpPr>
        <p:spPr>
          <a:xfrm>
            <a:off x="1828800" y="6356350"/>
            <a:ext cx="6324600" cy="365125"/>
          </a:xfrm>
        </p:spPr>
        <p:txBody>
          <a:bodyPr/>
          <a:lstStyle/>
          <a:p>
            <a:r>
              <a:rPr lang="en-US" dirty="0" smtClean="0"/>
              <a:t>Sudhir Singh             Subject code and abbreviation                Unit Number- </a:t>
            </a:r>
            <a:r>
              <a:rPr lang="en-US" dirty="0" smtClean="0">
                <a:latin typeface="Times New Roman"/>
                <a:cs typeface="Times New Roman"/>
              </a:rPr>
              <a:t>ⅴ</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noGrp="1"/>
          </p:cNvSpPr>
          <p:nvPr>
            <p:ph type="title"/>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smtClean="0">
                <a:latin typeface="Times New Roman" pitchFamily="18" charset="0"/>
                <a:cs typeface="Times New Roman" pitchFamily="18" charset="0"/>
              </a:rPr>
              <a:t>Ratio, Proportion &amp; Partnership (Contd.)</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50ABF24FB5640BB6014DC1D57DD7A" ma:contentTypeVersion="11" ma:contentTypeDescription="Create a new document." ma:contentTypeScope="" ma:versionID="3196079fe66c75340fd588c18a619365">
  <xsd:schema xmlns:xsd="http://www.w3.org/2001/XMLSchema" xmlns:xs="http://www.w3.org/2001/XMLSchema" xmlns:p="http://schemas.microsoft.com/office/2006/metadata/properties" xmlns:ns2="be757fe0-40fc-4dcf-adba-d0d8741a61e5" xmlns:ns3="55a9665e-8431-450e-a549-eedb8a433299" targetNamespace="http://schemas.microsoft.com/office/2006/metadata/properties" ma:root="true" ma:fieldsID="8276ecf701db1709c077c9f5ff1a564b" ns2:_="" ns3:_="">
    <xsd:import namespace="be757fe0-40fc-4dcf-adba-d0d8741a61e5"/>
    <xsd:import namespace="55a9665e-8431-450e-a549-eedb8a43329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57fe0-40fc-4dcf-adba-d0d8741a61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9665e-8431-450e-a549-eedb8a43329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25D287-6C39-4C9E-98D3-F0AC7981C5EB}"/>
</file>

<file path=customXml/itemProps2.xml><?xml version="1.0" encoding="utf-8"?>
<ds:datastoreItem xmlns:ds="http://schemas.openxmlformats.org/officeDocument/2006/customXml" ds:itemID="{1AF197B0-47B1-4FD7-9B18-1AD1CFC5C8F4}"/>
</file>

<file path=customXml/itemProps3.xml><?xml version="1.0" encoding="utf-8"?>
<ds:datastoreItem xmlns:ds="http://schemas.openxmlformats.org/officeDocument/2006/customXml" ds:itemID="{9C782993-9435-4B8A-AD73-F1644DA81703}"/>
</file>

<file path=docProps/app.xml><?xml version="1.0" encoding="utf-8"?>
<Properties xmlns="http://schemas.openxmlformats.org/officeDocument/2006/extended-properties" xmlns:vt="http://schemas.openxmlformats.org/officeDocument/2006/docPropsVTypes">
  <TotalTime>4598</TotalTime>
  <Words>5038</Words>
  <Application>Microsoft Office PowerPoint</Application>
  <PresentationFormat>On-screen Show (4:3)</PresentationFormat>
  <Paragraphs>1004</Paragraphs>
  <Slides>80</Slides>
  <Notes>2</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Noida Institute of Engineering and Technology, Greater Noida</vt:lpstr>
      <vt:lpstr>Slide 2</vt:lpstr>
      <vt:lpstr>Slide 3</vt:lpstr>
      <vt:lpstr>Slide 4</vt:lpstr>
      <vt:lpstr>Slide 5</vt:lpstr>
      <vt:lpstr>Slide 6</vt:lpstr>
      <vt:lpstr>Slide 7</vt:lpstr>
      <vt:lpstr>Slide 8</vt:lpstr>
      <vt:lpstr>Ratio, Proportion &amp; Partnership (Contd.)</vt:lpstr>
      <vt:lpstr>Ratio, Proportion &amp; Partnership (Contd.)</vt:lpstr>
      <vt:lpstr>Ratio, Proportion &amp; Partnership (Contd.)</vt:lpstr>
      <vt:lpstr>Ratio, Proportion &amp; Partnership (Contd.)</vt:lpstr>
      <vt:lpstr>Ratio, Proportion &amp; Partnership (Contd.)</vt:lpstr>
      <vt:lpstr>Ratio, Proportion &amp; Partnership (Contd.)</vt:lpstr>
      <vt:lpstr>Ratio, Proportion &amp; Partnership (Contd.)</vt:lpstr>
      <vt:lpstr>Multiple Choice Questions</vt:lpstr>
      <vt:lpstr>Multiple Choice Questions</vt:lpstr>
      <vt:lpstr>Slide 18</vt:lpstr>
      <vt:lpstr>Slide 19</vt:lpstr>
      <vt:lpstr>Slide 20</vt:lpstr>
      <vt:lpstr>Slide 21</vt:lpstr>
      <vt:lpstr>Slide 22</vt:lpstr>
      <vt:lpstr>Slide 23</vt:lpstr>
      <vt:lpstr>Problem of Ages ( Contd. ) </vt:lpstr>
      <vt:lpstr>Slide 25</vt:lpstr>
      <vt:lpstr>Multiple Choice Questions</vt:lpstr>
      <vt:lpstr>ALIIGATION &amp; MIXTURE</vt:lpstr>
      <vt:lpstr>ALIIGATION &amp; MIXTURE</vt:lpstr>
      <vt:lpstr>ALIIGATION &amp; MIXTURE (Contd.)</vt:lpstr>
      <vt:lpstr>Assignment - 1  </vt:lpstr>
      <vt:lpstr>Assignment - 1  </vt:lpstr>
      <vt:lpstr>Multiple Choice Questions  </vt:lpstr>
      <vt:lpstr>Profit &amp; Loss</vt:lpstr>
      <vt:lpstr>Slide 34</vt:lpstr>
      <vt:lpstr>Profit &amp; Loss(Contd.) </vt:lpstr>
      <vt:lpstr>Profit &amp; Loss (Contd.)</vt:lpstr>
      <vt:lpstr>Recap</vt:lpstr>
      <vt:lpstr>Simple Interest &amp; Compound interest</vt:lpstr>
      <vt:lpstr>Discount(Contd.)</vt:lpstr>
      <vt:lpstr>Discount (Contd.)</vt:lpstr>
      <vt:lpstr>Simple Interest &amp; Compound Interest</vt:lpstr>
      <vt:lpstr>Multiple Choice Questions</vt:lpstr>
      <vt:lpstr>SI &amp; CI (Contd.)</vt:lpstr>
      <vt:lpstr>SI &amp; CI (Contd.)</vt:lpstr>
      <vt:lpstr>SI &amp; CI (Contd.)</vt:lpstr>
      <vt:lpstr>Multiple Choice Questions</vt:lpstr>
      <vt:lpstr>Multiple Choice Questions</vt:lpstr>
      <vt:lpstr> </vt:lpstr>
      <vt:lpstr>Assignment- 3(Contd.)</vt:lpstr>
      <vt:lpstr>Assignment- 3 (Contd.)</vt:lpstr>
      <vt:lpstr>Recap</vt:lpstr>
      <vt:lpstr>DIRECTION</vt:lpstr>
      <vt:lpstr>DIRECTION (Contd.)</vt:lpstr>
      <vt:lpstr>DIRECTION (Contd.) </vt:lpstr>
      <vt:lpstr>DIRECTION (Contd.)</vt:lpstr>
      <vt:lpstr>Multiple Choice Question</vt:lpstr>
      <vt:lpstr>Multiple Choice Question</vt:lpstr>
      <vt:lpstr>Assignment - 4</vt:lpstr>
      <vt:lpstr>Assignment - 4</vt:lpstr>
      <vt:lpstr>Assignment - 4</vt:lpstr>
      <vt:lpstr>Recap</vt:lpstr>
      <vt:lpstr>BLOOD RELATION</vt:lpstr>
      <vt:lpstr>BLOOD RELATION(Contd.)</vt:lpstr>
      <vt:lpstr>BLOOD RELATION(Contd.)</vt:lpstr>
      <vt:lpstr>BLOOD RELATION(Contd.)</vt:lpstr>
      <vt:lpstr>BLOOD RELATION (Contd.)</vt:lpstr>
      <vt:lpstr>BLOOD RELATION(Contd.)</vt:lpstr>
      <vt:lpstr>BLOOD RELATION(Contd.)</vt:lpstr>
      <vt:lpstr>BLOOD RELATION(Contd.)</vt:lpstr>
      <vt:lpstr>BLOOD RELATION(Contd.)</vt:lpstr>
      <vt:lpstr>Multiple Choice Questions</vt:lpstr>
      <vt:lpstr>Multiple Choice Questions</vt:lpstr>
      <vt:lpstr>Multiple Choice Questions</vt:lpstr>
      <vt:lpstr>Assignment - 5</vt:lpstr>
      <vt:lpstr>Assignment - 5</vt:lpstr>
      <vt:lpstr>Assignment - 5</vt:lpstr>
      <vt:lpstr>Assignment - 5</vt:lpstr>
      <vt:lpstr>Recap</vt:lpstr>
      <vt:lpstr>Slide 79</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aadi</cp:lastModifiedBy>
  <cp:revision>463</cp:revision>
  <dcterms:created xsi:type="dcterms:W3CDTF">2006-08-16T00:00:00Z</dcterms:created>
  <dcterms:modified xsi:type="dcterms:W3CDTF">2020-07-01T04:30:07Z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0x01010075E50ABF24FB5640BB6014DC1D57DD7A</vt:lpwstr>
  </property>
</Properties>
</file>