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56" r:id="rId2"/>
    <p:sldId id="272" r:id="rId3"/>
    <p:sldId id="271" r:id="rId4"/>
    <p:sldId id="537" r:id="rId5"/>
    <p:sldId id="538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286" r:id="rId14"/>
    <p:sldId id="282" r:id="rId15"/>
    <p:sldId id="281" r:id="rId16"/>
    <p:sldId id="276" r:id="rId17"/>
    <p:sldId id="287" r:id="rId18"/>
    <p:sldId id="280" r:id="rId19"/>
    <p:sldId id="288" r:id="rId20"/>
    <p:sldId id="289" r:id="rId21"/>
    <p:sldId id="291" r:id="rId22"/>
    <p:sldId id="292" r:id="rId23"/>
    <p:sldId id="293" r:id="rId24"/>
    <p:sldId id="519" r:id="rId25"/>
    <p:sldId id="534" r:id="rId26"/>
    <p:sldId id="530" r:id="rId27"/>
    <p:sldId id="444" r:id="rId28"/>
    <p:sldId id="443" r:id="rId29"/>
    <p:sldId id="442" r:id="rId30"/>
    <p:sldId id="441" r:id="rId31"/>
    <p:sldId id="477" r:id="rId32"/>
    <p:sldId id="452" r:id="rId33"/>
    <p:sldId id="531" r:id="rId34"/>
    <p:sldId id="447" r:id="rId35"/>
    <p:sldId id="456" r:id="rId36"/>
    <p:sldId id="455" r:id="rId37"/>
    <p:sldId id="454" r:id="rId38"/>
    <p:sldId id="460" r:id="rId39"/>
    <p:sldId id="532" r:id="rId40"/>
    <p:sldId id="446" r:id="rId41"/>
    <p:sldId id="464" r:id="rId42"/>
    <p:sldId id="463" r:id="rId43"/>
    <p:sldId id="476" r:id="rId44"/>
    <p:sldId id="475" r:id="rId45"/>
    <p:sldId id="474" r:id="rId46"/>
    <p:sldId id="473" r:id="rId47"/>
    <p:sldId id="478" r:id="rId48"/>
    <p:sldId id="485" r:id="rId49"/>
    <p:sldId id="484" r:id="rId50"/>
    <p:sldId id="483" r:id="rId51"/>
    <p:sldId id="482" r:id="rId52"/>
    <p:sldId id="481" r:id="rId53"/>
    <p:sldId id="480" r:id="rId54"/>
    <p:sldId id="479" r:id="rId55"/>
    <p:sldId id="522" r:id="rId56"/>
    <p:sldId id="524" r:id="rId57"/>
    <p:sldId id="486" r:id="rId58"/>
    <p:sldId id="502" r:id="rId59"/>
    <p:sldId id="504" r:id="rId60"/>
    <p:sldId id="503" r:id="rId61"/>
    <p:sldId id="506" r:id="rId62"/>
    <p:sldId id="505" r:id="rId63"/>
    <p:sldId id="499" r:id="rId64"/>
    <p:sldId id="500" r:id="rId65"/>
    <p:sldId id="501" r:id="rId66"/>
    <p:sldId id="507" r:id="rId67"/>
    <p:sldId id="495" r:id="rId68"/>
    <p:sldId id="497" r:id="rId69"/>
    <p:sldId id="498" r:id="rId70"/>
    <p:sldId id="510" r:id="rId7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29" autoAdjust="0"/>
    <p:restoredTop sz="94660"/>
  </p:normalViewPr>
  <p:slideViewPr>
    <p:cSldViewPr>
      <p:cViewPr varScale="1">
        <p:scale>
          <a:sx n="69" d="100"/>
          <a:sy n="69" d="100"/>
        </p:scale>
        <p:origin x="9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8FB428-DFA3-4553-8042-11254D92B701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906606A6-E00D-4ABD-B7C5-192817B0AFA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A723D3-587A-476D-9008-B8E57B27C7FC}" type="datetimeFigureOut">
              <a:rPr lang="en-US"/>
              <a:pPr>
                <a:defRPr/>
              </a:pPr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fld id="{8F24EC7D-FEAE-440A-BEA7-BF2BAEC0C2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0DA0B5-8910-4FAD-8E93-65F65D005B9F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1000CE7-CF0D-426B-AD0F-CF895294D7E1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AAFAD1-E4C9-4B93-BDE9-73942237E94A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7BE820-6A75-4532-AF1D-DC91A8AF2CC4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D09D3-FF77-4F60-9518-ECED0405B5BA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15427-4D5C-4C47-821E-6935F6A13AC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D681E-D2AE-4F5A-8D46-B7C756965F7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DAAF5-D78B-4EBA-B753-5A677B949D1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01F61-C8FE-4996-A197-43E53CCFA97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B37B7-AB6E-4647-BD5A-14937F8EAF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D55BD9-7DB4-4EB4-BC31-894DB64EB4C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4B4E34-5956-43A1-8DA6-72E46702B72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DFBA5-73A5-4782-813A-8697262E1BD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43601-9974-4DFA-9E64-521EA9707A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0D3D6-ECA0-4D23-AE9C-CC96064C3AB7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0977F-96BE-49EF-9BB7-535C03693D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E03382-CE2F-4277-ADB9-9CF43275F413}" type="datetime1">
              <a:rPr lang="en-US" smtClean="0"/>
              <a:t>12/18/2020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8BBD6-8793-453D-B3F2-BCE8DAE0C1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541E-BD6F-4620-B1C8-E81D1BF1A0EF}" type="datetime1">
              <a:rPr lang="en-US" smtClean="0"/>
              <a:t>12/18/2020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648932-361C-47CF-92F8-F6BE6BCE093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927D4-9D8E-4412-8670-F1E7E434AEDC}" type="datetime1">
              <a:rPr lang="en-US" smtClean="0"/>
              <a:t>12/18/2020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D5DF23-824F-4AC5-8E9A-5BA998D0A6B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82A29-0857-4AE9-A457-16407658D28F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B9B70-C862-4185-B54F-8E0DFEEB3F7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5287B-58A3-46F6-8DE1-601B1667E9BD}" type="datetime1">
              <a:rPr lang="en-US" smtClean="0"/>
              <a:t>12/18/2020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1A4D6F-A622-4891-8CC6-0620A010AE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A5D90-CD72-4D7D-AEF5-BFBD2DCB1405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33F7CD68-0BF0-43EF-8C3F-04DEAEFF4E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nptel.ac.in/courses/106/104/106104128/" TargetMode="External"/><Relationship Id="rId2" Type="http://schemas.openxmlformats.org/officeDocument/2006/relationships/hyperlink" Target="https://nptel.ac.in/courses/106/105/106105171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youtube.com/channel/UC5o8kz8aQHIiFk23sJ9pxig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0"/>
            <a:ext cx="7772400" cy="685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/>
              <a:t>Noida Institute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914400"/>
            <a:ext cx="6400800" cy="175260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4400" u="sng" dirty="0">
                <a:solidFill>
                  <a:schemeClr val="tx1"/>
                </a:solidFill>
                <a:cs typeface="Calibri Light" panose="020F0302020204030204" pitchFamily="34" charset="0"/>
              </a:rPr>
              <a:t>Problem Solving using Python</a:t>
            </a:r>
            <a:endParaRPr lang="en-US" altLang="en-US" sz="4400" u="sng" dirty="0">
              <a:solidFill>
                <a:schemeClr val="tx1"/>
              </a:solidFill>
            </a:endParaRPr>
          </a:p>
        </p:txBody>
      </p:sp>
      <p:pic>
        <p:nvPicPr>
          <p:cNvPr id="410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5791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err="1" smtClean="0">
                <a:solidFill>
                  <a:schemeClr val="tx1"/>
                </a:solidFill>
              </a:rPr>
              <a:t>Ritesh</a:t>
            </a:r>
            <a:r>
              <a:rPr lang="en-US" sz="2400" dirty="0" smtClean="0">
                <a:solidFill>
                  <a:schemeClr val="tx1"/>
                </a:solidFill>
              </a:rPr>
              <a:t> Kumar Singh</a:t>
            </a:r>
            <a:endParaRPr lang="en-US" sz="2400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chemeClr val="tx1"/>
                </a:solidFill>
              </a:rPr>
              <a:t>NIET Gr. </a:t>
            </a:r>
            <a:r>
              <a:rPr lang="en-US" sz="2400" b="1" dirty="0" err="1">
                <a:solidFill>
                  <a:schemeClr val="tx1"/>
                </a:solidFill>
              </a:rPr>
              <a:t>Noida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Computer Science</a:t>
            </a:r>
          </a:p>
        </p:txBody>
      </p:sp>
      <p:pic>
        <p:nvPicPr>
          <p:cNvPr id="4102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59436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quarter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pPr>
              <a:defRPr/>
            </a:pPr>
            <a:fld id="{C383F1FA-07F8-4160-A379-1B1FADA1B76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4104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30B8ED-1B6D-48A3-A356-175B51D59D0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4105" name="Picture 4" descr="C:\Users\Manks\Downloads\spea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77000" y="2590800"/>
            <a:ext cx="152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500" dirty="0">
                <a:solidFill>
                  <a:schemeClr val="tx1"/>
                </a:solidFill>
              </a:rPr>
              <a:t>Unit: 1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u="sng" dirty="0">
                <a:solidFill>
                  <a:schemeClr val="tx1"/>
                </a:solidFill>
                <a:cs typeface="Calibri Light" panose="020F0302020204030204" pitchFamily="34" charset="0"/>
              </a:rPr>
              <a:t>Problem Solving using Python</a:t>
            </a:r>
            <a:endParaRPr lang="en-US" altLang="en-US" sz="2400" u="sng" dirty="0">
              <a:solidFill>
                <a:schemeClr val="tx1"/>
              </a:solidFill>
            </a:endParaRP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B. Tech. </a:t>
            </a:r>
            <a:r>
              <a:rPr lang="en-US" sz="2000">
                <a:solidFill>
                  <a:schemeClr val="tx1"/>
                </a:solidFill>
              </a:rPr>
              <a:t>1</a:t>
            </a:r>
            <a:r>
              <a:rPr lang="en-US" sz="2000" baseline="30000">
                <a:solidFill>
                  <a:schemeClr val="tx1"/>
                </a:solidFill>
              </a:rPr>
              <a:t>st</a:t>
            </a:r>
            <a:r>
              <a:rPr lang="en-US" sz="200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Sem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C5F8C7-FF26-42E1-B22D-0A1B1BFC948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977" t="11785" r="16870" b="15819"/>
          <a:stretch>
            <a:fillRect/>
          </a:stretch>
        </p:blipFill>
        <p:spPr bwMode="auto">
          <a:xfrm>
            <a:off x="609600" y="1295400"/>
            <a:ext cx="8077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8E5AE9-374B-49E9-BABE-3662451910FA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977" t="10102" r="15923" b="17503"/>
          <a:stretch>
            <a:fillRect/>
          </a:stretch>
        </p:blipFill>
        <p:spPr bwMode="auto">
          <a:xfrm>
            <a:off x="685800" y="15240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43FBA4-E4E3-4A99-B930-81F2B6C9A0E8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5924" t="11785" r="16870" b="17503"/>
          <a:stretch>
            <a:fillRect/>
          </a:stretch>
        </p:blipFill>
        <p:spPr bwMode="auto">
          <a:xfrm>
            <a:off x="609600" y="12954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30275"/>
            <a:ext cx="8229600" cy="5407025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is a fast device. A powerful computer is capable of performing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billions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arithmetic operations per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accurate and depends upon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Diligence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free from monotony, tiredness and lack of concentration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8F2EE-9052-4124-9527-41C945D212A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414DEE6-4359-45BC-8DD4-FC268D42C01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112713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Computer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 rtlCol="0">
            <a:normAutofit lnSpcReduction="10000"/>
          </a:bodyPr>
          <a:lstStyle/>
          <a:p>
            <a:pPr algn="just" eaLnBrk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Versatility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is capable of performing almost any task, if the table can be reduced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logical steps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can store and recall any amount of information because of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storage capability.</a:t>
            </a:r>
          </a:p>
          <a:p>
            <a:pPr marL="0" indent="0" algn="just" eaLnBrk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on a problem without any human intervention. Once it started on a job,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carry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on, until the job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9258980-7E44-46D9-9BA5-F482301A924F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6C15A0-0732-40F9-895F-93E4472ED6F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Computer (Contd.)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55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 rtlCol="0">
            <a:normAutofit/>
          </a:bodyPr>
          <a:lstStyle/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Feelings -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no emotion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I.Q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possesses no intelligence of its own. Its IQ (intelligence quotient) is zero at least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today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1B4273-55E3-4711-98FA-D294FB3447D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F6F1CEF-2B19-4B0F-A73D-EBFB1C50E61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-3175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Computer (Contd.)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58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33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Word Processing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Digital Audio/Video Compression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Internet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Desktop Publishing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Traffic Control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Retail Business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Hospitals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Business and Industry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17EB11-ED27-467D-99C0-593039E708CB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809FFF-347F-46F6-89F6-102E7896592E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Computers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60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335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Weather Forecasting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Education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Online Banking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Robotics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Expert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B999499-7847-4AAF-8330-D2C38582683E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36DFEB6-42F0-46D0-A3BB-70B7C542DB3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Computers (Contd.)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63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28600" y="817563"/>
            <a:ext cx="8763000" cy="567055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B3BB02-B4E3-42AF-898E-378B55A3A4A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1EF0B22-EC29-4C00-81F1-F7816E9FBC6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Digital Computers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538787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Devices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the instruction and data from the outside world.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these instruction and data in computer acceptable form.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the converted instructions and data to the computer system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further processing.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Keyboard, Mouse, Scanner, Touch Screen, Joystick, Bar Code Reader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OMR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(Optical Mark Recognition), MICR (Magnetic ink character recognition)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C8CD708-19D2-4969-B0A2-1843C0583662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D886C7-87CD-4A15-944B-41CDD1403621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4525963"/>
          </a:xfrm>
        </p:spPr>
        <p:txBody>
          <a:bodyPr/>
          <a:lstStyle/>
          <a:p>
            <a:pPr marL="0" indent="0" algn="just" eaLnBrk="1">
              <a:lnSpc>
                <a:spcPct val="150000"/>
              </a:lnSpc>
              <a:buFont typeface="Arial" charset="0"/>
              <a:buNone/>
            </a:pPr>
            <a:r>
              <a:rPr lang="en-US" altLang="en-US" sz="2400" b="1" u="sng" smtClean="0"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 The term computer is derived from the term “compute”. “Computer is a programmable electronic device that takes data and instruction as an input from the user and, process data, and provides useful information”.</a:t>
            </a:r>
          </a:p>
          <a:p>
            <a:pPr marL="0" indent="0" algn="just" eaLnBrk="1">
              <a:lnSpc>
                <a:spcPct val="150000"/>
              </a:lnSpc>
              <a:buFont typeface="Arial" charset="0"/>
              <a:buNone/>
            </a:pP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F5C35A-AC1A-43D3-8A62-2D59C17BFFB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19461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8022191-86CC-4500-8AB1-50777B587A26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65088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What is Computer?(CO1)</a:t>
            </a:r>
            <a:endParaRPr lang="en-US" sz="3200" b="1" dirty="0"/>
          </a:p>
        </p:txBody>
      </p:sp>
      <p:pic>
        <p:nvPicPr>
          <p:cNvPr id="1946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6" name="Picture 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899160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335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the results produced by the computer coded form.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these coded results to human understandable form.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supplies the converted result to the outside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Monitors, Printers, Speakers, Projectors, 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Plotters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DC3310-9F17-44A4-ADA6-5451B2335F8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C4EFB4-1A28-4249-BE11-65E2F994047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(Contd.)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538787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unit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data and instructions required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and stores intermediate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processing.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also stores the final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processing, before these results are released to an output device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mainly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2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–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 storage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D1F9304-C65C-4261-93FE-673DD84FF7D4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766B6F-75AC-4ECA-B70A-35BD9806FB8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(Contd.)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2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1335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(Central Processing Unit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of a computer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responsible for activating and controlling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other units of the computer system.</a:t>
            </a:r>
          </a:p>
          <a:p>
            <a:pPr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(CU) 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Unit (ALU)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CCCC9C7-9642-43A9-BA13-95364B6081C3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317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5A2A618-6446-46C4-96C9-9027C76F4F3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(Contd.)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5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382000" cy="5538787"/>
          </a:xfrm>
        </p:spPr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  <a:defRPr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and coordinate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computer system. It obtains instructions from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stored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main memory, interprets the instructions, and issues signals, which cause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units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system to execute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</a:p>
          <a:p>
            <a:pPr marL="514350" indent="-514350" algn="just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romanLcPeriod" startAt="2"/>
              <a:defRPr/>
            </a:pP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Unit (ALU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place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actual execution of the instructions takes place,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 The data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the primary storage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processing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transferred as when needed to the ALU. Processed data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back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main storage.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81000" y="6403975"/>
            <a:ext cx="2133600" cy="365125"/>
          </a:xfrm>
        </p:spPr>
        <p:txBody>
          <a:bodyPr/>
          <a:lstStyle/>
          <a:p>
            <a:pPr>
              <a:defRPr/>
            </a:pPr>
            <a:fld id="{8777B08E-6543-428F-B0E5-786CF7EAA8B0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327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0E385E-E31F-42A3-97F9-7C0903D3187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(Contd.)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 (CO1)</a:t>
            </a:r>
            <a:endParaRPr 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029200"/>
          </a:xfrm>
        </p:spPr>
        <p:txBody>
          <a:bodyPr/>
          <a:lstStyle/>
          <a:p>
            <a:r>
              <a:rPr lang="en-US" altLang="en-US" sz="2800" smtClean="0"/>
              <a:t>Complete this equation:</a:t>
            </a:r>
            <a:br>
              <a:rPr lang="en-US" altLang="en-US" sz="2800" smtClean="0"/>
            </a:b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Data + _________________ = Information</a:t>
            </a:r>
          </a:p>
          <a:p>
            <a:pPr>
              <a:buFont typeface="Arial" charset="0"/>
              <a:buNone/>
            </a:pPr>
            <a:r>
              <a:rPr lang="en-US" altLang="en-US" sz="2800" b="1" smtClean="0"/>
              <a:t>  Answer:  </a:t>
            </a:r>
            <a:r>
              <a:rPr lang="en-US" altLang="en-US" sz="2800" smtClean="0"/>
              <a:t>Meaning</a:t>
            </a:r>
          </a:p>
          <a:p>
            <a:r>
              <a:rPr lang="en-US" altLang="en-US" sz="2800" smtClean="0"/>
              <a:t>These are raw facts, figures, values or instructions with no specific meaning by themselves.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 (a) Information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 (b) Data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 (c) Meaning</a:t>
            </a:r>
          </a:p>
          <a:p>
            <a:pPr>
              <a:buFont typeface="Arial" charset="0"/>
              <a:buNone/>
            </a:pPr>
            <a:r>
              <a:rPr lang="en-US" altLang="en-US" sz="2800" b="1" smtClean="0"/>
              <a:t>Answer: b</a:t>
            </a:r>
            <a:endParaRPr lang="en-US" altLang="en-US" sz="2800" smtClean="0"/>
          </a:p>
          <a:p>
            <a:endParaRPr lang="en-US" altLang="en-US" sz="2800" smtClean="0"/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29C6DEE-6CE3-4E49-8A5B-3AFFF87565B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337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3A77FD-2EB9-4AAB-A9FF-00819DF61175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/>
              <a:t>Daily Quiz 1</a:t>
            </a:r>
          </a:p>
        </p:txBody>
      </p:sp>
      <p:pic>
        <p:nvPicPr>
          <p:cNvPr id="3379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458200" cy="5029200"/>
          </a:xfrm>
        </p:spPr>
        <p:txBody>
          <a:bodyPr/>
          <a:lstStyle/>
          <a:p>
            <a:r>
              <a:rPr lang="en-US" altLang="en-US" sz="2800" smtClean="0"/>
              <a:t>The basic architecture of computer was developed by -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    A.John Von Neumann            B.Charles Babbage   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   C.Blaise Pascal                         D.Garden Moore</a:t>
            </a:r>
          </a:p>
          <a:p>
            <a:r>
              <a:rPr lang="en-US" altLang="en-US" sz="2800" smtClean="0"/>
              <a:t>Answer: B</a:t>
            </a:r>
          </a:p>
          <a:p>
            <a:r>
              <a:rPr lang="en-US" altLang="en-US" sz="2800" b="1" i="1" smtClean="0"/>
              <a:t>The basic operations performed by a computer are</a:t>
            </a:r>
            <a:r>
              <a:rPr lang="en-US" altLang="en-US" sz="2800" smtClean="0"/>
              <a:t/>
            </a:r>
            <a:br>
              <a:rPr lang="en-US" altLang="en-US" sz="2800" smtClean="0"/>
            </a:br>
            <a:r>
              <a:rPr lang="en-US" altLang="en-US" sz="2800" smtClean="0"/>
              <a:t>A) Arithmetic operation</a:t>
            </a:r>
            <a:br>
              <a:rPr lang="en-US" altLang="en-US" sz="2800" smtClean="0"/>
            </a:br>
            <a:r>
              <a:rPr lang="en-US" altLang="en-US" sz="2800" smtClean="0"/>
              <a:t>B) Logical operation</a:t>
            </a:r>
            <a:br>
              <a:rPr lang="en-US" altLang="en-US" sz="2800" smtClean="0"/>
            </a:br>
            <a:r>
              <a:rPr lang="en-US" altLang="en-US" sz="2800" smtClean="0"/>
              <a:t>C) Storage and relative</a:t>
            </a:r>
            <a:br>
              <a:rPr lang="en-US" altLang="en-US" sz="2800" smtClean="0"/>
            </a:br>
            <a:r>
              <a:rPr lang="en-US" altLang="en-US" sz="2800" smtClean="0"/>
              <a:t>D) All the above</a:t>
            </a:r>
          </a:p>
          <a:p>
            <a:r>
              <a:rPr lang="en-US" altLang="en-US" sz="2800" smtClean="0"/>
              <a:t>Answer: D</a:t>
            </a: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0B52340-F2DF-4B89-BCD2-C5E07FDC5DF8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6CB377-20E8-4DA3-9723-DE920099B38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/>
              <a:t>Daily Quiz 1 (Contd.)</a:t>
            </a:r>
          </a:p>
        </p:txBody>
      </p:sp>
      <p:pic>
        <p:nvPicPr>
          <p:cNvPr id="3482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0"/>
          </a:xfrm>
        </p:spPr>
        <p:txBody>
          <a:bodyPr/>
          <a:lstStyle/>
          <a:p>
            <a:pPr algn="just"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After you have read and studied this topic, you should be able to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90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concept of computer program</a:t>
            </a:r>
          </a:p>
          <a:p>
            <a:pPr lvl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 programming language</a:t>
            </a:r>
          </a:p>
          <a:p>
            <a:pPr lvl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difference between machine language and High-level language</a:t>
            </a:r>
          </a:p>
          <a:p>
            <a:pPr lvl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concept of assembly language</a:t>
            </a:r>
          </a:p>
          <a:p>
            <a:pPr lvl="1"/>
            <a:endParaRPr lang="en-US" altLang="en-US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E5E5D5B-AC41-49EE-A818-F482A2350FC7}" type="datetime1">
              <a:rPr lang="en-US" smtClean="0"/>
              <a:t>12/18/2020</a:t>
            </a:fld>
            <a:endParaRPr lang="en-US"/>
          </a:p>
        </p:txBody>
      </p:sp>
      <p:sp>
        <p:nvSpPr>
          <p:cNvPr id="167940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8B7E59-021A-4297-98D4-87F5FB990265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</a:t>
            </a:r>
          </a:p>
        </p:txBody>
      </p:sp>
      <p:pic>
        <p:nvPicPr>
          <p:cNvPr id="16794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6705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Machine Language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• Assembly Language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• High level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D880BDE8-E250-4E04-91AB-95FD374F72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10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BEF7CF-8563-4DD2-94FF-88D2DC41482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-460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alt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Computer 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10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68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667000"/>
            <a:ext cx="5410200" cy="355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8229600" cy="603567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is a collection of binary digits or bits that the computer reads and interprets.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It is a low-level language.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Instructions written in the form of 0 and 1.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language is the only language a computer is capable of understanding.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Sometimes referred to as machine code or object code.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Communicate directly with the computer.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is very fast.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understandable by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is very time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 is a tedious process.</a:t>
            </a:r>
            <a:endParaRPr lang="en-US" alt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F2E75308-D51A-4454-B871-9054F4DEA59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20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8A0080A-B90D-4ABA-BEE4-BEADD675A889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1125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Language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203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32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67055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It is also a low-level language.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Written in the form of symbolic codes (mnemonics).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Symbolic codes are like- ADD, SUB, MUL, DIV, LOAD, STORE, etc.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Each assembly language is specific to a particular computer architecture.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Assembly language is converted into executable machine code by a utility program referred to as an assembler.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b="1" u="sng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Easier to understand as compared to machine code.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Easy to locate and correct errors.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b="1" u="sng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Like machine language it is also machine dependent.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Programmer should have knowledge of hardware.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9C4D85AE-5EF7-444E-9623-8B7568B138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306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0E676E-BB99-4941-B66A-218B7ECF441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306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30275"/>
            <a:ext cx="8229600" cy="5407025"/>
          </a:xfrm>
        </p:spPr>
        <p:txBody>
          <a:bodyPr rtlCol="0">
            <a:normAutofit fontScale="925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arenR"/>
              <a:defRPr/>
            </a:pPr>
            <a:endParaRPr lang="en-US" dirty="0"/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unprocessed facts and figures without any added interpretation or analysis.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“The price of crude oil is $80 per barrel”.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data that has been interpreted so that it has meaning for the user.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e.g. “The price of crude oil has risen from $70 to $80 per barrel”.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Commands given to the computer that tells what it has to do are instruction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set of instruction that tell what is has to do are instruction 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program is called software.</a:t>
            </a:r>
          </a:p>
          <a:p>
            <a:pPr marL="0" indent="0" algn="just" eaLnBrk="1" fontAlgn="auto" hangingPunct="1">
              <a:spcAft>
                <a:spcPts val="0"/>
              </a:spcAft>
              <a:defRPr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computer and all physical parts are known as hardware </a:t>
            </a:r>
            <a:endParaRPr lang="en-US" sz="2400" dirty="0" smtClean="0"/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D810486-AF41-4417-8155-B239ABC213B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30BC0B-C463-46E3-94D9-D5812F30E3F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112712"/>
            <a:ext cx="7772400" cy="9540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keys term that are frequently used in computer </a:t>
            </a:r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8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670550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A high-level language is a programming language that enables a programmer to write programs that are more or less independent of a particular type of computer.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It is much closer to human language.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It uses English words and/or mathematical notations.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Examples: COBOL, FORTRAN, PASCAL, C, C++, JAVA etc.</a:t>
            </a:r>
          </a:p>
          <a:p>
            <a:pPr marL="0" indent="0" algn="just">
              <a:buFont typeface="Arial" charset="0"/>
              <a:buNone/>
            </a:pPr>
            <a:endParaRPr lang="en-US" altLang="en-US" sz="80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charset="0"/>
              <a:buNone/>
            </a:pPr>
            <a:r>
              <a:rPr lang="en-US" altLang="en-US" sz="2400" b="1" u="sng" smtClean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User-friendly.                                   • Easier to learn.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Require less time to code.                • Easier to maintain.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u="sng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Slower than low level language.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Needs a translator.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26ABD4C7-F05C-4457-AAFD-9D22D81109F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40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D590B36-9525-4F7A-A50A-C95C8EBA85A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Language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408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817563"/>
          <a:ext cx="8229600" cy="576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High level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Assembly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 Language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of these languages are easily understandable.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are less understandable than high level languages and more understandable than machine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are less understandable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of these languages are easily understandable.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These are less understandable than high level languages and more understandable than machine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are less understandable.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are portable and machine independent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are machine dependent.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Programs are machine dependent.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 this language debugging is easier.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is more complex than high level languages.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Debugging is very difficult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Compiler or Interpreter is required to translate the program.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Assembler is required to translate the 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translation is required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16A1775F-D16D-4FEA-BDD5-91D50AAF50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51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F91615-6D0C-46DE-BBE9-531FB629385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600" b="1" u="sng" dirty="0">
                <a:latin typeface="Times New Roman" pitchFamily="18" charset="0"/>
                <a:cs typeface="Times New Roman" pitchFamily="18" charset="0"/>
              </a:rPr>
              <a:t>Differentiate among Machine, Assembly and High level languages</a:t>
            </a:r>
            <a:r>
              <a:rPr lang="en-IN" sz="26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6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514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345113"/>
          </a:xfrm>
        </p:spPr>
        <p:txBody>
          <a:bodyPr/>
          <a:lstStyle/>
          <a:p>
            <a:pPr marL="0" indent="0" algn="just">
              <a:lnSpc>
                <a:spcPct val="20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1GL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- Machine language. </a:t>
            </a:r>
          </a:p>
          <a:p>
            <a:pPr marL="0" indent="0" algn="just">
              <a:lnSpc>
                <a:spcPct val="20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2GL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- Assembly language. </a:t>
            </a:r>
          </a:p>
          <a:p>
            <a:pPr marL="0" indent="0" algn="just"/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 3GL 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- High level language (C, C++, JAVA, BASIC) (Procedural/object-oriented) </a:t>
            </a:r>
          </a:p>
          <a:p>
            <a:pPr marL="0" indent="0" algn="just">
              <a:lnSpc>
                <a:spcPct val="20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4GL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- Structured Query languages (SQL).</a:t>
            </a:r>
          </a:p>
          <a:p>
            <a:pPr marL="0" indent="0" algn="just">
              <a:lnSpc>
                <a:spcPct val="20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5GL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- Logic languages (LISP)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9E93EAD7-4BAD-44EC-9AA5-F674CD20AE1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613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7BB8C2-B072-4C69-AB81-9587B5F37FF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/>
              <a:t>Generations of Programming Languages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2800" b="1" u="sng" dirty="0"/>
              <a:t> </a:t>
            </a:r>
            <a:endParaRPr lang="en-US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613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0"/>
          </a:xfrm>
        </p:spPr>
        <p:txBody>
          <a:bodyPr/>
          <a:lstStyle/>
          <a:p>
            <a:pPr algn="just"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After you have read and studied this topic, you should be able to</a:t>
            </a:r>
          </a:p>
          <a:p>
            <a:pPr algn="just" eaLnBrk="1" hangingPunct="1">
              <a:lnSpc>
                <a:spcPct val="200000"/>
              </a:lnSpc>
              <a:buFont typeface="Arial" charset="0"/>
              <a:buNone/>
            </a:pPr>
            <a:endParaRPr lang="en-US" altLang="en-US" sz="9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concept of translator, compiler, interpreter and assembler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steps required in program execution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concept of linker and loader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difference between object code and executable code</a:t>
            </a:r>
          </a:p>
          <a:p>
            <a:pPr lvl="1" algn="just" eaLnBrk="1" hangingPunct="1">
              <a:buFont typeface="Arial" charset="0"/>
              <a:buNone/>
            </a:pP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D32DAEE-B394-4BF0-90B1-A697F67893E8}" type="datetime1">
              <a:rPr lang="en-US" smtClean="0"/>
              <a:t>12/18/2020</a:t>
            </a:fld>
            <a:endParaRPr lang="en-US"/>
          </a:p>
        </p:txBody>
      </p:sp>
      <p:sp>
        <p:nvSpPr>
          <p:cNvPr id="177156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6F93891-8667-46AA-B18A-12DD306AE9B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</a:t>
            </a:r>
          </a:p>
        </p:txBody>
      </p:sp>
      <p:pic>
        <p:nvPicPr>
          <p:cNvPr id="17715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6705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b="1" i="1" dirty="0" smtClean="0">
                <a:latin typeface="Times New Roman" pitchFamily="18" charset="0"/>
                <a:cs typeface="Times New Roman" pitchFamily="18" charset="0"/>
              </a:rPr>
              <a:t>A translator is a software that translate any programming language to another programming language.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There are following three translators :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– Assembler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– Compiler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	– Interpreter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06EF0AA1-B13A-4795-B794-EBFC63D6B8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92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6B1654-05E9-40E6-BA38-568702353EC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/>
              <a:t>Translators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920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67055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200" b="1" i="1" smtClean="0">
                <a:latin typeface="Times New Roman" pitchFamily="18" charset="0"/>
                <a:cs typeface="Times New Roman" pitchFamily="18" charset="0"/>
              </a:rPr>
              <a:t> • Compiler is a special type of program that translate the source code written in high level language (source language) into the low-level language (target language).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The resultant code can be assembly code or the object code. It is used to create an executable program.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• It locates and reports syntax error in the program (if any). But it cannot fix the error by itself.</a:t>
            </a:r>
          </a:p>
          <a:p>
            <a:pPr marL="0" indent="0" algn="just">
              <a:buFont typeface="Arial" charset="0"/>
              <a:buNone/>
            </a:pPr>
            <a:endParaRPr lang="en-US" altLang="en-US" sz="2200" smtClean="0"/>
          </a:p>
          <a:p>
            <a:pPr marL="0" indent="0" algn="just">
              <a:buFont typeface="Arial" charset="0"/>
              <a:buNone/>
            </a:pPr>
            <a:endParaRPr lang="en-US" altLang="en-US" sz="2200" smtClean="0"/>
          </a:p>
          <a:p>
            <a:pPr marL="0" indent="0" algn="just">
              <a:buFont typeface="Arial" charset="0"/>
              <a:buNone/>
            </a:pPr>
            <a:endParaRPr lang="en-US" altLang="en-US" sz="2200" smtClean="0"/>
          </a:p>
          <a:p>
            <a:pPr marL="0" indent="0" algn="just">
              <a:buFont typeface="Arial" charset="0"/>
              <a:buNone/>
            </a:pP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47AA7FC0-D9D1-4F31-BCB3-29956D4200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022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5C22C56-3D56-4C98-870C-E7312DD6495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Compiler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023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524000" y="4267200"/>
          <a:ext cx="60960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81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0538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495800"/>
            <a:ext cx="86106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165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It is a special program that translate the code written in assembly language into an equivalent code in machine language.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• The result is the object file that can be executed.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5D31C870-7989-4B6D-A842-64C84F62D7C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12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86CCF5-CE6B-4A61-818B-560857A1BAC3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Assembler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125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229600" cy="54975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An interpreter is a computer program that directly executes without previously compiling them into a machine language program.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altLang="en-US" sz="2400" b="1" i="1" smtClean="0">
                <a:latin typeface="Times New Roman" pitchFamily="18" charset="0"/>
                <a:cs typeface="Times New Roman" pitchFamily="18" charset="0"/>
              </a:rPr>
              <a:t>It converts High level language into low level.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Interpreter is one which converts a source program and executes it at the same time.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• It translates line by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ECC1786A-DF70-4C40-8714-2FBA8927C4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22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E331CB9-826F-49C5-9D6D-7BC92CB0EC8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Interpreter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227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838200"/>
          <a:ext cx="8229600" cy="5451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51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Interpreter </a:t>
                      </a:r>
                      <a:endParaRPr lang="en-US" sz="2800" b="1" dirty="0"/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Compiler</a:t>
                      </a:r>
                      <a:endParaRPr lang="en-US" sz="2800" dirty="0"/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887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Translated program one statement at a time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Scans the entire program and translates it as a whole into machine code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596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Takes less amount of time to analyze the source code but overall execution time is slower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Takes large amount of time to analyze the source code but overall execution time is comparatively faster.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80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No intermediate code generated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Generate intermediate code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382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less memory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Requires more memory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515"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Debugging is easy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Debugging is comparatively hard 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8" marB="4571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4144EC35-C2C8-4FE4-AD09-0FD0E5F2BD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332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3BA26E-1129-4E53-8AD5-B26625A154E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Difference between Interpreter and Compiler</a:t>
            </a:r>
            <a:r>
              <a:rPr lang="en-IN" sz="2800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8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332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0"/>
          </a:xfrm>
        </p:spPr>
        <p:txBody>
          <a:bodyPr/>
          <a:lstStyle/>
          <a:p>
            <a:pPr algn="just" eaLnBrk="1" hangingPunct="1"/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After you have read and studied this topic, you should be able to</a:t>
            </a:r>
          </a:p>
          <a:p>
            <a:pPr algn="just" eaLnBrk="1" hangingPunct="1">
              <a:buFont typeface="Arial" charset="0"/>
              <a:buNone/>
            </a:pPr>
            <a:endParaRPr lang="en-US" altLang="en-US" sz="900" smtClean="0">
              <a:latin typeface="Times New Roman" pitchFamily="18" charset="0"/>
              <a:cs typeface="Times New Roman" pitchFamily="18" charset="0"/>
            </a:endParaRP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Understand the concept of algorithm and flowchart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Design algorithm for real-life problems</a:t>
            </a:r>
          </a:p>
          <a:p>
            <a:pPr lvl="1" algn="just" eaLnBrk="1" hangingPunct="1">
              <a:lnSpc>
                <a:spcPct val="200000"/>
              </a:lnSpc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Convert algorithm into flowchart</a:t>
            </a:r>
          </a:p>
          <a:p>
            <a:pPr eaLnBrk="1" hangingPunct="1"/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81BF852-4B1A-46AE-A4CA-664D30D11260}" type="datetime1">
              <a:rPr lang="en-US" smtClean="0"/>
              <a:t>12/18/2020</a:t>
            </a:fld>
            <a:endParaRPr lang="en-US"/>
          </a:p>
        </p:txBody>
      </p:sp>
      <p:sp>
        <p:nvSpPr>
          <p:cNvPr id="19149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DB8FE20-DDD5-433F-A91F-8AD859BDA456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Objective</a:t>
            </a:r>
          </a:p>
        </p:txBody>
      </p:sp>
      <p:pic>
        <p:nvPicPr>
          <p:cNvPr id="191494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990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375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681" t="18122" r="15628" b="12452"/>
          <a:stretch>
            <a:fillRect/>
          </a:stretch>
        </p:blipFill>
        <p:spPr bwMode="auto">
          <a:xfrm>
            <a:off x="533400" y="1676400"/>
            <a:ext cx="815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5DFF3FD-4AB1-4B34-8AF7-A0172B08F3C5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268913"/>
          </a:xfrm>
        </p:spPr>
        <p:txBody>
          <a:bodyPr/>
          <a:lstStyle/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An algorithm is a </a:t>
            </a:r>
            <a:r>
              <a:rPr lang="en-US" altLang="en-US" sz="2400" b="1" i="1" smtClean="0">
                <a:latin typeface="Times New Roman" pitchFamily="18" charset="0"/>
                <a:cs typeface="Times New Roman" pitchFamily="18" charset="0"/>
              </a:rPr>
              <a:t>sequence of computational steps</a:t>
            </a: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that transform the input into the output. 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An algorithm provides step by step solution of given problem.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B4BB8975-DBAC-435A-B6C3-296B6AD20E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35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02C6E2-2239-4781-AF3A-996B55F03255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Algorithm 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3200" dirty="0"/>
              <a:t> </a:t>
            </a:r>
            <a:endParaRPr lang="en-US" altLang="en-US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354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3451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algorithm must have the following properties: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romanL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: An algorithm required input from the user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romanL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An algorithm gives at least one output.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romanL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Definiteness: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step must have a unique defined preceding and succeeding step.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romanL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finiteness: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 algorithm should be terminated in finite no of steps </a:t>
            </a:r>
          </a:p>
          <a:p>
            <a:pPr marL="514350" indent="-514350" algn="just">
              <a:lnSpc>
                <a:spcPct val="150000"/>
              </a:lnSpc>
              <a:buFont typeface="Arial" charset="0"/>
              <a:buAutoNum type="romanL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Effectiveness: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step must be effective i.e. it should be easily convertible into program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DA9F4609-E97D-4B06-9073-0B1C2C7DE44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45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239135-E346-43C0-BF91-F565C226B19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95400" y="0"/>
            <a:ext cx="7848600" cy="9906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/>
              <a:t>Properties of good Algorithm /Characteristics of algorithm 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6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649913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Flow chart is a graphical representation of a process.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Each step in the process is represented by different symbols and contains the short description of the process step.</a:t>
            </a:r>
          </a:p>
          <a:p>
            <a:pPr marL="0" indent="0" algn="just">
              <a:buFont typeface="Arial" charset="0"/>
              <a:buNone/>
              <a:defRPr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Flow Chart Symbols:</a:t>
            </a:r>
          </a:p>
          <a:p>
            <a:pPr marL="457200" indent="-457200" algn="just">
              <a:buFont typeface="Arial" charset="0"/>
              <a:buAutoNum type="arabi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Terminator: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Terminator symbol is used to represent the beginning and end of a process.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AutoNum type="arabi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symbol is used to represent an activity.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AutoNum type="arabi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data symbol is used to represent input and output in a flow chart. </a:t>
            </a:r>
          </a:p>
          <a:p>
            <a:pPr marL="457200" indent="-457200" algn="just">
              <a:buFont typeface="Arial" charset="0"/>
              <a:buAutoNum type="arabi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Decision: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diamond shape is used to show the decision.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Arial" charset="0"/>
              <a:buAutoNum type="arabicParenBoth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Connector Lines: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Connector lines are used to connect the symbols in a flow chart. The direction of arrow indicates the next step.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CB2E2336-CA29-483F-8B00-AC98FA0046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55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28A70D-3695-4E11-9152-E5084C820E42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Flow Chart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559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unnamed.pn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914400"/>
            <a:ext cx="8229600" cy="5562600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74BAEF68-C145-4E47-A294-9D441ADC4E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66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C31DEC-67AC-48F8-A05D-4B7C0041F9E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Flow Chart Symbols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661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21313"/>
          </a:xfrm>
        </p:spPr>
        <p:txBody>
          <a:bodyPr/>
          <a:lstStyle/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Pseudocode is an informal high-level description of the operating principle of a computer program. 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It uses the basic syntax of a normal programming language. 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It is human readable rather than machine readable.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94FBC2CB-CEF3-444C-A36C-E3CAA968D5A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76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B3FE8BD-745D-400A-8ADF-1B1B22783BB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Pseudo Code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763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817563"/>
          <a:ext cx="8229600" cy="566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Flow Chart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2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 An algorithm is step by step procedure to solve a given problem.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 Flow chart is pictorial representation of the flow of the program.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87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 It is very easy procedure to represent logics in algorithm.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 It is very complex to represent some logic's using flow chart due to lack of more symbols.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6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 It is easy to modify algorithm.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 It is very difficult to modify flow chart.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839A81E0-F01C-4003-A9E7-0446DF2CE5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867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8BD9E39-0F04-4EBC-AE1F-4E65B79A357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u="sng" dirty="0"/>
              <a:t>Difference between Algorithm and Flow Chart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867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533400" y="817563"/>
          <a:ext cx="8229600" cy="5430837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19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Algorithm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Pseudocode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5466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 An algorithm is a well-defined sequence of steps that provides a solution for a given problem.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1. A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pseudocode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is one of the methods that can be used to represent an algorithm.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5466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 An algorithm can be written in natural language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Pseudocode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is written in a format that is closely related to high level programming  language.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7709"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 Transforming an algorithm in to programming code is difficult.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3. Converting a pseudo code in to programming code is easy.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FF6BA638-8102-4614-A06C-45CF6FF272F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997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DD8A6B-81E1-4390-AC64-E6AADE829E2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Difference between Algorithm and </a:t>
            </a:r>
            <a:r>
              <a:rPr lang="en-US" sz="2800" b="1" u="sng" dirty="0" err="1">
                <a:latin typeface="Times New Roman" pitchFamily="18" charset="0"/>
                <a:cs typeface="Times New Roman" pitchFamily="18" charset="0"/>
              </a:rPr>
              <a:t>Pseudocode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97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213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Step-1 Start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Step-2 Input first numbers say A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Step-3 Input second number say B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Step-4 SUM = A + B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Step-5 Display SUM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Step-6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7ACAB2A8-B9C6-4DFE-9CEC-E74915F18F1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070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159FFC9-744E-4815-9847-C1FBD0C2657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/>
              <a:t>Algorithm to find the sum of two numbers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071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ACBB066A-CF9E-4110-8FBD-0042649E57D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17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F5E668-B026-4692-9076-FD38F8459C6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200" b="1" u="sng" dirty="0"/>
              <a:t>Flowchart to find the sum of two numbers</a:t>
            </a:r>
            <a:r>
              <a:rPr lang="en-IN" sz="32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1734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173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667000" y="838200"/>
            <a:ext cx="3505200" cy="5638800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21313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C : temperature in Celsius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F : temperature Fahrenheit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b="1" u="sng" smtClean="0">
                <a:latin typeface="Times New Roman" pitchFamily="18" charset="0"/>
                <a:cs typeface="Times New Roman" pitchFamily="18" charset="0"/>
              </a:rPr>
              <a:t>Algorithm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Step-1 Start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Step-2 Input temperature in Celsius say C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Step-3 F = (9.0/5.0 x C) + 32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Step-4 Display Temperature in Fahrenheit F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Step-5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126F87B7-3830-4A38-933D-A17CBBCF069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27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FE9BDB-3CB1-418C-A642-D613767BE346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Algorithm to convert temperature from Celsius to Fahrenheit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275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251AA7-682C-4FF8-BDF4-3D39D90AC271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2385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4977" t="20204" r="15924" b="14136"/>
          <a:stretch>
            <a:fillRect/>
          </a:stretch>
        </p:blipFill>
        <p:spPr bwMode="auto">
          <a:xfrm>
            <a:off x="457200" y="1676400"/>
            <a:ext cx="8153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BE570E4B-3430-4275-B969-BF3D8A848C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378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E80274-8D66-4AFA-8F17-4E395586358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/>
              <a:t>Flowchart to convert temperature from Celsius to Fahrenheit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3782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37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352800" y="1066800"/>
            <a:ext cx="2971800" cy="5257800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2131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Step-1 Start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Step-2 Input two numbers say NUM1,NUM2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Step-3 IF NUM1 &lt; NUM2 THEN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                       print smallest is NUM1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             ELSE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                        print smallest is NUM2 ENDIF </a:t>
            </a:r>
          </a:p>
          <a:p>
            <a:pPr marL="0" indent="0" algn="just">
              <a:lnSpc>
                <a:spcPct val="150000"/>
              </a:lnSpc>
              <a:buFont typeface="Arial" charset="0"/>
              <a:buNone/>
            </a:pPr>
            <a:r>
              <a:rPr lang="en-US" altLang="en-US" sz="2800" smtClean="0">
                <a:latin typeface="Times New Roman" pitchFamily="18" charset="0"/>
                <a:cs typeface="Times New Roman" pitchFamily="18" charset="0"/>
              </a:rPr>
              <a:t>Step-4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121AE165-D49C-4AF9-BA1A-441EAC8016F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480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43BAC4-2DD5-4655-BD92-A0B5CBA4EC6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Algorithm to find the smallest of two numbers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480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04E678E1-851A-4793-8DC5-7F254AE0039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58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62D43CF-4AD1-4C90-A19E-9E706BCDAE4B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3000" b="1" u="sng" dirty="0"/>
              <a:t>Flowchart to find the smallest of two numbers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r>
              <a:rPr lang="en-US" sz="3000" b="1" u="sng" dirty="0"/>
              <a:t> </a:t>
            </a:r>
            <a:endParaRPr lang="en-US" altLang="en-US" sz="3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83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3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28600" y="990600"/>
            <a:ext cx="8458200" cy="5410200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421313"/>
          </a:xfrm>
        </p:spPr>
        <p:txBody>
          <a:bodyPr/>
          <a:lstStyle/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Step-1  Start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Step-2  Input Value of NUM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Step-3  I = 1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Step-4  IF (I &gt;10) THEN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                GO TO Step 9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            ENDIF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Step-5  PROD = NUM * I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Step-6  WRITE I “x” NUM “=” PROD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Step-7  I = I + 1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Step-8  Go to step-4 </a:t>
            </a:r>
          </a:p>
          <a:p>
            <a:pPr marL="0" indent="0" algn="just">
              <a:buFont typeface="Arial" charset="0"/>
              <a:buNone/>
            </a:pPr>
            <a:r>
              <a:rPr lang="en-US" altLang="en-US" sz="2400" b="1" smtClean="0">
                <a:latin typeface="Times New Roman" pitchFamily="18" charset="0"/>
                <a:cs typeface="Times New Roman" pitchFamily="18" charset="0"/>
              </a:rPr>
              <a:t>Step-9  Stop</a:t>
            </a:r>
          </a:p>
          <a:p>
            <a:pPr marL="0" indent="0" algn="just">
              <a:lnSpc>
                <a:spcPct val="150000"/>
              </a:lnSpc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E10FA290-16D7-4A74-A595-F93AB11ABCB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685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C592858-E523-416C-A9F8-318B75B548B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Algorithm to print multiplication Table of a number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685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32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568325" y="6356350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 </a:t>
            </a:r>
            <a:fld id="{EC3B5B68-CD17-4532-B2A8-AA5AAC81D50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12/18/2020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>
                <a:solidFill>
                  <a:prstClr val="black">
                    <a:tint val="75000"/>
                  </a:prstClr>
                </a:solidFill>
              </a:rPr>
              <a:t>Ritesh Kumar Singh                          Unit -1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787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466C86-5DAA-42BB-948E-8257B28ABB55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Flowchart to print multiplication Table of a number</a:t>
            </a:r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(CO1)</a:t>
            </a:r>
            <a:endParaRPr lang="en-US" alt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787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819400" y="685800"/>
            <a:ext cx="3200400" cy="5562600"/>
          </a:xfr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10200"/>
          </a:xfrm>
        </p:spPr>
        <p:txBody>
          <a:bodyPr/>
          <a:lstStyle/>
          <a:p>
            <a:pPr algn="just"/>
            <a:r>
              <a:rPr lang="en-US" altLang="en-US" sz="2800" smtClean="0"/>
              <a:t>What do you mean by High-level and low-level programming language?</a:t>
            </a:r>
          </a:p>
          <a:p>
            <a:pPr algn="just"/>
            <a:r>
              <a:rPr lang="en-US" altLang="en-US" sz="2800" smtClean="0"/>
              <a:t>Define compiler, interpreter and assembler.</a:t>
            </a:r>
          </a:p>
          <a:p>
            <a:pPr algn="just"/>
            <a:r>
              <a:rPr lang="en-US" altLang="en-US" sz="2800" smtClean="0"/>
              <a:t>Explain object code and executable code with example.</a:t>
            </a:r>
          </a:p>
          <a:p>
            <a:pPr algn="just"/>
            <a:r>
              <a:rPr lang="en-US" altLang="en-US" sz="2800" smtClean="0"/>
              <a:t>Write down algorithm to find sum of digits of a given number.</a:t>
            </a:r>
          </a:p>
          <a:p>
            <a:pPr algn="just"/>
            <a:r>
              <a:rPr lang="en-US" altLang="en-US" sz="2800" smtClean="0"/>
              <a:t>Explain Flowchart and symbols used in the flowchart.</a:t>
            </a:r>
          </a:p>
          <a:p>
            <a:pPr algn="just"/>
            <a:r>
              <a:rPr lang="en-US" altLang="en-US" sz="2800" smtClean="0"/>
              <a:t>Draw flow chart to check given number is palindrome or not.</a:t>
            </a:r>
          </a:p>
          <a:p>
            <a:pPr algn="just"/>
            <a:r>
              <a:rPr lang="en-US" altLang="en-US" sz="2800" smtClean="0"/>
              <a:t>write an algorithm and draw flowchart to check year is leap year or not</a:t>
            </a: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128FFF3-7CE4-45BB-B406-AD81B938007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0890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ADD142-A587-4973-A07B-CA31CB262D59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/>
              <a:t>Daily Quiz 5</a:t>
            </a:r>
          </a:p>
        </p:txBody>
      </p:sp>
      <p:pic>
        <p:nvPicPr>
          <p:cNvPr id="20890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50292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Que 1 – Covert the following : 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 (a) [10111001.0111]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= [           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 (b) [582]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10   </a:t>
            </a: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=   [       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  (c) [2547]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= [               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2               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  (d)  [78D1]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= [           ]</a:t>
            </a:r>
            <a:r>
              <a:rPr lang="en-IN" altLang="en-US" sz="2200" baseline="-2500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Que 2 - What is translator? Explain compiler, assembler,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interpreter in detail. 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Que 3 – Differentiate between Machine language, Assembly language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 and high-level programming language.</a:t>
            </a: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Que 4 – Write algorithm and draw a flowchart to check that enter</a:t>
            </a:r>
          </a:p>
          <a:p>
            <a:pPr algn="just">
              <a:buFont typeface="Arial" charset="0"/>
              <a:buNone/>
            </a:pP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           number is even or odd.</a:t>
            </a:r>
            <a:endParaRPr lang="en-US" altLang="en-US" sz="220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r>
              <a:rPr lang="en-US" altLang="en-US" sz="2200" smtClean="0">
                <a:latin typeface="Times New Roman" pitchFamily="18" charset="0"/>
                <a:cs typeface="Times New Roman" pitchFamily="18" charset="0"/>
              </a:rPr>
              <a:t>Que 5 -</a:t>
            </a:r>
            <a:r>
              <a:rPr lang="en-IN" altLang="en-US" sz="2200" smtClean="0">
                <a:latin typeface="Times New Roman" pitchFamily="18" charset="0"/>
                <a:cs typeface="Times New Roman" pitchFamily="18" charset="0"/>
              </a:rPr>
              <a:t> Draw a flowchart to print the sum of sequence of              alternative numbers between 1 to n.</a:t>
            </a:r>
          </a:p>
          <a:p>
            <a:pPr algn="just">
              <a:buFont typeface="Arial" charset="0"/>
              <a:buNone/>
            </a:pPr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29EBE10-B49E-4B9B-8635-B389D89445D8}" type="datetime1">
              <a:rPr lang="en-US" smtClean="0"/>
              <a:t>12/18/2020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0992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9CC43D-4138-4F83-827C-032AC609138A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Weekly Assignment 2</a:t>
            </a:r>
          </a:p>
        </p:txBody>
      </p:sp>
      <p:pic>
        <p:nvPicPr>
          <p:cNvPr id="20992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278437"/>
          </a:xfrm>
        </p:spPr>
        <p:txBody>
          <a:bodyPr/>
          <a:lstStyle/>
          <a:p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Youtube/NPTEL Video Links –</a:t>
            </a:r>
          </a:p>
          <a:p>
            <a:pPr>
              <a:buFont typeface="Arial" charset="0"/>
              <a:buNone/>
            </a:pP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sz="2400" smtClean="0">
                <a:hlinkClick r:id="rId2"/>
              </a:rPr>
              <a:t>https://nptel.ac.in/courses/106/105/106105171/</a:t>
            </a:r>
            <a:endParaRPr lang="en-US" altLang="en-US" sz="2400" smtClean="0"/>
          </a:p>
          <a:p>
            <a:endParaRPr lang="en-US" altLang="en-US" sz="2400" smtClean="0"/>
          </a:p>
          <a:p>
            <a:r>
              <a:rPr lang="en-US" altLang="en-US" sz="2400" smtClean="0">
                <a:hlinkClick r:id="rId3"/>
              </a:rPr>
              <a:t>https://nptel.ac.in/courses/106/104/106104128/</a:t>
            </a:r>
            <a:endParaRPr lang="en-US" altLang="en-US" sz="2400" smtClean="0"/>
          </a:p>
          <a:p>
            <a:pPr>
              <a:buFont typeface="Arial" charset="0"/>
              <a:buNone/>
            </a:pPr>
            <a:endParaRPr lang="en-US" altLang="en-US" sz="2400" smtClean="0"/>
          </a:p>
          <a:p>
            <a:r>
              <a:rPr lang="en-US" altLang="en-US" sz="2400" smtClean="0">
                <a:hlinkClick r:id="rId4"/>
              </a:rPr>
              <a:t>https://www.youtube.com/channel/UC5o8kz8aQHIiFk23sJ9pxig</a:t>
            </a:r>
            <a:endParaRPr lang="en-US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F97117C-3E1B-44C5-8DB1-CC113724F129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094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5273BA-A3D2-4748-B93A-B5CDA873EBF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u="sng" dirty="0"/>
              <a:t>You tube &amp; NPTEL Video Links</a:t>
            </a:r>
          </a:p>
        </p:txBody>
      </p:sp>
      <p:pic>
        <p:nvPicPr>
          <p:cNvPr id="21095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10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/>
              <a:t>1. Which is referred to the brain of computer?  A: Processor                   B: RAM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 C: ROM                           D: Hard drive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Answer 1 : a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2. What is the name of programs that control the computer system?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 A: Hardware               B: Keyboard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 C: Software                D: Mouse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Answer 2 : 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D08B5CB-AFDE-4319-A904-AB989D5B736F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197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479329F-9EAD-4A50-A276-87222F6E5006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MCQs</a:t>
            </a:r>
          </a:p>
        </p:txBody>
      </p:sp>
      <p:pic>
        <p:nvPicPr>
          <p:cNvPr id="21197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102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 smtClean="0"/>
              <a:t>3. What is the common measurement of unit of a computer memory?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A: IQ                       B: Byte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C: Terabyte            D: Gigabyte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3 : b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4. The decimal equivalent of (0.101)2 will be ____________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a) 0.5                      b) 0.625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c) 0.25                    d) 0.875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4 :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A76D003-977F-4751-B894-666D70AA8AEB}" type="datetime1">
              <a:rPr lang="en-US" smtClean="0"/>
              <a:t>12/18/2020</a:t>
            </a:fld>
            <a:r>
              <a:rPr lang="en-US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299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2C329D-3B65-489B-ADCE-40E4D29E07F4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MCQs</a:t>
            </a:r>
          </a:p>
        </p:txBody>
      </p:sp>
      <p:pic>
        <p:nvPicPr>
          <p:cNvPr id="21299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43AB5E-8520-48C2-BACE-875185BC5340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977" t="11786" r="15923" b="15819"/>
          <a:stretch>
            <a:fillRect/>
          </a:stretch>
        </p:blipFill>
        <p:spPr bwMode="auto">
          <a:xfrm>
            <a:off x="457200" y="1447800"/>
            <a:ext cx="8153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105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 smtClean="0"/>
              <a:t>5. The program written by the programmer in high level language is called __________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a) Object Program            b) Source Program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c) Assembled Program    d) Compiled Program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5 : b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6. Which of the following is the fastest means of memory access for CPU?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a) Registers                    b) Cache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c) Main memory           d) Virtual Memory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6: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2682A69-394F-44EC-AF73-9055B8179833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40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EE53CA-E313-4F3B-AE30-8F2F7814DC44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MCQs</a:t>
            </a:r>
          </a:p>
        </p:txBody>
      </p:sp>
      <p:pic>
        <p:nvPicPr>
          <p:cNvPr id="21402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48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 smtClean="0"/>
              <a:t>7. These devices provide a means of communication between a computer and outer world.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a) I/O                         b) Storage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c) Compact              d) Drivers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7: a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8. What does GUI stand for?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a) Graphical User Instruction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b) Ground User Interface 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 c) General User Instruction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   d) Graphical User Interface</a:t>
            </a:r>
          </a:p>
          <a:p>
            <a:pPr>
              <a:buFont typeface="Arial" charset="0"/>
              <a:buNone/>
            </a:pPr>
            <a:r>
              <a:rPr lang="en-US" altLang="en-US" sz="2800" smtClean="0"/>
              <a:t>Answer 8: 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6CE6CB8-AD14-4B50-BC05-92DEF438BBF0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504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0CAD07F-4449-4EF1-9B2C-9C19D50E4859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MCQs</a:t>
            </a:r>
          </a:p>
        </p:txBody>
      </p:sp>
      <p:pic>
        <p:nvPicPr>
          <p:cNvPr id="21504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486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mtClean="0"/>
              <a:t>9. When an algorithm is written in the form of a programming language, it becomes a _________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a) Flowchart                b) Program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c) Pseudo code           d) Syntax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Answer 9: b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10. In computer science, algorithm refers to a pictorial representation of a flowchart.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    a) True                        b) False </a:t>
            </a:r>
          </a:p>
          <a:p>
            <a:pPr>
              <a:buFont typeface="Arial" charset="0"/>
              <a:buNone/>
            </a:pPr>
            <a:r>
              <a:rPr lang="en-US" altLang="en-US" smtClean="0"/>
              <a:t>Answer 10: 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FD30986-A6B1-401A-A822-4243AB556918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606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038A28-AC9B-42AF-9305-190F117A097A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MCQs</a:t>
            </a:r>
          </a:p>
        </p:txBody>
      </p:sp>
      <p:pic>
        <p:nvPicPr>
          <p:cNvPr id="216071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altLang="en-US" sz="2400" smtClean="0"/>
              <a:t>Que – Draw the block diagram of a computer system. Explain its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different components with suitable example.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                                                   [AKTU 2018-19 (Even) Marks-10]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– Write an algorithm and draw a flowchart to find the sum of digits of an integer number entered by the user.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                                                   [AKTU 2018-19 (Even) Marks-10]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– Write an algorithm and draw a flowchart to reverse an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integer number entered by the user.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                                                   [AKTU 2018-19 (Even) Marks-10]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- Discuss the concept of assembler. Explain complier, interpreter, loader  and linker with example.</a:t>
            </a:r>
          </a:p>
          <a:p>
            <a:pPr algn="r">
              <a:buFont typeface="Arial" charset="0"/>
              <a:buNone/>
            </a:pPr>
            <a:r>
              <a:rPr lang="en-US" altLang="en-US" sz="2400" smtClean="0"/>
              <a:t> [AKTU 2018-19 (Even) Marks-10]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05C8181-AFD2-4A4F-829E-3C1B06D6294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709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BBAF32-EAB5-46D3-BC17-2E9A2F686B0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dirty="0"/>
              <a:t>Old University Exam Question Papers</a:t>
            </a:r>
          </a:p>
        </p:txBody>
      </p:sp>
      <p:pic>
        <p:nvPicPr>
          <p:cNvPr id="217095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altLang="en-US" sz="2400" smtClean="0"/>
              <a:t>Que – Describe  the basic components of a computer system with neat and clean block . What do you mean by operating system? Explain.                                             [AKTU 2018-19 (Odd) Marks-10]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– What is algorithm? What are the main steps followed in the development of an algorithm? Write an algorithm for sum of digits in a given number.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                                                   [AKTU 2017-18 (Even) Marks-07]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– Describe Compiler, interpreter, assembler? Write the names of compiler that are used in c programming.  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                                                               [AKTU 2017-18 (Even) Marks-07]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Que – Differentiate complier and interpreter. </a:t>
            </a:r>
          </a:p>
          <a:p>
            <a:pPr algn="r">
              <a:buFont typeface="Arial" charset="0"/>
              <a:buNone/>
            </a:pPr>
            <a:r>
              <a:rPr lang="en-US" altLang="en-US" sz="2400" smtClean="0"/>
              <a:t> [AKTU 2017-18 (odd) Marks-02]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9256CD1-C84A-4270-99A0-424543663D6E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81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69B8AA-8904-483D-A93D-C3A3A3F35B59}" type="slidenum">
              <a:rPr lang="en-US" altLang="en-US"/>
              <a:pPr/>
              <a:t>64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dirty="0"/>
              <a:t>Old University Exam Question Papers</a:t>
            </a:r>
          </a:p>
        </p:txBody>
      </p:sp>
      <p:pic>
        <p:nvPicPr>
          <p:cNvPr id="21811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25780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altLang="en-US" sz="2400" smtClean="0"/>
              <a:t>Que – Convert the following: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(i) (0110110.1100)2 = ()8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(ii) (74.67)10 = ()16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(iii)(AB.CD)16 = ()8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(iv)(EFE.45)16 = ()2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(v) (576.4)10 = ()6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(vi)(1234.7)8 = ()16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(vii)(334.43)8 = ()2 </a:t>
            </a:r>
          </a:p>
          <a:p>
            <a:pPr algn="just">
              <a:buFont typeface="Arial" charset="0"/>
              <a:buNone/>
            </a:pPr>
            <a:r>
              <a:rPr lang="en-US" altLang="en-US" sz="2400" smtClean="0"/>
              <a:t>					          [AKTU 2017-18 (Even) Marks-07]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2253AE4-CB2A-49B3-9DC9-5232C7734557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8768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191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5753CF-FD57-460E-994B-BB36B006465B}" type="slidenum">
              <a:rPr lang="en-US" altLang="en-US"/>
              <a:pPr/>
              <a:t>65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400" u="sng" dirty="0"/>
              <a:t>Old University Exam Question Papers</a:t>
            </a:r>
          </a:p>
        </p:txBody>
      </p:sp>
      <p:pic>
        <p:nvPicPr>
          <p:cNvPr id="219143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334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Draw the block diagram of a digital computer system. Explain its  different components with suitable example.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Explain memory hierarchy with suitable diagram.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What is Operating System? Explain functions and types of operating system in detail.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Describe Compiler, interpreter, assembler? Also differentiate among them.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 Write an algorithm and draw a flowchart to find the greatest among three numbers.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smtClean="0">
                <a:latin typeface="Times New Roman" pitchFamily="18" charset="0"/>
                <a:cs typeface="Times New Roman" pitchFamily="18" charset="0"/>
              </a:rPr>
              <a:t>Draw flow chart to check given number is palindrome or not.</a:t>
            </a:r>
          </a:p>
          <a:p>
            <a:pPr algn="just"/>
            <a:endParaRPr lang="en-US" altLang="en-US" sz="2800" smtClean="0"/>
          </a:p>
          <a:p>
            <a:pPr algn="just"/>
            <a:endParaRPr lang="en-US" alt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en-US" smtClean="0"/>
          </a:p>
          <a:p>
            <a:pPr algn="just"/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7E0AE0-DBFE-4284-9196-396EBC870A2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01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CEA3EEB-0D19-4BDB-8BC6-014BBCBB7F2A}" type="slidenum">
              <a:rPr lang="en-US" altLang="en-US"/>
              <a:pPr/>
              <a:t>66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Expected Questions for University Exam </a:t>
            </a:r>
          </a:p>
        </p:txBody>
      </p:sp>
      <p:pic>
        <p:nvPicPr>
          <p:cNvPr id="220167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10DA994-9D26-4120-B56C-C809080EB986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11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7CB2B40-00F1-465D-9571-F0E01A719EBE}" type="slidenum">
              <a:rPr lang="en-US" altLang="en-US"/>
              <a:pPr/>
              <a:t>67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Summary</a:t>
            </a:r>
          </a:p>
        </p:txBody>
      </p:sp>
      <p:pic>
        <p:nvPicPr>
          <p:cNvPr id="221190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914400"/>
            <a:ext cx="8610600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“Computer is a programmable electronic device that takes data and instruction as an input from the user and, process data, and provides useful information”.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Data is unprocessed facts and Information is processed &amp; meaningful data.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CPU is the </a:t>
            </a:r>
            <a:r>
              <a:rPr lang="en-US" altLang="en-US" sz="2200" i="1">
                <a:latin typeface="Times New Roman" pitchFamily="18" charset="0"/>
                <a:cs typeface="Times New Roman" pitchFamily="18" charset="0"/>
              </a:rPr>
              <a:t>brain of a computer system</a:t>
            </a: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. It is responsible for activating and controlling the operations of other units of the computer system.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Computer memory is any physical device capable of storing information temporarily or permanently.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276228F-0967-4304-B437-73C2D9F9E0A5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221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8AF1815-518E-43F5-BD0A-B824B0C074CF}" type="slidenum">
              <a:rPr lang="en-US" altLang="en-US"/>
              <a:pPr/>
              <a:t>68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Summary (contd..)</a:t>
            </a:r>
          </a:p>
        </p:txBody>
      </p:sp>
      <p:pic>
        <p:nvPicPr>
          <p:cNvPr id="222214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" y="762000"/>
            <a:ext cx="8534400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Software is defined as a computer program, which includes logical instructions used for performing a particular task on a computer system using hardware components.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An operating system is a program that acts as an interface between the user and the computer hardware and controls the execution of all kinds of programs. 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 computer programming language is a language used to write computer programs, which involve a computer performing some kind of computation or algorithm.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Machine language is a collection of binary digits or bits that the computer reads and interprets.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F3DF94A-B2E5-4D72-B202-35F95C0AEE7D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1816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323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DD1E59-5FA3-4754-B0C0-36885C0F62BF}" type="slidenum">
              <a:rPr lang="en-US" altLang="en-US"/>
              <a:pPr/>
              <a:t>69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Summary (contd..)</a:t>
            </a:r>
          </a:p>
        </p:txBody>
      </p:sp>
      <p:pic>
        <p:nvPicPr>
          <p:cNvPr id="223238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762000"/>
            <a:ext cx="8077200" cy="641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Assembly language is written in the form of symbolic codes (mnemonics).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 high-level language is a programming language that enables a programmer to write programs that are more or less independent of a particular type of computer.</a:t>
            </a:r>
          </a:p>
          <a:p>
            <a:pPr algn="just">
              <a:lnSpc>
                <a:spcPct val="150000"/>
              </a:lnSpc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• Compiler is a special type of program that translate the source code written in high level language (source language) into the low-level language (target language).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Interpreter converts High level language into low level.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An algorithm provides step by step solution of given problem.</a:t>
            </a:r>
          </a:p>
          <a:p>
            <a:pPr algn="just">
              <a:lnSpc>
                <a:spcPct val="150000"/>
              </a:lnSpc>
              <a:buFont typeface="Arial" charset="0"/>
              <a:buChar char="•"/>
            </a:pPr>
            <a:r>
              <a:rPr lang="en-US" altLang="en-US" sz="2200">
                <a:latin typeface="Times New Roman" pitchFamily="18" charset="0"/>
                <a:cs typeface="Times New Roman" pitchFamily="18" charset="0"/>
              </a:rPr>
              <a:t> Flow chart is a graphical representation of a process.</a:t>
            </a:r>
          </a:p>
          <a:p>
            <a:pPr algn="just"/>
            <a:endParaRPr lang="en-US" alt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altLang="en-US" sz="2400" b="1" i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7FF9BE-C5C7-4A48-AA68-AFD496DADCE1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861" t="11538" r="15942" b="17308"/>
          <a:stretch>
            <a:fillRect/>
          </a:stretch>
        </p:blipFill>
        <p:spPr bwMode="auto">
          <a:xfrm>
            <a:off x="457200" y="1371600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ACFAB3B-3A7B-49EC-ADA2-1ABDC562048A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356350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 dirty="0"/>
          </a:p>
        </p:txBody>
      </p:sp>
      <p:sp>
        <p:nvSpPr>
          <p:cNvPr id="22528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181D7-CEDF-401B-B809-0519CAEA55C6}" type="slidenum">
              <a:rPr lang="en-US" altLang="en-US"/>
              <a:pPr/>
              <a:t>70</a:t>
            </a:fld>
            <a:endParaRPr lang="en-US" alt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400" dirty="0"/>
          </a:p>
        </p:txBody>
      </p:sp>
      <p:pic>
        <p:nvPicPr>
          <p:cNvPr id="225286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  <a:defRPr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DDF70-1431-434E-AFA4-7A8A4EADCDF4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977" t="11785" r="15923" b="15819"/>
          <a:stretch>
            <a:fillRect/>
          </a:stretch>
        </p:blipFill>
        <p:spPr bwMode="auto">
          <a:xfrm>
            <a:off x="609600" y="1447800"/>
            <a:ext cx="8077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574B6-6BDA-46EA-8859-08F8A5F5BE5E}" type="datetime1">
              <a:rPr lang="en-US" smtClean="0"/>
              <a:t>12/18/2020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/>
              <a:t>Ritesh Kumar Singh                          Unit -1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B4E34-5956-43A1-8DA6-72E46702B7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7467600" cy="94456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u="sng" dirty="0" smtClean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History Of Computers</a:t>
            </a:r>
            <a:endParaRPr lang="en-US" sz="3200" b="1" u="sng" dirty="0">
              <a:solidFill>
                <a:schemeClr val="dk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9" name="Picture 2" descr="E:\NIET\Project\xLogo11.png.pagespeed.ic.pydHLuCQEZ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3037"/>
            <a:ext cx="1447800" cy="81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l="14977" t="10102" r="15923" b="19186"/>
          <a:stretch>
            <a:fillRect/>
          </a:stretch>
        </p:blipFill>
        <p:spPr bwMode="auto">
          <a:xfrm>
            <a:off x="304800" y="1371600"/>
            <a:ext cx="838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3311</TotalTime>
  <Words>4158</Words>
  <Application>Microsoft Office PowerPoint</Application>
  <PresentationFormat>On-screen Show (4:3)</PresentationFormat>
  <Paragraphs>660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Calibri Light</vt:lpstr>
      <vt:lpstr>Times New Roman</vt:lpstr>
      <vt:lpstr>Office Theme</vt:lpstr>
      <vt:lpstr>Noida Institute of Engineering and Technology, Greater Noida</vt:lpstr>
      <vt:lpstr>PowerPoint Presentation</vt:lpstr>
      <vt:lpstr>PowerPoint Presentation</vt:lpstr>
      <vt:lpstr>History Of Computers</vt:lpstr>
      <vt:lpstr>History Of Computers</vt:lpstr>
      <vt:lpstr>History Of Computers</vt:lpstr>
      <vt:lpstr>History Of Computers</vt:lpstr>
      <vt:lpstr>History Of Computers</vt:lpstr>
      <vt:lpstr>History Of Computers</vt:lpstr>
      <vt:lpstr>History Of Computers</vt:lpstr>
      <vt:lpstr>History Of Computers</vt:lpstr>
      <vt:lpstr>History Of Computers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Windows User</cp:lastModifiedBy>
  <cp:revision>555</cp:revision>
  <dcterms:created xsi:type="dcterms:W3CDTF">2006-08-16T00:00:00Z</dcterms:created>
  <dcterms:modified xsi:type="dcterms:W3CDTF">2020-12-18T09:22:20Z</dcterms:modified>
</cp:coreProperties>
</file>