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7"/>
  </p:notesMasterIdLst>
  <p:handoutMasterIdLst>
    <p:handoutMasterId r:id="rId88"/>
  </p:handoutMasterIdLst>
  <p:sldIdLst>
    <p:sldId id="256" r:id="rId2"/>
    <p:sldId id="257" r:id="rId3"/>
    <p:sldId id="258" r:id="rId4"/>
    <p:sldId id="259" r:id="rId5"/>
    <p:sldId id="334" r:id="rId6"/>
    <p:sldId id="438" r:id="rId7"/>
    <p:sldId id="272" r:id="rId8"/>
    <p:sldId id="421" r:id="rId9"/>
    <p:sldId id="462" r:id="rId10"/>
    <p:sldId id="463" r:id="rId11"/>
    <p:sldId id="461" r:id="rId12"/>
    <p:sldId id="420" r:id="rId13"/>
    <p:sldId id="422" r:id="rId14"/>
    <p:sldId id="423" r:id="rId15"/>
    <p:sldId id="424" r:id="rId16"/>
    <p:sldId id="425" r:id="rId17"/>
    <p:sldId id="426" r:id="rId18"/>
    <p:sldId id="427" r:id="rId19"/>
    <p:sldId id="464" r:id="rId20"/>
    <p:sldId id="465" r:id="rId21"/>
    <p:sldId id="466" r:id="rId22"/>
    <p:sldId id="271" r:id="rId23"/>
    <p:sldId id="410" r:id="rId24"/>
    <p:sldId id="411" r:id="rId25"/>
    <p:sldId id="412" r:id="rId26"/>
    <p:sldId id="413" r:id="rId27"/>
    <p:sldId id="282" r:id="rId28"/>
    <p:sldId id="451" r:id="rId29"/>
    <p:sldId id="281" r:id="rId30"/>
    <p:sldId id="452" r:id="rId31"/>
    <p:sldId id="453" r:id="rId32"/>
    <p:sldId id="276" r:id="rId33"/>
    <p:sldId id="467" r:id="rId34"/>
    <p:sldId id="468" r:id="rId35"/>
    <p:sldId id="469" r:id="rId36"/>
    <p:sldId id="280" r:id="rId37"/>
    <p:sldId id="285" r:id="rId38"/>
    <p:sldId id="454" r:id="rId39"/>
    <p:sldId id="455" r:id="rId40"/>
    <p:sldId id="307" r:id="rId41"/>
    <p:sldId id="414" r:id="rId42"/>
    <p:sldId id="415" r:id="rId43"/>
    <p:sldId id="286" r:id="rId44"/>
    <p:sldId id="417" r:id="rId45"/>
    <p:sldId id="418" r:id="rId46"/>
    <p:sldId id="419" r:id="rId47"/>
    <p:sldId id="428" r:id="rId48"/>
    <p:sldId id="442" r:id="rId49"/>
    <p:sldId id="443" r:id="rId50"/>
    <p:sldId id="444" r:id="rId51"/>
    <p:sldId id="445" r:id="rId52"/>
    <p:sldId id="446" r:id="rId53"/>
    <p:sldId id="447" r:id="rId54"/>
    <p:sldId id="448" r:id="rId55"/>
    <p:sldId id="449" r:id="rId56"/>
    <p:sldId id="450" r:id="rId57"/>
    <p:sldId id="416" r:id="rId58"/>
    <p:sldId id="456" r:id="rId59"/>
    <p:sldId id="457" r:id="rId60"/>
    <p:sldId id="308" r:id="rId61"/>
    <p:sldId id="429" r:id="rId62"/>
    <p:sldId id="430" r:id="rId63"/>
    <p:sldId id="431" r:id="rId64"/>
    <p:sldId id="432" r:id="rId65"/>
    <p:sldId id="433" r:id="rId66"/>
    <p:sldId id="434" r:id="rId67"/>
    <p:sldId id="435" r:id="rId68"/>
    <p:sldId id="437" r:id="rId69"/>
    <p:sldId id="439" r:id="rId70"/>
    <p:sldId id="436" r:id="rId71"/>
    <p:sldId id="441" r:id="rId72"/>
    <p:sldId id="440" r:id="rId73"/>
    <p:sldId id="309" r:id="rId74"/>
    <p:sldId id="275" r:id="rId75"/>
    <p:sldId id="328" r:id="rId76"/>
    <p:sldId id="273" r:id="rId77"/>
    <p:sldId id="264" r:id="rId78"/>
    <p:sldId id="341" r:id="rId79"/>
    <p:sldId id="458" r:id="rId80"/>
    <p:sldId id="459" r:id="rId81"/>
    <p:sldId id="406" r:id="rId82"/>
    <p:sldId id="460" r:id="rId83"/>
    <p:sldId id="267" r:id="rId84"/>
    <p:sldId id="265" r:id="rId85"/>
    <p:sldId id="283" r:id="rId8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1" clrIdx="0">
    <p:extLst>
      <p:ext uri="{19B8F6BF-5375-455C-9EA6-DF929625EA0E}">
        <p15:presenceInfo xmlns:p15="http://schemas.microsoft.com/office/powerpoint/2012/main" userId="Windows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47" autoAdjust="0"/>
    <p:restoredTop sz="94291" autoAdjust="0"/>
  </p:normalViewPr>
  <p:slideViewPr>
    <p:cSldViewPr>
      <p:cViewPr varScale="1">
        <p:scale>
          <a:sx n="71" d="100"/>
          <a:sy n="71" d="100"/>
        </p:scale>
        <p:origin x="588" y="78"/>
      </p:cViewPr>
      <p:guideLst>
        <p:guide orient="horz" pos="2160"/>
        <p:guide pos="3840"/>
      </p:guideLst>
    </p:cSldViewPr>
  </p:slideViewPr>
  <p:outlineViewPr>
    <p:cViewPr>
      <p:scale>
        <a:sx n="33" d="100"/>
        <a:sy n="33" d="100"/>
      </p:scale>
      <p:origin x="0" y="-1506"/>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5" d="100"/>
          <a:sy n="55" d="100"/>
        </p:scale>
        <p:origin x="-288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commentAuthors" Target="commentAuthor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handoutMaster" Target="handoutMasters/handout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iagrams/colors1.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C89E28-7ACD-45BA-9163-0567527EEC1E}" type="doc">
      <dgm:prSet loTypeId="urn:microsoft.com/office/officeart/2011/layout/HexagonRadial" loCatId="cycle" qsTypeId="urn:microsoft.com/office/officeart/2005/8/quickstyle/simple3" qsCatId="simple" csTypeId="urn:microsoft.com/office/officeart/2005/8/colors/accent5_5" csCatId="accent5" phldr="1"/>
      <dgm:spPr/>
      <dgm:t>
        <a:bodyPr/>
        <a:lstStyle/>
        <a:p>
          <a:endParaRPr lang="en-US"/>
        </a:p>
      </dgm:t>
    </dgm:pt>
    <dgm:pt modelId="{26406172-9C9D-4CB1-B84F-2D6C42498506}">
      <dgm:prSet phldrT="[Text]" custT="1"/>
      <dgm:spPr/>
      <dgm:t>
        <a:bodyPr/>
        <a:lstStyle/>
        <a:p>
          <a:r>
            <a:rPr lang="en-US" sz="2400" dirty="0"/>
            <a:t>OOP</a:t>
          </a:r>
        </a:p>
      </dgm:t>
    </dgm:pt>
    <dgm:pt modelId="{453535CB-F251-4360-81FD-7A0F62006FC1}" type="parTrans" cxnId="{16253BFC-0FF2-447A-9808-44295115F928}">
      <dgm:prSet/>
      <dgm:spPr/>
      <dgm:t>
        <a:bodyPr/>
        <a:lstStyle/>
        <a:p>
          <a:endParaRPr lang="en-US" sz="2400"/>
        </a:p>
      </dgm:t>
    </dgm:pt>
    <dgm:pt modelId="{39BE26E1-4634-48E6-A14F-D69B6F012783}" type="sibTrans" cxnId="{16253BFC-0FF2-447A-9808-44295115F928}">
      <dgm:prSet/>
      <dgm:spPr/>
      <dgm:t>
        <a:bodyPr/>
        <a:lstStyle/>
        <a:p>
          <a:endParaRPr lang="en-US" sz="2400"/>
        </a:p>
      </dgm:t>
    </dgm:pt>
    <dgm:pt modelId="{94E18B2D-92CA-4411-B3BE-85519373CF4D}">
      <dgm:prSet phldrT="[Text]" custT="1"/>
      <dgm:spPr/>
      <dgm:t>
        <a:bodyPr/>
        <a:lstStyle/>
        <a:p>
          <a:r>
            <a:rPr lang="en-US" sz="2400" dirty="0"/>
            <a:t>Class</a:t>
          </a:r>
        </a:p>
      </dgm:t>
    </dgm:pt>
    <dgm:pt modelId="{DB70CF6E-401F-4E55-A9ED-CF193F84C295}" type="parTrans" cxnId="{7E5DF774-8D75-4F10-B3B9-6B791776D4C3}">
      <dgm:prSet/>
      <dgm:spPr/>
      <dgm:t>
        <a:bodyPr/>
        <a:lstStyle/>
        <a:p>
          <a:endParaRPr lang="en-US" sz="2400"/>
        </a:p>
      </dgm:t>
    </dgm:pt>
    <dgm:pt modelId="{4F64433A-C5CC-450D-A695-E2AACFE4BE03}" type="sibTrans" cxnId="{7E5DF774-8D75-4F10-B3B9-6B791776D4C3}">
      <dgm:prSet/>
      <dgm:spPr/>
      <dgm:t>
        <a:bodyPr/>
        <a:lstStyle/>
        <a:p>
          <a:endParaRPr lang="en-US" sz="2400"/>
        </a:p>
      </dgm:t>
    </dgm:pt>
    <dgm:pt modelId="{2F56CD7D-C039-46BE-A420-D10A295DCDC8}">
      <dgm:prSet phldrT="[Text]" custT="1"/>
      <dgm:spPr/>
      <dgm:t>
        <a:bodyPr/>
        <a:lstStyle/>
        <a:p>
          <a:r>
            <a:rPr lang="en-US" sz="2400" dirty="0"/>
            <a:t>Object</a:t>
          </a:r>
        </a:p>
      </dgm:t>
    </dgm:pt>
    <dgm:pt modelId="{9053FD23-124A-4F23-A646-7BE5FE41F5D0}" type="parTrans" cxnId="{4B29E602-F127-4473-BAA6-EF712DC24634}">
      <dgm:prSet/>
      <dgm:spPr/>
      <dgm:t>
        <a:bodyPr/>
        <a:lstStyle/>
        <a:p>
          <a:endParaRPr lang="en-US" sz="2400"/>
        </a:p>
      </dgm:t>
    </dgm:pt>
    <dgm:pt modelId="{0650A270-2EEC-44A9-89B4-F68673265ABE}" type="sibTrans" cxnId="{4B29E602-F127-4473-BAA6-EF712DC24634}">
      <dgm:prSet/>
      <dgm:spPr/>
      <dgm:t>
        <a:bodyPr/>
        <a:lstStyle/>
        <a:p>
          <a:endParaRPr lang="en-US" sz="2400"/>
        </a:p>
      </dgm:t>
    </dgm:pt>
    <dgm:pt modelId="{C595FE00-6290-4F82-8A5B-53DBC0FB8914}">
      <dgm:prSet phldrT="[Text]" custT="1"/>
      <dgm:spPr/>
      <dgm:t>
        <a:bodyPr/>
        <a:lstStyle/>
        <a:p>
          <a:r>
            <a:rPr lang="en-US" sz="2400" dirty="0"/>
            <a:t>Encapsulation</a:t>
          </a:r>
        </a:p>
      </dgm:t>
    </dgm:pt>
    <dgm:pt modelId="{635CECC8-1D91-48B4-9999-CFC23AA19F8D}" type="parTrans" cxnId="{2D7B9472-1BE3-4AB1-9A1C-45EC81EE76C9}">
      <dgm:prSet/>
      <dgm:spPr/>
      <dgm:t>
        <a:bodyPr/>
        <a:lstStyle/>
        <a:p>
          <a:endParaRPr lang="en-US" sz="2400"/>
        </a:p>
      </dgm:t>
    </dgm:pt>
    <dgm:pt modelId="{FB6EA765-5BC8-4017-84D1-9E4931384F19}" type="sibTrans" cxnId="{2D7B9472-1BE3-4AB1-9A1C-45EC81EE76C9}">
      <dgm:prSet/>
      <dgm:spPr/>
      <dgm:t>
        <a:bodyPr/>
        <a:lstStyle/>
        <a:p>
          <a:endParaRPr lang="en-US" sz="2400"/>
        </a:p>
      </dgm:t>
    </dgm:pt>
    <dgm:pt modelId="{D797A9DC-139D-4318-86F8-460D60268BB0}">
      <dgm:prSet phldrT="[Text]" custT="1"/>
      <dgm:spPr/>
      <dgm:t>
        <a:bodyPr/>
        <a:lstStyle/>
        <a:p>
          <a:r>
            <a:rPr lang="en-US" sz="2400" dirty="0"/>
            <a:t>Polymorphism</a:t>
          </a:r>
        </a:p>
      </dgm:t>
    </dgm:pt>
    <dgm:pt modelId="{6EC85347-9A6B-44CB-ACDC-5E06E5936338}" type="parTrans" cxnId="{9B5B2180-E3E5-406F-A15B-9E32FCEDB625}">
      <dgm:prSet/>
      <dgm:spPr/>
      <dgm:t>
        <a:bodyPr/>
        <a:lstStyle/>
        <a:p>
          <a:endParaRPr lang="en-US" sz="2400"/>
        </a:p>
      </dgm:t>
    </dgm:pt>
    <dgm:pt modelId="{13DAC10E-D9D1-41EB-A247-5279B1264102}" type="sibTrans" cxnId="{9B5B2180-E3E5-406F-A15B-9E32FCEDB625}">
      <dgm:prSet/>
      <dgm:spPr/>
      <dgm:t>
        <a:bodyPr/>
        <a:lstStyle/>
        <a:p>
          <a:endParaRPr lang="en-US" sz="2400"/>
        </a:p>
      </dgm:t>
    </dgm:pt>
    <dgm:pt modelId="{7C944C36-27A2-4400-875B-5382D0C50D70}">
      <dgm:prSet phldrT="[Text]" custT="1"/>
      <dgm:spPr/>
      <dgm:t>
        <a:bodyPr/>
        <a:lstStyle/>
        <a:p>
          <a:r>
            <a:rPr lang="en-US" sz="2400" dirty="0"/>
            <a:t>Inheritance</a:t>
          </a:r>
        </a:p>
      </dgm:t>
    </dgm:pt>
    <dgm:pt modelId="{E3F942C6-CD49-4374-AF00-724D53EF5CD7}" type="parTrans" cxnId="{D837D67E-C5EE-4C15-94F3-F600FBCA17D4}">
      <dgm:prSet/>
      <dgm:spPr/>
      <dgm:t>
        <a:bodyPr/>
        <a:lstStyle/>
        <a:p>
          <a:endParaRPr lang="en-US" sz="2400"/>
        </a:p>
      </dgm:t>
    </dgm:pt>
    <dgm:pt modelId="{658D98CF-2420-4250-A7BF-4A7F297A29A4}" type="sibTrans" cxnId="{D837D67E-C5EE-4C15-94F3-F600FBCA17D4}">
      <dgm:prSet/>
      <dgm:spPr/>
      <dgm:t>
        <a:bodyPr/>
        <a:lstStyle/>
        <a:p>
          <a:endParaRPr lang="en-US" sz="2400"/>
        </a:p>
      </dgm:t>
    </dgm:pt>
    <dgm:pt modelId="{53F469D2-0839-455A-89FC-A1826BBF966F}">
      <dgm:prSet phldrT="[Text]" custT="1"/>
      <dgm:spPr/>
      <dgm:t>
        <a:bodyPr/>
        <a:lstStyle/>
        <a:p>
          <a:r>
            <a:rPr lang="en-US" sz="2400" dirty="0"/>
            <a:t>Abstraction</a:t>
          </a:r>
        </a:p>
      </dgm:t>
    </dgm:pt>
    <dgm:pt modelId="{46DF6DBF-7707-48D8-A809-93868006B688}" type="parTrans" cxnId="{D0429DE2-C0F2-4BD9-8B29-C6991E414660}">
      <dgm:prSet/>
      <dgm:spPr/>
      <dgm:t>
        <a:bodyPr/>
        <a:lstStyle/>
        <a:p>
          <a:endParaRPr lang="en-US" sz="2400"/>
        </a:p>
      </dgm:t>
    </dgm:pt>
    <dgm:pt modelId="{A81AF186-2731-4B34-A30F-7F1B2C19F0A2}" type="sibTrans" cxnId="{D0429DE2-C0F2-4BD9-8B29-C6991E414660}">
      <dgm:prSet/>
      <dgm:spPr/>
      <dgm:t>
        <a:bodyPr/>
        <a:lstStyle/>
        <a:p>
          <a:endParaRPr lang="en-US" sz="2400"/>
        </a:p>
      </dgm:t>
    </dgm:pt>
    <dgm:pt modelId="{11696572-90C4-416A-848B-68176CBD4774}" type="pres">
      <dgm:prSet presAssocID="{09C89E28-7ACD-45BA-9163-0567527EEC1E}" presName="Name0" presStyleCnt="0">
        <dgm:presLayoutVars>
          <dgm:chMax val="1"/>
          <dgm:chPref val="1"/>
          <dgm:dir/>
          <dgm:animOne val="branch"/>
          <dgm:animLvl val="lvl"/>
        </dgm:presLayoutVars>
      </dgm:prSet>
      <dgm:spPr/>
      <dgm:t>
        <a:bodyPr/>
        <a:lstStyle/>
        <a:p>
          <a:endParaRPr lang="en-US"/>
        </a:p>
      </dgm:t>
    </dgm:pt>
    <dgm:pt modelId="{B4958ED4-3906-4555-936F-15B93397C713}" type="pres">
      <dgm:prSet presAssocID="{26406172-9C9D-4CB1-B84F-2D6C42498506}" presName="Parent" presStyleLbl="node0" presStyleIdx="0" presStyleCnt="1">
        <dgm:presLayoutVars>
          <dgm:chMax val="6"/>
          <dgm:chPref val="6"/>
        </dgm:presLayoutVars>
      </dgm:prSet>
      <dgm:spPr/>
      <dgm:t>
        <a:bodyPr/>
        <a:lstStyle/>
        <a:p>
          <a:endParaRPr lang="en-US"/>
        </a:p>
      </dgm:t>
    </dgm:pt>
    <dgm:pt modelId="{3846EC6C-D990-450C-A962-5468705756FF}" type="pres">
      <dgm:prSet presAssocID="{94E18B2D-92CA-4411-B3BE-85519373CF4D}" presName="Accent1" presStyleCnt="0"/>
      <dgm:spPr/>
    </dgm:pt>
    <dgm:pt modelId="{39104A8D-D973-419D-8DB2-7BA232AD33DA}" type="pres">
      <dgm:prSet presAssocID="{94E18B2D-92CA-4411-B3BE-85519373CF4D}" presName="Accent" presStyleLbl="bgShp" presStyleIdx="0" presStyleCnt="6"/>
      <dgm:spPr/>
    </dgm:pt>
    <dgm:pt modelId="{77A2EF5C-4E78-4EAA-B16C-40AE99C68C8F}" type="pres">
      <dgm:prSet presAssocID="{94E18B2D-92CA-4411-B3BE-85519373CF4D}" presName="Child1" presStyleLbl="node1" presStyleIdx="0" presStyleCnt="6">
        <dgm:presLayoutVars>
          <dgm:chMax val="0"/>
          <dgm:chPref val="0"/>
          <dgm:bulletEnabled val="1"/>
        </dgm:presLayoutVars>
      </dgm:prSet>
      <dgm:spPr/>
      <dgm:t>
        <a:bodyPr/>
        <a:lstStyle/>
        <a:p>
          <a:endParaRPr lang="en-US"/>
        </a:p>
      </dgm:t>
    </dgm:pt>
    <dgm:pt modelId="{FB822FC0-66ED-41AD-B8CA-15A1E8BC104D}" type="pres">
      <dgm:prSet presAssocID="{2F56CD7D-C039-46BE-A420-D10A295DCDC8}" presName="Accent2" presStyleCnt="0"/>
      <dgm:spPr/>
    </dgm:pt>
    <dgm:pt modelId="{5DCD05A0-A048-40D2-9E3E-1D121A3DD488}" type="pres">
      <dgm:prSet presAssocID="{2F56CD7D-C039-46BE-A420-D10A295DCDC8}" presName="Accent" presStyleLbl="bgShp" presStyleIdx="1" presStyleCnt="6"/>
      <dgm:spPr/>
    </dgm:pt>
    <dgm:pt modelId="{A99733DD-90F6-4DD9-8390-903E0E1D38BE}" type="pres">
      <dgm:prSet presAssocID="{2F56CD7D-C039-46BE-A420-D10A295DCDC8}" presName="Child2" presStyleLbl="node1" presStyleIdx="1" presStyleCnt="6">
        <dgm:presLayoutVars>
          <dgm:chMax val="0"/>
          <dgm:chPref val="0"/>
          <dgm:bulletEnabled val="1"/>
        </dgm:presLayoutVars>
      </dgm:prSet>
      <dgm:spPr/>
      <dgm:t>
        <a:bodyPr/>
        <a:lstStyle/>
        <a:p>
          <a:endParaRPr lang="en-US"/>
        </a:p>
      </dgm:t>
    </dgm:pt>
    <dgm:pt modelId="{01E70E71-D242-4070-A40D-6315D979C674}" type="pres">
      <dgm:prSet presAssocID="{C595FE00-6290-4F82-8A5B-53DBC0FB8914}" presName="Accent3" presStyleCnt="0"/>
      <dgm:spPr/>
    </dgm:pt>
    <dgm:pt modelId="{33CFF9C0-BBC4-4CF0-9A73-C08257FCBB77}" type="pres">
      <dgm:prSet presAssocID="{C595FE00-6290-4F82-8A5B-53DBC0FB8914}" presName="Accent" presStyleLbl="bgShp" presStyleIdx="2" presStyleCnt="6"/>
      <dgm:spPr/>
    </dgm:pt>
    <dgm:pt modelId="{5DDE7CA1-4D1E-4F8E-B736-8E71AF02DCFE}" type="pres">
      <dgm:prSet presAssocID="{C595FE00-6290-4F82-8A5B-53DBC0FB8914}" presName="Child3" presStyleLbl="node1" presStyleIdx="2" presStyleCnt="6">
        <dgm:presLayoutVars>
          <dgm:chMax val="0"/>
          <dgm:chPref val="0"/>
          <dgm:bulletEnabled val="1"/>
        </dgm:presLayoutVars>
      </dgm:prSet>
      <dgm:spPr/>
      <dgm:t>
        <a:bodyPr/>
        <a:lstStyle/>
        <a:p>
          <a:endParaRPr lang="en-US"/>
        </a:p>
      </dgm:t>
    </dgm:pt>
    <dgm:pt modelId="{03C1B43E-0C2A-4FA6-B585-95174839A83F}" type="pres">
      <dgm:prSet presAssocID="{D797A9DC-139D-4318-86F8-460D60268BB0}" presName="Accent4" presStyleCnt="0"/>
      <dgm:spPr/>
    </dgm:pt>
    <dgm:pt modelId="{11AA1C75-2FED-45A8-9634-FF1D39C5D4C3}" type="pres">
      <dgm:prSet presAssocID="{D797A9DC-139D-4318-86F8-460D60268BB0}" presName="Accent" presStyleLbl="bgShp" presStyleIdx="3" presStyleCnt="6"/>
      <dgm:spPr/>
    </dgm:pt>
    <dgm:pt modelId="{5D6002A5-A402-4B07-94FF-6CCBCBA6EE34}" type="pres">
      <dgm:prSet presAssocID="{D797A9DC-139D-4318-86F8-460D60268BB0}" presName="Child4" presStyleLbl="node1" presStyleIdx="3" presStyleCnt="6">
        <dgm:presLayoutVars>
          <dgm:chMax val="0"/>
          <dgm:chPref val="0"/>
          <dgm:bulletEnabled val="1"/>
        </dgm:presLayoutVars>
      </dgm:prSet>
      <dgm:spPr/>
      <dgm:t>
        <a:bodyPr/>
        <a:lstStyle/>
        <a:p>
          <a:endParaRPr lang="en-US"/>
        </a:p>
      </dgm:t>
    </dgm:pt>
    <dgm:pt modelId="{BCA52646-4751-4761-804B-06D30EA0E1AA}" type="pres">
      <dgm:prSet presAssocID="{7C944C36-27A2-4400-875B-5382D0C50D70}" presName="Accent5" presStyleCnt="0"/>
      <dgm:spPr/>
    </dgm:pt>
    <dgm:pt modelId="{224C6A27-6BF9-42D8-AAB5-7CFEAFBAE665}" type="pres">
      <dgm:prSet presAssocID="{7C944C36-27A2-4400-875B-5382D0C50D70}" presName="Accent" presStyleLbl="bgShp" presStyleIdx="4" presStyleCnt="6"/>
      <dgm:spPr/>
    </dgm:pt>
    <dgm:pt modelId="{6676277A-3B39-4BBA-A1B8-D7BF38352916}" type="pres">
      <dgm:prSet presAssocID="{7C944C36-27A2-4400-875B-5382D0C50D70}" presName="Child5" presStyleLbl="node1" presStyleIdx="4" presStyleCnt="6">
        <dgm:presLayoutVars>
          <dgm:chMax val="0"/>
          <dgm:chPref val="0"/>
          <dgm:bulletEnabled val="1"/>
        </dgm:presLayoutVars>
      </dgm:prSet>
      <dgm:spPr/>
      <dgm:t>
        <a:bodyPr/>
        <a:lstStyle/>
        <a:p>
          <a:endParaRPr lang="en-US"/>
        </a:p>
      </dgm:t>
    </dgm:pt>
    <dgm:pt modelId="{5E34E270-0EFE-4BDA-A438-60F96E405287}" type="pres">
      <dgm:prSet presAssocID="{53F469D2-0839-455A-89FC-A1826BBF966F}" presName="Accent6" presStyleCnt="0"/>
      <dgm:spPr/>
    </dgm:pt>
    <dgm:pt modelId="{E110EC91-1359-460A-9E7F-5C3EC88935A5}" type="pres">
      <dgm:prSet presAssocID="{53F469D2-0839-455A-89FC-A1826BBF966F}" presName="Accent" presStyleLbl="bgShp" presStyleIdx="5" presStyleCnt="6"/>
      <dgm:spPr/>
    </dgm:pt>
    <dgm:pt modelId="{EAC21B8A-C51C-4B3A-BF16-0F5AA2F0A7FF}" type="pres">
      <dgm:prSet presAssocID="{53F469D2-0839-455A-89FC-A1826BBF966F}" presName="Child6" presStyleLbl="node1" presStyleIdx="5" presStyleCnt="6">
        <dgm:presLayoutVars>
          <dgm:chMax val="0"/>
          <dgm:chPref val="0"/>
          <dgm:bulletEnabled val="1"/>
        </dgm:presLayoutVars>
      </dgm:prSet>
      <dgm:spPr/>
      <dgm:t>
        <a:bodyPr/>
        <a:lstStyle/>
        <a:p>
          <a:endParaRPr lang="en-US"/>
        </a:p>
      </dgm:t>
    </dgm:pt>
  </dgm:ptLst>
  <dgm:cxnLst>
    <dgm:cxn modelId="{9B5B2180-E3E5-406F-A15B-9E32FCEDB625}" srcId="{26406172-9C9D-4CB1-B84F-2D6C42498506}" destId="{D797A9DC-139D-4318-86F8-460D60268BB0}" srcOrd="3" destOrd="0" parTransId="{6EC85347-9A6B-44CB-ACDC-5E06E5936338}" sibTransId="{13DAC10E-D9D1-41EB-A247-5279B1264102}"/>
    <dgm:cxn modelId="{8768A3DE-E437-4618-879B-F92153505D7B}" type="presOf" srcId="{94E18B2D-92CA-4411-B3BE-85519373CF4D}" destId="{77A2EF5C-4E78-4EAA-B16C-40AE99C68C8F}" srcOrd="0" destOrd="0" presId="urn:microsoft.com/office/officeart/2011/layout/HexagonRadial"/>
    <dgm:cxn modelId="{4B29E602-F127-4473-BAA6-EF712DC24634}" srcId="{26406172-9C9D-4CB1-B84F-2D6C42498506}" destId="{2F56CD7D-C039-46BE-A420-D10A295DCDC8}" srcOrd="1" destOrd="0" parTransId="{9053FD23-124A-4F23-A646-7BE5FE41F5D0}" sibTransId="{0650A270-2EEC-44A9-89B4-F68673265ABE}"/>
    <dgm:cxn modelId="{0E62CD35-5B5E-4680-A180-59441D153966}" type="presOf" srcId="{09C89E28-7ACD-45BA-9163-0567527EEC1E}" destId="{11696572-90C4-416A-848B-68176CBD4774}" srcOrd="0" destOrd="0" presId="urn:microsoft.com/office/officeart/2011/layout/HexagonRadial"/>
    <dgm:cxn modelId="{B03FF7C7-1AE3-4775-A168-D9140D26ECE5}" type="presOf" srcId="{26406172-9C9D-4CB1-B84F-2D6C42498506}" destId="{B4958ED4-3906-4555-936F-15B93397C713}" srcOrd="0" destOrd="0" presId="urn:microsoft.com/office/officeart/2011/layout/HexagonRadial"/>
    <dgm:cxn modelId="{C64AFF89-5577-42C7-99CF-4C81ED96CC17}" type="presOf" srcId="{7C944C36-27A2-4400-875B-5382D0C50D70}" destId="{6676277A-3B39-4BBA-A1B8-D7BF38352916}" srcOrd="0" destOrd="0" presId="urn:microsoft.com/office/officeart/2011/layout/HexagonRadial"/>
    <dgm:cxn modelId="{D0429DE2-C0F2-4BD9-8B29-C6991E414660}" srcId="{26406172-9C9D-4CB1-B84F-2D6C42498506}" destId="{53F469D2-0839-455A-89FC-A1826BBF966F}" srcOrd="5" destOrd="0" parTransId="{46DF6DBF-7707-48D8-A809-93868006B688}" sibTransId="{A81AF186-2731-4B34-A30F-7F1B2C19F0A2}"/>
    <dgm:cxn modelId="{7E5DF774-8D75-4F10-B3B9-6B791776D4C3}" srcId="{26406172-9C9D-4CB1-B84F-2D6C42498506}" destId="{94E18B2D-92CA-4411-B3BE-85519373CF4D}" srcOrd="0" destOrd="0" parTransId="{DB70CF6E-401F-4E55-A9ED-CF193F84C295}" sibTransId="{4F64433A-C5CC-450D-A695-E2AACFE4BE03}"/>
    <dgm:cxn modelId="{1A8946FA-A629-4B38-9848-35586F927027}" type="presOf" srcId="{D797A9DC-139D-4318-86F8-460D60268BB0}" destId="{5D6002A5-A402-4B07-94FF-6CCBCBA6EE34}" srcOrd="0" destOrd="0" presId="urn:microsoft.com/office/officeart/2011/layout/HexagonRadial"/>
    <dgm:cxn modelId="{16253BFC-0FF2-447A-9808-44295115F928}" srcId="{09C89E28-7ACD-45BA-9163-0567527EEC1E}" destId="{26406172-9C9D-4CB1-B84F-2D6C42498506}" srcOrd="0" destOrd="0" parTransId="{453535CB-F251-4360-81FD-7A0F62006FC1}" sibTransId="{39BE26E1-4634-48E6-A14F-D69B6F012783}"/>
    <dgm:cxn modelId="{03F1CB88-6BF8-4B52-9458-022AE4307A4B}" type="presOf" srcId="{53F469D2-0839-455A-89FC-A1826BBF966F}" destId="{EAC21B8A-C51C-4B3A-BF16-0F5AA2F0A7FF}" srcOrd="0" destOrd="0" presId="urn:microsoft.com/office/officeart/2011/layout/HexagonRadial"/>
    <dgm:cxn modelId="{47C03742-3773-464A-BDE1-2CC94420D96B}" type="presOf" srcId="{C595FE00-6290-4F82-8A5B-53DBC0FB8914}" destId="{5DDE7CA1-4D1E-4F8E-B736-8E71AF02DCFE}" srcOrd="0" destOrd="0" presId="urn:microsoft.com/office/officeart/2011/layout/HexagonRadial"/>
    <dgm:cxn modelId="{2D7B9472-1BE3-4AB1-9A1C-45EC81EE76C9}" srcId="{26406172-9C9D-4CB1-B84F-2D6C42498506}" destId="{C595FE00-6290-4F82-8A5B-53DBC0FB8914}" srcOrd="2" destOrd="0" parTransId="{635CECC8-1D91-48B4-9999-CFC23AA19F8D}" sibTransId="{FB6EA765-5BC8-4017-84D1-9E4931384F19}"/>
    <dgm:cxn modelId="{E87AEEA2-BA5F-4A2F-A14F-2EDCE82A6DC5}" type="presOf" srcId="{2F56CD7D-C039-46BE-A420-D10A295DCDC8}" destId="{A99733DD-90F6-4DD9-8390-903E0E1D38BE}" srcOrd="0" destOrd="0" presId="urn:microsoft.com/office/officeart/2011/layout/HexagonRadial"/>
    <dgm:cxn modelId="{D837D67E-C5EE-4C15-94F3-F600FBCA17D4}" srcId="{26406172-9C9D-4CB1-B84F-2D6C42498506}" destId="{7C944C36-27A2-4400-875B-5382D0C50D70}" srcOrd="4" destOrd="0" parTransId="{E3F942C6-CD49-4374-AF00-724D53EF5CD7}" sibTransId="{658D98CF-2420-4250-A7BF-4A7F297A29A4}"/>
    <dgm:cxn modelId="{55972C99-5D92-4CF8-97ED-7662D922B521}" type="presParOf" srcId="{11696572-90C4-416A-848B-68176CBD4774}" destId="{B4958ED4-3906-4555-936F-15B93397C713}" srcOrd="0" destOrd="0" presId="urn:microsoft.com/office/officeart/2011/layout/HexagonRadial"/>
    <dgm:cxn modelId="{689C6074-0284-45F0-830A-5379E0E657BA}" type="presParOf" srcId="{11696572-90C4-416A-848B-68176CBD4774}" destId="{3846EC6C-D990-450C-A962-5468705756FF}" srcOrd="1" destOrd="0" presId="urn:microsoft.com/office/officeart/2011/layout/HexagonRadial"/>
    <dgm:cxn modelId="{97D6A462-6BCD-4538-AE4F-8F61EA8E424B}" type="presParOf" srcId="{3846EC6C-D990-450C-A962-5468705756FF}" destId="{39104A8D-D973-419D-8DB2-7BA232AD33DA}" srcOrd="0" destOrd="0" presId="urn:microsoft.com/office/officeart/2011/layout/HexagonRadial"/>
    <dgm:cxn modelId="{1576364D-B42D-4159-A61E-2BC8B304F3AE}" type="presParOf" srcId="{11696572-90C4-416A-848B-68176CBD4774}" destId="{77A2EF5C-4E78-4EAA-B16C-40AE99C68C8F}" srcOrd="2" destOrd="0" presId="urn:microsoft.com/office/officeart/2011/layout/HexagonRadial"/>
    <dgm:cxn modelId="{76E7E3E1-9ABC-4907-82AE-867456098F9B}" type="presParOf" srcId="{11696572-90C4-416A-848B-68176CBD4774}" destId="{FB822FC0-66ED-41AD-B8CA-15A1E8BC104D}" srcOrd="3" destOrd="0" presId="urn:microsoft.com/office/officeart/2011/layout/HexagonRadial"/>
    <dgm:cxn modelId="{D1827034-0E5E-4A25-8468-6393CEE47126}" type="presParOf" srcId="{FB822FC0-66ED-41AD-B8CA-15A1E8BC104D}" destId="{5DCD05A0-A048-40D2-9E3E-1D121A3DD488}" srcOrd="0" destOrd="0" presId="urn:microsoft.com/office/officeart/2011/layout/HexagonRadial"/>
    <dgm:cxn modelId="{1E525B02-10E2-4310-80EF-928FAA0755D0}" type="presParOf" srcId="{11696572-90C4-416A-848B-68176CBD4774}" destId="{A99733DD-90F6-4DD9-8390-903E0E1D38BE}" srcOrd="4" destOrd="0" presId="urn:microsoft.com/office/officeart/2011/layout/HexagonRadial"/>
    <dgm:cxn modelId="{6001CFA4-0765-4F5E-B417-9ED2C4758B53}" type="presParOf" srcId="{11696572-90C4-416A-848B-68176CBD4774}" destId="{01E70E71-D242-4070-A40D-6315D979C674}" srcOrd="5" destOrd="0" presId="urn:microsoft.com/office/officeart/2011/layout/HexagonRadial"/>
    <dgm:cxn modelId="{F3D4CDEA-E828-4C10-B5C2-853D8F76D8F3}" type="presParOf" srcId="{01E70E71-D242-4070-A40D-6315D979C674}" destId="{33CFF9C0-BBC4-4CF0-9A73-C08257FCBB77}" srcOrd="0" destOrd="0" presId="urn:microsoft.com/office/officeart/2011/layout/HexagonRadial"/>
    <dgm:cxn modelId="{3E0F9B24-BCC1-422C-BA3E-6486DB6FCC60}" type="presParOf" srcId="{11696572-90C4-416A-848B-68176CBD4774}" destId="{5DDE7CA1-4D1E-4F8E-B736-8E71AF02DCFE}" srcOrd="6" destOrd="0" presId="urn:microsoft.com/office/officeart/2011/layout/HexagonRadial"/>
    <dgm:cxn modelId="{281F9356-6B4E-4581-9FBF-6763ADA071D1}" type="presParOf" srcId="{11696572-90C4-416A-848B-68176CBD4774}" destId="{03C1B43E-0C2A-4FA6-B585-95174839A83F}" srcOrd="7" destOrd="0" presId="urn:microsoft.com/office/officeart/2011/layout/HexagonRadial"/>
    <dgm:cxn modelId="{A88D713E-A33A-4E16-A6FB-AD3274DC8C7B}" type="presParOf" srcId="{03C1B43E-0C2A-4FA6-B585-95174839A83F}" destId="{11AA1C75-2FED-45A8-9634-FF1D39C5D4C3}" srcOrd="0" destOrd="0" presId="urn:microsoft.com/office/officeart/2011/layout/HexagonRadial"/>
    <dgm:cxn modelId="{B7CD49A9-F032-4AFA-9C52-2D53656F6D0D}" type="presParOf" srcId="{11696572-90C4-416A-848B-68176CBD4774}" destId="{5D6002A5-A402-4B07-94FF-6CCBCBA6EE34}" srcOrd="8" destOrd="0" presId="urn:microsoft.com/office/officeart/2011/layout/HexagonRadial"/>
    <dgm:cxn modelId="{0C7A5DA2-9199-4259-B683-0CE18E0590C3}" type="presParOf" srcId="{11696572-90C4-416A-848B-68176CBD4774}" destId="{BCA52646-4751-4761-804B-06D30EA0E1AA}" srcOrd="9" destOrd="0" presId="urn:microsoft.com/office/officeart/2011/layout/HexagonRadial"/>
    <dgm:cxn modelId="{0A04BCA8-EDB5-47F3-9910-AC24950A2406}" type="presParOf" srcId="{BCA52646-4751-4761-804B-06D30EA0E1AA}" destId="{224C6A27-6BF9-42D8-AAB5-7CFEAFBAE665}" srcOrd="0" destOrd="0" presId="urn:microsoft.com/office/officeart/2011/layout/HexagonRadial"/>
    <dgm:cxn modelId="{8B33EF5A-89FF-4882-839A-43A3068FF5CD}" type="presParOf" srcId="{11696572-90C4-416A-848B-68176CBD4774}" destId="{6676277A-3B39-4BBA-A1B8-D7BF38352916}" srcOrd="10" destOrd="0" presId="urn:microsoft.com/office/officeart/2011/layout/HexagonRadial"/>
    <dgm:cxn modelId="{3B9433AD-9089-48BB-9320-96FF98848CFF}" type="presParOf" srcId="{11696572-90C4-416A-848B-68176CBD4774}" destId="{5E34E270-0EFE-4BDA-A438-60F96E405287}" srcOrd="11" destOrd="0" presId="urn:microsoft.com/office/officeart/2011/layout/HexagonRadial"/>
    <dgm:cxn modelId="{EB4416F1-C14A-4167-BF5C-5B2FE4A8DEA6}" type="presParOf" srcId="{5E34E270-0EFE-4BDA-A438-60F96E405287}" destId="{E110EC91-1359-460A-9E7F-5C3EC88935A5}" srcOrd="0" destOrd="0" presId="urn:microsoft.com/office/officeart/2011/layout/HexagonRadial"/>
    <dgm:cxn modelId="{516E0449-C5A9-4CD6-B85F-EA87D7BCE081}" type="presParOf" srcId="{11696572-90C4-416A-848B-68176CBD4774}" destId="{EAC21B8A-C51C-4B3A-BF16-0F5AA2F0A7FF}" srcOrd="12" destOrd="0" presId="urn:microsoft.com/office/officeart/2011/layout/HexagonRadial"/>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958ED4-3906-4555-936F-15B93397C713}">
      <dsp:nvSpPr>
        <dsp:cNvPr id="0" name=""/>
        <dsp:cNvSpPr/>
      </dsp:nvSpPr>
      <dsp:spPr>
        <a:xfrm>
          <a:off x="4807695" y="1786941"/>
          <a:ext cx="2271280" cy="1964749"/>
        </a:xfrm>
        <a:prstGeom prst="hexagon">
          <a:avLst>
            <a:gd name="adj" fmla="val 28570"/>
            <a:gd name="vf" fmla="val 115470"/>
          </a:avLst>
        </a:prstGeom>
        <a:gradFill rotWithShape="0">
          <a:gsLst>
            <a:gs pos="0">
              <a:schemeClr val="accent5">
                <a:alpha val="80000"/>
                <a:hueOff val="0"/>
                <a:satOff val="0"/>
                <a:lumOff val="0"/>
                <a:alphaOff val="0"/>
                <a:tint val="50000"/>
                <a:satMod val="300000"/>
              </a:schemeClr>
            </a:gs>
            <a:gs pos="35000">
              <a:schemeClr val="accent5">
                <a:alpha val="80000"/>
                <a:hueOff val="0"/>
                <a:satOff val="0"/>
                <a:lumOff val="0"/>
                <a:alphaOff val="0"/>
                <a:tint val="37000"/>
                <a:satMod val="300000"/>
              </a:schemeClr>
            </a:gs>
            <a:gs pos="100000">
              <a:schemeClr val="accent5">
                <a:alpha val="8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a:t>OOP</a:t>
          </a:r>
        </a:p>
      </dsp:txBody>
      <dsp:txXfrm>
        <a:off x="5184078" y="2112527"/>
        <a:ext cx="1518514" cy="1313577"/>
      </dsp:txXfrm>
    </dsp:sp>
    <dsp:sp modelId="{5DCD05A0-A048-40D2-9E3E-1D121A3DD488}">
      <dsp:nvSpPr>
        <dsp:cNvPr id="0" name=""/>
        <dsp:cNvSpPr/>
      </dsp:nvSpPr>
      <dsp:spPr>
        <a:xfrm>
          <a:off x="6229953" y="846941"/>
          <a:ext cx="856947" cy="738373"/>
        </a:xfrm>
        <a:prstGeom prst="hexagon">
          <a:avLst>
            <a:gd name="adj" fmla="val 28900"/>
            <a:gd name="vf" fmla="val 115470"/>
          </a:avLst>
        </a:prstGeom>
        <a:solidFill>
          <a:schemeClr val="accent5">
            <a:tint val="4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sp>
    <dsp:sp modelId="{77A2EF5C-4E78-4EAA-B16C-40AE99C68C8F}">
      <dsp:nvSpPr>
        <dsp:cNvPr id="0" name=""/>
        <dsp:cNvSpPr/>
      </dsp:nvSpPr>
      <dsp:spPr>
        <a:xfrm>
          <a:off x="5016913" y="0"/>
          <a:ext cx="1861297" cy="1610241"/>
        </a:xfrm>
        <a:prstGeom prst="hexagon">
          <a:avLst>
            <a:gd name="adj" fmla="val 28570"/>
            <a:gd name="vf" fmla="val 115470"/>
          </a:avLst>
        </a:prstGeom>
        <a:gradFill rotWithShape="0">
          <a:gsLst>
            <a:gs pos="0">
              <a:schemeClr val="accent5">
                <a:alpha val="90000"/>
                <a:hueOff val="0"/>
                <a:satOff val="0"/>
                <a:lumOff val="0"/>
                <a:alphaOff val="0"/>
                <a:tint val="50000"/>
                <a:satMod val="300000"/>
              </a:schemeClr>
            </a:gs>
            <a:gs pos="35000">
              <a:schemeClr val="accent5">
                <a:alpha val="90000"/>
                <a:hueOff val="0"/>
                <a:satOff val="0"/>
                <a:lumOff val="0"/>
                <a:alphaOff val="0"/>
                <a:tint val="37000"/>
                <a:satMod val="300000"/>
              </a:schemeClr>
            </a:gs>
            <a:gs pos="100000">
              <a:schemeClr val="accent5">
                <a:alpha val="9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a:t>Class</a:t>
          </a:r>
        </a:p>
      </dsp:txBody>
      <dsp:txXfrm>
        <a:off x="5325370" y="266851"/>
        <a:ext cx="1244383" cy="1076539"/>
      </dsp:txXfrm>
    </dsp:sp>
    <dsp:sp modelId="{33CFF9C0-BBC4-4CF0-9A73-C08257FCBB77}">
      <dsp:nvSpPr>
        <dsp:cNvPr id="0" name=""/>
        <dsp:cNvSpPr/>
      </dsp:nvSpPr>
      <dsp:spPr>
        <a:xfrm>
          <a:off x="7230077" y="2227306"/>
          <a:ext cx="856947" cy="738373"/>
        </a:xfrm>
        <a:prstGeom prst="hexagon">
          <a:avLst>
            <a:gd name="adj" fmla="val 28900"/>
            <a:gd name="vf" fmla="val 115470"/>
          </a:avLst>
        </a:prstGeom>
        <a:solidFill>
          <a:schemeClr val="accent5">
            <a:tint val="4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sp>
    <dsp:sp modelId="{A99733DD-90F6-4DD9-8390-903E0E1D38BE}">
      <dsp:nvSpPr>
        <dsp:cNvPr id="0" name=""/>
        <dsp:cNvSpPr/>
      </dsp:nvSpPr>
      <dsp:spPr>
        <a:xfrm>
          <a:off x="6723939" y="990406"/>
          <a:ext cx="1861297" cy="1610241"/>
        </a:xfrm>
        <a:prstGeom prst="hexagon">
          <a:avLst>
            <a:gd name="adj" fmla="val 28570"/>
            <a:gd name="vf" fmla="val 115470"/>
          </a:avLst>
        </a:prstGeom>
        <a:gradFill rotWithShape="0">
          <a:gsLst>
            <a:gs pos="0">
              <a:schemeClr val="accent5">
                <a:alpha val="90000"/>
                <a:hueOff val="0"/>
                <a:satOff val="0"/>
                <a:lumOff val="0"/>
                <a:alphaOff val="-8000"/>
                <a:tint val="50000"/>
                <a:satMod val="300000"/>
              </a:schemeClr>
            </a:gs>
            <a:gs pos="35000">
              <a:schemeClr val="accent5">
                <a:alpha val="90000"/>
                <a:hueOff val="0"/>
                <a:satOff val="0"/>
                <a:lumOff val="0"/>
                <a:alphaOff val="-8000"/>
                <a:tint val="37000"/>
                <a:satMod val="300000"/>
              </a:schemeClr>
            </a:gs>
            <a:gs pos="100000">
              <a:schemeClr val="accent5">
                <a:alpha val="90000"/>
                <a:hueOff val="0"/>
                <a:satOff val="0"/>
                <a:lumOff val="0"/>
                <a:alphaOff val="-800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a:t>Object</a:t>
          </a:r>
        </a:p>
      </dsp:txBody>
      <dsp:txXfrm>
        <a:off x="7032396" y="1257257"/>
        <a:ext cx="1244383" cy="1076539"/>
      </dsp:txXfrm>
    </dsp:sp>
    <dsp:sp modelId="{11AA1C75-2FED-45A8-9634-FF1D39C5D4C3}">
      <dsp:nvSpPr>
        <dsp:cNvPr id="0" name=""/>
        <dsp:cNvSpPr/>
      </dsp:nvSpPr>
      <dsp:spPr>
        <a:xfrm>
          <a:off x="6535326" y="3785479"/>
          <a:ext cx="856947" cy="738373"/>
        </a:xfrm>
        <a:prstGeom prst="hexagon">
          <a:avLst>
            <a:gd name="adj" fmla="val 28900"/>
            <a:gd name="vf" fmla="val 115470"/>
          </a:avLst>
        </a:prstGeom>
        <a:solidFill>
          <a:schemeClr val="accent5">
            <a:tint val="4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sp>
    <dsp:sp modelId="{5DDE7CA1-4D1E-4F8E-B736-8E71AF02DCFE}">
      <dsp:nvSpPr>
        <dsp:cNvPr id="0" name=""/>
        <dsp:cNvSpPr/>
      </dsp:nvSpPr>
      <dsp:spPr>
        <a:xfrm>
          <a:off x="6723939" y="2937430"/>
          <a:ext cx="1861297" cy="1610241"/>
        </a:xfrm>
        <a:prstGeom prst="hexagon">
          <a:avLst>
            <a:gd name="adj" fmla="val 28570"/>
            <a:gd name="vf" fmla="val 115470"/>
          </a:avLst>
        </a:prstGeom>
        <a:gradFill rotWithShape="0">
          <a:gsLst>
            <a:gs pos="0">
              <a:schemeClr val="accent5">
                <a:alpha val="90000"/>
                <a:hueOff val="0"/>
                <a:satOff val="0"/>
                <a:lumOff val="0"/>
                <a:alphaOff val="-16000"/>
                <a:tint val="50000"/>
                <a:satMod val="300000"/>
              </a:schemeClr>
            </a:gs>
            <a:gs pos="35000">
              <a:schemeClr val="accent5">
                <a:alpha val="90000"/>
                <a:hueOff val="0"/>
                <a:satOff val="0"/>
                <a:lumOff val="0"/>
                <a:alphaOff val="-16000"/>
                <a:tint val="37000"/>
                <a:satMod val="300000"/>
              </a:schemeClr>
            </a:gs>
            <a:gs pos="100000">
              <a:schemeClr val="accent5">
                <a:alpha val="90000"/>
                <a:hueOff val="0"/>
                <a:satOff val="0"/>
                <a:lumOff val="0"/>
                <a:alphaOff val="-1600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a:t>Encapsulation</a:t>
          </a:r>
        </a:p>
      </dsp:txBody>
      <dsp:txXfrm>
        <a:off x="7032396" y="3204281"/>
        <a:ext cx="1244383" cy="1076539"/>
      </dsp:txXfrm>
    </dsp:sp>
    <dsp:sp modelId="{224C6A27-6BF9-42D8-AAB5-7CFEAFBAE665}">
      <dsp:nvSpPr>
        <dsp:cNvPr id="0" name=""/>
        <dsp:cNvSpPr/>
      </dsp:nvSpPr>
      <dsp:spPr>
        <a:xfrm>
          <a:off x="4811922" y="3947223"/>
          <a:ext cx="856947" cy="738373"/>
        </a:xfrm>
        <a:prstGeom prst="hexagon">
          <a:avLst>
            <a:gd name="adj" fmla="val 28900"/>
            <a:gd name="vf" fmla="val 115470"/>
          </a:avLst>
        </a:prstGeom>
        <a:solidFill>
          <a:schemeClr val="accent5">
            <a:tint val="4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sp>
    <dsp:sp modelId="{5D6002A5-A402-4B07-94FF-6CCBCBA6EE34}">
      <dsp:nvSpPr>
        <dsp:cNvPr id="0" name=""/>
        <dsp:cNvSpPr/>
      </dsp:nvSpPr>
      <dsp:spPr>
        <a:xfrm>
          <a:off x="5016913" y="3928944"/>
          <a:ext cx="1861297" cy="1610241"/>
        </a:xfrm>
        <a:prstGeom prst="hexagon">
          <a:avLst>
            <a:gd name="adj" fmla="val 28570"/>
            <a:gd name="vf" fmla="val 115470"/>
          </a:avLst>
        </a:prstGeom>
        <a:gradFill rotWithShape="0">
          <a:gsLst>
            <a:gs pos="0">
              <a:schemeClr val="accent5">
                <a:alpha val="90000"/>
                <a:hueOff val="0"/>
                <a:satOff val="0"/>
                <a:lumOff val="0"/>
                <a:alphaOff val="-24000"/>
                <a:tint val="50000"/>
                <a:satMod val="300000"/>
              </a:schemeClr>
            </a:gs>
            <a:gs pos="35000">
              <a:schemeClr val="accent5">
                <a:alpha val="90000"/>
                <a:hueOff val="0"/>
                <a:satOff val="0"/>
                <a:lumOff val="0"/>
                <a:alphaOff val="-24000"/>
                <a:tint val="37000"/>
                <a:satMod val="300000"/>
              </a:schemeClr>
            </a:gs>
            <a:gs pos="100000">
              <a:schemeClr val="accent5">
                <a:alpha val="90000"/>
                <a:hueOff val="0"/>
                <a:satOff val="0"/>
                <a:lumOff val="0"/>
                <a:alphaOff val="-2400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a:t>Polymorphism</a:t>
          </a:r>
        </a:p>
      </dsp:txBody>
      <dsp:txXfrm>
        <a:off x="5325370" y="4195795"/>
        <a:ext cx="1244383" cy="1076539"/>
      </dsp:txXfrm>
    </dsp:sp>
    <dsp:sp modelId="{E110EC91-1359-460A-9E7F-5C3EC88935A5}">
      <dsp:nvSpPr>
        <dsp:cNvPr id="0" name=""/>
        <dsp:cNvSpPr/>
      </dsp:nvSpPr>
      <dsp:spPr>
        <a:xfrm>
          <a:off x="3795420" y="2567412"/>
          <a:ext cx="856947" cy="738373"/>
        </a:xfrm>
        <a:prstGeom prst="hexagon">
          <a:avLst>
            <a:gd name="adj" fmla="val 28900"/>
            <a:gd name="vf" fmla="val 115470"/>
          </a:avLst>
        </a:prstGeom>
        <a:solidFill>
          <a:schemeClr val="accent5">
            <a:tint val="4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sp>
    <dsp:sp modelId="{6676277A-3B39-4BBA-A1B8-D7BF38352916}">
      <dsp:nvSpPr>
        <dsp:cNvPr id="0" name=""/>
        <dsp:cNvSpPr/>
      </dsp:nvSpPr>
      <dsp:spPr>
        <a:xfrm>
          <a:off x="3301962" y="2938538"/>
          <a:ext cx="1861297" cy="1610241"/>
        </a:xfrm>
        <a:prstGeom prst="hexagon">
          <a:avLst>
            <a:gd name="adj" fmla="val 28570"/>
            <a:gd name="vf" fmla="val 115470"/>
          </a:avLst>
        </a:prstGeom>
        <a:gradFill rotWithShape="0">
          <a:gsLst>
            <a:gs pos="0">
              <a:schemeClr val="accent5">
                <a:alpha val="90000"/>
                <a:hueOff val="0"/>
                <a:satOff val="0"/>
                <a:lumOff val="0"/>
                <a:alphaOff val="-32000"/>
                <a:tint val="50000"/>
                <a:satMod val="300000"/>
              </a:schemeClr>
            </a:gs>
            <a:gs pos="35000">
              <a:schemeClr val="accent5">
                <a:alpha val="90000"/>
                <a:hueOff val="0"/>
                <a:satOff val="0"/>
                <a:lumOff val="0"/>
                <a:alphaOff val="-32000"/>
                <a:tint val="37000"/>
                <a:satMod val="300000"/>
              </a:schemeClr>
            </a:gs>
            <a:gs pos="100000">
              <a:schemeClr val="accent5">
                <a:alpha val="90000"/>
                <a:hueOff val="0"/>
                <a:satOff val="0"/>
                <a:lumOff val="0"/>
                <a:alphaOff val="-3200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a:t>Inheritance</a:t>
          </a:r>
        </a:p>
      </dsp:txBody>
      <dsp:txXfrm>
        <a:off x="3610419" y="3205389"/>
        <a:ext cx="1244383" cy="1076539"/>
      </dsp:txXfrm>
    </dsp:sp>
    <dsp:sp modelId="{EAC21B8A-C51C-4B3A-BF16-0F5AA2F0A7FF}">
      <dsp:nvSpPr>
        <dsp:cNvPr id="0" name=""/>
        <dsp:cNvSpPr/>
      </dsp:nvSpPr>
      <dsp:spPr>
        <a:xfrm>
          <a:off x="3301962" y="988190"/>
          <a:ext cx="1861297" cy="1610241"/>
        </a:xfrm>
        <a:prstGeom prst="hexagon">
          <a:avLst>
            <a:gd name="adj" fmla="val 28570"/>
            <a:gd name="vf" fmla="val 115470"/>
          </a:avLst>
        </a:prstGeom>
        <a:gradFill rotWithShape="0">
          <a:gsLst>
            <a:gs pos="0">
              <a:schemeClr val="accent5">
                <a:alpha val="90000"/>
                <a:hueOff val="0"/>
                <a:satOff val="0"/>
                <a:lumOff val="0"/>
                <a:alphaOff val="-40000"/>
                <a:tint val="50000"/>
                <a:satMod val="300000"/>
              </a:schemeClr>
            </a:gs>
            <a:gs pos="35000">
              <a:schemeClr val="accent5">
                <a:alpha val="90000"/>
                <a:hueOff val="0"/>
                <a:satOff val="0"/>
                <a:lumOff val="0"/>
                <a:alphaOff val="-40000"/>
                <a:tint val="37000"/>
                <a:satMod val="300000"/>
              </a:schemeClr>
            </a:gs>
            <a:gs pos="100000">
              <a:schemeClr val="accent5">
                <a:alpha val="90000"/>
                <a:hueOff val="0"/>
                <a:satOff val="0"/>
                <a:lumOff val="0"/>
                <a:alphaOff val="-4000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a:t>Abstraction</a:t>
          </a:r>
        </a:p>
      </dsp:txBody>
      <dsp:txXfrm>
        <a:off x="3610419" y="1255041"/>
        <a:ext cx="1244383" cy="1076539"/>
      </dsp:txXfrm>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1/6/2021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val="36152482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1/6/2021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extLst>
      <p:ext uri="{BB962C8B-B14F-4D97-AF65-F5344CB8AC3E}">
        <p14:creationId xmlns:p14="http://schemas.microsoft.com/office/powerpoint/2010/main" val="2444692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dirty="0"/>
          </a:p>
        </p:txBody>
      </p:sp>
    </p:spTree>
    <p:extLst>
      <p:ext uri="{BB962C8B-B14F-4D97-AF65-F5344CB8AC3E}">
        <p14:creationId xmlns:p14="http://schemas.microsoft.com/office/powerpoint/2010/main" val="4281249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2</a:t>
            </a:fld>
            <a:endParaRPr lang="en-US" dirty="0"/>
          </a:p>
        </p:txBody>
      </p:sp>
    </p:spTree>
    <p:extLst>
      <p:ext uri="{BB962C8B-B14F-4D97-AF65-F5344CB8AC3E}">
        <p14:creationId xmlns:p14="http://schemas.microsoft.com/office/powerpoint/2010/main" val="348996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2"/>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0E7E56E-BDA3-43F8-BAB0-EFCAAD139C6F}" type="datetime1">
              <a:rPr lang="en-US" smtClean="0"/>
              <a:t>1/6/2021</a:t>
            </a:fld>
            <a:endParaRPr lang="en-US"/>
          </a:p>
        </p:txBody>
      </p:sp>
      <p:sp>
        <p:nvSpPr>
          <p:cNvPr id="5" name="Footer Placeholder 4"/>
          <p:cNvSpPr>
            <a:spLocks noGrp="1"/>
          </p:cNvSpPr>
          <p:nvPr>
            <p:ph type="ftr" sz="quarter" idx="11"/>
          </p:nvPr>
        </p:nvSpPr>
        <p:spPr/>
        <p:txBody>
          <a:bodyPr/>
          <a:lstStyle/>
          <a:p>
            <a:r>
              <a:rPr lang="en-US"/>
              <a:t>SACHIN KUMAR                   Programming in Python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06EC05F-841E-425C-A6E1-C37D2C9A0449}" type="datetime1">
              <a:rPr lang="en-US" smtClean="0"/>
              <a:t>1/6/2021</a:t>
            </a:fld>
            <a:endParaRPr lang="en-US"/>
          </a:p>
        </p:txBody>
      </p:sp>
      <p:sp>
        <p:nvSpPr>
          <p:cNvPr id="5" name="Footer Placeholder 4"/>
          <p:cNvSpPr>
            <a:spLocks noGrp="1"/>
          </p:cNvSpPr>
          <p:nvPr>
            <p:ph type="ftr" sz="quarter" idx="11"/>
          </p:nvPr>
        </p:nvSpPr>
        <p:spPr/>
        <p:txBody>
          <a:bodyPr/>
          <a:lstStyle/>
          <a:p>
            <a:r>
              <a:rPr lang="en-US"/>
              <a:t>SACHIN KUMAR                   Programming in Python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5"/>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5"/>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9B47EF-3832-4177-8B77-39F656DCB5ED}" type="datetime1">
              <a:rPr lang="en-US" smtClean="0"/>
              <a:t>1/6/2021</a:t>
            </a:fld>
            <a:endParaRPr lang="en-US"/>
          </a:p>
        </p:txBody>
      </p:sp>
      <p:sp>
        <p:nvSpPr>
          <p:cNvPr id="5" name="Footer Placeholder 4"/>
          <p:cNvSpPr>
            <a:spLocks noGrp="1"/>
          </p:cNvSpPr>
          <p:nvPr>
            <p:ph type="ftr" sz="quarter" idx="11"/>
          </p:nvPr>
        </p:nvSpPr>
        <p:spPr/>
        <p:txBody>
          <a:bodyPr/>
          <a:lstStyle/>
          <a:p>
            <a:r>
              <a:rPr lang="en-US"/>
              <a:t>SACHIN KUMAR                   Programming in Python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309948-2AF8-4BF1-9D1F-F1996AEFB7BC}" type="datetime1">
              <a:rPr lang="en-US" smtClean="0"/>
              <a:t>1/6/2021</a:t>
            </a:fld>
            <a:endParaRPr lang="en-US"/>
          </a:p>
        </p:txBody>
      </p:sp>
      <p:sp>
        <p:nvSpPr>
          <p:cNvPr id="5" name="Footer Placeholder 4"/>
          <p:cNvSpPr>
            <a:spLocks noGrp="1"/>
          </p:cNvSpPr>
          <p:nvPr>
            <p:ph type="ftr" sz="quarter" idx="11"/>
          </p:nvPr>
        </p:nvSpPr>
        <p:spPr/>
        <p:txBody>
          <a:bodyPr/>
          <a:lstStyle/>
          <a:p>
            <a:r>
              <a:rPr lang="en-US"/>
              <a:t>SACHIN KUMAR                   Programming in Python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7"/>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18EB11-5C5F-4E6B-A820-AE290E9B073B}" type="datetime1">
              <a:rPr lang="en-US" smtClean="0"/>
              <a:t>1/6/2021</a:t>
            </a:fld>
            <a:endParaRPr lang="en-US"/>
          </a:p>
        </p:txBody>
      </p:sp>
      <p:sp>
        <p:nvSpPr>
          <p:cNvPr id="5" name="Footer Placeholder 4"/>
          <p:cNvSpPr>
            <a:spLocks noGrp="1"/>
          </p:cNvSpPr>
          <p:nvPr>
            <p:ph type="ftr" sz="quarter" idx="11"/>
          </p:nvPr>
        </p:nvSpPr>
        <p:spPr/>
        <p:txBody>
          <a:bodyPr/>
          <a:lstStyle/>
          <a:p>
            <a:r>
              <a:rPr lang="en-US"/>
              <a:t>SACHIN KUMAR                   Programming in Python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A67D51B-C93F-4C11-AD21-A7934A91EA98}" type="datetime1">
              <a:rPr lang="en-US" smtClean="0"/>
              <a:t>1/6/2021</a:t>
            </a:fld>
            <a:endParaRPr lang="en-US"/>
          </a:p>
        </p:txBody>
      </p:sp>
      <p:sp>
        <p:nvSpPr>
          <p:cNvPr id="6" name="Footer Placeholder 5"/>
          <p:cNvSpPr>
            <a:spLocks noGrp="1"/>
          </p:cNvSpPr>
          <p:nvPr>
            <p:ph type="ftr" sz="quarter" idx="11"/>
          </p:nvPr>
        </p:nvSpPr>
        <p:spPr/>
        <p:txBody>
          <a:bodyPr/>
          <a:lstStyle/>
          <a:p>
            <a:r>
              <a:rPr lang="en-US"/>
              <a:t>SACHIN KUMAR                   Programming in Python                        Unit I</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2" y="1535113"/>
            <a:ext cx="5389033"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2"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1F56303-827E-4BD3-8820-275B3121E5C1}" type="datetime1">
              <a:rPr lang="en-US" smtClean="0"/>
              <a:t>1/6/2021</a:t>
            </a:fld>
            <a:endParaRPr lang="en-US"/>
          </a:p>
        </p:txBody>
      </p:sp>
      <p:sp>
        <p:nvSpPr>
          <p:cNvPr id="8" name="Footer Placeholder 7"/>
          <p:cNvSpPr>
            <a:spLocks noGrp="1"/>
          </p:cNvSpPr>
          <p:nvPr>
            <p:ph type="ftr" sz="quarter" idx="11"/>
          </p:nvPr>
        </p:nvSpPr>
        <p:spPr/>
        <p:txBody>
          <a:bodyPr/>
          <a:lstStyle/>
          <a:p>
            <a:r>
              <a:rPr lang="en-US"/>
              <a:t>SACHIN KUMAR                   Programming in Python                        Unit I</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262AB84-A28C-4EDB-B146-C9B253EC22DD}" type="datetime1">
              <a:rPr lang="en-US" smtClean="0"/>
              <a:t>1/6/2021</a:t>
            </a:fld>
            <a:endParaRPr lang="en-US"/>
          </a:p>
        </p:txBody>
      </p:sp>
      <p:sp>
        <p:nvSpPr>
          <p:cNvPr id="4" name="Footer Placeholder 3"/>
          <p:cNvSpPr>
            <a:spLocks noGrp="1"/>
          </p:cNvSpPr>
          <p:nvPr>
            <p:ph type="ftr" sz="quarter" idx="11"/>
          </p:nvPr>
        </p:nvSpPr>
        <p:spPr/>
        <p:txBody>
          <a:bodyPr/>
          <a:lstStyle/>
          <a:p>
            <a:r>
              <a:rPr lang="en-US"/>
              <a:t>SACHIN KUMAR                   Programming in Python                        Unit I</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18A584-2DD8-47F3-999B-3D8E8ADB8125}" type="datetime1">
              <a:rPr lang="en-US" smtClean="0"/>
              <a:t>1/6/2021</a:t>
            </a:fld>
            <a:endParaRPr lang="en-US"/>
          </a:p>
        </p:txBody>
      </p:sp>
      <p:sp>
        <p:nvSpPr>
          <p:cNvPr id="3" name="Footer Placeholder 2"/>
          <p:cNvSpPr>
            <a:spLocks noGrp="1"/>
          </p:cNvSpPr>
          <p:nvPr>
            <p:ph type="ftr" sz="quarter" idx="11"/>
          </p:nvPr>
        </p:nvSpPr>
        <p:spPr/>
        <p:txBody>
          <a:bodyPr/>
          <a:lstStyle/>
          <a:p>
            <a:r>
              <a:rPr lang="en-US"/>
              <a:t>SACHIN KUMAR                   Programming in Python                        Unit I</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7"/>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B3C0A4-6109-4A33-906A-A0AB89488C99}" type="datetime1">
              <a:rPr lang="en-US" smtClean="0"/>
              <a:t>1/6/2021</a:t>
            </a:fld>
            <a:endParaRPr lang="en-US"/>
          </a:p>
        </p:txBody>
      </p:sp>
      <p:sp>
        <p:nvSpPr>
          <p:cNvPr id="6" name="Footer Placeholder 5"/>
          <p:cNvSpPr>
            <a:spLocks noGrp="1"/>
          </p:cNvSpPr>
          <p:nvPr>
            <p:ph type="ftr" sz="quarter" idx="11"/>
          </p:nvPr>
        </p:nvSpPr>
        <p:spPr/>
        <p:txBody>
          <a:bodyPr/>
          <a:lstStyle/>
          <a:p>
            <a:r>
              <a:rPr lang="en-US"/>
              <a:t>SACHIN KUMAR                   Programming in Python                        Unit I</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0277DC-A96B-4B42-A497-F1D29D1401DE}" type="datetime1">
              <a:rPr lang="en-US" smtClean="0"/>
              <a:t>1/6/2021</a:t>
            </a:fld>
            <a:endParaRPr lang="en-US"/>
          </a:p>
        </p:txBody>
      </p:sp>
      <p:sp>
        <p:nvSpPr>
          <p:cNvPr id="6" name="Footer Placeholder 5"/>
          <p:cNvSpPr>
            <a:spLocks noGrp="1"/>
          </p:cNvSpPr>
          <p:nvPr>
            <p:ph type="ftr" sz="quarter" idx="11"/>
          </p:nvPr>
        </p:nvSpPr>
        <p:spPr/>
        <p:txBody>
          <a:bodyPr/>
          <a:lstStyle/>
          <a:p>
            <a:r>
              <a:rPr lang="en-US"/>
              <a:t>SACHIN KUMAR                   Programming in Python                        Unit I</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7"/>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E51B1C-30CC-4AD5-82D7-3421549E352C}" type="datetime1">
              <a:rPr lang="en-US" smtClean="0"/>
              <a:t>1/6/2021</a:t>
            </a:fld>
            <a:endParaRPr lang="en-US"/>
          </a:p>
        </p:txBody>
      </p:sp>
      <p:sp>
        <p:nvSpPr>
          <p:cNvPr id="5" name="Footer Placeholder 4"/>
          <p:cNvSpPr>
            <a:spLocks noGrp="1"/>
          </p:cNvSpPr>
          <p:nvPr>
            <p:ph type="ftr" sz="quarter" idx="3"/>
          </p:nvPr>
        </p:nvSpPr>
        <p:spPr>
          <a:xfrm>
            <a:off x="4165600" y="6356357"/>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SACHIN KUMAR                   Programming in Python                        Unit I</a:t>
            </a:r>
          </a:p>
        </p:txBody>
      </p:sp>
      <p:sp>
        <p:nvSpPr>
          <p:cNvPr id="6" name="Slide Number Placeholder 5"/>
          <p:cNvSpPr>
            <a:spLocks noGrp="1"/>
          </p:cNvSpPr>
          <p:nvPr>
            <p:ph type="sldNum" sz="quarter" idx="4"/>
          </p:nvPr>
        </p:nvSpPr>
        <p:spPr>
          <a:xfrm>
            <a:off x="8737600" y="6356357"/>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377"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python.org/"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jetbrains.com/pycharm/"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docs.python.org/3/library/idle.html" TargetMode="External"/><Relationship Id="rId7" Type="http://schemas.openxmlformats.org/officeDocument/2006/relationships/image" Target="../media/image5.png"/><Relationship Id="rId2" Type="http://schemas.openxmlformats.org/officeDocument/2006/relationships/hyperlink" Target="https://www.spyder-ide.org/" TargetMode="Externa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s://jupyter.org/install.html" TargetMode="External"/><Relationship Id="rId10" Type="http://schemas.openxmlformats.org/officeDocument/2006/relationships/image" Target="../media/image8.png"/><Relationship Id="rId4" Type="http://schemas.openxmlformats.org/officeDocument/2006/relationships/hyperlink" Target="https://www.sublimetext.com/3" TargetMode="External"/><Relationship Id="rId9" Type="http://schemas.openxmlformats.org/officeDocument/2006/relationships/image" Target="../media/image7.jpg"/></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hyperlink" Target="https://www.youtube.com/watch?v=hEgO047GxaQ" TargetMode="External"/><Relationship Id="rId2" Type="http://schemas.openxmlformats.org/officeDocument/2006/relationships/hyperlink" Target="https://www.youtube.com/watch?v=RAwntanK4wQ&amp;list=PLwgFb6VsUj_lQTpQKDtLXKXElQychT_2j"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7"/>
            <a:ext cx="10744200" cy="685799"/>
          </a:xfrm>
        </p:spPr>
        <p:style>
          <a:lnRef idx="1">
            <a:schemeClr val="accent5"/>
          </a:lnRef>
          <a:fillRef idx="2">
            <a:schemeClr val="accent5"/>
          </a:fillRef>
          <a:effectRef idx="1">
            <a:schemeClr val="accent5"/>
          </a:effectRef>
          <a:fontRef idx="minor">
            <a:schemeClr val="dk1"/>
          </a:fontRef>
        </p:style>
        <p:txBody>
          <a:bodyPr>
            <a:noAutofit/>
          </a:bodyPr>
          <a:lstStyle/>
          <a:p>
            <a:r>
              <a:rPr lang="en-US" sz="2400" dirty="0"/>
              <a:t>Noida Institute of Engineering and Technology, Greater Noida</a:t>
            </a:r>
          </a:p>
        </p:txBody>
      </p:sp>
      <p:sp>
        <p:nvSpPr>
          <p:cNvPr id="3" name="Subtitle 2"/>
          <p:cNvSpPr>
            <a:spLocks noGrp="1"/>
          </p:cNvSpPr>
          <p:nvPr>
            <p:ph type="subTitle" idx="1"/>
          </p:nvPr>
        </p:nvSpPr>
        <p:spPr>
          <a:xfrm>
            <a:off x="2971800" y="914400"/>
            <a:ext cx="6400800" cy="1752600"/>
          </a:xfrm>
        </p:spPr>
        <p:style>
          <a:lnRef idx="2">
            <a:schemeClr val="accent5"/>
          </a:lnRef>
          <a:fillRef idx="1">
            <a:schemeClr val="lt1"/>
          </a:fillRef>
          <a:effectRef idx="0">
            <a:schemeClr val="accent5"/>
          </a:effectRef>
          <a:fontRef idx="minor">
            <a:schemeClr val="dk1"/>
          </a:fontRef>
        </p:style>
        <p:txBody>
          <a:bodyPr anchor="ctr">
            <a:normAutofit/>
          </a:bodyPr>
          <a:lstStyle/>
          <a:p>
            <a:r>
              <a:rPr lang="en-US" sz="2500" dirty="0">
                <a:solidFill>
                  <a:schemeClr val="tx1"/>
                </a:solidFill>
              </a:rPr>
              <a:t>Introduction to Python Programming, Elements of Python</a:t>
            </a:r>
          </a:p>
        </p:txBody>
      </p:sp>
      <p:pic>
        <p:nvPicPr>
          <p:cNvPr id="1026" name="Picture 2" descr="E:\NIET\Project\xLogo11.png.pagespeed.ic.pydHLuCQEZ.png"/>
          <p:cNvPicPr>
            <a:picLocks noChangeAspect="1" noChangeArrowheads="1"/>
          </p:cNvPicPr>
          <p:nvPr/>
        </p:nvPicPr>
        <p:blipFill>
          <a:blip r:embed="rId3"/>
          <a:srcRect/>
          <a:stretch>
            <a:fillRect/>
          </a:stretch>
        </p:blipFill>
        <p:spPr bwMode="auto">
          <a:xfrm>
            <a:off x="0" y="5"/>
            <a:ext cx="1447800" cy="817163"/>
          </a:xfrm>
          <a:prstGeom prst="rect">
            <a:avLst/>
          </a:prstGeom>
          <a:noFill/>
        </p:spPr>
      </p:pic>
      <p:sp>
        <p:nvSpPr>
          <p:cNvPr id="6" name="Subtitle 2"/>
          <p:cNvSpPr txBox="1">
            <a:spLocks/>
          </p:cNvSpPr>
          <p:nvPr/>
        </p:nvSpPr>
        <p:spPr>
          <a:xfrm>
            <a:off x="8382000" y="4038600"/>
            <a:ext cx="3048000"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400" dirty="0" smtClean="0">
                <a:solidFill>
                  <a:schemeClr val="tx1"/>
                </a:solidFill>
              </a:rPr>
              <a:t>Ritesh Kr. Singh</a:t>
            </a:r>
            <a:endParaRPr lang="en-US" sz="2400" dirty="0">
              <a:solidFill>
                <a:schemeClr val="tx1"/>
              </a:solidFill>
            </a:endParaRPr>
          </a:p>
          <a:p>
            <a:pPr algn="ctr">
              <a:spcBef>
                <a:spcPct val="20000"/>
              </a:spcBef>
              <a:defRPr/>
            </a:pPr>
            <a:r>
              <a:rPr lang="en-US" sz="2400" dirty="0">
                <a:solidFill>
                  <a:schemeClr val="tx1"/>
                </a:solidFill>
              </a:rPr>
              <a:t>(Asst. Prof.)</a:t>
            </a:r>
          </a:p>
          <a:p>
            <a:pPr algn="ctr">
              <a:spcBef>
                <a:spcPct val="20000"/>
              </a:spcBef>
              <a:defRPr/>
            </a:pPr>
            <a:r>
              <a:rPr lang="en-US" sz="2400" dirty="0" smtClean="0">
                <a:solidFill>
                  <a:schemeClr val="tx1"/>
                </a:solidFill>
              </a:rPr>
              <a:t>CSE</a:t>
            </a:r>
            <a:r>
              <a:rPr lang="en-US" sz="2400" dirty="0" smtClean="0">
                <a:solidFill>
                  <a:schemeClr val="tx1"/>
                </a:solidFill>
              </a:rPr>
              <a:t> </a:t>
            </a:r>
            <a:r>
              <a:rPr lang="en-US" sz="2400" dirty="0">
                <a:solidFill>
                  <a:schemeClr val="tx1"/>
                </a:solidFill>
              </a:rPr>
              <a:t>Department</a:t>
            </a:r>
          </a:p>
        </p:txBody>
      </p:sp>
      <p:pic>
        <p:nvPicPr>
          <p:cNvPr id="1027"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1905000" y="5943600"/>
            <a:ext cx="533400" cy="533400"/>
          </a:xfrm>
          <a:prstGeom prst="rect">
            <a:avLst/>
          </a:prstGeom>
          <a:noFill/>
        </p:spPr>
      </p:pic>
      <p:sp>
        <p:nvSpPr>
          <p:cNvPr id="9" name="Date Placeholder 8"/>
          <p:cNvSpPr>
            <a:spLocks noGrp="1"/>
          </p:cNvSpPr>
          <p:nvPr>
            <p:ph type="dt" sz="half" idx="10"/>
          </p:nvPr>
        </p:nvSpPr>
        <p:spPr>
          <a:xfrm>
            <a:off x="1905000" y="6492880"/>
            <a:ext cx="2133600" cy="365125"/>
          </a:xfrm>
        </p:spPr>
        <p:txBody>
          <a:bodyPr/>
          <a:lstStyle/>
          <a:p>
            <a:fld id="{85067A9B-30E0-42A9-B73D-ED52CBA7DB8E}" type="datetime1">
              <a:rPr lang="en-US" smtClean="0"/>
              <a:t>1/6/2021</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dirty="0"/>
          </a:p>
        </p:txBody>
      </p:sp>
      <p:pic>
        <p:nvPicPr>
          <p:cNvPr id="11" name="Picture 4" descr="C:\Users\Manks\Downloads\speak.png"/>
          <p:cNvPicPr>
            <a:picLocks noChangeAspect="1" noChangeArrowheads="1"/>
          </p:cNvPicPr>
          <p:nvPr/>
        </p:nvPicPr>
        <p:blipFill>
          <a:blip r:embed="rId5" cstate="print"/>
          <a:srcRect/>
          <a:stretch>
            <a:fillRect/>
          </a:stretch>
        </p:blipFill>
        <p:spPr bwMode="auto">
          <a:xfrm>
            <a:off x="8839200" y="2590800"/>
            <a:ext cx="1524000" cy="1524000"/>
          </a:xfrm>
          <a:prstGeom prst="rect">
            <a:avLst/>
          </a:prstGeom>
          <a:noFill/>
        </p:spPr>
      </p:pic>
      <p:sp>
        <p:nvSpPr>
          <p:cNvPr id="12" name="Subtitle 2"/>
          <p:cNvSpPr txBox="1">
            <a:spLocks/>
          </p:cNvSpPr>
          <p:nvPr/>
        </p:nvSpPr>
        <p:spPr>
          <a:xfrm>
            <a:off x="1447800"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500" dirty="0">
                <a:solidFill>
                  <a:schemeClr val="tx1"/>
                </a:solidFill>
              </a:rPr>
              <a:t>Unit: I</a:t>
            </a:r>
          </a:p>
        </p:txBody>
      </p:sp>
      <p:sp>
        <p:nvSpPr>
          <p:cNvPr id="13" name="Footer Placeholder 12"/>
          <p:cNvSpPr>
            <a:spLocks noGrp="1"/>
          </p:cNvSpPr>
          <p:nvPr>
            <p:ph type="ftr" sz="quarter" idx="11"/>
          </p:nvPr>
        </p:nvSpPr>
        <p:spPr>
          <a:xfrm>
            <a:off x="3810000" y="6248406"/>
            <a:ext cx="5029200" cy="365125"/>
          </a:xfrm>
        </p:spPr>
        <p:txBody>
          <a:bodyPr/>
          <a:lstStyle/>
          <a:p>
            <a:r>
              <a:rPr lang="en-US" dirty="0" smtClean="0"/>
              <a:t>Ritesh Kumar Singh                  </a:t>
            </a:r>
            <a:r>
              <a:rPr lang="en-US" dirty="0" smtClean="0"/>
              <a:t>Problem Solving using Python                        </a:t>
            </a:r>
            <a:r>
              <a:rPr lang="en-US" dirty="0"/>
              <a:t>Unit I</a:t>
            </a:r>
          </a:p>
        </p:txBody>
      </p:sp>
      <p:sp>
        <p:nvSpPr>
          <p:cNvPr id="14" name="Subtitle 2"/>
          <p:cNvSpPr txBox="1">
            <a:spLocks/>
          </p:cNvSpPr>
          <p:nvPr/>
        </p:nvSpPr>
        <p:spPr>
          <a:xfrm>
            <a:off x="1447800" y="38100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ormAutofit/>
          </a:bodyPr>
          <a:lstStyle/>
          <a:p>
            <a:pPr algn="ctr">
              <a:spcBef>
                <a:spcPct val="20000"/>
              </a:spcBef>
              <a:defRPr/>
            </a:pPr>
            <a:r>
              <a:rPr lang="en-US" sz="2400" dirty="0" smtClean="0">
                <a:solidFill>
                  <a:schemeClr val="tx1"/>
                </a:solidFill>
              </a:rPr>
              <a:t>Problem Solving using Python</a:t>
            </a:r>
            <a:endParaRPr lang="en-US" sz="2400" dirty="0">
              <a:solidFill>
                <a:schemeClr val="tx1"/>
              </a:solidFill>
            </a:endParaRPr>
          </a:p>
        </p:txBody>
      </p:sp>
      <p:sp>
        <p:nvSpPr>
          <p:cNvPr id="15" name="Subtitle 2"/>
          <p:cNvSpPr txBox="1">
            <a:spLocks/>
          </p:cNvSpPr>
          <p:nvPr/>
        </p:nvSpPr>
        <p:spPr>
          <a:xfrm>
            <a:off x="1447800" y="48768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000" dirty="0">
                <a:solidFill>
                  <a:schemeClr val="tx1"/>
                </a:solidFill>
              </a:rPr>
              <a:t>Course Details</a:t>
            </a:r>
            <a:br>
              <a:rPr lang="en-US" sz="2000" dirty="0">
                <a:solidFill>
                  <a:schemeClr val="tx1"/>
                </a:solidFill>
              </a:rPr>
            </a:br>
            <a:r>
              <a:rPr lang="en-US" sz="2000" dirty="0">
                <a:solidFill>
                  <a:schemeClr val="tx1"/>
                </a:solidFill>
              </a:rPr>
              <a:t>(B Tech </a:t>
            </a:r>
            <a:r>
              <a:rPr lang="en-US" sz="2000" dirty="0" smtClean="0">
                <a:solidFill>
                  <a:schemeClr val="tx1"/>
                </a:solidFill>
              </a:rPr>
              <a:t>1</a:t>
            </a:r>
            <a:r>
              <a:rPr lang="en-US" sz="2000" baseline="30000" dirty="0" smtClean="0">
                <a:solidFill>
                  <a:schemeClr val="tx1"/>
                </a:solidFill>
              </a:rPr>
              <a:t>st</a:t>
            </a:r>
            <a:r>
              <a:rPr lang="en-US" sz="2000" dirty="0" smtClean="0">
                <a:solidFill>
                  <a:schemeClr val="tx1"/>
                </a:solidFill>
              </a:rPr>
              <a:t> </a:t>
            </a:r>
            <a:r>
              <a:rPr lang="en-US" sz="2000" dirty="0">
                <a:solidFill>
                  <a:schemeClr val="tx1"/>
                </a:solidFill>
              </a:rPr>
              <a:t>Sem)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1066800"/>
            <a:ext cx="8839200" cy="4602169"/>
          </a:xfrm>
        </p:spPr>
        <p:txBody>
          <a:bodyPr/>
          <a:lstStyle/>
          <a:p>
            <a:pPr>
              <a:lnSpc>
                <a:spcPct val="150000"/>
              </a:lnSpc>
            </a:pPr>
            <a:r>
              <a:rPr lang="en-US" sz="2800" dirty="0"/>
              <a:t>Terminology of object oriented programming</a:t>
            </a:r>
          </a:p>
          <a:p>
            <a:pPr>
              <a:lnSpc>
                <a:spcPct val="150000"/>
              </a:lnSpc>
            </a:pPr>
            <a:r>
              <a:rPr lang="en-US" sz="2800" dirty="0"/>
              <a:t>Procedural programming</a:t>
            </a:r>
          </a:p>
          <a:p>
            <a:pPr>
              <a:lnSpc>
                <a:spcPct val="150000"/>
              </a:lnSpc>
            </a:pPr>
            <a:r>
              <a:rPr lang="en-US" sz="2800" dirty="0"/>
              <a:t>Data and function</a:t>
            </a:r>
          </a:p>
          <a:p>
            <a:pPr marL="0" indent="0">
              <a:buNone/>
            </a:pPr>
            <a:endParaRPr lang="en-US" dirty="0"/>
          </a:p>
        </p:txBody>
      </p:sp>
      <p:sp>
        <p:nvSpPr>
          <p:cNvPr id="4" name="Date Placeholder 3"/>
          <p:cNvSpPr>
            <a:spLocks noGrp="1"/>
          </p:cNvSpPr>
          <p:nvPr>
            <p:ph type="dt" sz="half" idx="10"/>
          </p:nvPr>
        </p:nvSpPr>
        <p:spPr/>
        <p:txBody>
          <a:bodyPr/>
          <a:lstStyle/>
          <a:p>
            <a:fld id="{3ECA504C-46D1-4946-9E6B-A5CF8E360B6B}" type="datetime1">
              <a:rPr lang="en-US" smtClean="0"/>
              <a:t>1/6/2021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Prerequisite and Recap</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9" name="Footer Placeholder 9"/>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a:t>
            </a:r>
            <a:r>
              <a:rPr lang="en-US" dirty="0"/>
              <a:t>Programming in Python                        Unit I</a:t>
            </a:r>
          </a:p>
        </p:txBody>
      </p:sp>
    </p:spTree>
    <p:extLst>
      <p:ext uri="{BB962C8B-B14F-4D97-AF65-F5344CB8AC3E}">
        <p14:creationId xmlns:p14="http://schemas.microsoft.com/office/powerpoint/2010/main" val="3180707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22DE73F-65CB-444A-B3F8-4598913F3909}" type="datetime1">
              <a:rPr lang="en-US" smtClean="0"/>
              <a:t>1/6/2021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Object Oriented Programming </a:t>
            </a:r>
            <a:r>
              <a:rPr lang="en-US" sz="2800" dirty="0"/>
              <a:t>(CO5)</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3" name="Content Placeholder 2">
            <a:extLst>
              <a:ext uri="{FF2B5EF4-FFF2-40B4-BE49-F238E27FC236}">
                <a16:creationId xmlns:a16="http://schemas.microsoft.com/office/drawing/2014/main" xmlns="" id="{FA3504A9-3427-47ED-917A-3CCF3672AA03}"/>
              </a:ext>
            </a:extLst>
          </p:cNvPr>
          <p:cNvSpPr>
            <a:spLocks noGrp="1"/>
          </p:cNvSpPr>
          <p:nvPr>
            <p:ph idx="1"/>
          </p:nvPr>
        </p:nvSpPr>
        <p:spPr>
          <a:xfrm>
            <a:off x="1447800" y="1295400"/>
            <a:ext cx="10134600" cy="4830769"/>
          </a:xfrm>
        </p:spPr>
        <p:txBody>
          <a:bodyPr/>
          <a:lstStyle/>
          <a:p>
            <a:pPr marL="0" indent="0" algn="just">
              <a:lnSpc>
                <a:spcPct val="150000"/>
              </a:lnSpc>
              <a:buNone/>
            </a:pPr>
            <a:r>
              <a:rPr lang="en-US" dirty="0"/>
              <a:t>Object-oriented Programming is a programming paradigm which provides a means of structuring programs so that properties and behaviors are bundled into individual objects.</a:t>
            </a:r>
          </a:p>
        </p:txBody>
      </p:sp>
      <p:sp>
        <p:nvSpPr>
          <p:cNvPr id="9" name="Footer Placeholder 9"/>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a:t>
            </a:r>
            <a:r>
              <a:rPr lang="en-US" dirty="0"/>
              <a:t>Programming in Python                        Unit I</a:t>
            </a:r>
          </a:p>
        </p:txBody>
      </p:sp>
    </p:spTree>
    <p:extLst>
      <p:ext uri="{BB962C8B-B14F-4D97-AF65-F5344CB8AC3E}">
        <p14:creationId xmlns:p14="http://schemas.microsoft.com/office/powerpoint/2010/main" val="3323790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CB5619A-2F8A-46C0-B99E-FAC15E6531CA}" type="datetime1">
              <a:rPr lang="en-US" smtClean="0"/>
              <a:t>1/6/2021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Features of Object Oriented Programming </a:t>
            </a:r>
            <a:r>
              <a:rPr lang="en-US" sz="2800" dirty="0"/>
              <a:t>(CO5)</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graphicFrame>
        <p:nvGraphicFramePr>
          <p:cNvPr id="16" name="Content Placeholder 15">
            <a:extLst>
              <a:ext uri="{FF2B5EF4-FFF2-40B4-BE49-F238E27FC236}">
                <a16:creationId xmlns:a16="http://schemas.microsoft.com/office/drawing/2014/main" xmlns="" id="{2132E6E9-FC5A-4B5C-8201-D8A74152452B}"/>
              </a:ext>
            </a:extLst>
          </p:cNvPr>
          <p:cNvGraphicFramePr>
            <a:graphicFrameLocks noGrp="1"/>
          </p:cNvGraphicFramePr>
          <p:nvPr>
            <p:ph idx="1"/>
            <p:extLst>
              <p:ext uri="{D42A27DB-BD31-4B8C-83A1-F6EECF244321}">
                <p14:modId xmlns:p14="http://schemas.microsoft.com/office/powerpoint/2010/main" val="3349916225"/>
              </p:ext>
            </p:extLst>
          </p:nvPr>
        </p:nvGraphicFramePr>
        <p:xfrm>
          <a:off x="304800" y="817168"/>
          <a:ext cx="11887200" cy="55391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Footer Placeholder 9"/>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a:t>
            </a:r>
            <a:r>
              <a:rPr lang="en-US" dirty="0"/>
              <a:t>Programming in Python                        Unit I</a:t>
            </a:r>
          </a:p>
        </p:txBody>
      </p:sp>
    </p:spTree>
    <p:extLst>
      <p:ext uri="{BB962C8B-B14F-4D97-AF65-F5344CB8AC3E}">
        <p14:creationId xmlns:p14="http://schemas.microsoft.com/office/powerpoint/2010/main" val="2207747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6"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3E09DB4-43D8-4EEB-B9DA-9E29423175E4}" type="datetime1">
              <a:rPr lang="en-US" smtClean="0"/>
              <a:t>1/6/2021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Class </a:t>
            </a:r>
            <a:r>
              <a:rPr lang="en-US" sz="2800" dirty="0"/>
              <a:t>(CO5)</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3" name="Content Placeholder 2">
            <a:extLst>
              <a:ext uri="{FF2B5EF4-FFF2-40B4-BE49-F238E27FC236}">
                <a16:creationId xmlns:a16="http://schemas.microsoft.com/office/drawing/2014/main" xmlns="" id="{310E8896-9FB2-4039-B341-450AA95FF22B}"/>
              </a:ext>
            </a:extLst>
          </p:cNvPr>
          <p:cNvSpPr>
            <a:spLocks noGrp="1"/>
          </p:cNvSpPr>
          <p:nvPr>
            <p:ph idx="1"/>
          </p:nvPr>
        </p:nvSpPr>
        <p:spPr>
          <a:xfrm>
            <a:off x="1447800" y="1295400"/>
            <a:ext cx="10134600" cy="4830769"/>
          </a:xfrm>
        </p:spPr>
        <p:txBody>
          <a:bodyPr>
            <a:normAutofit/>
          </a:bodyPr>
          <a:lstStyle/>
          <a:p>
            <a:pPr algn="just">
              <a:lnSpc>
                <a:spcPct val="150000"/>
              </a:lnSpc>
            </a:pPr>
            <a:r>
              <a:rPr lang="en-US" dirty="0"/>
              <a:t>The class can be defined as a collection of objects. It is a logical entity that has some specific attributes and methods. </a:t>
            </a:r>
          </a:p>
          <a:p>
            <a:pPr algn="just">
              <a:lnSpc>
                <a:spcPct val="150000"/>
              </a:lnSpc>
            </a:pPr>
            <a:r>
              <a:rPr lang="en-US" dirty="0"/>
              <a:t>For example: </a:t>
            </a:r>
          </a:p>
          <a:p>
            <a:pPr lvl="1" algn="just">
              <a:lnSpc>
                <a:spcPct val="150000"/>
              </a:lnSpc>
            </a:pPr>
            <a:r>
              <a:rPr lang="en-US" dirty="0"/>
              <a:t>An employee class contains  attributes and methods, i.e. an email id, name, age, salary, etc.</a:t>
            </a:r>
          </a:p>
        </p:txBody>
      </p:sp>
      <p:sp>
        <p:nvSpPr>
          <p:cNvPr id="9" name="Footer Placeholder 9"/>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a:t>
            </a:r>
            <a:r>
              <a:rPr lang="en-US" dirty="0"/>
              <a:t>Programming in Python                        Unit I</a:t>
            </a:r>
          </a:p>
        </p:txBody>
      </p:sp>
    </p:spTree>
    <p:extLst>
      <p:ext uri="{BB962C8B-B14F-4D97-AF65-F5344CB8AC3E}">
        <p14:creationId xmlns:p14="http://schemas.microsoft.com/office/powerpoint/2010/main" val="187302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A265782-1D11-414C-B4AC-CC443DF41862}" type="datetime1">
              <a:rPr lang="en-US" smtClean="0"/>
              <a:t>1/6/2021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Object </a:t>
            </a:r>
            <a:r>
              <a:rPr lang="en-US" sz="2800" dirty="0"/>
              <a:t>(CO5)</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3" name="Content Placeholder 2">
            <a:extLst>
              <a:ext uri="{FF2B5EF4-FFF2-40B4-BE49-F238E27FC236}">
                <a16:creationId xmlns:a16="http://schemas.microsoft.com/office/drawing/2014/main" xmlns="" id="{310E8896-9FB2-4039-B341-450AA95FF22B}"/>
              </a:ext>
            </a:extLst>
          </p:cNvPr>
          <p:cNvSpPr>
            <a:spLocks noGrp="1"/>
          </p:cNvSpPr>
          <p:nvPr>
            <p:ph idx="1"/>
          </p:nvPr>
        </p:nvSpPr>
        <p:spPr>
          <a:xfrm>
            <a:off x="1447800" y="1295400"/>
            <a:ext cx="10134600" cy="4830769"/>
          </a:xfrm>
        </p:spPr>
        <p:txBody>
          <a:bodyPr>
            <a:normAutofit fontScale="92500" lnSpcReduction="10000"/>
          </a:bodyPr>
          <a:lstStyle/>
          <a:p>
            <a:pPr algn="just">
              <a:lnSpc>
                <a:spcPct val="150000"/>
              </a:lnSpc>
            </a:pPr>
            <a:r>
              <a:rPr lang="en-US" dirty="0"/>
              <a:t>The object is an entity that has state and behavior. It may be any real-world object like the mouse, keyboard, chair, table, pen, etc.</a:t>
            </a:r>
          </a:p>
          <a:p>
            <a:pPr algn="just">
              <a:lnSpc>
                <a:spcPct val="150000"/>
              </a:lnSpc>
            </a:pPr>
            <a:r>
              <a:rPr lang="en-US" dirty="0"/>
              <a:t>Everything in Python is an object, and almost everything has attributes and methods.</a:t>
            </a:r>
          </a:p>
          <a:p>
            <a:pPr algn="just">
              <a:lnSpc>
                <a:spcPct val="150000"/>
              </a:lnSpc>
            </a:pPr>
            <a:r>
              <a:rPr lang="en-US" dirty="0"/>
              <a:t> All functions have a built-in attribute __doc__, which returns the doc string defined in the function source code.</a:t>
            </a:r>
          </a:p>
        </p:txBody>
      </p:sp>
      <p:sp>
        <p:nvSpPr>
          <p:cNvPr id="9" name="Footer Placeholder 9"/>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a:t>
            </a:r>
            <a:r>
              <a:rPr lang="en-US" dirty="0"/>
              <a:t>Programming in Python                        Unit I</a:t>
            </a:r>
          </a:p>
        </p:txBody>
      </p:sp>
    </p:spTree>
    <p:extLst>
      <p:ext uri="{BB962C8B-B14F-4D97-AF65-F5344CB8AC3E}">
        <p14:creationId xmlns:p14="http://schemas.microsoft.com/office/powerpoint/2010/main" val="331080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062DA38-0688-4CF1-BBF5-2535E1A67EAF}" type="datetime1">
              <a:rPr lang="en-US" smtClean="0"/>
              <a:t>1/6/2021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Encapsulation </a:t>
            </a:r>
            <a:r>
              <a:rPr lang="en-US" sz="2800" dirty="0"/>
              <a:t>(CO5)</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3" name="Content Placeholder 2">
            <a:extLst>
              <a:ext uri="{FF2B5EF4-FFF2-40B4-BE49-F238E27FC236}">
                <a16:creationId xmlns:a16="http://schemas.microsoft.com/office/drawing/2014/main" xmlns="" id="{310E8896-9FB2-4039-B341-450AA95FF22B}"/>
              </a:ext>
            </a:extLst>
          </p:cNvPr>
          <p:cNvSpPr>
            <a:spLocks noGrp="1"/>
          </p:cNvSpPr>
          <p:nvPr>
            <p:ph idx="1"/>
          </p:nvPr>
        </p:nvSpPr>
        <p:spPr>
          <a:xfrm>
            <a:off x="1447800" y="1295400"/>
            <a:ext cx="10134600" cy="4830769"/>
          </a:xfrm>
        </p:spPr>
        <p:txBody>
          <a:bodyPr>
            <a:normAutofit/>
          </a:bodyPr>
          <a:lstStyle/>
          <a:p>
            <a:pPr algn="just">
              <a:lnSpc>
                <a:spcPct val="150000"/>
              </a:lnSpc>
            </a:pPr>
            <a:r>
              <a:rPr lang="en-US" dirty="0"/>
              <a:t>Encapsulation is also an important aspect of object-oriented programming. </a:t>
            </a:r>
          </a:p>
          <a:p>
            <a:pPr algn="just">
              <a:lnSpc>
                <a:spcPct val="150000"/>
              </a:lnSpc>
            </a:pPr>
            <a:r>
              <a:rPr lang="en-US" dirty="0"/>
              <a:t>It is used to restrict access to methods and variables. </a:t>
            </a:r>
          </a:p>
          <a:p>
            <a:pPr algn="just">
              <a:lnSpc>
                <a:spcPct val="150000"/>
              </a:lnSpc>
            </a:pPr>
            <a:r>
              <a:rPr lang="en-US" dirty="0"/>
              <a:t>In encapsulation, code and data are wrapped together within a single unit from being modified by accident.</a:t>
            </a:r>
          </a:p>
        </p:txBody>
      </p:sp>
      <p:sp>
        <p:nvSpPr>
          <p:cNvPr id="9" name="Footer Placeholder 9"/>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a:t>
            </a:r>
            <a:r>
              <a:rPr lang="en-US" dirty="0"/>
              <a:t>Programming in Python                        Unit I</a:t>
            </a:r>
          </a:p>
        </p:txBody>
      </p:sp>
    </p:spTree>
    <p:extLst>
      <p:ext uri="{BB962C8B-B14F-4D97-AF65-F5344CB8AC3E}">
        <p14:creationId xmlns:p14="http://schemas.microsoft.com/office/powerpoint/2010/main" val="2675990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AD0ED08-9361-4F95-9CDF-D1C410DA9363}" type="datetime1">
              <a:rPr lang="en-US" smtClean="0"/>
              <a:t>1/6/2021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Polymorphism </a:t>
            </a:r>
            <a:r>
              <a:rPr lang="en-US" sz="2800" dirty="0"/>
              <a:t>(CO5)</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3" name="Content Placeholder 2">
            <a:extLst>
              <a:ext uri="{FF2B5EF4-FFF2-40B4-BE49-F238E27FC236}">
                <a16:creationId xmlns:a16="http://schemas.microsoft.com/office/drawing/2014/main" xmlns="" id="{310E8896-9FB2-4039-B341-450AA95FF22B}"/>
              </a:ext>
            </a:extLst>
          </p:cNvPr>
          <p:cNvSpPr>
            <a:spLocks noGrp="1"/>
          </p:cNvSpPr>
          <p:nvPr>
            <p:ph idx="1"/>
          </p:nvPr>
        </p:nvSpPr>
        <p:spPr>
          <a:xfrm>
            <a:off x="1447800" y="1066800"/>
            <a:ext cx="10134600" cy="5289555"/>
          </a:xfrm>
        </p:spPr>
        <p:txBody>
          <a:bodyPr>
            <a:normAutofit fontScale="85000" lnSpcReduction="10000"/>
          </a:bodyPr>
          <a:lstStyle/>
          <a:p>
            <a:pPr algn="just">
              <a:lnSpc>
                <a:spcPct val="150000"/>
              </a:lnSpc>
            </a:pPr>
            <a:r>
              <a:rPr lang="en-US" dirty="0"/>
              <a:t>Polymorphism contains two words "poly" and "morphs". Poly means many and Morphs means form, shape. </a:t>
            </a:r>
          </a:p>
          <a:p>
            <a:pPr algn="just">
              <a:lnSpc>
                <a:spcPct val="150000"/>
              </a:lnSpc>
            </a:pPr>
            <a:r>
              <a:rPr lang="en-US" dirty="0"/>
              <a:t>It means that one task can be performed in different ways. </a:t>
            </a:r>
          </a:p>
          <a:p>
            <a:pPr algn="just">
              <a:lnSpc>
                <a:spcPct val="150000"/>
              </a:lnSpc>
            </a:pPr>
            <a:r>
              <a:rPr lang="en-US" dirty="0"/>
              <a:t>For example</a:t>
            </a:r>
          </a:p>
          <a:p>
            <a:pPr lvl="1" algn="just">
              <a:lnSpc>
                <a:spcPct val="150000"/>
              </a:lnSpc>
            </a:pPr>
            <a:r>
              <a:rPr lang="en-US" dirty="0"/>
              <a:t>In a class animal, all animals speak. But they speak differently. Here, the "speak" behavior is polymorphic in the sense and depends on the animal. So, the abstract "animal" concept does not actually "speak", but specific animals (like dogs and cats) have a concrete implementation of the action "speak".</a:t>
            </a:r>
          </a:p>
        </p:txBody>
      </p:sp>
      <p:sp>
        <p:nvSpPr>
          <p:cNvPr id="9" name="Footer Placeholder 9"/>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a:t>
            </a:r>
            <a:r>
              <a:rPr lang="en-US" dirty="0"/>
              <a:t>Programming in Python                        Unit I</a:t>
            </a:r>
          </a:p>
        </p:txBody>
      </p:sp>
    </p:spTree>
    <p:extLst>
      <p:ext uri="{BB962C8B-B14F-4D97-AF65-F5344CB8AC3E}">
        <p14:creationId xmlns:p14="http://schemas.microsoft.com/office/powerpoint/2010/main" val="2078447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6728EC6-2F94-4885-93D3-E4D21F9AED9A}" type="datetime1">
              <a:rPr lang="en-US" smtClean="0"/>
              <a:t>1/6/2021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Inheritance </a:t>
            </a:r>
            <a:r>
              <a:rPr lang="en-US" sz="2800" dirty="0"/>
              <a:t>(CO5)</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3" name="Content Placeholder 2">
            <a:extLst>
              <a:ext uri="{FF2B5EF4-FFF2-40B4-BE49-F238E27FC236}">
                <a16:creationId xmlns:a16="http://schemas.microsoft.com/office/drawing/2014/main" xmlns="" id="{310E8896-9FB2-4039-B341-450AA95FF22B}"/>
              </a:ext>
            </a:extLst>
          </p:cNvPr>
          <p:cNvSpPr>
            <a:spLocks noGrp="1"/>
          </p:cNvSpPr>
          <p:nvPr>
            <p:ph idx="1"/>
          </p:nvPr>
        </p:nvSpPr>
        <p:spPr>
          <a:xfrm>
            <a:off x="1447800" y="1066800"/>
            <a:ext cx="10134600" cy="5029201"/>
          </a:xfrm>
        </p:spPr>
        <p:txBody>
          <a:bodyPr>
            <a:normAutofit/>
          </a:bodyPr>
          <a:lstStyle/>
          <a:p>
            <a:pPr algn="just"/>
            <a:r>
              <a:rPr lang="en-US" sz="2800" dirty="0"/>
              <a:t>Inheritance is the most important aspect of object-oriented programming which simulates the real world concept of inheritance. </a:t>
            </a:r>
          </a:p>
          <a:p>
            <a:pPr algn="just"/>
            <a:r>
              <a:rPr lang="en-US" sz="2800" dirty="0"/>
              <a:t>It allows to create a class which uses all the properties and behavior of another class. </a:t>
            </a:r>
          </a:p>
          <a:p>
            <a:pPr algn="just"/>
            <a:r>
              <a:rPr lang="en-US" sz="2800" dirty="0"/>
              <a:t>The new class is known as a derived class or child class, and the one whose properties are acquired is known as a base class or parent class. </a:t>
            </a:r>
          </a:p>
          <a:p>
            <a:pPr algn="just"/>
            <a:r>
              <a:rPr lang="en-US" sz="2800" dirty="0"/>
              <a:t>It provides re-usability of the code.</a:t>
            </a:r>
          </a:p>
        </p:txBody>
      </p:sp>
      <p:sp>
        <p:nvSpPr>
          <p:cNvPr id="9" name="Footer Placeholder 9"/>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a:t>
            </a:r>
            <a:r>
              <a:rPr lang="en-US" dirty="0"/>
              <a:t>Programming in Python                        Unit I</a:t>
            </a:r>
          </a:p>
        </p:txBody>
      </p:sp>
    </p:spTree>
    <p:extLst>
      <p:ext uri="{BB962C8B-B14F-4D97-AF65-F5344CB8AC3E}">
        <p14:creationId xmlns:p14="http://schemas.microsoft.com/office/powerpoint/2010/main" val="2221311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DA78637-31BD-4534-B3F8-D768A3F4D260}" type="datetime1">
              <a:rPr lang="en-US" smtClean="0"/>
              <a:t>1/6/2021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Abstraction </a:t>
            </a:r>
            <a:r>
              <a:rPr lang="en-US" sz="2800" dirty="0"/>
              <a:t>(CO5)</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3" name="Content Placeholder 2">
            <a:extLst>
              <a:ext uri="{FF2B5EF4-FFF2-40B4-BE49-F238E27FC236}">
                <a16:creationId xmlns:a16="http://schemas.microsoft.com/office/drawing/2014/main" xmlns="" id="{310E8896-9FB2-4039-B341-450AA95FF22B}"/>
              </a:ext>
            </a:extLst>
          </p:cNvPr>
          <p:cNvSpPr>
            <a:spLocks noGrp="1"/>
          </p:cNvSpPr>
          <p:nvPr>
            <p:ph idx="1"/>
          </p:nvPr>
        </p:nvSpPr>
        <p:spPr>
          <a:xfrm>
            <a:off x="1447800" y="817168"/>
            <a:ext cx="10134600" cy="4830769"/>
          </a:xfrm>
        </p:spPr>
        <p:txBody>
          <a:bodyPr>
            <a:normAutofit/>
          </a:bodyPr>
          <a:lstStyle/>
          <a:p>
            <a:pPr algn="just"/>
            <a:r>
              <a:rPr lang="en-US" dirty="0"/>
              <a:t>Data abstraction and encapsulation both are often used as synonyms. </a:t>
            </a:r>
          </a:p>
          <a:p>
            <a:pPr algn="just"/>
            <a:r>
              <a:rPr lang="en-US" dirty="0"/>
              <a:t>Both are nearly synonym because data abstraction is achieved through encapsulation.</a:t>
            </a:r>
          </a:p>
          <a:p>
            <a:pPr algn="just"/>
            <a:r>
              <a:rPr lang="en-US" dirty="0"/>
              <a:t>Abstraction is used to hide internal details and show only functionalities. </a:t>
            </a:r>
          </a:p>
          <a:p>
            <a:pPr algn="just"/>
            <a:r>
              <a:rPr lang="en-US" dirty="0"/>
              <a:t>Abstracting something means to give names to things so that the name captures the core of what a function or a whole program does.</a:t>
            </a:r>
          </a:p>
          <a:p>
            <a:pPr marL="0" indent="0" algn="just">
              <a:lnSpc>
                <a:spcPct val="150000"/>
              </a:lnSpc>
              <a:buNone/>
            </a:pPr>
            <a:endParaRPr lang="en-US" dirty="0"/>
          </a:p>
        </p:txBody>
      </p:sp>
      <p:sp>
        <p:nvSpPr>
          <p:cNvPr id="9" name="Footer Placeholder 9"/>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a:t>
            </a:r>
            <a:r>
              <a:rPr lang="en-US" dirty="0"/>
              <a:t>Programming in Python                        Unit I</a:t>
            </a:r>
          </a:p>
        </p:txBody>
      </p:sp>
    </p:spTree>
    <p:extLst>
      <p:ext uri="{BB962C8B-B14F-4D97-AF65-F5344CB8AC3E}">
        <p14:creationId xmlns:p14="http://schemas.microsoft.com/office/powerpoint/2010/main" val="1168606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5BD100-6AF4-4212-A8CF-35B856369DFA}"/>
              </a:ext>
            </a:extLst>
          </p:cNvPr>
          <p:cNvSpPr>
            <a:spLocks noGrp="1"/>
          </p:cNvSpPr>
          <p:nvPr>
            <p:ph type="title"/>
          </p:nvPr>
        </p:nvSpPr>
        <p:spPr>
          <a:xfrm>
            <a:off x="1333500" y="2857500"/>
            <a:ext cx="10401300" cy="1104900"/>
          </a:xfrm>
        </p:spPr>
        <p:txBody>
          <a:bodyPr>
            <a:normAutofit fontScale="90000"/>
          </a:bodyPr>
          <a:lstStyle/>
          <a:p>
            <a:r>
              <a:rPr lang="en-US" dirty="0"/>
              <a:t>Python Introduction (CO1)</a:t>
            </a:r>
            <a:br>
              <a:rPr lang="en-US" dirty="0"/>
            </a:br>
            <a:endParaRPr lang="en-US" dirty="0"/>
          </a:p>
        </p:txBody>
      </p:sp>
      <p:sp>
        <p:nvSpPr>
          <p:cNvPr id="4" name="Date Placeholder 3"/>
          <p:cNvSpPr>
            <a:spLocks noGrp="1"/>
          </p:cNvSpPr>
          <p:nvPr>
            <p:ph type="dt" sz="half" idx="10"/>
          </p:nvPr>
        </p:nvSpPr>
        <p:spPr/>
        <p:txBody>
          <a:bodyPr/>
          <a:lstStyle/>
          <a:p>
            <a:fld id="{1ABCF3B6-7263-4179-8965-2A98B9C63D34}" type="datetime1">
              <a:rPr lang="en-US" smtClean="0"/>
              <a:t>1/6/2021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Python Introduction </a:t>
            </a:r>
            <a:r>
              <a:rPr lang="en-US" sz="2800" dirty="0"/>
              <a:t>(CO1)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28975"/>
            <a:ext cx="1447800" cy="817163"/>
          </a:xfrm>
          <a:prstGeom prst="rect">
            <a:avLst/>
          </a:prstGeom>
          <a:noFill/>
        </p:spPr>
      </p:pic>
      <p:sp>
        <p:nvSpPr>
          <p:cNvPr id="9" name="Footer Placeholder 9"/>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a:t>
            </a:r>
            <a:r>
              <a:rPr lang="en-US" dirty="0"/>
              <a:t>Programming in Python                        Unit I</a:t>
            </a:r>
          </a:p>
        </p:txBody>
      </p:sp>
    </p:spTree>
    <p:extLst>
      <p:ext uri="{BB962C8B-B14F-4D97-AF65-F5344CB8AC3E}">
        <p14:creationId xmlns:p14="http://schemas.microsoft.com/office/powerpoint/2010/main" val="3530757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0" y="1066800"/>
            <a:ext cx="7391400" cy="5289556"/>
          </a:xfrm>
        </p:spPr>
        <p:txBody>
          <a:bodyPr>
            <a:normAutofit fontScale="92500" lnSpcReduction="20000"/>
          </a:bodyPr>
          <a:lstStyle/>
          <a:p>
            <a:pPr marL="514350" indent="-514350">
              <a:buFont typeface="+mj-lt"/>
              <a:buAutoNum type="arabicPeriod"/>
            </a:pPr>
            <a:r>
              <a:rPr lang="en-US" sz="2800" dirty="0"/>
              <a:t>Introduction</a:t>
            </a:r>
          </a:p>
          <a:p>
            <a:pPr marL="514350" indent="-514350">
              <a:buFont typeface="+mj-lt"/>
              <a:buAutoNum type="arabicPeriod"/>
            </a:pPr>
            <a:r>
              <a:rPr lang="en-US" sz="2800" dirty="0"/>
              <a:t>Features of object oriented Programming</a:t>
            </a:r>
          </a:p>
          <a:p>
            <a:pPr marL="514350" indent="-514350">
              <a:buFont typeface="+mj-lt"/>
              <a:buAutoNum type="arabicPeriod"/>
            </a:pPr>
            <a:r>
              <a:rPr lang="en-US" sz="2800" dirty="0"/>
              <a:t>Python introduction</a:t>
            </a:r>
          </a:p>
          <a:p>
            <a:pPr marL="914391" lvl="1" indent="-514350">
              <a:buFont typeface="Arial" panose="020B0604020202020204" pitchFamily="34" charset="0"/>
              <a:buChar char="•"/>
            </a:pPr>
            <a:r>
              <a:rPr lang="en-US" dirty="0"/>
              <a:t>A Brief History of Python</a:t>
            </a:r>
          </a:p>
          <a:p>
            <a:pPr marL="914391" lvl="1" indent="-514350">
              <a:buFont typeface="Arial" panose="020B0604020202020204" pitchFamily="34" charset="0"/>
              <a:buChar char="•"/>
            </a:pPr>
            <a:r>
              <a:rPr lang="en-US" dirty="0"/>
              <a:t>The Programming Cycle for Python</a:t>
            </a:r>
          </a:p>
          <a:p>
            <a:pPr marL="914391" lvl="1" indent="-514350">
              <a:buFont typeface="Arial" panose="020B0604020202020204" pitchFamily="34" charset="0"/>
              <a:buChar char="•"/>
            </a:pPr>
            <a:r>
              <a:rPr lang="en-US" dirty="0"/>
              <a:t>Python IDE</a:t>
            </a:r>
          </a:p>
          <a:p>
            <a:pPr marL="914391" lvl="1" indent="-514350">
              <a:buFont typeface="Arial" panose="020B0604020202020204" pitchFamily="34" charset="0"/>
              <a:buChar char="•"/>
            </a:pPr>
            <a:r>
              <a:rPr lang="en-US" dirty="0"/>
              <a:t>Interacting with Python Programs</a:t>
            </a:r>
          </a:p>
          <a:p>
            <a:pPr marL="514350" indent="-514350">
              <a:buFont typeface="+mj-lt"/>
              <a:buAutoNum type="arabicPeriod"/>
            </a:pPr>
            <a:r>
              <a:rPr lang="en-US" sz="2800" dirty="0"/>
              <a:t>Elements of Python</a:t>
            </a:r>
          </a:p>
          <a:p>
            <a:pPr marL="914391" lvl="1" indent="-514350">
              <a:buFont typeface="Arial" panose="020B0604020202020204" pitchFamily="34" charset="0"/>
              <a:buChar char="•"/>
            </a:pPr>
            <a:r>
              <a:rPr lang="en-US" dirty="0"/>
              <a:t>Keywords and Identifiers</a:t>
            </a:r>
          </a:p>
          <a:p>
            <a:pPr marL="914391" lvl="1" indent="-514350">
              <a:buFont typeface="Arial" panose="020B0604020202020204" pitchFamily="34" charset="0"/>
              <a:buChar char="•"/>
            </a:pPr>
            <a:r>
              <a:rPr lang="en-US" dirty="0"/>
              <a:t>Variables</a:t>
            </a:r>
          </a:p>
          <a:p>
            <a:pPr marL="914391" lvl="1" indent="-514350">
              <a:buFont typeface="Arial" panose="020B0604020202020204" pitchFamily="34" charset="0"/>
              <a:buChar char="•"/>
            </a:pPr>
            <a:r>
              <a:rPr lang="en-US" dirty="0"/>
              <a:t>Data types and type conversion</a:t>
            </a:r>
          </a:p>
          <a:p>
            <a:pPr marL="914391" lvl="1" indent="-514350">
              <a:buFont typeface="Arial" panose="020B0604020202020204" pitchFamily="34" charset="0"/>
              <a:buChar char="•"/>
            </a:pPr>
            <a:r>
              <a:rPr lang="en-US" dirty="0"/>
              <a:t>Operators in Python</a:t>
            </a:r>
          </a:p>
          <a:p>
            <a:pPr marL="914391" lvl="1" indent="-514350">
              <a:buFont typeface="Arial" panose="020B0604020202020204" pitchFamily="34" charset="0"/>
              <a:buChar char="•"/>
            </a:pPr>
            <a:r>
              <a:rPr lang="en-US" dirty="0"/>
              <a:t>Expressions in Python</a:t>
            </a:r>
          </a:p>
          <a:p>
            <a:pPr marL="914391" lvl="1" indent="-514350">
              <a:buFont typeface="Arial" panose="020B0604020202020204" pitchFamily="34" charset="0"/>
              <a:buChar char="•"/>
            </a:pPr>
            <a:endParaRPr lang="en-US" dirty="0"/>
          </a:p>
          <a:p>
            <a:pPr marL="0" indent="0">
              <a:buNone/>
            </a:pPr>
            <a:endParaRPr lang="en-US" sz="400" dirty="0"/>
          </a:p>
        </p:txBody>
      </p:sp>
      <p:sp>
        <p:nvSpPr>
          <p:cNvPr id="6" name="Date Placeholder 5"/>
          <p:cNvSpPr>
            <a:spLocks noGrp="1"/>
          </p:cNvSpPr>
          <p:nvPr>
            <p:ph type="dt" sz="half" idx="10"/>
          </p:nvPr>
        </p:nvSpPr>
        <p:spPr/>
        <p:txBody>
          <a:bodyPr/>
          <a:lstStyle/>
          <a:p>
            <a:fld id="{B05B7E4C-1139-4974-A29E-03E266AB4D3F}" type="datetime1">
              <a:rPr lang="en-US" smtClean="0"/>
              <a:t>1/6/2021</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2</a:t>
            </a:fld>
            <a:endParaRPr lang="en-US" dirty="0"/>
          </a:p>
        </p:txBody>
      </p:sp>
      <p:sp>
        <p:nvSpPr>
          <p:cNvPr id="8" name="Title 1"/>
          <p:cNvSpPr txBox="1">
            <a:spLocks/>
          </p:cNvSpPr>
          <p:nvPr/>
        </p:nvSpPr>
        <p:spPr>
          <a:xfrm>
            <a:off x="1447800" y="7"/>
            <a:ext cx="106680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Content</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5"/>
            <a:ext cx="1447800" cy="817163"/>
          </a:xfrm>
          <a:prstGeom prst="rect">
            <a:avLst/>
          </a:prstGeom>
          <a:noFill/>
        </p:spPr>
      </p:pic>
      <p:sp>
        <p:nvSpPr>
          <p:cNvPr id="10" name="Footer Placeholder 9"/>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a:t>
            </a:r>
            <a:r>
              <a:rPr lang="en-US" dirty="0"/>
              <a:t>Programming in Python                        Unit 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 calcmode="lin" valueType="num">
                                      <p:cBhvr additive="base">
                                        <p:cTn id="5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 calcmode="lin" valueType="num">
                                      <p:cBhvr additive="base">
                                        <p:cTn id="5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3">
                                            <p:txEl>
                                              <p:pRg st="12" end="12"/>
                                            </p:txEl>
                                          </p:spTgt>
                                        </p:tgtEl>
                                        <p:attrNameLst>
                                          <p:attrName>style.visibility</p:attrName>
                                        </p:attrNameLst>
                                      </p:cBhvr>
                                      <p:to>
                                        <p:strVal val="visible"/>
                                      </p:to>
                                    </p:set>
                                    <p:anim calcmode="lin" valueType="num">
                                      <p:cBhvr additive="base">
                                        <p:cTn id="61"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1066801"/>
            <a:ext cx="9982200" cy="4602168"/>
          </a:xfrm>
        </p:spPr>
        <p:txBody>
          <a:bodyPr anchor="ctr">
            <a:normAutofit/>
          </a:bodyPr>
          <a:lstStyle/>
          <a:p>
            <a:pPr algn="just">
              <a:lnSpc>
                <a:spcPct val="150000"/>
              </a:lnSpc>
            </a:pPr>
            <a:r>
              <a:rPr lang="en-US" sz="2800" dirty="0"/>
              <a:t>The students will study the history of Python and Programming Cycle for Python.</a:t>
            </a:r>
          </a:p>
          <a:p>
            <a:pPr algn="just">
              <a:lnSpc>
                <a:spcPct val="150000"/>
              </a:lnSpc>
            </a:pPr>
            <a:r>
              <a:rPr lang="en-US" sz="2800" dirty="0"/>
              <a:t>The students will gain the understanding of the Python IDE and understand how  to write  Python Programme.</a:t>
            </a:r>
          </a:p>
          <a:p>
            <a:pPr marL="0" indent="0" algn="just">
              <a:lnSpc>
                <a:spcPct val="150000"/>
              </a:lnSpc>
              <a:buNone/>
            </a:pPr>
            <a:endParaRPr lang="en-US" sz="2800" dirty="0"/>
          </a:p>
        </p:txBody>
      </p:sp>
      <p:sp>
        <p:nvSpPr>
          <p:cNvPr id="4" name="Date Placeholder 3"/>
          <p:cNvSpPr>
            <a:spLocks noGrp="1"/>
          </p:cNvSpPr>
          <p:nvPr>
            <p:ph type="dt" sz="half" idx="10"/>
          </p:nvPr>
        </p:nvSpPr>
        <p:spPr/>
        <p:txBody>
          <a:bodyPr/>
          <a:lstStyle/>
          <a:p>
            <a:fld id="{E8A1C81E-0721-4576-B248-9B5F4B6F21C4}" type="datetime1">
              <a:rPr lang="en-US" smtClean="0"/>
              <a:t>1/6/2021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Topic Objective</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9" name="Footer Placeholder 9"/>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a:t>
            </a:r>
            <a:r>
              <a:rPr lang="en-US" dirty="0"/>
              <a:t>Programming in Python                        Unit I</a:t>
            </a:r>
          </a:p>
        </p:txBody>
      </p:sp>
    </p:spTree>
    <p:extLst>
      <p:ext uri="{BB962C8B-B14F-4D97-AF65-F5344CB8AC3E}">
        <p14:creationId xmlns:p14="http://schemas.microsoft.com/office/powerpoint/2010/main" val="280431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1066800"/>
            <a:ext cx="8839200" cy="4602169"/>
          </a:xfrm>
        </p:spPr>
        <p:txBody>
          <a:bodyPr/>
          <a:lstStyle/>
          <a:p>
            <a:pPr>
              <a:lnSpc>
                <a:spcPct val="150000"/>
              </a:lnSpc>
            </a:pPr>
            <a:r>
              <a:rPr lang="en-US" sz="2800" dirty="0"/>
              <a:t>Terminology of object oriented programming</a:t>
            </a:r>
          </a:p>
          <a:p>
            <a:pPr>
              <a:lnSpc>
                <a:spcPct val="150000"/>
              </a:lnSpc>
            </a:pPr>
            <a:r>
              <a:rPr lang="en-US" sz="2800" dirty="0"/>
              <a:t>Basic knowledge of programming language like C</a:t>
            </a:r>
          </a:p>
          <a:p>
            <a:pPr marL="0" indent="0">
              <a:buNone/>
            </a:pPr>
            <a:endParaRPr lang="en-US" sz="2800" dirty="0"/>
          </a:p>
        </p:txBody>
      </p:sp>
      <p:sp>
        <p:nvSpPr>
          <p:cNvPr id="4" name="Date Placeholder 3"/>
          <p:cNvSpPr>
            <a:spLocks noGrp="1"/>
          </p:cNvSpPr>
          <p:nvPr>
            <p:ph type="dt" sz="half" idx="10"/>
          </p:nvPr>
        </p:nvSpPr>
        <p:spPr/>
        <p:txBody>
          <a:bodyPr/>
          <a:lstStyle/>
          <a:p>
            <a:fld id="{DEF8E91C-418E-47B4-8287-DD53E6BD5F7A}" type="datetime1">
              <a:rPr lang="en-US" smtClean="0"/>
              <a:t>1/6/2021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Prerequisite and Recap</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9" name="Footer Placeholder 9"/>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a:t>
            </a:r>
            <a:r>
              <a:rPr lang="en-US" dirty="0"/>
              <a:t>Programming in Python                        Unit I</a:t>
            </a:r>
          </a:p>
        </p:txBody>
      </p:sp>
    </p:spTree>
    <p:extLst>
      <p:ext uri="{BB962C8B-B14F-4D97-AF65-F5344CB8AC3E}">
        <p14:creationId xmlns:p14="http://schemas.microsoft.com/office/powerpoint/2010/main" val="3973592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xmlns="" id="{CB98CBB3-6334-4629-B0D9-A9EC8966C9B8}"/>
              </a:ext>
            </a:extLst>
          </p:cNvPr>
          <p:cNvSpPr>
            <a:spLocks noGrp="1"/>
          </p:cNvSpPr>
          <p:nvPr>
            <p:ph idx="1"/>
          </p:nvPr>
        </p:nvSpPr>
        <p:spPr>
          <a:xfrm>
            <a:off x="1447800" y="1143000"/>
            <a:ext cx="10134600" cy="4983169"/>
          </a:xfrm>
        </p:spPr>
        <p:txBody>
          <a:bodyPr>
            <a:normAutofit/>
          </a:bodyPr>
          <a:lstStyle/>
          <a:p>
            <a:pPr marL="457200" indent="-457200" algn="just">
              <a:lnSpc>
                <a:spcPct val="150000"/>
              </a:lnSpc>
            </a:pPr>
            <a:r>
              <a:rPr lang="en-IN" sz="2800" dirty="0"/>
              <a:t>Python is a fairly old language created by </a:t>
            </a:r>
            <a:r>
              <a:rPr lang="en-IN" sz="2800" b="1" dirty="0"/>
              <a:t>Guido Van Rossum. </a:t>
            </a:r>
          </a:p>
          <a:p>
            <a:pPr marL="457200" indent="-457200" algn="just">
              <a:lnSpc>
                <a:spcPct val="150000"/>
              </a:lnSpc>
            </a:pPr>
            <a:r>
              <a:rPr lang="en-IN" sz="2800" dirty="0"/>
              <a:t>The design began in the late 1980s and was first released in February 1991.</a:t>
            </a:r>
          </a:p>
          <a:p>
            <a:pPr marL="457200" indent="-457200" algn="just"/>
            <a:r>
              <a:rPr lang="en-IN" sz="2800" dirty="0"/>
              <a:t>Python is copyrighted. Like Perl, Python source code is now available under the GNU General Public License (GPL).</a:t>
            </a:r>
          </a:p>
          <a:p>
            <a:pPr marL="457200" indent="-457200" algn="just"/>
            <a:r>
              <a:rPr lang="en-IN" sz="2800" dirty="0"/>
              <a:t>Latest version of Python is </a:t>
            </a:r>
            <a:r>
              <a:rPr lang="en-IN" sz="2800" u="sng" dirty="0">
                <a:solidFill>
                  <a:srgbClr val="00B0F0"/>
                </a:solidFill>
              </a:rPr>
              <a:t>Python 3.8.2 </a:t>
            </a:r>
            <a:r>
              <a:rPr lang="en-IN" sz="2800" dirty="0"/>
              <a:t>with documentation released on Feb. 24, 2020.</a:t>
            </a:r>
          </a:p>
          <a:p>
            <a:pPr marL="457200" indent="-457200" algn="just"/>
            <a:endParaRPr lang="en-IN" sz="2800" dirty="0"/>
          </a:p>
          <a:p>
            <a:endParaRPr lang="en-US" dirty="0"/>
          </a:p>
        </p:txBody>
      </p:sp>
      <p:sp>
        <p:nvSpPr>
          <p:cNvPr id="4" name="Date Placeholder 3"/>
          <p:cNvSpPr>
            <a:spLocks noGrp="1"/>
          </p:cNvSpPr>
          <p:nvPr>
            <p:ph type="dt" sz="half" idx="10"/>
          </p:nvPr>
        </p:nvSpPr>
        <p:spPr/>
        <p:txBody>
          <a:bodyPr/>
          <a:lstStyle/>
          <a:p>
            <a:fld id="{4525A6D1-34A3-45C9-A0A1-F429B7E6B147}" type="datetime1">
              <a:rPr lang="en-US" smtClean="0"/>
              <a:t>1/6/2021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A Brief History of Python </a:t>
            </a:r>
            <a:r>
              <a:rPr lang="en-US" sz="2800" dirty="0"/>
              <a:t>(CO1)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10" name="Footer Placeholder 9"/>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a:t>
            </a:r>
            <a:r>
              <a:rPr lang="en-US" dirty="0"/>
              <a:t>Programming in Python                        Unit 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xmlns="" id="{CB98CBB3-6334-4629-B0D9-A9EC8966C9B8}"/>
              </a:ext>
            </a:extLst>
          </p:cNvPr>
          <p:cNvSpPr>
            <a:spLocks noGrp="1"/>
          </p:cNvSpPr>
          <p:nvPr>
            <p:ph idx="1"/>
          </p:nvPr>
        </p:nvSpPr>
        <p:spPr>
          <a:xfrm>
            <a:off x="1447800" y="1219200"/>
            <a:ext cx="10134600" cy="4906969"/>
          </a:xfrm>
        </p:spPr>
        <p:txBody>
          <a:bodyPr>
            <a:normAutofit fontScale="92500" lnSpcReduction="10000"/>
          </a:bodyPr>
          <a:lstStyle/>
          <a:p>
            <a:pPr marL="342900" indent="-342900">
              <a:lnSpc>
                <a:spcPct val="150000"/>
              </a:lnSpc>
            </a:pPr>
            <a:r>
              <a:rPr lang="en-IN" sz="3000" dirty="0"/>
              <a:t>A simple language which is easier to learn.</a:t>
            </a:r>
          </a:p>
          <a:p>
            <a:pPr marL="342900" indent="-342900">
              <a:lnSpc>
                <a:spcPct val="150000"/>
              </a:lnSpc>
            </a:pPr>
            <a:r>
              <a:rPr lang="en-IN" sz="3000" dirty="0"/>
              <a:t>Free and open-source.</a:t>
            </a:r>
          </a:p>
          <a:p>
            <a:pPr marL="342900" indent="-342900">
              <a:lnSpc>
                <a:spcPct val="150000"/>
              </a:lnSpc>
            </a:pPr>
            <a:r>
              <a:rPr lang="en-IN" sz="3000" dirty="0"/>
              <a:t>Portability.</a:t>
            </a:r>
          </a:p>
          <a:p>
            <a:pPr marL="342900" indent="-342900">
              <a:lnSpc>
                <a:spcPct val="150000"/>
              </a:lnSpc>
            </a:pPr>
            <a:r>
              <a:rPr lang="en-IN" sz="3000" dirty="0"/>
              <a:t>Extensible and Embeddable </a:t>
            </a:r>
          </a:p>
          <a:p>
            <a:pPr marL="742941" lvl="1" indent="-342900">
              <a:lnSpc>
                <a:spcPct val="150000"/>
              </a:lnSpc>
            </a:pPr>
            <a:r>
              <a:rPr lang="en-IN" sz="2600" dirty="0"/>
              <a:t>easily combine pieces of C/C++ or other languages with Python code.</a:t>
            </a:r>
          </a:p>
          <a:p>
            <a:pPr marL="342900" indent="-342900">
              <a:lnSpc>
                <a:spcPct val="150000"/>
              </a:lnSpc>
            </a:pPr>
            <a:r>
              <a:rPr lang="en-IN" sz="3000" dirty="0"/>
              <a:t>A high-level, interpreted language.</a:t>
            </a:r>
          </a:p>
          <a:p>
            <a:pPr marL="342900" indent="-342900">
              <a:lnSpc>
                <a:spcPct val="150000"/>
              </a:lnSpc>
            </a:pPr>
            <a:r>
              <a:rPr lang="en-IN" sz="3000" dirty="0"/>
              <a:t>Large standard libraries to solve common tasks.</a:t>
            </a:r>
          </a:p>
          <a:p>
            <a:endParaRPr lang="en-US" dirty="0"/>
          </a:p>
        </p:txBody>
      </p:sp>
      <p:sp>
        <p:nvSpPr>
          <p:cNvPr id="4" name="Date Placeholder 3"/>
          <p:cNvSpPr>
            <a:spLocks noGrp="1"/>
          </p:cNvSpPr>
          <p:nvPr>
            <p:ph type="dt" sz="half" idx="10"/>
          </p:nvPr>
        </p:nvSpPr>
        <p:spPr/>
        <p:txBody>
          <a:bodyPr/>
          <a:lstStyle/>
          <a:p>
            <a:fld id="{E67A06FA-EFCD-464A-B498-4F2F65CADDCD}" type="datetime1">
              <a:rPr lang="en-US" smtClean="0"/>
              <a:t>1/6/2021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Features of Python </a:t>
            </a:r>
            <a:r>
              <a:rPr lang="en-US" sz="2800" dirty="0"/>
              <a:t>(CO1)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10" name="Footer Placeholder 9"/>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a:t>
            </a:r>
            <a:r>
              <a:rPr lang="en-US" dirty="0"/>
              <a:t>Programming in Python                        Unit I</a:t>
            </a:r>
          </a:p>
        </p:txBody>
      </p:sp>
    </p:spTree>
    <p:extLst>
      <p:ext uri="{BB962C8B-B14F-4D97-AF65-F5344CB8AC3E}">
        <p14:creationId xmlns:p14="http://schemas.microsoft.com/office/powerpoint/2010/main" val="1728596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xEl>
                                              <p:pRg st="4" end="4"/>
                                            </p:txEl>
                                          </p:spTgt>
                                        </p:tgtEl>
                                        <p:attrNameLst>
                                          <p:attrName>style.visibility</p:attrName>
                                        </p:attrNameLst>
                                      </p:cBhvr>
                                      <p:to>
                                        <p:strVal val="visible"/>
                                      </p:to>
                                    </p:set>
                                    <p:anim calcmode="lin" valueType="num">
                                      <p:cBhvr additive="base">
                                        <p:cTn id="29"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9">
                                            <p:txEl>
                                              <p:pRg st="5" end="5"/>
                                            </p:txEl>
                                          </p:spTgt>
                                        </p:tgtEl>
                                        <p:attrNameLst>
                                          <p:attrName>style.visibility</p:attrName>
                                        </p:attrNameLst>
                                      </p:cBhvr>
                                      <p:to>
                                        <p:strVal val="visible"/>
                                      </p:to>
                                    </p:set>
                                    <p:anim calcmode="lin" valueType="num">
                                      <p:cBhvr additive="base">
                                        <p:cTn id="35"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9">
                                            <p:txEl>
                                              <p:pRg st="6" end="6"/>
                                            </p:txEl>
                                          </p:spTgt>
                                        </p:tgtEl>
                                        <p:attrNameLst>
                                          <p:attrName>style.visibility</p:attrName>
                                        </p:attrNameLst>
                                      </p:cBhvr>
                                      <p:to>
                                        <p:strVal val="visible"/>
                                      </p:to>
                                    </p:set>
                                    <p:anim calcmode="lin" valueType="num">
                                      <p:cBhvr additive="base">
                                        <p:cTn id="41"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xmlns="" id="{CB98CBB3-6334-4629-B0D9-A9EC8966C9B8}"/>
              </a:ext>
            </a:extLst>
          </p:cNvPr>
          <p:cNvSpPr>
            <a:spLocks noGrp="1"/>
          </p:cNvSpPr>
          <p:nvPr>
            <p:ph idx="1"/>
          </p:nvPr>
        </p:nvSpPr>
        <p:spPr>
          <a:xfrm>
            <a:off x="1447800" y="914400"/>
            <a:ext cx="10134600" cy="5310594"/>
          </a:xfrm>
        </p:spPr>
        <p:txBody>
          <a:bodyPr>
            <a:normAutofit fontScale="62500" lnSpcReduction="20000"/>
          </a:bodyPr>
          <a:lstStyle/>
          <a:p>
            <a:pPr marL="342900" indent="-342900">
              <a:lnSpc>
                <a:spcPct val="150000"/>
              </a:lnSpc>
            </a:pPr>
            <a:r>
              <a:rPr lang="en-IN" sz="4200" dirty="0"/>
              <a:t>Object-oriented</a:t>
            </a:r>
            <a:r>
              <a:rPr lang="en-IN" sz="4200" b="1" dirty="0"/>
              <a:t> </a:t>
            </a:r>
          </a:p>
          <a:p>
            <a:pPr marL="742941" lvl="1" indent="-342900">
              <a:lnSpc>
                <a:spcPct val="150000"/>
              </a:lnSpc>
            </a:pPr>
            <a:r>
              <a:rPr lang="en-IN" sz="3500" dirty="0"/>
              <a:t>Everything in Python is an object. </a:t>
            </a:r>
          </a:p>
          <a:p>
            <a:pPr marL="742941" lvl="1" indent="-342900">
              <a:lnSpc>
                <a:spcPct val="150000"/>
              </a:lnSpc>
            </a:pPr>
            <a:r>
              <a:rPr lang="en-IN" sz="3500" dirty="0"/>
              <a:t>Object oriented programming (OOP) helps to solve a complex problem intuitively. </a:t>
            </a:r>
          </a:p>
          <a:p>
            <a:pPr marL="742941" lvl="1" indent="-342900">
              <a:lnSpc>
                <a:spcPct val="150000"/>
              </a:lnSpc>
            </a:pPr>
            <a:r>
              <a:rPr lang="en-GB" altLang="en-US" sz="3500" dirty="0"/>
              <a:t>Structure supports such concepts as polymorphism, operation overloading, and multiple inheritance.</a:t>
            </a:r>
          </a:p>
          <a:p>
            <a:pPr marL="342900" indent="-342900">
              <a:lnSpc>
                <a:spcPct val="150000"/>
              </a:lnSpc>
            </a:pPr>
            <a:r>
              <a:rPr lang="en-IN" sz="4200" dirty="0"/>
              <a:t>It supports functional and structured programming methods as well as OOP.</a:t>
            </a:r>
          </a:p>
          <a:p>
            <a:pPr marL="342900" indent="-342900">
              <a:lnSpc>
                <a:spcPct val="150000"/>
              </a:lnSpc>
            </a:pPr>
            <a:r>
              <a:rPr lang="en-IN" sz="4200" dirty="0"/>
              <a:t>It can be used as a scripting language or can be compiled to byte-code for building large applications.</a:t>
            </a:r>
            <a:endParaRPr lang="en-GB" altLang="en-US" sz="4200" dirty="0"/>
          </a:p>
          <a:p>
            <a:endParaRPr lang="en-US" dirty="0"/>
          </a:p>
        </p:txBody>
      </p:sp>
      <p:sp>
        <p:nvSpPr>
          <p:cNvPr id="4" name="Date Placeholder 3"/>
          <p:cNvSpPr>
            <a:spLocks noGrp="1"/>
          </p:cNvSpPr>
          <p:nvPr>
            <p:ph type="dt" sz="half" idx="10"/>
          </p:nvPr>
        </p:nvSpPr>
        <p:spPr/>
        <p:txBody>
          <a:bodyPr/>
          <a:lstStyle/>
          <a:p>
            <a:fld id="{599D9DD1-25F7-4654-A9CA-86CC0428F734}" type="datetime1">
              <a:rPr lang="en-US" smtClean="0"/>
              <a:t>1/6/2021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Features of Python </a:t>
            </a:r>
            <a:r>
              <a:rPr lang="en-US" sz="2800" dirty="0"/>
              <a:t>(CO1)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10" name="Footer Placeholder 9"/>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a:t>
            </a:r>
            <a:r>
              <a:rPr lang="en-US" dirty="0"/>
              <a:t>Programming in Python                        Unit I</a:t>
            </a:r>
          </a:p>
        </p:txBody>
      </p:sp>
    </p:spTree>
    <p:extLst>
      <p:ext uri="{BB962C8B-B14F-4D97-AF65-F5344CB8AC3E}">
        <p14:creationId xmlns:p14="http://schemas.microsoft.com/office/powerpoint/2010/main" val="3457569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anim calcmode="lin" valueType="num">
                                      <p:cBhvr additive="base">
                                        <p:cTn id="11"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 calcmode="lin" valueType="num">
                                      <p:cBhvr additive="base">
                                        <p:cTn id="15"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 calcmode="lin" valueType="num">
                                      <p:cBhvr additive="base">
                                        <p:cTn id="19"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4" end="4"/>
                                            </p:txEl>
                                          </p:spTgt>
                                        </p:tgtEl>
                                        <p:attrNameLst>
                                          <p:attrName>style.visibility</p:attrName>
                                        </p:attrNameLst>
                                      </p:cBhvr>
                                      <p:to>
                                        <p:strVal val="visible"/>
                                      </p:to>
                                    </p:set>
                                    <p:anim calcmode="lin" valueType="num">
                                      <p:cBhvr additive="base">
                                        <p:cTn id="25"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5" end="5"/>
                                            </p:txEl>
                                          </p:spTgt>
                                        </p:tgtEl>
                                        <p:attrNameLst>
                                          <p:attrName>style.visibility</p:attrName>
                                        </p:attrNameLst>
                                      </p:cBhvr>
                                      <p:to>
                                        <p:strVal val="visible"/>
                                      </p:to>
                                    </p:set>
                                    <p:anim calcmode="lin" valueType="num">
                                      <p:cBhvr additive="base">
                                        <p:cTn id="31"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xmlns="" id="{CB98CBB3-6334-4629-B0D9-A9EC8966C9B8}"/>
              </a:ext>
            </a:extLst>
          </p:cNvPr>
          <p:cNvSpPr>
            <a:spLocks noGrp="1"/>
          </p:cNvSpPr>
          <p:nvPr>
            <p:ph idx="1"/>
          </p:nvPr>
        </p:nvSpPr>
        <p:spPr>
          <a:xfrm>
            <a:off x="1447800" y="1219200"/>
            <a:ext cx="10134600" cy="4906969"/>
          </a:xfrm>
        </p:spPr>
        <p:txBody>
          <a:bodyPr>
            <a:normAutofit/>
          </a:bodyPr>
          <a:lstStyle/>
          <a:p>
            <a:pPr marL="450850" indent="-355600" algn="just"/>
            <a:r>
              <a:rPr lang="en-IN" sz="2800" dirty="0"/>
              <a:t>It supports automatic garbage collection.</a:t>
            </a:r>
          </a:p>
          <a:p>
            <a:pPr marL="450850" indent="-355600" algn="just"/>
            <a:r>
              <a:rPr lang="en-IN" sz="2800" b="1" dirty="0"/>
              <a:t>Scalable</a:t>
            </a:r>
          </a:p>
          <a:p>
            <a:pPr marL="850891" lvl="1" indent="-355600" algn="just"/>
            <a:r>
              <a:rPr lang="en-IN" sz="2400" dirty="0"/>
              <a:t>Python provides a better structure and support for large programs than shell scripting.</a:t>
            </a:r>
          </a:p>
          <a:p>
            <a:pPr marL="450850" indent="-355600" algn="just"/>
            <a:r>
              <a:rPr lang="en-IN" sz="2800" dirty="0"/>
              <a:t>It can be easily integrated with C, C++, COM, ActiveX, CORBA, and Java.</a:t>
            </a:r>
          </a:p>
          <a:p>
            <a:pPr marL="450850" indent="-355600" algn="just"/>
            <a:r>
              <a:rPr lang="en-IN" sz="2800" b="1" dirty="0"/>
              <a:t>Databases</a:t>
            </a:r>
          </a:p>
          <a:p>
            <a:pPr marL="850891" lvl="1" indent="-355600" algn="just"/>
            <a:r>
              <a:rPr lang="en-IN" sz="2400" dirty="0"/>
              <a:t>Python provides interfaces to all major commercial databases.</a:t>
            </a:r>
          </a:p>
          <a:p>
            <a:pPr marL="0" indent="0">
              <a:lnSpc>
                <a:spcPct val="150000"/>
              </a:lnSpc>
              <a:buNone/>
            </a:pPr>
            <a:endParaRPr lang="en-GB" altLang="en-US" dirty="0"/>
          </a:p>
          <a:p>
            <a:endParaRPr lang="en-US" dirty="0"/>
          </a:p>
        </p:txBody>
      </p:sp>
      <p:sp>
        <p:nvSpPr>
          <p:cNvPr id="4" name="Date Placeholder 3"/>
          <p:cNvSpPr>
            <a:spLocks noGrp="1"/>
          </p:cNvSpPr>
          <p:nvPr>
            <p:ph type="dt" sz="half" idx="10"/>
          </p:nvPr>
        </p:nvSpPr>
        <p:spPr/>
        <p:txBody>
          <a:bodyPr/>
          <a:lstStyle/>
          <a:p>
            <a:fld id="{2C1990FD-F9DB-4C09-A906-DBA1A72E96AA}" type="datetime1">
              <a:rPr lang="en-US" smtClean="0"/>
              <a:t>1/6/2021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Features of Python </a:t>
            </a:r>
            <a:r>
              <a:rPr lang="en-US" sz="2800" dirty="0"/>
              <a:t>(CO1)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11" name="Footer Placeholder 9"/>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a:t>
            </a:r>
            <a:r>
              <a:rPr lang="en-US" dirty="0"/>
              <a:t>Programming in Python                        Unit I</a:t>
            </a:r>
          </a:p>
        </p:txBody>
      </p:sp>
    </p:spTree>
    <p:extLst>
      <p:ext uri="{BB962C8B-B14F-4D97-AF65-F5344CB8AC3E}">
        <p14:creationId xmlns:p14="http://schemas.microsoft.com/office/powerpoint/2010/main" val="2902860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 calcmode="lin" valueType="num">
                                      <p:cBhvr additive="base">
                                        <p:cTn id="17"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9">
                                            <p:txEl>
                                              <p:pRg st="3" end="3"/>
                                            </p:txEl>
                                          </p:spTgt>
                                        </p:tgtEl>
                                        <p:attrNameLst>
                                          <p:attrName>style.visibility</p:attrName>
                                        </p:attrNameLst>
                                      </p:cBhvr>
                                      <p:to>
                                        <p:strVal val="visible"/>
                                      </p:to>
                                    </p:set>
                                    <p:anim calcmode="lin" valueType="num">
                                      <p:cBhvr additive="base">
                                        <p:cTn id="23"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9">
                                            <p:txEl>
                                              <p:pRg st="4" end="4"/>
                                            </p:txEl>
                                          </p:spTgt>
                                        </p:tgtEl>
                                        <p:attrNameLst>
                                          <p:attrName>style.visibility</p:attrName>
                                        </p:attrNameLst>
                                      </p:cBhvr>
                                      <p:to>
                                        <p:strVal val="visible"/>
                                      </p:to>
                                    </p:set>
                                    <p:anim calcmode="lin" valueType="num">
                                      <p:cBhvr additive="base">
                                        <p:cTn id="29"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9">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9">
                                            <p:txEl>
                                              <p:pRg st="5" end="5"/>
                                            </p:txEl>
                                          </p:spTgt>
                                        </p:tgtEl>
                                        <p:attrNameLst>
                                          <p:attrName>style.visibility</p:attrName>
                                        </p:attrNameLst>
                                      </p:cBhvr>
                                      <p:to>
                                        <p:strVal val="visible"/>
                                      </p:to>
                                    </p:set>
                                    <p:anim calcmode="lin" valueType="num">
                                      <p:cBhvr additive="base">
                                        <p:cTn id="33"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xmlns="" id="{CB98CBB3-6334-4629-B0D9-A9EC8966C9B8}"/>
              </a:ext>
            </a:extLst>
          </p:cNvPr>
          <p:cNvSpPr>
            <a:spLocks noGrp="1"/>
          </p:cNvSpPr>
          <p:nvPr>
            <p:ph idx="1"/>
          </p:nvPr>
        </p:nvSpPr>
        <p:spPr>
          <a:xfrm>
            <a:off x="1447800" y="1219200"/>
            <a:ext cx="10134600" cy="4906969"/>
          </a:xfrm>
        </p:spPr>
        <p:txBody>
          <a:bodyPr>
            <a:normAutofit/>
          </a:bodyPr>
          <a:lstStyle/>
          <a:p>
            <a:pPr algn="just"/>
            <a:r>
              <a:rPr lang="en-IN" sz="2800" dirty="0"/>
              <a:t>The most up-to-date and current source code, binaries, documentation, news, etc., is available on the official website of Python</a:t>
            </a:r>
          </a:p>
          <a:p>
            <a:pPr marL="0" indent="0" algn="just">
              <a:buNone/>
            </a:pPr>
            <a:r>
              <a:rPr lang="en-IN" sz="2800" dirty="0"/>
              <a:t> 			</a:t>
            </a:r>
            <a:r>
              <a:rPr lang="en-IN" sz="2800" dirty="0">
                <a:solidFill>
                  <a:srgbClr val="0070C0"/>
                </a:solidFill>
                <a:hlinkClick r:id="rId2"/>
              </a:rPr>
              <a:t>https://www.python.org/</a:t>
            </a:r>
            <a:endParaRPr lang="en-IN" sz="2800" dirty="0">
              <a:solidFill>
                <a:srgbClr val="0070C0"/>
              </a:solidFill>
            </a:endParaRPr>
          </a:p>
          <a:p>
            <a:pPr marL="0" indent="0" algn="just">
              <a:buNone/>
            </a:pPr>
            <a:endParaRPr lang="en-IN" sz="2800" dirty="0"/>
          </a:p>
          <a:p>
            <a:pPr algn="just"/>
            <a:r>
              <a:rPr lang="en-IN" sz="2800" dirty="0"/>
              <a:t>Python documentation can be downloaded from 	</a:t>
            </a:r>
          </a:p>
          <a:p>
            <a:pPr marL="0" indent="0" algn="just">
              <a:buNone/>
            </a:pPr>
            <a:r>
              <a:rPr lang="en-IN" sz="2800" dirty="0"/>
              <a:t>			</a:t>
            </a:r>
            <a:r>
              <a:rPr lang="en-IN" sz="2800" u="sng" dirty="0">
                <a:solidFill>
                  <a:srgbClr val="0070C0"/>
                </a:solidFill>
              </a:rPr>
              <a:t>https://www.python.org/doc/</a:t>
            </a:r>
            <a:endParaRPr lang="en-GB" altLang="en-US" u="sng" dirty="0"/>
          </a:p>
          <a:p>
            <a:endParaRPr lang="en-US" dirty="0"/>
          </a:p>
        </p:txBody>
      </p:sp>
      <p:sp>
        <p:nvSpPr>
          <p:cNvPr id="4" name="Date Placeholder 3"/>
          <p:cNvSpPr>
            <a:spLocks noGrp="1"/>
          </p:cNvSpPr>
          <p:nvPr>
            <p:ph type="dt" sz="half" idx="10"/>
          </p:nvPr>
        </p:nvSpPr>
        <p:spPr/>
        <p:txBody>
          <a:bodyPr/>
          <a:lstStyle/>
          <a:p>
            <a:fld id="{4C97A103-4147-43DD-9AE3-2EC137F39BDD}" type="datetime1">
              <a:rPr lang="en-US" smtClean="0"/>
              <a:t>1/6/2021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Getting Python </a:t>
            </a:r>
            <a:r>
              <a:rPr lang="en-US" sz="2800" dirty="0"/>
              <a:t>(CO1)</a:t>
            </a: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5"/>
            <a:ext cx="1447800" cy="817163"/>
          </a:xfrm>
          <a:prstGeom prst="rect">
            <a:avLst/>
          </a:prstGeom>
          <a:noFill/>
        </p:spPr>
      </p:pic>
      <p:sp>
        <p:nvSpPr>
          <p:cNvPr id="10" name="Footer Placeholder 9"/>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a:t>
            </a:r>
            <a:r>
              <a:rPr lang="en-US" dirty="0"/>
              <a:t>Programming in Python                        Unit I</a:t>
            </a:r>
          </a:p>
        </p:txBody>
      </p:sp>
    </p:spTree>
    <p:extLst>
      <p:ext uri="{BB962C8B-B14F-4D97-AF65-F5344CB8AC3E}">
        <p14:creationId xmlns:p14="http://schemas.microsoft.com/office/powerpoint/2010/main" val="1336502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 calcmode="lin" valueType="num">
                                      <p:cBhvr additive="base">
                                        <p:cTn id="19"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4" end="4"/>
                                            </p:txEl>
                                          </p:spTgt>
                                        </p:tgtEl>
                                        <p:attrNameLst>
                                          <p:attrName>style.visibility</p:attrName>
                                        </p:attrNameLst>
                                      </p:cBhvr>
                                      <p:to>
                                        <p:strVal val="visible"/>
                                      </p:to>
                                    </p:set>
                                    <p:anim calcmode="lin" valueType="num">
                                      <p:cBhvr additive="base">
                                        <p:cTn id="25"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1143000"/>
            <a:ext cx="9982200" cy="5081994"/>
          </a:xfrm>
        </p:spPr>
        <p:txBody>
          <a:bodyPr>
            <a:normAutofit/>
          </a:bodyPr>
          <a:lstStyle/>
          <a:p>
            <a:pPr algn="just"/>
            <a:r>
              <a:rPr lang="en-US" sz="2800" dirty="0"/>
              <a:t>Python's development cycle is dramatically shorter than that of traditional languages.</a:t>
            </a:r>
          </a:p>
          <a:p>
            <a:pPr algn="just"/>
            <a:r>
              <a:rPr lang="en-US" sz="2800" dirty="0"/>
              <a:t>In Python, there are no compile or link steps</a:t>
            </a:r>
          </a:p>
          <a:p>
            <a:pPr algn="just"/>
            <a:r>
              <a:rPr lang="en-US" sz="2800" dirty="0"/>
              <a:t>Python programs simply import modules at runtime and use the objects they contain. </a:t>
            </a:r>
          </a:p>
          <a:p>
            <a:pPr algn="just"/>
            <a:r>
              <a:rPr lang="en-US" sz="2800" dirty="0"/>
              <a:t>Python programs run immediately after changes are made. </a:t>
            </a:r>
          </a:p>
          <a:p>
            <a:pPr algn="just"/>
            <a:r>
              <a:rPr lang="en-US" sz="2800" dirty="0"/>
              <a:t>And in cases where dynamic module reloading can be used, it's even possible to change and reload parts of a running program without stopping it at all. </a:t>
            </a:r>
          </a:p>
        </p:txBody>
      </p:sp>
      <p:sp>
        <p:nvSpPr>
          <p:cNvPr id="4" name="Date Placeholder 3"/>
          <p:cNvSpPr>
            <a:spLocks noGrp="1"/>
          </p:cNvSpPr>
          <p:nvPr>
            <p:ph type="dt" sz="half" idx="10"/>
          </p:nvPr>
        </p:nvSpPr>
        <p:spPr/>
        <p:txBody>
          <a:bodyPr/>
          <a:lstStyle/>
          <a:p>
            <a:fld id="{E506481C-4736-47B3-8698-DFB7A6AF5E87}" type="datetime1">
              <a:rPr lang="en-US" smtClean="0"/>
              <a:t>1/6/2021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The Programming Cycle for Python </a:t>
            </a:r>
            <a:r>
              <a:rPr lang="en-US" sz="2800" dirty="0"/>
              <a:t>(CO1)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9" name="Footer Placeholder 9"/>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a:t>
            </a:r>
            <a:r>
              <a:rPr lang="en-US" dirty="0"/>
              <a:t>Programming in Python                        Unit 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39A5CCC-EDED-4BDC-B098-70EF6C7F9C06}" type="datetime1">
              <a:rPr lang="en-US" smtClean="0"/>
              <a:t>1/6/2021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The Programming Cycle for Python </a:t>
            </a:r>
            <a:r>
              <a:rPr lang="en-US" sz="2800" dirty="0"/>
              <a:t>(CO1)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11" name="Rectangle 10">
            <a:extLst>
              <a:ext uri="{FF2B5EF4-FFF2-40B4-BE49-F238E27FC236}">
                <a16:creationId xmlns:a16="http://schemas.microsoft.com/office/drawing/2014/main" xmlns="" id="{11CF999F-D694-49FD-9FE4-CFE4CD320042}"/>
              </a:ext>
            </a:extLst>
          </p:cNvPr>
          <p:cNvSpPr/>
          <p:nvPr/>
        </p:nvSpPr>
        <p:spPr>
          <a:xfrm>
            <a:off x="1447799" y="1311281"/>
            <a:ext cx="4448517" cy="4913710"/>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E47574B2-2021-4B87-A0D3-7006E373C8ED}"/>
              </a:ext>
            </a:extLst>
          </p:cNvPr>
          <p:cNvSpPr/>
          <p:nvPr/>
        </p:nvSpPr>
        <p:spPr>
          <a:xfrm>
            <a:off x="6295686" y="1318316"/>
            <a:ext cx="4267200" cy="2362200"/>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9A14266A-03CD-46FA-B010-CE632DEC830C}"/>
              </a:ext>
            </a:extLst>
          </p:cNvPr>
          <p:cNvSpPr/>
          <p:nvPr/>
        </p:nvSpPr>
        <p:spPr>
          <a:xfrm>
            <a:off x="6295686" y="4336989"/>
            <a:ext cx="4267200" cy="1905000"/>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xmlns="" id="{9879EB54-C949-4366-AFC0-97ED98B29F5E}"/>
              </a:ext>
            </a:extLst>
          </p:cNvPr>
          <p:cNvSpPr/>
          <p:nvPr/>
        </p:nvSpPr>
        <p:spPr>
          <a:xfrm>
            <a:off x="1981200" y="1447800"/>
            <a:ext cx="3200400" cy="6174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 the application</a:t>
            </a:r>
          </a:p>
        </p:txBody>
      </p:sp>
      <p:sp>
        <p:nvSpPr>
          <p:cNvPr id="15" name="Rectangle: Rounded Corners 14">
            <a:extLst>
              <a:ext uri="{FF2B5EF4-FFF2-40B4-BE49-F238E27FC236}">
                <a16:creationId xmlns:a16="http://schemas.microsoft.com/office/drawing/2014/main" xmlns="" id="{A558ABF8-F8ED-4463-911E-87AF0798B587}"/>
              </a:ext>
            </a:extLst>
          </p:cNvPr>
          <p:cNvSpPr/>
          <p:nvPr/>
        </p:nvSpPr>
        <p:spPr>
          <a:xfrm>
            <a:off x="2133600" y="2362200"/>
            <a:ext cx="28194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 behavior</a:t>
            </a:r>
          </a:p>
        </p:txBody>
      </p:sp>
      <p:sp>
        <p:nvSpPr>
          <p:cNvPr id="16" name="Rectangle: Rounded Corners 15">
            <a:extLst>
              <a:ext uri="{FF2B5EF4-FFF2-40B4-BE49-F238E27FC236}">
                <a16:creationId xmlns:a16="http://schemas.microsoft.com/office/drawing/2014/main" xmlns="" id="{C0D11C2D-F0DD-4C16-B3B0-C8BB592C8471}"/>
              </a:ext>
            </a:extLst>
          </p:cNvPr>
          <p:cNvSpPr/>
          <p:nvPr/>
        </p:nvSpPr>
        <p:spPr>
          <a:xfrm>
            <a:off x="2133600" y="3200400"/>
            <a:ext cx="28194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Stop the application</a:t>
            </a:r>
          </a:p>
        </p:txBody>
      </p:sp>
      <p:sp>
        <p:nvSpPr>
          <p:cNvPr id="17" name="Rectangle: Rounded Corners 16">
            <a:extLst>
              <a:ext uri="{FF2B5EF4-FFF2-40B4-BE49-F238E27FC236}">
                <a16:creationId xmlns:a16="http://schemas.microsoft.com/office/drawing/2014/main" xmlns="" id="{D0F1B2D6-E0AE-466C-B742-AFB6B977B5E2}"/>
              </a:ext>
            </a:extLst>
          </p:cNvPr>
          <p:cNvSpPr/>
          <p:nvPr/>
        </p:nvSpPr>
        <p:spPr>
          <a:xfrm>
            <a:off x="2133600" y="3962400"/>
            <a:ext cx="28194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Edit the program code</a:t>
            </a:r>
          </a:p>
        </p:txBody>
      </p:sp>
      <p:sp>
        <p:nvSpPr>
          <p:cNvPr id="18" name="Rectangle: Rounded Corners 17">
            <a:extLst>
              <a:ext uri="{FF2B5EF4-FFF2-40B4-BE49-F238E27FC236}">
                <a16:creationId xmlns:a16="http://schemas.microsoft.com/office/drawing/2014/main" xmlns="" id="{40678C8C-AC6D-4525-9CF8-0DCC3E84FF18}"/>
              </a:ext>
            </a:extLst>
          </p:cNvPr>
          <p:cNvSpPr/>
          <p:nvPr/>
        </p:nvSpPr>
        <p:spPr>
          <a:xfrm>
            <a:off x="2133600" y="4724400"/>
            <a:ext cx="28194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Recompile code</a:t>
            </a:r>
          </a:p>
        </p:txBody>
      </p:sp>
      <p:sp>
        <p:nvSpPr>
          <p:cNvPr id="19" name="Rectangle: Rounded Corners 18">
            <a:extLst>
              <a:ext uri="{FF2B5EF4-FFF2-40B4-BE49-F238E27FC236}">
                <a16:creationId xmlns:a16="http://schemas.microsoft.com/office/drawing/2014/main" xmlns="" id="{04F641CB-EFFB-409D-BEFE-28A7FDB7004E}"/>
              </a:ext>
            </a:extLst>
          </p:cNvPr>
          <p:cNvSpPr/>
          <p:nvPr/>
        </p:nvSpPr>
        <p:spPr>
          <a:xfrm>
            <a:off x="2133600" y="5562600"/>
            <a:ext cx="28194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Relink the executable</a:t>
            </a:r>
          </a:p>
        </p:txBody>
      </p:sp>
      <p:sp>
        <p:nvSpPr>
          <p:cNvPr id="20" name="TextBox 19">
            <a:extLst>
              <a:ext uri="{FF2B5EF4-FFF2-40B4-BE49-F238E27FC236}">
                <a16:creationId xmlns:a16="http://schemas.microsoft.com/office/drawing/2014/main" xmlns="" id="{9AFE0BAE-EA9F-467F-B7AC-079AED28AA20}"/>
              </a:ext>
            </a:extLst>
          </p:cNvPr>
          <p:cNvSpPr txBox="1"/>
          <p:nvPr/>
        </p:nvSpPr>
        <p:spPr>
          <a:xfrm>
            <a:off x="1447799" y="817168"/>
            <a:ext cx="4448517" cy="430887"/>
          </a:xfrm>
          <a:prstGeom prst="rect">
            <a:avLst/>
          </a:prstGeom>
          <a:noFill/>
        </p:spPr>
        <p:txBody>
          <a:bodyPr wrap="square" rtlCol="0">
            <a:spAutoFit/>
          </a:bodyPr>
          <a:lstStyle/>
          <a:p>
            <a:pPr algn="ctr"/>
            <a:r>
              <a:rPr lang="en-US" sz="2200" dirty="0"/>
              <a:t>Traditional Development Cycle</a:t>
            </a:r>
          </a:p>
        </p:txBody>
      </p:sp>
      <p:sp>
        <p:nvSpPr>
          <p:cNvPr id="21" name="TextBox 20">
            <a:extLst>
              <a:ext uri="{FF2B5EF4-FFF2-40B4-BE49-F238E27FC236}">
                <a16:creationId xmlns:a16="http://schemas.microsoft.com/office/drawing/2014/main" xmlns="" id="{8049530A-63B6-4918-8CC5-A722686D7A28}"/>
              </a:ext>
            </a:extLst>
          </p:cNvPr>
          <p:cNvSpPr txBox="1"/>
          <p:nvPr/>
        </p:nvSpPr>
        <p:spPr>
          <a:xfrm>
            <a:off x="6295686" y="828800"/>
            <a:ext cx="4448517" cy="430887"/>
          </a:xfrm>
          <a:prstGeom prst="rect">
            <a:avLst/>
          </a:prstGeom>
          <a:noFill/>
        </p:spPr>
        <p:txBody>
          <a:bodyPr wrap="square" rtlCol="0">
            <a:spAutoFit/>
          </a:bodyPr>
          <a:lstStyle/>
          <a:p>
            <a:pPr algn="ctr"/>
            <a:r>
              <a:rPr lang="en-US" sz="2200" dirty="0"/>
              <a:t>Python’s Development Cycle</a:t>
            </a:r>
          </a:p>
        </p:txBody>
      </p:sp>
      <p:sp>
        <p:nvSpPr>
          <p:cNvPr id="22" name="TextBox 21">
            <a:extLst>
              <a:ext uri="{FF2B5EF4-FFF2-40B4-BE49-F238E27FC236}">
                <a16:creationId xmlns:a16="http://schemas.microsoft.com/office/drawing/2014/main" xmlns="" id="{0289603D-101A-4833-B83F-4FE764E5AE47}"/>
              </a:ext>
            </a:extLst>
          </p:cNvPr>
          <p:cNvSpPr txBox="1"/>
          <p:nvPr/>
        </p:nvSpPr>
        <p:spPr>
          <a:xfrm>
            <a:off x="5896315" y="3810000"/>
            <a:ext cx="6295685" cy="430887"/>
          </a:xfrm>
          <a:prstGeom prst="rect">
            <a:avLst/>
          </a:prstGeom>
          <a:noFill/>
        </p:spPr>
        <p:txBody>
          <a:bodyPr wrap="square" rtlCol="0">
            <a:spAutoFit/>
          </a:bodyPr>
          <a:lstStyle/>
          <a:p>
            <a:pPr algn="ctr"/>
            <a:r>
              <a:rPr lang="en-US" sz="2200" dirty="0"/>
              <a:t>Python’s Development Cycle with Module Reloading</a:t>
            </a:r>
          </a:p>
        </p:txBody>
      </p:sp>
      <p:sp>
        <p:nvSpPr>
          <p:cNvPr id="28" name="Oval 27">
            <a:extLst>
              <a:ext uri="{FF2B5EF4-FFF2-40B4-BE49-F238E27FC236}">
                <a16:creationId xmlns:a16="http://schemas.microsoft.com/office/drawing/2014/main" xmlns="" id="{2B0331AE-4A99-45A4-8C77-4FB6D5D9ADF8}"/>
              </a:ext>
            </a:extLst>
          </p:cNvPr>
          <p:cNvSpPr/>
          <p:nvPr/>
        </p:nvSpPr>
        <p:spPr>
          <a:xfrm>
            <a:off x="7010400" y="1439982"/>
            <a:ext cx="3048000" cy="388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 the application</a:t>
            </a:r>
          </a:p>
        </p:txBody>
      </p:sp>
      <p:sp>
        <p:nvSpPr>
          <p:cNvPr id="29" name="Rectangle: Rounded Corners 28">
            <a:extLst>
              <a:ext uri="{FF2B5EF4-FFF2-40B4-BE49-F238E27FC236}">
                <a16:creationId xmlns:a16="http://schemas.microsoft.com/office/drawing/2014/main" xmlns="" id="{A936ED70-1C8B-4736-B972-110FBB4BEF27}"/>
              </a:ext>
            </a:extLst>
          </p:cNvPr>
          <p:cNvSpPr/>
          <p:nvPr/>
        </p:nvSpPr>
        <p:spPr>
          <a:xfrm>
            <a:off x="7220856" y="1981200"/>
            <a:ext cx="2685143" cy="3359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 behavior</a:t>
            </a:r>
          </a:p>
        </p:txBody>
      </p:sp>
      <p:sp>
        <p:nvSpPr>
          <p:cNvPr id="30" name="Rectangle: Rounded Corners 29">
            <a:extLst>
              <a:ext uri="{FF2B5EF4-FFF2-40B4-BE49-F238E27FC236}">
                <a16:creationId xmlns:a16="http://schemas.microsoft.com/office/drawing/2014/main" xmlns="" id="{0C19EFF8-CE72-41A0-B5CD-093C09FD9179}"/>
              </a:ext>
            </a:extLst>
          </p:cNvPr>
          <p:cNvSpPr/>
          <p:nvPr/>
        </p:nvSpPr>
        <p:spPr>
          <a:xfrm>
            <a:off x="7220856" y="2514600"/>
            <a:ext cx="2685143" cy="3359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Stop the application</a:t>
            </a:r>
          </a:p>
        </p:txBody>
      </p:sp>
      <p:sp>
        <p:nvSpPr>
          <p:cNvPr id="31" name="Rectangle: Rounded Corners 30">
            <a:extLst>
              <a:ext uri="{FF2B5EF4-FFF2-40B4-BE49-F238E27FC236}">
                <a16:creationId xmlns:a16="http://schemas.microsoft.com/office/drawing/2014/main" xmlns="" id="{A7B9363C-D83A-40AB-B5AC-AEC7820168D9}"/>
              </a:ext>
            </a:extLst>
          </p:cNvPr>
          <p:cNvSpPr/>
          <p:nvPr/>
        </p:nvSpPr>
        <p:spPr>
          <a:xfrm>
            <a:off x="7220856" y="3124200"/>
            <a:ext cx="2685143" cy="3359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Edit the program code</a:t>
            </a:r>
          </a:p>
        </p:txBody>
      </p:sp>
      <p:sp>
        <p:nvSpPr>
          <p:cNvPr id="32" name="Oval 31">
            <a:extLst>
              <a:ext uri="{FF2B5EF4-FFF2-40B4-BE49-F238E27FC236}">
                <a16:creationId xmlns:a16="http://schemas.microsoft.com/office/drawing/2014/main" xmlns="" id="{57498413-B956-4433-9D00-3BE221B4AE93}"/>
              </a:ext>
            </a:extLst>
          </p:cNvPr>
          <p:cNvSpPr/>
          <p:nvPr/>
        </p:nvSpPr>
        <p:spPr>
          <a:xfrm>
            <a:off x="7010400" y="4495800"/>
            <a:ext cx="3048000" cy="4069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 the application</a:t>
            </a:r>
          </a:p>
        </p:txBody>
      </p:sp>
      <p:sp>
        <p:nvSpPr>
          <p:cNvPr id="33" name="Rectangle: Rounded Corners 32">
            <a:extLst>
              <a:ext uri="{FF2B5EF4-FFF2-40B4-BE49-F238E27FC236}">
                <a16:creationId xmlns:a16="http://schemas.microsoft.com/office/drawing/2014/main" xmlns="" id="{5B02F71F-F1E3-44AA-B3A0-943DB1983C90}"/>
              </a:ext>
            </a:extLst>
          </p:cNvPr>
          <p:cNvSpPr/>
          <p:nvPr/>
        </p:nvSpPr>
        <p:spPr>
          <a:xfrm>
            <a:off x="7220856" y="5105400"/>
            <a:ext cx="2685143" cy="3359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 behavior</a:t>
            </a:r>
          </a:p>
        </p:txBody>
      </p:sp>
      <p:sp>
        <p:nvSpPr>
          <p:cNvPr id="34" name="Rectangle: Rounded Corners 33">
            <a:extLst>
              <a:ext uri="{FF2B5EF4-FFF2-40B4-BE49-F238E27FC236}">
                <a16:creationId xmlns:a16="http://schemas.microsoft.com/office/drawing/2014/main" xmlns="" id="{E46FECE7-3CF0-43CF-ACEA-C9DFCE944736}"/>
              </a:ext>
            </a:extLst>
          </p:cNvPr>
          <p:cNvSpPr/>
          <p:nvPr/>
        </p:nvSpPr>
        <p:spPr>
          <a:xfrm>
            <a:off x="7220856" y="5722818"/>
            <a:ext cx="2685143" cy="3359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Edit the program code</a:t>
            </a:r>
          </a:p>
        </p:txBody>
      </p:sp>
      <p:cxnSp>
        <p:nvCxnSpPr>
          <p:cNvPr id="36" name="Straight Arrow Connector 35">
            <a:extLst>
              <a:ext uri="{FF2B5EF4-FFF2-40B4-BE49-F238E27FC236}">
                <a16:creationId xmlns:a16="http://schemas.microsoft.com/office/drawing/2014/main" xmlns="" id="{02F5A6DC-8A98-47E9-9B3F-AFA74464B807}"/>
              </a:ext>
            </a:extLst>
          </p:cNvPr>
          <p:cNvCxnSpPr>
            <a:stCxn id="14" idx="4"/>
          </p:cNvCxnSpPr>
          <p:nvPr/>
        </p:nvCxnSpPr>
        <p:spPr>
          <a:xfrm>
            <a:off x="3581400" y="2065218"/>
            <a:ext cx="0" cy="296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xmlns="" id="{20D1D127-F8BC-457E-B0C2-49B26F553AF3}"/>
              </a:ext>
            </a:extLst>
          </p:cNvPr>
          <p:cNvCxnSpPr>
            <a:stCxn id="15" idx="2"/>
            <a:endCxn id="16" idx="0"/>
          </p:cNvCxnSpPr>
          <p:nvPr/>
        </p:nvCxnSpPr>
        <p:spPr>
          <a:xfrm>
            <a:off x="3543300" y="2895600"/>
            <a:ext cx="0"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xmlns="" id="{2019367B-6B2D-4808-A50F-8328DE22B7F9}"/>
              </a:ext>
            </a:extLst>
          </p:cNvPr>
          <p:cNvCxnSpPr>
            <a:cxnSpLocks/>
            <a:stCxn id="16" idx="2"/>
            <a:endCxn id="17" idx="0"/>
          </p:cNvCxnSpPr>
          <p:nvPr/>
        </p:nvCxnSpPr>
        <p:spPr>
          <a:xfrm>
            <a:off x="3543300" y="3733800"/>
            <a:ext cx="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xmlns="" id="{698FEABC-F571-4718-AC1C-5BFDC6CEE8C0}"/>
              </a:ext>
            </a:extLst>
          </p:cNvPr>
          <p:cNvCxnSpPr>
            <a:stCxn id="17" idx="2"/>
            <a:endCxn id="18" idx="0"/>
          </p:cNvCxnSpPr>
          <p:nvPr/>
        </p:nvCxnSpPr>
        <p:spPr>
          <a:xfrm>
            <a:off x="3543300" y="4495800"/>
            <a:ext cx="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xmlns="" id="{B8358CD0-5915-44FD-BB2F-E4CD283D6C59}"/>
              </a:ext>
            </a:extLst>
          </p:cNvPr>
          <p:cNvCxnSpPr>
            <a:stCxn id="18" idx="2"/>
            <a:endCxn id="19" idx="0"/>
          </p:cNvCxnSpPr>
          <p:nvPr/>
        </p:nvCxnSpPr>
        <p:spPr>
          <a:xfrm>
            <a:off x="3543300" y="5257800"/>
            <a:ext cx="0"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xmlns="" id="{A2BC0DEE-7823-4983-9CBD-6C89618D0FFD}"/>
              </a:ext>
            </a:extLst>
          </p:cNvPr>
          <p:cNvCxnSpPr>
            <a:stCxn id="19" idx="3"/>
          </p:cNvCxnSpPr>
          <p:nvPr/>
        </p:nvCxnSpPr>
        <p:spPr>
          <a:xfrm>
            <a:off x="4953000" y="5829300"/>
            <a:ext cx="609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xmlns="" id="{1E1DAA63-5B97-43B1-8ECF-C6E2D9AD0621}"/>
              </a:ext>
            </a:extLst>
          </p:cNvPr>
          <p:cNvCxnSpPr>
            <a:cxnSpLocks/>
            <a:endCxn id="14" idx="6"/>
          </p:cNvCxnSpPr>
          <p:nvPr/>
        </p:nvCxnSpPr>
        <p:spPr>
          <a:xfrm rot="16200000" flipV="1">
            <a:off x="3329355" y="3608754"/>
            <a:ext cx="4079142" cy="37465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xmlns="" id="{0D48383D-CF15-4FAE-A115-5B208160D868}"/>
              </a:ext>
            </a:extLst>
          </p:cNvPr>
          <p:cNvCxnSpPr>
            <a:stCxn id="28" idx="4"/>
          </p:cNvCxnSpPr>
          <p:nvPr/>
        </p:nvCxnSpPr>
        <p:spPr>
          <a:xfrm>
            <a:off x="8534400" y="1828800"/>
            <a:ext cx="0"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xmlns="" id="{21905670-A5B2-4D2E-B92F-85813F790576}"/>
              </a:ext>
            </a:extLst>
          </p:cNvPr>
          <p:cNvCxnSpPr>
            <a:stCxn id="29" idx="2"/>
            <a:endCxn id="30" idx="0"/>
          </p:cNvCxnSpPr>
          <p:nvPr/>
        </p:nvCxnSpPr>
        <p:spPr>
          <a:xfrm>
            <a:off x="8563428" y="2317108"/>
            <a:ext cx="0" cy="197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xmlns="" id="{6AAA5EF0-BCA0-46A0-8F5A-AFF2EE9B30E2}"/>
              </a:ext>
            </a:extLst>
          </p:cNvPr>
          <p:cNvCxnSpPr/>
          <p:nvPr/>
        </p:nvCxnSpPr>
        <p:spPr>
          <a:xfrm>
            <a:off x="8534400" y="2850508"/>
            <a:ext cx="0" cy="2736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xmlns="" id="{4EEDF3C3-1E85-4945-81D1-FCD4B5AF0FE5}"/>
              </a:ext>
            </a:extLst>
          </p:cNvPr>
          <p:cNvCxnSpPr>
            <a:cxnSpLocks/>
            <a:stCxn id="31" idx="3"/>
          </p:cNvCxnSpPr>
          <p:nvPr/>
        </p:nvCxnSpPr>
        <p:spPr>
          <a:xfrm>
            <a:off x="9905999" y="3292154"/>
            <a:ext cx="3993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Connector: Elbow 74">
            <a:extLst>
              <a:ext uri="{FF2B5EF4-FFF2-40B4-BE49-F238E27FC236}">
                <a16:creationId xmlns:a16="http://schemas.microsoft.com/office/drawing/2014/main" xmlns="" id="{465D8196-C055-4B42-BC88-90998FE59804}"/>
              </a:ext>
            </a:extLst>
          </p:cNvPr>
          <p:cNvCxnSpPr>
            <a:endCxn id="28" idx="6"/>
          </p:cNvCxnSpPr>
          <p:nvPr/>
        </p:nvCxnSpPr>
        <p:spPr>
          <a:xfrm rot="16200000" flipV="1">
            <a:off x="9353004" y="2339788"/>
            <a:ext cx="1657763" cy="24696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xmlns="" id="{F5306680-B635-4CD9-BC8C-220F05DB9D0C}"/>
              </a:ext>
            </a:extLst>
          </p:cNvPr>
          <p:cNvCxnSpPr>
            <a:stCxn id="32" idx="4"/>
          </p:cNvCxnSpPr>
          <p:nvPr/>
        </p:nvCxnSpPr>
        <p:spPr>
          <a:xfrm>
            <a:off x="8534400" y="4902749"/>
            <a:ext cx="0" cy="202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xmlns="" id="{EC729A35-1EAB-47E4-A030-3EC9A58C71D5}"/>
              </a:ext>
            </a:extLst>
          </p:cNvPr>
          <p:cNvCxnSpPr>
            <a:cxnSpLocks/>
          </p:cNvCxnSpPr>
          <p:nvPr/>
        </p:nvCxnSpPr>
        <p:spPr>
          <a:xfrm>
            <a:off x="8534400" y="5441303"/>
            <a:ext cx="0" cy="281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xmlns="" id="{DB8DE2A4-4E98-4CD4-870D-167E0A3FB031}"/>
              </a:ext>
            </a:extLst>
          </p:cNvPr>
          <p:cNvCxnSpPr/>
          <p:nvPr/>
        </p:nvCxnSpPr>
        <p:spPr>
          <a:xfrm>
            <a:off x="9905999" y="5835651"/>
            <a:ext cx="3993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Connector: Elbow 82">
            <a:extLst>
              <a:ext uri="{FF2B5EF4-FFF2-40B4-BE49-F238E27FC236}">
                <a16:creationId xmlns:a16="http://schemas.microsoft.com/office/drawing/2014/main" xmlns="" id="{38F54E5F-321E-40A5-94BF-FEB71B5D5FBC}"/>
              </a:ext>
            </a:extLst>
          </p:cNvPr>
          <p:cNvCxnSpPr>
            <a:cxnSpLocks/>
            <a:endCxn id="33" idx="3"/>
          </p:cNvCxnSpPr>
          <p:nvPr/>
        </p:nvCxnSpPr>
        <p:spPr>
          <a:xfrm rot="16200000" flipV="1">
            <a:off x="9824537" y="5354816"/>
            <a:ext cx="562298" cy="39937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Footer Placeholder 9"/>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a:t>
            </a:r>
            <a:r>
              <a:rPr lang="en-US" dirty="0"/>
              <a:t>Programming in Python                        Unit I</a:t>
            </a:r>
          </a:p>
        </p:txBody>
      </p:sp>
    </p:spTree>
    <p:extLst>
      <p:ext uri="{BB962C8B-B14F-4D97-AF65-F5344CB8AC3E}">
        <p14:creationId xmlns:p14="http://schemas.microsoft.com/office/powerpoint/2010/main" val="2890876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p:cTn id="13" dur="500" fill="hold"/>
                                        <p:tgtEl>
                                          <p:spTgt spid="11"/>
                                        </p:tgtEl>
                                        <p:attrNameLst>
                                          <p:attrName>ppt_w</p:attrName>
                                        </p:attrNameLst>
                                      </p:cBhvr>
                                      <p:tavLst>
                                        <p:tav tm="0">
                                          <p:val>
                                            <p:fltVal val="0"/>
                                          </p:val>
                                        </p:tav>
                                        <p:tav tm="100000">
                                          <p:val>
                                            <p:strVal val="#ppt_w"/>
                                          </p:val>
                                        </p:tav>
                                      </p:tavLst>
                                    </p:anim>
                                    <p:anim calcmode="lin" valueType="num">
                                      <p:cBhvr>
                                        <p:cTn id="14" dur="500" fill="hold"/>
                                        <p:tgtEl>
                                          <p:spTgt spid="11"/>
                                        </p:tgtEl>
                                        <p:attrNameLst>
                                          <p:attrName>ppt_h</p:attrName>
                                        </p:attrNameLst>
                                      </p:cBhvr>
                                      <p:tavLst>
                                        <p:tav tm="0">
                                          <p:val>
                                            <p:fltVal val="0"/>
                                          </p:val>
                                        </p:tav>
                                        <p:tav tm="100000">
                                          <p:val>
                                            <p:strVal val="#ppt_h"/>
                                          </p:val>
                                        </p:tav>
                                      </p:tavLst>
                                    </p:anim>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barn(inVertical)">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barn(inVertical)">
                                      <p:cBhvr>
                                        <p:cTn id="29" dur="500"/>
                                        <p:tgtEl>
                                          <p:spTgt spid="15"/>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38"/>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barn(inVertical)">
                                      <p:cBhvr>
                                        <p:cTn id="38" dur="5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barn(inVertical)">
                                      <p:cBhvr>
                                        <p:cTn id="47" dur="5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43"/>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6" presetClass="entr" presetSubtype="21" fill="hold" grpId="0" nodeType="click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barn(inVertical)">
                                      <p:cBhvr>
                                        <p:cTn id="56" dur="500"/>
                                        <p:tgtEl>
                                          <p:spTgt spid="18"/>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6" presetClass="entr" presetSubtype="21" fill="hold" grpId="0" nodeType="clickEffect">
                                  <p:stCondLst>
                                    <p:cond delay="0"/>
                                  </p:stCondLst>
                                  <p:childTnLst>
                                    <p:set>
                                      <p:cBhvr>
                                        <p:cTn id="64" dur="1" fill="hold">
                                          <p:stCondLst>
                                            <p:cond delay="0"/>
                                          </p:stCondLst>
                                        </p:cTn>
                                        <p:tgtEl>
                                          <p:spTgt spid="19"/>
                                        </p:tgtEl>
                                        <p:attrNameLst>
                                          <p:attrName>style.visibility</p:attrName>
                                        </p:attrNameLst>
                                      </p:cBhvr>
                                      <p:to>
                                        <p:strVal val="visible"/>
                                      </p:to>
                                    </p:set>
                                    <p:animEffect transition="in" filter="barn(inVertical)">
                                      <p:cBhvr>
                                        <p:cTn id="65" dur="500"/>
                                        <p:tgtEl>
                                          <p:spTgt spid="19"/>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53"/>
                                        </p:tgtEl>
                                        <p:attrNameLst>
                                          <p:attrName>style.visibility</p:attrName>
                                        </p:attrNameLst>
                                      </p:cBhvr>
                                      <p:to>
                                        <p:strVal val="visible"/>
                                      </p:to>
                                    </p:set>
                                  </p:childTnLst>
                                </p:cTn>
                              </p:par>
                              <p:par>
                                <p:cTn id="70" presetID="1" presetClass="entr" presetSubtype="0" fill="hold" nodeType="withEffect">
                                  <p:stCondLst>
                                    <p:cond delay="0"/>
                                  </p:stCondLst>
                                  <p:childTnLst>
                                    <p:set>
                                      <p:cBhvr>
                                        <p:cTn id="71" dur="1" fill="hold">
                                          <p:stCondLst>
                                            <p:cond delay="0"/>
                                          </p:stCondLst>
                                        </p:cTn>
                                        <p:tgtEl>
                                          <p:spTgt spid="59"/>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grpId="0" nodeType="clickEffect">
                                  <p:stCondLst>
                                    <p:cond delay="0"/>
                                  </p:stCondLst>
                                  <p:childTnLst>
                                    <p:set>
                                      <p:cBhvr>
                                        <p:cTn id="75" dur="1" fill="hold">
                                          <p:stCondLst>
                                            <p:cond delay="0"/>
                                          </p:stCondLst>
                                        </p:cTn>
                                        <p:tgtEl>
                                          <p:spTgt spid="21"/>
                                        </p:tgtEl>
                                        <p:attrNameLst>
                                          <p:attrName>style.visibility</p:attrName>
                                        </p:attrNameLst>
                                      </p:cBhvr>
                                      <p:to>
                                        <p:strVal val="visible"/>
                                      </p:to>
                                    </p:set>
                                    <p:anim calcmode="lin" valueType="num">
                                      <p:cBhvr additive="base">
                                        <p:cTn id="76" dur="500" fill="hold"/>
                                        <p:tgtEl>
                                          <p:spTgt spid="21"/>
                                        </p:tgtEl>
                                        <p:attrNameLst>
                                          <p:attrName>ppt_x</p:attrName>
                                        </p:attrNameLst>
                                      </p:cBhvr>
                                      <p:tavLst>
                                        <p:tav tm="0">
                                          <p:val>
                                            <p:strVal val="#ppt_x"/>
                                          </p:val>
                                        </p:tav>
                                        <p:tav tm="100000">
                                          <p:val>
                                            <p:strVal val="#ppt_x"/>
                                          </p:val>
                                        </p:tav>
                                      </p:tavLst>
                                    </p:anim>
                                    <p:anim calcmode="lin" valueType="num">
                                      <p:cBhvr additive="base">
                                        <p:cTn id="77"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53" presetClass="entr" presetSubtype="16" fill="hold" grpId="0" nodeType="clickEffect">
                                  <p:stCondLst>
                                    <p:cond delay="0"/>
                                  </p:stCondLst>
                                  <p:childTnLst>
                                    <p:set>
                                      <p:cBhvr>
                                        <p:cTn id="81" dur="1" fill="hold">
                                          <p:stCondLst>
                                            <p:cond delay="0"/>
                                          </p:stCondLst>
                                        </p:cTn>
                                        <p:tgtEl>
                                          <p:spTgt spid="12"/>
                                        </p:tgtEl>
                                        <p:attrNameLst>
                                          <p:attrName>style.visibility</p:attrName>
                                        </p:attrNameLst>
                                      </p:cBhvr>
                                      <p:to>
                                        <p:strVal val="visible"/>
                                      </p:to>
                                    </p:set>
                                    <p:anim calcmode="lin" valueType="num">
                                      <p:cBhvr>
                                        <p:cTn id="82" dur="500" fill="hold"/>
                                        <p:tgtEl>
                                          <p:spTgt spid="12"/>
                                        </p:tgtEl>
                                        <p:attrNameLst>
                                          <p:attrName>ppt_w</p:attrName>
                                        </p:attrNameLst>
                                      </p:cBhvr>
                                      <p:tavLst>
                                        <p:tav tm="0">
                                          <p:val>
                                            <p:fltVal val="0"/>
                                          </p:val>
                                        </p:tav>
                                        <p:tav tm="100000">
                                          <p:val>
                                            <p:strVal val="#ppt_w"/>
                                          </p:val>
                                        </p:tav>
                                      </p:tavLst>
                                    </p:anim>
                                    <p:anim calcmode="lin" valueType="num">
                                      <p:cBhvr>
                                        <p:cTn id="83" dur="500" fill="hold"/>
                                        <p:tgtEl>
                                          <p:spTgt spid="12"/>
                                        </p:tgtEl>
                                        <p:attrNameLst>
                                          <p:attrName>ppt_h</p:attrName>
                                        </p:attrNameLst>
                                      </p:cBhvr>
                                      <p:tavLst>
                                        <p:tav tm="0">
                                          <p:val>
                                            <p:fltVal val="0"/>
                                          </p:val>
                                        </p:tav>
                                        <p:tav tm="100000">
                                          <p:val>
                                            <p:strVal val="#ppt_h"/>
                                          </p:val>
                                        </p:tav>
                                      </p:tavLst>
                                    </p:anim>
                                    <p:animEffect transition="in" filter="fade">
                                      <p:cBhvr>
                                        <p:cTn id="84" dur="500"/>
                                        <p:tgtEl>
                                          <p:spTgt spid="12"/>
                                        </p:tgtEl>
                                      </p:cBhvr>
                                    </p:animEffect>
                                  </p:childTnLst>
                                </p:cTn>
                              </p:par>
                            </p:childTnLst>
                          </p:cTn>
                        </p:par>
                      </p:childTnLst>
                    </p:cTn>
                  </p:par>
                  <p:par>
                    <p:cTn id="85" fill="hold">
                      <p:stCondLst>
                        <p:cond delay="indefinite"/>
                      </p:stCondLst>
                      <p:childTnLst>
                        <p:par>
                          <p:cTn id="86" fill="hold">
                            <p:stCondLst>
                              <p:cond delay="0"/>
                            </p:stCondLst>
                            <p:childTnLst>
                              <p:par>
                                <p:cTn id="87" presetID="16" presetClass="entr" presetSubtype="21" fill="hold" grpId="0" nodeType="clickEffect">
                                  <p:stCondLst>
                                    <p:cond delay="0"/>
                                  </p:stCondLst>
                                  <p:childTnLst>
                                    <p:set>
                                      <p:cBhvr>
                                        <p:cTn id="88" dur="1" fill="hold">
                                          <p:stCondLst>
                                            <p:cond delay="0"/>
                                          </p:stCondLst>
                                        </p:cTn>
                                        <p:tgtEl>
                                          <p:spTgt spid="28"/>
                                        </p:tgtEl>
                                        <p:attrNameLst>
                                          <p:attrName>style.visibility</p:attrName>
                                        </p:attrNameLst>
                                      </p:cBhvr>
                                      <p:to>
                                        <p:strVal val="visible"/>
                                      </p:to>
                                    </p:set>
                                    <p:animEffect transition="in" filter="barn(inVertical)">
                                      <p:cBhvr>
                                        <p:cTn id="89" dur="500"/>
                                        <p:tgtEl>
                                          <p:spTgt spid="28"/>
                                        </p:tgtEl>
                                      </p:cBhvr>
                                    </p:animEffec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nodeType="clickEffect">
                                  <p:stCondLst>
                                    <p:cond delay="0"/>
                                  </p:stCondLst>
                                  <p:childTnLst>
                                    <p:set>
                                      <p:cBhvr>
                                        <p:cTn id="93" dur="1" fill="hold">
                                          <p:stCondLst>
                                            <p:cond delay="0"/>
                                          </p:stCondLst>
                                        </p:cTn>
                                        <p:tgtEl>
                                          <p:spTgt spid="66"/>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6" presetClass="entr" presetSubtype="21" fill="hold" grpId="0" nodeType="clickEffect">
                                  <p:stCondLst>
                                    <p:cond delay="0"/>
                                  </p:stCondLst>
                                  <p:childTnLst>
                                    <p:set>
                                      <p:cBhvr>
                                        <p:cTn id="97" dur="1" fill="hold">
                                          <p:stCondLst>
                                            <p:cond delay="0"/>
                                          </p:stCondLst>
                                        </p:cTn>
                                        <p:tgtEl>
                                          <p:spTgt spid="29"/>
                                        </p:tgtEl>
                                        <p:attrNameLst>
                                          <p:attrName>style.visibility</p:attrName>
                                        </p:attrNameLst>
                                      </p:cBhvr>
                                      <p:to>
                                        <p:strVal val="visible"/>
                                      </p:to>
                                    </p:set>
                                    <p:animEffect transition="in" filter="barn(inVertical)">
                                      <p:cBhvr>
                                        <p:cTn id="98" dur="500"/>
                                        <p:tgtEl>
                                          <p:spTgt spid="29"/>
                                        </p:tgtEl>
                                      </p:cBhvr>
                                    </p:animEffec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68"/>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6" presetClass="entr" presetSubtype="21" fill="hold" grpId="0" nodeType="clickEffect">
                                  <p:stCondLst>
                                    <p:cond delay="0"/>
                                  </p:stCondLst>
                                  <p:childTnLst>
                                    <p:set>
                                      <p:cBhvr>
                                        <p:cTn id="106" dur="1" fill="hold">
                                          <p:stCondLst>
                                            <p:cond delay="0"/>
                                          </p:stCondLst>
                                        </p:cTn>
                                        <p:tgtEl>
                                          <p:spTgt spid="30"/>
                                        </p:tgtEl>
                                        <p:attrNameLst>
                                          <p:attrName>style.visibility</p:attrName>
                                        </p:attrNameLst>
                                      </p:cBhvr>
                                      <p:to>
                                        <p:strVal val="visible"/>
                                      </p:to>
                                    </p:set>
                                    <p:animEffect transition="in" filter="barn(inVertical)">
                                      <p:cBhvr>
                                        <p:cTn id="107" dur="500"/>
                                        <p:tgtEl>
                                          <p:spTgt spid="30"/>
                                        </p:tgtEl>
                                      </p:cBhvr>
                                    </p:animEffec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nodeType="clickEffect">
                                  <p:stCondLst>
                                    <p:cond delay="0"/>
                                  </p:stCondLst>
                                  <p:childTnLst>
                                    <p:set>
                                      <p:cBhvr>
                                        <p:cTn id="111" dur="1" fill="hold">
                                          <p:stCondLst>
                                            <p:cond delay="0"/>
                                          </p:stCondLst>
                                        </p:cTn>
                                        <p:tgtEl>
                                          <p:spTgt spid="70"/>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16" presetClass="entr" presetSubtype="21" fill="hold" grpId="0" nodeType="clickEffect">
                                  <p:stCondLst>
                                    <p:cond delay="0"/>
                                  </p:stCondLst>
                                  <p:childTnLst>
                                    <p:set>
                                      <p:cBhvr>
                                        <p:cTn id="115" dur="1" fill="hold">
                                          <p:stCondLst>
                                            <p:cond delay="0"/>
                                          </p:stCondLst>
                                        </p:cTn>
                                        <p:tgtEl>
                                          <p:spTgt spid="31"/>
                                        </p:tgtEl>
                                        <p:attrNameLst>
                                          <p:attrName>style.visibility</p:attrName>
                                        </p:attrNameLst>
                                      </p:cBhvr>
                                      <p:to>
                                        <p:strVal val="visible"/>
                                      </p:to>
                                    </p:set>
                                    <p:animEffect transition="in" filter="barn(inVertical)">
                                      <p:cBhvr>
                                        <p:cTn id="116" dur="500"/>
                                        <p:tgtEl>
                                          <p:spTgt spid="31"/>
                                        </p:tgtEl>
                                      </p:cBhvr>
                                    </p:animEffec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72"/>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75"/>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grpId="0" nodeType="clickEffect">
                                  <p:stCondLst>
                                    <p:cond delay="0"/>
                                  </p:stCondLst>
                                  <p:childTnLst>
                                    <p:set>
                                      <p:cBhvr>
                                        <p:cTn id="126" dur="1" fill="hold">
                                          <p:stCondLst>
                                            <p:cond delay="0"/>
                                          </p:stCondLst>
                                        </p:cTn>
                                        <p:tgtEl>
                                          <p:spTgt spid="22"/>
                                        </p:tgtEl>
                                        <p:attrNameLst>
                                          <p:attrName>style.visibility</p:attrName>
                                        </p:attrNameLst>
                                      </p:cBhvr>
                                      <p:to>
                                        <p:strVal val="visible"/>
                                      </p:to>
                                    </p:set>
                                    <p:anim calcmode="lin" valueType="num">
                                      <p:cBhvr additive="base">
                                        <p:cTn id="127" dur="500" fill="hold"/>
                                        <p:tgtEl>
                                          <p:spTgt spid="22"/>
                                        </p:tgtEl>
                                        <p:attrNameLst>
                                          <p:attrName>ppt_x</p:attrName>
                                        </p:attrNameLst>
                                      </p:cBhvr>
                                      <p:tavLst>
                                        <p:tav tm="0">
                                          <p:val>
                                            <p:strVal val="#ppt_x"/>
                                          </p:val>
                                        </p:tav>
                                        <p:tav tm="100000">
                                          <p:val>
                                            <p:strVal val="#ppt_x"/>
                                          </p:val>
                                        </p:tav>
                                      </p:tavLst>
                                    </p:anim>
                                    <p:anim calcmode="lin" valueType="num">
                                      <p:cBhvr additive="base">
                                        <p:cTn id="12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53" presetClass="entr" presetSubtype="16" fill="hold" grpId="0" nodeType="clickEffect">
                                  <p:stCondLst>
                                    <p:cond delay="0"/>
                                  </p:stCondLst>
                                  <p:childTnLst>
                                    <p:set>
                                      <p:cBhvr>
                                        <p:cTn id="132" dur="1" fill="hold">
                                          <p:stCondLst>
                                            <p:cond delay="0"/>
                                          </p:stCondLst>
                                        </p:cTn>
                                        <p:tgtEl>
                                          <p:spTgt spid="13"/>
                                        </p:tgtEl>
                                        <p:attrNameLst>
                                          <p:attrName>style.visibility</p:attrName>
                                        </p:attrNameLst>
                                      </p:cBhvr>
                                      <p:to>
                                        <p:strVal val="visible"/>
                                      </p:to>
                                    </p:set>
                                    <p:anim calcmode="lin" valueType="num">
                                      <p:cBhvr>
                                        <p:cTn id="133" dur="500" fill="hold"/>
                                        <p:tgtEl>
                                          <p:spTgt spid="13"/>
                                        </p:tgtEl>
                                        <p:attrNameLst>
                                          <p:attrName>ppt_w</p:attrName>
                                        </p:attrNameLst>
                                      </p:cBhvr>
                                      <p:tavLst>
                                        <p:tav tm="0">
                                          <p:val>
                                            <p:fltVal val="0"/>
                                          </p:val>
                                        </p:tav>
                                        <p:tav tm="100000">
                                          <p:val>
                                            <p:strVal val="#ppt_w"/>
                                          </p:val>
                                        </p:tav>
                                      </p:tavLst>
                                    </p:anim>
                                    <p:anim calcmode="lin" valueType="num">
                                      <p:cBhvr>
                                        <p:cTn id="134" dur="500" fill="hold"/>
                                        <p:tgtEl>
                                          <p:spTgt spid="13"/>
                                        </p:tgtEl>
                                        <p:attrNameLst>
                                          <p:attrName>ppt_h</p:attrName>
                                        </p:attrNameLst>
                                      </p:cBhvr>
                                      <p:tavLst>
                                        <p:tav tm="0">
                                          <p:val>
                                            <p:fltVal val="0"/>
                                          </p:val>
                                        </p:tav>
                                        <p:tav tm="100000">
                                          <p:val>
                                            <p:strVal val="#ppt_h"/>
                                          </p:val>
                                        </p:tav>
                                      </p:tavLst>
                                    </p:anim>
                                    <p:animEffect transition="in" filter="fade">
                                      <p:cBhvr>
                                        <p:cTn id="135" dur="500"/>
                                        <p:tgtEl>
                                          <p:spTgt spid="13"/>
                                        </p:tgtEl>
                                      </p:cBhvr>
                                    </p:animEffect>
                                  </p:childTnLst>
                                </p:cTn>
                              </p:par>
                            </p:childTnLst>
                          </p:cTn>
                        </p:par>
                      </p:childTnLst>
                    </p:cTn>
                  </p:par>
                  <p:par>
                    <p:cTn id="136" fill="hold">
                      <p:stCondLst>
                        <p:cond delay="indefinite"/>
                      </p:stCondLst>
                      <p:childTnLst>
                        <p:par>
                          <p:cTn id="137" fill="hold">
                            <p:stCondLst>
                              <p:cond delay="0"/>
                            </p:stCondLst>
                            <p:childTnLst>
                              <p:par>
                                <p:cTn id="138" presetID="16" presetClass="entr" presetSubtype="21" fill="hold" grpId="0" nodeType="clickEffect">
                                  <p:stCondLst>
                                    <p:cond delay="0"/>
                                  </p:stCondLst>
                                  <p:childTnLst>
                                    <p:set>
                                      <p:cBhvr>
                                        <p:cTn id="139" dur="1" fill="hold">
                                          <p:stCondLst>
                                            <p:cond delay="0"/>
                                          </p:stCondLst>
                                        </p:cTn>
                                        <p:tgtEl>
                                          <p:spTgt spid="32"/>
                                        </p:tgtEl>
                                        <p:attrNameLst>
                                          <p:attrName>style.visibility</p:attrName>
                                        </p:attrNameLst>
                                      </p:cBhvr>
                                      <p:to>
                                        <p:strVal val="visible"/>
                                      </p:to>
                                    </p:set>
                                    <p:animEffect transition="in" filter="barn(inVertical)">
                                      <p:cBhvr>
                                        <p:cTn id="140" dur="500"/>
                                        <p:tgtEl>
                                          <p:spTgt spid="32"/>
                                        </p:tgtEl>
                                      </p:cBhvr>
                                    </p:animEffec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nodeType="clickEffect">
                                  <p:stCondLst>
                                    <p:cond delay="0"/>
                                  </p:stCondLst>
                                  <p:childTnLst>
                                    <p:set>
                                      <p:cBhvr>
                                        <p:cTn id="144" dur="1" fill="hold">
                                          <p:stCondLst>
                                            <p:cond delay="0"/>
                                          </p:stCondLst>
                                        </p:cTn>
                                        <p:tgtEl>
                                          <p:spTgt spid="77"/>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6" presetClass="entr" presetSubtype="21" fill="hold" grpId="0" nodeType="clickEffect">
                                  <p:stCondLst>
                                    <p:cond delay="0"/>
                                  </p:stCondLst>
                                  <p:childTnLst>
                                    <p:set>
                                      <p:cBhvr>
                                        <p:cTn id="148" dur="1" fill="hold">
                                          <p:stCondLst>
                                            <p:cond delay="0"/>
                                          </p:stCondLst>
                                        </p:cTn>
                                        <p:tgtEl>
                                          <p:spTgt spid="33"/>
                                        </p:tgtEl>
                                        <p:attrNameLst>
                                          <p:attrName>style.visibility</p:attrName>
                                        </p:attrNameLst>
                                      </p:cBhvr>
                                      <p:to>
                                        <p:strVal val="visible"/>
                                      </p:to>
                                    </p:set>
                                    <p:animEffect transition="in" filter="barn(inVertical)">
                                      <p:cBhvr>
                                        <p:cTn id="149" dur="500"/>
                                        <p:tgtEl>
                                          <p:spTgt spid="33"/>
                                        </p:tgtEl>
                                      </p:cBhvr>
                                    </p:animEffect>
                                  </p:childTnLst>
                                </p:cTn>
                              </p:par>
                            </p:childTnLst>
                          </p:cTn>
                        </p:par>
                      </p:childTnLst>
                    </p:cTn>
                  </p:par>
                  <p:par>
                    <p:cTn id="150" fill="hold">
                      <p:stCondLst>
                        <p:cond delay="indefinite"/>
                      </p:stCondLst>
                      <p:childTnLst>
                        <p:par>
                          <p:cTn id="151" fill="hold">
                            <p:stCondLst>
                              <p:cond delay="0"/>
                            </p:stCondLst>
                            <p:childTnLst>
                              <p:par>
                                <p:cTn id="152" presetID="1" presetClass="entr" presetSubtype="0" fill="hold" nodeType="clickEffect">
                                  <p:stCondLst>
                                    <p:cond delay="0"/>
                                  </p:stCondLst>
                                  <p:childTnLst>
                                    <p:set>
                                      <p:cBhvr>
                                        <p:cTn id="153" dur="1" fill="hold">
                                          <p:stCondLst>
                                            <p:cond delay="0"/>
                                          </p:stCondLst>
                                        </p:cTn>
                                        <p:tgtEl>
                                          <p:spTgt spid="79"/>
                                        </p:tgtEl>
                                        <p:attrNameLst>
                                          <p:attrName>style.visibility</p:attrName>
                                        </p:attrNameLst>
                                      </p:cBhvr>
                                      <p:to>
                                        <p:strVal val="visible"/>
                                      </p:to>
                                    </p:set>
                                  </p:childTnLst>
                                </p:cTn>
                              </p:par>
                            </p:childTnLst>
                          </p:cTn>
                        </p:par>
                      </p:childTnLst>
                    </p:cTn>
                  </p:par>
                  <p:par>
                    <p:cTn id="154" fill="hold">
                      <p:stCondLst>
                        <p:cond delay="indefinite"/>
                      </p:stCondLst>
                      <p:childTnLst>
                        <p:par>
                          <p:cTn id="155" fill="hold">
                            <p:stCondLst>
                              <p:cond delay="0"/>
                            </p:stCondLst>
                            <p:childTnLst>
                              <p:par>
                                <p:cTn id="156" presetID="16" presetClass="entr" presetSubtype="21" fill="hold" grpId="0" nodeType="clickEffect">
                                  <p:stCondLst>
                                    <p:cond delay="0"/>
                                  </p:stCondLst>
                                  <p:childTnLst>
                                    <p:set>
                                      <p:cBhvr>
                                        <p:cTn id="157" dur="1" fill="hold">
                                          <p:stCondLst>
                                            <p:cond delay="0"/>
                                          </p:stCondLst>
                                        </p:cTn>
                                        <p:tgtEl>
                                          <p:spTgt spid="34"/>
                                        </p:tgtEl>
                                        <p:attrNameLst>
                                          <p:attrName>style.visibility</p:attrName>
                                        </p:attrNameLst>
                                      </p:cBhvr>
                                      <p:to>
                                        <p:strVal val="visible"/>
                                      </p:to>
                                    </p:set>
                                    <p:animEffect transition="in" filter="barn(inVertical)">
                                      <p:cBhvr>
                                        <p:cTn id="158" dur="500"/>
                                        <p:tgtEl>
                                          <p:spTgt spid="34"/>
                                        </p:tgtEl>
                                      </p:cBhvr>
                                    </p:animEffec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nodeType="clickEffect">
                                  <p:stCondLst>
                                    <p:cond delay="0"/>
                                  </p:stCondLst>
                                  <p:childTnLst>
                                    <p:set>
                                      <p:cBhvr>
                                        <p:cTn id="162" dur="1" fill="hold">
                                          <p:stCondLst>
                                            <p:cond delay="0"/>
                                          </p:stCondLst>
                                        </p:cTn>
                                        <p:tgtEl>
                                          <p:spTgt spid="81"/>
                                        </p:tgtEl>
                                        <p:attrNameLst>
                                          <p:attrName>style.visibility</p:attrName>
                                        </p:attrNameLst>
                                      </p:cBhvr>
                                      <p:to>
                                        <p:strVal val="visible"/>
                                      </p:to>
                                    </p:set>
                                  </p:childTnLst>
                                </p:cTn>
                              </p:par>
                              <p:par>
                                <p:cTn id="163" presetID="1" presetClass="entr" presetSubtype="0" fill="hold" nodeType="withEffect">
                                  <p:stCondLst>
                                    <p:cond delay="0"/>
                                  </p:stCondLst>
                                  <p:childTnLst>
                                    <p:set>
                                      <p:cBhvr>
                                        <p:cTn id="164"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7" grpId="0" animBg="1"/>
      <p:bldP spid="18" grpId="0" animBg="1"/>
      <p:bldP spid="19" grpId="0" animBg="1"/>
      <p:bldP spid="20" grpId="0"/>
      <p:bldP spid="21" grpId="0"/>
      <p:bldP spid="22" grpId="0"/>
      <p:bldP spid="28" grpId="0" animBg="1"/>
      <p:bldP spid="29" grpId="0" animBg="1"/>
      <p:bldP spid="30" grpId="0" animBg="1"/>
      <p:bldP spid="31" grpId="0" animBg="1"/>
      <p:bldP spid="32" grpId="0" animBg="1"/>
      <p:bldP spid="33" grpId="0" animBg="1"/>
      <p:bldP spid="3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xmlns="" id="{FBADD4B9-62F2-42B4-8923-6096B86570F2}"/>
              </a:ext>
            </a:extLst>
          </p:cNvPr>
          <p:cNvSpPr>
            <a:spLocks noGrp="1"/>
          </p:cNvSpPr>
          <p:nvPr>
            <p:ph idx="1"/>
          </p:nvPr>
        </p:nvSpPr>
        <p:spPr>
          <a:xfrm>
            <a:off x="1447799" y="1219200"/>
            <a:ext cx="9296401" cy="3505200"/>
          </a:xfrm>
        </p:spPr>
        <p:txBody>
          <a:bodyPr>
            <a:normAutofit fontScale="92500" lnSpcReduction="20000"/>
          </a:bodyPr>
          <a:lstStyle/>
          <a:p>
            <a:pPr algn="just"/>
            <a:r>
              <a:rPr lang="en-US" dirty="0" err="1"/>
              <a:t>PayCharm</a:t>
            </a:r>
            <a:r>
              <a:rPr lang="en-US" dirty="0"/>
              <a:t> is a cross-platform IDE used for Python programming. </a:t>
            </a:r>
          </a:p>
          <a:p>
            <a:pPr algn="just"/>
            <a:endParaRPr lang="en-US" dirty="0"/>
          </a:p>
          <a:p>
            <a:pPr algn="just"/>
            <a:endParaRPr lang="en-US" dirty="0"/>
          </a:p>
          <a:p>
            <a:pPr algn="just"/>
            <a:r>
              <a:rPr lang="en-US" dirty="0"/>
              <a:t>This editor can be used on Windows, macOS, and Linux. </a:t>
            </a:r>
          </a:p>
          <a:p>
            <a:pPr algn="just"/>
            <a:r>
              <a:rPr lang="en-US" dirty="0"/>
              <a:t>This software contains API that can be used by the developers to write their own Python plugins so that they can extend the basic functionalities. </a:t>
            </a:r>
          </a:p>
        </p:txBody>
      </p:sp>
      <p:sp>
        <p:nvSpPr>
          <p:cNvPr id="4" name="Date Placeholder 3"/>
          <p:cNvSpPr>
            <a:spLocks noGrp="1"/>
          </p:cNvSpPr>
          <p:nvPr>
            <p:ph type="dt" sz="half" idx="10"/>
          </p:nvPr>
        </p:nvSpPr>
        <p:spPr/>
        <p:txBody>
          <a:bodyPr/>
          <a:lstStyle/>
          <a:p>
            <a:fld id="{A8A826A5-727E-41C1-8552-94DB68FEAE5B}" type="datetime1">
              <a:rPr lang="en-US" smtClean="0"/>
              <a:t>1/6/2021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dirty="0"/>
          </a:p>
        </p:txBody>
      </p:sp>
      <p:sp>
        <p:nvSpPr>
          <p:cNvPr id="7" name="Title 1"/>
          <p:cNvSpPr txBox="1">
            <a:spLocks/>
          </p:cNvSpPr>
          <p:nvPr/>
        </p:nvSpPr>
        <p:spPr>
          <a:xfrm>
            <a:off x="1447799" y="6"/>
            <a:ext cx="10744199"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Python IDE </a:t>
            </a:r>
            <a:r>
              <a:rPr lang="en-US" sz="2800" dirty="0"/>
              <a:t>(CO1)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pic>
        <p:nvPicPr>
          <p:cNvPr id="9" name="Picture 8">
            <a:extLst>
              <a:ext uri="{FF2B5EF4-FFF2-40B4-BE49-F238E27FC236}">
                <a16:creationId xmlns:a16="http://schemas.microsoft.com/office/drawing/2014/main" xmlns="" id="{A49397EF-B906-4C24-9E73-11A658DD0C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9749" y="1841512"/>
            <a:ext cx="952500" cy="952500"/>
          </a:xfrm>
          <a:prstGeom prst="rect">
            <a:avLst/>
          </a:prstGeom>
        </p:spPr>
      </p:pic>
      <p:sp>
        <p:nvSpPr>
          <p:cNvPr id="10" name="Footer Placeholder 9"/>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a:t>
            </a:r>
            <a:r>
              <a:rPr lang="en-US" dirty="0"/>
              <a:t>Programming in Python                        Unit 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2">
                                            <p:txEl>
                                              <p:pRg st="3" end="3"/>
                                            </p:txEl>
                                          </p:spTgt>
                                        </p:tgtEl>
                                        <p:attrNameLst>
                                          <p:attrName>style.visibility</p:attrName>
                                        </p:attrNameLst>
                                      </p:cBhvr>
                                      <p:to>
                                        <p:strVal val="visible"/>
                                      </p:to>
                                    </p:set>
                                    <p:anim calcmode="lin" valueType="num">
                                      <p:cBhvr additive="base">
                                        <p:cTn id="17"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anim calcmode="lin" valueType="num">
                                      <p:cBhvr additive="base">
                                        <p:cTn id="23"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1066801"/>
            <a:ext cx="9982200" cy="4602168"/>
          </a:xfrm>
        </p:spPr>
        <p:txBody>
          <a:bodyPr>
            <a:normAutofit/>
          </a:bodyPr>
          <a:lstStyle/>
          <a:p>
            <a:pPr algn="just"/>
            <a:r>
              <a:rPr lang="en-US" sz="2800" dirty="0"/>
              <a:t>The students will study and gain the understanding of the features of object oriented programming language like class, method, data encapsulation, inheritance and polymorphism.</a:t>
            </a:r>
          </a:p>
          <a:p>
            <a:pPr algn="just"/>
            <a:r>
              <a:rPr lang="en-US" sz="2800" dirty="0"/>
              <a:t>The students will study the history of Python and Programming Cycle for Python.</a:t>
            </a:r>
          </a:p>
          <a:p>
            <a:pPr algn="just"/>
            <a:r>
              <a:rPr lang="en-US" sz="2800" dirty="0"/>
              <a:t>The students will gain the understanding of the Python IDE and understand how  to write  Python Programme.</a:t>
            </a:r>
          </a:p>
          <a:p>
            <a:pPr algn="just"/>
            <a:r>
              <a:rPr lang="en-US" sz="2800" dirty="0"/>
              <a:t>The students will study the elements of Python like Keywords and Identifiers, Variables, Data types and Operators.</a:t>
            </a:r>
          </a:p>
        </p:txBody>
      </p:sp>
      <p:sp>
        <p:nvSpPr>
          <p:cNvPr id="4" name="Date Placeholder 3"/>
          <p:cNvSpPr>
            <a:spLocks noGrp="1"/>
          </p:cNvSpPr>
          <p:nvPr>
            <p:ph type="dt" sz="half" idx="10"/>
          </p:nvPr>
        </p:nvSpPr>
        <p:spPr/>
        <p:txBody>
          <a:bodyPr/>
          <a:lstStyle/>
          <a:p>
            <a:fld id="{34F2CBAC-BB07-4E89-AA9D-44C541DF8176}" type="datetime1">
              <a:rPr lang="en-US" smtClean="0"/>
              <a:t>1/6/2021</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dirty="0" err="1"/>
              <a:t>Ritesh</a:t>
            </a:r>
            <a:r>
              <a:rPr lang="en-US" dirty="0"/>
              <a:t> Kumar Singh                   Programming in Python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Course Objective</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xmlns="" id="{FBADD4B9-62F2-42B4-8923-6096B86570F2}"/>
              </a:ext>
            </a:extLst>
          </p:cNvPr>
          <p:cNvSpPr>
            <a:spLocks noGrp="1"/>
          </p:cNvSpPr>
          <p:nvPr>
            <p:ph idx="1"/>
          </p:nvPr>
        </p:nvSpPr>
        <p:spPr>
          <a:xfrm>
            <a:off x="1447799" y="1219200"/>
            <a:ext cx="9601201" cy="5005794"/>
          </a:xfrm>
        </p:spPr>
        <p:txBody>
          <a:bodyPr>
            <a:normAutofit lnSpcReduction="10000"/>
          </a:bodyPr>
          <a:lstStyle/>
          <a:p>
            <a:pPr algn="just"/>
            <a:r>
              <a:rPr lang="en-US" dirty="0"/>
              <a:t>It is an intelligent Python code editor supports for </a:t>
            </a:r>
            <a:r>
              <a:rPr lang="en-US" dirty="0" err="1"/>
              <a:t>CoffeeScript</a:t>
            </a:r>
            <a:r>
              <a:rPr lang="en-US" dirty="0"/>
              <a:t>, JavaScript, CSS, and TypeScript. </a:t>
            </a:r>
          </a:p>
          <a:p>
            <a:pPr algn="just"/>
            <a:r>
              <a:rPr lang="en-US" dirty="0"/>
              <a:t>Provides smart search to jump to any file, symbol, or class.</a:t>
            </a:r>
          </a:p>
          <a:p>
            <a:pPr algn="just"/>
            <a:r>
              <a:rPr lang="en-US" dirty="0"/>
              <a:t>Smart Code Navigation.</a:t>
            </a:r>
          </a:p>
          <a:p>
            <a:pPr algn="just"/>
            <a:r>
              <a:rPr lang="en-US" dirty="0"/>
              <a:t>It offers quick and safe refactoring of code.</a:t>
            </a:r>
          </a:p>
          <a:p>
            <a:pPr algn="just"/>
            <a:r>
              <a:rPr lang="en-US" dirty="0"/>
              <a:t>It allows you to access PostgreSQL, Oracle, MySQL, SQL Server, and many other databases from the IDE.</a:t>
            </a:r>
          </a:p>
          <a:p>
            <a:pPr algn="just"/>
            <a:r>
              <a:rPr lang="en-US" b="1" dirty="0"/>
              <a:t>Download Link:</a:t>
            </a:r>
          </a:p>
          <a:p>
            <a:pPr lvl="1" algn="just"/>
            <a:r>
              <a:rPr lang="en-US" b="1" dirty="0"/>
              <a:t> </a:t>
            </a:r>
            <a:r>
              <a:rPr lang="en-US" dirty="0">
                <a:hlinkClick r:id="rId2"/>
              </a:rPr>
              <a:t>https://www.jetbrains.com/pycharm/ </a:t>
            </a:r>
            <a:endParaRPr lang="en-US" dirty="0"/>
          </a:p>
        </p:txBody>
      </p:sp>
      <p:sp>
        <p:nvSpPr>
          <p:cNvPr id="4" name="Date Placeholder 3"/>
          <p:cNvSpPr>
            <a:spLocks noGrp="1"/>
          </p:cNvSpPr>
          <p:nvPr>
            <p:ph type="dt" sz="half" idx="10"/>
          </p:nvPr>
        </p:nvSpPr>
        <p:spPr/>
        <p:txBody>
          <a:bodyPr/>
          <a:lstStyle/>
          <a:p>
            <a:fld id="{58DC9D5E-7303-4C4A-853B-59ED2FDD59A0}" type="datetime1">
              <a:rPr lang="en-US" smtClean="0"/>
              <a:t>1/6/2021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dirty="0"/>
          </a:p>
        </p:txBody>
      </p:sp>
      <p:sp>
        <p:nvSpPr>
          <p:cNvPr id="7" name="Title 1"/>
          <p:cNvSpPr txBox="1">
            <a:spLocks/>
          </p:cNvSpPr>
          <p:nvPr/>
        </p:nvSpPr>
        <p:spPr>
          <a:xfrm>
            <a:off x="1447799" y="6"/>
            <a:ext cx="10744199"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Features </a:t>
            </a:r>
            <a:r>
              <a:rPr lang="en-US" sz="2800" dirty="0"/>
              <a:t>(CO1)</a:t>
            </a: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5"/>
            <a:ext cx="1447800" cy="817163"/>
          </a:xfrm>
          <a:prstGeom prst="rect">
            <a:avLst/>
          </a:prstGeom>
          <a:noFill/>
        </p:spPr>
      </p:pic>
      <p:sp>
        <p:nvSpPr>
          <p:cNvPr id="9" name="Footer Placeholder 9"/>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a:t>
            </a:r>
            <a:r>
              <a:rPr lang="en-US" dirty="0"/>
              <a:t>Programming in Python                        Unit I</a:t>
            </a:r>
          </a:p>
        </p:txBody>
      </p:sp>
    </p:spTree>
    <p:extLst>
      <p:ext uri="{BB962C8B-B14F-4D97-AF65-F5344CB8AC3E}">
        <p14:creationId xmlns:p14="http://schemas.microsoft.com/office/powerpoint/2010/main" val="2708836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xEl>
                                              <p:pRg st="1" end="1"/>
                                            </p:txEl>
                                          </p:spTgt>
                                        </p:tgtEl>
                                        <p:attrNameLst>
                                          <p:attrName>style.visibility</p:attrName>
                                        </p:attrNameLst>
                                      </p:cBhvr>
                                      <p:to>
                                        <p:strVal val="visible"/>
                                      </p:to>
                                    </p:set>
                                    <p:anim calcmode="lin" valueType="num">
                                      <p:cBhvr additive="base">
                                        <p:cTn id="13"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anim calcmode="lin" valueType="num">
                                      <p:cBhvr additive="base">
                                        <p:cTn id="19"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xEl>
                                              <p:pRg st="3" end="3"/>
                                            </p:txEl>
                                          </p:spTgt>
                                        </p:tgtEl>
                                        <p:attrNameLst>
                                          <p:attrName>style.visibility</p:attrName>
                                        </p:attrNameLst>
                                      </p:cBhvr>
                                      <p:to>
                                        <p:strVal val="visible"/>
                                      </p:to>
                                    </p:set>
                                    <p:anim calcmode="lin" valueType="num">
                                      <p:cBhvr additive="base">
                                        <p:cTn id="25"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xEl>
                                              <p:pRg st="4" end="4"/>
                                            </p:txEl>
                                          </p:spTgt>
                                        </p:tgtEl>
                                        <p:attrNameLst>
                                          <p:attrName>style.visibility</p:attrName>
                                        </p:attrNameLst>
                                      </p:cBhvr>
                                      <p:to>
                                        <p:strVal val="visible"/>
                                      </p:to>
                                    </p:set>
                                    <p:anim calcmode="lin" valueType="num">
                                      <p:cBhvr additive="base">
                                        <p:cTn id="31"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
                                            <p:txEl>
                                              <p:pRg st="5" end="5"/>
                                            </p:txEl>
                                          </p:spTgt>
                                        </p:tgtEl>
                                        <p:attrNameLst>
                                          <p:attrName>style.visibility</p:attrName>
                                        </p:attrNameLst>
                                      </p:cBhvr>
                                      <p:to>
                                        <p:strVal val="visible"/>
                                      </p:to>
                                    </p:set>
                                    <p:anim calcmode="lin" valueType="num">
                                      <p:cBhvr additive="base">
                                        <p:cTn id="37" dur="500" fill="hold"/>
                                        <p:tgtEl>
                                          <p:spTgt spid="1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2">
                                            <p:txEl>
                                              <p:pRg st="6" end="6"/>
                                            </p:txEl>
                                          </p:spTgt>
                                        </p:tgtEl>
                                        <p:attrNameLst>
                                          <p:attrName>style.visibility</p:attrName>
                                        </p:attrNameLst>
                                      </p:cBhvr>
                                      <p:to>
                                        <p:strVal val="visible"/>
                                      </p:to>
                                    </p:set>
                                    <p:anim calcmode="lin" valueType="num">
                                      <p:cBhvr additive="base">
                                        <p:cTn id="41" dur="500" fill="hold"/>
                                        <p:tgtEl>
                                          <p:spTgt spid="12">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xmlns="" id="{FBADD4B9-62F2-42B4-8923-6096B86570F2}"/>
              </a:ext>
            </a:extLst>
          </p:cNvPr>
          <p:cNvSpPr>
            <a:spLocks noGrp="1"/>
          </p:cNvSpPr>
          <p:nvPr>
            <p:ph idx="1"/>
          </p:nvPr>
        </p:nvSpPr>
        <p:spPr>
          <a:xfrm>
            <a:off x="1447799" y="990599"/>
            <a:ext cx="9601201" cy="5365757"/>
          </a:xfrm>
        </p:spPr>
        <p:txBody>
          <a:bodyPr>
            <a:normAutofit fontScale="92500" lnSpcReduction="10000"/>
          </a:bodyPr>
          <a:lstStyle/>
          <a:p>
            <a:pPr algn="just"/>
            <a:r>
              <a:rPr lang="en-US" sz="2400" b="1" dirty="0"/>
              <a:t>Spyder</a:t>
            </a:r>
          </a:p>
          <a:p>
            <a:pPr algn="just"/>
            <a:endParaRPr lang="en-US" b="1" dirty="0"/>
          </a:p>
          <a:p>
            <a:pPr lvl="1" algn="just"/>
            <a:r>
              <a:rPr lang="en-US" sz="2400" dirty="0">
                <a:hlinkClick r:id="rId2"/>
              </a:rPr>
              <a:t>https://www.spyder-ide.org/</a:t>
            </a:r>
            <a:endParaRPr lang="en-US" sz="2400" dirty="0"/>
          </a:p>
          <a:p>
            <a:pPr algn="just"/>
            <a:r>
              <a:rPr lang="en-US" sz="2400" b="1" dirty="0"/>
              <a:t>IDLE</a:t>
            </a:r>
            <a:r>
              <a:rPr lang="en-US" b="1" dirty="0"/>
              <a:t> </a:t>
            </a:r>
          </a:p>
          <a:p>
            <a:pPr algn="just"/>
            <a:endParaRPr lang="en-US" b="1" dirty="0"/>
          </a:p>
          <a:p>
            <a:pPr lvl="1" algn="just"/>
            <a:r>
              <a:rPr lang="en-US" sz="2400" dirty="0">
                <a:hlinkClick r:id="rId3"/>
              </a:rPr>
              <a:t>https://docs.python.org/3/library/idle.html</a:t>
            </a:r>
            <a:endParaRPr lang="en-US" sz="2400" dirty="0"/>
          </a:p>
          <a:p>
            <a:pPr algn="just"/>
            <a:r>
              <a:rPr lang="en-US" sz="2400" b="1" dirty="0"/>
              <a:t>Sublime Text 3</a:t>
            </a:r>
          </a:p>
          <a:p>
            <a:pPr algn="just"/>
            <a:endParaRPr lang="en-US" sz="2200" b="1" dirty="0"/>
          </a:p>
          <a:p>
            <a:pPr lvl="1" algn="just"/>
            <a:r>
              <a:rPr lang="en-US" sz="2200" dirty="0">
                <a:hlinkClick r:id="rId4"/>
              </a:rPr>
              <a:t>https://www.sublimetext.com/3</a:t>
            </a:r>
            <a:endParaRPr lang="en-US" sz="2200" dirty="0"/>
          </a:p>
          <a:p>
            <a:pPr algn="just"/>
            <a:r>
              <a:rPr lang="en-US" sz="2600" b="1" dirty="0" err="1"/>
              <a:t>Jupyter</a:t>
            </a:r>
            <a:r>
              <a:rPr lang="en-US" b="1" dirty="0"/>
              <a:t> </a:t>
            </a:r>
          </a:p>
          <a:p>
            <a:pPr algn="just"/>
            <a:endParaRPr lang="en-US" b="1" dirty="0"/>
          </a:p>
          <a:p>
            <a:pPr lvl="1" algn="just"/>
            <a:r>
              <a:rPr lang="en-US" sz="2400" dirty="0">
                <a:hlinkClick r:id="rId5"/>
              </a:rPr>
              <a:t>https://jupyter.org/install.html</a:t>
            </a:r>
            <a:r>
              <a:rPr lang="en-US" b="1" dirty="0"/>
              <a:t>						</a:t>
            </a:r>
            <a:endParaRPr lang="en-US" dirty="0"/>
          </a:p>
        </p:txBody>
      </p:sp>
      <p:sp>
        <p:nvSpPr>
          <p:cNvPr id="4" name="Date Placeholder 3"/>
          <p:cNvSpPr>
            <a:spLocks noGrp="1"/>
          </p:cNvSpPr>
          <p:nvPr>
            <p:ph type="dt" sz="half" idx="10"/>
          </p:nvPr>
        </p:nvSpPr>
        <p:spPr/>
        <p:txBody>
          <a:bodyPr/>
          <a:lstStyle/>
          <a:p>
            <a:fld id="{25B3A130-A029-4C3C-9F4C-5817D16DE95B}" type="datetime1">
              <a:rPr lang="en-US" smtClean="0"/>
              <a:t>1/6/2021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dirty="0"/>
          </a:p>
        </p:txBody>
      </p:sp>
      <p:sp>
        <p:nvSpPr>
          <p:cNvPr id="7" name="Title 1"/>
          <p:cNvSpPr txBox="1">
            <a:spLocks/>
          </p:cNvSpPr>
          <p:nvPr/>
        </p:nvSpPr>
        <p:spPr>
          <a:xfrm>
            <a:off x="1447799" y="6"/>
            <a:ext cx="10744199"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Other Python IDE </a:t>
            </a:r>
            <a:r>
              <a:rPr lang="en-US" sz="2800" dirty="0"/>
              <a:t>(CO1)</a:t>
            </a:r>
          </a:p>
        </p:txBody>
      </p:sp>
      <p:pic>
        <p:nvPicPr>
          <p:cNvPr id="8" name="Picture 2" descr="E:\NIET\Project\xLogo11.png.pagespeed.ic.pydHLuCQEZ.png"/>
          <p:cNvPicPr>
            <a:picLocks noChangeAspect="1" noChangeArrowheads="1"/>
          </p:cNvPicPr>
          <p:nvPr/>
        </p:nvPicPr>
        <p:blipFill>
          <a:blip r:embed="rId6"/>
          <a:srcRect/>
          <a:stretch>
            <a:fillRect/>
          </a:stretch>
        </p:blipFill>
        <p:spPr bwMode="auto">
          <a:xfrm>
            <a:off x="0" y="5"/>
            <a:ext cx="1447800" cy="817163"/>
          </a:xfrm>
          <a:prstGeom prst="rect">
            <a:avLst/>
          </a:prstGeom>
          <a:noFill/>
        </p:spPr>
      </p:pic>
      <p:pic>
        <p:nvPicPr>
          <p:cNvPr id="3" name="Picture 2">
            <a:extLst>
              <a:ext uri="{FF2B5EF4-FFF2-40B4-BE49-F238E27FC236}">
                <a16:creationId xmlns:a16="http://schemas.microsoft.com/office/drawing/2014/main" xmlns="" id="{9F9723B8-8E4F-44A0-BA2E-4A050A992F9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50958" y="990598"/>
            <a:ext cx="561156" cy="561156"/>
          </a:xfrm>
          <a:prstGeom prst="rect">
            <a:avLst/>
          </a:prstGeom>
        </p:spPr>
      </p:pic>
      <p:pic>
        <p:nvPicPr>
          <p:cNvPr id="10" name="Picture 9">
            <a:extLst>
              <a:ext uri="{FF2B5EF4-FFF2-40B4-BE49-F238E27FC236}">
                <a16:creationId xmlns:a16="http://schemas.microsoft.com/office/drawing/2014/main" xmlns="" id="{FA850B69-B4D0-4144-A24A-15E92BD230B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75991" y="2318650"/>
            <a:ext cx="555545" cy="561156"/>
          </a:xfrm>
          <a:prstGeom prst="rect">
            <a:avLst/>
          </a:prstGeom>
        </p:spPr>
      </p:pic>
      <p:pic>
        <p:nvPicPr>
          <p:cNvPr id="13" name="Picture 12">
            <a:extLst>
              <a:ext uri="{FF2B5EF4-FFF2-40B4-BE49-F238E27FC236}">
                <a16:creationId xmlns:a16="http://schemas.microsoft.com/office/drawing/2014/main" xmlns="" id="{8EC260A7-2EDD-4DD4-9469-DAE73B6B801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696769" y="3673477"/>
            <a:ext cx="569913" cy="599908"/>
          </a:xfrm>
          <a:prstGeom prst="rect">
            <a:avLst/>
          </a:prstGeom>
        </p:spPr>
      </p:pic>
      <p:pic>
        <p:nvPicPr>
          <p:cNvPr id="15" name="Picture 14">
            <a:extLst>
              <a:ext uri="{FF2B5EF4-FFF2-40B4-BE49-F238E27FC236}">
                <a16:creationId xmlns:a16="http://schemas.microsoft.com/office/drawing/2014/main" xmlns="" id="{678A7510-093C-4F8B-AF1A-E17D849F0F4A}"/>
              </a:ext>
            </a:extLst>
          </p:cNvPr>
          <p:cNvPicPr>
            <a:picLocks noChangeAspect="1"/>
          </p:cNvPicPr>
          <p:nvPr/>
        </p:nvPicPr>
        <p:blipFill>
          <a:blip r:embed="rId10"/>
          <a:stretch>
            <a:fillRect/>
          </a:stretch>
        </p:blipFill>
        <p:spPr>
          <a:xfrm>
            <a:off x="2892197" y="4769012"/>
            <a:ext cx="750341" cy="872489"/>
          </a:xfrm>
          <a:prstGeom prst="rect">
            <a:avLst/>
          </a:prstGeom>
        </p:spPr>
      </p:pic>
      <p:sp>
        <p:nvSpPr>
          <p:cNvPr id="14" name="Footer Placeholder 9"/>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a:t>
            </a:r>
            <a:r>
              <a:rPr lang="en-US" dirty="0"/>
              <a:t>Programming in Python                        Unit I</a:t>
            </a:r>
          </a:p>
        </p:txBody>
      </p:sp>
    </p:spTree>
    <p:extLst>
      <p:ext uri="{BB962C8B-B14F-4D97-AF65-F5344CB8AC3E}">
        <p14:creationId xmlns:p14="http://schemas.microsoft.com/office/powerpoint/2010/main" val="1816454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2" presetClass="entr" presetSubtype="4" fill="hold" grpId="0" nodeType="with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anim calcmode="lin" valueType="num">
                                      <p:cBhvr additive="base">
                                        <p:cTn id="15"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anim calcmode="lin" valueType="num">
                                      <p:cBhvr additive="base">
                                        <p:cTn id="21"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2" presetClass="entr" presetSubtype="4" fill="hold" grpId="0" nodeType="withEffect">
                                  <p:stCondLst>
                                    <p:cond delay="0"/>
                                  </p:stCondLst>
                                  <p:childTnLst>
                                    <p:set>
                                      <p:cBhvr>
                                        <p:cTn id="28" dur="1" fill="hold">
                                          <p:stCondLst>
                                            <p:cond delay="0"/>
                                          </p:stCondLst>
                                        </p:cTn>
                                        <p:tgtEl>
                                          <p:spTgt spid="12">
                                            <p:txEl>
                                              <p:pRg st="5" end="5"/>
                                            </p:txEl>
                                          </p:spTgt>
                                        </p:tgtEl>
                                        <p:attrNameLst>
                                          <p:attrName>style.visibility</p:attrName>
                                        </p:attrNameLst>
                                      </p:cBhvr>
                                      <p:to>
                                        <p:strVal val="visible"/>
                                      </p:to>
                                    </p:set>
                                    <p:anim calcmode="lin" valueType="num">
                                      <p:cBhvr additive="base">
                                        <p:cTn id="29" dur="500" fill="hold"/>
                                        <p:tgtEl>
                                          <p:spTgt spid="12">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2">
                                            <p:txEl>
                                              <p:pRg st="6" end="6"/>
                                            </p:txEl>
                                          </p:spTgt>
                                        </p:tgtEl>
                                        <p:attrNameLst>
                                          <p:attrName>style.visibility</p:attrName>
                                        </p:attrNameLst>
                                      </p:cBhvr>
                                      <p:to>
                                        <p:strVal val="visible"/>
                                      </p:to>
                                    </p:set>
                                    <p:anim calcmode="lin" valueType="num">
                                      <p:cBhvr additive="base">
                                        <p:cTn id="35" dur="500" fill="hold"/>
                                        <p:tgtEl>
                                          <p:spTgt spid="12">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par>
                                <p:cTn id="41" presetID="2" presetClass="entr" presetSubtype="4" fill="hold" grpId="0" nodeType="withEffect">
                                  <p:stCondLst>
                                    <p:cond delay="0"/>
                                  </p:stCondLst>
                                  <p:childTnLst>
                                    <p:set>
                                      <p:cBhvr>
                                        <p:cTn id="42" dur="1" fill="hold">
                                          <p:stCondLst>
                                            <p:cond delay="0"/>
                                          </p:stCondLst>
                                        </p:cTn>
                                        <p:tgtEl>
                                          <p:spTgt spid="12">
                                            <p:txEl>
                                              <p:pRg st="8" end="8"/>
                                            </p:txEl>
                                          </p:spTgt>
                                        </p:tgtEl>
                                        <p:attrNameLst>
                                          <p:attrName>style.visibility</p:attrName>
                                        </p:attrNameLst>
                                      </p:cBhvr>
                                      <p:to>
                                        <p:strVal val="visible"/>
                                      </p:to>
                                    </p:set>
                                    <p:anim calcmode="lin" valueType="num">
                                      <p:cBhvr additive="base">
                                        <p:cTn id="43" dur="500" fill="hold"/>
                                        <p:tgtEl>
                                          <p:spTgt spid="12">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2">
                                            <p:txEl>
                                              <p:pRg st="9" end="9"/>
                                            </p:txEl>
                                          </p:spTgt>
                                        </p:tgtEl>
                                        <p:attrNameLst>
                                          <p:attrName>style.visibility</p:attrName>
                                        </p:attrNameLst>
                                      </p:cBhvr>
                                      <p:to>
                                        <p:strVal val="visible"/>
                                      </p:to>
                                    </p:set>
                                    <p:anim calcmode="lin" valueType="num">
                                      <p:cBhvr additive="base">
                                        <p:cTn id="49" dur="500" fill="hold"/>
                                        <p:tgtEl>
                                          <p:spTgt spid="12">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2">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5"/>
                                        </p:tgtEl>
                                        <p:attrNameLst>
                                          <p:attrName>style.visibility</p:attrName>
                                        </p:attrNameLst>
                                      </p:cBhvr>
                                      <p:to>
                                        <p:strVal val="visible"/>
                                      </p:to>
                                    </p:set>
                                  </p:childTnLst>
                                </p:cTn>
                              </p:par>
                              <p:par>
                                <p:cTn id="55" presetID="2" presetClass="entr" presetSubtype="4" fill="hold" grpId="0" nodeType="withEffect">
                                  <p:stCondLst>
                                    <p:cond delay="0"/>
                                  </p:stCondLst>
                                  <p:childTnLst>
                                    <p:set>
                                      <p:cBhvr>
                                        <p:cTn id="56" dur="1" fill="hold">
                                          <p:stCondLst>
                                            <p:cond delay="0"/>
                                          </p:stCondLst>
                                        </p:cTn>
                                        <p:tgtEl>
                                          <p:spTgt spid="12">
                                            <p:txEl>
                                              <p:pRg st="11" end="11"/>
                                            </p:txEl>
                                          </p:spTgt>
                                        </p:tgtEl>
                                        <p:attrNameLst>
                                          <p:attrName>style.visibility</p:attrName>
                                        </p:attrNameLst>
                                      </p:cBhvr>
                                      <p:to>
                                        <p:strVal val="visible"/>
                                      </p:to>
                                    </p:set>
                                    <p:anim calcmode="lin" valueType="num">
                                      <p:cBhvr additive="base">
                                        <p:cTn id="57" dur="500" fill="hold"/>
                                        <p:tgtEl>
                                          <p:spTgt spid="12">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12">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1066800"/>
            <a:ext cx="9906000" cy="4602169"/>
          </a:xfrm>
        </p:spPr>
        <p:txBody>
          <a:bodyPr>
            <a:normAutofit/>
          </a:bodyPr>
          <a:lstStyle/>
          <a:p>
            <a:pPr marL="514350" indent="-514350" algn="just">
              <a:lnSpc>
                <a:spcPct val="150000"/>
              </a:lnSpc>
              <a:buFont typeface="+mj-lt"/>
              <a:buAutoNum type="arabicPeriod"/>
            </a:pPr>
            <a:r>
              <a:rPr lang="en-US" sz="2800" dirty="0"/>
              <a:t>Download PyCharm IDE.</a:t>
            </a:r>
          </a:p>
          <a:p>
            <a:pPr marL="514350" indent="-514350" algn="just">
              <a:lnSpc>
                <a:spcPct val="150000"/>
              </a:lnSpc>
              <a:buFont typeface="+mj-lt"/>
              <a:buAutoNum type="arabicPeriod"/>
            </a:pPr>
            <a:r>
              <a:rPr lang="en-US" sz="2800" dirty="0"/>
              <a:t>Run the installer to install PyCharm on the computer.</a:t>
            </a:r>
          </a:p>
          <a:p>
            <a:pPr marL="514350" indent="-514350" algn="just">
              <a:lnSpc>
                <a:spcPct val="150000"/>
              </a:lnSpc>
              <a:buFont typeface="+mj-lt"/>
              <a:buAutoNum type="arabicPeriod"/>
            </a:pPr>
            <a:r>
              <a:rPr lang="en-US" sz="2800" dirty="0"/>
              <a:t>Go to: File &gt; New. Then save the file with .</a:t>
            </a:r>
            <a:r>
              <a:rPr lang="en-US" sz="2800" dirty="0" err="1"/>
              <a:t>py</a:t>
            </a:r>
            <a:r>
              <a:rPr lang="en-US" sz="2800" dirty="0"/>
              <a:t> extension. </a:t>
            </a:r>
          </a:p>
          <a:p>
            <a:pPr marL="514350" indent="-514350" algn="just">
              <a:lnSpc>
                <a:spcPct val="150000"/>
              </a:lnSpc>
              <a:buFont typeface="+mj-lt"/>
              <a:buAutoNum type="arabicPeriod"/>
            </a:pPr>
            <a:r>
              <a:rPr lang="en-US" sz="2800" dirty="0"/>
              <a:t>For example, hello.py</a:t>
            </a:r>
          </a:p>
          <a:p>
            <a:pPr marL="514350" indent="-514350" algn="just">
              <a:lnSpc>
                <a:spcPct val="150000"/>
              </a:lnSpc>
              <a:buFont typeface="+mj-lt"/>
              <a:buAutoNum type="arabicPeriod"/>
            </a:pPr>
            <a:r>
              <a:rPr lang="en-US" sz="2800" dirty="0"/>
              <a:t>Write Python code in the file and save it. </a:t>
            </a:r>
          </a:p>
          <a:p>
            <a:pPr marL="514350" indent="-514350" algn="just">
              <a:lnSpc>
                <a:spcPct val="150000"/>
              </a:lnSpc>
              <a:buFont typeface="+mj-lt"/>
              <a:buAutoNum type="arabicPeriod"/>
            </a:pPr>
            <a:r>
              <a:rPr lang="en-US" sz="2800" dirty="0"/>
              <a:t>Then Go to Run &gt; Run 'hello' or simply click shift+F10 to run it.</a:t>
            </a:r>
          </a:p>
        </p:txBody>
      </p:sp>
      <p:sp>
        <p:nvSpPr>
          <p:cNvPr id="4" name="Date Placeholder 3"/>
          <p:cNvSpPr>
            <a:spLocks noGrp="1"/>
          </p:cNvSpPr>
          <p:nvPr>
            <p:ph type="dt" sz="half" idx="10"/>
          </p:nvPr>
        </p:nvSpPr>
        <p:spPr/>
        <p:txBody>
          <a:bodyPr/>
          <a:lstStyle/>
          <a:p>
            <a:fld id="{CA5912B8-02E4-427A-85AB-DAFE0A812DA6}" type="datetime1">
              <a:rPr lang="en-US" smtClean="0"/>
              <a:t>1/6/2021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dirty="0"/>
          </a:p>
        </p:txBody>
      </p:sp>
      <p:sp>
        <p:nvSpPr>
          <p:cNvPr id="7" name="Title 1"/>
          <p:cNvSpPr txBox="1">
            <a:spLocks/>
          </p:cNvSpPr>
          <p:nvPr/>
        </p:nvSpPr>
        <p:spPr>
          <a:xfrm>
            <a:off x="1371600" y="6"/>
            <a:ext cx="10820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Interacting with Python Programs </a:t>
            </a:r>
            <a:r>
              <a:rPr lang="en-US" sz="2800" dirty="0"/>
              <a:t>(CO1)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9" name="Footer Placeholder 9"/>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a:t>
            </a:r>
            <a:r>
              <a:rPr lang="en-US" dirty="0"/>
              <a:t>Programming in Python                        Unit 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5BD100-6AF4-4212-A8CF-35B856369DFA}"/>
              </a:ext>
            </a:extLst>
          </p:cNvPr>
          <p:cNvSpPr>
            <a:spLocks noGrp="1"/>
          </p:cNvSpPr>
          <p:nvPr>
            <p:ph type="title"/>
          </p:nvPr>
        </p:nvSpPr>
        <p:spPr>
          <a:xfrm>
            <a:off x="1333500" y="2857500"/>
            <a:ext cx="10401300" cy="1181100"/>
          </a:xfrm>
        </p:spPr>
        <p:txBody>
          <a:bodyPr>
            <a:normAutofit fontScale="90000"/>
          </a:bodyPr>
          <a:lstStyle/>
          <a:p>
            <a:r>
              <a:rPr lang="en-US" dirty="0"/>
              <a:t>Elements of Python (CO1)</a:t>
            </a:r>
            <a:br>
              <a:rPr lang="en-US" dirty="0"/>
            </a:br>
            <a:endParaRPr lang="en-US" dirty="0"/>
          </a:p>
        </p:txBody>
      </p:sp>
      <p:sp>
        <p:nvSpPr>
          <p:cNvPr id="4" name="Date Placeholder 3"/>
          <p:cNvSpPr>
            <a:spLocks noGrp="1"/>
          </p:cNvSpPr>
          <p:nvPr>
            <p:ph type="dt" sz="half" idx="10"/>
          </p:nvPr>
        </p:nvSpPr>
        <p:spPr/>
        <p:txBody>
          <a:bodyPr/>
          <a:lstStyle/>
          <a:p>
            <a:fld id="{EF2E8E6E-93AE-48B3-989E-D33718F23804}" type="datetime1">
              <a:rPr lang="en-US" smtClean="0"/>
              <a:t>1/6/2021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Elements of Python </a:t>
            </a:r>
            <a:r>
              <a:rPr lang="en-US" sz="2800" dirty="0"/>
              <a:t>(CO1)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28975"/>
            <a:ext cx="1447800" cy="817163"/>
          </a:xfrm>
          <a:prstGeom prst="rect">
            <a:avLst/>
          </a:prstGeom>
          <a:noFill/>
        </p:spPr>
      </p:pic>
      <p:sp>
        <p:nvSpPr>
          <p:cNvPr id="9" name="Footer Placeholder 9"/>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a:t>
            </a:r>
            <a:r>
              <a:rPr lang="en-US" dirty="0"/>
              <a:t>Programming in Python                        Unit I</a:t>
            </a:r>
          </a:p>
        </p:txBody>
      </p:sp>
    </p:spTree>
    <p:extLst>
      <p:ext uri="{BB962C8B-B14F-4D97-AF65-F5344CB8AC3E}">
        <p14:creationId xmlns:p14="http://schemas.microsoft.com/office/powerpoint/2010/main" val="4248679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1066801"/>
            <a:ext cx="9982200" cy="4602168"/>
          </a:xfrm>
        </p:spPr>
        <p:txBody>
          <a:bodyPr anchor="ctr">
            <a:normAutofit/>
          </a:bodyPr>
          <a:lstStyle/>
          <a:p>
            <a:pPr marL="0" indent="0" algn="just">
              <a:buNone/>
            </a:pPr>
            <a:r>
              <a:rPr lang="en-US" sz="2800" dirty="0"/>
              <a:t>The students will study the elements of Python like Keywords and Identifiers, Variables, Data types and Operators.</a:t>
            </a:r>
          </a:p>
        </p:txBody>
      </p:sp>
      <p:sp>
        <p:nvSpPr>
          <p:cNvPr id="4" name="Date Placeholder 3"/>
          <p:cNvSpPr>
            <a:spLocks noGrp="1"/>
          </p:cNvSpPr>
          <p:nvPr>
            <p:ph type="dt" sz="half" idx="10"/>
          </p:nvPr>
        </p:nvSpPr>
        <p:spPr/>
        <p:txBody>
          <a:bodyPr/>
          <a:lstStyle/>
          <a:p>
            <a:fld id="{9572BC5F-0ABD-4639-9E83-6B56294E51BB}" type="datetime1">
              <a:rPr lang="en-US" smtClean="0"/>
              <a:t>1/6/2021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Topic Objective</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9" name="Footer Placeholder 9"/>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a:t>
            </a:r>
            <a:r>
              <a:rPr lang="en-US" dirty="0"/>
              <a:t>Programming in Python                        Unit I</a:t>
            </a:r>
          </a:p>
        </p:txBody>
      </p:sp>
    </p:spTree>
    <p:extLst>
      <p:ext uri="{BB962C8B-B14F-4D97-AF65-F5344CB8AC3E}">
        <p14:creationId xmlns:p14="http://schemas.microsoft.com/office/powerpoint/2010/main" val="1411349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1066800"/>
            <a:ext cx="8839200" cy="4602169"/>
          </a:xfrm>
        </p:spPr>
        <p:txBody>
          <a:bodyPr/>
          <a:lstStyle/>
          <a:p>
            <a:pPr>
              <a:lnSpc>
                <a:spcPct val="150000"/>
              </a:lnSpc>
            </a:pPr>
            <a:r>
              <a:rPr lang="en-US" sz="2800" dirty="0"/>
              <a:t>Expression </a:t>
            </a:r>
          </a:p>
          <a:p>
            <a:pPr>
              <a:lnSpc>
                <a:spcPct val="150000"/>
              </a:lnSpc>
            </a:pPr>
            <a:r>
              <a:rPr lang="en-US" sz="2800" dirty="0"/>
              <a:t>Operators</a:t>
            </a:r>
          </a:p>
          <a:p>
            <a:pPr>
              <a:lnSpc>
                <a:spcPct val="150000"/>
              </a:lnSpc>
            </a:pPr>
            <a:r>
              <a:rPr lang="en-US" sz="2800" dirty="0"/>
              <a:t>Constant and variable</a:t>
            </a:r>
          </a:p>
          <a:p>
            <a:endParaRPr lang="en-US" dirty="0"/>
          </a:p>
        </p:txBody>
      </p:sp>
      <p:sp>
        <p:nvSpPr>
          <p:cNvPr id="4" name="Date Placeholder 3"/>
          <p:cNvSpPr>
            <a:spLocks noGrp="1"/>
          </p:cNvSpPr>
          <p:nvPr>
            <p:ph type="dt" sz="half" idx="10"/>
          </p:nvPr>
        </p:nvSpPr>
        <p:spPr/>
        <p:txBody>
          <a:bodyPr/>
          <a:lstStyle/>
          <a:p>
            <a:fld id="{FD964030-F500-4F1A-93FB-7E28C476A72C}" type="datetime1">
              <a:rPr lang="en-US" smtClean="0"/>
              <a:t>1/6/2021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Prerequisite and Recap</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9" name="Footer Placeholder 9"/>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a:t>
            </a:r>
            <a:r>
              <a:rPr lang="en-US" dirty="0"/>
              <a:t>Programming in Python                        Unit I</a:t>
            </a:r>
          </a:p>
        </p:txBody>
      </p:sp>
    </p:spTree>
    <p:extLst>
      <p:ext uri="{BB962C8B-B14F-4D97-AF65-F5344CB8AC3E}">
        <p14:creationId xmlns:p14="http://schemas.microsoft.com/office/powerpoint/2010/main" val="3176287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xmlns="" id="{FAB90E60-4FCB-4437-95F0-6EEA873B96BC}"/>
              </a:ext>
            </a:extLst>
          </p:cNvPr>
          <p:cNvSpPr>
            <a:spLocks noGrp="1"/>
          </p:cNvSpPr>
          <p:nvPr>
            <p:ph idx="1"/>
          </p:nvPr>
        </p:nvSpPr>
        <p:spPr>
          <a:xfrm>
            <a:off x="1447800" y="1524000"/>
            <a:ext cx="10134600" cy="4525963"/>
          </a:xfrm>
        </p:spPr>
        <p:txBody>
          <a:bodyPr/>
          <a:lstStyle/>
          <a:p>
            <a:r>
              <a:rPr lang="en-US" dirty="0"/>
              <a:t>Keywords and Identifiers</a:t>
            </a:r>
          </a:p>
          <a:p>
            <a:r>
              <a:rPr lang="en-US" dirty="0"/>
              <a:t>Variables</a:t>
            </a:r>
          </a:p>
          <a:p>
            <a:r>
              <a:rPr lang="en-US" dirty="0"/>
              <a:t>Data types and type conversion</a:t>
            </a:r>
          </a:p>
          <a:p>
            <a:r>
              <a:rPr lang="en-US" dirty="0"/>
              <a:t>Operators in Python</a:t>
            </a:r>
          </a:p>
          <a:p>
            <a:r>
              <a:rPr lang="en-US" dirty="0"/>
              <a:t>Expressions in Python</a:t>
            </a:r>
          </a:p>
          <a:p>
            <a:pPr marL="0" indent="0">
              <a:buNone/>
            </a:pPr>
            <a:endParaRPr lang="en-US" dirty="0"/>
          </a:p>
          <a:p>
            <a:endParaRPr lang="en-US" dirty="0"/>
          </a:p>
        </p:txBody>
      </p:sp>
      <p:sp>
        <p:nvSpPr>
          <p:cNvPr id="4" name="Date Placeholder 3"/>
          <p:cNvSpPr>
            <a:spLocks noGrp="1"/>
          </p:cNvSpPr>
          <p:nvPr>
            <p:ph type="dt" sz="half" idx="10"/>
          </p:nvPr>
        </p:nvSpPr>
        <p:spPr/>
        <p:txBody>
          <a:bodyPr/>
          <a:lstStyle/>
          <a:p>
            <a:fld id="{90EBEC6D-BBCC-4272-9532-056C143A61D0}" type="datetime1">
              <a:rPr lang="en-US" smtClean="0"/>
              <a:t>1/6/2021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dirty="0"/>
          </a:p>
        </p:txBody>
      </p:sp>
      <p:sp>
        <p:nvSpPr>
          <p:cNvPr id="7" name="Title 1"/>
          <p:cNvSpPr txBox="1">
            <a:spLocks/>
          </p:cNvSpPr>
          <p:nvPr/>
        </p:nvSpPr>
        <p:spPr>
          <a:xfrm>
            <a:off x="1447800" y="-35169"/>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Elements of Python</a:t>
            </a:r>
            <a:r>
              <a:rPr lang="en-US" sz="2400" dirty="0"/>
              <a:t> </a:t>
            </a:r>
            <a:r>
              <a:rPr lang="en-US" sz="2800" dirty="0"/>
              <a:t>(CO1)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9" name="Footer Placeholder 9"/>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a:t>
            </a:r>
            <a:r>
              <a:rPr lang="en-US" dirty="0"/>
              <a:t>Programming in Python                        Unit 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xEl>
                                              <p:pRg st="1" end="1"/>
                                            </p:txEl>
                                          </p:spTgt>
                                        </p:tgtEl>
                                        <p:attrNameLst>
                                          <p:attrName>style.visibility</p:attrName>
                                        </p:attrNameLst>
                                      </p:cBhvr>
                                      <p:to>
                                        <p:strVal val="visible"/>
                                      </p:to>
                                    </p:set>
                                    <p:anim calcmode="lin" valueType="num">
                                      <p:cBhvr additive="base">
                                        <p:cTn id="13"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xEl>
                                              <p:pRg st="2" end="2"/>
                                            </p:txEl>
                                          </p:spTgt>
                                        </p:tgtEl>
                                        <p:attrNameLst>
                                          <p:attrName>style.visibility</p:attrName>
                                        </p:attrNameLst>
                                      </p:cBhvr>
                                      <p:to>
                                        <p:strVal val="visible"/>
                                      </p:to>
                                    </p:set>
                                    <p:anim calcmode="lin" valueType="num">
                                      <p:cBhvr additive="base">
                                        <p:cTn id="19" dur="500" fill="hold"/>
                                        <p:tgtEl>
                                          <p:spTgt spid="1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
                                            <p:txEl>
                                              <p:pRg st="3" end="3"/>
                                            </p:txEl>
                                          </p:spTgt>
                                        </p:tgtEl>
                                        <p:attrNameLst>
                                          <p:attrName>style.visibility</p:attrName>
                                        </p:attrNameLst>
                                      </p:cBhvr>
                                      <p:to>
                                        <p:strVal val="visible"/>
                                      </p:to>
                                    </p:set>
                                    <p:anim calcmode="lin" valueType="num">
                                      <p:cBhvr additive="base">
                                        <p:cTn id="25" dur="500" fill="hold"/>
                                        <p:tgtEl>
                                          <p:spTgt spid="1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
                                            <p:txEl>
                                              <p:pRg st="4" end="4"/>
                                            </p:txEl>
                                          </p:spTgt>
                                        </p:tgtEl>
                                        <p:attrNameLst>
                                          <p:attrName>style.visibility</p:attrName>
                                        </p:attrNameLst>
                                      </p:cBhvr>
                                      <p:to>
                                        <p:strVal val="visible"/>
                                      </p:to>
                                    </p:set>
                                    <p:anim calcmode="lin" valueType="num">
                                      <p:cBhvr additive="base">
                                        <p:cTn id="31" dur="500" fill="hold"/>
                                        <p:tgtEl>
                                          <p:spTgt spid="1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ontent Placeholder 24">
            <a:extLst>
              <a:ext uri="{FF2B5EF4-FFF2-40B4-BE49-F238E27FC236}">
                <a16:creationId xmlns:a16="http://schemas.microsoft.com/office/drawing/2014/main" xmlns="" id="{4D29A2BC-01DE-488B-9EB7-02A009FD60EE}"/>
              </a:ext>
            </a:extLst>
          </p:cNvPr>
          <p:cNvSpPr>
            <a:spLocks noGrp="1"/>
          </p:cNvSpPr>
          <p:nvPr>
            <p:ph idx="1"/>
          </p:nvPr>
        </p:nvSpPr>
        <p:spPr>
          <a:xfrm>
            <a:off x="1464212" y="1143001"/>
            <a:ext cx="10118188" cy="5213356"/>
          </a:xfrm>
        </p:spPr>
        <p:txBody>
          <a:bodyPr>
            <a:normAutofit fontScale="92500" lnSpcReduction="10000"/>
          </a:bodyPr>
          <a:lstStyle/>
          <a:p>
            <a:pPr algn="just"/>
            <a:r>
              <a:rPr lang="en-US" dirty="0"/>
              <a:t>Keywords are the reserved words in Python.</a:t>
            </a:r>
          </a:p>
          <a:p>
            <a:pPr algn="just"/>
            <a:r>
              <a:rPr lang="en-US" dirty="0"/>
              <a:t>We cannot use a keyword as a variable name, function name or any other identifier. They are used to define the syntax and structure of the Python language.</a:t>
            </a:r>
          </a:p>
          <a:p>
            <a:pPr algn="just"/>
            <a:r>
              <a:rPr lang="en-US" dirty="0"/>
              <a:t>In Python, keywords are case sensitive.</a:t>
            </a:r>
          </a:p>
          <a:p>
            <a:pPr algn="just"/>
            <a:r>
              <a:rPr lang="en-US" dirty="0"/>
              <a:t>All the keywords except True, False and None are in lowercase and they must be written as they are.</a:t>
            </a:r>
          </a:p>
          <a:p>
            <a:pPr algn="just"/>
            <a:r>
              <a:rPr lang="en-US" dirty="0"/>
              <a:t>Example</a:t>
            </a:r>
          </a:p>
          <a:p>
            <a:pPr lvl="1" algn="just"/>
            <a:r>
              <a:rPr lang="en-US" dirty="0"/>
              <a:t>And, as, assert, await, break, class, continue, def, del, </a:t>
            </a:r>
            <a:r>
              <a:rPr lang="en-US" dirty="0" err="1"/>
              <a:t>elif</a:t>
            </a:r>
            <a:r>
              <a:rPr lang="en-US" dirty="0"/>
              <a:t>, else, except, finally, for, global, if, import, in, is, lambda, not, or, pass, raise, return, try, while, with, yield</a:t>
            </a:r>
          </a:p>
        </p:txBody>
      </p:sp>
      <p:sp>
        <p:nvSpPr>
          <p:cNvPr id="4" name="Date Placeholder 3"/>
          <p:cNvSpPr>
            <a:spLocks noGrp="1"/>
          </p:cNvSpPr>
          <p:nvPr>
            <p:ph type="dt" sz="half" idx="10"/>
          </p:nvPr>
        </p:nvSpPr>
        <p:spPr/>
        <p:txBody>
          <a:bodyPr/>
          <a:lstStyle/>
          <a:p>
            <a:fld id="{3B99E598-1609-469F-920E-388AFC14143B}" type="datetime1">
              <a:rPr lang="en-US" smtClean="0"/>
              <a:t>1/6/2021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dirty="0"/>
          </a:p>
        </p:txBody>
      </p:sp>
      <p:sp>
        <p:nvSpPr>
          <p:cNvPr id="7" name="Title 1"/>
          <p:cNvSpPr txBox="1">
            <a:spLocks/>
          </p:cNvSpPr>
          <p:nvPr/>
        </p:nvSpPr>
        <p:spPr>
          <a:xfrm>
            <a:off x="1464212" y="-43450"/>
            <a:ext cx="10744200" cy="81716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Keywords </a:t>
            </a:r>
            <a:r>
              <a:rPr lang="en-IN" sz="2800" dirty="0"/>
              <a:t>(CO1)</a:t>
            </a:r>
            <a:endParaRPr lang="en-US" sz="28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9" name="Footer Placeholder 9"/>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a:t>
            </a:r>
            <a:r>
              <a:rPr lang="en-US" dirty="0"/>
              <a:t>Programming in Python                        Unit I</a:t>
            </a:r>
          </a:p>
        </p:txBody>
      </p:sp>
    </p:spTree>
    <p:extLst>
      <p:ext uri="{BB962C8B-B14F-4D97-AF65-F5344CB8AC3E}">
        <p14:creationId xmlns:p14="http://schemas.microsoft.com/office/powerpoint/2010/main" val="3827188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anim calcmode="lin" valueType="num">
                                      <p:cBhvr additive="base">
                                        <p:cTn id="7"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5">
                                            <p:txEl>
                                              <p:pRg st="1" end="1"/>
                                            </p:txEl>
                                          </p:spTgt>
                                        </p:tgtEl>
                                        <p:attrNameLst>
                                          <p:attrName>style.visibility</p:attrName>
                                        </p:attrNameLst>
                                      </p:cBhvr>
                                      <p:to>
                                        <p:strVal val="visible"/>
                                      </p:to>
                                    </p:set>
                                    <p:anim calcmode="lin" valueType="num">
                                      <p:cBhvr additive="base">
                                        <p:cTn id="13" dur="500" fill="hold"/>
                                        <p:tgtEl>
                                          <p:spTgt spid="2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5">
                                            <p:txEl>
                                              <p:pRg st="2" end="2"/>
                                            </p:txEl>
                                          </p:spTgt>
                                        </p:tgtEl>
                                        <p:attrNameLst>
                                          <p:attrName>style.visibility</p:attrName>
                                        </p:attrNameLst>
                                      </p:cBhvr>
                                      <p:to>
                                        <p:strVal val="visible"/>
                                      </p:to>
                                    </p:set>
                                    <p:anim calcmode="lin" valueType="num">
                                      <p:cBhvr additive="base">
                                        <p:cTn id="19" dur="500" fill="hold"/>
                                        <p:tgtEl>
                                          <p:spTgt spid="2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5">
                                            <p:txEl>
                                              <p:pRg st="3" end="3"/>
                                            </p:txEl>
                                          </p:spTgt>
                                        </p:tgtEl>
                                        <p:attrNameLst>
                                          <p:attrName>style.visibility</p:attrName>
                                        </p:attrNameLst>
                                      </p:cBhvr>
                                      <p:to>
                                        <p:strVal val="visible"/>
                                      </p:to>
                                    </p:set>
                                    <p:anim calcmode="lin" valueType="num">
                                      <p:cBhvr additive="base">
                                        <p:cTn id="25" dur="500" fill="hold"/>
                                        <p:tgtEl>
                                          <p:spTgt spid="2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5">
                                            <p:txEl>
                                              <p:pRg st="4" end="4"/>
                                            </p:txEl>
                                          </p:spTgt>
                                        </p:tgtEl>
                                        <p:attrNameLst>
                                          <p:attrName>style.visibility</p:attrName>
                                        </p:attrNameLst>
                                      </p:cBhvr>
                                      <p:to>
                                        <p:strVal val="visible"/>
                                      </p:to>
                                    </p:set>
                                    <p:anim calcmode="lin" valueType="num">
                                      <p:cBhvr additive="base">
                                        <p:cTn id="31" dur="500" fill="hold"/>
                                        <p:tgtEl>
                                          <p:spTgt spid="2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5">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5">
                                            <p:txEl>
                                              <p:pRg st="5" end="5"/>
                                            </p:txEl>
                                          </p:spTgt>
                                        </p:tgtEl>
                                        <p:attrNameLst>
                                          <p:attrName>style.visibility</p:attrName>
                                        </p:attrNameLst>
                                      </p:cBhvr>
                                      <p:to>
                                        <p:strVal val="visible"/>
                                      </p:to>
                                    </p:set>
                                    <p:anim calcmode="lin" valueType="num">
                                      <p:cBhvr additive="base">
                                        <p:cTn id="35" dur="500" fill="hold"/>
                                        <p:tgtEl>
                                          <p:spTgt spid="25">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ontent Placeholder 24">
            <a:extLst>
              <a:ext uri="{FF2B5EF4-FFF2-40B4-BE49-F238E27FC236}">
                <a16:creationId xmlns:a16="http://schemas.microsoft.com/office/drawing/2014/main" xmlns="" id="{4D29A2BC-01DE-488B-9EB7-02A009FD60EE}"/>
              </a:ext>
            </a:extLst>
          </p:cNvPr>
          <p:cNvSpPr>
            <a:spLocks noGrp="1"/>
          </p:cNvSpPr>
          <p:nvPr>
            <p:ph idx="1"/>
          </p:nvPr>
        </p:nvSpPr>
        <p:spPr>
          <a:xfrm>
            <a:off x="1464212" y="1447800"/>
            <a:ext cx="10118188" cy="4678369"/>
          </a:xfrm>
        </p:spPr>
        <p:txBody>
          <a:bodyPr/>
          <a:lstStyle/>
          <a:p>
            <a:pPr marL="0" indent="0" algn="just">
              <a:lnSpc>
                <a:spcPct val="150000"/>
              </a:lnSpc>
              <a:buNone/>
            </a:pPr>
            <a:r>
              <a:rPr lang="en-US" dirty="0"/>
              <a:t>An identifier is a name given to entities like class, functions, variables, etc. It helps to differentiate one entity from another.</a:t>
            </a:r>
          </a:p>
        </p:txBody>
      </p:sp>
      <p:sp>
        <p:nvSpPr>
          <p:cNvPr id="4" name="Date Placeholder 3"/>
          <p:cNvSpPr>
            <a:spLocks noGrp="1"/>
          </p:cNvSpPr>
          <p:nvPr>
            <p:ph type="dt" sz="half" idx="10"/>
          </p:nvPr>
        </p:nvSpPr>
        <p:spPr/>
        <p:txBody>
          <a:bodyPr/>
          <a:lstStyle/>
          <a:p>
            <a:fld id="{EFC5CE31-868F-41DF-8071-0940B8A3D8AF}" type="datetime1">
              <a:rPr lang="en-US" smtClean="0"/>
              <a:t>1/6/2021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dirty="0"/>
          </a:p>
        </p:txBody>
      </p:sp>
      <p:sp>
        <p:nvSpPr>
          <p:cNvPr id="7" name="Title 1"/>
          <p:cNvSpPr txBox="1">
            <a:spLocks/>
          </p:cNvSpPr>
          <p:nvPr/>
        </p:nvSpPr>
        <p:spPr>
          <a:xfrm>
            <a:off x="1464212" y="-43450"/>
            <a:ext cx="10744200" cy="81716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Identifiers </a:t>
            </a:r>
            <a:r>
              <a:rPr lang="en-IN" sz="2800" dirty="0"/>
              <a:t>(CO1)</a:t>
            </a:r>
            <a:endParaRPr lang="en-US" sz="28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9" name="Footer Placeholder 9"/>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a:t>
            </a:r>
            <a:r>
              <a:rPr lang="en-US" dirty="0"/>
              <a:t>Programming in Python                        Unit I</a:t>
            </a:r>
          </a:p>
        </p:txBody>
      </p:sp>
    </p:spTree>
    <p:extLst>
      <p:ext uri="{BB962C8B-B14F-4D97-AF65-F5344CB8AC3E}">
        <p14:creationId xmlns:p14="http://schemas.microsoft.com/office/powerpoint/2010/main" val="2393482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anim calcmode="lin" valueType="num">
                                      <p:cBhvr additive="base">
                                        <p:cTn id="7"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ontent Placeholder 24">
            <a:extLst>
              <a:ext uri="{FF2B5EF4-FFF2-40B4-BE49-F238E27FC236}">
                <a16:creationId xmlns:a16="http://schemas.microsoft.com/office/drawing/2014/main" xmlns="" id="{4D29A2BC-01DE-488B-9EB7-02A009FD60EE}"/>
              </a:ext>
            </a:extLst>
          </p:cNvPr>
          <p:cNvSpPr>
            <a:spLocks noGrp="1"/>
          </p:cNvSpPr>
          <p:nvPr>
            <p:ph idx="1"/>
          </p:nvPr>
        </p:nvSpPr>
        <p:spPr>
          <a:xfrm>
            <a:off x="1447800" y="1219200"/>
            <a:ext cx="10134600" cy="4906969"/>
          </a:xfrm>
        </p:spPr>
        <p:txBody>
          <a:bodyPr>
            <a:normAutofit/>
          </a:bodyPr>
          <a:lstStyle/>
          <a:p>
            <a:pPr algn="just">
              <a:lnSpc>
                <a:spcPct val="150000"/>
              </a:lnSpc>
            </a:pPr>
            <a:r>
              <a:rPr lang="en-US" sz="2800" dirty="0"/>
              <a:t>Identifiers can be a combination of letters in lowercase (a to z) or uppercase (A to Z) or digits (0 to 9) or an underscore _.</a:t>
            </a:r>
          </a:p>
          <a:p>
            <a:pPr algn="just">
              <a:lnSpc>
                <a:spcPct val="150000"/>
              </a:lnSpc>
            </a:pPr>
            <a:r>
              <a:rPr lang="en-US" sz="2800" dirty="0"/>
              <a:t>An identifier cannot start with a digit.</a:t>
            </a:r>
          </a:p>
          <a:p>
            <a:pPr algn="just">
              <a:lnSpc>
                <a:spcPct val="150000"/>
              </a:lnSpc>
            </a:pPr>
            <a:r>
              <a:rPr lang="en-US" sz="2800" dirty="0"/>
              <a:t>Keywords cannot be used as identifiers. </a:t>
            </a:r>
          </a:p>
          <a:p>
            <a:pPr algn="just">
              <a:lnSpc>
                <a:spcPct val="150000"/>
              </a:lnSpc>
            </a:pPr>
            <a:r>
              <a:rPr lang="en-US" sz="2800" dirty="0"/>
              <a:t>Cannot use special symbols like !, @, #, $, % etc. in identifier. </a:t>
            </a:r>
          </a:p>
          <a:p>
            <a:pPr algn="just">
              <a:lnSpc>
                <a:spcPct val="150000"/>
              </a:lnSpc>
            </a:pPr>
            <a:r>
              <a:rPr lang="en-US" sz="2800" dirty="0"/>
              <a:t>An identifier can be of any length.</a:t>
            </a:r>
          </a:p>
        </p:txBody>
      </p:sp>
      <p:sp>
        <p:nvSpPr>
          <p:cNvPr id="4" name="Date Placeholder 3"/>
          <p:cNvSpPr>
            <a:spLocks noGrp="1"/>
          </p:cNvSpPr>
          <p:nvPr>
            <p:ph type="dt" sz="half" idx="10"/>
          </p:nvPr>
        </p:nvSpPr>
        <p:spPr/>
        <p:txBody>
          <a:bodyPr/>
          <a:lstStyle/>
          <a:p>
            <a:fld id="{78B4D230-46E9-4C9B-A39E-C22A78A21366}" type="datetime1">
              <a:rPr lang="en-US" smtClean="0"/>
              <a:t>1/6/2021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dirty="0"/>
          </a:p>
        </p:txBody>
      </p:sp>
      <p:sp>
        <p:nvSpPr>
          <p:cNvPr id="7" name="Title 1"/>
          <p:cNvSpPr txBox="1">
            <a:spLocks/>
          </p:cNvSpPr>
          <p:nvPr/>
        </p:nvSpPr>
        <p:spPr>
          <a:xfrm>
            <a:off x="1464212" y="-43450"/>
            <a:ext cx="10744200" cy="81716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Rules for writing Identifiers </a:t>
            </a:r>
            <a:r>
              <a:rPr lang="en-IN" sz="2800" dirty="0"/>
              <a:t>(CO1)</a:t>
            </a:r>
            <a:endParaRPr lang="en-US" sz="28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9" name="Footer Placeholder 9"/>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a:t>
            </a:r>
            <a:r>
              <a:rPr lang="en-US" dirty="0"/>
              <a:t>Programming in Python                        Unit I</a:t>
            </a:r>
          </a:p>
        </p:txBody>
      </p:sp>
    </p:spTree>
    <p:extLst>
      <p:ext uri="{BB962C8B-B14F-4D97-AF65-F5344CB8AC3E}">
        <p14:creationId xmlns:p14="http://schemas.microsoft.com/office/powerpoint/2010/main" val="2325084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anim calcmode="lin" valueType="num">
                                      <p:cBhvr additive="base">
                                        <p:cTn id="7"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5">
                                            <p:txEl>
                                              <p:pRg st="1" end="1"/>
                                            </p:txEl>
                                          </p:spTgt>
                                        </p:tgtEl>
                                        <p:attrNameLst>
                                          <p:attrName>style.visibility</p:attrName>
                                        </p:attrNameLst>
                                      </p:cBhvr>
                                      <p:to>
                                        <p:strVal val="visible"/>
                                      </p:to>
                                    </p:set>
                                    <p:anim calcmode="lin" valueType="num">
                                      <p:cBhvr additive="base">
                                        <p:cTn id="13" dur="500" fill="hold"/>
                                        <p:tgtEl>
                                          <p:spTgt spid="2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5">
                                            <p:txEl>
                                              <p:pRg st="2" end="2"/>
                                            </p:txEl>
                                          </p:spTgt>
                                        </p:tgtEl>
                                        <p:attrNameLst>
                                          <p:attrName>style.visibility</p:attrName>
                                        </p:attrNameLst>
                                      </p:cBhvr>
                                      <p:to>
                                        <p:strVal val="visible"/>
                                      </p:to>
                                    </p:set>
                                    <p:anim calcmode="lin" valueType="num">
                                      <p:cBhvr additive="base">
                                        <p:cTn id="19" dur="500" fill="hold"/>
                                        <p:tgtEl>
                                          <p:spTgt spid="2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5">
                                            <p:txEl>
                                              <p:pRg st="3" end="3"/>
                                            </p:txEl>
                                          </p:spTgt>
                                        </p:tgtEl>
                                        <p:attrNameLst>
                                          <p:attrName>style.visibility</p:attrName>
                                        </p:attrNameLst>
                                      </p:cBhvr>
                                      <p:to>
                                        <p:strVal val="visible"/>
                                      </p:to>
                                    </p:set>
                                    <p:anim calcmode="lin" valueType="num">
                                      <p:cBhvr additive="base">
                                        <p:cTn id="25" dur="500" fill="hold"/>
                                        <p:tgtEl>
                                          <p:spTgt spid="2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5">
                                            <p:txEl>
                                              <p:pRg st="4" end="4"/>
                                            </p:txEl>
                                          </p:spTgt>
                                        </p:tgtEl>
                                        <p:attrNameLst>
                                          <p:attrName>style.visibility</p:attrName>
                                        </p:attrNameLst>
                                      </p:cBhvr>
                                      <p:to>
                                        <p:strVal val="visible"/>
                                      </p:to>
                                    </p:set>
                                    <p:anim calcmode="lin" valueType="num">
                                      <p:cBhvr additive="base">
                                        <p:cTn id="31" dur="500" fill="hold"/>
                                        <p:tgtEl>
                                          <p:spTgt spid="2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93627E5-724C-4DAD-ABCF-F647EDB7E51C}" type="datetime1">
              <a:rPr lang="en-US" smtClean="0"/>
              <a:t>1/6/2021</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dirty="0" err="1"/>
              <a:t>Ritesh</a:t>
            </a:r>
            <a:r>
              <a:rPr lang="en-US" dirty="0"/>
              <a:t> Kumar Singh                   Programming in Python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Course Outcome</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graphicFrame>
        <p:nvGraphicFramePr>
          <p:cNvPr id="9" name="Table 8">
            <a:extLst>
              <a:ext uri="{FF2B5EF4-FFF2-40B4-BE49-F238E27FC236}">
                <a16:creationId xmlns:a16="http://schemas.microsoft.com/office/drawing/2014/main" xmlns="" id="{AA3B06BA-F49D-4102-9D8E-9AA52F09022D}"/>
              </a:ext>
            </a:extLst>
          </p:cNvPr>
          <p:cNvGraphicFramePr>
            <a:graphicFrameLocks noGrp="1"/>
          </p:cNvGraphicFramePr>
          <p:nvPr>
            <p:extLst>
              <p:ext uri="{D42A27DB-BD31-4B8C-83A1-F6EECF244321}">
                <p14:modId xmlns:p14="http://schemas.microsoft.com/office/powerpoint/2010/main" val="1742552812"/>
              </p:ext>
            </p:extLst>
          </p:nvPr>
        </p:nvGraphicFramePr>
        <p:xfrm>
          <a:off x="1219200" y="1179897"/>
          <a:ext cx="10591800" cy="4916103"/>
        </p:xfrm>
        <a:graphic>
          <a:graphicData uri="http://schemas.openxmlformats.org/drawingml/2006/table">
            <a:tbl>
              <a:tblPr firstRow="1" bandRow="1">
                <a:tableStyleId>{5940675A-B579-460E-94D1-54222C63F5DA}</a:tableStyleId>
              </a:tblPr>
              <a:tblGrid>
                <a:gridCol w="1471081">
                  <a:extLst>
                    <a:ext uri="{9D8B030D-6E8A-4147-A177-3AD203B41FA5}">
                      <a16:colId xmlns:a16="http://schemas.microsoft.com/office/drawing/2014/main" xmlns="" val="284689965"/>
                    </a:ext>
                  </a:extLst>
                </a:gridCol>
                <a:gridCol w="7453491">
                  <a:extLst>
                    <a:ext uri="{9D8B030D-6E8A-4147-A177-3AD203B41FA5}">
                      <a16:colId xmlns:a16="http://schemas.microsoft.com/office/drawing/2014/main" xmlns="" val="2857431658"/>
                    </a:ext>
                  </a:extLst>
                </a:gridCol>
                <a:gridCol w="1667228">
                  <a:extLst>
                    <a:ext uri="{9D8B030D-6E8A-4147-A177-3AD203B41FA5}">
                      <a16:colId xmlns:a16="http://schemas.microsoft.com/office/drawing/2014/main" xmlns="" val="3415947530"/>
                    </a:ext>
                  </a:extLst>
                </a:gridCol>
              </a:tblGrid>
              <a:tr h="1037007">
                <a:tc>
                  <a:txBody>
                    <a:bodyPr/>
                    <a:lstStyle/>
                    <a:p>
                      <a:r>
                        <a:rPr lang="en-IN" sz="2400" dirty="0"/>
                        <a:t>Course Outcome</a:t>
                      </a:r>
                    </a:p>
                    <a:p>
                      <a:r>
                        <a:rPr lang="en-IN" sz="2400" dirty="0"/>
                        <a:t> ( CO) </a:t>
                      </a:r>
                      <a:endParaRPr lang="en-IN" sz="2400" dirty="0">
                        <a:solidFill>
                          <a:schemeClr val="tx1"/>
                        </a:solidFill>
                        <a:latin typeface="Times New Roman" panose="02020603050405020304" pitchFamily="18" charset="0"/>
                        <a:cs typeface="Times New Roman" panose="02020603050405020304" pitchFamily="18" charset="0"/>
                      </a:endParaRPr>
                    </a:p>
                  </a:txBody>
                  <a:tcPr marT="45730" marB="45730"/>
                </a:tc>
                <a:tc>
                  <a:txBody>
                    <a:bodyPr/>
                    <a:lstStyle/>
                    <a:p>
                      <a:r>
                        <a:rPr lang="en-US" sz="2400" dirty="0"/>
                        <a:t>At the end of course , the student will be able to:</a:t>
                      </a:r>
                      <a:endParaRPr lang="en-IN" sz="2400" dirty="0">
                        <a:solidFill>
                          <a:schemeClr val="tx1"/>
                        </a:solidFill>
                        <a:latin typeface="Times New Roman" panose="02020603050405020304" pitchFamily="18" charset="0"/>
                        <a:cs typeface="Times New Roman" panose="02020603050405020304" pitchFamily="18" charset="0"/>
                      </a:endParaRPr>
                    </a:p>
                  </a:txBody>
                  <a:tcPr marT="45730" marB="45730" anchor="ctr"/>
                </a:tc>
                <a:tc>
                  <a:txBody>
                    <a:bodyPr/>
                    <a:lstStyle/>
                    <a:p>
                      <a:r>
                        <a:rPr lang="en-IN" sz="2400" dirty="0"/>
                        <a:t>Bloom’s Knowledge Level (KL)</a:t>
                      </a:r>
                      <a:endParaRPr lang="en-IN" sz="2400" dirty="0">
                        <a:solidFill>
                          <a:schemeClr val="tx1"/>
                        </a:solidFill>
                        <a:latin typeface="Times New Roman" panose="02020603050405020304" pitchFamily="18" charset="0"/>
                        <a:cs typeface="Times New Roman" panose="02020603050405020304" pitchFamily="18" charset="0"/>
                      </a:endParaRPr>
                    </a:p>
                  </a:txBody>
                  <a:tcPr marT="45730" marB="45730"/>
                </a:tc>
                <a:extLst>
                  <a:ext uri="{0D108BD9-81ED-4DB2-BD59-A6C34878D82A}">
                    <a16:rowId xmlns:a16="http://schemas.microsoft.com/office/drawing/2014/main" xmlns="" val="2753077487"/>
                  </a:ext>
                </a:extLst>
              </a:tr>
              <a:tr h="541230">
                <a:tc>
                  <a:txBody>
                    <a:bodyPr/>
                    <a:lstStyle/>
                    <a:p>
                      <a:pPr algn="ctr"/>
                      <a:r>
                        <a:rPr lang="en-IN" sz="2400" dirty="0"/>
                        <a:t>CO1</a:t>
                      </a:r>
                      <a:endParaRPr lang="en-IN" sz="2400" b="1" dirty="0">
                        <a:solidFill>
                          <a:schemeClr val="tx1"/>
                        </a:solidFill>
                        <a:latin typeface="Times New Roman" panose="02020603050405020304" pitchFamily="18" charset="0"/>
                        <a:cs typeface="Times New Roman" panose="02020603050405020304" pitchFamily="18" charset="0"/>
                      </a:endParaRPr>
                    </a:p>
                  </a:txBody>
                  <a:tcPr marT="45730" marB="45730">
                    <a:solidFill>
                      <a:schemeClr val="tx2">
                        <a:lumMod val="60000"/>
                        <a:lumOff val="40000"/>
                      </a:schemeClr>
                    </a:solidFill>
                  </a:tcPr>
                </a:tc>
                <a:tc>
                  <a:txBody>
                    <a:bodyPr/>
                    <a:lstStyle/>
                    <a:p>
                      <a:r>
                        <a:rPr lang="en-US" sz="2400" dirty="0"/>
                        <a:t>Read and write simple Python programs.</a:t>
                      </a:r>
                      <a:endParaRPr lang="en-IN" sz="2400" dirty="0">
                        <a:solidFill>
                          <a:schemeClr val="tx1"/>
                        </a:solidFill>
                        <a:latin typeface="Times New Roman" panose="02020603050405020304" pitchFamily="18" charset="0"/>
                        <a:cs typeface="Times New Roman" panose="02020603050405020304" pitchFamily="18" charset="0"/>
                      </a:endParaRPr>
                    </a:p>
                  </a:txBody>
                  <a:tcPr marT="45730" marB="45730">
                    <a:solidFill>
                      <a:schemeClr val="tx2">
                        <a:lumMod val="60000"/>
                        <a:lumOff val="40000"/>
                      </a:schemeClr>
                    </a:solidFill>
                  </a:tcPr>
                </a:tc>
                <a:tc>
                  <a:txBody>
                    <a:bodyPr/>
                    <a:lstStyle/>
                    <a:p>
                      <a:r>
                        <a:rPr lang="en-IN" sz="2200" dirty="0"/>
                        <a:t>K1, K2</a:t>
                      </a:r>
                      <a:endParaRPr lang="en-IN" sz="2200" dirty="0">
                        <a:solidFill>
                          <a:schemeClr val="tx1"/>
                        </a:solidFill>
                        <a:latin typeface="Times New Roman" panose="02020603050405020304" pitchFamily="18" charset="0"/>
                        <a:cs typeface="Times New Roman" panose="02020603050405020304" pitchFamily="18" charset="0"/>
                      </a:endParaRPr>
                    </a:p>
                  </a:txBody>
                  <a:tcPr marT="45730" marB="45730">
                    <a:solidFill>
                      <a:schemeClr val="tx2">
                        <a:lumMod val="60000"/>
                        <a:lumOff val="40000"/>
                      </a:schemeClr>
                    </a:solidFill>
                  </a:tcPr>
                </a:tc>
                <a:extLst>
                  <a:ext uri="{0D108BD9-81ED-4DB2-BD59-A6C34878D82A}">
                    <a16:rowId xmlns:a16="http://schemas.microsoft.com/office/drawing/2014/main" xmlns="" val="4155914821"/>
                  </a:ext>
                </a:extLst>
              </a:tr>
              <a:tr h="844053">
                <a:tc>
                  <a:txBody>
                    <a:bodyPr/>
                    <a:lstStyle/>
                    <a:p>
                      <a:pPr algn="ctr"/>
                      <a:r>
                        <a:rPr lang="en-IN" sz="2400" dirty="0"/>
                        <a:t>CO2</a:t>
                      </a:r>
                      <a:endParaRPr lang="en-IN" sz="2400" b="1" dirty="0">
                        <a:solidFill>
                          <a:schemeClr val="tx1"/>
                        </a:solidFill>
                        <a:latin typeface="Times New Roman" panose="02020603050405020304" pitchFamily="18" charset="0"/>
                        <a:cs typeface="Times New Roman" panose="02020603050405020304" pitchFamily="18" charset="0"/>
                      </a:endParaRPr>
                    </a:p>
                  </a:txBody>
                  <a:tcPr marT="45730" marB="45730"/>
                </a:tc>
                <a:tc>
                  <a:txBody>
                    <a:bodyPr/>
                    <a:lstStyle/>
                    <a:p>
                      <a:r>
                        <a:rPr lang="en-US" sz="2400" dirty="0"/>
                        <a:t>Develop Python programs with conditionals and loops.</a:t>
                      </a:r>
                      <a:endParaRPr lang="en-IN" sz="2400" dirty="0">
                        <a:solidFill>
                          <a:schemeClr val="tx1"/>
                        </a:solidFill>
                        <a:latin typeface="Times New Roman" panose="02020603050405020304" pitchFamily="18" charset="0"/>
                        <a:cs typeface="Times New Roman" panose="02020603050405020304" pitchFamily="18" charset="0"/>
                      </a:endParaRPr>
                    </a:p>
                  </a:txBody>
                  <a:tcPr marT="45730" marB="45730"/>
                </a:tc>
                <a:tc>
                  <a:txBody>
                    <a:bodyPr/>
                    <a:lstStyle/>
                    <a:p>
                      <a:r>
                        <a:rPr lang="en-IN" sz="2200" dirty="0"/>
                        <a:t>K2, K4</a:t>
                      </a:r>
                      <a:endParaRPr lang="en-IN" sz="2200" dirty="0">
                        <a:solidFill>
                          <a:schemeClr val="tx1"/>
                        </a:solidFill>
                        <a:latin typeface="Times New Roman" panose="02020603050405020304" pitchFamily="18" charset="0"/>
                        <a:cs typeface="Times New Roman" panose="02020603050405020304" pitchFamily="18" charset="0"/>
                      </a:endParaRPr>
                    </a:p>
                  </a:txBody>
                  <a:tcPr marT="45730" marB="45730"/>
                </a:tc>
                <a:extLst>
                  <a:ext uri="{0D108BD9-81ED-4DB2-BD59-A6C34878D82A}">
                    <a16:rowId xmlns:a16="http://schemas.microsoft.com/office/drawing/2014/main" xmlns="" val="3477544686"/>
                  </a:ext>
                </a:extLst>
              </a:tr>
              <a:tr h="585088">
                <a:tc>
                  <a:txBody>
                    <a:bodyPr/>
                    <a:lstStyle/>
                    <a:p>
                      <a:pPr algn="ctr"/>
                      <a:r>
                        <a:rPr lang="en-IN" sz="2400" dirty="0"/>
                        <a:t>CO3</a:t>
                      </a:r>
                      <a:endParaRPr lang="en-IN" sz="2400" b="1" dirty="0">
                        <a:solidFill>
                          <a:schemeClr val="tx1"/>
                        </a:solidFill>
                        <a:latin typeface="Times New Roman" panose="02020603050405020304" pitchFamily="18" charset="0"/>
                        <a:cs typeface="Times New Roman" panose="02020603050405020304" pitchFamily="18" charset="0"/>
                      </a:endParaRPr>
                    </a:p>
                  </a:txBody>
                  <a:tcPr marT="45730" marB="45730"/>
                </a:tc>
                <a:tc>
                  <a:txBody>
                    <a:bodyPr/>
                    <a:lstStyle/>
                    <a:p>
                      <a:r>
                        <a:rPr lang="en-US" sz="2400" dirty="0"/>
                        <a:t>Define Python functions and modules </a:t>
                      </a:r>
                      <a:endParaRPr lang="en-IN" sz="2400" dirty="0">
                        <a:solidFill>
                          <a:schemeClr val="tx1"/>
                        </a:solidFill>
                        <a:latin typeface="Times New Roman" panose="02020603050405020304" pitchFamily="18" charset="0"/>
                        <a:cs typeface="Times New Roman" panose="02020603050405020304" pitchFamily="18" charset="0"/>
                      </a:endParaRPr>
                    </a:p>
                  </a:txBody>
                  <a:tcPr marT="45730" marB="45730"/>
                </a:tc>
                <a:tc>
                  <a:txBody>
                    <a:bodyPr/>
                    <a:lstStyle/>
                    <a:p>
                      <a:r>
                        <a:rPr lang="en-IN" sz="2200" dirty="0"/>
                        <a:t>K3</a:t>
                      </a:r>
                      <a:endParaRPr lang="en-IN" sz="2200" dirty="0">
                        <a:solidFill>
                          <a:schemeClr val="tx1"/>
                        </a:solidFill>
                        <a:latin typeface="Times New Roman" panose="02020603050405020304" pitchFamily="18" charset="0"/>
                        <a:cs typeface="Times New Roman" panose="02020603050405020304" pitchFamily="18" charset="0"/>
                      </a:endParaRPr>
                    </a:p>
                  </a:txBody>
                  <a:tcPr marT="45730" marB="45730"/>
                </a:tc>
                <a:extLst>
                  <a:ext uri="{0D108BD9-81ED-4DB2-BD59-A6C34878D82A}">
                    <a16:rowId xmlns:a16="http://schemas.microsoft.com/office/drawing/2014/main" xmlns="" val="2774870464"/>
                  </a:ext>
                </a:extLst>
              </a:tr>
              <a:tr h="803289">
                <a:tc>
                  <a:txBody>
                    <a:bodyPr/>
                    <a:lstStyle/>
                    <a:p>
                      <a:pPr algn="ctr"/>
                      <a:r>
                        <a:rPr lang="en-IN" sz="2400" dirty="0"/>
                        <a:t>CO4</a:t>
                      </a:r>
                      <a:endParaRPr lang="en-IN" sz="2400" b="1" dirty="0">
                        <a:solidFill>
                          <a:schemeClr val="tx1"/>
                        </a:solidFill>
                        <a:latin typeface="Times New Roman" panose="02020603050405020304" pitchFamily="18" charset="0"/>
                        <a:cs typeface="Times New Roman" panose="02020603050405020304" pitchFamily="18" charset="0"/>
                      </a:endParaRPr>
                    </a:p>
                  </a:txBody>
                  <a:tcPr marT="45730" marB="45730"/>
                </a:tc>
                <a:tc>
                  <a:txBody>
                    <a:bodyPr/>
                    <a:lstStyle/>
                    <a:p>
                      <a:r>
                        <a:rPr lang="en-US" sz="2400" dirty="0"/>
                        <a:t>Implement Python data structures</a:t>
                      </a:r>
                      <a:r>
                        <a:rPr lang="en-US" sz="2400" baseline="0" dirty="0"/>
                        <a:t> </a:t>
                      </a:r>
                      <a:r>
                        <a:rPr lang="en-US" sz="2400" dirty="0"/>
                        <a:t>- lists, tuples, dictionaries , input/output with files in Python.</a:t>
                      </a:r>
                      <a:endParaRPr lang="en-IN" sz="2400" dirty="0">
                        <a:solidFill>
                          <a:schemeClr val="tx1"/>
                        </a:solidFill>
                        <a:latin typeface="Times New Roman" panose="02020603050405020304" pitchFamily="18" charset="0"/>
                        <a:cs typeface="Times New Roman" panose="02020603050405020304" pitchFamily="18" charset="0"/>
                      </a:endParaRPr>
                    </a:p>
                  </a:txBody>
                  <a:tcPr marT="45730" marB="45730"/>
                </a:tc>
                <a:tc>
                  <a:txBody>
                    <a:bodyPr/>
                    <a:lstStyle/>
                    <a:p>
                      <a:r>
                        <a:rPr lang="en-IN" sz="2200" dirty="0"/>
                        <a:t>K2</a:t>
                      </a:r>
                      <a:endParaRPr lang="en-IN" sz="2200" dirty="0">
                        <a:solidFill>
                          <a:schemeClr val="tx1"/>
                        </a:solidFill>
                        <a:latin typeface="Times New Roman" panose="02020603050405020304" pitchFamily="18" charset="0"/>
                        <a:cs typeface="Times New Roman" panose="02020603050405020304" pitchFamily="18" charset="0"/>
                      </a:endParaRPr>
                    </a:p>
                  </a:txBody>
                  <a:tcPr marT="45730" marB="45730"/>
                </a:tc>
                <a:extLst>
                  <a:ext uri="{0D108BD9-81ED-4DB2-BD59-A6C34878D82A}">
                    <a16:rowId xmlns:a16="http://schemas.microsoft.com/office/drawing/2014/main" xmlns="" val="375959969"/>
                  </a:ext>
                </a:extLst>
              </a:tr>
              <a:tr h="934012">
                <a:tc>
                  <a:txBody>
                    <a:bodyPr/>
                    <a:lstStyle/>
                    <a:p>
                      <a:pPr algn="ctr"/>
                      <a:r>
                        <a:rPr lang="en-IN" sz="2400" dirty="0"/>
                        <a:t>CO5</a:t>
                      </a:r>
                      <a:endParaRPr lang="en-IN" sz="2400" b="1" dirty="0">
                        <a:solidFill>
                          <a:schemeClr val="tx1"/>
                        </a:solidFill>
                        <a:latin typeface="Times New Roman" panose="02020603050405020304" pitchFamily="18" charset="0"/>
                        <a:cs typeface="Times New Roman" panose="02020603050405020304" pitchFamily="18" charset="0"/>
                      </a:endParaRPr>
                    </a:p>
                  </a:txBody>
                  <a:tcPr marT="45730" marB="45730">
                    <a:solidFill>
                      <a:schemeClr val="tx2">
                        <a:lumMod val="60000"/>
                        <a:lumOff val="40000"/>
                      </a:schemeClr>
                    </a:solidFill>
                  </a:tcPr>
                </a:tc>
                <a:tc>
                  <a:txBody>
                    <a:bodyPr/>
                    <a:lstStyle/>
                    <a:p>
                      <a:r>
                        <a:rPr lang="en-US" sz="2400" dirty="0"/>
                        <a:t>Understand the concept of OOPS and exception handling in Python. </a:t>
                      </a:r>
                      <a:endParaRPr lang="en-IN" sz="2400" dirty="0">
                        <a:solidFill>
                          <a:schemeClr val="tx1"/>
                        </a:solidFill>
                        <a:latin typeface="Times New Roman" panose="02020603050405020304" pitchFamily="18" charset="0"/>
                        <a:cs typeface="Times New Roman" panose="02020603050405020304" pitchFamily="18" charset="0"/>
                      </a:endParaRPr>
                    </a:p>
                  </a:txBody>
                  <a:tcPr marT="45730" marB="45730">
                    <a:solidFill>
                      <a:schemeClr val="tx2">
                        <a:lumMod val="60000"/>
                        <a:lumOff val="40000"/>
                      </a:schemeClr>
                    </a:solidFill>
                  </a:tcPr>
                </a:tc>
                <a:tc>
                  <a:txBody>
                    <a:bodyPr/>
                    <a:lstStyle/>
                    <a:p>
                      <a:r>
                        <a:rPr lang="en-IN" sz="2200" dirty="0"/>
                        <a:t>K2, K4</a:t>
                      </a:r>
                      <a:endParaRPr lang="en-IN" sz="2200" dirty="0">
                        <a:solidFill>
                          <a:schemeClr val="tx1"/>
                        </a:solidFill>
                        <a:latin typeface="Times New Roman" panose="02020603050405020304" pitchFamily="18" charset="0"/>
                        <a:cs typeface="Times New Roman" panose="02020603050405020304" pitchFamily="18" charset="0"/>
                      </a:endParaRPr>
                    </a:p>
                  </a:txBody>
                  <a:tcPr marT="45730" marB="45730">
                    <a:solidFill>
                      <a:schemeClr val="tx2">
                        <a:lumMod val="60000"/>
                        <a:lumOff val="40000"/>
                      </a:schemeClr>
                    </a:solidFill>
                  </a:tcPr>
                </a:tc>
                <a:extLst>
                  <a:ext uri="{0D108BD9-81ED-4DB2-BD59-A6C34878D82A}">
                    <a16:rowId xmlns:a16="http://schemas.microsoft.com/office/drawing/2014/main" xmlns="" val="2270079165"/>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990600"/>
            <a:ext cx="10287000" cy="5029200"/>
          </a:xfrm>
        </p:spPr>
        <p:txBody>
          <a:bodyPr>
            <a:normAutofit/>
          </a:bodyPr>
          <a:lstStyle/>
          <a:p>
            <a:pPr algn="just">
              <a:lnSpc>
                <a:spcPct val="150000"/>
              </a:lnSpc>
            </a:pPr>
            <a:r>
              <a:rPr lang="en-IN" sz="2800" dirty="0"/>
              <a:t>A variable is a location in memory used to store some data (value).</a:t>
            </a:r>
          </a:p>
          <a:p>
            <a:pPr algn="just">
              <a:lnSpc>
                <a:spcPct val="150000"/>
              </a:lnSpc>
            </a:pPr>
            <a:r>
              <a:rPr lang="en-IN" sz="2800" dirty="0"/>
              <a:t>unique names are given to them to differentiate between different memory locations. </a:t>
            </a:r>
          </a:p>
          <a:p>
            <a:pPr algn="just">
              <a:lnSpc>
                <a:spcPct val="150000"/>
              </a:lnSpc>
            </a:pPr>
            <a:r>
              <a:rPr lang="en-IN" sz="2800" dirty="0"/>
              <a:t>No need to declare a variable before using it. The declaration happens automatically when a value is assign to a variable. </a:t>
            </a:r>
          </a:p>
          <a:p>
            <a:pPr algn="just">
              <a:lnSpc>
                <a:spcPct val="150000"/>
              </a:lnSpc>
            </a:pPr>
            <a:r>
              <a:rPr lang="en-IN" sz="2800" dirty="0"/>
              <a:t>The equal sign (=) is used to assign values to variables.</a:t>
            </a:r>
          </a:p>
          <a:p>
            <a:pPr marL="0" indent="0" algn="just">
              <a:lnSpc>
                <a:spcPct val="150000"/>
              </a:lnSpc>
              <a:buNone/>
            </a:pPr>
            <a:endParaRPr lang="en-US" sz="2800" dirty="0"/>
          </a:p>
        </p:txBody>
      </p:sp>
      <p:sp>
        <p:nvSpPr>
          <p:cNvPr id="4" name="Date Placeholder 3"/>
          <p:cNvSpPr>
            <a:spLocks noGrp="1"/>
          </p:cNvSpPr>
          <p:nvPr>
            <p:ph type="dt" sz="half" idx="10"/>
          </p:nvPr>
        </p:nvSpPr>
        <p:spPr/>
        <p:txBody>
          <a:bodyPr/>
          <a:lstStyle/>
          <a:p>
            <a:fld id="{F35324E1-C93D-4CCD-938C-20F87FEC00D4}" type="datetime1">
              <a:rPr lang="en-US" smtClean="0"/>
              <a:t>1/6/2021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dirty="0"/>
          </a:p>
        </p:txBody>
      </p:sp>
      <p:sp>
        <p:nvSpPr>
          <p:cNvPr id="7" name="Title 1"/>
          <p:cNvSpPr txBox="1">
            <a:spLocks/>
          </p:cNvSpPr>
          <p:nvPr/>
        </p:nvSpPr>
        <p:spPr>
          <a:xfrm>
            <a:off x="1295400" y="6"/>
            <a:ext cx="10820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Variables </a:t>
            </a:r>
            <a:r>
              <a:rPr lang="en-US" sz="2800" dirty="0"/>
              <a:t>(CO1)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9" name="Footer Placeholder 9"/>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a:t>
            </a:r>
            <a:r>
              <a:rPr lang="en-US" dirty="0"/>
              <a:t>Programming in Python                        Unit I</a:t>
            </a:r>
          </a:p>
        </p:txBody>
      </p:sp>
    </p:spTree>
    <p:extLst>
      <p:ext uri="{BB962C8B-B14F-4D97-AF65-F5344CB8AC3E}">
        <p14:creationId xmlns:p14="http://schemas.microsoft.com/office/powerpoint/2010/main" val="953360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990600"/>
            <a:ext cx="9982200" cy="5029200"/>
          </a:xfrm>
        </p:spPr>
        <p:txBody>
          <a:bodyPr>
            <a:normAutofit/>
          </a:bodyPr>
          <a:lstStyle/>
          <a:p>
            <a:pPr algn="just"/>
            <a:r>
              <a:rPr lang="en-IN" sz="2800" dirty="0"/>
              <a:t>A variable is a location in memory used to store some data The operand to the left of the = operator is the name of the variable and the operand to the right of the = operator is the value stored in the variable.</a:t>
            </a:r>
          </a:p>
          <a:p>
            <a:r>
              <a:rPr lang="en-IN" sz="2800" dirty="0"/>
              <a:t>For example </a:t>
            </a:r>
          </a:p>
          <a:p>
            <a:pPr marL="457188" lvl="1" indent="0">
              <a:buNone/>
            </a:pPr>
            <a:r>
              <a:rPr lang="en-IN" sz="2400" dirty="0"/>
              <a:t>&gt;&gt;&gt; counter = 100          # An integer assignment</a:t>
            </a:r>
          </a:p>
          <a:p>
            <a:pPr marL="457188" lvl="1" indent="0">
              <a:buNone/>
            </a:pPr>
            <a:r>
              <a:rPr lang="en-IN" sz="2400" dirty="0"/>
              <a:t>&gt;&gt;&gt; miles   = 1000.0       # A floating point</a:t>
            </a:r>
          </a:p>
          <a:p>
            <a:pPr marL="457188" lvl="1" indent="0">
              <a:buNone/>
            </a:pPr>
            <a:r>
              <a:rPr lang="en-IN" sz="2400" dirty="0"/>
              <a:t>&gt;&gt;&gt; name    = "John"       # A string</a:t>
            </a:r>
          </a:p>
          <a:p>
            <a:pPr lvl="1"/>
            <a:endParaRPr lang="en-IN" sz="2400" dirty="0"/>
          </a:p>
          <a:p>
            <a:pPr algn="just">
              <a:lnSpc>
                <a:spcPct val="150000"/>
              </a:lnSpc>
            </a:pPr>
            <a:endParaRPr lang="en-US" sz="2800" dirty="0"/>
          </a:p>
        </p:txBody>
      </p:sp>
      <p:sp>
        <p:nvSpPr>
          <p:cNvPr id="4" name="Date Placeholder 3"/>
          <p:cNvSpPr>
            <a:spLocks noGrp="1"/>
          </p:cNvSpPr>
          <p:nvPr>
            <p:ph type="dt" sz="half" idx="10"/>
          </p:nvPr>
        </p:nvSpPr>
        <p:spPr/>
        <p:txBody>
          <a:bodyPr/>
          <a:lstStyle/>
          <a:p>
            <a:fld id="{AC1C4857-FD5D-4EFB-91EA-EC96B1E3ACDC}" type="datetime1">
              <a:rPr lang="en-US" smtClean="0"/>
              <a:t>1/6/2021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dirty="0"/>
          </a:p>
        </p:txBody>
      </p:sp>
      <p:sp>
        <p:nvSpPr>
          <p:cNvPr id="7" name="Title 1"/>
          <p:cNvSpPr txBox="1">
            <a:spLocks/>
          </p:cNvSpPr>
          <p:nvPr/>
        </p:nvSpPr>
        <p:spPr>
          <a:xfrm>
            <a:off x="1295400" y="6"/>
            <a:ext cx="10820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Variables </a:t>
            </a:r>
            <a:r>
              <a:rPr lang="en-US" sz="2800" dirty="0"/>
              <a:t>(CO1)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9" name="Footer Placeholder 9"/>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a:t>
            </a:r>
            <a:r>
              <a:rPr lang="en-US" dirty="0"/>
              <a:t>Programming in Python                        Unit I</a:t>
            </a:r>
          </a:p>
        </p:txBody>
      </p:sp>
    </p:spTree>
    <p:extLst>
      <p:ext uri="{BB962C8B-B14F-4D97-AF65-F5344CB8AC3E}">
        <p14:creationId xmlns:p14="http://schemas.microsoft.com/office/powerpoint/2010/main" val="2194335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990600"/>
            <a:ext cx="9982200" cy="5029200"/>
          </a:xfrm>
        </p:spPr>
        <p:txBody>
          <a:bodyPr>
            <a:normAutofit fontScale="92500"/>
          </a:bodyPr>
          <a:lstStyle/>
          <a:p>
            <a:pPr algn="just"/>
            <a:r>
              <a:rPr lang="en-IN" sz="2800" dirty="0"/>
              <a:t>A single value may be assigned to several variables simultaneously. </a:t>
            </a:r>
          </a:p>
          <a:p>
            <a:pPr algn="just"/>
            <a:r>
              <a:rPr lang="en-IN" sz="2800" dirty="0"/>
              <a:t>For example </a:t>
            </a:r>
          </a:p>
          <a:p>
            <a:pPr marL="0" indent="0" algn="just">
              <a:buNone/>
            </a:pPr>
            <a:r>
              <a:rPr lang="en-IN" sz="2800" dirty="0"/>
              <a:t>	&gt;&gt;&gt; a = b = c = 1</a:t>
            </a:r>
          </a:p>
          <a:p>
            <a:pPr algn="just"/>
            <a:r>
              <a:rPr lang="en-IN" sz="2800" dirty="0"/>
              <a:t>Here, an integer object is created with the value 1, and all three variables are assigned to the same memory location.</a:t>
            </a:r>
          </a:p>
          <a:p>
            <a:pPr algn="just"/>
            <a:r>
              <a:rPr lang="en-IN" sz="2800" dirty="0"/>
              <a:t>It also allows to assign multiple objects to multiple variables. </a:t>
            </a:r>
          </a:p>
          <a:p>
            <a:pPr algn="just"/>
            <a:r>
              <a:rPr lang="en-IN" sz="2800" dirty="0"/>
              <a:t>For example −</a:t>
            </a:r>
          </a:p>
          <a:p>
            <a:pPr marL="0" indent="0" algn="just">
              <a:buNone/>
            </a:pPr>
            <a:r>
              <a:rPr lang="en-IN" sz="2800" dirty="0"/>
              <a:t>		&gt;&gt;&gt; </a:t>
            </a:r>
            <a:r>
              <a:rPr lang="en-IN" sz="2800" dirty="0" err="1"/>
              <a:t>a,b,c</a:t>
            </a:r>
            <a:r>
              <a:rPr lang="en-IN" sz="2800" dirty="0"/>
              <a:t> = 1,2,“Ram”</a:t>
            </a:r>
          </a:p>
          <a:p>
            <a:pPr algn="just"/>
            <a:r>
              <a:rPr lang="en-IN" sz="2800" dirty="0"/>
              <a:t>Here, two integer objects with values 1 and 2 are assigned to variables a and b respectively, and one string object with the value "john" is assigned to the variable c.</a:t>
            </a:r>
          </a:p>
          <a:p>
            <a:pPr algn="just"/>
            <a:endParaRPr lang="en-IN" sz="2400" dirty="0"/>
          </a:p>
          <a:p>
            <a:pPr algn="just">
              <a:lnSpc>
                <a:spcPct val="150000"/>
              </a:lnSpc>
            </a:pPr>
            <a:endParaRPr lang="en-US" sz="2800" dirty="0"/>
          </a:p>
        </p:txBody>
      </p:sp>
      <p:sp>
        <p:nvSpPr>
          <p:cNvPr id="4" name="Date Placeholder 3"/>
          <p:cNvSpPr>
            <a:spLocks noGrp="1"/>
          </p:cNvSpPr>
          <p:nvPr>
            <p:ph type="dt" sz="half" idx="10"/>
          </p:nvPr>
        </p:nvSpPr>
        <p:spPr/>
        <p:txBody>
          <a:bodyPr/>
          <a:lstStyle/>
          <a:p>
            <a:fld id="{26A9F309-1F8C-4317-B2CC-D2929DCF24F6}" type="datetime1">
              <a:rPr lang="en-US" smtClean="0"/>
              <a:t>1/6/2021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dirty="0"/>
          </a:p>
        </p:txBody>
      </p:sp>
      <p:sp>
        <p:nvSpPr>
          <p:cNvPr id="7" name="Title 1"/>
          <p:cNvSpPr txBox="1">
            <a:spLocks/>
          </p:cNvSpPr>
          <p:nvPr/>
        </p:nvSpPr>
        <p:spPr>
          <a:xfrm>
            <a:off x="1295400" y="6"/>
            <a:ext cx="10820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3200" dirty="0"/>
              <a:t>Multiple Assignment in Variables</a:t>
            </a:r>
            <a:r>
              <a:rPr lang="en-US" sz="3200" dirty="0"/>
              <a:t> </a:t>
            </a:r>
            <a:r>
              <a:rPr lang="en-US" sz="2800" dirty="0"/>
              <a:t>(CO1)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9" name="Footer Placeholder 9"/>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a:t>
            </a:r>
            <a:r>
              <a:rPr lang="en-US" dirty="0"/>
              <a:t>Programming in Python                        Unit I</a:t>
            </a:r>
          </a:p>
        </p:txBody>
      </p:sp>
    </p:spTree>
    <p:extLst>
      <p:ext uri="{BB962C8B-B14F-4D97-AF65-F5344CB8AC3E}">
        <p14:creationId xmlns:p14="http://schemas.microsoft.com/office/powerpoint/2010/main" val="2745847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C198BC6-3AA1-4D82-A88A-CED010494F13}" type="datetime1">
              <a:rPr lang="en-US" smtClean="0"/>
              <a:t>1/6/2021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dirty="0"/>
          </a:p>
        </p:txBody>
      </p:sp>
      <p:sp>
        <p:nvSpPr>
          <p:cNvPr id="7" name="Title 1"/>
          <p:cNvSpPr txBox="1">
            <a:spLocks/>
          </p:cNvSpPr>
          <p:nvPr/>
        </p:nvSpPr>
        <p:spPr>
          <a:xfrm>
            <a:off x="1295400" y="6"/>
            <a:ext cx="108966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Data types </a:t>
            </a:r>
            <a:r>
              <a:rPr lang="en-US" sz="2800" dirty="0"/>
              <a:t>(CO1)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11" name="Content Placeholder 10">
            <a:extLst>
              <a:ext uri="{FF2B5EF4-FFF2-40B4-BE49-F238E27FC236}">
                <a16:creationId xmlns:a16="http://schemas.microsoft.com/office/drawing/2014/main" xmlns="" id="{51137A43-4551-420B-9DE0-EC715A8FFD6A}"/>
              </a:ext>
            </a:extLst>
          </p:cNvPr>
          <p:cNvSpPr>
            <a:spLocks noGrp="1"/>
          </p:cNvSpPr>
          <p:nvPr>
            <p:ph idx="1"/>
          </p:nvPr>
        </p:nvSpPr>
        <p:spPr>
          <a:xfrm>
            <a:off x="1295400" y="1371600"/>
            <a:ext cx="10287000" cy="4754569"/>
          </a:xfrm>
        </p:spPr>
        <p:txBody>
          <a:bodyPr/>
          <a:lstStyle/>
          <a:p>
            <a:pPr algn="just"/>
            <a:r>
              <a:rPr lang="en-IN" dirty="0"/>
              <a:t>Every value in Python has a datatype, that are used to define the operations possible on them and the storage method for each of them.</a:t>
            </a:r>
          </a:p>
          <a:p>
            <a:pPr marL="0" indent="0" algn="just">
              <a:buNone/>
            </a:pPr>
            <a:endParaRPr lang="en-IN" dirty="0"/>
          </a:p>
          <a:p>
            <a:pPr algn="just"/>
            <a:r>
              <a:rPr lang="en-IN" dirty="0"/>
              <a:t>Since everything is an object in Python programming, data types are actually classes and variables are instance (object) of these classes</a:t>
            </a:r>
          </a:p>
          <a:p>
            <a:endParaRPr lang="en-US" dirty="0"/>
          </a:p>
        </p:txBody>
      </p:sp>
      <p:sp>
        <p:nvSpPr>
          <p:cNvPr id="9" name="Footer Placeholder 9"/>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a:t>
            </a:r>
            <a:r>
              <a:rPr lang="en-US" dirty="0"/>
              <a:t>Programming in Python                        Unit I</a:t>
            </a:r>
          </a:p>
        </p:txBody>
      </p:sp>
    </p:spTree>
    <p:extLst>
      <p:ext uri="{BB962C8B-B14F-4D97-AF65-F5344CB8AC3E}">
        <p14:creationId xmlns:p14="http://schemas.microsoft.com/office/powerpoint/2010/main" val="3603862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anim calcmode="lin" valueType="num">
                                      <p:cBhvr additive="base">
                                        <p:cTn id="13"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E19A375-F23A-4776-9F22-40169145A3A2}" type="datetime1">
              <a:rPr lang="en-US" smtClean="0"/>
              <a:t>1/6/2021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dirty="0"/>
          </a:p>
        </p:txBody>
      </p:sp>
      <p:sp>
        <p:nvSpPr>
          <p:cNvPr id="7" name="Title 1"/>
          <p:cNvSpPr txBox="1">
            <a:spLocks/>
          </p:cNvSpPr>
          <p:nvPr/>
        </p:nvSpPr>
        <p:spPr>
          <a:xfrm>
            <a:off x="1295400" y="6"/>
            <a:ext cx="108966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Standard Data types </a:t>
            </a:r>
            <a:r>
              <a:rPr lang="en-US" sz="2800" dirty="0"/>
              <a:t>(CO1)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11" name="Content Placeholder 10">
            <a:extLst>
              <a:ext uri="{FF2B5EF4-FFF2-40B4-BE49-F238E27FC236}">
                <a16:creationId xmlns:a16="http://schemas.microsoft.com/office/drawing/2014/main" xmlns="" id="{51137A43-4551-420B-9DE0-EC715A8FFD6A}"/>
              </a:ext>
            </a:extLst>
          </p:cNvPr>
          <p:cNvSpPr>
            <a:spLocks noGrp="1"/>
          </p:cNvSpPr>
          <p:nvPr>
            <p:ph idx="1"/>
          </p:nvPr>
        </p:nvSpPr>
        <p:spPr>
          <a:xfrm>
            <a:off x="1295400" y="1371600"/>
            <a:ext cx="10287000" cy="4754569"/>
          </a:xfrm>
        </p:spPr>
        <p:txBody>
          <a:bodyPr/>
          <a:lstStyle/>
          <a:p>
            <a:pPr marL="0" indent="0">
              <a:buNone/>
            </a:pPr>
            <a:r>
              <a:rPr lang="en-IN" sz="2800" dirty="0"/>
              <a:t>Python has five standard data types </a:t>
            </a:r>
          </a:p>
          <a:p>
            <a:pPr marL="1428750" lvl="2" indent="-514350">
              <a:buFont typeface="+mj-lt"/>
              <a:buAutoNum type="arabicPeriod"/>
            </a:pPr>
            <a:r>
              <a:rPr lang="en-IN" sz="2800" dirty="0"/>
              <a:t>Numbers</a:t>
            </a:r>
          </a:p>
          <a:p>
            <a:pPr marL="1428750" lvl="2" indent="-514350">
              <a:buFont typeface="+mj-lt"/>
              <a:buAutoNum type="arabicPeriod"/>
            </a:pPr>
            <a:r>
              <a:rPr lang="en-IN" sz="2800" dirty="0"/>
              <a:t>String</a:t>
            </a:r>
          </a:p>
          <a:p>
            <a:pPr marL="1428750" lvl="2" indent="-514350">
              <a:buFont typeface="+mj-lt"/>
              <a:buAutoNum type="arabicPeriod"/>
            </a:pPr>
            <a:r>
              <a:rPr lang="en-IN" sz="2800" dirty="0"/>
              <a:t>List</a:t>
            </a:r>
          </a:p>
          <a:p>
            <a:pPr marL="1428750" lvl="2" indent="-514350">
              <a:buFont typeface="+mj-lt"/>
              <a:buAutoNum type="arabicPeriod"/>
            </a:pPr>
            <a:r>
              <a:rPr lang="en-IN" sz="2800" dirty="0"/>
              <a:t>Tuple</a:t>
            </a:r>
          </a:p>
          <a:p>
            <a:pPr marL="1428750" lvl="2" indent="-514350">
              <a:buFont typeface="+mj-lt"/>
              <a:buAutoNum type="arabicPeriod"/>
            </a:pPr>
            <a:r>
              <a:rPr lang="en-IN" sz="2800" dirty="0"/>
              <a:t>Dictionary</a:t>
            </a:r>
          </a:p>
          <a:p>
            <a:endParaRPr lang="en-US" dirty="0"/>
          </a:p>
        </p:txBody>
      </p:sp>
      <p:sp>
        <p:nvSpPr>
          <p:cNvPr id="9" name="Footer Placeholder 9"/>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a:t>
            </a:r>
            <a:r>
              <a:rPr lang="en-US" dirty="0"/>
              <a:t>Programming in Python                        Unit I</a:t>
            </a:r>
          </a:p>
        </p:txBody>
      </p:sp>
    </p:spTree>
    <p:extLst>
      <p:ext uri="{BB962C8B-B14F-4D97-AF65-F5344CB8AC3E}">
        <p14:creationId xmlns:p14="http://schemas.microsoft.com/office/powerpoint/2010/main" val="3379500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anim calcmode="lin" valueType="num">
                                      <p:cBhvr additive="base">
                                        <p:cTn id="11"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anim calcmode="lin" valueType="num">
                                      <p:cBhvr additive="base">
                                        <p:cTn id="15"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1">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anim calcmode="lin" valueType="num">
                                      <p:cBhvr additive="base">
                                        <p:cTn id="19"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anim calcmode="lin" valueType="num">
                                      <p:cBhvr additive="base">
                                        <p:cTn id="23"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1">
                                            <p:txEl>
                                              <p:pRg st="5" end="5"/>
                                            </p:txEl>
                                          </p:spTgt>
                                        </p:tgtEl>
                                        <p:attrNameLst>
                                          <p:attrName>style.visibility</p:attrName>
                                        </p:attrNameLst>
                                      </p:cBhvr>
                                      <p:to>
                                        <p:strVal val="visible"/>
                                      </p:to>
                                    </p:set>
                                    <p:anim calcmode="lin" valueType="num">
                                      <p:cBhvr additive="base">
                                        <p:cTn id="27"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3E4B19F-1522-4B16-B652-9914293D61AF}" type="datetime1">
              <a:rPr lang="en-US" smtClean="0"/>
              <a:t>1/6/2021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dirty="0"/>
          </a:p>
        </p:txBody>
      </p:sp>
      <p:sp>
        <p:nvSpPr>
          <p:cNvPr id="7" name="Title 1"/>
          <p:cNvSpPr txBox="1">
            <a:spLocks/>
          </p:cNvSpPr>
          <p:nvPr/>
        </p:nvSpPr>
        <p:spPr>
          <a:xfrm>
            <a:off x="1295400" y="6"/>
            <a:ext cx="108966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Numbers </a:t>
            </a:r>
            <a:r>
              <a:rPr lang="en-US" sz="2800" dirty="0"/>
              <a:t>(CO1)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11" name="Content Placeholder 10">
            <a:extLst>
              <a:ext uri="{FF2B5EF4-FFF2-40B4-BE49-F238E27FC236}">
                <a16:creationId xmlns:a16="http://schemas.microsoft.com/office/drawing/2014/main" xmlns="" id="{51137A43-4551-420B-9DE0-EC715A8FFD6A}"/>
              </a:ext>
            </a:extLst>
          </p:cNvPr>
          <p:cNvSpPr>
            <a:spLocks noGrp="1"/>
          </p:cNvSpPr>
          <p:nvPr>
            <p:ph idx="1"/>
          </p:nvPr>
        </p:nvSpPr>
        <p:spPr>
          <a:xfrm>
            <a:off x="1295400" y="1066800"/>
            <a:ext cx="10287000" cy="5059369"/>
          </a:xfrm>
        </p:spPr>
        <p:txBody>
          <a:bodyPr>
            <a:noAutofit/>
          </a:bodyPr>
          <a:lstStyle/>
          <a:p>
            <a:pPr algn="just"/>
            <a:r>
              <a:rPr lang="en-IN" sz="2400" dirty="0"/>
              <a:t>They store numeric values. Number objects are created when a value is assign to them. For ex:</a:t>
            </a:r>
          </a:p>
          <a:p>
            <a:pPr marL="1828755" lvl="4" indent="0" algn="just">
              <a:buNone/>
            </a:pPr>
            <a:r>
              <a:rPr lang="en-IN" sz="2400" dirty="0"/>
              <a:t>&gt;&gt;&gt; var1 = 1</a:t>
            </a:r>
          </a:p>
          <a:p>
            <a:pPr marL="1828755" lvl="4" indent="0" algn="just">
              <a:buNone/>
            </a:pPr>
            <a:r>
              <a:rPr lang="en-IN" sz="2400" dirty="0"/>
              <a:t>&gt;&gt;&gt; var2 = 10</a:t>
            </a:r>
          </a:p>
          <a:p>
            <a:pPr algn="just"/>
            <a:r>
              <a:rPr lang="en-IN" sz="2400" dirty="0"/>
              <a:t>They can be deleted the reference to a number object by using the del statement. The syntax of the del statement is </a:t>
            </a:r>
          </a:p>
          <a:p>
            <a:pPr marL="0" indent="0" algn="just">
              <a:buNone/>
            </a:pPr>
            <a:r>
              <a:rPr lang="en-IN" sz="2400" dirty="0"/>
              <a:t>		del var1[,var2[,var3[....,</a:t>
            </a:r>
            <a:r>
              <a:rPr lang="en-IN" sz="2400" dirty="0" err="1"/>
              <a:t>varN</a:t>
            </a:r>
            <a:r>
              <a:rPr lang="en-IN" sz="2400" dirty="0"/>
              <a:t>]]]]</a:t>
            </a:r>
          </a:p>
          <a:p>
            <a:pPr algn="just"/>
            <a:r>
              <a:rPr lang="en-IN" sz="2400" dirty="0"/>
              <a:t>A single object or multiple objects can be deleted by using the del statement. For example </a:t>
            </a:r>
          </a:p>
          <a:p>
            <a:pPr marL="1828755" lvl="4" indent="0" algn="just">
              <a:buNone/>
            </a:pPr>
            <a:r>
              <a:rPr lang="en-IN" sz="2400" dirty="0"/>
              <a:t>&gt;&gt;&gt; del var</a:t>
            </a:r>
          </a:p>
          <a:p>
            <a:pPr marL="1828755" lvl="4" indent="0" algn="just">
              <a:buNone/>
            </a:pPr>
            <a:r>
              <a:rPr lang="en-IN" sz="2400" dirty="0"/>
              <a:t>&gt;&gt;&gt; del </a:t>
            </a:r>
            <a:r>
              <a:rPr lang="en-IN" sz="2400" dirty="0" err="1"/>
              <a:t>var_a</a:t>
            </a:r>
            <a:r>
              <a:rPr lang="en-IN" sz="2400" dirty="0"/>
              <a:t>, </a:t>
            </a:r>
            <a:r>
              <a:rPr lang="en-IN" sz="2400" dirty="0" err="1"/>
              <a:t>var_b</a:t>
            </a:r>
            <a:endParaRPr lang="en-IN" sz="2400" dirty="0"/>
          </a:p>
        </p:txBody>
      </p:sp>
      <p:sp>
        <p:nvSpPr>
          <p:cNvPr id="9" name="Footer Placeholder 9"/>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a:t>
            </a:r>
            <a:r>
              <a:rPr lang="en-US" dirty="0"/>
              <a:t>Programming in Python                        Unit I</a:t>
            </a:r>
          </a:p>
        </p:txBody>
      </p:sp>
    </p:spTree>
    <p:extLst>
      <p:ext uri="{BB962C8B-B14F-4D97-AF65-F5344CB8AC3E}">
        <p14:creationId xmlns:p14="http://schemas.microsoft.com/office/powerpoint/2010/main" val="3506063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anim calcmode="lin" valueType="num">
                                      <p:cBhvr additive="base">
                                        <p:cTn id="11"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anim calcmode="lin" valueType="num">
                                      <p:cBhvr additive="base">
                                        <p:cTn id="15"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1">
                                            <p:txEl>
                                              <p:pRg st="3" end="3"/>
                                            </p:txEl>
                                          </p:spTgt>
                                        </p:tgtEl>
                                        <p:attrNameLst>
                                          <p:attrName>style.visibility</p:attrName>
                                        </p:attrNameLst>
                                      </p:cBhvr>
                                      <p:to>
                                        <p:strVal val="visible"/>
                                      </p:to>
                                    </p:set>
                                    <p:anim calcmode="lin" valueType="num">
                                      <p:cBhvr additive="base">
                                        <p:cTn id="21"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anim calcmode="lin" valueType="num">
                                      <p:cBhvr additive="base">
                                        <p:cTn id="27"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1">
                                            <p:txEl>
                                              <p:pRg st="5" end="5"/>
                                            </p:txEl>
                                          </p:spTgt>
                                        </p:tgtEl>
                                        <p:attrNameLst>
                                          <p:attrName>style.visibility</p:attrName>
                                        </p:attrNameLst>
                                      </p:cBhvr>
                                      <p:to>
                                        <p:strVal val="visible"/>
                                      </p:to>
                                    </p:set>
                                    <p:anim calcmode="lin" valueType="num">
                                      <p:cBhvr additive="base">
                                        <p:cTn id="33"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1">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1">
                                            <p:txEl>
                                              <p:pRg st="6" end="6"/>
                                            </p:txEl>
                                          </p:spTgt>
                                        </p:tgtEl>
                                        <p:attrNameLst>
                                          <p:attrName>style.visibility</p:attrName>
                                        </p:attrNameLst>
                                      </p:cBhvr>
                                      <p:to>
                                        <p:strVal val="visible"/>
                                      </p:to>
                                    </p:set>
                                    <p:anim calcmode="lin" valueType="num">
                                      <p:cBhvr additive="base">
                                        <p:cTn id="37"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1">
                                            <p:txEl>
                                              <p:pRg st="7" end="7"/>
                                            </p:txEl>
                                          </p:spTgt>
                                        </p:tgtEl>
                                        <p:attrNameLst>
                                          <p:attrName>style.visibility</p:attrName>
                                        </p:attrNameLst>
                                      </p:cBhvr>
                                      <p:to>
                                        <p:strVal val="visible"/>
                                      </p:to>
                                    </p:set>
                                    <p:anim calcmode="lin" valueType="num">
                                      <p:cBhvr additive="base">
                                        <p:cTn id="41" dur="500" fill="hold"/>
                                        <p:tgtEl>
                                          <p:spTgt spid="11">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7C279D5-E58B-4F14-8502-568579AAB7B3}"/>
              </a:ext>
            </a:extLst>
          </p:cNvPr>
          <p:cNvSpPr>
            <a:spLocks noGrp="1"/>
          </p:cNvSpPr>
          <p:nvPr>
            <p:ph idx="1"/>
          </p:nvPr>
        </p:nvSpPr>
        <p:spPr>
          <a:xfrm>
            <a:off x="1295400" y="1219200"/>
            <a:ext cx="10287000" cy="4906969"/>
          </a:xfrm>
        </p:spPr>
        <p:txBody>
          <a:bodyPr/>
          <a:lstStyle/>
          <a:p>
            <a:pPr marL="0" indent="0">
              <a:buNone/>
            </a:pPr>
            <a:endParaRPr lang="en-US" dirty="0"/>
          </a:p>
          <a:p>
            <a:pPr marL="514350" indent="-514350">
              <a:lnSpc>
                <a:spcPct val="150000"/>
              </a:lnSpc>
              <a:buFont typeface="+mj-lt"/>
              <a:buAutoNum type="arabicPeriod"/>
            </a:pPr>
            <a:r>
              <a:rPr lang="en-IN" sz="2400" dirty="0"/>
              <a:t>int (signed integers)</a:t>
            </a:r>
          </a:p>
          <a:p>
            <a:pPr marL="514350" indent="-514350">
              <a:lnSpc>
                <a:spcPct val="150000"/>
              </a:lnSpc>
              <a:buFont typeface="+mj-lt"/>
              <a:buAutoNum type="arabicPeriod"/>
            </a:pPr>
            <a:r>
              <a:rPr lang="en-IN" sz="2400" dirty="0"/>
              <a:t>long (long integers)</a:t>
            </a:r>
          </a:p>
          <a:p>
            <a:pPr marL="514350" indent="-514350">
              <a:lnSpc>
                <a:spcPct val="150000"/>
              </a:lnSpc>
              <a:buFont typeface="+mj-lt"/>
              <a:buAutoNum type="arabicPeriod"/>
            </a:pPr>
            <a:r>
              <a:rPr lang="en-IN" sz="2400" dirty="0"/>
              <a:t>float (floating point real values)</a:t>
            </a:r>
          </a:p>
          <a:p>
            <a:pPr marL="514350" indent="-514350">
              <a:lnSpc>
                <a:spcPct val="150000"/>
              </a:lnSpc>
              <a:buFont typeface="+mj-lt"/>
              <a:buAutoNum type="arabicPeriod"/>
            </a:pPr>
            <a:r>
              <a:rPr lang="en-IN" sz="2400" dirty="0"/>
              <a:t>complex (complex numbers)</a:t>
            </a:r>
          </a:p>
          <a:p>
            <a:pPr marL="514350" indent="-514350">
              <a:buFont typeface="+mj-lt"/>
              <a:buAutoNum type="arabicPeriod"/>
            </a:pPr>
            <a:endParaRPr lang="en-US" dirty="0"/>
          </a:p>
          <a:p>
            <a:pPr marL="514350" indent="-514350">
              <a:buFont typeface="+mj-lt"/>
              <a:buAutoNum type="arabicPeriod"/>
            </a:pPr>
            <a:endParaRPr lang="en-US" dirty="0"/>
          </a:p>
        </p:txBody>
      </p:sp>
      <p:sp>
        <p:nvSpPr>
          <p:cNvPr id="4" name="Date Placeholder 3"/>
          <p:cNvSpPr>
            <a:spLocks noGrp="1"/>
          </p:cNvSpPr>
          <p:nvPr>
            <p:ph type="dt" sz="half" idx="10"/>
          </p:nvPr>
        </p:nvSpPr>
        <p:spPr/>
        <p:txBody>
          <a:bodyPr/>
          <a:lstStyle/>
          <a:p>
            <a:fld id="{BE61F9B6-3A07-4E64-9ECB-7213E7EBE0AE}" type="datetime1">
              <a:rPr lang="en-US" smtClean="0"/>
              <a:t>1/6/2021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dirty="0"/>
          </a:p>
        </p:txBody>
      </p:sp>
      <p:sp>
        <p:nvSpPr>
          <p:cNvPr id="7" name="Title 1"/>
          <p:cNvSpPr txBox="1">
            <a:spLocks/>
          </p:cNvSpPr>
          <p:nvPr/>
        </p:nvSpPr>
        <p:spPr>
          <a:xfrm>
            <a:off x="1295400" y="6"/>
            <a:ext cx="108966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Types of Number Types  </a:t>
            </a:r>
            <a:r>
              <a:rPr lang="en-US" sz="2800" dirty="0"/>
              <a:t>(CO1)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9" name="Footer Placeholder 9"/>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a:t>
            </a:r>
            <a:r>
              <a:rPr lang="en-US" dirty="0"/>
              <a:t>Programming in Python                        Unit I</a:t>
            </a:r>
          </a:p>
        </p:txBody>
      </p:sp>
    </p:spTree>
    <p:extLst>
      <p:ext uri="{BB962C8B-B14F-4D97-AF65-F5344CB8AC3E}">
        <p14:creationId xmlns:p14="http://schemas.microsoft.com/office/powerpoint/2010/main" val="39945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79EFB68-55B2-426E-94CD-75B10F25827D}" type="datetime1">
              <a:rPr lang="en-US" smtClean="0"/>
              <a:t>1/6/2021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dirty="0"/>
          </a:p>
        </p:txBody>
      </p:sp>
      <p:sp>
        <p:nvSpPr>
          <p:cNvPr id="7" name="Title 1"/>
          <p:cNvSpPr txBox="1">
            <a:spLocks/>
          </p:cNvSpPr>
          <p:nvPr/>
        </p:nvSpPr>
        <p:spPr>
          <a:xfrm>
            <a:off x="1295400" y="6"/>
            <a:ext cx="108966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Examples of Number Types  </a:t>
            </a:r>
            <a:r>
              <a:rPr lang="en-US" sz="2800" dirty="0"/>
              <a:t>(CO1)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graphicFrame>
        <p:nvGraphicFramePr>
          <p:cNvPr id="10" name="Table 10">
            <a:extLst>
              <a:ext uri="{FF2B5EF4-FFF2-40B4-BE49-F238E27FC236}">
                <a16:creationId xmlns:a16="http://schemas.microsoft.com/office/drawing/2014/main" xmlns="" id="{C2187F10-305F-4CBB-99DD-8989391E8D45}"/>
              </a:ext>
            </a:extLst>
          </p:cNvPr>
          <p:cNvGraphicFramePr>
            <a:graphicFrameLocks noGrp="1"/>
          </p:cNvGraphicFramePr>
          <p:nvPr>
            <p:extLst>
              <p:ext uri="{D42A27DB-BD31-4B8C-83A1-F6EECF244321}">
                <p14:modId xmlns:p14="http://schemas.microsoft.com/office/powerpoint/2010/main" val="1493650760"/>
              </p:ext>
            </p:extLst>
          </p:nvPr>
        </p:nvGraphicFramePr>
        <p:xfrm>
          <a:off x="1295400" y="1447800"/>
          <a:ext cx="9982200" cy="3962399"/>
        </p:xfrm>
        <a:graphic>
          <a:graphicData uri="http://schemas.openxmlformats.org/drawingml/2006/table">
            <a:tbl>
              <a:tblPr firstRow="1" bandRow="1">
                <a:tableStyleId>{BDBED569-4797-4DF1-A0F4-6AAB3CD982D8}</a:tableStyleId>
              </a:tblPr>
              <a:tblGrid>
                <a:gridCol w="2495550">
                  <a:extLst>
                    <a:ext uri="{9D8B030D-6E8A-4147-A177-3AD203B41FA5}">
                      <a16:colId xmlns:a16="http://schemas.microsoft.com/office/drawing/2014/main" xmlns="" val="350210559"/>
                    </a:ext>
                  </a:extLst>
                </a:gridCol>
                <a:gridCol w="2495550">
                  <a:extLst>
                    <a:ext uri="{9D8B030D-6E8A-4147-A177-3AD203B41FA5}">
                      <a16:colId xmlns:a16="http://schemas.microsoft.com/office/drawing/2014/main" xmlns="" val="646457973"/>
                    </a:ext>
                  </a:extLst>
                </a:gridCol>
                <a:gridCol w="2495550">
                  <a:extLst>
                    <a:ext uri="{9D8B030D-6E8A-4147-A177-3AD203B41FA5}">
                      <a16:colId xmlns:a16="http://schemas.microsoft.com/office/drawing/2014/main" xmlns="" val="3882223642"/>
                    </a:ext>
                  </a:extLst>
                </a:gridCol>
                <a:gridCol w="2495550">
                  <a:extLst>
                    <a:ext uri="{9D8B030D-6E8A-4147-A177-3AD203B41FA5}">
                      <a16:colId xmlns:a16="http://schemas.microsoft.com/office/drawing/2014/main" xmlns="" val="1072550984"/>
                    </a:ext>
                  </a:extLst>
                </a:gridCol>
              </a:tblGrid>
              <a:tr h="566057">
                <a:tc>
                  <a:txBody>
                    <a:bodyPr/>
                    <a:lstStyle/>
                    <a:p>
                      <a:pPr algn="ctr" rtl="0" fontAlgn="ctr"/>
                      <a:r>
                        <a:rPr lang="en-US" sz="2400" b="0" i="0" u="none" strike="noStrike">
                          <a:solidFill>
                            <a:srgbClr val="000000"/>
                          </a:solidFill>
                          <a:effectLst/>
                          <a:latin typeface="Calibri" panose="020F0502020204030204" pitchFamily="34" charset="0"/>
                        </a:rPr>
                        <a:t>int</a:t>
                      </a:r>
                    </a:p>
                  </a:txBody>
                  <a:tcPr marL="9525" marR="9525" marT="9525" marB="0" anchor="ctr"/>
                </a:tc>
                <a:tc>
                  <a:txBody>
                    <a:bodyPr/>
                    <a:lstStyle/>
                    <a:p>
                      <a:pPr algn="ctr" rtl="0" fontAlgn="ctr"/>
                      <a:r>
                        <a:rPr lang="en-US" sz="2400" b="0" i="0" u="none" strike="noStrike">
                          <a:solidFill>
                            <a:srgbClr val="000000"/>
                          </a:solidFill>
                          <a:effectLst/>
                          <a:latin typeface="Calibri" panose="020F0502020204030204" pitchFamily="34" charset="0"/>
                        </a:rPr>
                        <a:t>long</a:t>
                      </a:r>
                    </a:p>
                  </a:txBody>
                  <a:tcPr marL="9525" marR="9525" marT="9525" marB="0" anchor="ctr"/>
                </a:tc>
                <a:tc>
                  <a:txBody>
                    <a:bodyPr/>
                    <a:lstStyle/>
                    <a:p>
                      <a:pPr algn="ctr" rtl="0" fontAlgn="ctr"/>
                      <a:r>
                        <a:rPr lang="en-US" sz="2400" b="0" i="0" u="none" strike="noStrike">
                          <a:solidFill>
                            <a:srgbClr val="000000"/>
                          </a:solidFill>
                          <a:effectLst/>
                          <a:latin typeface="Calibri" panose="020F0502020204030204" pitchFamily="34" charset="0"/>
                        </a:rPr>
                        <a:t>float</a:t>
                      </a:r>
                    </a:p>
                  </a:txBody>
                  <a:tcPr marL="9525" marR="9525" marT="9525" marB="0" anchor="ctr"/>
                </a:tc>
                <a:tc>
                  <a:txBody>
                    <a:bodyPr/>
                    <a:lstStyle/>
                    <a:p>
                      <a:pPr algn="ctr" rtl="0" fontAlgn="ctr"/>
                      <a:r>
                        <a:rPr lang="en-US" sz="2400" b="0" i="0" u="none" strike="noStrike">
                          <a:solidFill>
                            <a:srgbClr val="000000"/>
                          </a:solidFill>
                          <a:effectLst/>
                          <a:latin typeface="Calibri" panose="020F0502020204030204" pitchFamily="34" charset="0"/>
                        </a:rPr>
                        <a:t>complex</a:t>
                      </a:r>
                    </a:p>
                  </a:txBody>
                  <a:tcPr marL="9525" marR="9525" marT="9525" marB="0" anchor="ctr"/>
                </a:tc>
                <a:extLst>
                  <a:ext uri="{0D108BD9-81ED-4DB2-BD59-A6C34878D82A}">
                    <a16:rowId xmlns:a16="http://schemas.microsoft.com/office/drawing/2014/main" xmlns="" val="2638753141"/>
                  </a:ext>
                </a:extLst>
              </a:tr>
              <a:tr h="566057">
                <a:tc>
                  <a:txBody>
                    <a:bodyPr/>
                    <a:lstStyle/>
                    <a:p>
                      <a:pPr algn="ctr" rtl="0" fontAlgn="ctr"/>
                      <a:r>
                        <a:rPr lang="en-US" sz="2400" b="0" i="0" u="none" strike="noStrike">
                          <a:solidFill>
                            <a:srgbClr val="000000"/>
                          </a:solidFill>
                          <a:effectLst/>
                          <a:latin typeface="Calibri" panose="020F0502020204030204" pitchFamily="34" charset="0"/>
                        </a:rPr>
                        <a:t>10</a:t>
                      </a:r>
                    </a:p>
                  </a:txBody>
                  <a:tcPr marL="9525" marR="9525" marT="9525" marB="0" anchor="ctr"/>
                </a:tc>
                <a:tc>
                  <a:txBody>
                    <a:bodyPr/>
                    <a:lstStyle/>
                    <a:p>
                      <a:pPr algn="ctr" rtl="0" fontAlgn="ctr"/>
                      <a:r>
                        <a:rPr lang="en-US" sz="2400" b="0" i="0" u="none" strike="noStrike">
                          <a:solidFill>
                            <a:srgbClr val="000000"/>
                          </a:solidFill>
                          <a:effectLst/>
                          <a:latin typeface="Calibri" panose="020F0502020204030204" pitchFamily="34" charset="0"/>
                        </a:rPr>
                        <a:t>51924361L</a:t>
                      </a:r>
                    </a:p>
                  </a:txBody>
                  <a:tcPr marL="9525" marR="9525" marT="9525" marB="0" anchor="ctr"/>
                </a:tc>
                <a:tc>
                  <a:txBody>
                    <a:bodyPr/>
                    <a:lstStyle/>
                    <a:p>
                      <a:pPr algn="ctr" rtl="0" fontAlgn="ctr"/>
                      <a:r>
                        <a:rPr lang="en-US" sz="2400" b="0" i="0" u="none" strike="noStrike" dirty="0">
                          <a:solidFill>
                            <a:srgbClr val="000000"/>
                          </a:solidFill>
                          <a:effectLst/>
                          <a:latin typeface="Calibri" panose="020F0502020204030204" pitchFamily="34" charset="0"/>
                        </a:rPr>
                        <a:t>0.0</a:t>
                      </a:r>
                    </a:p>
                  </a:txBody>
                  <a:tcPr marL="9525" marR="9525" marT="9525" marB="0" anchor="ctr"/>
                </a:tc>
                <a:tc>
                  <a:txBody>
                    <a:bodyPr/>
                    <a:lstStyle/>
                    <a:p>
                      <a:pPr algn="ctr" rtl="0" fontAlgn="ctr"/>
                      <a:r>
                        <a:rPr lang="en-US" sz="2400" b="0" i="0" u="none" strike="noStrike">
                          <a:solidFill>
                            <a:srgbClr val="000000"/>
                          </a:solidFill>
                          <a:effectLst/>
                          <a:latin typeface="Calibri" panose="020F0502020204030204" pitchFamily="34" charset="0"/>
                        </a:rPr>
                        <a:t>3.14j</a:t>
                      </a:r>
                    </a:p>
                  </a:txBody>
                  <a:tcPr marL="9525" marR="9525" marT="9525" marB="0" anchor="ctr"/>
                </a:tc>
                <a:extLst>
                  <a:ext uri="{0D108BD9-81ED-4DB2-BD59-A6C34878D82A}">
                    <a16:rowId xmlns:a16="http://schemas.microsoft.com/office/drawing/2014/main" xmlns="" val="865301335"/>
                  </a:ext>
                </a:extLst>
              </a:tr>
              <a:tr h="566057">
                <a:tc>
                  <a:txBody>
                    <a:bodyPr/>
                    <a:lstStyle/>
                    <a:p>
                      <a:pPr algn="ctr" rtl="0" fontAlgn="ctr"/>
                      <a:r>
                        <a:rPr lang="en-US" sz="2400" b="0" i="0" u="none" strike="noStrike">
                          <a:solidFill>
                            <a:srgbClr val="000000"/>
                          </a:solidFill>
                          <a:effectLst/>
                          <a:latin typeface="Calibri" panose="020F0502020204030204" pitchFamily="34" charset="0"/>
                        </a:rPr>
                        <a:t>100</a:t>
                      </a:r>
                    </a:p>
                  </a:txBody>
                  <a:tcPr marL="9525" marR="9525" marT="9525" marB="0" anchor="ctr"/>
                </a:tc>
                <a:tc>
                  <a:txBody>
                    <a:bodyPr/>
                    <a:lstStyle/>
                    <a:p>
                      <a:pPr algn="ctr" rtl="0" fontAlgn="ctr"/>
                      <a:r>
                        <a:rPr lang="en-US" sz="2400" b="0" i="0" u="none" strike="noStrike">
                          <a:solidFill>
                            <a:srgbClr val="000000"/>
                          </a:solidFill>
                          <a:effectLst/>
                          <a:latin typeface="Calibri" panose="020F0502020204030204" pitchFamily="34" charset="0"/>
                        </a:rPr>
                        <a:t>-0x19323L</a:t>
                      </a:r>
                    </a:p>
                  </a:txBody>
                  <a:tcPr marL="9525" marR="9525" marT="9525" marB="0" anchor="ctr"/>
                </a:tc>
                <a:tc>
                  <a:txBody>
                    <a:bodyPr/>
                    <a:lstStyle/>
                    <a:p>
                      <a:pPr algn="ctr" rtl="0" fontAlgn="ctr"/>
                      <a:r>
                        <a:rPr lang="en-US" sz="2400" b="0" i="0" u="none" strike="noStrike" dirty="0">
                          <a:solidFill>
                            <a:srgbClr val="000000"/>
                          </a:solidFill>
                          <a:effectLst/>
                          <a:latin typeface="Calibri" panose="020F0502020204030204" pitchFamily="34" charset="0"/>
                        </a:rPr>
                        <a:t>15.20</a:t>
                      </a:r>
                    </a:p>
                  </a:txBody>
                  <a:tcPr marL="9525" marR="9525" marT="9525" marB="0" anchor="ctr"/>
                </a:tc>
                <a:tc>
                  <a:txBody>
                    <a:bodyPr/>
                    <a:lstStyle/>
                    <a:p>
                      <a:pPr algn="ctr" rtl="0" fontAlgn="ctr"/>
                      <a:r>
                        <a:rPr lang="en-US" sz="2400" b="0" i="0" u="none" strike="noStrike">
                          <a:solidFill>
                            <a:srgbClr val="000000"/>
                          </a:solidFill>
                          <a:effectLst/>
                          <a:latin typeface="Calibri" panose="020F0502020204030204" pitchFamily="34" charset="0"/>
                        </a:rPr>
                        <a:t>45.j</a:t>
                      </a:r>
                    </a:p>
                  </a:txBody>
                  <a:tcPr marL="9525" marR="9525" marT="9525" marB="0" anchor="ctr"/>
                </a:tc>
                <a:extLst>
                  <a:ext uri="{0D108BD9-81ED-4DB2-BD59-A6C34878D82A}">
                    <a16:rowId xmlns:a16="http://schemas.microsoft.com/office/drawing/2014/main" xmlns="" val="2267886078"/>
                  </a:ext>
                </a:extLst>
              </a:tr>
              <a:tr h="566057">
                <a:tc>
                  <a:txBody>
                    <a:bodyPr/>
                    <a:lstStyle/>
                    <a:p>
                      <a:pPr algn="ctr" rtl="0" fontAlgn="ctr"/>
                      <a:r>
                        <a:rPr lang="en-US" sz="2400" b="0" i="0" u="none" strike="noStrike">
                          <a:solidFill>
                            <a:srgbClr val="000000"/>
                          </a:solidFill>
                          <a:effectLst/>
                          <a:latin typeface="Calibri" panose="020F0502020204030204" pitchFamily="34" charset="0"/>
                        </a:rPr>
                        <a:t>-786</a:t>
                      </a:r>
                    </a:p>
                  </a:txBody>
                  <a:tcPr marL="9525" marR="9525" marT="9525" marB="0" anchor="ctr"/>
                </a:tc>
                <a:tc>
                  <a:txBody>
                    <a:bodyPr/>
                    <a:lstStyle/>
                    <a:p>
                      <a:pPr algn="ctr" rtl="0" fontAlgn="ctr"/>
                      <a:r>
                        <a:rPr lang="en-US" sz="2400" b="0" i="0" u="none" strike="noStrike">
                          <a:solidFill>
                            <a:srgbClr val="000000"/>
                          </a:solidFill>
                          <a:effectLst/>
                          <a:latin typeface="Calibri" panose="020F0502020204030204" pitchFamily="34" charset="0"/>
                        </a:rPr>
                        <a:t>0122L</a:t>
                      </a:r>
                    </a:p>
                  </a:txBody>
                  <a:tcPr marL="9525" marR="9525" marT="9525" marB="0" anchor="ctr"/>
                </a:tc>
                <a:tc>
                  <a:txBody>
                    <a:bodyPr/>
                    <a:lstStyle/>
                    <a:p>
                      <a:pPr algn="ctr" rtl="0" fontAlgn="ctr"/>
                      <a:r>
                        <a:rPr lang="en-US" sz="2400" b="0" i="0" u="none" strike="noStrike" dirty="0">
                          <a:solidFill>
                            <a:srgbClr val="000000"/>
                          </a:solidFill>
                          <a:effectLst/>
                          <a:latin typeface="Calibri" panose="020F0502020204030204" pitchFamily="34" charset="0"/>
                        </a:rPr>
                        <a:t>-21.9</a:t>
                      </a:r>
                    </a:p>
                  </a:txBody>
                  <a:tcPr marL="9525" marR="9525" marT="9525" marB="0" anchor="ctr"/>
                </a:tc>
                <a:tc>
                  <a:txBody>
                    <a:bodyPr/>
                    <a:lstStyle/>
                    <a:p>
                      <a:pPr algn="ctr" rtl="0" fontAlgn="ctr"/>
                      <a:r>
                        <a:rPr lang="en-US" sz="2400" b="0" i="0" u="none" strike="noStrike">
                          <a:solidFill>
                            <a:srgbClr val="000000"/>
                          </a:solidFill>
                          <a:effectLst/>
                          <a:latin typeface="Calibri" panose="020F0502020204030204" pitchFamily="34" charset="0"/>
                        </a:rPr>
                        <a:t>9.322e-36j</a:t>
                      </a:r>
                    </a:p>
                  </a:txBody>
                  <a:tcPr marL="9525" marR="9525" marT="9525" marB="0" anchor="ctr"/>
                </a:tc>
                <a:extLst>
                  <a:ext uri="{0D108BD9-81ED-4DB2-BD59-A6C34878D82A}">
                    <a16:rowId xmlns:a16="http://schemas.microsoft.com/office/drawing/2014/main" xmlns="" val="2740053776"/>
                  </a:ext>
                </a:extLst>
              </a:tr>
              <a:tr h="566057">
                <a:tc>
                  <a:txBody>
                    <a:bodyPr/>
                    <a:lstStyle/>
                    <a:p>
                      <a:pPr algn="ctr" rtl="0" fontAlgn="ctr"/>
                      <a:r>
                        <a:rPr lang="en-US" sz="2400" b="0" i="0" u="none" strike="noStrike" dirty="0">
                          <a:solidFill>
                            <a:srgbClr val="000000"/>
                          </a:solidFill>
                          <a:effectLst/>
                          <a:latin typeface="Calibri" panose="020F0502020204030204" pitchFamily="34" charset="0"/>
                        </a:rPr>
                        <a:t>0o80</a:t>
                      </a:r>
                    </a:p>
                  </a:txBody>
                  <a:tcPr marL="9525" marR="9525" marT="9525" marB="0" anchor="ctr"/>
                </a:tc>
                <a:tc>
                  <a:txBody>
                    <a:bodyPr/>
                    <a:lstStyle/>
                    <a:p>
                      <a:pPr algn="ctr" rtl="0" fontAlgn="ctr"/>
                      <a:r>
                        <a:rPr lang="en-US" sz="2400" b="0" i="0" u="none" strike="noStrike">
                          <a:solidFill>
                            <a:srgbClr val="000000"/>
                          </a:solidFill>
                          <a:effectLst/>
                          <a:latin typeface="Calibri" panose="020F0502020204030204" pitchFamily="34" charset="0"/>
                        </a:rPr>
                        <a:t>0xDEFABCECBDA</a:t>
                      </a:r>
                    </a:p>
                  </a:txBody>
                  <a:tcPr marL="9525" marR="9525" marT="9525" marB="0" anchor="ctr"/>
                </a:tc>
                <a:tc>
                  <a:txBody>
                    <a:bodyPr/>
                    <a:lstStyle/>
                    <a:p>
                      <a:pPr algn="ctr" rtl="0" fontAlgn="ctr"/>
                      <a:r>
                        <a:rPr lang="en-US" sz="2400" b="0" i="0" u="none" strike="noStrike" dirty="0">
                          <a:solidFill>
                            <a:srgbClr val="000000"/>
                          </a:solidFill>
                          <a:effectLst/>
                          <a:latin typeface="Calibri" panose="020F0502020204030204" pitchFamily="34" charset="0"/>
                        </a:rPr>
                        <a:t>32.3+e18</a:t>
                      </a:r>
                    </a:p>
                  </a:txBody>
                  <a:tcPr marL="9525" marR="9525" marT="9525" marB="0" anchor="ctr"/>
                </a:tc>
                <a:tc>
                  <a:txBody>
                    <a:bodyPr/>
                    <a:lstStyle/>
                    <a:p>
                      <a:pPr algn="ctr" rtl="0" fontAlgn="ctr"/>
                      <a:r>
                        <a:rPr lang="en-US" sz="2400" b="0" i="0" u="none" strike="noStrike">
                          <a:solidFill>
                            <a:srgbClr val="000000"/>
                          </a:solidFill>
                          <a:effectLst/>
                          <a:latin typeface="Calibri" panose="020F0502020204030204" pitchFamily="34" charset="0"/>
                        </a:rPr>
                        <a:t>.876j</a:t>
                      </a:r>
                    </a:p>
                  </a:txBody>
                  <a:tcPr marL="9525" marR="9525" marT="9525" marB="0" anchor="ctr"/>
                </a:tc>
                <a:extLst>
                  <a:ext uri="{0D108BD9-81ED-4DB2-BD59-A6C34878D82A}">
                    <a16:rowId xmlns:a16="http://schemas.microsoft.com/office/drawing/2014/main" xmlns="" val="3804757759"/>
                  </a:ext>
                </a:extLst>
              </a:tr>
              <a:tr h="566057">
                <a:tc>
                  <a:txBody>
                    <a:bodyPr/>
                    <a:lstStyle/>
                    <a:p>
                      <a:pPr algn="ctr" rtl="0" fontAlgn="ctr"/>
                      <a:r>
                        <a:rPr lang="en-US" sz="2400" b="0" i="0" u="none" strike="noStrike">
                          <a:solidFill>
                            <a:srgbClr val="000000"/>
                          </a:solidFill>
                          <a:effectLst/>
                          <a:latin typeface="Calibri" panose="020F0502020204030204" pitchFamily="34" charset="0"/>
                        </a:rPr>
                        <a:t>-0o490</a:t>
                      </a:r>
                    </a:p>
                  </a:txBody>
                  <a:tcPr marL="9525" marR="9525" marT="9525" marB="0" anchor="ctr"/>
                </a:tc>
                <a:tc>
                  <a:txBody>
                    <a:bodyPr/>
                    <a:lstStyle/>
                    <a:p>
                      <a:pPr algn="ctr" rtl="0" fontAlgn="ctr"/>
                      <a:r>
                        <a:rPr lang="en-US" sz="2400" b="0" i="0" u="none" strike="noStrike">
                          <a:solidFill>
                            <a:srgbClr val="000000"/>
                          </a:solidFill>
                          <a:effectLst/>
                          <a:latin typeface="Calibri" panose="020F0502020204030204" pitchFamily="34" charset="0"/>
                        </a:rPr>
                        <a:t>535633629843L</a:t>
                      </a:r>
                    </a:p>
                  </a:txBody>
                  <a:tcPr marL="9525" marR="9525" marT="9525" marB="0" anchor="ctr"/>
                </a:tc>
                <a:tc>
                  <a:txBody>
                    <a:bodyPr/>
                    <a:lstStyle/>
                    <a:p>
                      <a:pPr algn="ctr" rtl="0" fontAlgn="ctr"/>
                      <a:r>
                        <a:rPr lang="en-US" sz="2400" b="0" i="0" u="none" strike="noStrike" dirty="0">
                          <a:solidFill>
                            <a:srgbClr val="000000"/>
                          </a:solidFill>
                          <a:effectLst/>
                          <a:latin typeface="Calibri" panose="020F0502020204030204" pitchFamily="34" charset="0"/>
                        </a:rPr>
                        <a:t>-90</a:t>
                      </a:r>
                    </a:p>
                  </a:txBody>
                  <a:tcPr marL="9525" marR="9525" marT="9525" marB="0" anchor="ctr"/>
                </a:tc>
                <a:tc>
                  <a:txBody>
                    <a:bodyPr/>
                    <a:lstStyle/>
                    <a:p>
                      <a:pPr algn="ctr" rtl="0" fontAlgn="ctr"/>
                      <a:r>
                        <a:rPr lang="en-US" sz="2400" b="0" i="0" u="none" strike="noStrike">
                          <a:solidFill>
                            <a:srgbClr val="000000"/>
                          </a:solidFill>
                          <a:effectLst/>
                          <a:latin typeface="Calibri" panose="020F0502020204030204" pitchFamily="34" charset="0"/>
                        </a:rPr>
                        <a:t>-.6545+0J</a:t>
                      </a:r>
                    </a:p>
                  </a:txBody>
                  <a:tcPr marL="9525" marR="9525" marT="9525" marB="0" anchor="ctr"/>
                </a:tc>
                <a:extLst>
                  <a:ext uri="{0D108BD9-81ED-4DB2-BD59-A6C34878D82A}">
                    <a16:rowId xmlns:a16="http://schemas.microsoft.com/office/drawing/2014/main" xmlns="" val="2882494199"/>
                  </a:ext>
                </a:extLst>
              </a:tr>
              <a:tr h="566057">
                <a:tc>
                  <a:txBody>
                    <a:bodyPr/>
                    <a:lstStyle/>
                    <a:p>
                      <a:pPr algn="ctr" rtl="0" fontAlgn="ctr"/>
                      <a:r>
                        <a:rPr lang="en-US" sz="2400" b="0" i="0" u="none" strike="noStrike">
                          <a:solidFill>
                            <a:srgbClr val="000000"/>
                          </a:solidFill>
                          <a:effectLst/>
                          <a:latin typeface="Calibri" panose="020F0502020204030204" pitchFamily="34" charset="0"/>
                        </a:rPr>
                        <a:t>-0x260</a:t>
                      </a:r>
                    </a:p>
                  </a:txBody>
                  <a:tcPr marL="9525" marR="9525" marT="9525" marB="0" anchor="ctr"/>
                </a:tc>
                <a:tc>
                  <a:txBody>
                    <a:bodyPr/>
                    <a:lstStyle/>
                    <a:p>
                      <a:pPr algn="ctr" rtl="0" fontAlgn="ctr"/>
                      <a:r>
                        <a:rPr lang="en-US" sz="2400" b="0" i="0" u="none" strike="noStrike">
                          <a:solidFill>
                            <a:srgbClr val="000000"/>
                          </a:solidFill>
                          <a:effectLst/>
                          <a:latin typeface="Calibri" panose="020F0502020204030204" pitchFamily="34" charset="0"/>
                        </a:rPr>
                        <a:t>-052318172735L</a:t>
                      </a:r>
                    </a:p>
                  </a:txBody>
                  <a:tcPr marL="9525" marR="9525" marT="9525" marB="0" anchor="ctr"/>
                </a:tc>
                <a:tc>
                  <a:txBody>
                    <a:bodyPr/>
                    <a:lstStyle/>
                    <a:p>
                      <a:pPr algn="ctr" rtl="0" fontAlgn="ctr"/>
                      <a:r>
                        <a:rPr lang="en-US" sz="2400" b="0" i="0" u="none" strike="noStrike" dirty="0">
                          <a:solidFill>
                            <a:srgbClr val="000000"/>
                          </a:solidFill>
                          <a:effectLst/>
                          <a:latin typeface="Calibri" panose="020F0502020204030204" pitchFamily="34" charset="0"/>
                        </a:rPr>
                        <a:t>-32.54E100</a:t>
                      </a:r>
                    </a:p>
                  </a:txBody>
                  <a:tcPr marL="9525" marR="9525" marT="9525" marB="0" anchor="ctr"/>
                </a:tc>
                <a:tc>
                  <a:txBody>
                    <a:bodyPr/>
                    <a:lstStyle/>
                    <a:p>
                      <a:pPr algn="ctr" rtl="0" fontAlgn="ctr"/>
                      <a:r>
                        <a:rPr lang="en-US" sz="2400" b="0" i="0" u="none" strike="noStrike" dirty="0">
                          <a:solidFill>
                            <a:srgbClr val="000000"/>
                          </a:solidFill>
                          <a:effectLst/>
                          <a:latin typeface="Calibri" panose="020F0502020204030204" pitchFamily="34" charset="0"/>
                        </a:rPr>
                        <a:t>3e+26J</a:t>
                      </a:r>
                    </a:p>
                  </a:txBody>
                  <a:tcPr marL="9525" marR="9525" marT="9525" marB="0" anchor="ctr"/>
                </a:tc>
                <a:extLst>
                  <a:ext uri="{0D108BD9-81ED-4DB2-BD59-A6C34878D82A}">
                    <a16:rowId xmlns:a16="http://schemas.microsoft.com/office/drawing/2014/main" xmlns="" val="3936812646"/>
                  </a:ext>
                </a:extLst>
              </a:tr>
            </a:tbl>
          </a:graphicData>
        </a:graphic>
      </p:graphicFrame>
      <p:sp>
        <p:nvSpPr>
          <p:cNvPr id="9" name="Footer Placeholder 9"/>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a:t>
            </a:r>
            <a:r>
              <a:rPr lang="en-US" dirty="0"/>
              <a:t>Programming in Python                        Unit I</a:t>
            </a:r>
          </a:p>
        </p:txBody>
      </p:sp>
    </p:spTree>
    <p:extLst>
      <p:ext uri="{BB962C8B-B14F-4D97-AF65-F5344CB8AC3E}">
        <p14:creationId xmlns:p14="http://schemas.microsoft.com/office/powerpoint/2010/main" val="695092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BC7E032-79E1-4847-9D90-B88466D33524}" type="datetime1">
              <a:rPr lang="en-US" smtClean="0"/>
              <a:t>1/6/2021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dirty="0"/>
          </a:p>
        </p:txBody>
      </p:sp>
      <p:sp>
        <p:nvSpPr>
          <p:cNvPr id="7" name="Title 1"/>
          <p:cNvSpPr txBox="1">
            <a:spLocks/>
          </p:cNvSpPr>
          <p:nvPr/>
        </p:nvSpPr>
        <p:spPr>
          <a:xfrm>
            <a:off x="1295400" y="6"/>
            <a:ext cx="108966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Strings </a:t>
            </a:r>
            <a:r>
              <a:rPr lang="en-US" sz="2800" dirty="0"/>
              <a:t>(CO1)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11" name="Content Placeholder 10">
            <a:extLst>
              <a:ext uri="{FF2B5EF4-FFF2-40B4-BE49-F238E27FC236}">
                <a16:creationId xmlns:a16="http://schemas.microsoft.com/office/drawing/2014/main" xmlns="" id="{51137A43-4551-420B-9DE0-EC715A8FFD6A}"/>
              </a:ext>
            </a:extLst>
          </p:cNvPr>
          <p:cNvSpPr>
            <a:spLocks noGrp="1"/>
          </p:cNvSpPr>
          <p:nvPr>
            <p:ph idx="1"/>
          </p:nvPr>
        </p:nvSpPr>
        <p:spPr>
          <a:xfrm>
            <a:off x="1295400" y="1066801"/>
            <a:ext cx="10439400" cy="4648200"/>
          </a:xfrm>
        </p:spPr>
        <p:txBody>
          <a:bodyPr>
            <a:noAutofit/>
          </a:bodyPr>
          <a:lstStyle/>
          <a:p>
            <a:pPr marL="342900" indent="-342900" algn="just"/>
            <a:r>
              <a:rPr lang="en-IN" sz="2800" dirty="0"/>
              <a:t>Strings in Python are identified as a contiguous set of characters represented in the quotation marks. </a:t>
            </a:r>
          </a:p>
          <a:p>
            <a:pPr marL="342900" indent="-342900" algn="just"/>
            <a:r>
              <a:rPr lang="en-IN" sz="2800" dirty="0"/>
              <a:t>Python allows for either pairs of single or double quotes. </a:t>
            </a:r>
          </a:p>
          <a:p>
            <a:pPr marL="342900" indent="-342900" algn="just"/>
            <a:r>
              <a:rPr lang="en-IN" sz="2800" dirty="0"/>
              <a:t>Subsets of strings can be taken using the slice operator ([ ] and [:] ) with indexes starting at 0 in the beginning of the string and working their way from -1 at the end.</a:t>
            </a:r>
          </a:p>
          <a:p>
            <a:pPr marL="342900" indent="-342900" algn="just"/>
            <a:r>
              <a:rPr lang="en-IN" sz="2800" dirty="0"/>
              <a:t>The plus (+) sign is the string concatenation operator and the asterisk (*) is the repetition operator. </a:t>
            </a:r>
          </a:p>
          <a:p>
            <a:pPr marL="400041" lvl="1" indent="0">
              <a:buNone/>
            </a:pPr>
            <a:endParaRPr lang="en-IN" sz="2000" dirty="0"/>
          </a:p>
        </p:txBody>
      </p:sp>
      <p:sp>
        <p:nvSpPr>
          <p:cNvPr id="9" name="Footer Placeholder 9"/>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a:t>
            </a:r>
            <a:r>
              <a:rPr lang="en-US" dirty="0"/>
              <a:t>Programming in Python                        Unit I</a:t>
            </a:r>
          </a:p>
        </p:txBody>
      </p:sp>
    </p:spTree>
    <p:extLst>
      <p:ext uri="{BB962C8B-B14F-4D97-AF65-F5344CB8AC3E}">
        <p14:creationId xmlns:p14="http://schemas.microsoft.com/office/powerpoint/2010/main" val="3406460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xEl>
                                              <p:pRg st="3" end="3"/>
                                            </p:txEl>
                                          </p:spTgt>
                                        </p:tgtEl>
                                        <p:attrNameLst>
                                          <p:attrName>style.visibility</p:attrName>
                                        </p:attrNameLst>
                                      </p:cBhvr>
                                      <p:to>
                                        <p:strVal val="visible"/>
                                      </p:to>
                                    </p:set>
                                    <p:anim calcmode="lin" valueType="num">
                                      <p:cBhvr additive="base">
                                        <p:cTn id="25"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F1EB11E-7C0D-42FD-9197-215D3A3012A8}" type="datetime1">
              <a:rPr lang="en-US" smtClean="0"/>
              <a:t>1/6/2021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dirty="0"/>
          </a:p>
        </p:txBody>
      </p:sp>
      <p:sp>
        <p:nvSpPr>
          <p:cNvPr id="7" name="Title 1"/>
          <p:cNvSpPr txBox="1">
            <a:spLocks/>
          </p:cNvSpPr>
          <p:nvPr/>
        </p:nvSpPr>
        <p:spPr>
          <a:xfrm>
            <a:off x="1295400" y="6"/>
            <a:ext cx="108966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Strings </a:t>
            </a:r>
            <a:r>
              <a:rPr lang="en-US" sz="2800" dirty="0"/>
              <a:t>(CO1)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11" name="Content Placeholder 10">
            <a:extLst>
              <a:ext uri="{FF2B5EF4-FFF2-40B4-BE49-F238E27FC236}">
                <a16:creationId xmlns:a16="http://schemas.microsoft.com/office/drawing/2014/main" xmlns="" id="{51137A43-4551-420B-9DE0-EC715A8FFD6A}"/>
              </a:ext>
            </a:extLst>
          </p:cNvPr>
          <p:cNvSpPr>
            <a:spLocks noGrp="1"/>
          </p:cNvSpPr>
          <p:nvPr>
            <p:ph idx="1"/>
          </p:nvPr>
        </p:nvSpPr>
        <p:spPr>
          <a:xfrm>
            <a:off x="1295400" y="1066801"/>
            <a:ext cx="10439400" cy="3886200"/>
          </a:xfrm>
        </p:spPr>
        <p:txBody>
          <a:bodyPr>
            <a:noAutofit/>
          </a:bodyPr>
          <a:lstStyle/>
          <a:p>
            <a:pPr marL="342900" indent="-342900"/>
            <a:r>
              <a:rPr lang="en-IN" sz="2800" dirty="0"/>
              <a:t>For example </a:t>
            </a:r>
          </a:p>
          <a:p>
            <a:pPr marL="457188" lvl="1" indent="0">
              <a:buNone/>
            </a:pPr>
            <a:r>
              <a:rPr lang="en-IN" sz="2400" dirty="0"/>
              <a:t>&gt;&gt;&gt; str = ‘Hello World!’</a:t>
            </a:r>
          </a:p>
          <a:p>
            <a:pPr marL="457188" lvl="1" indent="0">
              <a:buNone/>
            </a:pPr>
            <a:r>
              <a:rPr lang="en-IN" sz="2400" dirty="0"/>
              <a:t>&gt;&gt;&gt; print(str)          # Prints complete string</a:t>
            </a:r>
          </a:p>
          <a:p>
            <a:pPr marL="457188" lvl="1" indent="0">
              <a:buNone/>
            </a:pPr>
            <a:r>
              <a:rPr lang="en-IN" sz="2400" dirty="0"/>
              <a:t>&gt;&gt;&gt; print(str[0])       # Prints first character of the string</a:t>
            </a:r>
          </a:p>
          <a:p>
            <a:pPr marL="457188" lvl="1" indent="0">
              <a:buNone/>
            </a:pPr>
            <a:r>
              <a:rPr lang="en-IN" sz="2400" dirty="0"/>
              <a:t>&gt;&gt;&gt; print(str[2:5])     # Prints characters starting from 3rd to 5th</a:t>
            </a:r>
          </a:p>
          <a:p>
            <a:pPr marL="457188" lvl="1" indent="0">
              <a:buNone/>
            </a:pPr>
            <a:r>
              <a:rPr lang="en-IN" sz="2400" dirty="0"/>
              <a:t>&gt;&gt;&gt; print(str[2:])      # Prints string starting from 3rd character</a:t>
            </a:r>
          </a:p>
          <a:p>
            <a:pPr marL="457188" lvl="1" indent="0">
              <a:buNone/>
            </a:pPr>
            <a:r>
              <a:rPr lang="en-IN" sz="2400" dirty="0"/>
              <a:t>&gt;&gt;&gt; print(str * 2)      # Prints string two times</a:t>
            </a:r>
          </a:p>
          <a:p>
            <a:pPr marL="457188" lvl="1" indent="0">
              <a:buNone/>
            </a:pPr>
            <a:r>
              <a:rPr lang="en-IN" sz="2400" dirty="0"/>
              <a:t>&gt;&gt;&gt; print(str + ‘TEST’) # Prints concatenated string</a:t>
            </a:r>
          </a:p>
          <a:p>
            <a:pPr marL="742941" lvl="1" indent="-342900"/>
            <a:endParaRPr lang="en-IN" sz="2000" dirty="0"/>
          </a:p>
        </p:txBody>
      </p:sp>
      <p:sp>
        <p:nvSpPr>
          <p:cNvPr id="9" name="Footer Placeholder 9"/>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a:t>
            </a:r>
            <a:r>
              <a:rPr lang="en-US" dirty="0"/>
              <a:t>Programming in Python                        Unit I</a:t>
            </a:r>
          </a:p>
        </p:txBody>
      </p:sp>
    </p:spTree>
    <p:extLst>
      <p:ext uri="{BB962C8B-B14F-4D97-AF65-F5344CB8AC3E}">
        <p14:creationId xmlns:p14="http://schemas.microsoft.com/office/powerpoint/2010/main" val="938543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anim calcmode="lin" valueType="num">
                                      <p:cBhvr additive="base">
                                        <p:cTn id="11"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anim calcmode="lin" valueType="num">
                                      <p:cBhvr additive="base">
                                        <p:cTn id="15"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1">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anim calcmode="lin" valueType="num">
                                      <p:cBhvr additive="base">
                                        <p:cTn id="19"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anim calcmode="lin" valueType="num">
                                      <p:cBhvr additive="base">
                                        <p:cTn id="23"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1">
                                            <p:txEl>
                                              <p:pRg st="5" end="5"/>
                                            </p:txEl>
                                          </p:spTgt>
                                        </p:tgtEl>
                                        <p:attrNameLst>
                                          <p:attrName>style.visibility</p:attrName>
                                        </p:attrNameLst>
                                      </p:cBhvr>
                                      <p:to>
                                        <p:strVal val="visible"/>
                                      </p:to>
                                    </p:set>
                                    <p:anim calcmode="lin" valueType="num">
                                      <p:cBhvr additive="base">
                                        <p:cTn id="27"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1">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1">
                                            <p:txEl>
                                              <p:pRg st="6" end="6"/>
                                            </p:txEl>
                                          </p:spTgt>
                                        </p:tgtEl>
                                        <p:attrNameLst>
                                          <p:attrName>style.visibility</p:attrName>
                                        </p:attrNameLst>
                                      </p:cBhvr>
                                      <p:to>
                                        <p:strVal val="visible"/>
                                      </p:to>
                                    </p:set>
                                    <p:anim calcmode="lin" valueType="num">
                                      <p:cBhvr additive="base">
                                        <p:cTn id="31"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1">
                                            <p:txEl>
                                              <p:pRg st="7" end="7"/>
                                            </p:txEl>
                                          </p:spTgt>
                                        </p:tgtEl>
                                        <p:attrNameLst>
                                          <p:attrName>style.visibility</p:attrName>
                                        </p:attrNameLst>
                                      </p:cBhvr>
                                      <p:to>
                                        <p:strVal val="visible"/>
                                      </p:to>
                                    </p:set>
                                    <p:anim calcmode="lin" valueType="num">
                                      <p:cBhvr additive="base">
                                        <p:cTn id="35" dur="500" fill="hold"/>
                                        <p:tgtEl>
                                          <p:spTgt spid="11">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594D7AB-A461-45E1-A0C9-86E03806E2B7}" type="datetime1">
              <a:rPr lang="en-US" smtClean="0"/>
              <a:t>1/6/2021</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dirty="0" err="1"/>
              <a:t>Ritesh</a:t>
            </a:r>
            <a:r>
              <a:rPr lang="en-US" dirty="0"/>
              <a:t> Kumar Singh                   Programming in Python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CO-PO  Mapping</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graphicFrame>
        <p:nvGraphicFramePr>
          <p:cNvPr id="11" name="Table 10">
            <a:extLst>
              <a:ext uri="{FF2B5EF4-FFF2-40B4-BE49-F238E27FC236}">
                <a16:creationId xmlns:a16="http://schemas.microsoft.com/office/drawing/2014/main" xmlns="" id="{37BF15CC-9306-4F59-866F-B4B4CD6EC448}"/>
              </a:ext>
            </a:extLst>
          </p:cNvPr>
          <p:cNvGraphicFramePr>
            <a:graphicFrameLocks noGrp="1"/>
          </p:cNvGraphicFramePr>
          <p:nvPr>
            <p:extLst>
              <p:ext uri="{D42A27DB-BD31-4B8C-83A1-F6EECF244321}">
                <p14:modId xmlns:p14="http://schemas.microsoft.com/office/powerpoint/2010/main" val="2149617828"/>
              </p:ext>
            </p:extLst>
          </p:nvPr>
        </p:nvGraphicFramePr>
        <p:xfrm>
          <a:off x="1447800" y="1371600"/>
          <a:ext cx="9563886" cy="4525964"/>
        </p:xfrm>
        <a:graphic>
          <a:graphicData uri="http://schemas.openxmlformats.org/drawingml/2006/table">
            <a:tbl>
              <a:tblPr>
                <a:tableStyleId>{35758FB7-9AC5-4552-8A53-C91805E547FA}</a:tableStyleId>
              </a:tblPr>
              <a:tblGrid>
                <a:gridCol w="1069914">
                  <a:extLst>
                    <a:ext uri="{9D8B030D-6E8A-4147-A177-3AD203B41FA5}">
                      <a16:colId xmlns:a16="http://schemas.microsoft.com/office/drawing/2014/main" xmlns="" val="795970929"/>
                    </a:ext>
                  </a:extLst>
                </a:gridCol>
                <a:gridCol w="707831">
                  <a:extLst>
                    <a:ext uri="{9D8B030D-6E8A-4147-A177-3AD203B41FA5}">
                      <a16:colId xmlns:a16="http://schemas.microsoft.com/office/drawing/2014/main" xmlns="" val="937651517"/>
                    </a:ext>
                  </a:extLst>
                </a:gridCol>
                <a:gridCol w="707831">
                  <a:extLst>
                    <a:ext uri="{9D8B030D-6E8A-4147-A177-3AD203B41FA5}">
                      <a16:colId xmlns:a16="http://schemas.microsoft.com/office/drawing/2014/main" xmlns="" val="2579388657"/>
                    </a:ext>
                  </a:extLst>
                </a:gridCol>
                <a:gridCol w="707831">
                  <a:extLst>
                    <a:ext uri="{9D8B030D-6E8A-4147-A177-3AD203B41FA5}">
                      <a16:colId xmlns:a16="http://schemas.microsoft.com/office/drawing/2014/main" xmlns="" val="4274486272"/>
                    </a:ext>
                  </a:extLst>
                </a:gridCol>
                <a:gridCol w="707831">
                  <a:extLst>
                    <a:ext uri="{9D8B030D-6E8A-4147-A177-3AD203B41FA5}">
                      <a16:colId xmlns:a16="http://schemas.microsoft.com/office/drawing/2014/main" xmlns="" val="117179822"/>
                    </a:ext>
                  </a:extLst>
                </a:gridCol>
                <a:gridCol w="707831">
                  <a:extLst>
                    <a:ext uri="{9D8B030D-6E8A-4147-A177-3AD203B41FA5}">
                      <a16:colId xmlns:a16="http://schemas.microsoft.com/office/drawing/2014/main" xmlns="" val="1944862725"/>
                    </a:ext>
                  </a:extLst>
                </a:gridCol>
                <a:gridCol w="707831">
                  <a:extLst>
                    <a:ext uri="{9D8B030D-6E8A-4147-A177-3AD203B41FA5}">
                      <a16:colId xmlns:a16="http://schemas.microsoft.com/office/drawing/2014/main" xmlns="" val="3301730808"/>
                    </a:ext>
                  </a:extLst>
                </a:gridCol>
                <a:gridCol w="707831">
                  <a:extLst>
                    <a:ext uri="{9D8B030D-6E8A-4147-A177-3AD203B41FA5}">
                      <a16:colId xmlns:a16="http://schemas.microsoft.com/office/drawing/2014/main" xmlns="" val="1019184723"/>
                    </a:ext>
                  </a:extLst>
                </a:gridCol>
                <a:gridCol w="707831">
                  <a:extLst>
                    <a:ext uri="{9D8B030D-6E8A-4147-A177-3AD203B41FA5}">
                      <a16:colId xmlns:a16="http://schemas.microsoft.com/office/drawing/2014/main" xmlns="" val="152610545"/>
                    </a:ext>
                  </a:extLst>
                </a:gridCol>
                <a:gridCol w="707831">
                  <a:extLst>
                    <a:ext uri="{9D8B030D-6E8A-4147-A177-3AD203B41FA5}">
                      <a16:colId xmlns:a16="http://schemas.microsoft.com/office/drawing/2014/main" xmlns="" val="906752748"/>
                    </a:ext>
                  </a:extLst>
                </a:gridCol>
                <a:gridCol w="707831">
                  <a:extLst>
                    <a:ext uri="{9D8B030D-6E8A-4147-A177-3AD203B41FA5}">
                      <a16:colId xmlns:a16="http://schemas.microsoft.com/office/drawing/2014/main" xmlns="" val="1596455435"/>
                    </a:ext>
                  </a:extLst>
                </a:gridCol>
                <a:gridCol w="707831">
                  <a:extLst>
                    <a:ext uri="{9D8B030D-6E8A-4147-A177-3AD203B41FA5}">
                      <a16:colId xmlns:a16="http://schemas.microsoft.com/office/drawing/2014/main" xmlns="" val="2096782459"/>
                    </a:ext>
                  </a:extLst>
                </a:gridCol>
                <a:gridCol w="707831">
                  <a:extLst>
                    <a:ext uri="{9D8B030D-6E8A-4147-A177-3AD203B41FA5}">
                      <a16:colId xmlns:a16="http://schemas.microsoft.com/office/drawing/2014/main" xmlns="" val="590504669"/>
                    </a:ext>
                  </a:extLst>
                </a:gridCol>
              </a:tblGrid>
              <a:tr h="694417">
                <a:tc>
                  <a:txBody>
                    <a:bodyPr/>
                    <a:lstStyle/>
                    <a:p>
                      <a:pPr algn="ctr" fontAlgn="ctr"/>
                      <a:r>
                        <a:rPr lang="en-US" sz="2100" b="1" u="none" strike="noStrike" dirty="0">
                          <a:effectLst/>
                        </a:rPr>
                        <a:t> CO.K</a:t>
                      </a:r>
                      <a:endParaRPr lang="en-US" sz="2100" b="1" i="0" u="none" strike="noStrike" dirty="0">
                        <a:solidFill>
                          <a:srgbClr val="000000"/>
                        </a:solidFill>
                        <a:effectLst/>
                        <a:latin typeface="Arial" panose="020B0604020202020204" pitchFamily="34" charset="0"/>
                      </a:endParaRPr>
                    </a:p>
                  </a:txBody>
                  <a:tcPr marL="8170" marR="8170" marT="8170" marB="0" anchor="ctr"/>
                </a:tc>
                <a:tc>
                  <a:txBody>
                    <a:bodyPr/>
                    <a:lstStyle/>
                    <a:p>
                      <a:pPr algn="ctr" rtl="0" fontAlgn="ctr"/>
                      <a:r>
                        <a:rPr lang="en-US" sz="2100" b="1" u="none" strike="noStrike" dirty="0">
                          <a:effectLst/>
                        </a:rPr>
                        <a:t>PO1</a:t>
                      </a:r>
                      <a:endParaRPr lang="en-US" sz="2100" b="1" i="0" u="none" strike="noStrike" dirty="0">
                        <a:solidFill>
                          <a:srgbClr val="000000"/>
                        </a:solidFill>
                        <a:effectLst/>
                        <a:latin typeface="Calibri" panose="020F0502020204030204" pitchFamily="34" charset="0"/>
                      </a:endParaRPr>
                    </a:p>
                  </a:txBody>
                  <a:tcPr marL="8170" marR="8170" marT="8170" marB="0" anchor="ctr"/>
                </a:tc>
                <a:tc>
                  <a:txBody>
                    <a:bodyPr/>
                    <a:lstStyle/>
                    <a:p>
                      <a:pPr algn="ctr" rtl="0" fontAlgn="ctr"/>
                      <a:r>
                        <a:rPr lang="en-US" sz="2100" b="1" u="none" strike="noStrike" dirty="0">
                          <a:effectLst/>
                        </a:rPr>
                        <a:t>PO2</a:t>
                      </a:r>
                      <a:endParaRPr lang="en-US" sz="2100" b="1" i="0" u="none" strike="noStrike" dirty="0">
                        <a:solidFill>
                          <a:srgbClr val="000000"/>
                        </a:solidFill>
                        <a:effectLst/>
                        <a:latin typeface="Calibri" panose="020F0502020204030204" pitchFamily="34" charset="0"/>
                      </a:endParaRPr>
                    </a:p>
                  </a:txBody>
                  <a:tcPr marL="8170" marR="8170" marT="8170" marB="0" anchor="ctr"/>
                </a:tc>
                <a:tc>
                  <a:txBody>
                    <a:bodyPr/>
                    <a:lstStyle/>
                    <a:p>
                      <a:pPr algn="ctr" rtl="0" fontAlgn="ctr"/>
                      <a:r>
                        <a:rPr lang="en-US" sz="2100" b="1" u="none" strike="noStrike" dirty="0">
                          <a:effectLst/>
                        </a:rPr>
                        <a:t>PO3</a:t>
                      </a:r>
                      <a:endParaRPr lang="en-US" sz="2100" b="1" i="0" u="none" strike="noStrike" dirty="0">
                        <a:solidFill>
                          <a:srgbClr val="000000"/>
                        </a:solidFill>
                        <a:effectLst/>
                        <a:latin typeface="Calibri" panose="020F0502020204030204" pitchFamily="34" charset="0"/>
                      </a:endParaRPr>
                    </a:p>
                  </a:txBody>
                  <a:tcPr marL="8170" marR="8170" marT="8170" marB="0" anchor="ctr"/>
                </a:tc>
                <a:tc>
                  <a:txBody>
                    <a:bodyPr/>
                    <a:lstStyle/>
                    <a:p>
                      <a:pPr algn="ctr" rtl="0" fontAlgn="ctr"/>
                      <a:r>
                        <a:rPr lang="en-US" sz="2100" b="1" u="none" strike="noStrike" dirty="0">
                          <a:effectLst/>
                        </a:rPr>
                        <a:t>PO4</a:t>
                      </a:r>
                      <a:endParaRPr lang="en-US" sz="2100" b="1" i="0" u="none" strike="noStrike" dirty="0">
                        <a:solidFill>
                          <a:srgbClr val="000000"/>
                        </a:solidFill>
                        <a:effectLst/>
                        <a:latin typeface="Calibri" panose="020F0502020204030204" pitchFamily="34" charset="0"/>
                      </a:endParaRPr>
                    </a:p>
                  </a:txBody>
                  <a:tcPr marL="8170" marR="8170" marT="8170" marB="0" anchor="ctr"/>
                </a:tc>
                <a:tc>
                  <a:txBody>
                    <a:bodyPr/>
                    <a:lstStyle/>
                    <a:p>
                      <a:pPr algn="ctr" rtl="0" fontAlgn="ctr"/>
                      <a:r>
                        <a:rPr lang="en-US" sz="2100" b="1" u="none" strike="noStrike" dirty="0">
                          <a:effectLst/>
                        </a:rPr>
                        <a:t>PO5</a:t>
                      </a:r>
                      <a:endParaRPr lang="en-US" sz="2100" b="1" i="0" u="none" strike="noStrike" dirty="0">
                        <a:solidFill>
                          <a:srgbClr val="000000"/>
                        </a:solidFill>
                        <a:effectLst/>
                        <a:latin typeface="Calibri" panose="020F0502020204030204" pitchFamily="34" charset="0"/>
                      </a:endParaRPr>
                    </a:p>
                  </a:txBody>
                  <a:tcPr marL="8170" marR="8170" marT="8170" marB="0" anchor="ctr"/>
                </a:tc>
                <a:tc>
                  <a:txBody>
                    <a:bodyPr/>
                    <a:lstStyle/>
                    <a:p>
                      <a:pPr algn="ctr" rtl="0" fontAlgn="ctr"/>
                      <a:r>
                        <a:rPr lang="en-US" sz="2100" b="1" u="none" strike="noStrike" dirty="0">
                          <a:effectLst/>
                        </a:rPr>
                        <a:t>PO6</a:t>
                      </a:r>
                      <a:endParaRPr lang="en-US" sz="2100" b="1" i="0" u="none" strike="noStrike" dirty="0">
                        <a:solidFill>
                          <a:srgbClr val="000000"/>
                        </a:solidFill>
                        <a:effectLst/>
                        <a:latin typeface="Calibri" panose="020F0502020204030204" pitchFamily="34" charset="0"/>
                      </a:endParaRPr>
                    </a:p>
                  </a:txBody>
                  <a:tcPr marL="8170" marR="8170" marT="8170" marB="0" anchor="ctr"/>
                </a:tc>
                <a:tc>
                  <a:txBody>
                    <a:bodyPr/>
                    <a:lstStyle/>
                    <a:p>
                      <a:pPr algn="ctr" rtl="0" fontAlgn="ctr"/>
                      <a:r>
                        <a:rPr lang="en-US" sz="2100" b="1" u="none" strike="noStrike" dirty="0">
                          <a:effectLst/>
                        </a:rPr>
                        <a:t>PO7</a:t>
                      </a:r>
                      <a:endParaRPr lang="en-US" sz="2100" b="1" i="0" u="none" strike="noStrike" dirty="0">
                        <a:solidFill>
                          <a:srgbClr val="000000"/>
                        </a:solidFill>
                        <a:effectLst/>
                        <a:latin typeface="Calibri" panose="020F0502020204030204" pitchFamily="34" charset="0"/>
                      </a:endParaRPr>
                    </a:p>
                  </a:txBody>
                  <a:tcPr marL="8170" marR="8170" marT="8170" marB="0" anchor="ctr"/>
                </a:tc>
                <a:tc>
                  <a:txBody>
                    <a:bodyPr/>
                    <a:lstStyle/>
                    <a:p>
                      <a:pPr algn="ctr" rtl="0" fontAlgn="ctr"/>
                      <a:r>
                        <a:rPr lang="en-US" sz="2100" b="1" u="none" strike="noStrike" dirty="0">
                          <a:effectLst/>
                        </a:rPr>
                        <a:t>PO8</a:t>
                      </a:r>
                      <a:endParaRPr lang="en-US" sz="2100" b="1" i="0" u="none" strike="noStrike" dirty="0">
                        <a:solidFill>
                          <a:srgbClr val="000000"/>
                        </a:solidFill>
                        <a:effectLst/>
                        <a:latin typeface="Calibri" panose="020F0502020204030204" pitchFamily="34" charset="0"/>
                      </a:endParaRPr>
                    </a:p>
                  </a:txBody>
                  <a:tcPr marL="8170" marR="8170" marT="8170" marB="0" anchor="ctr"/>
                </a:tc>
                <a:tc>
                  <a:txBody>
                    <a:bodyPr/>
                    <a:lstStyle/>
                    <a:p>
                      <a:pPr algn="ctr" rtl="0" fontAlgn="ctr"/>
                      <a:r>
                        <a:rPr lang="en-US" sz="2100" b="1" u="none" strike="noStrike" dirty="0">
                          <a:effectLst/>
                        </a:rPr>
                        <a:t>PO9</a:t>
                      </a:r>
                      <a:endParaRPr lang="en-US" sz="2100" b="1" i="0" u="none" strike="noStrike" dirty="0">
                        <a:solidFill>
                          <a:srgbClr val="000000"/>
                        </a:solidFill>
                        <a:effectLst/>
                        <a:latin typeface="Calibri" panose="020F0502020204030204" pitchFamily="34" charset="0"/>
                      </a:endParaRPr>
                    </a:p>
                  </a:txBody>
                  <a:tcPr marL="8170" marR="8170" marT="8170" marB="0" anchor="ctr"/>
                </a:tc>
                <a:tc>
                  <a:txBody>
                    <a:bodyPr/>
                    <a:lstStyle/>
                    <a:p>
                      <a:pPr algn="ctr" rtl="0" fontAlgn="ctr"/>
                      <a:r>
                        <a:rPr lang="en-US" sz="2100" b="1" u="none" strike="noStrike" dirty="0">
                          <a:effectLst/>
                        </a:rPr>
                        <a:t>PO10</a:t>
                      </a:r>
                      <a:endParaRPr lang="en-US" sz="2100" b="1" i="0" u="none" strike="noStrike" dirty="0">
                        <a:solidFill>
                          <a:srgbClr val="000000"/>
                        </a:solidFill>
                        <a:effectLst/>
                        <a:latin typeface="Calibri" panose="020F0502020204030204" pitchFamily="34" charset="0"/>
                      </a:endParaRPr>
                    </a:p>
                  </a:txBody>
                  <a:tcPr marL="8170" marR="8170" marT="8170" marB="0" anchor="ctr"/>
                </a:tc>
                <a:tc>
                  <a:txBody>
                    <a:bodyPr/>
                    <a:lstStyle/>
                    <a:p>
                      <a:pPr algn="ctr" rtl="0" fontAlgn="ctr"/>
                      <a:r>
                        <a:rPr lang="en-US" sz="2100" b="1" u="none" strike="noStrike" dirty="0">
                          <a:effectLst/>
                        </a:rPr>
                        <a:t>PO11</a:t>
                      </a:r>
                      <a:endParaRPr lang="en-US" sz="2100" b="1" i="0" u="none" strike="noStrike" dirty="0">
                        <a:solidFill>
                          <a:srgbClr val="000000"/>
                        </a:solidFill>
                        <a:effectLst/>
                        <a:latin typeface="Calibri" panose="020F0502020204030204" pitchFamily="34" charset="0"/>
                      </a:endParaRPr>
                    </a:p>
                  </a:txBody>
                  <a:tcPr marL="8170" marR="8170" marT="8170" marB="0" anchor="ctr"/>
                </a:tc>
                <a:tc>
                  <a:txBody>
                    <a:bodyPr/>
                    <a:lstStyle/>
                    <a:p>
                      <a:pPr algn="ctr" rtl="0" fontAlgn="ctr"/>
                      <a:r>
                        <a:rPr lang="en-US" sz="2100" b="1" u="none" strike="noStrike" dirty="0">
                          <a:effectLst/>
                        </a:rPr>
                        <a:t>PO12</a:t>
                      </a:r>
                      <a:endParaRPr lang="en-US" sz="2100" b="1" i="0" u="none" strike="noStrike" dirty="0">
                        <a:solidFill>
                          <a:srgbClr val="000000"/>
                        </a:solidFill>
                        <a:effectLst/>
                        <a:latin typeface="Calibri" panose="020F0502020204030204" pitchFamily="34" charset="0"/>
                      </a:endParaRPr>
                    </a:p>
                  </a:txBody>
                  <a:tcPr marL="8170" marR="8170" marT="8170" marB="0" anchor="ctr"/>
                </a:tc>
                <a:extLst>
                  <a:ext uri="{0D108BD9-81ED-4DB2-BD59-A6C34878D82A}">
                    <a16:rowId xmlns:a16="http://schemas.microsoft.com/office/drawing/2014/main" xmlns="" val="3199435395"/>
                  </a:ext>
                </a:extLst>
              </a:tr>
              <a:tr h="702586">
                <a:tc>
                  <a:txBody>
                    <a:bodyPr/>
                    <a:lstStyle/>
                    <a:p>
                      <a:pPr algn="ctr" rtl="0" fontAlgn="ctr"/>
                      <a:r>
                        <a:rPr lang="en-US" sz="2100" b="1" u="none" strike="noStrike" dirty="0">
                          <a:effectLst/>
                        </a:rPr>
                        <a:t>CO1</a:t>
                      </a:r>
                      <a:endParaRPr lang="en-US" sz="2100" b="1" i="0" u="none" strike="noStrike" dirty="0">
                        <a:solidFill>
                          <a:srgbClr val="000000"/>
                        </a:solidFill>
                        <a:effectLst/>
                        <a:latin typeface="Calibri" panose="020F0502020204030204" pitchFamily="34" charset="0"/>
                      </a:endParaRPr>
                    </a:p>
                  </a:txBody>
                  <a:tcPr marL="8170" marR="8170" marT="8170" marB="0" anchor="ctr">
                    <a:solidFill>
                      <a:schemeClr val="tx2">
                        <a:lumMod val="60000"/>
                        <a:lumOff val="4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3</a:t>
                      </a:r>
                      <a:endPar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8170" marR="8170" marT="8170" marB="0" anchor="ctr">
                    <a:solidFill>
                      <a:schemeClr val="tx2">
                        <a:lumMod val="60000"/>
                        <a:lumOff val="4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3</a:t>
                      </a:r>
                      <a:endPar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8170" marR="8170" marT="8170" marB="0" anchor="ctr">
                    <a:solidFill>
                      <a:schemeClr val="tx2">
                        <a:lumMod val="60000"/>
                        <a:lumOff val="4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solidFill>
                      <a:schemeClr val="tx2">
                        <a:lumMod val="60000"/>
                        <a:lumOff val="4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solidFill>
                      <a:schemeClr val="tx2">
                        <a:lumMod val="60000"/>
                        <a:lumOff val="4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2</a:t>
                      </a:r>
                    </a:p>
                  </a:txBody>
                  <a:tcPr marL="8170" marR="8170" marT="8170" marB="0" anchor="ctr">
                    <a:solidFill>
                      <a:schemeClr val="tx2">
                        <a:lumMod val="60000"/>
                        <a:lumOff val="4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2</a:t>
                      </a:r>
                    </a:p>
                  </a:txBody>
                  <a:tcPr marL="8170" marR="8170" marT="8170" marB="0" anchor="ctr">
                    <a:solidFill>
                      <a:schemeClr val="tx2">
                        <a:lumMod val="60000"/>
                        <a:lumOff val="4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1</a:t>
                      </a:r>
                    </a:p>
                  </a:txBody>
                  <a:tcPr marL="8170" marR="8170" marT="8170" marB="0" anchor="ctr">
                    <a:solidFill>
                      <a:schemeClr val="tx2">
                        <a:lumMod val="60000"/>
                        <a:lumOff val="4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solidFill>
                      <a:schemeClr val="tx2">
                        <a:lumMod val="60000"/>
                        <a:lumOff val="4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1</a:t>
                      </a:r>
                    </a:p>
                  </a:txBody>
                  <a:tcPr marL="8170" marR="8170" marT="8170" marB="0" anchor="ctr">
                    <a:solidFill>
                      <a:schemeClr val="tx2">
                        <a:lumMod val="60000"/>
                        <a:lumOff val="4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solidFill>
                      <a:schemeClr val="tx2">
                        <a:lumMod val="60000"/>
                        <a:lumOff val="4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2</a:t>
                      </a:r>
                    </a:p>
                  </a:txBody>
                  <a:tcPr marL="8170" marR="8170" marT="8170" marB="0" anchor="ctr">
                    <a:solidFill>
                      <a:schemeClr val="tx2">
                        <a:lumMod val="60000"/>
                        <a:lumOff val="4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2</a:t>
                      </a:r>
                    </a:p>
                  </a:txBody>
                  <a:tcPr marL="8170" marR="8170" marT="8170" marB="0" anchor="ctr">
                    <a:solidFill>
                      <a:schemeClr val="tx2">
                        <a:lumMod val="60000"/>
                        <a:lumOff val="40000"/>
                      </a:schemeClr>
                    </a:solidFill>
                  </a:tcPr>
                </a:tc>
                <a:extLst>
                  <a:ext uri="{0D108BD9-81ED-4DB2-BD59-A6C34878D82A}">
                    <a16:rowId xmlns:a16="http://schemas.microsoft.com/office/drawing/2014/main" xmlns="" val="3079903705"/>
                  </a:ext>
                </a:extLst>
              </a:tr>
              <a:tr h="694417">
                <a:tc>
                  <a:txBody>
                    <a:bodyPr/>
                    <a:lstStyle/>
                    <a:p>
                      <a:pPr algn="ctr" rtl="0" fontAlgn="ctr"/>
                      <a:r>
                        <a:rPr lang="en-US" sz="2100" b="1" u="none" strike="noStrike" dirty="0">
                          <a:effectLst/>
                        </a:rPr>
                        <a:t>CO2</a:t>
                      </a:r>
                      <a:endParaRPr lang="en-US" sz="2100" b="1" i="0" u="none" strike="noStrike" dirty="0">
                        <a:solidFill>
                          <a:srgbClr val="000000"/>
                        </a:solidFill>
                        <a:effectLst/>
                        <a:latin typeface="Calibri" panose="020F0502020204030204" pitchFamily="34" charset="0"/>
                      </a:endParaRPr>
                    </a:p>
                  </a:txBody>
                  <a:tcPr marL="8170" marR="8170" marT="8170"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3</a:t>
                      </a:r>
                      <a:endPar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8170" marR="8170" marT="8170"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3</a:t>
                      </a:r>
                      <a:endPar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8170" marR="8170" marT="8170" marB="0" anchor="ctr"/>
                </a:tc>
                <a:tc>
                  <a:txBody>
                    <a:bodyPr/>
                    <a:lstStyle/>
                    <a:p>
                      <a:pPr algn="ctr" rtl="0" fontAlgn="ctr"/>
                      <a:r>
                        <a:rPr lang="en-US" sz="2100" b="0" i="0" u="none" strike="noStrike" dirty="0">
                          <a:solidFill>
                            <a:srgbClr val="000000"/>
                          </a:solidFill>
                          <a:effectLst/>
                          <a:latin typeface="Calibri" panose="020F0502020204030204" pitchFamily="34" charset="0"/>
                        </a:rPr>
                        <a:t>2</a:t>
                      </a:r>
                    </a:p>
                  </a:txBody>
                  <a:tcPr marL="8170" marR="8170" marT="8170" marB="0" anchor="ctr"/>
                </a:tc>
                <a:tc>
                  <a:txBody>
                    <a:bodyPr/>
                    <a:lstStyle/>
                    <a:p>
                      <a:pPr algn="ctr" rtl="0" fontAlgn="ctr"/>
                      <a:r>
                        <a:rPr lang="en-US" sz="2100" b="0" i="0" u="none" strike="noStrike" dirty="0">
                          <a:solidFill>
                            <a:srgbClr val="000000"/>
                          </a:solidFill>
                          <a:effectLst/>
                          <a:latin typeface="Calibri" panose="020F0502020204030204" pitchFamily="34" charset="0"/>
                        </a:rPr>
                        <a:t>2</a:t>
                      </a:r>
                    </a:p>
                  </a:txBody>
                  <a:tcPr marL="8170" marR="8170" marT="8170" marB="0" anchor="ctr"/>
                </a:tc>
                <a:tc>
                  <a:txBody>
                    <a:bodyPr/>
                    <a:lstStyle/>
                    <a:p>
                      <a:pPr algn="ctr" rtl="0" fontAlgn="ctr"/>
                      <a:r>
                        <a:rPr lang="en-US" sz="2100" b="0" i="0" u="none" strike="noStrike" dirty="0">
                          <a:solidFill>
                            <a:srgbClr val="000000"/>
                          </a:solidFill>
                          <a:effectLst/>
                          <a:latin typeface="Calibri" panose="020F0502020204030204" pitchFamily="34" charset="0"/>
                        </a:rPr>
                        <a:t>1</a:t>
                      </a:r>
                    </a:p>
                  </a:txBody>
                  <a:tcPr marL="8170" marR="8170" marT="8170" marB="0" anchor="ct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tc>
                <a:tc>
                  <a:txBody>
                    <a:bodyPr/>
                    <a:lstStyle/>
                    <a:p>
                      <a:pPr algn="ctr" rtl="0" fontAlgn="ctr"/>
                      <a:r>
                        <a:rPr lang="en-US" sz="2100" b="0" i="0" u="none" strike="noStrike" dirty="0">
                          <a:solidFill>
                            <a:srgbClr val="000000"/>
                          </a:solidFill>
                          <a:effectLst/>
                          <a:latin typeface="Calibri" panose="020F0502020204030204" pitchFamily="34" charset="0"/>
                        </a:rPr>
                        <a:t>1</a:t>
                      </a:r>
                    </a:p>
                  </a:txBody>
                  <a:tcPr marL="8170" marR="8170" marT="8170" marB="0" anchor="ctr"/>
                </a:tc>
                <a:tc>
                  <a:txBody>
                    <a:bodyPr/>
                    <a:lstStyle/>
                    <a:p>
                      <a:pPr algn="ctr" rtl="0" fontAlgn="ctr"/>
                      <a:r>
                        <a:rPr lang="en-US" sz="2100" b="0" i="0" u="none" strike="noStrike" dirty="0">
                          <a:solidFill>
                            <a:srgbClr val="000000"/>
                          </a:solidFill>
                          <a:effectLst/>
                          <a:latin typeface="Calibri" panose="020F0502020204030204" pitchFamily="34" charset="0"/>
                        </a:rPr>
                        <a:t>1</a:t>
                      </a:r>
                    </a:p>
                  </a:txBody>
                  <a:tcPr marL="8170" marR="8170" marT="8170" marB="0" anchor="ctr"/>
                </a:tc>
                <a:tc>
                  <a:txBody>
                    <a:bodyPr/>
                    <a:lstStyle/>
                    <a:p>
                      <a:pPr algn="ctr" rtl="0" fontAlgn="ctr"/>
                      <a:r>
                        <a:rPr lang="en-US" sz="2100" b="0" i="0" u="none" strike="noStrike" dirty="0">
                          <a:solidFill>
                            <a:srgbClr val="000000"/>
                          </a:solidFill>
                          <a:effectLst/>
                          <a:latin typeface="Calibri" panose="020F0502020204030204" pitchFamily="34" charset="0"/>
                        </a:rPr>
                        <a:t>2</a:t>
                      </a:r>
                    </a:p>
                  </a:txBody>
                  <a:tcPr marL="8170" marR="8170" marT="8170" marB="0" anchor="ctr"/>
                </a:tc>
                <a:tc>
                  <a:txBody>
                    <a:bodyPr/>
                    <a:lstStyle/>
                    <a:p>
                      <a:pPr algn="ctr" rtl="0" fontAlgn="ctr"/>
                      <a:r>
                        <a:rPr lang="en-US" sz="2100" b="0" i="0" u="none" strike="noStrike" dirty="0">
                          <a:solidFill>
                            <a:srgbClr val="000000"/>
                          </a:solidFill>
                          <a:effectLst/>
                          <a:latin typeface="Calibri" panose="020F0502020204030204" pitchFamily="34" charset="0"/>
                        </a:rPr>
                        <a:t>2</a:t>
                      </a:r>
                    </a:p>
                  </a:txBody>
                  <a:tcPr marL="8170" marR="8170" marT="8170" marB="0" anchor="ctr"/>
                </a:tc>
                <a:extLst>
                  <a:ext uri="{0D108BD9-81ED-4DB2-BD59-A6C34878D82A}">
                    <a16:rowId xmlns:a16="http://schemas.microsoft.com/office/drawing/2014/main" xmlns="" val="3041487185"/>
                  </a:ext>
                </a:extLst>
              </a:tr>
              <a:tr h="694417">
                <a:tc>
                  <a:txBody>
                    <a:bodyPr/>
                    <a:lstStyle/>
                    <a:p>
                      <a:pPr algn="ctr" rtl="0" fontAlgn="ctr"/>
                      <a:r>
                        <a:rPr lang="en-US" sz="2100" b="1" u="none" strike="noStrike" dirty="0">
                          <a:effectLst/>
                        </a:rPr>
                        <a:t>CO3</a:t>
                      </a:r>
                      <a:endParaRPr lang="en-US" sz="2100" b="1" i="0" u="none" strike="noStrike" dirty="0">
                        <a:solidFill>
                          <a:srgbClr val="000000"/>
                        </a:solidFill>
                        <a:effectLst/>
                        <a:latin typeface="Calibri" panose="020F0502020204030204" pitchFamily="34" charset="0"/>
                      </a:endParaRPr>
                    </a:p>
                  </a:txBody>
                  <a:tcPr marL="8170" marR="8170" marT="8170"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3</a:t>
                      </a:r>
                      <a:endPar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8170" marR="8170" marT="8170"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3</a:t>
                      </a:r>
                      <a:endPar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8170" marR="8170" marT="8170" marB="0" anchor="ctr"/>
                </a:tc>
                <a:tc>
                  <a:txBody>
                    <a:bodyPr/>
                    <a:lstStyle/>
                    <a:p>
                      <a:pPr algn="ctr" rtl="0" fontAlgn="ctr"/>
                      <a:r>
                        <a:rPr lang="en-US" sz="2100" b="0" i="0" u="none" strike="noStrike" dirty="0">
                          <a:solidFill>
                            <a:srgbClr val="000000"/>
                          </a:solidFill>
                          <a:effectLst/>
                          <a:latin typeface="Calibri" panose="020F0502020204030204" pitchFamily="34" charset="0"/>
                        </a:rPr>
                        <a:t> 3</a:t>
                      </a:r>
                    </a:p>
                  </a:txBody>
                  <a:tcPr marL="8170" marR="8170" marT="8170" marB="0" anchor="ctr"/>
                </a:tc>
                <a:tc>
                  <a:txBody>
                    <a:bodyPr/>
                    <a:lstStyle/>
                    <a:p>
                      <a:pPr algn="ctr" rtl="0" fontAlgn="ctr"/>
                      <a:r>
                        <a:rPr lang="en-US" sz="2100" b="0" i="0" u="none" strike="noStrike" dirty="0">
                          <a:solidFill>
                            <a:srgbClr val="000000"/>
                          </a:solidFill>
                          <a:effectLst/>
                          <a:latin typeface="Calibri" panose="020F0502020204030204" pitchFamily="34" charset="0"/>
                        </a:rPr>
                        <a:t>2</a:t>
                      </a:r>
                    </a:p>
                  </a:txBody>
                  <a:tcPr marL="8170" marR="8170" marT="8170" marB="0" anchor="ctr"/>
                </a:tc>
                <a:tc>
                  <a:txBody>
                    <a:bodyPr/>
                    <a:lstStyle/>
                    <a:p>
                      <a:pPr algn="ctr" rtl="0" fontAlgn="ctr"/>
                      <a:r>
                        <a:rPr lang="en-US" sz="2100" b="0" i="0" u="none" strike="noStrike" dirty="0">
                          <a:solidFill>
                            <a:srgbClr val="000000"/>
                          </a:solidFill>
                          <a:effectLst/>
                          <a:latin typeface="Calibri" panose="020F0502020204030204" pitchFamily="34" charset="0"/>
                        </a:rPr>
                        <a:t>2</a:t>
                      </a:r>
                    </a:p>
                  </a:txBody>
                  <a:tcPr marL="8170" marR="8170" marT="8170" marB="0" anchor="ct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tc>
                <a:tc>
                  <a:txBody>
                    <a:bodyPr/>
                    <a:lstStyle/>
                    <a:p>
                      <a:pPr algn="ctr" rtl="0" fontAlgn="ctr"/>
                      <a:r>
                        <a:rPr lang="en-US" sz="2100" b="0" i="0" u="none" strike="noStrike" dirty="0">
                          <a:solidFill>
                            <a:srgbClr val="000000"/>
                          </a:solidFill>
                          <a:effectLst/>
                          <a:latin typeface="Calibri" panose="020F0502020204030204" pitchFamily="34" charset="0"/>
                        </a:rPr>
                        <a:t>2</a:t>
                      </a:r>
                    </a:p>
                  </a:txBody>
                  <a:tcPr marL="8170" marR="8170" marT="8170" marB="0" anchor="ctr"/>
                </a:tc>
                <a:tc>
                  <a:txBody>
                    <a:bodyPr/>
                    <a:lstStyle/>
                    <a:p>
                      <a:pPr algn="ctr" rtl="0" fontAlgn="ctr"/>
                      <a:r>
                        <a:rPr lang="en-US" sz="2100" b="0" i="0" u="none" strike="noStrike" dirty="0">
                          <a:solidFill>
                            <a:srgbClr val="000000"/>
                          </a:solidFill>
                          <a:effectLst/>
                          <a:latin typeface="Calibri" panose="020F0502020204030204" pitchFamily="34" charset="0"/>
                        </a:rPr>
                        <a:t>1</a:t>
                      </a:r>
                    </a:p>
                  </a:txBody>
                  <a:tcPr marL="8170" marR="8170" marT="8170" marB="0" anchor="ctr"/>
                </a:tc>
                <a:tc>
                  <a:txBody>
                    <a:bodyPr/>
                    <a:lstStyle/>
                    <a:p>
                      <a:pPr algn="ctr" rtl="0" fontAlgn="ctr"/>
                      <a:r>
                        <a:rPr lang="en-US" sz="2100" b="0" i="0" u="none" strike="noStrike" dirty="0">
                          <a:solidFill>
                            <a:srgbClr val="000000"/>
                          </a:solidFill>
                          <a:effectLst/>
                          <a:latin typeface="Calibri" panose="020F0502020204030204" pitchFamily="34" charset="0"/>
                        </a:rPr>
                        <a:t>2</a:t>
                      </a:r>
                    </a:p>
                  </a:txBody>
                  <a:tcPr marL="8170" marR="8170" marT="8170" marB="0" anchor="ctr"/>
                </a:tc>
                <a:tc>
                  <a:txBody>
                    <a:bodyPr/>
                    <a:lstStyle/>
                    <a:p>
                      <a:pPr algn="ctr" rtl="0" fontAlgn="ctr"/>
                      <a:r>
                        <a:rPr lang="en-US" sz="2100" b="0" i="0" u="none" strike="noStrike" dirty="0">
                          <a:solidFill>
                            <a:srgbClr val="000000"/>
                          </a:solidFill>
                          <a:effectLst/>
                          <a:latin typeface="Calibri" panose="020F0502020204030204" pitchFamily="34" charset="0"/>
                        </a:rPr>
                        <a:t>3</a:t>
                      </a:r>
                    </a:p>
                  </a:txBody>
                  <a:tcPr marL="8170" marR="8170" marT="8170" marB="0" anchor="ctr"/>
                </a:tc>
                <a:extLst>
                  <a:ext uri="{0D108BD9-81ED-4DB2-BD59-A6C34878D82A}">
                    <a16:rowId xmlns:a16="http://schemas.microsoft.com/office/drawing/2014/main" xmlns="" val="3230989355"/>
                  </a:ext>
                </a:extLst>
              </a:tr>
              <a:tr h="694417">
                <a:tc>
                  <a:txBody>
                    <a:bodyPr/>
                    <a:lstStyle/>
                    <a:p>
                      <a:pPr algn="ctr" rtl="0" fontAlgn="ctr"/>
                      <a:r>
                        <a:rPr lang="en-US" sz="2100" b="1" u="none" strike="noStrike" dirty="0">
                          <a:effectLst/>
                        </a:rPr>
                        <a:t>CO4</a:t>
                      </a:r>
                      <a:endParaRPr lang="en-US" sz="2100" b="1" i="0" u="none" strike="noStrike" dirty="0">
                        <a:solidFill>
                          <a:srgbClr val="000000"/>
                        </a:solidFill>
                        <a:effectLst/>
                        <a:latin typeface="Calibri" panose="020F0502020204030204" pitchFamily="34" charset="0"/>
                      </a:endParaRPr>
                    </a:p>
                  </a:txBody>
                  <a:tcPr marL="8170" marR="8170" marT="8170"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3</a:t>
                      </a:r>
                      <a:endPar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8170" marR="8170" marT="8170"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3</a:t>
                      </a:r>
                      <a:endPar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8170" marR="8170" marT="8170"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3</a:t>
                      </a:r>
                      <a:endPar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8170" marR="8170" marT="8170"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3</a:t>
                      </a:r>
                      <a:endPar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8170" marR="8170" marT="8170" marB="0" anchor="ctr"/>
                </a:tc>
                <a:tc>
                  <a:txBody>
                    <a:bodyPr/>
                    <a:lstStyle/>
                    <a:p>
                      <a:pPr algn="ctr" rtl="0" fontAlgn="ctr"/>
                      <a:r>
                        <a:rPr lang="en-US" sz="2100" b="0" i="0" u="none" strike="noStrike" dirty="0">
                          <a:solidFill>
                            <a:srgbClr val="000000"/>
                          </a:solidFill>
                          <a:effectLst/>
                          <a:latin typeface="Calibri" panose="020F0502020204030204" pitchFamily="34" charset="0"/>
                        </a:rPr>
                        <a:t>3</a:t>
                      </a:r>
                    </a:p>
                  </a:txBody>
                  <a:tcPr marL="8170" marR="8170" marT="8170" marB="0" anchor="ctr"/>
                </a:tc>
                <a:tc>
                  <a:txBody>
                    <a:bodyPr/>
                    <a:lstStyle/>
                    <a:p>
                      <a:pPr algn="ctr" rtl="0" fontAlgn="ctr"/>
                      <a:r>
                        <a:rPr lang="en-US" sz="2100" b="0" i="0" u="none" strike="noStrike" dirty="0">
                          <a:solidFill>
                            <a:srgbClr val="000000"/>
                          </a:solidFill>
                          <a:effectLst/>
                          <a:latin typeface="Calibri" panose="020F0502020204030204" pitchFamily="34" charset="0"/>
                        </a:rPr>
                        <a:t>2</a:t>
                      </a:r>
                    </a:p>
                  </a:txBody>
                  <a:tcPr marL="8170" marR="8170" marT="8170" marB="0" anchor="ctr"/>
                </a:tc>
                <a:tc>
                  <a:txBody>
                    <a:bodyPr/>
                    <a:lstStyle/>
                    <a:p>
                      <a:pPr algn="ctr" rtl="0" fontAlgn="ctr"/>
                      <a:r>
                        <a:rPr lang="en-US" sz="2100" b="0" i="0" u="none" strike="noStrike" dirty="0">
                          <a:solidFill>
                            <a:srgbClr val="000000"/>
                          </a:solidFill>
                          <a:effectLst/>
                          <a:latin typeface="Calibri" panose="020F0502020204030204" pitchFamily="34" charset="0"/>
                        </a:rPr>
                        <a:t>2</a:t>
                      </a:r>
                    </a:p>
                  </a:txBody>
                  <a:tcPr marL="8170" marR="8170" marT="8170" marB="0" anchor="ctr"/>
                </a:tc>
                <a:tc>
                  <a:txBody>
                    <a:bodyPr/>
                    <a:lstStyle/>
                    <a:p>
                      <a:pPr algn="ctr" rtl="0" fontAlgn="ctr"/>
                      <a:r>
                        <a:rPr lang="en-US" sz="2100" b="0" i="0" u="none" strike="noStrike" dirty="0">
                          <a:solidFill>
                            <a:srgbClr val="000000"/>
                          </a:solidFill>
                          <a:effectLst/>
                          <a:latin typeface="Calibri" panose="020F0502020204030204" pitchFamily="34" charset="0"/>
                        </a:rPr>
                        <a:t>1</a:t>
                      </a:r>
                    </a:p>
                  </a:txBody>
                  <a:tcPr marL="8170" marR="8170" marT="8170" marB="0" anchor="ctr"/>
                </a:tc>
                <a:tc>
                  <a:txBody>
                    <a:bodyPr/>
                    <a:lstStyle/>
                    <a:p>
                      <a:pPr algn="ctr" rtl="0" fontAlgn="ctr"/>
                      <a:r>
                        <a:rPr lang="en-US" sz="2100" b="0" i="0" u="none" strike="noStrike" dirty="0">
                          <a:solidFill>
                            <a:srgbClr val="000000"/>
                          </a:solidFill>
                          <a:effectLst/>
                          <a:latin typeface="Calibri" panose="020F0502020204030204" pitchFamily="34" charset="0"/>
                        </a:rPr>
                        <a:t>2</a:t>
                      </a:r>
                    </a:p>
                  </a:txBody>
                  <a:tcPr marL="8170" marR="8170" marT="8170" marB="0" anchor="ctr"/>
                </a:tc>
                <a:tc>
                  <a:txBody>
                    <a:bodyPr/>
                    <a:lstStyle/>
                    <a:p>
                      <a:pPr algn="ctr" rtl="0" fontAlgn="ctr"/>
                      <a:r>
                        <a:rPr lang="en-US" sz="2100" b="0" i="0" u="none" strike="noStrike" dirty="0">
                          <a:solidFill>
                            <a:srgbClr val="000000"/>
                          </a:solidFill>
                          <a:effectLst/>
                          <a:latin typeface="Calibri" panose="020F0502020204030204" pitchFamily="34" charset="0"/>
                        </a:rPr>
                        <a:t>1</a:t>
                      </a:r>
                    </a:p>
                  </a:txBody>
                  <a:tcPr marL="8170" marR="8170" marT="8170" marB="0" anchor="ctr"/>
                </a:tc>
                <a:tc>
                  <a:txBody>
                    <a:bodyPr/>
                    <a:lstStyle/>
                    <a:p>
                      <a:pPr algn="ctr" rtl="0" fontAlgn="ctr"/>
                      <a:r>
                        <a:rPr lang="en-US" sz="2100" b="0" i="0" u="none" strike="noStrike" dirty="0">
                          <a:solidFill>
                            <a:srgbClr val="000000"/>
                          </a:solidFill>
                          <a:effectLst/>
                          <a:latin typeface="Calibri" panose="020F0502020204030204" pitchFamily="34" charset="0"/>
                        </a:rPr>
                        <a:t>2</a:t>
                      </a:r>
                    </a:p>
                  </a:txBody>
                  <a:tcPr marL="8170" marR="8170" marT="8170" marB="0" anchor="ctr"/>
                </a:tc>
                <a:tc>
                  <a:txBody>
                    <a:bodyPr/>
                    <a:lstStyle/>
                    <a:p>
                      <a:pPr algn="ctr" rtl="0" fontAlgn="ctr"/>
                      <a:r>
                        <a:rPr lang="en-US" sz="2100" b="0" i="0" u="none" strike="noStrike" dirty="0">
                          <a:solidFill>
                            <a:srgbClr val="000000"/>
                          </a:solidFill>
                          <a:effectLst/>
                          <a:latin typeface="Calibri" panose="020F0502020204030204" pitchFamily="34" charset="0"/>
                        </a:rPr>
                        <a:t>3</a:t>
                      </a:r>
                    </a:p>
                  </a:txBody>
                  <a:tcPr marL="8170" marR="8170" marT="8170" marB="0" anchor="ctr"/>
                </a:tc>
                <a:extLst>
                  <a:ext uri="{0D108BD9-81ED-4DB2-BD59-A6C34878D82A}">
                    <a16:rowId xmlns:a16="http://schemas.microsoft.com/office/drawing/2014/main" xmlns="" val="4294284923"/>
                  </a:ext>
                </a:extLst>
              </a:tr>
              <a:tr h="694417">
                <a:tc>
                  <a:txBody>
                    <a:bodyPr/>
                    <a:lstStyle/>
                    <a:p>
                      <a:pPr algn="ctr" rtl="0" fontAlgn="ctr"/>
                      <a:r>
                        <a:rPr lang="en-US" sz="2100" b="1" u="none" strike="noStrike" dirty="0">
                          <a:effectLst/>
                        </a:rPr>
                        <a:t>CO5</a:t>
                      </a:r>
                      <a:endParaRPr lang="en-US" sz="2100" b="1" i="0" u="none" strike="noStrike" dirty="0">
                        <a:solidFill>
                          <a:srgbClr val="000000"/>
                        </a:solidFill>
                        <a:effectLst/>
                        <a:latin typeface="Calibri" panose="020F0502020204030204" pitchFamily="34" charset="0"/>
                      </a:endParaRPr>
                    </a:p>
                  </a:txBody>
                  <a:tcPr marL="8170" marR="8170" marT="8170" marB="0" anchor="ctr">
                    <a:solidFill>
                      <a:schemeClr val="tx2">
                        <a:lumMod val="60000"/>
                        <a:lumOff val="4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3</a:t>
                      </a:r>
                      <a:endPar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8170" marR="8170" marT="8170" marB="0" anchor="ctr">
                    <a:solidFill>
                      <a:schemeClr val="tx2">
                        <a:lumMod val="60000"/>
                        <a:lumOff val="4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3</a:t>
                      </a:r>
                      <a:endPar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8170" marR="8170" marT="8170" marB="0" anchor="ctr">
                    <a:solidFill>
                      <a:schemeClr val="tx2">
                        <a:lumMod val="60000"/>
                        <a:lumOff val="4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3</a:t>
                      </a:r>
                      <a:endPar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8170" marR="8170" marT="8170" marB="0" anchor="ctr">
                    <a:solidFill>
                      <a:schemeClr val="tx2">
                        <a:lumMod val="60000"/>
                        <a:lumOff val="4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solidFill>
                      <a:schemeClr val="tx2">
                        <a:lumMod val="60000"/>
                        <a:lumOff val="4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3</a:t>
                      </a:r>
                    </a:p>
                  </a:txBody>
                  <a:tcPr marL="8170" marR="8170" marT="8170" marB="0" anchor="ctr">
                    <a:solidFill>
                      <a:schemeClr val="tx2">
                        <a:lumMod val="60000"/>
                        <a:lumOff val="4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2</a:t>
                      </a:r>
                    </a:p>
                  </a:txBody>
                  <a:tcPr marL="8170" marR="8170" marT="8170" marB="0" anchor="ctr">
                    <a:solidFill>
                      <a:schemeClr val="tx2">
                        <a:lumMod val="60000"/>
                        <a:lumOff val="4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2</a:t>
                      </a:r>
                    </a:p>
                  </a:txBody>
                  <a:tcPr marL="8170" marR="8170" marT="8170" marB="0" anchor="ctr">
                    <a:solidFill>
                      <a:schemeClr val="tx2">
                        <a:lumMod val="60000"/>
                        <a:lumOff val="4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1</a:t>
                      </a:r>
                    </a:p>
                  </a:txBody>
                  <a:tcPr marL="8170" marR="8170" marT="8170" marB="0" anchor="ctr">
                    <a:solidFill>
                      <a:schemeClr val="tx2">
                        <a:lumMod val="60000"/>
                        <a:lumOff val="4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2</a:t>
                      </a:r>
                    </a:p>
                  </a:txBody>
                  <a:tcPr marL="8170" marR="8170" marT="8170" marB="0" anchor="ctr">
                    <a:solidFill>
                      <a:schemeClr val="tx2">
                        <a:lumMod val="60000"/>
                        <a:lumOff val="4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1</a:t>
                      </a:r>
                    </a:p>
                  </a:txBody>
                  <a:tcPr marL="8170" marR="8170" marT="8170" marB="0" anchor="ctr">
                    <a:solidFill>
                      <a:schemeClr val="tx2">
                        <a:lumMod val="60000"/>
                        <a:lumOff val="4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2</a:t>
                      </a:r>
                    </a:p>
                  </a:txBody>
                  <a:tcPr marL="8170" marR="8170" marT="8170" marB="0" anchor="ctr">
                    <a:solidFill>
                      <a:schemeClr val="tx2">
                        <a:lumMod val="60000"/>
                        <a:lumOff val="4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2</a:t>
                      </a:r>
                    </a:p>
                  </a:txBody>
                  <a:tcPr marL="8170" marR="8170" marT="8170" marB="0" anchor="ctr">
                    <a:solidFill>
                      <a:schemeClr val="tx2">
                        <a:lumMod val="60000"/>
                        <a:lumOff val="40000"/>
                      </a:schemeClr>
                    </a:solidFill>
                  </a:tcPr>
                </a:tc>
                <a:extLst>
                  <a:ext uri="{0D108BD9-81ED-4DB2-BD59-A6C34878D82A}">
                    <a16:rowId xmlns:a16="http://schemas.microsoft.com/office/drawing/2014/main" xmlns="" val="1022190676"/>
                  </a:ext>
                </a:extLst>
              </a:tr>
              <a:tr h="351293">
                <a:tc>
                  <a:txBody>
                    <a:bodyPr/>
                    <a:lstStyle/>
                    <a:p>
                      <a:pPr algn="ctr" fontAlgn="ctr"/>
                      <a:r>
                        <a:rPr lang="en-US" sz="2100" b="1" u="none" strike="noStrike" dirty="0">
                          <a:effectLst/>
                        </a:rPr>
                        <a:t>AVG </a:t>
                      </a:r>
                      <a:endParaRPr lang="en-US" sz="2100" b="1" i="0" u="none" strike="noStrike" dirty="0">
                        <a:solidFill>
                          <a:srgbClr val="000000"/>
                        </a:solidFill>
                        <a:effectLst/>
                        <a:latin typeface="Arial" panose="020B0604020202020204" pitchFamily="34" charset="0"/>
                      </a:endParaRPr>
                    </a:p>
                  </a:txBody>
                  <a:tcPr marL="8170" marR="8170" marT="8170" marB="0" anchor="ctr"/>
                </a:tc>
                <a:tc>
                  <a:txBody>
                    <a:bodyPr/>
                    <a:lstStyle/>
                    <a:p>
                      <a:pPr algn="ctr" rtl="0" fontAlgn="ctr"/>
                      <a:r>
                        <a:rPr lang="en-US" sz="2100" b="0" i="0" u="none" strike="noStrike" dirty="0">
                          <a:solidFill>
                            <a:srgbClr val="000000"/>
                          </a:solidFill>
                          <a:effectLst/>
                          <a:latin typeface="Calibri" panose="020F0502020204030204" pitchFamily="34" charset="0"/>
                        </a:rPr>
                        <a:t>3.0</a:t>
                      </a:r>
                    </a:p>
                  </a:txBody>
                  <a:tcPr marL="8170" marR="8170" marT="8170" marB="0" anchor="ctr"/>
                </a:tc>
                <a:tc>
                  <a:txBody>
                    <a:bodyPr/>
                    <a:lstStyle/>
                    <a:p>
                      <a:pPr algn="ctr" rtl="0" fontAlgn="ctr"/>
                      <a:r>
                        <a:rPr lang="en-US" sz="2100" b="0" i="0" u="none" strike="noStrike" dirty="0">
                          <a:solidFill>
                            <a:srgbClr val="000000"/>
                          </a:solidFill>
                          <a:effectLst/>
                          <a:latin typeface="Calibri" panose="020F0502020204030204" pitchFamily="34" charset="0"/>
                        </a:rPr>
                        <a:t>3.0</a:t>
                      </a:r>
                    </a:p>
                  </a:txBody>
                  <a:tcPr marL="8170" marR="8170" marT="8170" marB="0" anchor="ctr"/>
                </a:tc>
                <a:tc>
                  <a:txBody>
                    <a:bodyPr/>
                    <a:lstStyle/>
                    <a:p>
                      <a:pPr algn="ctr" rtl="0" fontAlgn="ctr"/>
                      <a:r>
                        <a:rPr lang="en-US" sz="2100" b="0" i="0" u="none" strike="noStrike" dirty="0">
                          <a:solidFill>
                            <a:srgbClr val="000000"/>
                          </a:solidFill>
                          <a:effectLst/>
                          <a:latin typeface="Calibri" panose="020F0502020204030204" pitchFamily="34" charset="0"/>
                        </a:rPr>
                        <a:t>3.0</a:t>
                      </a:r>
                    </a:p>
                  </a:txBody>
                  <a:tcPr marL="8170" marR="8170" marT="8170" marB="0" anchor="ctr"/>
                </a:tc>
                <a:tc>
                  <a:txBody>
                    <a:bodyPr/>
                    <a:lstStyle/>
                    <a:p>
                      <a:pPr algn="ctr" rtl="0" fontAlgn="ctr"/>
                      <a:r>
                        <a:rPr lang="en-US" sz="2100" b="0" i="0" u="none" strike="noStrike" dirty="0">
                          <a:solidFill>
                            <a:srgbClr val="000000"/>
                          </a:solidFill>
                          <a:effectLst/>
                          <a:latin typeface="Calibri" panose="020F0502020204030204" pitchFamily="34" charset="0"/>
                        </a:rPr>
                        <a:t>3.0</a:t>
                      </a:r>
                    </a:p>
                  </a:txBody>
                  <a:tcPr marL="8170" marR="8170" marT="8170" marB="0" anchor="ctr"/>
                </a:tc>
                <a:tc>
                  <a:txBody>
                    <a:bodyPr/>
                    <a:lstStyle/>
                    <a:p>
                      <a:pPr algn="ctr" rtl="0" fontAlgn="ctr"/>
                      <a:r>
                        <a:rPr lang="en-US" sz="2100" b="0" i="0" u="none" strike="noStrike" dirty="0">
                          <a:solidFill>
                            <a:srgbClr val="000000"/>
                          </a:solidFill>
                          <a:effectLst/>
                          <a:latin typeface="Calibri" panose="020F0502020204030204" pitchFamily="34" charset="0"/>
                        </a:rPr>
                        <a:t>2.6</a:t>
                      </a:r>
                    </a:p>
                  </a:txBody>
                  <a:tcPr marL="8170" marR="8170" marT="8170" marB="0" anchor="ctr"/>
                </a:tc>
                <a:tc>
                  <a:txBody>
                    <a:bodyPr/>
                    <a:lstStyle/>
                    <a:p>
                      <a:pPr algn="ctr" rtl="0" fontAlgn="ctr"/>
                      <a:r>
                        <a:rPr lang="en-US" sz="2100" b="0" i="0" u="none" strike="noStrike" dirty="0">
                          <a:solidFill>
                            <a:srgbClr val="000000"/>
                          </a:solidFill>
                          <a:effectLst/>
                          <a:latin typeface="Calibri" panose="020F0502020204030204" pitchFamily="34" charset="0"/>
                        </a:rPr>
                        <a:t>2.0</a:t>
                      </a:r>
                    </a:p>
                  </a:txBody>
                  <a:tcPr marL="8170" marR="8170" marT="8170" marB="0" anchor="ctr"/>
                </a:tc>
                <a:tc>
                  <a:txBody>
                    <a:bodyPr/>
                    <a:lstStyle/>
                    <a:p>
                      <a:pPr algn="ctr" rtl="0" fontAlgn="ctr"/>
                      <a:r>
                        <a:rPr lang="en-US" sz="2100" b="0" i="0" u="none" strike="noStrike" dirty="0">
                          <a:solidFill>
                            <a:srgbClr val="000000"/>
                          </a:solidFill>
                          <a:effectLst/>
                          <a:latin typeface="Calibri" panose="020F0502020204030204" pitchFamily="34" charset="0"/>
                        </a:rPr>
                        <a:t>1.6</a:t>
                      </a:r>
                    </a:p>
                  </a:txBody>
                  <a:tcPr marL="8170" marR="8170" marT="8170" marB="0" anchor="ctr"/>
                </a:tc>
                <a:tc>
                  <a:txBody>
                    <a:bodyPr/>
                    <a:lstStyle/>
                    <a:p>
                      <a:pPr algn="ctr" rtl="0" fontAlgn="ctr"/>
                      <a:r>
                        <a:rPr lang="en-US" sz="2100" b="0" i="0" u="none" strike="noStrike" dirty="0">
                          <a:solidFill>
                            <a:srgbClr val="000000"/>
                          </a:solidFill>
                          <a:effectLst/>
                          <a:latin typeface="Calibri" panose="020F0502020204030204" pitchFamily="34" charset="0"/>
                        </a:rPr>
                        <a:t>0.4</a:t>
                      </a:r>
                    </a:p>
                  </a:txBody>
                  <a:tcPr marL="8170" marR="8170" marT="8170" marB="0" anchor="ctr"/>
                </a:tc>
                <a:tc>
                  <a:txBody>
                    <a:bodyPr/>
                    <a:lstStyle/>
                    <a:p>
                      <a:pPr algn="ctr" rtl="0" fontAlgn="ctr"/>
                      <a:r>
                        <a:rPr lang="en-US" sz="2100" b="0" i="0" u="none" strike="noStrike" dirty="0">
                          <a:solidFill>
                            <a:srgbClr val="000000"/>
                          </a:solidFill>
                          <a:effectLst/>
                          <a:latin typeface="Calibri" panose="020F0502020204030204" pitchFamily="34" charset="0"/>
                        </a:rPr>
                        <a:t>1.6</a:t>
                      </a:r>
                    </a:p>
                  </a:txBody>
                  <a:tcPr marL="8170" marR="8170" marT="8170" marB="0" anchor="ctr"/>
                </a:tc>
                <a:tc>
                  <a:txBody>
                    <a:bodyPr/>
                    <a:lstStyle/>
                    <a:p>
                      <a:pPr algn="ctr" rtl="0" fontAlgn="ctr"/>
                      <a:r>
                        <a:rPr lang="en-US" sz="2100" b="0" i="0" u="none" strike="noStrike" dirty="0">
                          <a:solidFill>
                            <a:srgbClr val="000000"/>
                          </a:solidFill>
                          <a:effectLst/>
                          <a:latin typeface="Calibri" panose="020F0502020204030204" pitchFamily="34" charset="0"/>
                        </a:rPr>
                        <a:t>0.8</a:t>
                      </a:r>
                    </a:p>
                  </a:txBody>
                  <a:tcPr marL="8170" marR="8170" marT="8170" marB="0" anchor="ctr"/>
                </a:tc>
                <a:tc>
                  <a:txBody>
                    <a:bodyPr/>
                    <a:lstStyle/>
                    <a:p>
                      <a:pPr algn="ctr" rtl="0" fontAlgn="ctr"/>
                      <a:r>
                        <a:rPr lang="en-US" sz="2100" b="0" i="0" u="none" strike="noStrike" dirty="0">
                          <a:solidFill>
                            <a:srgbClr val="000000"/>
                          </a:solidFill>
                          <a:effectLst/>
                          <a:latin typeface="Calibri" panose="020F0502020204030204" pitchFamily="34" charset="0"/>
                        </a:rPr>
                        <a:t>2.0</a:t>
                      </a:r>
                    </a:p>
                  </a:txBody>
                  <a:tcPr marL="8170" marR="8170" marT="8170" marB="0" anchor="ctr"/>
                </a:tc>
                <a:tc>
                  <a:txBody>
                    <a:bodyPr/>
                    <a:lstStyle/>
                    <a:p>
                      <a:pPr algn="ctr" rtl="0" fontAlgn="ctr"/>
                      <a:r>
                        <a:rPr lang="en-US" sz="2100" b="0" i="0" u="none" strike="noStrike" dirty="0">
                          <a:solidFill>
                            <a:srgbClr val="000000"/>
                          </a:solidFill>
                          <a:effectLst/>
                          <a:latin typeface="Calibri" panose="020F0502020204030204" pitchFamily="34" charset="0"/>
                        </a:rPr>
                        <a:t>2.4</a:t>
                      </a:r>
                    </a:p>
                  </a:txBody>
                  <a:tcPr marL="8170" marR="8170" marT="8170" marB="0" anchor="ctr"/>
                </a:tc>
                <a:extLst>
                  <a:ext uri="{0D108BD9-81ED-4DB2-BD59-A6C34878D82A}">
                    <a16:rowId xmlns:a16="http://schemas.microsoft.com/office/drawing/2014/main" xmlns="" val="1419157533"/>
                  </a:ext>
                </a:extLst>
              </a:tr>
            </a:tbl>
          </a:graphicData>
        </a:graphic>
      </p:graphicFrame>
    </p:spTree>
    <p:extLst>
      <p:ext uri="{BB962C8B-B14F-4D97-AF65-F5344CB8AC3E}">
        <p14:creationId xmlns:p14="http://schemas.microsoft.com/office/powerpoint/2010/main" val="1302233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7C0252-0BAB-403D-9041-62735A0D0CA2}" type="datetime1">
              <a:rPr lang="en-US" smtClean="0"/>
              <a:t>1/6/2021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dirty="0"/>
          </a:p>
        </p:txBody>
      </p:sp>
      <p:sp>
        <p:nvSpPr>
          <p:cNvPr id="7" name="Title 1"/>
          <p:cNvSpPr txBox="1">
            <a:spLocks/>
          </p:cNvSpPr>
          <p:nvPr/>
        </p:nvSpPr>
        <p:spPr>
          <a:xfrm>
            <a:off x="1295400" y="6"/>
            <a:ext cx="108966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Lists </a:t>
            </a:r>
            <a:r>
              <a:rPr lang="en-US" sz="2800" dirty="0"/>
              <a:t>(CO1)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11" name="Content Placeholder 10">
            <a:extLst>
              <a:ext uri="{FF2B5EF4-FFF2-40B4-BE49-F238E27FC236}">
                <a16:creationId xmlns:a16="http://schemas.microsoft.com/office/drawing/2014/main" xmlns="" id="{51137A43-4551-420B-9DE0-EC715A8FFD6A}"/>
              </a:ext>
            </a:extLst>
          </p:cNvPr>
          <p:cNvSpPr>
            <a:spLocks noGrp="1"/>
          </p:cNvSpPr>
          <p:nvPr>
            <p:ph idx="1"/>
          </p:nvPr>
        </p:nvSpPr>
        <p:spPr>
          <a:xfrm>
            <a:off x="1295400" y="914400"/>
            <a:ext cx="10439400" cy="4648200"/>
          </a:xfrm>
        </p:spPr>
        <p:txBody>
          <a:bodyPr>
            <a:noAutofit/>
          </a:bodyPr>
          <a:lstStyle/>
          <a:p>
            <a:pPr algn="just">
              <a:lnSpc>
                <a:spcPct val="150000"/>
              </a:lnSpc>
            </a:pPr>
            <a:r>
              <a:rPr lang="en-IN" sz="2800" dirty="0"/>
              <a:t>A List is an ordered sequence of item, It contains items separated by commas and enclosed within square brackets ([]). </a:t>
            </a:r>
          </a:p>
          <a:p>
            <a:pPr algn="just">
              <a:lnSpc>
                <a:spcPct val="150000"/>
              </a:lnSpc>
            </a:pPr>
            <a:r>
              <a:rPr lang="en-IN" sz="2800" dirty="0"/>
              <a:t>To some extent, lists are similar to arrays in C. One difference between them is that all the items belonging to a list can be of different data type.</a:t>
            </a:r>
          </a:p>
          <a:p>
            <a:pPr algn="just">
              <a:lnSpc>
                <a:spcPct val="150000"/>
              </a:lnSpc>
            </a:pPr>
            <a:r>
              <a:rPr lang="en-IN" sz="2800" dirty="0"/>
              <a:t>Declaring a list is pretty straight forward. Items separated by commas are enclosed within brackets [ ].</a:t>
            </a:r>
          </a:p>
          <a:p>
            <a:pPr marL="400041" lvl="1" indent="0">
              <a:buNone/>
            </a:pPr>
            <a:endParaRPr lang="en-IN" sz="2000" dirty="0"/>
          </a:p>
        </p:txBody>
      </p:sp>
      <p:sp>
        <p:nvSpPr>
          <p:cNvPr id="9" name="Footer Placeholder 9"/>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a:t>
            </a:r>
            <a:r>
              <a:rPr lang="en-US" dirty="0"/>
              <a:t>Programming in Python                        Unit I</a:t>
            </a:r>
          </a:p>
        </p:txBody>
      </p:sp>
    </p:spTree>
    <p:extLst>
      <p:ext uri="{BB962C8B-B14F-4D97-AF65-F5344CB8AC3E}">
        <p14:creationId xmlns:p14="http://schemas.microsoft.com/office/powerpoint/2010/main" val="3494806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5CEF788-2870-431A-982C-A93494BADDFA}" type="datetime1">
              <a:rPr lang="en-US" smtClean="0"/>
              <a:t>1/6/2021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dirty="0"/>
          </a:p>
        </p:txBody>
      </p:sp>
      <p:sp>
        <p:nvSpPr>
          <p:cNvPr id="7" name="Title 1"/>
          <p:cNvSpPr txBox="1">
            <a:spLocks/>
          </p:cNvSpPr>
          <p:nvPr/>
        </p:nvSpPr>
        <p:spPr>
          <a:xfrm>
            <a:off x="1295400" y="6"/>
            <a:ext cx="108966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Lists </a:t>
            </a:r>
            <a:r>
              <a:rPr lang="en-US" sz="2800" dirty="0"/>
              <a:t>(CO1)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11" name="Content Placeholder 10">
            <a:extLst>
              <a:ext uri="{FF2B5EF4-FFF2-40B4-BE49-F238E27FC236}">
                <a16:creationId xmlns:a16="http://schemas.microsoft.com/office/drawing/2014/main" xmlns="" id="{51137A43-4551-420B-9DE0-EC715A8FFD6A}"/>
              </a:ext>
            </a:extLst>
          </p:cNvPr>
          <p:cNvSpPr>
            <a:spLocks noGrp="1"/>
          </p:cNvSpPr>
          <p:nvPr>
            <p:ph idx="1"/>
          </p:nvPr>
        </p:nvSpPr>
        <p:spPr>
          <a:xfrm>
            <a:off x="1295400" y="1143000"/>
            <a:ext cx="10439400" cy="4419600"/>
          </a:xfrm>
        </p:spPr>
        <p:txBody>
          <a:bodyPr>
            <a:noAutofit/>
          </a:bodyPr>
          <a:lstStyle/>
          <a:p>
            <a:pPr algn="just">
              <a:lnSpc>
                <a:spcPct val="150000"/>
              </a:lnSpc>
            </a:pPr>
            <a:r>
              <a:rPr lang="en-IN" sz="2800" dirty="0"/>
              <a:t>&gt;&gt;&gt; a = [1, 2.2, 'python']</a:t>
            </a:r>
          </a:p>
          <a:p>
            <a:pPr lvl="1" algn="just">
              <a:lnSpc>
                <a:spcPct val="150000"/>
              </a:lnSpc>
            </a:pPr>
            <a:r>
              <a:rPr lang="en-IN" sz="2400" dirty="0"/>
              <a:t>The values stored in a list can be accessed using the slice operator ([ ] and [:]) with indexes starting at 0 in the beginning of the list.</a:t>
            </a:r>
          </a:p>
          <a:p>
            <a:pPr algn="just">
              <a:lnSpc>
                <a:spcPct val="150000"/>
              </a:lnSpc>
            </a:pPr>
            <a:r>
              <a:rPr lang="en-IN" sz="2800" dirty="0"/>
              <a:t>The plus (+) sign is the list concatenation operator, and the asterisk (*) is the repetition operator. </a:t>
            </a:r>
          </a:p>
          <a:p>
            <a:pPr marL="400041" lvl="1" indent="0">
              <a:buNone/>
            </a:pPr>
            <a:endParaRPr lang="en-IN" sz="2000" dirty="0"/>
          </a:p>
        </p:txBody>
      </p:sp>
      <p:sp>
        <p:nvSpPr>
          <p:cNvPr id="9" name="Footer Placeholder 9"/>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a:t>
            </a:r>
            <a:r>
              <a:rPr lang="en-US" dirty="0"/>
              <a:t>Programming in Python                        Unit I</a:t>
            </a:r>
          </a:p>
        </p:txBody>
      </p:sp>
    </p:spTree>
    <p:extLst>
      <p:ext uri="{BB962C8B-B14F-4D97-AF65-F5344CB8AC3E}">
        <p14:creationId xmlns:p14="http://schemas.microsoft.com/office/powerpoint/2010/main" val="3834106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anim calcmode="lin" valueType="num">
                                      <p:cBhvr additive="base">
                                        <p:cTn id="11"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 calcmode="lin" valueType="num">
                                      <p:cBhvr additive="base">
                                        <p:cTn id="17"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BD3517F-F24B-48FA-826B-4B241A7102F3}" type="datetime1">
              <a:rPr lang="en-US" smtClean="0"/>
              <a:t>1/6/2021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dirty="0"/>
          </a:p>
        </p:txBody>
      </p:sp>
      <p:sp>
        <p:nvSpPr>
          <p:cNvPr id="7" name="Title 1"/>
          <p:cNvSpPr txBox="1">
            <a:spLocks/>
          </p:cNvSpPr>
          <p:nvPr/>
        </p:nvSpPr>
        <p:spPr>
          <a:xfrm>
            <a:off x="1295400" y="6"/>
            <a:ext cx="108966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Lists </a:t>
            </a:r>
            <a:r>
              <a:rPr lang="en-US" sz="2800" dirty="0"/>
              <a:t>(CO1)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11" name="Content Placeholder 10">
            <a:extLst>
              <a:ext uri="{FF2B5EF4-FFF2-40B4-BE49-F238E27FC236}">
                <a16:creationId xmlns:a16="http://schemas.microsoft.com/office/drawing/2014/main" xmlns="" id="{51137A43-4551-420B-9DE0-EC715A8FFD6A}"/>
              </a:ext>
            </a:extLst>
          </p:cNvPr>
          <p:cNvSpPr>
            <a:spLocks noGrp="1"/>
          </p:cNvSpPr>
          <p:nvPr>
            <p:ph idx="1"/>
          </p:nvPr>
        </p:nvSpPr>
        <p:spPr>
          <a:xfrm>
            <a:off x="1295400" y="1143000"/>
            <a:ext cx="10439400" cy="4419600"/>
          </a:xfrm>
        </p:spPr>
        <p:txBody>
          <a:bodyPr>
            <a:noAutofit/>
          </a:bodyPr>
          <a:lstStyle/>
          <a:p>
            <a:pPr marL="0" indent="0">
              <a:buNone/>
            </a:pPr>
            <a:r>
              <a:rPr lang="en-IN" sz="2800" dirty="0"/>
              <a:t>&gt;&gt;&gt;  list = [ '</a:t>
            </a:r>
            <a:r>
              <a:rPr lang="en-IN" sz="2800" dirty="0" err="1"/>
              <a:t>abcd</a:t>
            </a:r>
            <a:r>
              <a:rPr lang="en-IN" sz="2800" dirty="0"/>
              <a:t>', 786 , 2.23, 'john', 70.2 ]</a:t>
            </a:r>
          </a:p>
          <a:p>
            <a:pPr marL="0" indent="0">
              <a:buNone/>
            </a:pPr>
            <a:r>
              <a:rPr lang="en-IN" sz="2800" dirty="0"/>
              <a:t>&gt;&gt;&gt; </a:t>
            </a:r>
            <a:r>
              <a:rPr lang="en-IN" sz="2800" dirty="0" err="1"/>
              <a:t>tinylist</a:t>
            </a:r>
            <a:r>
              <a:rPr lang="en-IN" sz="2800" dirty="0"/>
              <a:t> = [123, 'john’]</a:t>
            </a:r>
          </a:p>
          <a:p>
            <a:pPr marL="457188" lvl="1" indent="0">
              <a:buNone/>
            </a:pPr>
            <a:r>
              <a:rPr lang="en-IN" sz="2400" dirty="0"/>
              <a:t>&gt;&gt;&gt; print(list)          		# Prints complete list</a:t>
            </a:r>
          </a:p>
          <a:p>
            <a:pPr marL="457188" lvl="1" indent="0">
              <a:buNone/>
            </a:pPr>
            <a:r>
              <a:rPr lang="en-IN" sz="2400" dirty="0"/>
              <a:t>&gt;&gt;&gt; print(list[0])       		# Prints first element of the list</a:t>
            </a:r>
          </a:p>
          <a:p>
            <a:pPr marL="457188" lvl="1" indent="0">
              <a:buNone/>
            </a:pPr>
            <a:r>
              <a:rPr lang="en-IN" sz="2400" dirty="0"/>
              <a:t>&gt;&gt;&gt; print(list[1:3])     		# Prints elements starting from 2nd till 3rd </a:t>
            </a:r>
          </a:p>
          <a:p>
            <a:pPr marL="457188" lvl="1" indent="0">
              <a:buNone/>
            </a:pPr>
            <a:r>
              <a:rPr lang="en-IN" sz="2400" dirty="0"/>
              <a:t>&gt;&gt;&gt; print(list[2:])      		# Prints elements starting from 3rd element</a:t>
            </a:r>
          </a:p>
          <a:p>
            <a:pPr marL="457188" lvl="1" indent="0">
              <a:buNone/>
            </a:pPr>
            <a:r>
              <a:rPr lang="en-IN" sz="2400" dirty="0"/>
              <a:t>&gt;&gt;&gt; print(</a:t>
            </a:r>
            <a:r>
              <a:rPr lang="en-IN" sz="2400" dirty="0" err="1"/>
              <a:t>tinylist</a:t>
            </a:r>
            <a:r>
              <a:rPr lang="en-IN" sz="2400" dirty="0"/>
              <a:t> * 2)  		# Prints list two times</a:t>
            </a:r>
          </a:p>
          <a:p>
            <a:pPr marL="457188" lvl="1" indent="0">
              <a:buNone/>
            </a:pPr>
            <a:r>
              <a:rPr lang="en-IN" sz="2400" dirty="0"/>
              <a:t>&gt;&gt;&gt; print(list + </a:t>
            </a:r>
            <a:r>
              <a:rPr lang="en-IN" sz="2400" dirty="0" err="1"/>
              <a:t>tinylist</a:t>
            </a:r>
            <a:r>
              <a:rPr lang="en-IN" sz="2400" dirty="0"/>
              <a:t>) 		# Prints concatenated lists</a:t>
            </a:r>
          </a:p>
          <a:p>
            <a:pPr marL="400041" lvl="1" indent="0">
              <a:buNone/>
            </a:pPr>
            <a:endParaRPr lang="en-IN" sz="2000" dirty="0"/>
          </a:p>
        </p:txBody>
      </p:sp>
      <p:sp>
        <p:nvSpPr>
          <p:cNvPr id="9" name="Footer Placeholder 9"/>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a:t>
            </a:r>
            <a:r>
              <a:rPr lang="en-US" dirty="0"/>
              <a:t>Programming in Python                        Unit I</a:t>
            </a:r>
          </a:p>
        </p:txBody>
      </p:sp>
    </p:spTree>
    <p:extLst>
      <p:ext uri="{BB962C8B-B14F-4D97-AF65-F5344CB8AC3E}">
        <p14:creationId xmlns:p14="http://schemas.microsoft.com/office/powerpoint/2010/main" val="76247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 calcmode="lin" valueType="num">
                                      <p:cBhvr additive="base">
                                        <p:cTn id="17"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1">
                                            <p:txEl>
                                              <p:pRg st="3" end="3"/>
                                            </p:txEl>
                                          </p:spTgt>
                                        </p:tgtEl>
                                        <p:attrNameLst>
                                          <p:attrName>style.visibility</p:attrName>
                                        </p:attrNameLst>
                                      </p:cBhvr>
                                      <p:to>
                                        <p:strVal val="visible"/>
                                      </p:to>
                                    </p:set>
                                    <p:anim calcmode="lin" valueType="num">
                                      <p:cBhvr additive="base">
                                        <p:cTn id="21"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1">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1">
                                            <p:txEl>
                                              <p:pRg st="4" end="4"/>
                                            </p:txEl>
                                          </p:spTgt>
                                        </p:tgtEl>
                                        <p:attrNameLst>
                                          <p:attrName>style.visibility</p:attrName>
                                        </p:attrNameLst>
                                      </p:cBhvr>
                                      <p:to>
                                        <p:strVal val="visible"/>
                                      </p:to>
                                    </p:set>
                                    <p:anim calcmode="lin" valueType="num">
                                      <p:cBhvr additive="base">
                                        <p:cTn id="25"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
                                            <p:txEl>
                                              <p:pRg st="5" end="5"/>
                                            </p:txEl>
                                          </p:spTgt>
                                        </p:tgtEl>
                                        <p:attrNameLst>
                                          <p:attrName>style.visibility</p:attrName>
                                        </p:attrNameLst>
                                      </p:cBhvr>
                                      <p:to>
                                        <p:strVal val="visible"/>
                                      </p:to>
                                    </p:set>
                                    <p:anim calcmode="lin" valueType="num">
                                      <p:cBhvr additive="base">
                                        <p:cTn id="29"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1">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1">
                                            <p:txEl>
                                              <p:pRg st="6" end="6"/>
                                            </p:txEl>
                                          </p:spTgt>
                                        </p:tgtEl>
                                        <p:attrNameLst>
                                          <p:attrName>style.visibility</p:attrName>
                                        </p:attrNameLst>
                                      </p:cBhvr>
                                      <p:to>
                                        <p:strVal val="visible"/>
                                      </p:to>
                                    </p:set>
                                    <p:anim calcmode="lin" valueType="num">
                                      <p:cBhvr additive="base">
                                        <p:cTn id="33"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1">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1">
                                            <p:txEl>
                                              <p:pRg st="7" end="7"/>
                                            </p:txEl>
                                          </p:spTgt>
                                        </p:tgtEl>
                                        <p:attrNameLst>
                                          <p:attrName>style.visibility</p:attrName>
                                        </p:attrNameLst>
                                      </p:cBhvr>
                                      <p:to>
                                        <p:strVal val="visible"/>
                                      </p:to>
                                    </p:set>
                                    <p:anim calcmode="lin" valueType="num">
                                      <p:cBhvr additive="base">
                                        <p:cTn id="37" dur="500" fill="hold"/>
                                        <p:tgtEl>
                                          <p:spTgt spid="11">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96B51EF-E1D7-4050-B370-4ACD1D1E65A9}" type="datetime1">
              <a:rPr lang="en-US" smtClean="0"/>
              <a:t>1/6/2021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dirty="0"/>
          </a:p>
        </p:txBody>
      </p:sp>
      <p:sp>
        <p:nvSpPr>
          <p:cNvPr id="7" name="Title 1"/>
          <p:cNvSpPr txBox="1">
            <a:spLocks/>
          </p:cNvSpPr>
          <p:nvPr/>
        </p:nvSpPr>
        <p:spPr>
          <a:xfrm>
            <a:off x="1295400" y="6"/>
            <a:ext cx="108966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Tuple </a:t>
            </a:r>
            <a:r>
              <a:rPr lang="en-US" sz="2800" dirty="0"/>
              <a:t>(CO1)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11" name="Content Placeholder 10">
            <a:extLst>
              <a:ext uri="{FF2B5EF4-FFF2-40B4-BE49-F238E27FC236}">
                <a16:creationId xmlns:a16="http://schemas.microsoft.com/office/drawing/2014/main" xmlns="" id="{51137A43-4551-420B-9DE0-EC715A8FFD6A}"/>
              </a:ext>
            </a:extLst>
          </p:cNvPr>
          <p:cNvSpPr>
            <a:spLocks noGrp="1"/>
          </p:cNvSpPr>
          <p:nvPr>
            <p:ph idx="1"/>
          </p:nvPr>
        </p:nvSpPr>
        <p:spPr>
          <a:xfrm>
            <a:off x="685800" y="990600"/>
            <a:ext cx="11049000" cy="4419600"/>
          </a:xfrm>
        </p:spPr>
        <p:txBody>
          <a:bodyPr>
            <a:noAutofit/>
          </a:bodyPr>
          <a:lstStyle/>
          <a:p>
            <a:pPr algn="just"/>
            <a:r>
              <a:rPr lang="en-IN" sz="2800" dirty="0"/>
              <a:t>A tuple is similar to the list. A tuple consists of a number of values separated by commas. Unlike lists, however, tuples are enclosed within parentheses.</a:t>
            </a:r>
            <a:endParaRPr lang="en-IN" sz="1600" dirty="0"/>
          </a:p>
          <a:p>
            <a:pPr algn="just"/>
            <a:r>
              <a:rPr lang="en-IN" sz="2800" dirty="0"/>
              <a:t>The main differences between lists and tuples are: Lists are enclosed in brackets ( [ ] ) and their elements and size can be changed, while tuples are enclosed in parentheses ( ( ) ) and cannot be updated. </a:t>
            </a:r>
            <a:endParaRPr lang="en-IN" sz="2000" dirty="0"/>
          </a:p>
          <a:p>
            <a:pPr algn="just"/>
            <a:r>
              <a:rPr lang="en-IN" sz="2800" dirty="0"/>
              <a:t>Tuples can be thought of as read-only lists. </a:t>
            </a:r>
            <a:endParaRPr lang="en-IN" sz="1600" dirty="0"/>
          </a:p>
          <a:p>
            <a:pPr algn="just"/>
            <a:r>
              <a:rPr lang="en-IN" sz="2800" dirty="0"/>
              <a:t>The only difference is that tuples are immutable. Tuples once created cannot be modified.</a:t>
            </a:r>
          </a:p>
          <a:p>
            <a:pPr algn="just"/>
            <a:r>
              <a:rPr lang="en-IN" sz="2800" dirty="0"/>
              <a:t>Tuples are used to write-protect data and are usually faster than list as it cannot change dynamically.</a:t>
            </a:r>
          </a:p>
          <a:p>
            <a:pPr marL="400041" lvl="1" indent="0">
              <a:buNone/>
            </a:pPr>
            <a:endParaRPr lang="en-IN" sz="2000" dirty="0"/>
          </a:p>
        </p:txBody>
      </p:sp>
      <p:sp>
        <p:nvSpPr>
          <p:cNvPr id="9" name="Footer Placeholder 9"/>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a:t>
            </a:r>
            <a:r>
              <a:rPr lang="en-US" dirty="0"/>
              <a:t>Programming in Python                        Unit I</a:t>
            </a:r>
          </a:p>
        </p:txBody>
      </p:sp>
    </p:spTree>
    <p:extLst>
      <p:ext uri="{BB962C8B-B14F-4D97-AF65-F5344CB8AC3E}">
        <p14:creationId xmlns:p14="http://schemas.microsoft.com/office/powerpoint/2010/main" val="3123247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xEl>
                                              <p:pRg st="3" end="3"/>
                                            </p:txEl>
                                          </p:spTgt>
                                        </p:tgtEl>
                                        <p:attrNameLst>
                                          <p:attrName>style.visibility</p:attrName>
                                        </p:attrNameLst>
                                      </p:cBhvr>
                                      <p:to>
                                        <p:strVal val="visible"/>
                                      </p:to>
                                    </p:set>
                                    <p:anim calcmode="lin" valueType="num">
                                      <p:cBhvr additive="base">
                                        <p:cTn id="25"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xEl>
                                              <p:pRg st="4" end="4"/>
                                            </p:txEl>
                                          </p:spTgt>
                                        </p:tgtEl>
                                        <p:attrNameLst>
                                          <p:attrName>style.visibility</p:attrName>
                                        </p:attrNameLst>
                                      </p:cBhvr>
                                      <p:to>
                                        <p:strVal val="visible"/>
                                      </p:to>
                                    </p:set>
                                    <p:anim calcmode="lin" valueType="num">
                                      <p:cBhvr additive="base">
                                        <p:cTn id="31"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D068ED3-E025-4776-B271-FFDE8A2BB242}" type="datetime1">
              <a:rPr lang="en-US" smtClean="0"/>
              <a:t>1/6/2021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dirty="0"/>
          </a:p>
        </p:txBody>
      </p:sp>
      <p:sp>
        <p:nvSpPr>
          <p:cNvPr id="7" name="Title 1"/>
          <p:cNvSpPr txBox="1">
            <a:spLocks/>
          </p:cNvSpPr>
          <p:nvPr/>
        </p:nvSpPr>
        <p:spPr>
          <a:xfrm>
            <a:off x="1295400" y="6"/>
            <a:ext cx="108966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Tuple </a:t>
            </a:r>
            <a:r>
              <a:rPr lang="en-US" sz="2800" dirty="0"/>
              <a:t>(CO1)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11" name="Content Placeholder 10">
            <a:extLst>
              <a:ext uri="{FF2B5EF4-FFF2-40B4-BE49-F238E27FC236}">
                <a16:creationId xmlns:a16="http://schemas.microsoft.com/office/drawing/2014/main" xmlns="" id="{51137A43-4551-420B-9DE0-EC715A8FFD6A}"/>
              </a:ext>
            </a:extLst>
          </p:cNvPr>
          <p:cNvSpPr>
            <a:spLocks noGrp="1"/>
          </p:cNvSpPr>
          <p:nvPr>
            <p:ph idx="1"/>
          </p:nvPr>
        </p:nvSpPr>
        <p:spPr>
          <a:xfrm>
            <a:off x="685800" y="990600"/>
            <a:ext cx="11049000" cy="4419600"/>
          </a:xfrm>
        </p:spPr>
        <p:txBody>
          <a:bodyPr>
            <a:noAutofit/>
          </a:bodyPr>
          <a:lstStyle/>
          <a:p>
            <a:pPr marL="0" indent="0">
              <a:buNone/>
            </a:pPr>
            <a:r>
              <a:rPr lang="en-IN" sz="2800" dirty="0"/>
              <a:t>&gt;&gt;&gt; tuple = ( '</a:t>
            </a:r>
            <a:r>
              <a:rPr lang="en-IN" sz="2800" dirty="0" err="1"/>
              <a:t>abcd</a:t>
            </a:r>
            <a:r>
              <a:rPr lang="en-IN" sz="2800" dirty="0"/>
              <a:t>', 786 , 2.23, 'john', 70.2  )</a:t>
            </a:r>
          </a:p>
          <a:p>
            <a:pPr marL="0" indent="0">
              <a:buNone/>
            </a:pPr>
            <a:r>
              <a:rPr lang="en-IN" sz="2800" dirty="0"/>
              <a:t>&gt;&gt;&gt; </a:t>
            </a:r>
            <a:r>
              <a:rPr lang="en-IN" sz="2800" dirty="0" err="1"/>
              <a:t>tinytuple</a:t>
            </a:r>
            <a:r>
              <a:rPr lang="en-IN" sz="2800" dirty="0"/>
              <a:t> = (123, 'john’)</a:t>
            </a:r>
          </a:p>
          <a:p>
            <a:pPr marL="457188" lvl="1" indent="0">
              <a:buNone/>
            </a:pPr>
            <a:r>
              <a:rPr lang="en-IN" sz="2400" dirty="0"/>
              <a:t>&gt;&gt;&gt; print(tuple)           		# Prints complete list</a:t>
            </a:r>
          </a:p>
          <a:p>
            <a:pPr marL="457188" lvl="1" indent="0">
              <a:buNone/>
            </a:pPr>
            <a:r>
              <a:rPr lang="en-IN" sz="2400" dirty="0"/>
              <a:t>&gt;&gt;&gt; print(tuple[0])        		# Prints first element of the list</a:t>
            </a:r>
          </a:p>
          <a:p>
            <a:pPr marL="457188" lvl="1" indent="0">
              <a:buNone/>
            </a:pPr>
            <a:r>
              <a:rPr lang="en-IN" sz="2400" dirty="0"/>
              <a:t>&gt;&gt;&gt; print(tuple[1:3])      		# Prints elements starting from 2nd till 3rd </a:t>
            </a:r>
          </a:p>
          <a:p>
            <a:pPr marL="457188" lvl="1" indent="0">
              <a:buNone/>
            </a:pPr>
            <a:r>
              <a:rPr lang="en-IN" sz="2400" dirty="0"/>
              <a:t>&gt;&gt;&gt; print(tuple[2:])       		# Prints elements starting from 3rd element</a:t>
            </a:r>
          </a:p>
          <a:p>
            <a:pPr marL="457188" lvl="1" indent="0">
              <a:buNone/>
            </a:pPr>
            <a:r>
              <a:rPr lang="en-IN" sz="2400" dirty="0"/>
              <a:t>&gt;&gt;&gt; print(</a:t>
            </a:r>
            <a:r>
              <a:rPr lang="en-IN" sz="2400" dirty="0" err="1"/>
              <a:t>tinytuple</a:t>
            </a:r>
            <a:r>
              <a:rPr lang="en-IN" sz="2400" dirty="0"/>
              <a:t> * 2)  	 	# Prints list two times</a:t>
            </a:r>
          </a:p>
          <a:p>
            <a:pPr marL="457188" lvl="1" indent="0">
              <a:buNone/>
            </a:pPr>
            <a:r>
              <a:rPr lang="en-IN" sz="2400" dirty="0"/>
              <a:t>&gt;&gt;&gt; print(tuple + </a:t>
            </a:r>
            <a:r>
              <a:rPr lang="en-IN" sz="2400" dirty="0" err="1"/>
              <a:t>tinytuple</a:t>
            </a:r>
            <a:r>
              <a:rPr lang="en-IN" sz="2400" dirty="0"/>
              <a:t>) 	# Prints concatenated lists</a:t>
            </a:r>
          </a:p>
          <a:p>
            <a:pPr marL="400041" lvl="1" indent="0">
              <a:buNone/>
            </a:pPr>
            <a:endParaRPr lang="en-IN" sz="2000" dirty="0"/>
          </a:p>
        </p:txBody>
      </p:sp>
      <p:sp>
        <p:nvSpPr>
          <p:cNvPr id="9" name="Footer Placeholder 9"/>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a:t>
            </a:r>
            <a:r>
              <a:rPr lang="en-US" dirty="0"/>
              <a:t>Programming in Python                        Unit I</a:t>
            </a:r>
          </a:p>
        </p:txBody>
      </p:sp>
    </p:spTree>
    <p:extLst>
      <p:ext uri="{BB962C8B-B14F-4D97-AF65-F5344CB8AC3E}">
        <p14:creationId xmlns:p14="http://schemas.microsoft.com/office/powerpoint/2010/main" val="230633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 calcmode="lin" valueType="num">
                                      <p:cBhvr additive="base">
                                        <p:cTn id="17"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1">
                                            <p:txEl>
                                              <p:pRg st="3" end="3"/>
                                            </p:txEl>
                                          </p:spTgt>
                                        </p:tgtEl>
                                        <p:attrNameLst>
                                          <p:attrName>style.visibility</p:attrName>
                                        </p:attrNameLst>
                                      </p:cBhvr>
                                      <p:to>
                                        <p:strVal val="visible"/>
                                      </p:to>
                                    </p:set>
                                    <p:anim calcmode="lin" valueType="num">
                                      <p:cBhvr additive="base">
                                        <p:cTn id="21"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1">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1">
                                            <p:txEl>
                                              <p:pRg st="4" end="4"/>
                                            </p:txEl>
                                          </p:spTgt>
                                        </p:tgtEl>
                                        <p:attrNameLst>
                                          <p:attrName>style.visibility</p:attrName>
                                        </p:attrNameLst>
                                      </p:cBhvr>
                                      <p:to>
                                        <p:strVal val="visible"/>
                                      </p:to>
                                    </p:set>
                                    <p:anim calcmode="lin" valueType="num">
                                      <p:cBhvr additive="base">
                                        <p:cTn id="25"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
                                            <p:txEl>
                                              <p:pRg st="5" end="5"/>
                                            </p:txEl>
                                          </p:spTgt>
                                        </p:tgtEl>
                                        <p:attrNameLst>
                                          <p:attrName>style.visibility</p:attrName>
                                        </p:attrNameLst>
                                      </p:cBhvr>
                                      <p:to>
                                        <p:strVal val="visible"/>
                                      </p:to>
                                    </p:set>
                                    <p:anim calcmode="lin" valueType="num">
                                      <p:cBhvr additive="base">
                                        <p:cTn id="29"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1">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1">
                                            <p:txEl>
                                              <p:pRg st="6" end="6"/>
                                            </p:txEl>
                                          </p:spTgt>
                                        </p:tgtEl>
                                        <p:attrNameLst>
                                          <p:attrName>style.visibility</p:attrName>
                                        </p:attrNameLst>
                                      </p:cBhvr>
                                      <p:to>
                                        <p:strVal val="visible"/>
                                      </p:to>
                                    </p:set>
                                    <p:anim calcmode="lin" valueType="num">
                                      <p:cBhvr additive="base">
                                        <p:cTn id="33"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1">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1">
                                            <p:txEl>
                                              <p:pRg st="7" end="7"/>
                                            </p:txEl>
                                          </p:spTgt>
                                        </p:tgtEl>
                                        <p:attrNameLst>
                                          <p:attrName>style.visibility</p:attrName>
                                        </p:attrNameLst>
                                      </p:cBhvr>
                                      <p:to>
                                        <p:strVal val="visible"/>
                                      </p:to>
                                    </p:set>
                                    <p:anim calcmode="lin" valueType="num">
                                      <p:cBhvr additive="base">
                                        <p:cTn id="37" dur="500" fill="hold"/>
                                        <p:tgtEl>
                                          <p:spTgt spid="11">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A2C35CE-3917-4B37-BC5B-0CDCC30A855E}" type="datetime1">
              <a:rPr lang="en-US" smtClean="0"/>
              <a:t>1/6/2021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dirty="0"/>
          </a:p>
        </p:txBody>
      </p:sp>
      <p:sp>
        <p:nvSpPr>
          <p:cNvPr id="7" name="Title 1"/>
          <p:cNvSpPr txBox="1">
            <a:spLocks/>
          </p:cNvSpPr>
          <p:nvPr/>
        </p:nvSpPr>
        <p:spPr>
          <a:xfrm>
            <a:off x="1295400" y="6"/>
            <a:ext cx="108966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Set </a:t>
            </a:r>
            <a:r>
              <a:rPr lang="en-US" sz="2800" dirty="0"/>
              <a:t>(CO1)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11" name="Content Placeholder 10">
            <a:extLst>
              <a:ext uri="{FF2B5EF4-FFF2-40B4-BE49-F238E27FC236}">
                <a16:creationId xmlns:a16="http://schemas.microsoft.com/office/drawing/2014/main" xmlns="" id="{51137A43-4551-420B-9DE0-EC715A8FFD6A}"/>
              </a:ext>
            </a:extLst>
          </p:cNvPr>
          <p:cNvSpPr>
            <a:spLocks noGrp="1"/>
          </p:cNvSpPr>
          <p:nvPr>
            <p:ph idx="1"/>
          </p:nvPr>
        </p:nvSpPr>
        <p:spPr>
          <a:xfrm>
            <a:off x="1600200" y="984254"/>
            <a:ext cx="10287000" cy="3581401"/>
          </a:xfrm>
        </p:spPr>
        <p:txBody>
          <a:bodyPr>
            <a:noAutofit/>
          </a:bodyPr>
          <a:lstStyle/>
          <a:p>
            <a:pPr algn="just"/>
            <a:r>
              <a:rPr lang="en-IN" sz="2800" dirty="0"/>
              <a:t>Set is an unordered collection of unique items. </a:t>
            </a:r>
          </a:p>
          <a:p>
            <a:pPr algn="just"/>
            <a:r>
              <a:rPr lang="en-IN" sz="2800" dirty="0"/>
              <a:t>Set is defined by values separated by comma inside braces { }.</a:t>
            </a:r>
          </a:p>
          <a:p>
            <a:pPr algn="just"/>
            <a:r>
              <a:rPr lang="en-IN" sz="2800" dirty="0"/>
              <a:t>Items in a set are not ordered.</a:t>
            </a:r>
          </a:p>
          <a:p>
            <a:pPr algn="just"/>
            <a:r>
              <a:rPr lang="en-IN" sz="2800" dirty="0"/>
              <a:t>Set operations can be performed like union, intersection on two sets. Set have unique values. They eliminate duplicates.</a:t>
            </a:r>
          </a:p>
          <a:p>
            <a:pPr algn="just"/>
            <a:r>
              <a:rPr lang="en-IN" sz="2800" dirty="0"/>
              <a:t>indexing has no meaning as set are unordered collection. Hence the slicing operator [] does not work.</a:t>
            </a:r>
          </a:p>
          <a:p>
            <a:pPr algn="just"/>
            <a:r>
              <a:rPr lang="en-IN" sz="2800" dirty="0"/>
              <a:t>For  example</a:t>
            </a:r>
          </a:p>
          <a:p>
            <a:pPr marL="457188" lvl="1" indent="0">
              <a:buNone/>
            </a:pPr>
            <a:r>
              <a:rPr lang="pt-BR" sz="2400" dirty="0"/>
              <a:t>&gt;&gt;&gt;a = {1,2,2,3,3,3}</a:t>
            </a:r>
          </a:p>
          <a:p>
            <a:pPr marL="457188" lvl="1" indent="0">
              <a:buNone/>
            </a:pPr>
            <a:r>
              <a:rPr lang="pt-BR" sz="2400" dirty="0"/>
              <a:t>&gt;&gt;&gt; a</a:t>
            </a:r>
          </a:p>
          <a:p>
            <a:pPr marL="457188" lvl="1" indent="0">
              <a:buNone/>
            </a:pPr>
            <a:r>
              <a:rPr lang="pt-BR" sz="2400" dirty="0"/>
              <a:t>{1, 2, 3}</a:t>
            </a:r>
            <a:endParaRPr lang="en-IN" sz="2400" dirty="0"/>
          </a:p>
          <a:p>
            <a:pPr algn="just"/>
            <a:endParaRPr lang="en-IN" sz="2800" dirty="0"/>
          </a:p>
          <a:p>
            <a:pPr marL="400041" lvl="1" indent="0">
              <a:buNone/>
            </a:pPr>
            <a:endParaRPr lang="en-IN" sz="2000" dirty="0"/>
          </a:p>
        </p:txBody>
      </p:sp>
      <p:sp>
        <p:nvSpPr>
          <p:cNvPr id="9" name="Footer Placeholder 9"/>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a:t>
            </a:r>
            <a:r>
              <a:rPr lang="en-US" dirty="0"/>
              <a:t>Programming in Python                        Unit I</a:t>
            </a:r>
          </a:p>
        </p:txBody>
      </p:sp>
    </p:spTree>
    <p:extLst>
      <p:ext uri="{BB962C8B-B14F-4D97-AF65-F5344CB8AC3E}">
        <p14:creationId xmlns:p14="http://schemas.microsoft.com/office/powerpoint/2010/main" val="3125616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xEl>
                                              <p:pRg st="3" end="3"/>
                                            </p:txEl>
                                          </p:spTgt>
                                        </p:tgtEl>
                                        <p:attrNameLst>
                                          <p:attrName>style.visibility</p:attrName>
                                        </p:attrNameLst>
                                      </p:cBhvr>
                                      <p:to>
                                        <p:strVal val="visible"/>
                                      </p:to>
                                    </p:set>
                                    <p:anim calcmode="lin" valueType="num">
                                      <p:cBhvr additive="base">
                                        <p:cTn id="25"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xEl>
                                              <p:pRg st="4" end="4"/>
                                            </p:txEl>
                                          </p:spTgt>
                                        </p:tgtEl>
                                        <p:attrNameLst>
                                          <p:attrName>style.visibility</p:attrName>
                                        </p:attrNameLst>
                                      </p:cBhvr>
                                      <p:to>
                                        <p:strVal val="visible"/>
                                      </p:to>
                                    </p:set>
                                    <p:anim calcmode="lin" valueType="num">
                                      <p:cBhvr additive="base">
                                        <p:cTn id="31"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xEl>
                                              <p:pRg st="5" end="5"/>
                                            </p:txEl>
                                          </p:spTgt>
                                        </p:tgtEl>
                                        <p:attrNameLst>
                                          <p:attrName>style.visibility</p:attrName>
                                        </p:attrNameLst>
                                      </p:cBhvr>
                                      <p:to>
                                        <p:strVal val="visible"/>
                                      </p:to>
                                    </p:set>
                                    <p:anim calcmode="lin" valueType="num">
                                      <p:cBhvr additive="base">
                                        <p:cTn id="37"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1">
                                            <p:txEl>
                                              <p:pRg st="6" end="6"/>
                                            </p:txEl>
                                          </p:spTgt>
                                        </p:tgtEl>
                                        <p:attrNameLst>
                                          <p:attrName>style.visibility</p:attrName>
                                        </p:attrNameLst>
                                      </p:cBhvr>
                                      <p:to>
                                        <p:strVal val="visible"/>
                                      </p:to>
                                    </p:set>
                                    <p:anim calcmode="lin" valueType="num">
                                      <p:cBhvr additive="base">
                                        <p:cTn id="41"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1">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1">
                                            <p:txEl>
                                              <p:pRg st="7" end="7"/>
                                            </p:txEl>
                                          </p:spTgt>
                                        </p:tgtEl>
                                        <p:attrNameLst>
                                          <p:attrName>style.visibility</p:attrName>
                                        </p:attrNameLst>
                                      </p:cBhvr>
                                      <p:to>
                                        <p:strVal val="visible"/>
                                      </p:to>
                                    </p:set>
                                    <p:anim calcmode="lin" valueType="num">
                                      <p:cBhvr additive="base">
                                        <p:cTn id="45" dur="500" fill="hold"/>
                                        <p:tgtEl>
                                          <p:spTgt spid="11">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1">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1">
                                            <p:txEl>
                                              <p:pRg st="8" end="8"/>
                                            </p:txEl>
                                          </p:spTgt>
                                        </p:tgtEl>
                                        <p:attrNameLst>
                                          <p:attrName>style.visibility</p:attrName>
                                        </p:attrNameLst>
                                      </p:cBhvr>
                                      <p:to>
                                        <p:strVal val="visible"/>
                                      </p:to>
                                    </p:set>
                                    <p:anim calcmode="lin" valueType="num">
                                      <p:cBhvr additive="base">
                                        <p:cTn id="49" dur="500" fill="hold"/>
                                        <p:tgtEl>
                                          <p:spTgt spid="11">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1">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38F7940-3265-47D4-9420-1763095DC784}" type="datetime1">
              <a:rPr lang="en-US" smtClean="0"/>
              <a:t>1/6/2021</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Programming </a:t>
            </a:r>
            <a:r>
              <a:rPr lang="en-US" dirty="0"/>
              <a:t>in Python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dirty="0"/>
          </a:p>
        </p:txBody>
      </p:sp>
      <p:sp>
        <p:nvSpPr>
          <p:cNvPr id="7" name="Title 1"/>
          <p:cNvSpPr txBox="1">
            <a:spLocks/>
          </p:cNvSpPr>
          <p:nvPr/>
        </p:nvSpPr>
        <p:spPr>
          <a:xfrm>
            <a:off x="574964" y="65686"/>
            <a:ext cx="108966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Dictionary </a:t>
            </a:r>
            <a:r>
              <a:rPr lang="en-US" sz="2800" dirty="0"/>
              <a:t>(CO1)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9" name="Content Placeholder 10">
            <a:extLst>
              <a:ext uri="{FF2B5EF4-FFF2-40B4-BE49-F238E27FC236}">
                <a16:creationId xmlns:a16="http://schemas.microsoft.com/office/drawing/2014/main" xmlns="" id="{51137A43-4551-420B-9DE0-EC715A8FFD6A}"/>
              </a:ext>
            </a:extLst>
          </p:cNvPr>
          <p:cNvSpPr>
            <a:spLocks noGrp="1"/>
          </p:cNvSpPr>
          <p:nvPr>
            <p:ph idx="1"/>
          </p:nvPr>
        </p:nvSpPr>
        <p:spPr>
          <a:xfrm>
            <a:off x="498764" y="903631"/>
            <a:ext cx="10972800" cy="4525963"/>
          </a:xfrm>
        </p:spPr>
        <p:txBody>
          <a:bodyPr>
            <a:noAutofit/>
          </a:bodyPr>
          <a:lstStyle/>
          <a:p>
            <a:pPr marL="342900" indent="-342900" algn="just"/>
            <a:r>
              <a:rPr lang="en-IN" sz="2600" dirty="0"/>
              <a:t>Dictionary is an unordered collection of key-value pairs.</a:t>
            </a:r>
          </a:p>
          <a:p>
            <a:pPr marL="342900" indent="-342900" algn="just"/>
            <a:r>
              <a:rPr lang="en-IN" sz="2600" dirty="0"/>
              <a:t>It is generally used when we have a huge amount of data. </a:t>
            </a:r>
          </a:p>
          <a:p>
            <a:pPr marL="342900" indent="-342900" algn="just"/>
            <a:r>
              <a:rPr lang="en-IN" sz="2600" dirty="0"/>
              <a:t>Dictionaries are optimized for retrieving data. It is must to know the key to retrieve the value. </a:t>
            </a:r>
          </a:p>
          <a:p>
            <a:pPr marL="342900" indent="-342900" algn="just"/>
            <a:r>
              <a:rPr lang="en-IN" sz="2600" dirty="0"/>
              <a:t>A dictionary key can be almost any Python type, but are usually numbers or strings. Values, on the other hand, can be any arbitrary Python object.</a:t>
            </a:r>
          </a:p>
          <a:p>
            <a:pPr marL="342900" indent="-342900" algn="just"/>
            <a:r>
              <a:rPr lang="en-IN" sz="2600" dirty="0"/>
              <a:t>Dictionaries are defined within braces {} with each item being a pair in the form </a:t>
            </a:r>
            <a:r>
              <a:rPr lang="en-IN" sz="2600" dirty="0" err="1"/>
              <a:t>key:value</a:t>
            </a:r>
            <a:r>
              <a:rPr lang="en-IN" sz="2600" dirty="0"/>
              <a:t>. Key and value can be of any type.</a:t>
            </a:r>
          </a:p>
          <a:p>
            <a:pPr marL="342900" indent="-342900" algn="just"/>
            <a:r>
              <a:rPr lang="en-IN" sz="2400" dirty="0"/>
              <a:t>For example</a:t>
            </a:r>
          </a:p>
          <a:p>
            <a:pPr marL="457188" lvl="1" indent="0">
              <a:buNone/>
            </a:pPr>
            <a:r>
              <a:rPr lang="en-IN" sz="2400" dirty="0"/>
              <a:t>&gt;&gt;&gt; d = {1:'value','key':2}</a:t>
            </a:r>
          </a:p>
          <a:p>
            <a:pPr marL="457188" lvl="1" indent="0">
              <a:buNone/>
            </a:pPr>
            <a:r>
              <a:rPr lang="en-IN" sz="2400" dirty="0"/>
              <a:t>&gt;&gt;&gt; type(d)</a:t>
            </a:r>
          </a:p>
          <a:p>
            <a:pPr marL="457188" lvl="1" indent="0">
              <a:buNone/>
            </a:pPr>
            <a:r>
              <a:rPr lang="en-IN" sz="2400" dirty="0"/>
              <a:t>&lt;class '</a:t>
            </a:r>
            <a:r>
              <a:rPr lang="en-IN" sz="2400" dirty="0" err="1"/>
              <a:t>dict</a:t>
            </a:r>
            <a:r>
              <a:rPr lang="en-IN" sz="2400" dirty="0"/>
              <a:t>'&gt;</a:t>
            </a:r>
          </a:p>
          <a:p>
            <a:pPr marL="742941" lvl="1" indent="-342900" algn="just"/>
            <a:endParaRPr lang="en-IN" sz="2400" dirty="0"/>
          </a:p>
          <a:p>
            <a:pPr algn="just"/>
            <a:endParaRPr lang="en-IN" sz="2800" dirty="0"/>
          </a:p>
          <a:p>
            <a:pPr marL="400041" lvl="1" indent="0">
              <a:buNone/>
            </a:pPr>
            <a:endParaRPr lang="en-IN" sz="2000" dirty="0"/>
          </a:p>
        </p:txBody>
      </p:sp>
    </p:spTree>
    <p:extLst>
      <p:ext uri="{BB962C8B-B14F-4D97-AF65-F5344CB8AC3E}">
        <p14:creationId xmlns:p14="http://schemas.microsoft.com/office/powerpoint/2010/main" val="3398063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 calcmode="lin" valueType="num">
                                      <p:cBhvr additive="base">
                                        <p:cTn id="31"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xEl>
                                              <p:pRg st="5" end="5"/>
                                            </p:txEl>
                                          </p:spTgt>
                                        </p:tgtEl>
                                        <p:attrNameLst>
                                          <p:attrName>style.visibility</p:attrName>
                                        </p:attrNameLst>
                                      </p:cBhvr>
                                      <p:to>
                                        <p:strVal val="visible"/>
                                      </p:to>
                                    </p:set>
                                    <p:anim calcmode="lin" valueType="num">
                                      <p:cBhvr additive="base">
                                        <p:cTn id="37"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9">
                                            <p:txEl>
                                              <p:pRg st="6" end="6"/>
                                            </p:txEl>
                                          </p:spTgt>
                                        </p:tgtEl>
                                        <p:attrNameLst>
                                          <p:attrName>style.visibility</p:attrName>
                                        </p:attrNameLst>
                                      </p:cBhvr>
                                      <p:to>
                                        <p:strVal val="visible"/>
                                      </p:to>
                                    </p:set>
                                    <p:anim calcmode="lin" valueType="num">
                                      <p:cBhvr additive="base">
                                        <p:cTn id="41"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9">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9">
                                            <p:txEl>
                                              <p:pRg st="7" end="7"/>
                                            </p:txEl>
                                          </p:spTgt>
                                        </p:tgtEl>
                                        <p:attrNameLst>
                                          <p:attrName>style.visibility</p:attrName>
                                        </p:attrNameLst>
                                      </p:cBhvr>
                                      <p:to>
                                        <p:strVal val="visible"/>
                                      </p:to>
                                    </p:set>
                                    <p:anim calcmode="lin" valueType="num">
                                      <p:cBhvr additive="base">
                                        <p:cTn id="45"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9">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9">
                                            <p:txEl>
                                              <p:pRg st="8" end="8"/>
                                            </p:txEl>
                                          </p:spTgt>
                                        </p:tgtEl>
                                        <p:attrNameLst>
                                          <p:attrName>style.visibility</p:attrName>
                                        </p:attrNameLst>
                                      </p:cBhvr>
                                      <p:to>
                                        <p:strVal val="visible"/>
                                      </p:to>
                                    </p:set>
                                    <p:anim calcmode="lin" valueType="num">
                                      <p:cBhvr additive="base">
                                        <p:cTn id="49"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B15CEA1-0AF1-4967-A05C-6FD6244AEA07}" type="datetime1">
              <a:rPr lang="en-US" smtClean="0"/>
              <a:t>1/6/2021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dirty="0"/>
          </a:p>
        </p:txBody>
      </p:sp>
      <p:sp>
        <p:nvSpPr>
          <p:cNvPr id="7" name="Title 1"/>
          <p:cNvSpPr txBox="1">
            <a:spLocks/>
          </p:cNvSpPr>
          <p:nvPr/>
        </p:nvSpPr>
        <p:spPr>
          <a:xfrm>
            <a:off x="1295400" y="6"/>
            <a:ext cx="108966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Type conversion </a:t>
            </a:r>
            <a:r>
              <a:rPr lang="en-US" sz="2800" dirty="0"/>
              <a:t>(CO1)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11" name="Content Placeholder 10">
            <a:extLst>
              <a:ext uri="{FF2B5EF4-FFF2-40B4-BE49-F238E27FC236}">
                <a16:creationId xmlns:a16="http://schemas.microsoft.com/office/drawing/2014/main" xmlns="" id="{51137A43-4551-420B-9DE0-EC715A8FFD6A}"/>
              </a:ext>
            </a:extLst>
          </p:cNvPr>
          <p:cNvSpPr>
            <a:spLocks noGrp="1"/>
          </p:cNvSpPr>
          <p:nvPr>
            <p:ph idx="1"/>
          </p:nvPr>
        </p:nvSpPr>
        <p:spPr>
          <a:xfrm>
            <a:off x="1295400" y="1447800"/>
            <a:ext cx="10287000" cy="4678369"/>
          </a:xfrm>
        </p:spPr>
        <p:txBody>
          <a:bodyPr/>
          <a:lstStyle/>
          <a:p>
            <a:pPr algn="just"/>
            <a:r>
              <a:rPr lang="en-US" dirty="0"/>
              <a:t>The process of converting the value of one data type (integer, string, float, etc.) to another data type is called type conversion. </a:t>
            </a:r>
          </a:p>
          <a:p>
            <a:r>
              <a:rPr lang="en-US" dirty="0"/>
              <a:t>Python has two types of type conversion.</a:t>
            </a:r>
          </a:p>
          <a:p>
            <a:pPr lvl="1"/>
            <a:r>
              <a:rPr lang="en-US" dirty="0"/>
              <a:t>Implicit Type Conversion</a:t>
            </a:r>
          </a:p>
          <a:p>
            <a:pPr lvl="1"/>
            <a:r>
              <a:rPr lang="en-US" dirty="0"/>
              <a:t>Explicit Type Conversion</a:t>
            </a:r>
          </a:p>
        </p:txBody>
      </p:sp>
      <p:sp>
        <p:nvSpPr>
          <p:cNvPr id="9" name="Footer Placeholder 9"/>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a:t>
            </a:r>
            <a:r>
              <a:rPr lang="en-US" dirty="0"/>
              <a:t>Programming in Python                        Unit I</a:t>
            </a:r>
          </a:p>
        </p:txBody>
      </p:sp>
    </p:spTree>
    <p:extLst>
      <p:ext uri="{BB962C8B-B14F-4D97-AF65-F5344CB8AC3E}">
        <p14:creationId xmlns:p14="http://schemas.microsoft.com/office/powerpoint/2010/main" val="465963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 calcmode="lin" valueType="num">
                                      <p:cBhvr additive="base">
                                        <p:cTn id="17"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1">
                                            <p:txEl>
                                              <p:pRg st="3" end="3"/>
                                            </p:txEl>
                                          </p:spTgt>
                                        </p:tgtEl>
                                        <p:attrNameLst>
                                          <p:attrName>style.visibility</p:attrName>
                                        </p:attrNameLst>
                                      </p:cBhvr>
                                      <p:to>
                                        <p:strVal val="visible"/>
                                      </p:to>
                                    </p:set>
                                    <p:anim calcmode="lin" valueType="num">
                                      <p:cBhvr additive="base">
                                        <p:cTn id="21"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34FF752-03DC-46EF-BA9E-FDEBCC422E33}" type="datetime1">
              <a:rPr lang="en-US" smtClean="0"/>
              <a:t>1/6/2021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58</a:t>
            </a:fld>
            <a:endParaRPr lang="en-US" dirty="0"/>
          </a:p>
        </p:txBody>
      </p:sp>
      <p:sp>
        <p:nvSpPr>
          <p:cNvPr id="7" name="Title 1"/>
          <p:cNvSpPr txBox="1">
            <a:spLocks/>
          </p:cNvSpPr>
          <p:nvPr/>
        </p:nvSpPr>
        <p:spPr>
          <a:xfrm>
            <a:off x="1295400" y="6"/>
            <a:ext cx="108966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Implicit Type conversion </a:t>
            </a:r>
            <a:r>
              <a:rPr lang="en-US" sz="2800" dirty="0"/>
              <a:t>(CO1)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11" name="Content Placeholder 10">
            <a:extLst>
              <a:ext uri="{FF2B5EF4-FFF2-40B4-BE49-F238E27FC236}">
                <a16:creationId xmlns:a16="http://schemas.microsoft.com/office/drawing/2014/main" xmlns="" id="{51137A43-4551-420B-9DE0-EC715A8FFD6A}"/>
              </a:ext>
            </a:extLst>
          </p:cNvPr>
          <p:cNvSpPr>
            <a:spLocks noGrp="1"/>
          </p:cNvSpPr>
          <p:nvPr>
            <p:ph idx="1"/>
          </p:nvPr>
        </p:nvSpPr>
        <p:spPr>
          <a:xfrm>
            <a:off x="1295400" y="1143000"/>
            <a:ext cx="10287000" cy="4983169"/>
          </a:xfrm>
        </p:spPr>
        <p:txBody>
          <a:bodyPr>
            <a:normAutofit fontScale="92500" lnSpcReduction="10000"/>
          </a:bodyPr>
          <a:lstStyle/>
          <a:p>
            <a:pPr algn="just"/>
            <a:r>
              <a:rPr lang="en-US" dirty="0"/>
              <a:t>Python automatically converts one data type to another data type without any user involvement. </a:t>
            </a:r>
          </a:p>
          <a:p>
            <a:pPr algn="just"/>
            <a:r>
              <a:rPr lang="en-US" dirty="0"/>
              <a:t>It always converts smaller data types to larger data types to avoid the loss of data.</a:t>
            </a:r>
          </a:p>
          <a:p>
            <a:pPr algn="just"/>
            <a:r>
              <a:rPr lang="en-US" dirty="0"/>
              <a:t>Example</a:t>
            </a:r>
          </a:p>
          <a:p>
            <a:pPr marL="457188" lvl="1" indent="0" algn="just">
              <a:buNone/>
            </a:pPr>
            <a:r>
              <a:rPr lang="en-IN" dirty="0"/>
              <a:t>&gt;&gt;&gt; </a:t>
            </a:r>
            <a:r>
              <a:rPr lang="en-US" dirty="0"/>
              <a:t>a = 4</a:t>
            </a:r>
          </a:p>
          <a:p>
            <a:pPr marL="457188" lvl="1" indent="0" algn="just">
              <a:buNone/>
            </a:pPr>
            <a:r>
              <a:rPr lang="en-IN" dirty="0"/>
              <a:t>&gt;&gt;&gt; </a:t>
            </a:r>
            <a:r>
              <a:rPr lang="en-US" dirty="0"/>
              <a:t>b = 2.3</a:t>
            </a:r>
          </a:p>
          <a:p>
            <a:pPr marL="457188" lvl="1" indent="0" algn="just">
              <a:buNone/>
            </a:pPr>
            <a:r>
              <a:rPr lang="en-IN" dirty="0"/>
              <a:t>&gt;&gt;&gt; </a:t>
            </a:r>
            <a:r>
              <a:rPr lang="en-US" dirty="0"/>
              <a:t>c = a + b</a:t>
            </a:r>
          </a:p>
          <a:p>
            <a:pPr algn="just"/>
            <a:r>
              <a:rPr lang="en-US" dirty="0"/>
              <a:t>In above example, data type of a and b are int and float respectively. Data type of c will be float and its value is 6.3</a:t>
            </a:r>
          </a:p>
        </p:txBody>
      </p:sp>
      <p:sp>
        <p:nvSpPr>
          <p:cNvPr id="9" name="Footer Placeholder 9"/>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a:t>
            </a:r>
            <a:r>
              <a:rPr lang="en-US" dirty="0"/>
              <a:t>Programming in Python                        Unit I</a:t>
            </a:r>
          </a:p>
        </p:txBody>
      </p:sp>
    </p:spTree>
    <p:extLst>
      <p:ext uri="{BB962C8B-B14F-4D97-AF65-F5344CB8AC3E}">
        <p14:creationId xmlns:p14="http://schemas.microsoft.com/office/powerpoint/2010/main" val="3935928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1">
                                            <p:txEl>
                                              <p:pRg st="3" end="3"/>
                                            </p:txEl>
                                          </p:spTgt>
                                        </p:tgtEl>
                                        <p:attrNameLst>
                                          <p:attrName>style.visibility</p:attrName>
                                        </p:attrNameLst>
                                      </p:cBhvr>
                                      <p:to>
                                        <p:strVal val="visible"/>
                                      </p:to>
                                    </p:set>
                                    <p:anim calcmode="lin" valueType="num">
                                      <p:cBhvr additive="base">
                                        <p:cTn id="23"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anim calcmode="lin" valueType="num">
                                      <p:cBhvr additive="base">
                                        <p:cTn id="27"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1">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1">
                                            <p:txEl>
                                              <p:pRg st="5" end="5"/>
                                            </p:txEl>
                                          </p:spTgt>
                                        </p:tgtEl>
                                        <p:attrNameLst>
                                          <p:attrName>style.visibility</p:attrName>
                                        </p:attrNameLst>
                                      </p:cBhvr>
                                      <p:to>
                                        <p:strVal val="visible"/>
                                      </p:to>
                                    </p:set>
                                    <p:anim calcmode="lin" valueType="num">
                                      <p:cBhvr additive="base">
                                        <p:cTn id="31"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xEl>
                                              <p:pRg st="6" end="6"/>
                                            </p:txEl>
                                          </p:spTgt>
                                        </p:tgtEl>
                                        <p:attrNameLst>
                                          <p:attrName>style.visibility</p:attrName>
                                        </p:attrNameLst>
                                      </p:cBhvr>
                                      <p:to>
                                        <p:strVal val="visible"/>
                                      </p:to>
                                    </p:set>
                                    <p:anim calcmode="lin" valueType="num">
                                      <p:cBhvr additive="base">
                                        <p:cTn id="37"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4E8FA1-8D08-42F1-AF79-DACB013E4BAB}" type="datetime1">
              <a:rPr lang="en-US" smtClean="0"/>
              <a:t>1/6/2021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59</a:t>
            </a:fld>
            <a:endParaRPr lang="en-US" dirty="0"/>
          </a:p>
        </p:txBody>
      </p:sp>
      <p:sp>
        <p:nvSpPr>
          <p:cNvPr id="7" name="Title 1"/>
          <p:cNvSpPr txBox="1">
            <a:spLocks/>
          </p:cNvSpPr>
          <p:nvPr/>
        </p:nvSpPr>
        <p:spPr>
          <a:xfrm>
            <a:off x="1295400" y="6"/>
            <a:ext cx="108966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Explicit Type conversion </a:t>
            </a:r>
            <a:r>
              <a:rPr lang="en-US" sz="2800" dirty="0"/>
              <a:t>(CO1)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11" name="Content Placeholder 10">
            <a:extLst>
              <a:ext uri="{FF2B5EF4-FFF2-40B4-BE49-F238E27FC236}">
                <a16:creationId xmlns:a16="http://schemas.microsoft.com/office/drawing/2014/main" xmlns="" id="{51137A43-4551-420B-9DE0-EC715A8FFD6A}"/>
              </a:ext>
            </a:extLst>
          </p:cNvPr>
          <p:cNvSpPr>
            <a:spLocks noGrp="1"/>
          </p:cNvSpPr>
          <p:nvPr>
            <p:ph idx="1"/>
          </p:nvPr>
        </p:nvSpPr>
        <p:spPr>
          <a:xfrm>
            <a:off x="1295400" y="1143000"/>
            <a:ext cx="10287000" cy="4983169"/>
          </a:xfrm>
        </p:spPr>
        <p:txBody>
          <a:bodyPr>
            <a:normAutofit fontScale="92500" lnSpcReduction="20000"/>
          </a:bodyPr>
          <a:lstStyle/>
          <a:p>
            <a:pPr algn="just"/>
            <a:r>
              <a:rPr lang="en-US" dirty="0"/>
              <a:t>In Explicit Type Conversion, users convert the data type of an object to required data type. </a:t>
            </a:r>
          </a:p>
          <a:p>
            <a:pPr algn="just"/>
            <a:r>
              <a:rPr lang="en-US" dirty="0"/>
              <a:t>The predefined functions like int(), float(), str() are used to perform explicit type conversion.</a:t>
            </a:r>
          </a:p>
          <a:p>
            <a:pPr algn="just"/>
            <a:r>
              <a:rPr lang="en-US" dirty="0"/>
              <a:t>This type of conversion is also called typecasting because the user casts/changes the data type of the objects.</a:t>
            </a:r>
          </a:p>
          <a:p>
            <a:pPr algn="just"/>
            <a:r>
              <a:rPr lang="en-US" dirty="0"/>
              <a:t>Syntax</a:t>
            </a:r>
          </a:p>
          <a:p>
            <a:pPr marL="457188" lvl="1" indent="0" algn="just">
              <a:buNone/>
            </a:pPr>
            <a:r>
              <a:rPr lang="en-US" dirty="0"/>
              <a:t>&lt;datatype&gt;(expression)</a:t>
            </a:r>
          </a:p>
          <a:p>
            <a:pPr algn="just"/>
            <a:r>
              <a:rPr lang="en-US" dirty="0"/>
              <a:t>Example</a:t>
            </a:r>
          </a:p>
          <a:p>
            <a:pPr marL="457188" lvl="1" indent="0" algn="just">
              <a:buNone/>
            </a:pPr>
            <a:r>
              <a:rPr lang="en-IN" dirty="0"/>
              <a:t>&gt;&gt;&gt;  </a:t>
            </a:r>
            <a:r>
              <a:rPr lang="en-US" dirty="0"/>
              <a:t>a = 2.6</a:t>
            </a:r>
          </a:p>
          <a:p>
            <a:pPr marL="457188" lvl="1" indent="0" algn="just">
              <a:buNone/>
            </a:pPr>
            <a:r>
              <a:rPr lang="en-IN" dirty="0"/>
              <a:t>&gt;&gt;&gt;  </a:t>
            </a:r>
            <a:r>
              <a:rPr lang="en-US" dirty="0"/>
              <a:t>c = int(a)  </a:t>
            </a:r>
          </a:p>
        </p:txBody>
      </p:sp>
      <p:sp>
        <p:nvSpPr>
          <p:cNvPr id="9" name="Footer Placeholder 9"/>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a:t>
            </a:r>
            <a:r>
              <a:rPr lang="en-US" dirty="0"/>
              <a:t>Programming in Python                        Unit I</a:t>
            </a:r>
          </a:p>
        </p:txBody>
      </p:sp>
    </p:spTree>
    <p:extLst>
      <p:ext uri="{BB962C8B-B14F-4D97-AF65-F5344CB8AC3E}">
        <p14:creationId xmlns:p14="http://schemas.microsoft.com/office/powerpoint/2010/main" val="231411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xEl>
                                              <p:pRg st="3" end="3"/>
                                            </p:txEl>
                                          </p:spTgt>
                                        </p:tgtEl>
                                        <p:attrNameLst>
                                          <p:attrName>style.visibility</p:attrName>
                                        </p:attrNameLst>
                                      </p:cBhvr>
                                      <p:to>
                                        <p:strVal val="visible"/>
                                      </p:to>
                                    </p:set>
                                    <p:anim calcmode="lin" valueType="num">
                                      <p:cBhvr additive="base">
                                        <p:cTn id="25"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
                                            <p:txEl>
                                              <p:pRg st="4" end="4"/>
                                            </p:txEl>
                                          </p:spTgt>
                                        </p:tgtEl>
                                        <p:attrNameLst>
                                          <p:attrName>style.visibility</p:attrName>
                                        </p:attrNameLst>
                                      </p:cBhvr>
                                      <p:to>
                                        <p:strVal val="visible"/>
                                      </p:to>
                                    </p:set>
                                    <p:anim calcmode="lin" valueType="num">
                                      <p:cBhvr additive="base">
                                        <p:cTn id="29"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1">
                                            <p:txEl>
                                              <p:pRg st="5" end="5"/>
                                            </p:txEl>
                                          </p:spTgt>
                                        </p:tgtEl>
                                        <p:attrNameLst>
                                          <p:attrName>style.visibility</p:attrName>
                                        </p:attrNameLst>
                                      </p:cBhvr>
                                      <p:to>
                                        <p:strVal val="visible"/>
                                      </p:to>
                                    </p:set>
                                    <p:anim calcmode="lin" valueType="num">
                                      <p:cBhvr additive="base">
                                        <p:cTn id="35"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1">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xEl>
                                              <p:pRg st="6" end="6"/>
                                            </p:txEl>
                                          </p:spTgt>
                                        </p:tgtEl>
                                        <p:attrNameLst>
                                          <p:attrName>style.visibility</p:attrName>
                                        </p:attrNameLst>
                                      </p:cBhvr>
                                      <p:to>
                                        <p:strVal val="visible"/>
                                      </p:to>
                                    </p:set>
                                    <p:anim calcmode="lin" valueType="num">
                                      <p:cBhvr additive="base">
                                        <p:cTn id="39"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1">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1">
                                            <p:txEl>
                                              <p:pRg st="7" end="7"/>
                                            </p:txEl>
                                          </p:spTgt>
                                        </p:tgtEl>
                                        <p:attrNameLst>
                                          <p:attrName>style.visibility</p:attrName>
                                        </p:attrNameLst>
                                      </p:cBhvr>
                                      <p:to>
                                        <p:strVal val="visible"/>
                                      </p:to>
                                    </p:set>
                                    <p:anim calcmode="lin" valueType="num">
                                      <p:cBhvr additive="base">
                                        <p:cTn id="43" dur="500" fill="hold"/>
                                        <p:tgtEl>
                                          <p:spTgt spid="11">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6B19A83-6920-4073-BF15-BF44002D7992}" type="datetime1">
              <a:rPr lang="en-US" smtClean="0"/>
              <a:t>1/6/2021</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a:t>SACHIN KUMAR                   Programming in Python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CO-PSO  Mapping</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graphicFrame>
        <p:nvGraphicFramePr>
          <p:cNvPr id="11" name="Table 10">
            <a:extLst>
              <a:ext uri="{FF2B5EF4-FFF2-40B4-BE49-F238E27FC236}">
                <a16:creationId xmlns:a16="http://schemas.microsoft.com/office/drawing/2014/main" xmlns="" id="{37BF15CC-9306-4F59-866F-B4B4CD6EC448}"/>
              </a:ext>
            </a:extLst>
          </p:cNvPr>
          <p:cNvGraphicFramePr>
            <a:graphicFrameLocks noGrp="1"/>
          </p:cNvGraphicFramePr>
          <p:nvPr>
            <p:extLst>
              <p:ext uri="{D42A27DB-BD31-4B8C-83A1-F6EECF244321}">
                <p14:modId xmlns:p14="http://schemas.microsoft.com/office/powerpoint/2010/main" val="3801715830"/>
              </p:ext>
            </p:extLst>
          </p:nvPr>
        </p:nvGraphicFramePr>
        <p:xfrm>
          <a:off x="1463040" y="1406768"/>
          <a:ext cx="8976361" cy="4689231"/>
        </p:xfrm>
        <a:graphic>
          <a:graphicData uri="http://schemas.openxmlformats.org/drawingml/2006/table">
            <a:tbl>
              <a:tblPr>
                <a:tableStyleId>{35758FB7-9AC5-4552-8A53-C91805E547FA}</a:tableStyleId>
              </a:tblPr>
              <a:tblGrid>
                <a:gridCol w="2461765">
                  <a:extLst>
                    <a:ext uri="{9D8B030D-6E8A-4147-A177-3AD203B41FA5}">
                      <a16:colId xmlns:a16="http://schemas.microsoft.com/office/drawing/2014/main" xmlns="" val="795970929"/>
                    </a:ext>
                  </a:extLst>
                </a:gridCol>
                <a:gridCol w="1628649">
                  <a:extLst>
                    <a:ext uri="{9D8B030D-6E8A-4147-A177-3AD203B41FA5}">
                      <a16:colId xmlns:a16="http://schemas.microsoft.com/office/drawing/2014/main" xmlns="" val="937651517"/>
                    </a:ext>
                  </a:extLst>
                </a:gridCol>
                <a:gridCol w="1628649">
                  <a:extLst>
                    <a:ext uri="{9D8B030D-6E8A-4147-A177-3AD203B41FA5}">
                      <a16:colId xmlns:a16="http://schemas.microsoft.com/office/drawing/2014/main" xmlns="" val="2579388657"/>
                    </a:ext>
                  </a:extLst>
                </a:gridCol>
                <a:gridCol w="1628649">
                  <a:extLst>
                    <a:ext uri="{9D8B030D-6E8A-4147-A177-3AD203B41FA5}">
                      <a16:colId xmlns:a16="http://schemas.microsoft.com/office/drawing/2014/main" xmlns="" val="4274486272"/>
                    </a:ext>
                  </a:extLst>
                </a:gridCol>
                <a:gridCol w="1628649">
                  <a:extLst>
                    <a:ext uri="{9D8B030D-6E8A-4147-A177-3AD203B41FA5}">
                      <a16:colId xmlns:a16="http://schemas.microsoft.com/office/drawing/2014/main" xmlns="" val="117179822"/>
                    </a:ext>
                  </a:extLst>
                </a:gridCol>
              </a:tblGrid>
              <a:tr h="719467">
                <a:tc>
                  <a:txBody>
                    <a:bodyPr/>
                    <a:lstStyle/>
                    <a:p>
                      <a:pPr algn="ctr" fontAlgn="ctr"/>
                      <a:r>
                        <a:rPr lang="en-US" sz="2100" b="1" u="none" strike="noStrike" dirty="0">
                          <a:effectLst/>
                        </a:rPr>
                        <a:t> CO.K</a:t>
                      </a:r>
                      <a:endParaRPr lang="en-US" sz="2100" b="1" i="0" u="none" strike="noStrike" dirty="0">
                        <a:solidFill>
                          <a:srgbClr val="000000"/>
                        </a:solidFill>
                        <a:effectLst/>
                        <a:latin typeface="Arial" panose="020B0604020202020204" pitchFamily="34" charset="0"/>
                      </a:endParaRPr>
                    </a:p>
                  </a:txBody>
                  <a:tcPr marL="8170" marR="8170" marT="8170" marB="0" anchor="ctr"/>
                </a:tc>
                <a:tc>
                  <a:txBody>
                    <a:bodyPr/>
                    <a:lstStyle/>
                    <a:p>
                      <a:pPr algn="ctr" rtl="0" fontAlgn="ctr"/>
                      <a:r>
                        <a:rPr lang="en-US" sz="2100" b="1" u="none" strike="noStrike" dirty="0">
                          <a:effectLst/>
                        </a:rPr>
                        <a:t>PSO1</a:t>
                      </a:r>
                      <a:endParaRPr lang="en-US" sz="2100" b="1" i="0" u="none" strike="noStrike" dirty="0">
                        <a:solidFill>
                          <a:srgbClr val="000000"/>
                        </a:solidFill>
                        <a:effectLst/>
                        <a:latin typeface="Calibri" panose="020F0502020204030204" pitchFamily="34" charset="0"/>
                      </a:endParaRPr>
                    </a:p>
                  </a:txBody>
                  <a:tcPr marL="8170" marR="8170" marT="8170" marB="0" anchor="ctr"/>
                </a:tc>
                <a:tc>
                  <a:txBody>
                    <a:bodyPr/>
                    <a:lstStyle/>
                    <a:p>
                      <a:pPr algn="ctr" rtl="0" fontAlgn="ctr"/>
                      <a:r>
                        <a:rPr lang="en-US" sz="2100" b="1" u="none" strike="noStrike" dirty="0">
                          <a:effectLst/>
                        </a:rPr>
                        <a:t>PSO2</a:t>
                      </a:r>
                      <a:endParaRPr lang="en-US" sz="2100" b="1" i="0" u="none" strike="noStrike" dirty="0">
                        <a:solidFill>
                          <a:srgbClr val="000000"/>
                        </a:solidFill>
                        <a:effectLst/>
                        <a:latin typeface="Calibri" panose="020F0502020204030204" pitchFamily="34" charset="0"/>
                      </a:endParaRPr>
                    </a:p>
                  </a:txBody>
                  <a:tcPr marL="8170" marR="8170" marT="8170" marB="0" anchor="ctr"/>
                </a:tc>
                <a:tc>
                  <a:txBody>
                    <a:bodyPr/>
                    <a:lstStyle/>
                    <a:p>
                      <a:pPr algn="ctr" rtl="0" fontAlgn="ctr"/>
                      <a:r>
                        <a:rPr lang="en-US" sz="2100" b="1" u="none" strike="noStrike" dirty="0">
                          <a:effectLst/>
                        </a:rPr>
                        <a:t>PSO3</a:t>
                      </a:r>
                      <a:endParaRPr lang="en-US" sz="2100" b="1" i="0" u="none" strike="noStrike" dirty="0">
                        <a:solidFill>
                          <a:srgbClr val="000000"/>
                        </a:solidFill>
                        <a:effectLst/>
                        <a:latin typeface="Calibri" panose="020F0502020204030204" pitchFamily="34" charset="0"/>
                      </a:endParaRPr>
                    </a:p>
                  </a:txBody>
                  <a:tcPr marL="8170" marR="8170" marT="8170" marB="0" anchor="ctr"/>
                </a:tc>
                <a:tc>
                  <a:txBody>
                    <a:bodyPr/>
                    <a:lstStyle/>
                    <a:p>
                      <a:pPr algn="ctr" rtl="0" fontAlgn="ctr"/>
                      <a:r>
                        <a:rPr lang="en-US" sz="2100" b="1" u="none" strike="noStrike" dirty="0">
                          <a:effectLst/>
                        </a:rPr>
                        <a:t>PSO4</a:t>
                      </a:r>
                      <a:endParaRPr lang="en-US" sz="2100" b="1" i="0" u="none" strike="noStrike" dirty="0">
                        <a:solidFill>
                          <a:srgbClr val="000000"/>
                        </a:solidFill>
                        <a:effectLst/>
                        <a:latin typeface="Calibri" panose="020F0502020204030204" pitchFamily="34" charset="0"/>
                      </a:endParaRPr>
                    </a:p>
                  </a:txBody>
                  <a:tcPr marL="8170" marR="8170" marT="8170" marB="0" anchor="ctr"/>
                </a:tc>
                <a:extLst>
                  <a:ext uri="{0D108BD9-81ED-4DB2-BD59-A6C34878D82A}">
                    <a16:rowId xmlns:a16="http://schemas.microsoft.com/office/drawing/2014/main" xmlns="" val="3199435395"/>
                  </a:ext>
                </a:extLst>
              </a:tr>
              <a:tr h="727931">
                <a:tc>
                  <a:txBody>
                    <a:bodyPr/>
                    <a:lstStyle/>
                    <a:p>
                      <a:pPr algn="ctr" rtl="0" fontAlgn="ctr"/>
                      <a:r>
                        <a:rPr lang="en-US" sz="2100" b="1" u="none" strike="noStrike" dirty="0">
                          <a:effectLst/>
                        </a:rPr>
                        <a:t>CO1</a:t>
                      </a:r>
                      <a:endParaRPr lang="en-US" sz="2100" b="1" i="0" u="none" strike="noStrike" dirty="0">
                        <a:solidFill>
                          <a:srgbClr val="000000"/>
                        </a:solidFill>
                        <a:effectLst/>
                        <a:latin typeface="Calibri" panose="020F0502020204030204" pitchFamily="34" charset="0"/>
                      </a:endParaRPr>
                    </a:p>
                  </a:txBody>
                  <a:tcPr marL="8170" marR="8170" marT="8170" marB="0" anchor="ctr">
                    <a:solidFill>
                      <a:schemeClr val="tx2">
                        <a:lumMod val="60000"/>
                        <a:lumOff val="4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solidFill>
                      <a:schemeClr val="tx2">
                        <a:lumMod val="60000"/>
                        <a:lumOff val="4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solidFill>
                      <a:schemeClr val="tx2">
                        <a:lumMod val="60000"/>
                        <a:lumOff val="4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solidFill>
                      <a:schemeClr val="tx2">
                        <a:lumMod val="60000"/>
                        <a:lumOff val="4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solidFill>
                      <a:schemeClr val="tx2">
                        <a:lumMod val="60000"/>
                        <a:lumOff val="40000"/>
                      </a:schemeClr>
                    </a:solidFill>
                  </a:tcPr>
                </a:tc>
                <a:extLst>
                  <a:ext uri="{0D108BD9-81ED-4DB2-BD59-A6C34878D82A}">
                    <a16:rowId xmlns:a16="http://schemas.microsoft.com/office/drawing/2014/main" xmlns="" val="3079903705"/>
                  </a:ext>
                </a:extLst>
              </a:tr>
              <a:tr h="719467">
                <a:tc>
                  <a:txBody>
                    <a:bodyPr/>
                    <a:lstStyle/>
                    <a:p>
                      <a:pPr algn="ctr" rtl="0" fontAlgn="ctr"/>
                      <a:r>
                        <a:rPr lang="en-US" sz="2100" b="1" u="none" strike="noStrike" dirty="0">
                          <a:effectLst/>
                        </a:rPr>
                        <a:t>CO2</a:t>
                      </a:r>
                      <a:endParaRPr lang="en-US" sz="2100" b="1" i="0" u="none" strike="noStrike" dirty="0">
                        <a:solidFill>
                          <a:srgbClr val="000000"/>
                        </a:solidFill>
                        <a:effectLst/>
                        <a:latin typeface="Calibri" panose="020F0502020204030204" pitchFamily="34" charset="0"/>
                      </a:endParaRPr>
                    </a:p>
                  </a:txBody>
                  <a:tcPr marL="8170" marR="8170" marT="8170"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tc>
                <a:extLst>
                  <a:ext uri="{0D108BD9-81ED-4DB2-BD59-A6C34878D82A}">
                    <a16:rowId xmlns:a16="http://schemas.microsoft.com/office/drawing/2014/main" xmlns="" val="3041487185"/>
                  </a:ext>
                </a:extLst>
              </a:tr>
              <a:tr h="719467">
                <a:tc>
                  <a:txBody>
                    <a:bodyPr/>
                    <a:lstStyle/>
                    <a:p>
                      <a:pPr algn="ctr" rtl="0" fontAlgn="ctr"/>
                      <a:r>
                        <a:rPr lang="en-US" sz="2100" b="1" u="none" strike="noStrike" dirty="0">
                          <a:effectLst/>
                        </a:rPr>
                        <a:t>CO3</a:t>
                      </a:r>
                      <a:endParaRPr lang="en-US" sz="2100" b="1" i="0" u="none" strike="noStrike" dirty="0">
                        <a:solidFill>
                          <a:srgbClr val="000000"/>
                        </a:solidFill>
                        <a:effectLst/>
                        <a:latin typeface="Calibri" panose="020F0502020204030204" pitchFamily="34" charset="0"/>
                      </a:endParaRPr>
                    </a:p>
                  </a:txBody>
                  <a:tcPr marL="8170" marR="8170" marT="8170"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3</a:t>
                      </a:r>
                      <a:endPar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8170" marR="8170" marT="8170"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3</a:t>
                      </a:r>
                      <a:endPar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8170" marR="8170" marT="8170"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tc>
                <a:extLst>
                  <a:ext uri="{0D108BD9-81ED-4DB2-BD59-A6C34878D82A}">
                    <a16:rowId xmlns:a16="http://schemas.microsoft.com/office/drawing/2014/main" xmlns="" val="3230989355"/>
                  </a:ext>
                </a:extLst>
              </a:tr>
              <a:tr h="719467">
                <a:tc>
                  <a:txBody>
                    <a:bodyPr/>
                    <a:lstStyle/>
                    <a:p>
                      <a:pPr algn="ctr" rtl="0" fontAlgn="ctr"/>
                      <a:r>
                        <a:rPr lang="en-US" sz="2100" b="1" u="none" strike="noStrike" dirty="0">
                          <a:effectLst/>
                        </a:rPr>
                        <a:t>CO4</a:t>
                      </a:r>
                      <a:endParaRPr lang="en-US" sz="2100" b="1" i="0" u="none" strike="noStrike" dirty="0">
                        <a:solidFill>
                          <a:srgbClr val="000000"/>
                        </a:solidFill>
                        <a:effectLst/>
                        <a:latin typeface="Calibri" panose="020F0502020204030204" pitchFamily="34" charset="0"/>
                      </a:endParaRPr>
                    </a:p>
                  </a:txBody>
                  <a:tcPr marL="8170" marR="8170" marT="8170"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3</a:t>
                      </a:r>
                      <a:endPar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8170" marR="8170" marT="8170"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3</a:t>
                      </a:r>
                      <a:endPar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8170" marR="8170" marT="8170"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tc>
                <a:extLst>
                  <a:ext uri="{0D108BD9-81ED-4DB2-BD59-A6C34878D82A}">
                    <a16:rowId xmlns:a16="http://schemas.microsoft.com/office/drawing/2014/main" xmlns="" val="4294284923"/>
                  </a:ext>
                </a:extLst>
              </a:tr>
              <a:tr h="719467">
                <a:tc>
                  <a:txBody>
                    <a:bodyPr/>
                    <a:lstStyle/>
                    <a:p>
                      <a:pPr algn="ctr" rtl="0" fontAlgn="ctr"/>
                      <a:r>
                        <a:rPr lang="en-US" sz="2100" b="1" u="none" strike="noStrike" dirty="0">
                          <a:effectLst/>
                        </a:rPr>
                        <a:t>CO5</a:t>
                      </a:r>
                      <a:endParaRPr lang="en-US" sz="2100" b="1" i="0" u="none" strike="noStrike" dirty="0">
                        <a:solidFill>
                          <a:srgbClr val="000000"/>
                        </a:solidFill>
                        <a:effectLst/>
                        <a:latin typeface="Calibri" panose="020F0502020204030204" pitchFamily="34" charset="0"/>
                      </a:endParaRPr>
                    </a:p>
                  </a:txBody>
                  <a:tcPr marL="8170" marR="8170" marT="8170" marB="0" anchor="ctr">
                    <a:solidFill>
                      <a:schemeClr val="tx2">
                        <a:lumMod val="60000"/>
                        <a:lumOff val="4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solidFill>
                      <a:schemeClr val="tx2">
                        <a:lumMod val="60000"/>
                        <a:lumOff val="4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3</a:t>
                      </a:r>
                      <a:endPar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8170" marR="8170" marT="8170" marB="0" anchor="ctr">
                    <a:solidFill>
                      <a:schemeClr val="tx2">
                        <a:lumMod val="60000"/>
                        <a:lumOff val="4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3</a:t>
                      </a:r>
                      <a:endPar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8170" marR="8170" marT="8170" marB="0" anchor="ctr">
                    <a:solidFill>
                      <a:schemeClr val="tx2">
                        <a:lumMod val="60000"/>
                        <a:lumOff val="4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solidFill>
                      <a:schemeClr val="tx2">
                        <a:lumMod val="60000"/>
                        <a:lumOff val="40000"/>
                      </a:schemeClr>
                    </a:solidFill>
                  </a:tcPr>
                </a:tc>
                <a:extLst>
                  <a:ext uri="{0D108BD9-81ED-4DB2-BD59-A6C34878D82A}">
                    <a16:rowId xmlns:a16="http://schemas.microsoft.com/office/drawing/2014/main" xmlns="" val="1022190676"/>
                  </a:ext>
                </a:extLst>
              </a:tr>
              <a:tr h="363965">
                <a:tc>
                  <a:txBody>
                    <a:bodyPr/>
                    <a:lstStyle/>
                    <a:p>
                      <a:pPr algn="ctr" fontAlgn="ctr"/>
                      <a:r>
                        <a:rPr lang="en-US" sz="2100" b="1" u="none" strike="noStrike" dirty="0">
                          <a:effectLst/>
                        </a:rPr>
                        <a:t>AVG </a:t>
                      </a:r>
                      <a:endParaRPr lang="en-US" sz="2100" b="1" i="0" u="none" strike="noStrike" dirty="0">
                        <a:solidFill>
                          <a:srgbClr val="000000"/>
                        </a:solidFill>
                        <a:effectLst/>
                        <a:latin typeface="Arial" panose="020B0604020202020204" pitchFamily="34" charset="0"/>
                      </a:endParaRPr>
                    </a:p>
                  </a:txBody>
                  <a:tcPr marL="8170" marR="8170" marT="8170" marB="0" anchor="ctr"/>
                </a:tc>
                <a:tc>
                  <a:txBody>
                    <a:bodyPr/>
                    <a:lstStyle/>
                    <a:p>
                      <a:pPr algn="ctr" rtl="0" fontAlgn="ctr"/>
                      <a:r>
                        <a:rPr lang="en-US" sz="2100" b="0" i="0" u="none" strike="noStrike" dirty="0">
                          <a:solidFill>
                            <a:srgbClr val="000000"/>
                          </a:solidFill>
                          <a:effectLst/>
                          <a:latin typeface="Calibri" panose="020F0502020204030204" pitchFamily="34" charset="0"/>
                        </a:rPr>
                        <a:t>2.4</a:t>
                      </a:r>
                    </a:p>
                  </a:txBody>
                  <a:tcPr marL="8170" marR="8170" marT="8170" marB="0" anchor="ctr"/>
                </a:tc>
                <a:tc>
                  <a:txBody>
                    <a:bodyPr/>
                    <a:lstStyle/>
                    <a:p>
                      <a:pPr algn="ctr" rtl="0" fontAlgn="ctr"/>
                      <a:r>
                        <a:rPr lang="en-US" sz="2100" b="0" i="0" u="none" strike="noStrike" dirty="0">
                          <a:solidFill>
                            <a:srgbClr val="000000"/>
                          </a:solidFill>
                          <a:effectLst/>
                          <a:latin typeface="Calibri" panose="020F0502020204030204" pitchFamily="34" charset="0"/>
                        </a:rPr>
                        <a:t>3.0</a:t>
                      </a:r>
                    </a:p>
                  </a:txBody>
                  <a:tcPr marL="8170" marR="8170" marT="8170" marB="0" anchor="ctr"/>
                </a:tc>
                <a:tc>
                  <a:txBody>
                    <a:bodyPr/>
                    <a:lstStyle/>
                    <a:p>
                      <a:pPr algn="ctr" rtl="0" fontAlgn="ctr"/>
                      <a:r>
                        <a:rPr lang="en-US" sz="2100" b="0" i="0" u="none" strike="noStrike" dirty="0">
                          <a:solidFill>
                            <a:srgbClr val="000000"/>
                          </a:solidFill>
                          <a:effectLst/>
                          <a:latin typeface="Calibri" panose="020F0502020204030204" pitchFamily="34" charset="0"/>
                        </a:rPr>
                        <a:t>2.6</a:t>
                      </a:r>
                    </a:p>
                  </a:txBody>
                  <a:tcPr marL="8170" marR="8170" marT="8170" marB="0" anchor="ctr"/>
                </a:tc>
                <a:tc>
                  <a:txBody>
                    <a:bodyPr/>
                    <a:lstStyle/>
                    <a:p>
                      <a:pPr algn="ctr" rtl="0" fontAlgn="ctr"/>
                      <a:r>
                        <a:rPr lang="en-US" sz="2100" b="0" i="0" u="none" strike="noStrike" dirty="0">
                          <a:solidFill>
                            <a:srgbClr val="000000"/>
                          </a:solidFill>
                          <a:effectLst/>
                          <a:latin typeface="Calibri" panose="020F0502020204030204" pitchFamily="34" charset="0"/>
                        </a:rPr>
                        <a:t>2.6</a:t>
                      </a:r>
                    </a:p>
                  </a:txBody>
                  <a:tcPr marL="8170" marR="8170" marT="8170" marB="0" anchor="ctr"/>
                </a:tc>
                <a:extLst>
                  <a:ext uri="{0D108BD9-81ED-4DB2-BD59-A6C34878D82A}">
                    <a16:rowId xmlns:a16="http://schemas.microsoft.com/office/drawing/2014/main" xmlns="" val="1419157533"/>
                  </a:ext>
                </a:extLst>
              </a:tr>
            </a:tbl>
          </a:graphicData>
        </a:graphic>
      </p:graphicFrame>
    </p:spTree>
    <p:extLst>
      <p:ext uri="{BB962C8B-B14F-4D97-AF65-F5344CB8AC3E}">
        <p14:creationId xmlns:p14="http://schemas.microsoft.com/office/powerpoint/2010/main" val="3651313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901B819-7F5C-49C3-B147-2F698E647436}" type="datetime1">
              <a:rPr lang="en-US" smtClean="0"/>
              <a:t>1/6/2021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60</a:t>
            </a:fld>
            <a:endParaRPr lang="en-US" dirty="0"/>
          </a:p>
        </p:txBody>
      </p:sp>
      <p:sp>
        <p:nvSpPr>
          <p:cNvPr id="7" name="Title 1"/>
          <p:cNvSpPr txBox="1">
            <a:spLocks/>
          </p:cNvSpPr>
          <p:nvPr/>
        </p:nvSpPr>
        <p:spPr>
          <a:xfrm>
            <a:off x="1295400" y="6"/>
            <a:ext cx="108966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Operators in Python </a:t>
            </a:r>
            <a:r>
              <a:rPr lang="en-US" sz="2800" dirty="0"/>
              <a:t>(CO1)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13" name="Content Placeholder 12">
            <a:extLst>
              <a:ext uri="{FF2B5EF4-FFF2-40B4-BE49-F238E27FC236}">
                <a16:creationId xmlns:a16="http://schemas.microsoft.com/office/drawing/2014/main" xmlns="" id="{02B7A566-1E29-4E83-A8EF-12E21A93B536}"/>
              </a:ext>
            </a:extLst>
          </p:cNvPr>
          <p:cNvSpPr>
            <a:spLocks noGrp="1"/>
          </p:cNvSpPr>
          <p:nvPr>
            <p:ph idx="1"/>
          </p:nvPr>
        </p:nvSpPr>
        <p:spPr>
          <a:xfrm>
            <a:off x="1295400" y="1219200"/>
            <a:ext cx="10287000" cy="4906969"/>
          </a:xfrm>
        </p:spPr>
        <p:txBody>
          <a:bodyPr>
            <a:normAutofit/>
          </a:bodyPr>
          <a:lstStyle/>
          <a:p>
            <a:pPr marL="0" indent="0">
              <a:buNone/>
            </a:pPr>
            <a:r>
              <a:rPr lang="en-IN" sz="2400" dirty="0"/>
              <a:t>Python language supports the following types of operators.</a:t>
            </a:r>
          </a:p>
          <a:p>
            <a:pPr marL="800100" lvl="1" indent="-342900">
              <a:lnSpc>
                <a:spcPct val="150000"/>
              </a:lnSpc>
              <a:buFont typeface="Arial" panose="020B0604020202020204" pitchFamily="34" charset="0"/>
              <a:buChar char="•"/>
            </a:pPr>
            <a:r>
              <a:rPr lang="en-IN" sz="2400" dirty="0"/>
              <a:t>    Arithmetic Operators</a:t>
            </a:r>
          </a:p>
          <a:p>
            <a:pPr marL="800100" lvl="1" indent="-342900">
              <a:lnSpc>
                <a:spcPct val="150000"/>
              </a:lnSpc>
              <a:buFont typeface="Arial" panose="020B0604020202020204" pitchFamily="34" charset="0"/>
              <a:buChar char="•"/>
            </a:pPr>
            <a:r>
              <a:rPr lang="en-IN" sz="2400" dirty="0"/>
              <a:t>    Relational Operators</a:t>
            </a:r>
          </a:p>
          <a:p>
            <a:pPr marL="800100" lvl="1" indent="-342900">
              <a:lnSpc>
                <a:spcPct val="150000"/>
              </a:lnSpc>
              <a:buFont typeface="Arial" panose="020B0604020202020204" pitchFamily="34" charset="0"/>
              <a:buChar char="•"/>
            </a:pPr>
            <a:r>
              <a:rPr lang="en-IN" sz="2400" dirty="0"/>
              <a:t>    Assignment Operators</a:t>
            </a:r>
          </a:p>
          <a:p>
            <a:pPr marL="800100" lvl="1" indent="-342900">
              <a:lnSpc>
                <a:spcPct val="150000"/>
              </a:lnSpc>
              <a:buFont typeface="Arial" panose="020B0604020202020204" pitchFamily="34" charset="0"/>
              <a:buChar char="•"/>
            </a:pPr>
            <a:r>
              <a:rPr lang="en-IN" sz="2400" dirty="0"/>
              <a:t>    Logical Operators</a:t>
            </a:r>
          </a:p>
          <a:p>
            <a:pPr marL="800100" lvl="1" indent="-342900">
              <a:lnSpc>
                <a:spcPct val="150000"/>
              </a:lnSpc>
              <a:buFont typeface="Arial" panose="020B0604020202020204" pitchFamily="34" charset="0"/>
              <a:buChar char="•"/>
            </a:pPr>
            <a:r>
              <a:rPr lang="en-IN" sz="2400" dirty="0"/>
              <a:t>    Bitwise Operators</a:t>
            </a:r>
          </a:p>
          <a:p>
            <a:pPr marL="800100" lvl="1" indent="-342900">
              <a:lnSpc>
                <a:spcPct val="150000"/>
              </a:lnSpc>
              <a:buFont typeface="Arial" panose="020B0604020202020204" pitchFamily="34" charset="0"/>
              <a:buChar char="•"/>
            </a:pPr>
            <a:r>
              <a:rPr lang="en-IN" sz="2400" dirty="0"/>
              <a:t>    Membership Operators</a:t>
            </a:r>
          </a:p>
          <a:p>
            <a:pPr marL="800100" lvl="1" indent="-342900">
              <a:lnSpc>
                <a:spcPct val="150000"/>
              </a:lnSpc>
              <a:buFont typeface="Arial" panose="020B0604020202020204" pitchFamily="34" charset="0"/>
              <a:buChar char="•"/>
            </a:pPr>
            <a:r>
              <a:rPr lang="en-IN" sz="2400" dirty="0"/>
              <a:t>    Identity Operators</a:t>
            </a:r>
          </a:p>
          <a:p>
            <a:endParaRPr lang="en-US" dirty="0"/>
          </a:p>
        </p:txBody>
      </p:sp>
      <p:sp>
        <p:nvSpPr>
          <p:cNvPr id="9" name="Footer Placeholder 9"/>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a:t>
            </a:r>
            <a:r>
              <a:rPr lang="en-US" dirty="0"/>
              <a:t>Programming in Python                        Unit I</a:t>
            </a:r>
          </a:p>
        </p:txBody>
      </p:sp>
    </p:spTree>
    <p:extLst>
      <p:ext uri="{BB962C8B-B14F-4D97-AF65-F5344CB8AC3E}">
        <p14:creationId xmlns:p14="http://schemas.microsoft.com/office/powerpoint/2010/main" val="903436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anim calcmode="lin" valueType="num">
                                      <p:cBhvr additive="base">
                                        <p:cTn id="11"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anim calcmode="lin" valueType="num">
                                      <p:cBhvr additive="base">
                                        <p:cTn id="15" dur="500" fill="hold"/>
                                        <p:tgtEl>
                                          <p:spTgt spid="1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anim calcmode="lin" valueType="num">
                                      <p:cBhvr additive="base">
                                        <p:cTn id="19" dur="500" fill="hold"/>
                                        <p:tgtEl>
                                          <p:spTgt spid="1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3">
                                            <p:txEl>
                                              <p:pRg st="4" end="4"/>
                                            </p:txEl>
                                          </p:spTgt>
                                        </p:tgtEl>
                                        <p:attrNameLst>
                                          <p:attrName>style.visibility</p:attrName>
                                        </p:attrNameLst>
                                      </p:cBhvr>
                                      <p:to>
                                        <p:strVal val="visible"/>
                                      </p:to>
                                    </p:set>
                                    <p:anim calcmode="lin" valueType="num">
                                      <p:cBhvr additive="base">
                                        <p:cTn id="23" dur="500" fill="hold"/>
                                        <p:tgtEl>
                                          <p:spTgt spid="1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3">
                                            <p:txEl>
                                              <p:pRg st="5" end="5"/>
                                            </p:txEl>
                                          </p:spTgt>
                                        </p:tgtEl>
                                        <p:attrNameLst>
                                          <p:attrName>style.visibility</p:attrName>
                                        </p:attrNameLst>
                                      </p:cBhvr>
                                      <p:to>
                                        <p:strVal val="visible"/>
                                      </p:to>
                                    </p:set>
                                    <p:anim calcmode="lin" valueType="num">
                                      <p:cBhvr additive="base">
                                        <p:cTn id="27" dur="500" fill="hold"/>
                                        <p:tgtEl>
                                          <p:spTgt spid="1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3">
                                            <p:txEl>
                                              <p:pRg st="6" end="6"/>
                                            </p:txEl>
                                          </p:spTgt>
                                        </p:tgtEl>
                                        <p:attrNameLst>
                                          <p:attrName>style.visibility</p:attrName>
                                        </p:attrNameLst>
                                      </p:cBhvr>
                                      <p:to>
                                        <p:strVal val="visible"/>
                                      </p:to>
                                    </p:set>
                                    <p:anim calcmode="lin" valueType="num">
                                      <p:cBhvr additive="base">
                                        <p:cTn id="31" dur="500" fill="hold"/>
                                        <p:tgtEl>
                                          <p:spTgt spid="1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3">
                                            <p:txEl>
                                              <p:pRg st="7" end="7"/>
                                            </p:txEl>
                                          </p:spTgt>
                                        </p:tgtEl>
                                        <p:attrNameLst>
                                          <p:attrName>style.visibility</p:attrName>
                                        </p:attrNameLst>
                                      </p:cBhvr>
                                      <p:to>
                                        <p:strVal val="visible"/>
                                      </p:to>
                                    </p:set>
                                    <p:anim calcmode="lin" valueType="num">
                                      <p:cBhvr additive="base">
                                        <p:cTn id="35" dur="500" fill="hold"/>
                                        <p:tgtEl>
                                          <p:spTgt spid="1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6EFC8D9-3DED-40C7-B127-91317B357E58}" type="datetime1">
              <a:rPr lang="en-US" smtClean="0"/>
              <a:t>1/6/2021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61</a:t>
            </a:fld>
            <a:endParaRPr lang="en-US" dirty="0"/>
          </a:p>
        </p:txBody>
      </p:sp>
      <p:sp>
        <p:nvSpPr>
          <p:cNvPr id="7" name="Title 1"/>
          <p:cNvSpPr txBox="1">
            <a:spLocks/>
          </p:cNvSpPr>
          <p:nvPr/>
        </p:nvSpPr>
        <p:spPr>
          <a:xfrm>
            <a:off x="1295400" y="6"/>
            <a:ext cx="108966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Arithmetic Operators </a:t>
            </a:r>
            <a:r>
              <a:rPr lang="en-US" sz="2800" dirty="0"/>
              <a:t>(CO1)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graphicFrame>
        <p:nvGraphicFramePr>
          <p:cNvPr id="2" name="Table 2">
            <a:extLst>
              <a:ext uri="{FF2B5EF4-FFF2-40B4-BE49-F238E27FC236}">
                <a16:creationId xmlns:a16="http://schemas.microsoft.com/office/drawing/2014/main" xmlns="" id="{6CC0B222-469C-4AC8-9CBF-CB9E347845A6}"/>
              </a:ext>
            </a:extLst>
          </p:cNvPr>
          <p:cNvGraphicFramePr>
            <a:graphicFrameLocks noGrp="1"/>
          </p:cNvGraphicFramePr>
          <p:nvPr>
            <p:extLst>
              <p:ext uri="{D42A27DB-BD31-4B8C-83A1-F6EECF244321}">
                <p14:modId xmlns:p14="http://schemas.microsoft.com/office/powerpoint/2010/main" val="2452041411"/>
              </p:ext>
            </p:extLst>
          </p:nvPr>
        </p:nvGraphicFramePr>
        <p:xfrm>
          <a:off x="762000" y="838200"/>
          <a:ext cx="10591800" cy="5597705"/>
        </p:xfrm>
        <a:graphic>
          <a:graphicData uri="http://schemas.openxmlformats.org/drawingml/2006/table">
            <a:tbl>
              <a:tblPr firstRow="1" bandRow="1">
                <a:tableStyleId>{BDBED569-4797-4DF1-A0F4-6AAB3CD982D8}</a:tableStyleId>
              </a:tblPr>
              <a:tblGrid>
                <a:gridCol w="1364095">
                  <a:extLst>
                    <a:ext uri="{9D8B030D-6E8A-4147-A177-3AD203B41FA5}">
                      <a16:colId xmlns:a16="http://schemas.microsoft.com/office/drawing/2014/main" xmlns="" val="2939683592"/>
                    </a:ext>
                  </a:extLst>
                </a:gridCol>
                <a:gridCol w="7627505">
                  <a:extLst>
                    <a:ext uri="{9D8B030D-6E8A-4147-A177-3AD203B41FA5}">
                      <a16:colId xmlns:a16="http://schemas.microsoft.com/office/drawing/2014/main" xmlns="" val="3602798462"/>
                    </a:ext>
                  </a:extLst>
                </a:gridCol>
                <a:gridCol w="1600200">
                  <a:extLst>
                    <a:ext uri="{9D8B030D-6E8A-4147-A177-3AD203B41FA5}">
                      <a16:colId xmlns:a16="http://schemas.microsoft.com/office/drawing/2014/main" xmlns="" val="3984717480"/>
                    </a:ext>
                  </a:extLst>
                </a:gridCol>
              </a:tblGrid>
              <a:tr h="674914">
                <a:tc>
                  <a:txBody>
                    <a:bodyPr/>
                    <a:lstStyle/>
                    <a:p>
                      <a:pPr algn="ctr" rtl="0" fontAlgn="ctr"/>
                      <a:r>
                        <a:rPr lang="en-US" sz="2400" b="0" i="0" u="none" strike="noStrike" dirty="0">
                          <a:solidFill>
                            <a:srgbClr val="1F4E79"/>
                          </a:solidFill>
                          <a:effectLst/>
                          <a:latin typeface="Calibri" panose="020F0502020204030204" pitchFamily="34" charset="0"/>
                        </a:rPr>
                        <a:t>Operator </a:t>
                      </a:r>
                    </a:p>
                  </a:txBody>
                  <a:tcPr marL="9525" marR="9525" marT="9525" marB="0" anchor="ctr"/>
                </a:tc>
                <a:tc>
                  <a:txBody>
                    <a:bodyPr/>
                    <a:lstStyle/>
                    <a:p>
                      <a:pPr algn="ctr" rtl="0" fontAlgn="ctr"/>
                      <a:r>
                        <a:rPr lang="en-US" sz="2400" b="0" i="0" u="none" strike="noStrike">
                          <a:solidFill>
                            <a:srgbClr val="1F4E79"/>
                          </a:solidFill>
                          <a:effectLst/>
                          <a:latin typeface="Calibri" panose="020F0502020204030204" pitchFamily="34" charset="0"/>
                        </a:rPr>
                        <a:t>Description </a:t>
                      </a:r>
                    </a:p>
                  </a:txBody>
                  <a:tcPr marL="9525" marR="9525" marT="9525" marB="0" anchor="ctr"/>
                </a:tc>
                <a:tc>
                  <a:txBody>
                    <a:bodyPr/>
                    <a:lstStyle/>
                    <a:p>
                      <a:pPr algn="ctr" rtl="0" fontAlgn="ctr"/>
                      <a:r>
                        <a:rPr lang="en-US" sz="2400" b="0" i="0" u="none" strike="noStrike" dirty="0">
                          <a:solidFill>
                            <a:srgbClr val="1F4E79"/>
                          </a:solidFill>
                          <a:effectLst/>
                          <a:latin typeface="Calibri" panose="020F0502020204030204" pitchFamily="34" charset="0"/>
                        </a:rPr>
                        <a:t>Example </a:t>
                      </a:r>
                    </a:p>
                    <a:p>
                      <a:pPr algn="ctr" rtl="0" fontAlgn="ctr"/>
                      <a:r>
                        <a:rPr lang="en-US" sz="2400" b="0" i="0" u="none" strike="noStrike" dirty="0">
                          <a:solidFill>
                            <a:srgbClr val="1F4E79"/>
                          </a:solidFill>
                          <a:effectLst/>
                          <a:latin typeface="Calibri" panose="020F0502020204030204" pitchFamily="34" charset="0"/>
                        </a:rPr>
                        <a:t>(a=5, b=3)</a:t>
                      </a:r>
                    </a:p>
                  </a:txBody>
                  <a:tcPr marL="9525" marR="9525" marT="9525" marB="0" anchor="ctr"/>
                </a:tc>
                <a:extLst>
                  <a:ext uri="{0D108BD9-81ED-4DB2-BD59-A6C34878D82A}">
                    <a16:rowId xmlns:a16="http://schemas.microsoft.com/office/drawing/2014/main" xmlns="" val="3131993973"/>
                  </a:ext>
                </a:extLst>
              </a:tr>
              <a:tr h="674914">
                <a:tc>
                  <a:txBody>
                    <a:bodyPr/>
                    <a:lstStyle/>
                    <a:p>
                      <a:pPr algn="ctr" rtl="0" fontAlgn="ctr"/>
                      <a:r>
                        <a:rPr lang="en-US" sz="2400" b="0" i="0" u="none" strike="noStrike" dirty="0">
                          <a:solidFill>
                            <a:srgbClr val="000000"/>
                          </a:solidFill>
                          <a:effectLst/>
                          <a:latin typeface="Calibri" panose="020F0502020204030204" pitchFamily="34" charset="0"/>
                        </a:rPr>
                        <a:t>+</a:t>
                      </a:r>
                    </a:p>
                  </a:txBody>
                  <a:tcPr marL="9525" marR="9525" marT="9525" marB="0" anchor="ctr"/>
                </a:tc>
                <a:tc>
                  <a:txBody>
                    <a:bodyPr/>
                    <a:lstStyle/>
                    <a:p>
                      <a:pPr algn="l" rtl="0" fontAlgn="ctr"/>
                      <a:r>
                        <a:rPr lang="en-US" sz="2400" b="0" i="0" u="none" strike="noStrike" dirty="0">
                          <a:solidFill>
                            <a:srgbClr val="000000"/>
                          </a:solidFill>
                          <a:effectLst/>
                          <a:latin typeface="Calibri" panose="020F0502020204030204" pitchFamily="34" charset="0"/>
                        </a:rPr>
                        <a:t>Adds values on either side of the operator. </a:t>
                      </a:r>
                    </a:p>
                  </a:txBody>
                  <a:tcPr marL="9525" marR="9525" marT="9525" marB="0" anchor="ctr"/>
                </a:tc>
                <a:tc>
                  <a:txBody>
                    <a:bodyPr/>
                    <a:lstStyle/>
                    <a:p>
                      <a:pPr algn="l" rtl="0" fontAlgn="ctr"/>
                      <a:r>
                        <a:rPr lang="en-US" sz="2400" b="0" i="0" u="none" strike="noStrike" dirty="0">
                          <a:solidFill>
                            <a:srgbClr val="000000"/>
                          </a:solidFill>
                          <a:effectLst/>
                          <a:latin typeface="Calibri" panose="020F0502020204030204" pitchFamily="34" charset="0"/>
                        </a:rPr>
                        <a:t>a + b = 8</a:t>
                      </a:r>
                    </a:p>
                  </a:txBody>
                  <a:tcPr marL="9525" marR="9525" marT="9525" marB="0" anchor="ctr"/>
                </a:tc>
                <a:extLst>
                  <a:ext uri="{0D108BD9-81ED-4DB2-BD59-A6C34878D82A}">
                    <a16:rowId xmlns:a16="http://schemas.microsoft.com/office/drawing/2014/main" xmlns="" val="1806455078"/>
                  </a:ext>
                </a:extLst>
              </a:tr>
              <a:tr h="674914">
                <a:tc>
                  <a:txBody>
                    <a:bodyPr/>
                    <a:lstStyle/>
                    <a:p>
                      <a:pPr algn="ctr" rtl="0" fontAlgn="ctr"/>
                      <a:r>
                        <a:rPr lang="en-US" sz="2400" b="0" i="0" u="none" strike="noStrike">
                          <a:solidFill>
                            <a:srgbClr val="000000"/>
                          </a:solidFill>
                          <a:effectLst/>
                          <a:latin typeface="Calibri" panose="020F0502020204030204" pitchFamily="34" charset="0"/>
                        </a:rPr>
                        <a:t>-</a:t>
                      </a:r>
                    </a:p>
                  </a:txBody>
                  <a:tcPr marL="9525" marR="9525" marT="9525" marB="0" anchor="ctr"/>
                </a:tc>
                <a:tc>
                  <a:txBody>
                    <a:bodyPr/>
                    <a:lstStyle/>
                    <a:p>
                      <a:pPr algn="l" rtl="0" fontAlgn="ctr"/>
                      <a:r>
                        <a:rPr lang="en-US" sz="2400" b="0" i="0" u="none" strike="noStrike">
                          <a:solidFill>
                            <a:srgbClr val="000000"/>
                          </a:solidFill>
                          <a:effectLst/>
                          <a:latin typeface="Calibri" panose="020F0502020204030204" pitchFamily="34" charset="0"/>
                        </a:rPr>
                        <a:t>Subtracts right hand operand from left hand operand. </a:t>
                      </a:r>
                    </a:p>
                  </a:txBody>
                  <a:tcPr marL="9525" marR="9525" marT="9525" marB="0" anchor="ctr"/>
                </a:tc>
                <a:tc>
                  <a:txBody>
                    <a:bodyPr/>
                    <a:lstStyle/>
                    <a:p>
                      <a:pPr algn="l" rtl="0" fontAlgn="ctr"/>
                      <a:r>
                        <a:rPr lang="en-US" sz="2400" b="0" i="0" u="none" strike="noStrike" dirty="0">
                          <a:solidFill>
                            <a:srgbClr val="000000"/>
                          </a:solidFill>
                          <a:effectLst/>
                          <a:latin typeface="Calibri" panose="020F0502020204030204" pitchFamily="34" charset="0"/>
                        </a:rPr>
                        <a:t>a – b = 2</a:t>
                      </a:r>
                    </a:p>
                  </a:txBody>
                  <a:tcPr marL="9525" marR="9525" marT="9525" marB="0" anchor="ctr"/>
                </a:tc>
                <a:extLst>
                  <a:ext uri="{0D108BD9-81ED-4DB2-BD59-A6C34878D82A}">
                    <a16:rowId xmlns:a16="http://schemas.microsoft.com/office/drawing/2014/main" xmlns="" val="2190020569"/>
                  </a:ext>
                </a:extLst>
              </a:tr>
              <a:tr h="674914">
                <a:tc>
                  <a:txBody>
                    <a:bodyPr/>
                    <a:lstStyle/>
                    <a:p>
                      <a:pPr algn="ctr" rtl="0" fontAlgn="ctr"/>
                      <a:r>
                        <a:rPr lang="en-US" sz="2400" b="0" i="0" u="none" strike="noStrike">
                          <a:solidFill>
                            <a:srgbClr val="000000"/>
                          </a:solidFill>
                          <a:effectLst/>
                          <a:latin typeface="Calibri" panose="020F0502020204030204" pitchFamily="34" charset="0"/>
                        </a:rPr>
                        <a:t>*</a:t>
                      </a:r>
                    </a:p>
                  </a:txBody>
                  <a:tcPr marL="9525" marR="9525" marT="9525" marB="0" anchor="ctr"/>
                </a:tc>
                <a:tc>
                  <a:txBody>
                    <a:bodyPr/>
                    <a:lstStyle/>
                    <a:p>
                      <a:pPr algn="l" rtl="0" fontAlgn="ctr"/>
                      <a:r>
                        <a:rPr lang="en-US" sz="2400" b="0" i="0" u="none" strike="noStrike">
                          <a:solidFill>
                            <a:srgbClr val="000000"/>
                          </a:solidFill>
                          <a:effectLst/>
                          <a:latin typeface="Calibri" panose="020F0502020204030204" pitchFamily="34" charset="0"/>
                        </a:rPr>
                        <a:t>Multiplies values on either side of the operator </a:t>
                      </a:r>
                    </a:p>
                  </a:txBody>
                  <a:tcPr marL="9525" marR="9525" marT="9525" marB="0" anchor="ctr"/>
                </a:tc>
                <a:tc>
                  <a:txBody>
                    <a:bodyPr/>
                    <a:lstStyle/>
                    <a:p>
                      <a:pPr algn="l" rtl="0" fontAlgn="ctr"/>
                      <a:r>
                        <a:rPr lang="en-US" sz="2400" b="0" i="0" u="none" strike="noStrike" dirty="0">
                          <a:solidFill>
                            <a:srgbClr val="000000"/>
                          </a:solidFill>
                          <a:effectLst/>
                          <a:latin typeface="Calibri" panose="020F0502020204030204" pitchFamily="34" charset="0"/>
                        </a:rPr>
                        <a:t>a * b = 15</a:t>
                      </a:r>
                    </a:p>
                  </a:txBody>
                  <a:tcPr marL="9525" marR="9525" marT="9525" marB="0" anchor="ctr"/>
                </a:tc>
                <a:extLst>
                  <a:ext uri="{0D108BD9-81ED-4DB2-BD59-A6C34878D82A}">
                    <a16:rowId xmlns:a16="http://schemas.microsoft.com/office/drawing/2014/main" xmlns="" val="2488578528"/>
                  </a:ext>
                </a:extLst>
              </a:tr>
              <a:tr h="674914">
                <a:tc>
                  <a:txBody>
                    <a:bodyPr/>
                    <a:lstStyle/>
                    <a:p>
                      <a:pPr algn="ctr" rtl="0" fontAlgn="ctr"/>
                      <a:r>
                        <a:rPr lang="en-US" sz="2400" b="0" i="0" u="none" strike="noStrike">
                          <a:solidFill>
                            <a:srgbClr val="000000"/>
                          </a:solidFill>
                          <a:effectLst/>
                          <a:latin typeface="Calibri" panose="020F0502020204030204" pitchFamily="34" charset="0"/>
                        </a:rPr>
                        <a:t>/ </a:t>
                      </a:r>
                    </a:p>
                  </a:txBody>
                  <a:tcPr marL="9525" marR="9525" marT="9525" marB="0" anchor="ctr"/>
                </a:tc>
                <a:tc>
                  <a:txBody>
                    <a:bodyPr/>
                    <a:lstStyle/>
                    <a:p>
                      <a:pPr algn="l" rtl="0" fontAlgn="ctr"/>
                      <a:r>
                        <a:rPr lang="en-US" sz="2400" b="0" i="0" u="none" strike="noStrike" dirty="0">
                          <a:solidFill>
                            <a:srgbClr val="000000"/>
                          </a:solidFill>
                          <a:effectLst/>
                          <a:latin typeface="Calibri" panose="020F0502020204030204" pitchFamily="34" charset="0"/>
                        </a:rPr>
                        <a:t>Divides left hand operand by right hand operand </a:t>
                      </a:r>
                    </a:p>
                  </a:txBody>
                  <a:tcPr marL="9525" marR="9525" marT="9525" marB="0" anchor="ctr"/>
                </a:tc>
                <a:tc>
                  <a:txBody>
                    <a:bodyPr/>
                    <a:lstStyle/>
                    <a:p>
                      <a:pPr algn="l" rtl="0" fontAlgn="ctr"/>
                      <a:r>
                        <a:rPr lang="en-US" sz="2400" b="0" i="0" u="none" strike="noStrike" dirty="0">
                          <a:solidFill>
                            <a:srgbClr val="000000"/>
                          </a:solidFill>
                          <a:effectLst/>
                          <a:latin typeface="Calibri" panose="020F0502020204030204" pitchFamily="34" charset="0"/>
                        </a:rPr>
                        <a:t>a / b = 1</a:t>
                      </a:r>
                    </a:p>
                  </a:txBody>
                  <a:tcPr marL="9525" marR="9525" marT="9525" marB="0" anchor="ctr"/>
                </a:tc>
                <a:extLst>
                  <a:ext uri="{0D108BD9-81ED-4DB2-BD59-A6C34878D82A}">
                    <a16:rowId xmlns:a16="http://schemas.microsoft.com/office/drawing/2014/main" xmlns="" val="1662231831"/>
                  </a:ext>
                </a:extLst>
              </a:tr>
              <a:tr h="674914">
                <a:tc>
                  <a:txBody>
                    <a:bodyPr/>
                    <a:lstStyle/>
                    <a:p>
                      <a:pPr algn="ctr" rtl="0" fontAlgn="ctr"/>
                      <a:r>
                        <a:rPr lang="en-US" sz="2400" b="0" i="0" u="none" strike="noStrike">
                          <a:solidFill>
                            <a:srgbClr val="000000"/>
                          </a:solidFill>
                          <a:effectLst/>
                          <a:latin typeface="Calibri" panose="020F0502020204030204" pitchFamily="34" charset="0"/>
                        </a:rPr>
                        <a:t>%</a:t>
                      </a:r>
                    </a:p>
                  </a:txBody>
                  <a:tcPr marL="9525" marR="9525" marT="9525" marB="0" anchor="ctr"/>
                </a:tc>
                <a:tc>
                  <a:txBody>
                    <a:bodyPr/>
                    <a:lstStyle/>
                    <a:p>
                      <a:pPr algn="l" rtl="0" fontAlgn="ctr"/>
                      <a:r>
                        <a:rPr lang="en-US" sz="2400" b="0" i="0" u="none" strike="noStrike">
                          <a:solidFill>
                            <a:srgbClr val="000000"/>
                          </a:solidFill>
                          <a:effectLst/>
                          <a:latin typeface="Calibri" panose="020F0502020204030204" pitchFamily="34" charset="0"/>
                        </a:rPr>
                        <a:t>Divides left hand operand by right hand operand and </a:t>
                      </a:r>
                    </a:p>
                  </a:txBody>
                  <a:tcPr marL="9525" marR="9525" marT="9525" marB="0" anchor="ctr"/>
                </a:tc>
                <a:tc>
                  <a:txBody>
                    <a:bodyPr/>
                    <a:lstStyle/>
                    <a:p>
                      <a:pPr algn="l" rtl="0" fontAlgn="ctr"/>
                      <a:r>
                        <a:rPr lang="en-US" sz="2400" b="0" i="0" u="none" strike="noStrike" dirty="0">
                          <a:solidFill>
                            <a:srgbClr val="000000"/>
                          </a:solidFill>
                          <a:effectLst/>
                          <a:latin typeface="Calibri" panose="020F0502020204030204" pitchFamily="34" charset="0"/>
                        </a:rPr>
                        <a:t>a % b = 2 </a:t>
                      </a:r>
                    </a:p>
                  </a:txBody>
                  <a:tcPr marL="9525" marR="9525" marT="9525" marB="0" anchor="ctr"/>
                </a:tc>
                <a:extLst>
                  <a:ext uri="{0D108BD9-81ED-4DB2-BD59-A6C34878D82A}">
                    <a16:rowId xmlns:a16="http://schemas.microsoft.com/office/drawing/2014/main" xmlns="" val="262589996"/>
                  </a:ext>
                </a:extLst>
              </a:tr>
              <a:tr h="674914">
                <a:tc>
                  <a:txBody>
                    <a:bodyPr/>
                    <a:lstStyle/>
                    <a:p>
                      <a:pPr algn="ctr" rtl="0" fontAlgn="ctr"/>
                      <a:r>
                        <a:rPr lang="en-US" sz="2400" b="0" i="0" u="none" strike="noStrike">
                          <a:solidFill>
                            <a:srgbClr val="000000"/>
                          </a:solidFill>
                          <a:effectLst/>
                          <a:latin typeface="Calibri" panose="020F0502020204030204" pitchFamily="34" charset="0"/>
                        </a:rPr>
                        <a:t>**</a:t>
                      </a:r>
                    </a:p>
                  </a:txBody>
                  <a:tcPr marL="9525" marR="9525" marT="9525" marB="0" anchor="ctr"/>
                </a:tc>
                <a:tc>
                  <a:txBody>
                    <a:bodyPr/>
                    <a:lstStyle/>
                    <a:p>
                      <a:pPr algn="l" rtl="0" fontAlgn="ctr"/>
                      <a:r>
                        <a:rPr lang="en-US" sz="2400" b="0" i="0" u="none" strike="noStrike" dirty="0">
                          <a:solidFill>
                            <a:srgbClr val="000000"/>
                          </a:solidFill>
                          <a:effectLst/>
                          <a:latin typeface="Calibri" panose="020F0502020204030204" pitchFamily="34" charset="0"/>
                        </a:rPr>
                        <a:t>Performs exponential (power) calculation on operators </a:t>
                      </a:r>
                    </a:p>
                  </a:txBody>
                  <a:tcPr marL="9525" marR="9525" marT="9525" marB="0" anchor="ctr"/>
                </a:tc>
                <a:tc>
                  <a:txBody>
                    <a:bodyPr/>
                    <a:lstStyle/>
                    <a:p>
                      <a:pPr algn="l" rtl="0" fontAlgn="ctr"/>
                      <a:r>
                        <a:rPr lang="en-US" sz="2400" b="0" i="0" u="none" strike="noStrike" dirty="0">
                          <a:solidFill>
                            <a:srgbClr val="000000"/>
                          </a:solidFill>
                          <a:effectLst/>
                          <a:latin typeface="Calibri" panose="020F0502020204030204" pitchFamily="34" charset="0"/>
                        </a:rPr>
                        <a:t>a**b =5</a:t>
                      </a:r>
                      <a:r>
                        <a:rPr lang="en-US" sz="2400" b="0" i="0" u="none" strike="noStrike" baseline="30000" dirty="0">
                          <a:solidFill>
                            <a:srgbClr val="000000"/>
                          </a:solidFill>
                          <a:effectLst/>
                          <a:latin typeface="Calibri" panose="020F0502020204030204" pitchFamily="34" charset="0"/>
                        </a:rPr>
                        <a:t>3</a:t>
                      </a:r>
                      <a:r>
                        <a:rPr lang="en-US" sz="2400" b="0" i="0" u="none" strike="noStrike" baseline="0" dirty="0">
                          <a:solidFill>
                            <a:srgbClr val="000000"/>
                          </a:solidFill>
                          <a:effectLst/>
                          <a:latin typeface="Calibri" panose="020F0502020204030204" pitchFamily="34" charset="0"/>
                        </a:rPr>
                        <a:t>= 125</a:t>
                      </a:r>
                      <a:r>
                        <a:rPr lang="en-US" sz="2400" b="0" i="0" u="none" strike="noStrike" dirty="0">
                          <a:solidFill>
                            <a:srgbClr val="000000"/>
                          </a:solidFill>
                          <a:effectLst/>
                          <a:latin typeface="Calibri" panose="020F0502020204030204" pitchFamily="34" charset="0"/>
                        </a:rPr>
                        <a:t> </a:t>
                      </a:r>
                    </a:p>
                  </a:txBody>
                  <a:tcPr marL="9525" marR="9525" marT="9525" marB="0" anchor="ctr"/>
                </a:tc>
                <a:extLst>
                  <a:ext uri="{0D108BD9-81ED-4DB2-BD59-A6C34878D82A}">
                    <a16:rowId xmlns:a16="http://schemas.microsoft.com/office/drawing/2014/main" xmlns="" val="758820700"/>
                  </a:ext>
                </a:extLst>
              </a:tr>
              <a:tr h="674914">
                <a:tc>
                  <a:txBody>
                    <a:bodyPr/>
                    <a:lstStyle/>
                    <a:p>
                      <a:pPr algn="ctr" rtl="0" fontAlgn="ctr"/>
                      <a:r>
                        <a:rPr lang="en-US" sz="2400" b="0" i="0" u="none" strike="noStrike" dirty="0">
                          <a:solidFill>
                            <a:srgbClr val="000000"/>
                          </a:solidFill>
                          <a:effectLst/>
                          <a:latin typeface="Calibri" panose="020F0502020204030204" pitchFamily="34" charset="0"/>
                        </a:rPr>
                        <a:t>//</a:t>
                      </a:r>
                    </a:p>
                  </a:txBody>
                  <a:tcPr marL="9525" marR="9525" marT="9525" marB="0" anchor="ctr"/>
                </a:tc>
                <a:tc>
                  <a:txBody>
                    <a:bodyPr/>
                    <a:lstStyle/>
                    <a:p>
                      <a:pPr algn="l" rtl="0" fontAlgn="ctr"/>
                      <a:r>
                        <a:rPr lang="en-IN" sz="2400" dirty="0"/>
                        <a:t>The division of operands where the result is the quotient in which the digits after the decimal point are removed.</a:t>
                      </a:r>
                      <a:endParaRPr lang="en-US" sz="2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rtl="0" fontAlgn="ctr"/>
                      <a:r>
                        <a:rPr lang="en-US" sz="2400" b="0" i="0" u="none" strike="noStrike" dirty="0">
                          <a:solidFill>
                            <a:srgbClr val="000000"/>
                          </a:solidFill>
                          <a:effectLst/>
                          <a:latin typeface="Calibri" panose="020F0502020204030204" pitchFamily="34" charset="0"/>
                        </a:rPr>
                        <a:t>a//b=1.0</a:t>
                      </a:r>
                    </a:p>
                  </a:txBody>
                  <a:tcPr marL="9525" marR="9525" marT="9525" marB="0" anchor="ctr"/>
                </a:tc>
                <a:extLst>
                  <a:ext uri="{0D108BD9-81ED-4DB2-BD59-A6C34878D82A}">
                    <a16:rowId xmlns:a16="http://schemas.microsoft.com/office/drawing/2014/main" xmlns="" val="519606202"/>
                  </a:ext>
                </a:extLst>
              </a:tr>
            </a:tbl>
          </a:graphicData>
        </a:graphic>
      </p:graphicFrame>
      <p:sp>
        <p:nvSpPr>
          <p:cNvPr id="9" name="Footer Placeholder 9"/>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a:t>
            </a:r>
            <a:r>
              <a:rPr lang="en-US" dirty="0"/>
              <a:t>Programming in Python                        Unit I</a:t>
            </a:r>
          </a:p>
        </p:txBody>
      </p:sp>
    </p:spTree>
    <p:extLst>
      <p:ext uri="{BB962C8B-B14F-4D97-AF65-F5344CB8AC3E}">
        <p14:creationId xmlns:p14="http://schemas.microsoft.com/office/powerpoint/2010/main" val="2782443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E0DBC1F-BADD-41CB-B146-FA1CE95FE0A9}" type="datetime1">
              <a:rPr lang="en-US" smtClean="0"/>
              <a:t>1/6/2021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62</a:t>
            </a:fld>
            <a:endParaRPr lang="en-US" dirty="0"/>
          </a:p>
        </p:txBody>
      </p:sp>
      <p:sp>
        <p:nvSpPr>
          <p:cNvPr id="7" name="Title 1"/>
          <p:cNvSpPr txBox="1">
            <a:spLocks/>
          </p:cNvSpPr>
          <p:nvPr/>
        </p:nvSpPr>
        <p:spPr>
          <a:xfrm>
            <a:off x="1295400" y="6"/>
            <a:ext cx="108966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Relational Operators </a:t>
            </a:r>
            <a:r>
              <a:rPr lang="en-US" sz="2800" dirty="0"/>
              <a:t>(CO1)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graphicFrame>
        <p:nvGraphicFramePr>
          <p:cNvPr id="2" name="Table 2">
            <a:extLst>
              <a:ext uri="{FF2B5EF4-FFF2-40B4-BE49-F238E27FC236}">
                <a16:creationId xmlns:a16="http://schemas.microsoft.com/office/drawing/2014/main" xmlns="" id="{6CC0B222-469C-4AC8-9CBF-CB9E347845A6}"/>
              </a:ext>
            </a:extLst>
          </p:cNvPr>
          <p:cNvGraphicFramePr>
            <a:graphicFrameLocks noGrp="1"/>
          </p:cNvGraphicFramePr>
          <p:nvPr>
            <p:extLst>
              <p:ext uri="{D42A27DB-BD31-4B8C-83A1-F6EECF244321}">
                <p14:modId xmlns:p14="http://schemas.microsoft.com/office/powerpoint/2010/main" val="2324447483"/>
              </p:ext>
            </p:extLst>
          </p:nvPr>
        </p:nvGraphicFramePr>
        <p:xfrm>
          <a:off x="914400" y="1051016"/>
          <a:ext cx="10591800" cy="5187315"/>
        </p:xfrm>
        <a:graphic>
          <a:graphicData uri="http://schemas.openxmlformats.org/drawingml/2006/table">
            <a:tbl>
              <a:tblPr firstRow="1" bandRow="1">
                <a:tableStyleId>{BDBED569-4797-4DF1-A0F4-6AAB3CD982D8}</a:tableStyleId>
              </a:tblPr>
              <a:tblGrid>
                <a:gridCol w="1364095">
                  <a:extLst>
                    <a:ext uri="{9D8B030D-6E8A-4147-A177-3AD203B41FA5}">
                      <a16:colId xmlns:a16="http://schemas.microsoft.com/office/drawing/2014/main" xmlns="" val="2939683592"/>
                    </a:ext>
                  </a:extLst>
                </a:gridCol>
                <a:gridCol w="7627505">
                  <a:extLst>
                    <a:ext uri="{9D8B030D-6E8A-4147-A177-3AD203B41FA5}">
                      <a16:colId xmlns:a16="http://schemas.microsoft.com/office/drawing/2014/main" xmlns="" val="3602798462"/>
                    </a:ext>
                  </a:extLst>
                </a:gridCol>
                <a:gridCol w="1600200">
                  <a:extLst>
                    <a:ext uri="{9D8B030D-6E8A-4147-A177-3AD203B41FA5}">
                      <a16:colId xmlns:a16="http://schemas.microsoft.com/office/drawing/2014/main" xmlns="" val="3984717480"/>
                    </a:ext>
                  </a:extLst>
                </a:gridCol>
              </a:tblGrid>
              <a:tr h="674914">
                <a:tc>
                  <a:txBody>
                    <a:bodyPr/>
                    <a:lstStyle/>
                    <a:p>
                      <a:pPr algn="ctr" rtl="0" fontAlgn="ctr"/>
                      <a:r>
                        <a:rPr lang="en-US" sz="2400" b="0" i="0" u="none" strike="noStrike" dirty="0">
                          <a:solidFill>
                            <a:srgbClr val="000000"/>
                          </a:solidFill>
                          <a:effectLst/>
                          <a:latin typeface="Calibri" panose="020F0502020204030204" pitchFamily="34" charset="0"/>
                        </a:rPr>
                        <a:t>Operator</a:t>
                      </a:r>
                    </a:p>
                  </a:txBody>
                  <a:tcPr marL="9525" marR="9525" marT="9525" marB="0" anchor="ctr"/>
                </a:tc>
                <a:tc>
                  <a:txBody>
                    <a:bodyPr/>
                    <a:lstStyle/>
                    <a:p>
                      <a:pPr algn="ctr" rtl="0" fontAlgn="ctr"/>
                      <a:r>
                        <a:rPr lang="en-US" sz="2400" b="0" i="0" u="none" strike="noStrike">
                          <a:solidFill>
                            <a:srgbClr val="000000"/>
                          </a:solidFill>
                          <a:effectLst/>
                          <a:latin typeface="Calibri" panose="020F0502020204030204" pitchFamily="34" charset="0"/>
                        </a:rPr>
                        <a:t>Description</a:t>
                      </a:r>
                    </a:p>
                  </a:txBody>
                  <a:tcPr marL="9525" marR="9525" marT="9525" marB="0" anchor="ctr"/>
                </a:tc>
                <a:tc>
                  <a:txBody>
                    <a:bodyPr/>
                    <a:lstStyle/>
                    <a:p>
                      <a:pPr algn="ctr" rtl="0" fontAlgn="ctr"/>
                      <a:r>
                        <a:rPr lang="en-US" sz="2400" b="0" i="0" u="none" strike="noStrike" dirty="0">
                          <a:solidFill>
                            <a:srgbClr val="000000"/>
                          </a:solidFill>
                          <a:effectLst/>
                          <a:latin typeface="Calibri" panose="020F0502020204030204" pitchFamily="34" charset="0"/>
                        </a:rPr>
                        <a:t>Example </a:t>
                      </a:r>
                    </a:p>
                    <a:p>
                      <a:pPr algn="ctr" rtl="0" fontAlgn="ctr"/>
                      <a:r>
                        <a:rPr lang="en-US" sz="2400" b="0" i="0" u="none" strike="noStrike" dirty="0">
                          <a:solidFill>
                            <a:srgbClr val="000000"/>
                          </a:solidFill>
                          <a:effectLst/>
                          <a:latin typeface="Calibri" panose="020F0502020204030204" pitchFamily="34" charset="0"/>
                        </a:rPr>
                        <a:t>a=5, b=3</a:t>
                      </a:r>
                    </a:p>
                  </a:txBody>
                  <a:tcPr marL="9525" marR="9525" marT="9525" marB="0" anchor="ctr"/>
                </a:tc>
                <a:extLst>
                  <a:ext uri="{0D108BD9-81ED-4DB2-BD59-A6C34878D82A}">
                    <a16:rowId xmlns:a16="http://schemas.microsoft.com/office/drawing/2014/main" xmlns="" val="3131993973"/>
                  </a:ext>
                </a:extLst>
              </a:tr>
              <a:tr h="674914">
                <a:tc>
                  <a:txBody>
                    <a:bodyPr/>
                    <a:lstStyle/>
                    <a:p>
                      <a:pPr algn="ctr" rtl="0" fontAlgn="ctr"/>
                      <a:r>
                        <a:rPr lang="en-US" sz="2400" b="0" i="0" u="none" strike="noStrike">
                          <a:solidFill>
                            <a:srgbClr val="000000"/>
                          </a:solidFill>
                          <a:effectLst/>
                          <a:latin typeface="Calibri" panose="020F0502020204030204" pitchFamily="34" charset="0"/>
                        </a:rPr>
                        <a:t>== </a:t>
                      </a:r>
                    </a:p>
                  </a:txBody>
                  <a:tcPr marL="9525" marR="9525" marT="9525" marB="0" anchor="ctr"/>
                </a:tc>
                <a:tc>
                  <a:txBody>
                    <a:bodyPr/>
                    <a:lstStyle/>
                    <a:p>
                      <a:pPr algn="l" rtl="0" fontAlgn="ctr"/>
                      <a:r>
                        <a:rPr lang="en-US" sz="2400" b="0" i="0" u="none" strike="noStrike" dirty="0">
                          <a:solidFill>
                            <a:srgbClr val="000000"/>
                          </a:solidFill>
                          <a:effectLst/>
                          <a:latin typeface="Calibri" panose="020F0502020204030204" pitchFamily="34" charset="0"/>
                        </a:rPr>
                        <a:t>If the values of two operands are equal, then the condition becomes true</a:t>
                      </a:r>
                    </a:p>
                  </a:txBody>
                  <a:tcPr marL="9525" marR="9525" marT="9525" marB="0" anchor="ctr"/>
                </a:tc>
                <a:tc>
                  <a:txBody>
                    <a:bodyPr/>
                    <a:lstStyle/>
                    <a:p>
                      <a:pPr algn="l" rtl="0" fontAlgn="ctr"/>
                      <a:r>
                        <a:rPr lang="en-US" sz="2400" b="0" i="0" u="none" strike="noStrike" dirty="0">
                          <a:solidFill>
                            <a:srgbClr val="000000"/>
                          </a:solidFill>
                          <a:effectLst/>
                          <a:latin typeface="Calibri" panose="020F0502020204030204" pitchFamily="34" charset="0"/>
                        </a:rPr>
                        <a:t>a == b is not true.</a:t>
                      </a:r>
                    </a:p>
                  </a:txBody>
                  <a:tcPr marL="9525" marR="9525" marT="9525" marB="0"/>
                </a:tc>
                <a:extLst>
                  <a:ext uri="{0D108BD9-81ED-4DB2-BD59-A6C34878D82A}">
                    <a16:rowId xmlns:a16="http://schemas.microsoft.com/office/drawing/2014/main" xmlns="" val="1806455078"/>
                  </a:ext>
                </a:extLst>
              </a:tr>
              <a:tr h="674914">
                <a:tc>
                  <a:txBody>
                    <a:bodyPr/>
                    <a:lstStyle/>
                    <a:p>
                      <a:pPr algn="ctr" rtl="0" fontAlgn="ctr"/>
                      <a:r>
                        <a:rPr lang="en-US" sz="2400" b="0" i="0" u="none" strike="noStrike">
                          <a:solidFill>
                            <a:srgbClr val="000000"/>
                          </a:solidFill>
                          <a:effectLst/>
                          <a:latin typeface="Calibri" panose="020F0502020204030204" pitchFamily="34" charset="0"/>
                        </a:rPr>
                        <a:t>!= </a:t>
                      </a:r>
                    </a:p>
                  </a:txBody>
                  <a:tcPr marL="9525" marR="9525" marT="9525" marB="0" anchor="ctr"/>
                </a:tc>
                <a:tc>
                  <a:txBody>
                    <a:bodyPr/>
                    <a:lstStyle/>
                    <a:p>
                      <a:pPr algn="l" rtl="0" fontAlgn="ctr"/>
                      <a:r>
                        <a:rPr lang="en-US" sz="2400" b="0" i="0" u="none" strike="noStrike" dirty="0">
                          <a:solidFill>
                            <a:srgbClr val="000000"/>
                          </a:solidFill>
                          <a:effectLst/>
                          <a:latin typeface="Calibri" panose="020F0502020204030204" pitchFamily="34" charset="0"/>
                        </a:rPr>
                        <a:t>If values of two operands are not equal, then condition becomes true.</a:t>
                      </a:r>
                    </a:p>
                  </a:txBody>
                  <a:tcPr marL="9525" marR="9525" marT="9525" marB="0" anchor="ctr"/>
                </a:tc>
                <a:tc>
                  <a:txBody>
                    <a:bodyPr/>
                    <a:lstStyle/>
                    <a:p>
                      <a:pPr algn="l" fontAlgn="b"/>
                      <a:r>
                        <a:rPr lang="en-US" sz="2400" b="0" i="0" u="none" strike="noStrike" dirty="0">
                          <a:solidFill>
                            <a:srgbClr val="000000"/>
                          </a:solidFill>
                          <a:effectLst/>
                          <a:latin typeface="Calibri" panose="020F0502020204030204" pitchFamily="34" charset="0"/>
                        </a:rPr>
                        <a:t>a!=b is true</a:t>
                      </a:r>
                    </a:p>
                  </a:txBody>
                  <a:tcPr marL="9525" marR="9525" marT="9525" marB="0"/>
                </a:tc>
                <a:extLst>
                  <a:ext uri="{0D108BD9-81ED-4DB2-BD59-A6C34878D82A}">
                    <a16:rowId xmlns:a16="http://schemas.microsoft.com/office/drawing/2014/main" xmlns="" val="2190020569"/>
                  </a:ext>
                </a:extLst>
              </a:tr>
              <a:tr h="674914">
                <a:tc>
                  <a:txBody>
                    <a:bodyPr/>
                    <a:lstStyle/>
                    <a:p>
                      <a:pPr algn="ctr" rtl="0" fontAlgn="ctr"/>
                      <a:r>
                        <a:rPr lang="en-US" sz="2400" b="0" i="0" u="none" strike="noStrike">
                          <a:solidFill>
                            <a:srgbClr val="000000"/>
                          </a:solidFill>
                          <a:effectLst/>
                          <a:latin typeface="Calibri" panose="020F0502020204030204" pitchFamily="34" charset="0"/>
                        </a:rPr>
                        <a:t>&gt; </a:t>
                      </a:r>
                    </a:p>
                  </a:txBody>
                  <a:tcPr marL="9525" marR="9525" marT="9525" marB="0" anchor="ctr"/>
                </a:tc>
                <a:tc>
                  <a:txBody>
                    <a:bodyPr/>
                    <a:lstStyle/>
                    <a:p>
                      <a:pPr algn="l" rtl="0" fontAlgn="ctr"/>
                      <a:r>
                        <a:rPr lang="en-US" sz="2400" b="0" i="0" u="none" strike="noStrike">
                          <a:solidFill>
                            <a:srgbClr val="000000"/>
                          </a:solidFill>
                          <a:effectLst/>
                          <a:latin typeface="Calibri" panose="020F0502020204030204" pitchFamily="34" charset="0"/>
                        </a:rPr>
                        <a:t>If the value of left operand is greater than the value of right operand, then condition becomes true. </a:t>
                      </a:r>
                    </a:p>
                  </a:txBody>
                  <a:tcPr marL="9525" marR="9525" marT="9525" marB="0" anchor="ctr"/>
                </a:tc>
                <a:tc>
                  <a:txBody>
                    <a:bodyPr/>
                    <a:lstStyle/>
                    <a:p>
                      <a:pPr algn="l" fontAlgn="b"/>
                      <a:r>
                        <a:rPr lang="en-US" sz="2400" b="0" i="0" u="none" strike="noStrike" dirty="0">
                          <a:solidFill>
                            <a:srgbClr val="000000"/>
                          </a:solidFill>
                          <a:effectLst/>
                          <a:latin typeface="Calibri" panose="020F0502020204030204" pitchFamily="34" charset="0"/>
                        </a:rPr>
                        <a:t>a &gt; b is true</a:t>
                      </a:r>
                    </a:p>
                  </a:txBody>
                  <a:tcPr marL="9525" marR="9525" marT="9525" marB="0"/>
                </a:tc>
                <a:extLst>
                  <a:ext uri="{0D108BD9-81ED-4DB2-BD59-A6C34878D82A}">
                    <a16:rowId xmlns:a16="http://schemas.microsoft.com/office/drawing/2014/main" xmlns="" val="2488578528"/>
                  </a:ext>
                </a:extLst>
              </a:tr>
              <a:tr h="674914">
                <a:tc>
                  <a:txBody>
                    <a:bodyPr/>
                    <a:lstStyle/>
                    <a:p>
                      <a:pPr algn="ctr" rtl="0" fontAlgn="ctr"/>
                      <a:r>
                        <a:rPr lang="en-US" sz="2400" b="0" i="0" u="none" strike="noStrike">
                          <a:solidFill>
                            <a:srgbClr val="000000"/>
                          </a:solidFill>
                          <a:effectLst/>
                          <a:latin typeface="Calibri" panose="020F0502020204030204" pitchFamily="34" charset="0"/>
                        </a:rPr>
                        <a:t>&lt; </a:t>
                      </a:r>
                    </a:p>
                  </a:txBody>
                  <a:tcPr marL="9525" marR="9525" marT="9525" marB="0" anchor="ctr"/>
                </a:tc>
                <a:tc>
                  <a:txBody>
                    <a:bodyPr/>
                    <a:lstStyle/>
                    <a:p>
                      <a:pPr algn="l" rtl="0" fontAlgn="ctr"/>
                      <a:r>
                        <a:rPr lang="en-US" sz="2400" b="0" i="0" u="none" strike="noStrike">
                          <a:solidFill>
                            <a:srgbClr val="000000"/>
                          </a:solidFill>
                          <a:effectLst/>
                          <a:latin typeface="Calibri" panose="020F0502020204030204" pitchFamily="34" charset="0"/>
                        </a:rPr>
                        <a:t>If the value of left operand is less than the value of right operand, then condition becomes true.</a:t>
                      </a:r>
                    </a:p>
                  </a:txBody>
                  <a:tcPr marL="9525" marR="9525" marT="9525" marB="0" anchor="ctr"/>
                </a:tc>
                <a:tc>
                  <a:txBody>
                    <a:bodyPr/>
                    <a:lstStyle/>
                    <a:p>
                      <a:pPr algn="l" fontAlgn="b"/>
                      <a:r>
                        <a:rPr lang="en-US" sz="2400" b="0" i="0" u="none" strike="noStrike" dirty="0">
                          <a:solidFill>
                            <a:srgbClr val="000000"/>
                          </a:solidFill>
                          <a:effectLst/>
                          <a:latin typeface="Calibri" panose="020F0502020204030204" pitchFamily="34" charset="0"/>
                        </a:rPr>
                        <a:t>a &lt; b is not true</a:t>
                      </a:r>
                    </a:p>
                  </a:txBody>
                  <a:tcPr marL="9525" marR="9525" marT="9525" marB="0"/>
                </a:tc>
                <a:extLst>
                  <a:ext uri="{0D108BD9-81ED-4DB2-BD59-A6C34878D82A}">
                    <a16:rowId xmlns:a16="http://schemas.microsoft.com/office/drawing/2014/main" xmlns="" val="1662231831"/>
                  </a:ext>
                </a:extLst>
              </a:tr>
              <a:tr h="674914">
                <a:tc>
                  <a:txBody>
                    <a:bodyPr/>
                    <a:lstStyle/>
                    <a:p>
                      <a:pPr algn="ctr" rtl="0" fontAlgn="ctr"/>
                      <a:r>
                        <a:rPr lang="en-US" sz="2400" b="0" i="0" u="none" strike="noStrike">
                          <a:solidFill>
                            <a:srgbClr val="000000"/>
                          </a:solidFill>
                          <a:effectLst/>
                          <a:latin typeface="Calibri" panose="020F0502020204030204" pitchFamily="34" charset="0"/>
                        </a:rPr>
                        <a:t>&gt;= </a:t>
                      </a:r>
                    </a:p>
                  </a:txBody>
                  <a:tcPr marL="9525" marR="9525" marT="9525" marB="0" anchor="ctr"/>
                </a:tc>
                <a:tc>
                  <a:txBody>
                    <a:bodyPr/>
                    <a:lstStyle/>
                    <a:p>
                      <a:pPr algn="l" rtl="0" fontAlgn="ctr"/>
                      <a:r>
                        <a:rPr lang="en-US" sz="2400" b="0" i="0" u="none" strike="noStrike">
                          <a:solidFill>
                            <a:srgbClr val="000000"/>
                          </a:solidFill>
                          <a:effectLst/>
                          <a:latin typeface="Calibri" panose="020F0502020204030204" pitchFamily="34" charset="0"/>
                        </a:rPr>
                        <a:t>If the value of left operand is greater than or equal to the value of right operand, then condition becomes true.</a:t>
                      </a:r>
                    </a:p>
                  </a:txBody>
                  <a:tcPr marL="9525" marR="9525" marT="9525" marB="0" anchor="ctr"/>
                </a:tc>
                <a:tc>
                  <a:txBody>
                    <a:bodyPr/>
                    <a:lstStyle/>
                    <a:p>
                      <a:pPr algn="l" fontAlgn="b"/>
                      <a:r>
                        <a:rPr lang="en-US" sz="2400" b="0" i="0" u="none" strike="noStrike" dirty="0">
                          <a:solidFill>
                            <a:srgbClr val="000000"/>
                          </a:solidFill>
                          <a:effectLst/>
                          <a:latin typeface="Calibri" panose="020F0502020204030204" pitchFamily="34" charset="0"/>
                        </a:rPr>
                        <a:t>a &gt;= b is true</a:t>
                      </a:r>
                    </a:p>
                  </a:txBody>
                  <a:tcPr marL="9525" marR="9525" marT="9525" marB="0"/>
                </a:tc>
                <a:extLst>
                  <a:ext uri="{0D108BD9-81ED-4DB2-BD59-A6C34878D82A}">
                    <a16:rowId xmlns:a16="http://schemas.microsoft.com/office/drawing/2014/main" xmlns="" val="262589996"/>
                  </a:ext>
                </a:extLst>
              </a:tr>
              <a:tr h="674914">
                <a:tc>
                  <a:txBody>
                    <a:bodyPr/>
                    <a:lstStyle/>
                    <a:p>
                      <a:pPr algn="ctr" rtl="0" fontAlgn="ctr"/>
                      <a:r>
                        <a:rPr lang="en-US" sz="2400" b="0" i="0" u="none" strike="noStrike">
                          <a:solidFill>
                            <a:srgbClr val="000000"/>
                          </a:solidFill>
                          <a:effectLst/>
                          <a:latin typeface="Calibri" panose="020F0502020204030204" pitchFamily="34" charset="0"/>
                        </a:rPr>
                        <a:t>&lt;= </a:t>
                      </a:r>
                    </a:p>
                  </a:txBody>
                  <a:tcPr marL="9525" marR="9525" marT="9525" marB="0" anchor="ctr"/>
                </a:tc>
                <a:tc>
                  <a:txBody>
                    <a:bodyPr/>
                    <a:lstStyle/>
                    <a:p>
                      <a:pPr algn="l" rtl="0" fontAlgn="ctr"/>
                      <a:r>
                        <a:rPr lang="en-US" sz="2400" b="0" i="0" u="none" strike="noStrike">
                          <a:solidFill>
                            <a:srgbClr val="000000"/>
                          </a:solidFill>
                          <a:effectLst/>
                          <a:latin typeface="Calibri" panose="020F0502020204030204" pitchFamily="34" charset="0"/>
                        </a:rPr>
                        <a:t>If the value of left operand is less than or equal to the value of right operand, then condition becomes true. </a:t>
                      </a:r>
                    </a:p>
                  </a:txBody>
                  <a:tcPr marL="9525" marR="9525" marT="9525" marB="0" anchor="ctr"/>
                </a:tc>
                <a:tc>
                  <a:txBody>
                    <a:bodyPr/>
                    <a:lstStyle/>
                    <a:p>
                      <a:pPr algn="l" fontAlgn="b"/>
                      <a:r>
                        <a:rPr lang="en-US" sz="2400" b="0" i="0" u="none" strike="noStrike" dirty="0">
                          <a:solidFill>
                            <a:srgbClr val="000000"/>
                          </a:solidFill>
                          <a:effectLst/>
                          <a:latin typeface="Calibri" panose="020F0502020204030204" pitchFamily="34" charset="0"/>
                        </a:rPr>
                        <a:t>a &lt;= b is not true</a:t>
                      </a:r>
                    </a:p>
                  </a:txBody>
                  <a:tcPr marL="9525" marR="9525" marT="9525" marB="0"/>
                </a:tc>
                <a:extLst>
                  <a:ext uri="{0D108BD9-81ED-4DB2-BD59-A6C34878D82A}">
                    <a16:rowId xmlns:a16="http://schemas.microsoft.com/office/drawing/2014/main" xmlns="" val="758820700"/>
                  </a:ext>
                </a:extLst>
              </a:tr>
            </a:tbl>
          </a:graphicData>
        </a:graphic>
      </p:graphicFrame>
      <p:sp>
        <p:nvSpPr>
          <p:cNvPr id="9" name="Footer Placeholder 9"/>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a:t>
            </a:r>
            <a:r>
              <a:rPr lang="en-US" dirty="0"/>
              <a:t>Programming in Python                        Unit I</a:t>
            </a:r>
          </a:p>
        </p:txBody>
      </p:sp>
    </p:spTree>
    <p:extLst>
      <p:ext uri="{BB962C8B-B14F-4D97-AF65-F5344CB8AC3E}">
        <p14:creationId xmlns:p14="http://schemas.microsoft.com/office/powerpoint/2010/main" val="2592375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875BF83-AD5D-41BA-9FDD-93627A686471}" type="datetime1">
              <a:rPr lang="en-US" smtClean="0"/>
              <a:t>1/6/2021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63</a:t>
            </a:fld>
            <a:endParaRPr lang="en-US" dirty="0"/>
          </a:p>
        </p:txBody>
      </p:sp>
      <p:sp>
        <p:nvSpPr>
          <p:cNvPr id="7" name="Title 1"/>
          <p:cNvSpPr txBox="1">
            <a:spLocks/>
          </p:cNvSpPr>
          <p:nvPr/>
        </p:nvSpPr>
        <p:spPr>
          <a:xfrm>
            <a:off x="1295400" y="6"/>
            <a:ext cx="108966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Assignment Operators </a:t>
            </a:r>
            <a:r>
              <a:rPr lang="en-US" sz="2800" dirty="0"/>
              <a:t>(CO1)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graphicFrame>
        <p:nvGraphicFramePr>
          <p:cNvPr id="2" name="Table 2">
            <a:extLst>
              <a:ext uri="{FF2B5EF4-FFF2-40B4-BE49-F238E27FC236}">
                <a16:creationId xmlns:a16="http://schemas.microsoft.com/office/drawing/2014/main" xmlns="" id="{6CC0B222-469C-4AC8-9CBF-CB9E347845A6}"/>
              </a:ext>
            </a:extLst>
          </p:cNvPr>
          <p:cNvGraphicFramePr>
            <a:graphicFrameLocks noGrp="1"/>
          </p:cNvGraphicFramePr>
          <p:nvPr>
            <p:extLst>
              <p:ext uri="{D42A27DB-BD31-4B8C-83A1-F6EECF244321}">
                <p14:modId xmlns:p14="http://schemas.microsoft.com/office/powerpoint/2010/main" val="2887544626"/>
              </p:ext>
            </p:extLst>
          </p:nvPr>
        </p:nvGraphicFramePr>
        <p:xfrm>
          <a:off x="762000" y="990600"/>
          <a:ext cx="11049000" cy="4667331"/>
        </p:xfrm>
        <a:graphic>
          <a:graphicData uri="http://schemas.openxmlformats.org/drawingml/2006/table">
            <a:tbl>
              <a:tblPr firstRow="1" bandRow="1">
                <a:tableStyleId>{BDBED569-4797-4DF1-A0F4-6AAB3CD982D8}</a:tableStyleId>
              </a:tblPr>
              <a:tblGrid>
                <a:gridCol w="1371600">
                  <a:extLst>
                    <a:ext uri="{9D8B030D-6E8A-4147-A177-3AD203B41FA5}">
                      <a16:colId xmlns:a16="http://schemas.microsoft.com/office/drawing/2014/main" xmlns="" val="2939683592"/>
                    </a:ext>
                  </a:extLst>
                </a:gridCol>
                <a:gridCol w="9677400">
                  <a:extLst>
                    <a:ext uri="{9D8B030D-6E8A-4147-A177-3AD203B41FA5}">
                      <a16:colId xmlns:a16="http://schemas.microsoft.com/office/drawing/2014/main" xmlns="" val="3602798462"/>
                    </a:ext>
                  </a:extLst>
                </a:gridCol>
              </a:tblGrid>
              <a:tr h="727043">
                <a:tc>
                  <a:txBody>
                    <a:bodyPr/>
                    <a:lstStyle/>
                    <a:p>
                      <a:pPr algn="ctr" rtl="0" fontAlgn="ctr"/>
                      <a:r>
                        <a:rPr lang="en-US" sz="2400" b="1" i="0" u="none" strike="noStrike">
                          <a:solidFill>
                            <a:srgbClr val="000000"/>
                          </a:solidFill>
                          <a:effectLst/>
                          <a:latin typeface="Calibri" panose="020F0502020204030204" pitchFamily="34" charset="0"/>
                        </a:rPr>
                        <a:t>Operator </a:t>
                      </a:r>
                    </a:p>
                  </a:txBody>
                  <a:tcPr marL="9525" marR="9525" marT="9525" marB="0" anchor="ctr"/>
                </a:tc>
                <a:tc>
                  <a:txBody>
                    <a:bodyPr/>
                    <a:lstStyle/>
                    <a:p>
                      <a:pPr algn="ctr" rtl="0" fontAlgn="ctr"/>
                      <a:r>
                        <a:rPr lang="en-US" sz="2400" b="1" i="0" u="none" strike="noStrike" dirty="0">
                          <a:solidFill>
                            <a:srgbClr val="000000"/>
                          </a:solidFill>
                          <a:effectLst/>
                          <a:latin typeface="Calibri" panose="020F0502020204030204" pitchFamily="34" charset="0"/>
                        </a:rPr>
                        <a:t>Description </a:t>
                      </a:r>
                    </a:p>
                  </a:txBody>
                  <a:tcPr marL="9525" marR="9525" marT="9525" marB="0" anchor="ctr"/>
                </a:tc>
                <a:extLst>
                  <a:ext uri="{0D108BD9-81ED-4DB2-BD59-A6C34878D82A}">
                    <a16:rowId xmlns:a16="http://schemas.microsoft.com/office/drawing/2014/main" xmlns="" val="3131993973"/>
                  </a:ext>
                </a:extLst>
              </a:tr>
              <a:tr h="747160">
                <a:tc>
                  <a:txBody>
                    <a:bodyPr/>
                    <a:lstStyle/>
                    <a:p>
                      <a:pPr algn="ctr" rtl="0" fontAlgn="ctr"/>
                      <a:r>
                        <a:rPr lang="en-US" sz="2400" b="0" i="0" u="none" strike="noStrike" dirty="0">
                          <a:solidFill>
                            <a:srgbClr val="000000"/>
                          </a:solidFill>
                          <a:effectLst/>
                          <a:latin typeface="Calibri" panose="020F0502020204030204" pitchFamily="34" charset="0"/>
                        </a:rPr>
                        <a:t>= </a:t>
                      </a:r>
                    </a:p>
                  </a:txBody>
                  <a:tcPr marL="9525" marR="9525" marT="9525" marB="0" anchor="ctr"/>
                </a:tc>
                <a:tc>
                  <a:txBody>
                    <a:bodyPr/>
                    <a:lstStyle/>
                    <a:p>
                      <a:pPr algn="ctr" rtl="0" fontAlgn="ctr"/>
                      <a:r>
                        <a:rPr lang="en-US" sz="2400" b="0" i="0" u="none" strike="noStrike" dirty="0">
                          <a:solidFill>
                            <a:srgbClr val="000000"/>
                          </a:solidFill>
                          <a:effectLst/>
                          <a:latin typeface="Calibri" panose="020F0502020204030204" pitchFamily="34" charset="0"/>
                        </a:rPr>
                        <a:t>a = b</a:t>
                      </a:r>
                    </a:p>
                    <a:p>
                      <a:pPr algn="l" rtl="0" fontAlgn="ctr"/>
                      <a:r>
                        <a:rPr lang="en-US" sz="2200" b="0" i="0" u="none" strike="noStrike" dirty="0">
                          <a:solidFill>
                            <a:srgbClr val="000000"/>
                          </a:solidFill>
                          <a:effectLst/>
                          <a:latin typeface="Calibri" panose="020F0502020204030204" pitchFamily="34" charset="0"/>
                        </a:rPr>
                        <a:t>Assigns values from right side operands(b) to left side operand (a) </a:t>
                      </a:r>
                    </a:p>
                  </a:txBody>
                  <a:tcPr marL="9525" marR="9525" marT="9525" marB="0" anchor="ctr"/>
                </a:tc>
                <a:extLst>
                  <a:ext uri="{0D108BD9-81ED-4DB2-BD59-A6C34878D82A}">
                    <a16:rowId xmlns:a16="http://schemas.microsoft.com/office/drawing/2014/main" xmlns="" val="1806455078"/>
                  </a:ext>
                </a:extLst>
              </a:tr>
              <a:tr h="798282">
                <a:tc>
                  <a:txBody>
                    <a:bodyPr/>
                    <a:lstStyle/>
                    <a:p>
                      <a:pPr algn="ctr" rtl="0" fontAlgn="ctr"/>
                      <a:r>
                        <a:rPr lang="en-US" sz="2400" b="0" i="0" u="none" strike="noStrike" dirty="0">
                          <a:solidFill>
                            <a:srgbClr val="000000"/>
                          </a:solidFill>
                          <a:effectLst/>
                          <a:latin typeface="Calibri" panose="020F0502020204030204" pitchFamily="34" charset="0"/>
                        </a:rPr>
                        <a:t>+=  </a:t>
                      </a:r>
                    </a:p>
                  </a:txBody>
                  <a:tcPr marL="9525" marR="9525" marT="9525" marB="0" anchor="ctr"/>
                </a:tc>
                <a:tc>
                  <a:txBody>
                    <a:bodyPr/>
                    <a:lstStyle/>
                    <a:p>
                      <a:pPr algn="ctr" rtl="0" fontAlgn="ctr"/>
                      <a:r>
                        <a:rPr lang="en-US" sz="2400" b="0" i="0" u="none" strike="noStrike" dirty="0">
                          <a:solidFill>
                            <a:srgbClr val="000000"/>
                          </a:solidFill>
                          <a:effectLst/>
                          <a:latin typeface="Calibri" panose="020F0502020204030204" pitchFamily="34" charset="0"/>
                        </a:rPr>
                        <a:t>a+=b is same as a = a + b</a:t>
                      </a:r>
                    </a:p>
                    <a:p>
                      <a:pPr algn="l" rtl="0" fontAlgn="ctr"/>
                      <a:r>
                        <a:rPr lang="en-US" sz="2200" b="0" i="0" u="none" strike="noStrike" dirty="0">
                          <a:solidFill>
                            <a:srgbClr val="000000"/>
                          </a:solidFill>
                          <a:effectLst/>
                          <a:latin typeface="Calibri" panose="020F0502020204030204" pitchFamily="34" charset="0"/>
                        </a:rPr>
                        <a:t>It adds right operand to the left operand and assign the result to left operand </a:t>
                      </a:r>
                    </a:p>
                  </a:txBody>
                  <a:tcPr marL="9525" marR="9525" marT="9525" marB="0" anchor="ctr"/>
                </a:tc>
                <a:extLst>
                  <a:ext uri="{0D108BD9-81ED-4DB2-BD59-A6C34878D82A}">
                    <a16:rowId xmlns:a16="http://schemas.microsoft.com/office/drawing/2014/main" xmlns="" val="2190020569"/>
                  </a:ext>
                </a:extLst>
              </a:tr>
              <a:tr h="798282">
                <a:tc>
                  <a:txBody>
                    <a:bodyPr/>
                    <a:lstStyle/>
                    <a:p>
                      <a:pPr algn="ctr" rtl="0" fontAlgn="ctr"/>
                      <a:r>
                        <a:rPr lang="en-US" sz="2400" b="0" i="0" u="none" strike="noStrike" dirty="0">
                          <a:solidFill>
                            <a:srgbClr val="000000"/>
                          </a:solidFill>
                          <a:effectLst/>
                          <a:latin typeface="Calibri" panose="020F0502020204030204" pitchFamily="34" charset="0"/>
                        </a:rPr>
                        <a:t>-= </a:t>
                      </a:r>
                    </a:p>
                  </a:txBody>
                  <a:tcPr marL="9525" marR="9525" marT="9525"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lang="en-US" sz="2400" b="0" i="0" u="none" strike="noStrike" dirty="0">
                          <a:solidFill>
                            <a:srgbClr val="000000"/>
                          </a:solidFill>
                          <a:effectLst/>
                          <a:latin typeface="Calibri" panose="020F0502020204030204" pitchFamily="34" charset="0"/>
                        </a:rPr>
                        <a:t>a-=b is same as a = a - b</a:t>
                      </a:r>
                    </a:p>
                    <a:p>
                      <a:pPr algn="l" rtl="0" fontAlgn="ctr"/>
                      <a:r>
                        <a:rPr lang="en-US" sz="2200" b="0" i="0" u="none" strike="noStrike" dirty="0">
                          <a:solidFill>
                            <a:srgbClr val="000000"/>
                          </a:solidFill>
                          <a:effectLst/>
                          <a:latin typeface="Calibri" panose="020F0502020204030204" pitchFamily="34" charset="0"/>
                        </a:rPr>
                        <a:t>It subtracts right operand from the left operand and assign the result to left operand </a:t>
                      </a:r>
                    </a:p>
                  </a:txBody>
                  <a:tcPr marL="9525" marR="9525" marT="9525" marB="0" anchor="ctr"/>
                </a:tc>
                <a:extLst>
                  <a:ext uri="{0D108BD9-81ED-4DB2-BD59-A6C34878D82A}">
                    <a16:rowId xmlns:a16="http://schemas.microsoft.com/office/drawing/2014/main" xmlns="" val="2488578528"/>
                  </a:ext>
                </a:extLst>
              </a:tr>
              <a:tr h="798282">
                <a:tc>
                  <a:txBody>
                    <a:bodyPr/>
                    <a:lstStyle/>
                    <a:p>
                      <a:pPr algn="ctr" rtl="0" fontAlgn="ctr"/>
                      <a:r>
                        <a:rPr lang="en-US" sz="2400" b="0" i="0" u="none" strike="noStrike" dirty="0">
                          <a:solidFill>
                            <a:srgbClr val="000000"/>
                          </a:solidFill>
                          <a:effectLst/>
                          <a:latin typeface="Calibri" panose="020F0502020204030204" pitchFamily="34" charset="0"/>
                        </a:rPr>
                        <a:t>*=</a:t>
                      </a:r>
                    </a:p>
                  </a:txBody>
                  <a:tcPr marL="9525" marR="9525" marT="9525"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lang="en-US" sz="2400" b="0" i="0" u="none" strike="noStrike" dirty="0">
                          <a:solidFill>
                            <a:srgbClr val="000000"/>
                          </a:solidFill>
                          <a:effectLst/>
                          <a:latin typeface="Calibri" panose="020F0502020204030204" pitchFamily="34" charset="0"/>
                        </a:rPr>
                        <a:t>a*=b is same as a = a * b</a:t>
                      </a:r>
                    </a:p>
                    <a:p>
                      <a:pPr algn="l" rtl="0" fontAlgn="ctr"/>
                      <a:r>
                        <a:rPr lang="en-US" sz="2200" b="0" i="0" u="none" strike="noStrike" dirty="0">
                          <a:solidFill>
                            <a:srgbClr val="000000"/>
                          </a:solidFill>
                          <a:effectLst/>
                          <a:latin typeface="Calibri" panose="020F0502020204030204" pitchFamily="34" charset="0"/>
                        </a:rPr>
                        <a:t>It multiplies right operand with the left operand and assign the result to left operand</a:t>
                      </a:r>
                    </a:p>
                  </a:txBody>
                  <a:tcPr marL="9525" marR="9525" marT="9525" marB="0" anchor="ctr"/>
                </a:tc>
                <a:extLst>
                  <a:ext uri="{0D108BD9-81ED-4DB2-BD59-A6C34878D82A}">
                    <a16:rowId xmlns:a16="http://schemas.microsoft.com/office/drawing/2014/main" xmlns="" val="1662231831"/>
                  </a:ext>
                </a:extLst>
              </a:tr>
              <a:tr h="798282">
                <a:tc>
                  <a:txBody>
                    <a:bodyPr/>
                    <a:lstStyle/>
                    <a:p>
                      <a:pPr algn="ctr" rtl="0" fontAlgn="ctr"/>
                      <a:r>
                        <a:rPr lang="en-US" sz="2400" b="0" i="0" u="none" strike="noStrike">
                          <a:solidFill>
                            <a:srgbClr val="000000"/>
                          </a:solidFill>
                          <a:effectLst/>
                          <a:latin typeface="Calibri" panose="020F0502020204030204" pitchFamily="34" charset="0"/>
                        </a:rPr>
                        <a:t>/=</a:t>
                      </a:r>
                    </a:p>
                  </a:txBody>
                  <a:tcPr marL="9525" marR="9525" marT="9525"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lang="en-US" sz="2400" b="0" i="0" u="none" strike="noStrike" dirty="0">
                          <a:solidFill>
                            <a:srgbClr val="000000"/>
                          </a:solidFill>
                          <a:effectLst/>
                          <a:latin typeface="Calibri" panose="020F0502020204030204" pitchFamily="34" charset="0"/>
                        </a:rPr>
                        <a:t>a/=b is same as a = a / b</a:t>
                      </a:r>
                    </a:p>
                    <a:p>
                      <a:pPr algn="l" rtl="0" fontAlgn="ctr"/>
                      <a:r>
                        <a:rPr lang="en-US" sz="2200" b="0" i="0" u="none" strike="noStrike" dirty="0">
                          <a:solidFill>
                            <a:srgbClr val="000000"/>
                          </a:solidFill>
                          <a:effectLst/>
                          <a:latin typeface="Calibri" panose="020F0502020204030204" pitchFamily="34" charset="0"/>
                        </a:rPr>
                        <a:t>It divides left operand with the right operand and assign the result to left operand</a:t>
                      </a:r>
                    </a:p>
                  </a:txBody>
                  <a:tcPr marL="9525" marR="9525" marT="9525" marB="0" anchor="ctr"/>
                </a:tc>
                <a:extLst>
                  <a:ext uri="{0D108BD9-81ED-4DB2-BD59-A6C34878D82A}">
                    <a16:rowId xmlns:a16="http://schemas.microsoft.com/office/drawing/2014/main" xmlns="" val="262589996"/>
                  </a:ext>
                </a:extLst>
              </a:tr>
            </a:tbl>
          </a:graphicData>
        </a:graphic>
      </p:graphicFrame>
      <p:sp>
        <p:nvSpPr>
          <p:cNvPr id="9" name="Footer Placeholder 9"/>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a:t>
            </a:r>
            <a:r>
              <a:rPr lang="en-US" dirty="0"/>
              <a:t>Programming in Python                        Unit I</a:t>
            </a:r>
          </a:p>
        </p:txBody>
      </p:sp>
    </p:spTree>
    <p:extLst>
      <p:ext uri="{BB962C8B-B14F-4D97-AF65-F5344CB8AC3E}">
        <p14:creationId xmlns:p14="http://schemas.microsoft.com/office/powerpoint/2010/main" val="2873574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C246B0F-178C-451C-8521-2072BEBECAB4}" type="datetime1">
              <a:rPr lang="en-US" smtClean="0"/>
              <a:t>1/6/2021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64</a:t>
            </a:fld>
            <a:endParaRPr lang="en-US" dirty="0"/>
          </a:p>
        </p:txBody>
      </p:sp>
      <p:sp>
        <p:nvSpPr>
          <p:cNvPr id="7" name="Title 1"/>
          <p:cNvSpPr txBox="1">
            <a:spLocks/>
          </p:cNvSpPr>
          <p:nvPr/>
        </p:nvSpPr>
        <p:spPr>
          <a:xfrm>
            <a:off x="1295400" y="6"/>
            <a:ext cx="108966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Assignment Operators </a:t>
            </a:r>
            <a:r>
              <a:rPr lang="en-US" sz="2800" dirty="0"/>
              <a:t>(CO1)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graphicFrame>
        <p:nvGraphicFramePr>
          <p:cNvPr id="2" name="Table 2">
            <a:extLst>
              <a:ext uri="{FF2B5EF4-FFF2-40B4-BE49-F238E27FC236}">
                <a16:creationId xmlns:a16="http://schemas.microsoft.com/office/drawing/2014/main" xmlns="" id="{6CC0B222-469C-4AC8-9CBF-CB9E347845A6}"/>
              </a:ext>
            </a:extLst>
          </p:cNvPr>
          <p:cNvGraphicFramePr>
            <a:graphicFrameLocks noGrp="1"/>
          </p:cNvGraphicFramePr>
          <p:nvPr>
            <p:extLst>
              <p:ext uri="{D42A27DB-BD31-4B8C-83A1-F6EECF244321}">
                <p14:modId xmlns:p14="http://schemas.microsoft.com/office/powerpoint/2010/main" val="4095280848"/>
              </p:ext>
            </p:extLst>
          </p:nvPr>
        </p:nvGraphicFramePr>
        <p:xfrm>
          <a:off x="762000" y="1423036"/>
          <a:ext cx="11049000" cy="3298466"/>
        </p:xfrm>
        <a:graphic>
          <a:graphicData uri="http://schemas.openxmlformats.org/drawingml/2006/table">
            <a:tbl>
              <a:tblPr firstRow="1" bandRow="1">
                <a:tableStyleId>{BDBED569-4797-4DF1-A0F4-6AAB3CD982D8}</a:tableStyleId>
              </a:tblPr>
              <a:tblGrid>
                <a:gridCol w="1371600">
                  <a:extLst>
                    <a:ext uri="{9D8B030D-6E8A-4147-A177-3AD203B41FA5}">
                      <a16:colId xmlns:a16="http://schemas.microsoft.com/office/drawing/2014/main" xmlns="" val="2939683592"/>
                    </a:ext>
                  </a:extLst>
                </a:gridCol>
                <a:gridCol w="9677400">
                  <a:extLst>
                    <a:ext uri="{9D8B030D-6E8A-4147-A177-3AD203B41FA5}">
                      <a16:colId xmlns:a16="http://schemas.microsoft.com/office/drawing/2014/main" xmlns="" val="3602798462"/>
                    </a:ext>
                  </a:extLst>
                </a:gridCol>
              </a:tblGrid>
              <a:tr h="691433">
                <a:tc>
                  <a:txBody>
                    <a:bodyPr/>
                    <a:lstStyle/>
                    <a:p>
                      <a:pPr algn="ctr" rtl="0" fontAlgn="ctr"/>
                      <a:r>
                        <a:rPr lang="en-US" sz="2400" b="1" i="0" u="none" strike="noStrike">
                          <a:solidFill>
                            <a:srgbClr val="000000"/>
                          </a:solidFill>
                          <a:effectLst/>
                          <a:latin typeface="Calibri" panose="020F0502020204030204" pitchFamily="34" charset="0"/>
                        </a:rPr>
                        <a:t>Operator </a:t>
                      </a:r>
                    </a:p>
                  </a:txBody>
                  <a:tcPr marL="9525" marR="9525" marT="9525" marB="0" anchor="ctr"/>
                </a:tc>
                <a:tc>
                  <a:txBody>
                    <a:bodyPr/>
                    <a:lstStyle/>
                    <a:p>
                      <a:pPr algn="ctr" rtl="0" fontAlgn="ctr"/>
                      <a:r>
                        <a:rPr lang="en-US" sz="2400" b="1" i="0" u="none" strike="noStrike" dirty="0">
                          <a:solidFill>
                            <a:srgbClr val="000000"/>
                          </a:solidFill>
                          <a:effectLst/>
                          <a:latin typeface="Calibri" panose="020F0502020204030204" pitchFamily="34" charset="0"/>
                        </a:rPr>
                        <a:t>Description </a:t>
                      </a:r>
                    </a:p>
                  </a:txBody>
                  <a:tcPr marL="9525" marR="9525" marT="9525" marB="0" anchor="ctr"/>
                </a:tc>
                <a:extLst>
                  <a:ext uri="{0D108BD9-81ED-4DB2-BD59-A6C34878D82A}">
                    <a16:rowId xmlns:a16="http://schemas.microsoft.com/office/drawing/2014/main" xmlns="" val="3131993973"/>
                  </a:ext>
                </a:extLst>
              </a:tr>
              <a:tr h="691433">
                <a:tc>
                  <a:txBody>
                    <a:bodyPr/>
                    <a:lstStyle/>
                    <a:p>
                      <a:pPr algn="ctr" rtl="0" fontAlgn="ctr"/>
                      <a:r>
                        <a:rPr lang="en-US" sz="2400" b="0" i="0" u="none" strike="noStrike" dirty="0">
                          <a:solidFill>
                            <a:srgbClr val="000000"/>
                          </a:solidFill>
                          <a:effectLst/>
                          <a:latin typeface="Calibri" panose="020F0502020204030204" pitchFamily="34" charset="0"/>
                        </a:rPr>
                        <a:t>%=</a:t>
                      </a:r>
                    </a:p>
                  </a:txBody>
                  <a:tcPr marL="9525" marR="9525" marT="9525"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lang="en-US" sz="2400" b="0" i="0" u="none" strike="noStrike" dirty="0">
                          <a:solidFill>
                            <a:srgbClr val="000000"/>
                          </a:solidFill>
                          <a:effectLst/>
                          <a:latin typeface="Calibri" panose="020F0502020204030204" pitchFamily="34" charset="0"/>
                        </a:rPr>
                        <a:t>a%=b is same as a = a % b</a:t>
                      </a:r>
                    </a:p>
                    <a:p>
                      <a:pPr algn="l" rtl="0" fontAlgn="ctr"/>
                      <a:r>
                        <a:rPr lang="en-US" sz="2400" b="0" i="0" u="none" strike="noStrike" dirty="0">
                          <a:solidFill>
                            <a:srgbClr val="000000"/>
                          </a:solidFill>
                          <a:effectLst/>
                          <a:latin typeface="Calibri" panose="020F0502020204030204" pitchFamily="34" charset="0"/>
                        </a:rPr>
                        <a:t>It takes modulus using two operands and assign the result to left operand</a:t>
                      </a:r>
                    </a:p>
                  </a:txBody>
                  <a:tcPr marL="9525" marR="9525" marT="9525" marB="0" anchor="ctr"/>
                </a:tc>
                <a:extLst>
                  <a:ext uri="{0D108BD9-81ED-4DB2-BD59-A6C34878D82A}">
                    <a16:rowId xmlns:a16="http://schemas.microsoft.com/office/drawing/2014/main" xmlns="" val="1806455078"/>
                  </a:ext>
                </a:extLst>
              </a:tr>
              <a:tr h="759183">
                <a:tc>
                  <a:txBody>
                    <a:bodyPr/>
                    <a:lstStyle/>
                    <a:p>
                      <a:pPr algn="ctr" rtl="0" fontAlgn="ctr"/>
                      <a:r>
                        <a:rPr lang="en-US" sz="2400" b="0" i="0" u="none" strike="noStrike" dirty="0">
                          <a:solidFill>
                            <a:srgbClr val="000000"/>
                          </a:solidFill>
                          <a:effectLst/>
                          <a:latin typeface="Calibri" panose="020F0502020204030204" pitchFamily="34" charset="0"/>
                        </a:rPr>
                        <a:t>**= </a:t>
                      </a:r>
                    </a:p>
                  </a:txBody>
                  <a:tcPr marL="9525" marR="9525" marT="9525"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lang="en-US" sz="2400" b="0" i="0" u="none" strike="noStrike" dirty="0">
                          <a:solidFill>
                            <a:srgbClr val="000000"/>
                          </a:solidFill>
                          <a:effectLst/>
                          <a:latin typeface="Calibri" panose="020F0502020204030204" pitchFamily="34" charset="0"/>
                        </a:rPr>
                        <a:t>a**=b is same as a = a ** b</a:t>
                      </a:r>
                    </a:p>
                    <a:p>
                      <a:pPr algn="l" rtl="0" fontAlgn="ctr"/>
                      <a:r>
                        <a:rPr lang="en-US" sz="2400" b="0" i="0" u="none" strike="noStrike" dirty="0">
                          <a:solidFill>
                            <a:srgbClr val="000000"/>
                          </a:solidFill>
                          <a:effectLst/>
                          <a:latin typeface="Calibri" panose="020F0502020204030204" pitchFamily="34" charset="0"/>
                        </a:rPr>
                        <a:t>Performs exponential (power) calculation on operators and assign value to the left operand</a:t>
                      </a:r>
                    </a:p>
                  </a:txBody>
                  <a:tcPr marL="9525" marR="9525" marT="9525" marB="0" anchor="ctr"/>
                </a:tc>
                <a:extLst>
                  <a:ext uri="{0D108BD9-81ED-4DB2-BD59-A6C34878D82A}">
                    <a16:rowId xmlns:a16="http://schemas.microsoft.com/office/drawing/2014/main" xmlns="" val="2190020569"/>
                  </a:ext>
                </a:extLst>
              </a:tr>
              <a:tr h="759183">
                <a:tc>
                  <a:txBody>
                    <a:bodyPr/>
                    <a:lstStyle/>
                    <a:p>
                      <a:pPr algn="ctr" rtl="0" fontAlgn="ctr"/>
                      <a:r>
                        <a:rPr lang="en-US" sz="2400" b="0" i="0" u="none" strike="noStrike" dirty="0">
                          <a:solidFill>
                            <a:srgbClr val="000000"/>
                          </a:solidFill>
                          <a:effectLst/>
                          <a:latin typeface="Calibri" panose="020F0502020204030204" pitchFamily="34" charset="0"/>
                        </a:rPr>
                        <a:t>//=  </a:t>
                      </a:r>
                    </a:p>
                  </a:txBody>
                  <a:tcPr marL="9525" marR="9525" marT="9525"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lang="en-US" sz="2400" b="0" i="0" u="none" strike="noStrike" dirty="0">
                          <a:solidFill>
                            <a:srgbClr val="000000"/>
                          </a:solidFill>
                          <a:effectLst/>
                          <a:latin typeface="Calibri" panose="020F0502020204030204" pitchFamily="34" charset="0"/>
                        </a:rPr>
                        <a:t>a//=b is same as a = a //b</a:t>
                      </a:r>
                    </a:p>
                    <a:p>
                      <a:pPr algn="l" rtl="0" fontAlgn="ctr"/>
                      <a:r>
                        <a:rPr lang="en-US" sz="2400" b="0" i="0" u="none" strike="noStrike" dirty="0">
                          <a:solidFill>
                            <a:srgbClr val="000000"/>
                          </a:solidFill>
                          <a:effectLst/>
                          <a:latin typeface="Calibri" panose="020F0502020204030204" pitchFamily="34" charset="0"/>
                        </a:rPr>
                        <a:t>It performs floor division on operators and assign value to the left operand </a:t>
                      </a:r>
                    </a:p>
                  </a:txBody>
                  <a:tcPr marL="9525" marR="9525" marT="9525" marB="0" anchor="ctr"/>
                </a:tc>
                <a:extLst>
                  <a:ext uri="{0D108BD9-81ED-4DB2-BD59-A6C34878D82A}">
                    <a16:rowId xmlns:a16="http://schemas.microsoft.com/office/drawing/2014/main" xmlns="" val="2488578528"/>
                  </a:ext>
                </a:extLst>
              </a:tr>
            </a:tbl>
          </a:graphicData>
        </a:graphic>
      </p:graphicFrame>
      <p:sp>
        <p:nvSpPr>
          <p:cNvPr id="9" name="Footer Placeholder 9"/>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a:t>
            </a:r>
            <a:r>
              <a:rPr lang="en-US" dirty="0"/>
              <a:t>Programming in Python                        Unit I</a:t>
            </a:r>
          </a:p>
        </p:txBody>
      </p:sp>
    </p:spTree>
    <p:extLst>
      <p:ext uri="{BB962C8B-B14F-4D97-AF65-F5344CB8AC3E}">
        <p14:creationId xmlns:p14="http://schemas.microsoft.com/office/powerpoint/2010/main" val="537301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xmlns="" id="{0617CABE-1EDB-48D3-A36A-2EFC07DFB48D}"/>
              </a:ext>
            </a:extLst>
          </p:cNvPr>
          <p:cNvSpPr>
            <a:spLocks noGrp="1"/>
          </p:cNvSpPr>
          <p:nvPr>
            <p:ph idx="1"/>
          </p:nvPr>
        </p:nvSpPr>
        <p:spPr>
          <a:xfrm>
            <a:off x="1295400" y="990600"/>
            <a:ext cx="10287000" cy="685799"/>
          </a:xfrm>
        </p:spPr>
        <p:txBody>
          <a:bodyPr>
            <a:normAutofit/>
          </a:bodyPr>
          <a:lstStyle/>
          <a:p>
            <a:pPr marL="0" indent="0">
              <a:buNone/>
            </a:pPr>
            <a:r>
              <a:rPr lang="en-US" sz="2800" dirty="0"/>
              <a:t>Logical operators are the and, or, not operators. </a:t>
            </a:r>
          </a:p>
        </p:txBody>
      </p:sp>
      <p:sp>
        <p:nvSpPr>
          <p:cNvPr id="4" name="Date Placeholder 3"/>
          <p:cNvSpPr>
            <a:spLocks noGrp="1"/>
          </p:cNvSpPr>
          <p:nvPr>
            <p:ph type="dt" sz="half" idx="10"/>
          </p:nvPr>
        </p:nvSpPr>
        <p:spPr/>
        <p:txBody>
          <a:bodyPr/>
          <a:lstStyle/>
          <a:p>
            <a:fld id="{73D93CC1-B7F5-4918-BF98-E11D7C5997A5}" type="datetime1">
              <a:rPr lang="en-US" smtClean="0"/>
              <a:t>1/6/2021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65</a:t>
            </a:fld>
            <a:endParaRPr lang="en-US" dirty="0"/>
          </a:p>
        </p:txBody>
      </p:sp>
      <p:sp>
        <p:nvSpPr>
          <p:cNvPr id="7" name="Title 1"/>
          <p:cNvSpPr txBox="1">
            <a:spLocks/>
          </p:cNvSpPr>
          <p:nvPr/>
        </p:nvSpPr>
        <p:spPr>
          <a:xfrm>
            <a:off x="1295400" y="6"/>
            <a:ext cx="108966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Logical Operators </a:t>
            </a:r>
            <a:r>
              <a:rPr lang="en-US" sz="2800" dirty="0"/>
              <a:t>(CO1)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graphicFrame>
        <p:nvGraphicFramePr>
          <p:cNvPr id="2" name="Table 2">
            <a:extLst>
              <a:ext uri="{FF2B5EF4-FFF2-40B4-BE49-F238E27FC236}">
                <a16:creationId xmlns:a16="http://schemas.microsoft.com/office/drawing/2014/main" xmlns="" id="{6CC0B222-469C-4AC8-9CBF-CB9E347845A6}"/>
              </a:ext>
            </a:extLst>
          </p:cNvPr>
          <p:cNvGraphicFramePr>
            <a:graphicFrameLocks noGrp="1"/>
          </p:cNvGraphicFramePr>
          <p:nvPr>
            <p:extLst>
              <p:ext uri="{D42A27DB-BD31-4B8C-83A1-F6EECF244321}">
                <p14:modId xmlns:p14="http://schemas.microsoft.com/office/powerpoint/2010/main" val="3379441071"/>
              </p:ext>
            </p:extLst>
          </p:nvPr>
        </p:nvGraphicFramePr>
        <p:xfrm>
          <a:off x="2209800" y="1796144"/>
          <a:ext cx="7924800" cy="2699656"/>
        </p:xfrm>
        <a:graphic>
          <a:graphicData uri="http://schemas.openxmlformats.org/drawingml/2006/table">
            <a:tbl>
              <a:tblPr firstRow="1" bandRow="1">
                <a:tableStyleId>{BDBED569-4797-4DF1-A0F4-6AAB3CD982D8}</a:tableStyleId>
              </a:tblPr>
              <a:tblGrid>
                <a:gridCol w="1202253">
                  <a:extLst>
                    <a:ext uri="{9D8B030D-6E8A-4147-A177-3AD203B41FA5}">
                      <a16:colId xmlns:a16="http://schemas.microsoft.com/office/drawing/2014/main" xmlns="" val="2939683592"/>
                    </a:ext>
                  </a:extLst>
                </a:gridCol>
                <a:gridCol w="6722547">
                  <a:extLst>
                    <a:ext uri="{9D8B030D-6E8A-4147-A177-3AD203B41FA5}">
                      <a16:colId xmlns:a16="http://schemas.microsoft.com/office/drawing/2014/main" xmlns="" val="3602798462"/>
                    </a:ext>
                  </a:extLst>
                </a:gridCol>
              </a:tblGrid>
              <a:tr h="674914">
                <a:tc>
                  <a:txBody>
                    <a:bodyPr/>
                    <a:lstStyle/>
                    <a:p>
                      <a:pPr algn="ctr" rtl="0" fontAlgn="ctr"/>
                      <a:r>
                        <a:rPr lang="en-US" sz="2400" b="0" i="0" u="none" strike="noStrike" dirty="0">
                          <a:solidFill>
                            <a:srgbClr val="000000"/>
                          </a:solidFill>
                          <a:effectLst/>
                          <a:latin typeface="Calibri" panose="020F0502020204030204" pitchFamily="34" charset="0"/>
                        </a:rPr>
                        <a:t>Operator</a:t>
                      </a:r>
                    </a:p>
                  </a:txBody>
                  <a:tcPr marL="9525" marR="9525" marT="9525" marB="0" anchor="ctr"/>
                </a:tc>
                <a:tc>
                  <a:txBody>
                    <a:bodyPr/>
                    <a:lstStyle/>
                    <a:p>
                      <a:pPr algn="ctr" rtl="0" fontAlgn="ctr"/>
                      <a:r>
                        <a:rPr lang="en-US" sz="2400" b="0" i="0" u="none" strike="noStrike">
                          <a:solidFill>
                            <a:srgbClr val="000000"/>
                          </a:solidFill>
                          <a:effectLst/>
                          <a:latin typeface="Calibri" panose="020F0502020204030204" pitchFamily="34" charset="0"/>
                        </a:rPr>
                        <a:t>Description</a:t>
                      </a:r>
                    </a:p>
                  </a:txBody>
                  <a:tcPr marL="9525" marR="9525" marT="9525" marB="0" anchor="ctr"/>
                </a:tc>
                <a:extLst>
                  <a:ext uri="{0D108BD9-81ED-4DB2-BD59-A6C34878D82A}">
                    <a16:rowId xmlns:a16="http://schemas.microsoft.com/office/drawing/2014/main" xmlns="" val="3131993973"/>
                  </a:ext>
                </a:extLst>
              </a:tr>
              <a:tr h="674914">
                <a:tc>
                  <a:txBody>
                    <a:bodyPr/>
                    <a:lstStyle/>
                    <a:p>
                      <a:pPr algn="ctr" rtl="0" fontAlgn="ctr"/>
                      <a:r>
                        <a:rPr lang="en-US" sz="2400" b="0" i="0" u="none" strike="noStrike">
                          <a:solidFill>
                            <a:srgbClr val="000000"/>
                          </a:solidFill>
                          <a:effectLst/>
                          <a:latin typeface="Calibri" panose="020F0502020204030204" pitchFamily="34" charset="0"/>
                        </a:rPr>
                        <a:t>and </a:t>
                      </a:r>
                    </a:p>
                  </a:txBody>
                  <a:tcPr marL="9525" marR="9525" marT="9525" marB="0" anchor="ctr"/>
                </a:tc>
                <a:tc>
                  <a:txBody>
                    <a:bodyPr/>
                    <a:lstStyle/>
                    <a:p>
                      <a:pPr algn="l" rtl="0" fontAlgn="ctr"/>
                      <a:r>
                        <a:rPr lang="en-US" sz="2400" b="0" i="0" u="none" strike="noStrike" dirty="0">
                          <a:solidFill>
                            <a:srgbClr val="000000"/>
                          </a:solidFill>
                          <a:effectLst/>
                          <a:latin typeface="Calibri" panose="020F0502020204030204" pitchFamily="34" charset="0"/>
                        </a:rPr>
                        <a:t>True if both the operands are true </a:t>
                      </a:r>
                    </a:p>
                  </a:txBody>
                  <a:tcPr marL="9525" marR="9525" marT="9525" marB="0" anchor="ctr"/>
                </a:tc>
                <a:extLst>
                  <a:ext uri="{0D108BD9-81ED-4DB2-BD59-A6C34878D82A}">
                    <a16:rowId xmlns:a16="http://schemas.microsoft.com/office/drawing/2014/main" xmlns="" val="1806455078"/>
                  </a:ext>
                </a:extLst>
              </a:tr>
              <a:tr h="674914">
                <a:tc>
                  <a:txBody>
                    <a:bodyPr/>
                    <a:lstStyle/>
                    <a:p>
                      <a:pPr algn="ctr" rtl="0" fontAlgn="ctr"/>
                      <a:r>
                        <a:rPr lang="en-US" sz="2400" b="0" i="0" u="none" strike="noStrike">
                          <a:solidFill>
                            <a:srgbClr val="000000"/>
                          </a:solidFill>
                          <a:effectLst/>
                          <a:latin typeface="Calibri" panose="020F0502020204030204" pitchFamily="34" charset="0"/>
                        </a:rPr>
                        <a:t>or </a:t>
                      </a:r>
                    </a:p>
                  </a:txBody>
                  <a:tcPr marL="9525" marR="9525" marT="9525" marB="0" anchor="ctr"/>
                </a:tc>
                <a:tc>
                  <a:txBody>
                    <a:bodyPr/>
                    <a:lstStyle/>
                    <a:p>
                      <a:pPr algn="l" rtl="0" fontAlgn="ctr"/>
                      <a:r>
                        <a:rPr lang="en-US" sz="2400" b="0" i="0" u="none" strike="noStrike" dirty="0">
                          <a:solidFill>
                            <a:srgbClr val="000000"/>
                          </a:solidFill>
                          <a:effectLst/>
                          <a:latin typeface="Calibri" panose="020F0502020204030204" pitchFamily="34" charset="0"/>
                        </a:rPr>
                        <a:t>True if either of the operands is true </a:t>
                      </a:r>
                    </a:p>
                  </a:txBody>
                  <a:tcPr marL="9525" marR="9525" marT="9525" marB="0" anchor="ctr"/>
                </a:tc>
                <a:extLst>
                  <a:ext uri="{0D108BD9-81ED-4DB2-BD59-A6C34878D82A}">
                    <a16:rowId xmlns:a16="http://schemas.microsoft.com/office/drawing/2014/main" xmlns="" val="2190020569"/>
                  </a:ext>
                </a:extLst>
              </a:tr>
              <a:tr h="674914">
                <a:tc>
                  <a:txBody>
                    <a:bodyPr/>
                    <a:lstStyle/>
                    <a:p>
                      <a:pPr algn="ctr" rtl="0" fontAlgn="ctr"/>
                      <a:r>
                        <a:rPr lang="en-US" sz="2400" b="0" i="0" u="none" strike="noStrike">
                          <a:solidFill>
                            <a:srgbClr val="000000"/>
                          </a:solidFill>
                          <a:effectLst/>
                          <a:latin typeface="Calibri" panose="020F0502020204030204" pitchFamily="34" charset="0"/>
                        </a:rPr>
                        <a:t>not </a:t>
                      </a:r>
                    </a:p>
                  </a:txBody>
                  <a:tcPr marL="9525" marR="9525" marT="9525" marB="0" anchor="ctr"/>
                </a:tc>
                <a:tc>
                  <a:txBody>
                    <a:bodyPr/>
                    <a:lstStyle/>
                    <a:p>
                      <a:pPr algn="l" rtl="0" fontAlgn="ctr"/>
                      <a:r>
                        <a:rPr lang="en-US" sz="2400" b="0" i="0" u="none" strike="noStrike" dirty="0">
                          <a:solidFill>
                            <a:srgbClr val="000000"/>
                          </a:solidFill>
                          <a:effectLst/>
                          <a:latin typeface="Calibri" panose="020F0502020204030204" pitchFamily="34" charset="0"/>
                        </a:rPr>
                        <a:t>True if operand is false (complements the operand)</a:t>
                      </a:r>
                    </a:p>
                  </a:txBody>
                  <a:tcPr marL="9525" marR="9525" marT="9525" marB="0" anchor="ctr"/>
                </a:tc>
                <a:extLst>
                  <a:ext uri="{0D108BD9-81ED-4DB2-BD59-A6C34878D82A}">
                    <a16:rowId xmlns:a16="http://schemas.microsoft.com/office/drawing/2014/main" xmlns="" val="2488578528"/>
                  </a:ext>
                </a:extLst>
              </a:tr>
            </a:tbl>
          </a:graphicData>
        </a:graphic>
      </p:graphicFrame>
      <p:sp>
        <p:nvSpPr>
          <p:cNvPr id="9" name="Footer Placeholder 9"/>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a:t>
            </a:r>
            <a:r>
              <a:rPr lang="en-US" dirty="0"/>
              <a:t>Programming in Python                        Unit I</a:t>
            </a:r>
          </a:p>
        </p:txBody>
      </p:sp>
    </p:spTree>
    <p:extLst>
      <p:ext uri="{BB962C8B-B14F-4D97-AF65-F5344CB8AC3E}">
        <p14:creationId xmlns:p14="http://schemas.microsoft.com/office/powerpoint/2010/main" val="524541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EB25A0-A3CA-423D-9C93-F956BE5098E9}" type="datetime1">
              <a:rPr lang="en-US" smtClean="0"/>
              <a:t>1/6/2021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66</a:t>
            </a:fld>
            <a:endParaRPr lang="en-US" dirty="0"/>
          </a:p>
        </p:txBody>
      </p:sp>
      <p:sp>
        <p:nvSpPr>
          <p:cNvPr id="7" name="Title 1"/>
          <p:cNvSpPr txBox="1">
            <a:spLocks/>
          </p:cNvSpPr>
          <p:nvPr/>
        </p:nvSpPr>
        <p:spPr>
          <a:xfrm>
            <a:off x="1295400" y="6"/>
            <a:ext cx="108966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Logical Operators </a:t>
            </a:r>
            <a:r>
              <a:rPr lang="en-US" sz="2800" dirty="0"/>
              <a:t>(CO1)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graphicFrame>
        <p:nvGraphicFramePr>
          <p:cNvPr id="2" name="Table 2">
            <a:extLst>
              <a:ext uri="{FF2B5EF4-FFF2-40B4-BE49-F238E27FC236}">
                <a16:creationId xmlns:a16="http://schemas.microsoft.com/office/drawing/2014/main" xmlns="" id="{6CC0B222-469C-4AC8-9CBF-CB9E347845A6}"/>
              </a:ext>
            </a:extLst>
          </p:cNvPr>
          <p:cNvGraphicFramePr>
            <a:graphicFrameLocks noGrp="1"/>
          </p:cNvGraphicFramePr>
          <p:nvPr>
            <p:extLst>
              <p:ext uri="{D42A27DB-BD31-4B8C-83A1-F6EECF244321}">
                <p14:modId xmlns:p14="http://schemas.microsoft.com/office/powerpoint/2010/main" val="2819411360"/>
              </p:ext>
            </p:extLst>
          </p:nvPr>
        </p:nvGraphicFramePr>
        <p:xfrm>
          <a:off x="1295400" y="1676400"/>
          <a:ext cx="9144000" cy="3505200"/>
        </p:xfrm>
        <a:graphic>
          <a:graphicData uri="http://schemas.openxmlformats.org/drawingml/2006/table">
            <a:tbl>
              <a:tblPr firstRow="1" bandRow="1">
                <a:tableStyleId>{BDBED569-4797-4DF1-A0F4-6AAB3CD982D8}</a:tableStyleId>
              </a:tblPr>
              <a:tblGrid>
                <a:gridCol w="1670656">
                  <a:extLst>
                    <a:ext uri="{9D8B030D-6E8A-4147-A177-3AD203B41FA5}">
                      <a16:colId xmlns:a16="http://schemas.microsoft.com/office/drawing/2014/main" xmlns="" val="2939683592"/>
                    </a:ext>
                  </a:extLst>
                </a:gridCol>
                <a:gridCol w="1868335">
                  <a:extLst>
                    <a:ext uri="{9D8B030D-6E8A-4147-A177-3AD203B41FA5}">
                      <a16:colId xmlns:a16="http://schemas.microsoft.com/office/drawing/2014/main" xmlns="" val="3602798462"/>
                    </a:ext>
                  </a:extLst>
                </a:gridCol>
                <a:gridCol w="1868337">
                  <a:extLst>
                    <a:ext uri="{9D8B030D-6E8A-4147-A177-3AD203B41FA5}">
                      <a16:colId xmlns:a16="http://schemas.microsoft.com/office/drawing/2014/main" xmlns="" val="1884520070"/>
                    </a:ext>
                  </a:extLst>
                </a:gridCol>
                <a:gridCol w="1868335">
                  <a:extLst>
                    <a:ext uri="{9D8B030D-6E8A-4147-A177-3AD203B41FA5}">
                      <a16:colId xmlns:a16="http://schemas.microsoft.com/office/drawing/2014/main" xmlns="" val="225304543"/>
                    </a:ext>
                  </a:extLst>
                </a:gridCol>
                <a:gridCol w="1868337">
                  <a:extLst>
                    <a:ext uri="{9D8B030D-6E8A-4147-A177-3AD203B41FA5}">
                      <a16:colId xmlns:a16="http://schemas.microsoft.com/office/drawing/2014/main" xmlns="" val="1256780338"/>
                    </a:ext>
                  </a:extLst>
                </a:gridCol>
              </a:tblGrid>
              <a:tr h="701040">
                <a:tc>
                  <a:txBody>
                    <a:bodyPr/>
                    <a:lstStyle/>
                    <a:p>
                      <a:pPr algn="ctr" rtl="0" fontAlgn="ctr"/>
                      <a:r>
                        <a:rPr lang="en-US" sz="2400" b="0" i="0" u="none" strike="noStrike" dirty="0">
                          <a:solidFill>
                            <a:srgbClr val="000000"/>
                          </a:solidFill>
                          <a:effectLst/>
                          <a:latin typeface="Calibri" panose="020F0502020204030204" pitchFamily="34" charset="0"/>
                        </a:rPr>
                        <a:t>a</a:t>
                      </a:r>
                    </a:p>
                  </a:txBody>
                  <a:tcPr marL="9525" marR="9525" marT="9525" marB="0" anchor="ctr"/>
                </a:tc>
                <a:tc>
                  <a:txBody>
                    <a:bodyPr/>
                    <a:lstStyle/>
                    <a:p>
                      <a:pPr algn="ctr" rtl="0" fontAlgn="ctr"/>
                      <a:r>
                        <a:rPr lang="en-US" sz="2400" b="0" i="0" u="none" strike="noStrike" dirty="0">
                          <a:solidFill>
                            <a:srgbClr val="000000"/>
                          </a:solidFill>
                          <a:effectLst/>
                          <a:latin typeface="Calibri" panose="020F0502020204030204" pitchFamily="34" charset="0"/>
                        </a:rPr>
                        <a:t>b</a:t>
                      </a:r>
                    </a:p>
                  </a:txBody>
                  <a:tcPr marL="9525" marR="9525" marT="9525" marB="0" anchor="ctr"/>
                </a:tc>
                <a:tc>
                  <a:txBody>
                    <a:bodyPr/>
                    <a:lstStyle/>
                    <a:p>
                      <a:pPr algn="ctr" rtl="0" fontAlgn="ctr"/>
                      <a:r>
                        <a:rPr lang="en-US" sz="2400" b="0" i="0" u="none" strike="noStrike" dirty="0">
                          <a:solidFill>
                            <a:srgbClr val="000000"/>
                          </a:solidFill>
                          <a:effectLst/>
                          <a:latin typeface="Calibri" panose="020F0502020204030204" pitchFamily="34" charset="0"/>
                        </a:rPr>
                        <a:t>a and b</a:t>
                      </a:r>
                    </a:p>
                  </a:txBody>
                  <a:tcPr marL="9525" marR="9525" marT="9525" marB="0" anchor="ctr"/>
                </a:tc>
                <a:tc>
                  <a:txBody>
                    <a:bodyPr/>
                    <a:lstStyle/>
                    <a:p>
                      <a:pPr algn="ctr" rtl="0" fontAlgn="ctr"/>
                      <a:r>
                        <a:rPr lang="en-US" sz="2400" b="0" i="0" u="none" strike="noStrike" dirty="0">
                          <a:solidFill>
                            <a:srgbClr val="000000"/>
                          </a:solidFill>
                          <a:effectLst/>
                          <a:latin typeface="Calibri" panose="020F0502020204030204" pitchFamily="34" charset="0"/>
                        </a:rPr>
                        <a:t>a or b</a:t>
                      </a:r>
                    </a:p>
                  </a:txBody>
                  <a:tcPr marL="9525" marR="9525" marT="9525" marB="0" anchor="ctr"/>
                </a:tc>
                <a:tc>
                  <a:txBody>
                    <a:bodyPr/>
                    <a:lstStyle/>
                    <a:p>
                      <a:pPr algn="ctr" rtl="0" fontAlgn="ctr"/>
                      <a:r>
                        <a:rPr lang="en-US" sz="2400" b="0" i="0" u="none" strike="noStrike" dirty="0">
                          <a:solidFill>
                            <a:srgbClr val="000000"/>
                          </a:solidFill>
                          <a:effectLst/>
                          <a:latin typeface="Calibri" panose="020F0502020204030204" pitchFamily="34" charset="0"/>
                        </a:rPr>
                        <a:t>not a</a:t>
                      </a:r>
                    </a:p>
                  </a:txBody>
                  <a:tcPr marL="9525" marR="9525" marT="9525" marB="0" anchor="ctr"/>
                </a:tc>
                <a:extLst>
                  <a:ext uri="{0D108BD9-81ED-4DB2-BD59-A6C34878D82A}">
                    <a16:rowId xmlns:a16="http://schemas.microsoft.com/office/drawing/2014/main" xmlns="" val="3131993973"/>
                  </a:ext>
                </a:extLst>
              </a:tr>
              <a:tr h="701040">
                <a:tc>
                  <a:txBody>
                    <a:bodyPr/>
                    <a:lstStyle/>
                    <a:p>
                      <a:pPr algn="ctr" rtl="0" fontAlgn="ctr"/>
                      <a:r>
                        <a:rPr lang="en-US" sz="2400" b="0" i="0" u="none" strike="noStrike" dirty="0">
                          <a:solidFill>
                            <a:srgbClr val="000000"/>
                          </a:solidFill>
                          <a:effectLst/>
                          <a:latin typeface="Calibri" panose="020F0502020204030204" pitchFamily="34" charset="0"/>
                        </a:rPr>
                        <a:t>True</a:t>
                      </a:r>
                    </a:p>
                  </a:txBody>
                  <a:tcPr marL="9525" marR="9525" marT="9525" marB="0" anchor="ctr"/>
                </a:tc>
                <a:tc>
                  <a:txBody>
                    <a:bodyPr/>
                    <a:lstStyle/>
                    <a:p>
                      <a:pPr algn="ctr" rtl="0" fontAlgn="ctr"/>
                      <a:r>
                        <a:rPr lang="en-US" sz="2400" b="0" i="0" u="none" strike="noStrike" dirty="0">
                          <a:solidFill>
                            <a:srgbClr val="000000"/>
                          </a:solidFill>
                          <a:effectLst/>
                          <a:latin typeface="Calibri" panose="020F0502020204030204" pitchFamily="34" charset="0"/>
                        </a:rPr>
                        <a:t>True</a:t>
                      </a:r>
                    </a:p>
                  </a:txBody>
                  <a:tcPr marL="9525" marR="9525" marT="9525"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lang="en-US" sz="2400" b="0" i="0" u="none" strike="noStrike" dirty="0">
                          <a:solidFill>
                            <a:srgbClr val="000000"/>
                          </a:solidFill>
                          <a:effectLst/>
                          <a:latin typeface="Calibri" panose="020F0502020204030204" pitchFamily="34" charset="0"/>
                        </a:rPr>
                        <a:t>True</a:t>
                      </a:r>
                    </a:p>
                  </a:txBody>
                  <a:tcPr marL="9525" marR="9525" marT="9525"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True</a:t>
                      </a:r>
                      <a:endPar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ctr"/>
                </a:tc>
                <a:tc>
                  <a:txBody>
                    <a:bodyPr/>
                    <a:lstStyle/>
                    <a:p>
                      <a:pPr algn="ctr" rtl="0" fontAlgn="ctr"/>
                      <a:r>
                        <a:rPr lang="en-US" sz="2400" b="0" i="0" u="none" strike="noStrike" dirty="0">
                          <a:solidFill>
                            <a:srgbClr val="000000"/>
                          </a:solidFill>
                          <a:effectLst/>
                          <a:latin typeface="Calibri" panose="020F0502020204030204" pitchFamily="34" charset="0"/>
                        </a:rPr>
                        <a:t>False</a:t>
                      </a:r>
                    </a:p>
                  </a:txBody>
                  <a:tcPr marL="9525" marR="9525" marT="9525" marB="0" anchor="ctr"/>
                </a:tc>
                <a:extLst>
                  <a:ext uri="{0D108BD9-81ED-4DB2-BD59-A6C34878D82A}">
                    <a16:rowId xmlns:a16="http://schemas.microsoft.com/office/drawing/2014/main" xmlns="" val="1806455078"/>
                  </a:ext>
                </a:extLst>
              </a:tr>
              <a:tr h="701040">
                <a:tc>
                  <a:txBody>
                    <a:bodyPr/>
                    <a:lstStyle/>
                    <a:p>
                      <a:pPr algn="ctr" rtl="0" fontAlgn="ctr"/>
                      <a:r>
                        <a:rPr lang="en-US" sz="2400" b="0" i="0" u="none" strike="noStrike" dirty="0">
                          <a:solidFill>
                            <a:srgbClr val="000000"/>
                          </a:solidFill>
                          <a:effectLst/>
                          <a:latin typeface="Calibri" panose="020F0502020204030204" pitchFamily="34" charset="0"/>
                        </a:rPr>
                        <a:t>True</a:t>
                      </a:r>
                    </a:p>
                  </a:txBody>
                  <a:tcPr marL="9525" marR="9525" marT="9525" marB="0" anchor="ctr"/>
                </a:tc>
                <a:tc>
                  <a:txBody>
                    <a:bodyPr/>
                    <a:lstStyle/>
                    <a:p>
                      <a:pPr algn="ctr" rtl="0" fontAlgn="ctr"/>
                      <a:r>
                        <a:rPr lang="en-US" sz="2400" b="0" i="0" u="none" strike="noStrike" dirty="0">
                          <a:solidFill>
                            <a:srgbClr val="000000"/>
                          </a:solidFill>
                          <a:effectLst/>
                          <a:latin typeface="Calibri" panose="020F0502020204030204" pitchFamily="34" charset="0"/>
                        </a:rPr>
                        <a:t>False</a:t>
                      </a:r>
                    </a:p>
                  </a:txBody>
                  <a:tcPr marL="9525" marR="9525" marT="9525"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False</a:t>
                      </a:r>
                      <a:endPar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True</a:t>
                      </a:r>
                      <a:endPar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ctr"/>
                </a:tc>
                <a:tc>
                  <a:txBody>
                    <a:bodyPr/>
                    <a:lstStyle/>
                    <a:p>
                      <a:pPr algn="ctr" rtl="0" fontAlgn="ctr"/>
                      <a:r>
                        <a:rPr lang="en-US" sz="2400" b="0" i="0" u="none" strike="noStrike" dirty="0">
                          <a:solidFill>
                            <a:srgbClr val="000000"/>
                          </a:solidFill>
                          <a:effectLst/>
                          <a:latin typeface="Calibri" panose="020F0502020204030204" pitchFamily="34" charset="0"/>
                        </a:rPr>
                        <a:t>False</a:t>
                      </a:r>
                    </a:p>
                  </a:txBody>
                  <a:tcPr marL="9525" marR="9525" marT="9525" marB="0" anchor="ctr"/>
                </a:tc>
                <a:extLst>
                  <a:ext uri="{0D108BD9-81ED-4DB2-BD59-A6C34878D82A}">
                    <a16:rowId xmlns:a16="http://schemas.microsoft.com/office/drawing/2014/main" xmlns="" val="2190020569"/>
                  </a:ext>
                </a:extLst>
              </a:tr>
              <a:tr h="701040">
                <a:tc>
                  <a:txBody>
                    <a:bodyPr/>
                    <a:lstStyle/>
                    <a:p>
                      <a:pPr algn="ctr" rtl="0" fontAlgn="ctr"/>
                      <a:r>
                        <a:rPr lang="en-US" sz="2400" b="0" i="0" u="none" strike="noStrike" dirty="0">
                          <a:solidFill>
                            <a:srgbClr val="000000"/>
                          </a:solidFill>
                          <a:effectLst/>
                          <a:latin typeface="Calibri" panose="020F0502020204030204" pitchFamily="34" charset="0"/>
                        </a:rPr>
                        <a:t>False</a:t>
                      </a:r>
                    </a:p>
                  </a:txBody>
                  <a:tcPr marL="9525" marR="9525" marT="9525" marB="0" anchor="ctr"/>
                </a:tc>
                <a:tc>
                  <a:txBody>
                    <a:bodyPr/>
                    <a:lstStyle/>
                    <a:p>
                      <a:pPr algn="ctr" rtl="0" fontAlgn="ctr"/>
                      <a:r>
                        <a:rPr lang="en-US" sz="2400" b="0" i="0" u="none" strike="noStrike" dirty="0">
                          <a:solidFill>
                            <a:srgbClr val="000000"/>
                          </a:solidFill>
                          <a:effectLst/>
                          <a:latin typeface="Calibri" panose="020F0502020204030204" pitchFamily="34" charset="0"/>
                        </a:rPr>
                        <a:t>True</a:t>
                      </a:r>
                    </a:p>
                  </a:txBody>
                  <a:tcPr marL="9525" marR="9525" marT="9525"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False</a:t>
                      </a:r>
                      <a:endPar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True</a:t>
                      </a:r>
                    </a:p>
                  </a:txBody>
                  <a:tcPr marL="9525" marR="9525" marT="9525" marB="0" anchor="ctr"/>
                </a:tc>
                <a:tc>
                  <a:txBody>
                    <a:bodyPr/>
                    <a:lstStyle/>
                    <a:p>
                      <a:pPr algn="ctr" rtl="0" fontAlgn="ctr"/>
                      <a:r>
                        <a:rPr lang="en-US" sz="2400" b="0" i="0" u="none" strike="noStrike" dirty="0">
                          <a:solidFill>
                            <a:srgbClr val="000000"/>
                          </a:solidFill>
                          <a:effectLst/>
                          <a:latin typeface="Calibri" panose="020F0502020204030204" pitchFamily="34" charset="0"/>
                        </a:rPr>
                        <a:t>True</a:t>
                      </a:r>
                    </a:p>
                  </a:txBody>
                  <a:tcPr marL="9525" marR="9525" marT="9525" marB="0" anchor="ctr"/>
                </a:tc>
                <a:extLst>
                  <a:ext uri="{0D108BD9-81ED-4DB2-BD59-A6C34878D82A}">
                    <a16:rowId xmlns:a16="http://schemas.microsoft.com/office/drawing/2014/main" xmlns="" val="2488578528"/>
                  </a:ext>
                </a:extLst>
              </a:tr>
              <a:tr h="701040">
                <a:tc>
                  <a:txBody>
                    <a:bodyPr/>
                    <a:lstStyle/>
                    <a:p>
                      <a:pPr algn="ctr" rtl="0" fontAlgn="ctr"/>
                      <a:r>
                        <a:rPr lang="en-US" sz="2400" b="0" i="0" u="none" strike="noStrike" dirty="0">
                          <a:solidFill>
                            <a:srgbClr val="000000"/>
                          </a:solidFill>
                          <a:effectLst/>
                          <a:latin typeface="Calibri" panose="020F0502020204030204" pitchFamily="34" charset="0"/>
                        </a:rPr>
                        <a:t>False</a:t>
                      </a:r>
                    </a:p>
                  </a:txBody>
                  <a:tcPr marL="9525" marR="9525" marT="9525" marB="0" anchor="ctr"/>
                </a:tc>
                <a:tc>
                  <a:txBody>
                    <a:bodyPr/>
                    <a:lstStyle/>
                    <a:p>
                      <a:pPr algn="ctr" rtl="0" fontAlgn="ctr"/>
                      <a:r>
                        <a:rPr lang="en-US" sz="2400" b="0" i="0" u="none" strike="noStrike" dirty="0">
                          <a:solidFill>
                            <a:srgbClr val="000000"/>
                          </a:solidFill>
                          <a:effectLst/>
                          <a:latin typeface="Calibri" panose="020F0502020204030204" pitchFamily="34" charset="0"/>
                        </a:rPr>
                        <a:t>False</a:t>
                      </a:r>
                    </a:p>
                  </a:txBody>
                  <a:tcPr marL="9525" marR="9525" marT="9525"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False</a:t>
                      </a:r>
                    </a:p>
                  </a:txBody>
                  <a:tcPr marL="9525" marR="9525" marT="9525"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False</a:t>
                      </a:r>
                    </a:p>
                  </a:txBody>
                  <a:tcPr marL="9525" marR="9525" marT="9525" marB="0" anchor="ctr"/>
                </a:tc>
                <a:tc>
                  <a:txBody>
                    <a:bodyPr/>
                    <a:lstStyle/>
                    <a:p>
                      <a:pPr algn="ctr" rtl="0" fontAlgn="ctr"/>
                      <a:r>
                        <a:rPr lang="en-US" sz="2400" b="0" i="0" u="none" strike="noStrike" dirty="0">
                          <a:solidFill>
                            <a:srgbClr val="000000"/>
                          </a:solidFill>
                          <a:effectLst/>
                          <a:latin typeface="Calibri" panose="020F0502020204030204" pitchFamily="34" charset="0"/>
                        </a:rPr>
                        <a:t>True</a:t>
                      </a:r>
                    </a:p>
                  </a:txBody>
                  <a:tcPr marL="9525" marR="9525" marT="9525" marB="0" anchor="ctr"/>
                </a:tc>
                <a:extLst>
                  <a:ext uri="{0D108BD9-81ED-4DB2-BD59-A6C34878D82A}">
                    <a16:rowId xmlns:a16="http://schemas.microsoft.com/office/drawing/2014/main" xmlns="" val="1131635423"/>
                  </a:ext>
                </a:extLst>
              </a:tr>
            </a:tbl>
          </a:graphicData>
        </a:graphic>
      </p:graphicFrame>
      <p:sp>
        <p:nvSpPr>
          <p:cNvPr id="9" name="Footer Placeholder 9"/>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a:t>
            </a:r>
            <a:r>
              <a:rPr lang="en-US" dirty="0"/>
              <a:t>Programming in Python                        Unit I</a:t>
            </a:r>
          </a:p>
        </p:txBody>
      </p:sp>
    </p:spTree>
    <p:extLst>
      <p:ext uri="{BB962C8B-B14F-4D97-AF65-F5344CB8AC3E}">
        <p14:creationId xmlns:p14="http://schemas.microsoft.com/office/powerpoint/2010/main" val="2936266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xmlns="" id="{68477F86-FB2C-4A3B-9231-1DCA663EBD2E}"/>
              </a:ext>
            </a:extLst>
          </p:cNvPr>
          <p:cNvSpPr>
            <a:spLocks noGrp="1"/>
          </p:cNvSpPr>
          <p:nvPr>
            <p:ph idx="1"/>
          </p:nvPr>
        </p:nvSpPr>
        <p:spPr>
          <a:xfrm>
            <a:off x="1295400" y="1371600"/>
            <a:ext cx="10287000" cy="4754569"/>
          </a:xfrm>
        </p:spPr>
        <p:txBody>
          <a:bodyPr>
            <a:normAutofit lnSpcReduction="10000"/>
          </a:bodyPr>
          <a:lstStyle/>
          <a:p>
            <a:r>
              <a:rPr lang="en-US" dirty="0"/>
              <a:t>Bitwise operators manipulates the data at bit level.</a:t>
            </a:r>
          </a:p>
          <a:p>
            <a:r>
              <a:rPr lang="en-US" dirty="0"/>
              <a:t>These are applicable on integer values.</a:t>
            </a:r>
          </a:p>
          <a:p>
            <a:r>
              <a:rPr lang="en-US" dirty="0"/>
              <a:t>Types</a:t>
            </a:r>
          </a:p>
          <a:p>
            <a:pPr lvl="1">
              <a:buFont typeface="Wingdings" panose="05000000000000000000" pitchFamily="2" charset="2"/>
              <a:buChar char="Ø"/>
            </a:pPr>
            <a:r>
              <a:rPr lang="en-US" dirty="0"/>
              <a:t> &amp;  (Bitwise and operator)</a:t>
            </a:r>
          </a:p>
          <a:p>
            <a:pPr lvl="1">
              <a:buFont typeface="Wingdings" panose="05000000000000000000" pitchFamily="2" charset="2"/>
              <a:buChar char="Ø"/>
            </a:pPr>
            <a:r>
              <a:rPr lang="en-US" dirty="0"/>
              <a:t> |   (Bitwise or operator)</a:t>
            </a:r>
          </a:p>
          <a:p>
            <a:pPr lvl="1">
              <a:buFont typeface="Wingdings" panose="05000000000000000000" pitchFamily="2" charset="2"/>
              <a:buChar char="Ø"/>
            </a:pPr>
            <a:r>
              <a:rPr lang="en-US" dirty="0"/>
              <a:t> ^   (Bitwise XOR operator)</a:t>
            </a:r>
          </a:p>
          <a:p>
            <a:pPr lvl="1">
              <a:buFont typeface="Wingdings" panose="05000000000000000000" pitchFamily="2" charset="2"/>
              <a:buChar char="Ø"/>
            </a:pPr>
            <a:r>
              <a:rPr lang="en-US" dirty="0"/>
              <a:t> ~   (Bitwise one’s complement operator)</a:t>
            </a:r>
          </a:p>
          <a:p>
            <a:pPr lvl="1">
              <a:buFont typeface="Wingdings" panose="05000000000000000000" pitchFamily="2" charset="2"/>
              <a:buChar char="Ø"/>
            </a:pPr>
            <a:r>
              <a:rPr lang="en-US" dirty="0"/>
              <a:t> &lt;&lt; (Bitwise left-shift operator)</a:t>
            </a:r>
          </a:p>
          <a:p>
            <a:pPr lvl="1">
              <a:buFont typeface="Wingdings" panose="05000000000000000000" pitchFamily="2" charset="2"/>
              <a:buChar char="Ø"/>
            </a:pPr>
            <a:r>
              <a:rPr lang="en-US" dirty="0"/>
              <a:t> &gt;&gt; (Bitwise right-shift operator)</a:t>
            </a:r>
          </a:p>
          <a:p>
            <a:pPr marL="0" indent="0">
              <a:buNone/>
            </a:pPr>
            <a:endParaRPr lang="en-US" dirty="0"/>
          </a:p>
        </p:txBody>
      </p:sp>
      <p:sp>
        <p:nvSpPr>
          <p:cNvPr id="4" name="Date Placeholder 3"/>
          <p:cNvSpPr>
            <a:spLocks noGrp="1"/>
          </p:cNvSpPr>
          <p:nvPr>
            <p:ph type="dt" sz="half" idx="10"/>
          </p:nvPr>
        </p:nvSpPr>
        <p:spPr/>
        <p:txBody>
          <a:bodyPr/>
          <a:lstStyle/>
          <a:p>
            <a:fld id="{61F69F9A-9CAF-4F6E-AD6B-FD6D552E46A5}" type="datetime1">
              <a:rPr lang="en-US" smtClean="0"/>
              <a:t>1/6/2021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67</a:t>
            </a:fld>
            <a:endParaRPr lang="en-US" dirty="0"/>
          </a:p>
        </p:txBody>
      </p:sp>
      <p:sp>
        <p:nvSpPr>
          <p:cNvPr id="7" name="Title 1"/>
          <p:cNvSpPr txBox="1">
            <a:spLocks/>
          </p:cNvSpPr>
          <p:nvPr/>
        </p:nvSpPr>
        <p:spPr>
          <a:xfrm>
            <a:off x="1295400" y="6"/>
            <a:ext cx="108966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Bitwise Operators </a:t>
            </a:r>
            <a:r>
              <a:rPr lang="en-US" sz="2800" dirty="0"/>
              <a:t>(CO1)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10" name="Footer Placeholder 9"/>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a:t>
            </a:r>
            <a:r>
              <a:rPr lang="en-US" dirty="0"/>
              <a:t>Programming in Python                        Unit I</a:t>
            </a:r>
          </a:p>
        </p:txBody>
      </p:sp>
    </p:spTree>
    <p:extLst>
      <p:ext uri="{BB962C8B-B14F-4D97-AF65-F5344CB8AC3E}">
        <p14:creationId xmlns:p14="http://schemas.microsoft.com/office/powerpoint/2010/main" val="484084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xEl>
                                              <p:pRg st="3" end="3"/>
                                            </p:txEl>
                                          </p:spTgt>
                                        </p:tgtEl>
                                        <p:attrNameLst>
                                          <p:attrName>style.visibility</p:attrName>
                                        </p:attrNameLst>
                                      </p:cBhvr>
                                      <p:to>
                                        <p:strVal val="visible"/>
                                      </p:to>
                                    </p:set>
                                    <p:anim calcmode="lin" valueType="num">
                                      <p:cBhvr additive="base">
                                        <p:cTn id="23"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 calcmode="lin" valueType="num">
                                      <p:cBhvr additive="base">
                                        <p:cTn id="27"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9">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9">
                                            <p:txEl>
                                              <p:pRg st="5" end="5"/>
                                            </p:txEl>
                                          </p:spTgt>
                                        </p:tgtEl>
                                        <p:attrNameLst>
                                          <p:attrName>style.visibility</p:attrName>
                                        </p:attrNameLst>
                                      </p:cBhvr>
                                      <p:to>
                                        <p:strVal val="visible"/>
                                      </p:to>
                                    </p:set>
                                    <p:anim calcmode="lin" valueType="num">
                                      <p:cBhvr additive="base">
                                        <p:cTn id="31"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9">
                                            <p:txEl>
                                              <p:pRg st="6" end="6"/>
                                            </p:txEl>
                                          </p:spTgt>
                                        </p:tgtEl>
                                        <p:attrNameLst>
                                          <p:attrName>style.visibility</p:attrName>
                                        </p:attrNameLst>
                                      </p:cBhvr>
                                      <p:to>
                                        <p:strVal val="visible"/>
                                      </p:to>
                                    </p:set>
                                    <p:anim calcmode="lin" valueType="num">
                                      <p:cBhvr additive="base">
                                        <p:cTn id="35"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9">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9">
                                            <p:txEl>
                                              <p:pRg st="7" end="7"/>
                                            </p:txEl>
                                          </p:spTgt>
                                        </p:tgtEl>
                                        <p:attrNameLst>
                                          <p:attrName>style.visibility</p:attrName>
                                        </p:attrNameLst>
                                      </p:cBhvr>
                                      <p:to>
                                        <p:strVal val="visible"/>
                                      </p:to>
                                    </p:set>
                                    <p:anim calcmode="lin" valueType="num">
                                      <p:cBhvr additive="base">
                                        <p:cTn id="39"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9">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9">
                                            <p:txEl>
                                              <p:pRg st="8" end="8"/>
                                            </p:txEl>
                                          </p:spTgt>
                                        </p:tgtEl>
                                        <p:attrNameLst>
                                          <p:attrName>style.visibility</p:attrName>
                                        </p:attrNameLst>
                                      </p:cBhvr>
                                      <p:to>
                                        <p:strVal val="visible"/>
                                      </p:to>
                                    </p:set>
                                    <p:anim calcmode="lin" valueType="num">
                                      <p:cBhvr additive="base">
                                        <p:cTn id="43"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A9C8C2-0455-4CCD-8BF7-651B81F6DCFB}" type="datetime1">
              <a:rPr lang="en-US" smtClean="0"/>
              <a:t>1/6/2021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68</a:t>
            </a:fld>
            <a:endParaRPr lang="en-US" dirty="0"/>
          </a:p>
        </p:txBody>
      </p:sp>
      <p:sp>
        <p:nvSpPr>
          <p:cNvPr id="7" name="Title 1"/>
          <p:cNvSpPr txBox="1">
            <a:spLocks/>
          </p:cNvSpPr>
          <p:nvPr/>
        </p:nvSpPr>
        <p:spPr>
          <a:xfrm>
            <a:off x="1295400" y="6"/>
            <a:ext cx="108966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Bitwise Operators </a:t>
            </a:r>
            <a:r>
              <a:rPr lang="en-US" sz="2800" dirty="0"/>
              <a:t>(CO1)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graphicFrame>
        <p:nvGraphicFramePr>
          <p:cNvPr id="2" name="Table 2">
            <a:extLst>
              <a:ext uri="{FF2B5EF4-FFF2-40B4-BE49-F238E27FC236}">
                <a16:creationId xmlns:a16="http://schemas.microsoft.com/office/drawing/2014/main" xmlns="" id="{6CC0B222-469C-4AC8-9CBF-CB9E347845A6}"/>
              </a:ext>
            </a:extLst>
          </p:cNvPr>
          <p:cNvGraphicFramePr>
            <a:graphicFrameLocks noGrp="1"/>
          </p:cNvGraphicFramePr>
          <p:nvPr>
            <p:extLst>
              <p:ext uri="{D42A27DB-BD31-4B8C-83A1-F6EECF244321}">
                <p14:modId xmlns:p14="http://schemas.microsoft.com/office/powerpoint/2010/main" val="868945704"/>
              </p:ext>
            </p:extLst>
          </p:nvPr>
        </p:nvGraphicFramePr>
        <p:xfrm>
          <a:off x="1295400" y="1676400"/>
          <a:ext cx="9144001" cy="3505200"/>
        </p:xfrm>
        <a:graphic>
          <a:graphicData uri="http://schemas.openxmlformats.org/drawingml/2006/table">
            <a:tbl>
              <a:tblPr firstRow="1" bandRow="1">
                <a:tableStyleId>{BDBED569-4797-4DF1-A0F4-6AAB3CD982D8}</a:tableStyleId>
              </a:tblPr>
              <a:tblGrid>
                <a:gridCol w="1387215">
                  <a:extLst>
                    <a:ext uri="{9D8B030D-6E8A-4147-A177-3AD203B41FA5}">
                      <a16:colId xmlns:a16="http://schemas.microsoft.com/office/drawing/2014/main" xmlns="" val="2939683592"/>
                    </a:ext>
                  </a:extLst>
                </a:gridCol>
                <a:gridCol w="1551356">
                  <a:extLst>
                    <a:ext uri="{9D8B030D-6E8A-4147-A177-3AD203B41FA5}">
                      <a16:colId xmlns:a16="http://schemas.microsoft.com/office/drawing/2014/main" xmlns="" val="3602798462"/>
                    </a:ext>
                  </a:extLst>
                </a:gridCol>
                <a:gridCol w="1551358">
                  <a:extLst>
                    <a:ext uri="{9D8B030D-6E8A-4147-A177-3AD203B41FA5}">
                      <a16:colId xmlns:a16="http://schemas.microsoft.com/office/drawing/2014/main" xmlns="" val="1884520070"/>
                    </a:ext>
                  </a:extLst>
                </a:gridCol>
                <a:gridCol w="1551356">
                  <a:extLst>
                    <a:ext uri="{9D8B030D-6E8A-4147-A177-3AD203B41FA5}">
                      <a16:colId xmlns:a16="http://schemas.microsoft.com/office/drawing/2014/main" xmlns="" val="225304543"/>
                    </a:ext>
                  </a:extLst>
                </a:gridCol>
                <a:gridCol w="1551358">
                  <a:extLst>
                    <a:ext uri="{9D8B030D-6E8A-4147-A177-3AD203B41FA5}">
                      <a16:colId xmlns:a16="http://schemas.microsoft.com/office/drawing/2014/main" xmlns="" val="1256780338"/>
                    </a:ext>
                  </a:extLst>
                </a:gridCol>
                <a:gridCol w="1551358">
                  <a:extLst>
                    <a:ext uri="{9D8B030D-6E8A-4147-A177-3AD203B41FA5}">
                      <a16:colId xmlns:a16="http://schemas.microsoft.com/office/drawing/2014/main" xmlns="" val="791236319"/>
                    </a:ext>
                  </a:extLst>
                </a:gridCol>
              </a:tblGrid>
              <a:tr h="701040">
                <a:tc>
                  <a:txBody>
                    <a:bodyPr/>
                    <a:lstStyle/>
                    <a:p>
                      <a:pPr algn="ctr" rtl="0" fontAlgn="ctr"/>
                      <a:r>
                        <a:rPr lang="en-US" sz="2400" b="0" i="0" u="none" strike="noStrike" dirty="0">
                          <a:solidFill>
                            <a:srgbClr val="000000"/>
                          </a:solidFill>
                          <a:effectLst/>
                          <a:latin typeface="Calibri" panose="020F0502020204030204" pitchFamily="34" charset="0"/>
                        </a:rPr>
                        <a:t>a</a:t>
                      </a:r>
                    </a:p>
                  </a:txBody>
                  <a:tcPr marL="9525" marR="9525" marT="9525" marB="0" anchor="ctr"/>
                </a:tc>
                <a:tc>
                  <a:txBody>
                    <a:bodyPr/>
                    <a:lstStyle/>
                    <a:p>
                      <a:pPr algn="ctr" rtl="0" fontAlgn="ctr"/>
                      <a:r>
                        <a:rPr lang="en-US" sz="2400" b="0" i="0" u="none" strike="noStrike" dirty="0">
                          <a:solidFill>
                            <a:srgbClr val="000000"/>
                          </a:solidFill>
                          <a:effectLst/>
                          <a:latin typeface="Calibri" panose="020F0502020204030204" pitchFamily="34" charset="0"/>
                        </a:rPr>
                        <a:t>b</a:t>
                      </a:r>
                    </a:p>
                  </a:txBody>
                  <a:tcPr marL="9525" marR="9525" marT="9525" marB="0" anchor="ctr"/>
                </a:tc>
                <a:tc>
                  <a:txBody>
                    <a:bodyPr/>
                    <a:lstStyle/>
                    <a:p>
                      <a:pPr algn="ctr" rtl="0" fontAlgn="ctr"/>
                      <a:r>
                        <a:rPr lang="en-US" sz="2400" b="0" i="0" u="none" strike="noStrike" dirty="0">
                          <a:solidFill>
                            <a:srgbClr val="000000"/>
                          </a:solidFill>
                          <a:effectLst/>
                          <a:latin typeface="Calibri" panose="020F0502020204030204" pitchFamily="34" charset="0"/>
                        </a:rPr>
                        <a:t>a &amp; b</a:t>
                      </a:r>
                    </a:p>
                  </a:txBody>
                  <a:tcPr marL="9525" marR="9525" marT="9525" marB="0" anchor="ctr"/>
                </a:tc>
                <a:tc>
                  <a:txBody>
                    <a:bodyPr/>
                    <a:lstStyle/>
                    <a:p>
                      <a:pPr algn="ctr" rtl="0" fontAlgn="ctr"/>
                      <a:r>
                        <a:rPr lang="en-US" sz="2400" b="0" i="0" u="none" strike="noStrike" dirty="0">
                          <a:solidFill>
                            <a:srgbClr val="000000"/>
                          </a:solidFill>
                          <a:effectLst/>
                          <a:latin typeface="Calibri" panose="020F0502020204030204" pitchFamily="34" charset="0"/>
                        </a:rPr>
                        <a:t>a | b</a:t>
                      </a:r>
                    </a:p>
                  </a:txBody>
                  <a:tcPr marL="9525" marR="9525" marT="9525" marB="0" anchor="ctr"/>
                </a:tc>
                <a:tc>
                  <a:txBody>
                    <a:bodyPr/>
                    <a:lstStyle/>
                    <a:p>
                      <a:pPr algn="ctr" rtl="0" fontAlgn="ctr"/>
                      <a:r>
                        <a:rPr lang="en-US" sz="2400" b="0" i="0" u="none" strike="noStrike" dirty="0">
                          <a:solidFill>
                            <a:srgbClr val="000000"/>
                          </a:solidFill>
                          <a:effectLst/>
                          <a:latin typeface="Calibri" panose="020F0502020204030204" pitchFamily="34" charset="0"/>
                        </a:rPr>
                        <a:t>a ^ b</a:t>
                      </a:r>
                    </a:p>
                  </a:txBody>
                  <a:tcPr marL="9525" marR="9525" marT="9525" marB="0" anchor="ctr"/>
                </a:tc>
                <a:tc>
                  <a:txBody>
                    <a:bodyPr/>
                    <a:lstStyle/>
                    <a:p>
                      <a:pPr algn="ctr" rtl="0" fontAlgn="ctr"/>
                      <a:r>
                        <a:rPr lang="en-US" sz="2400" b="0" i="0" u="none" strike="noStrike" dirty="0">
                          <a:solidFill>
                            <a:srgbClr val="000000"/>
                          </a:solidFill>
                          <a:effectLst/>
                          <a:latin typeface="Calibri" panose="020F0502020204030204" pitchFamily="34" charset="0"/>
                        </a:rPr>
                        <a:t>~a</a:t>
                      </a:r>
                    </a:p>
                  </a:txBody>
                  <a:tcPr marL="9525" marR="9525" marT="9525" marB="0" anchor="ctr"/>
                </a:tc>
                <a:extLst>
                  <a:ext uri="{0D108BD9-81ED-4DB2-BD59-A6C34878D82A}">
                    <a16:rowId xmlns:a16="http://schemas.microsoft.com/office/drawing/2014/main" xmlns="" val="3131993973"/>
                  </a:ext>
                </a:extLst>
              </a:tr>
              <a:tr h="701040">
                <a:tc>
                  <a:txBody>
                    <a:bodyPr/>
                    <a:lstStyle/>
                    <a:p>
                      <a:pPr algn="ctr" rtl="0" fontAlgn="ctr"/>
                      <a:r>
                        <a:rPr lang="en-US" sz="2400" b="0" i="0" u="none" strike="noStrike" dirty="0">
                          <a:solidFill>
                            <a:srgbClr val="000000"/>
                          </a:solidFill>
                          <a:effectLst/>
                          <a:latin typeface="Calibri" panose="020F0502020204030204" pitchFamily="34" charset="0"/>
                        </a:rPr>
                        <a:t>0</a:t>
                      </a:r>
                    </a:p>
                  </a:txBody>
                  <a:tcPr marL="9525" marR="9525" marT="9525" marB="0" anchor="ctr"/>
                </a:tc>
                <a:tc>
                  <a:txBody>
                    <a:bodyPr/>
                    <a:lstStyle/>
                    <a:p>
                      <a:pPr algn="ctr" rtl="0" fontAlgn="ctr"/>
                      <a:r>
                        <a:rPr lang="en-US" sz="2400" b="0" i="0" u="none" strike="noStrike" dirty="0">
                          <a:solidFill>
                            <a:srgbClr val="000000"/>
                          </a:solidFill>
                          <a:effectLst/>
                          <a:latin typeface="Calibri" panose="020F0502020204030204" pitchFamily="34" charset="0"/>
                        </a:rPr>
                        <a:t>0</a:t>
                      </a:r>
                    </a:p>
                  </a:txBody>
                  <a:tcPr marL="9525" marR="9525" marT="9525"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lang="en-US" sz="2400" b="0" i="0" u="none" strike="noStrike" dirty="0">
                          <a:solidFill>
                            <a:srgbClr val="000000"/>
                          </a:solidFill>
                          <a:effectLst/>
                          <a:latin typeface="Calibri" panose="020F0502020204030204" pitchFamily="34" charset="0"/>
                        </a:rPr>
                        <a:t>0</a:t>
                      </a:r>
                    </a:p>
                  </a:txBody>
                  <a:tcPr marL="9525" marR="9525" marT="9525"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0</a:t>
                      </a:r>
                    </a:p>
                  </a:txBody>
                  <a:tcPr marL="9525" marR="9525" marT="9525" marB="0" anchor="ctr"/>
                </a:tc>
                <a:tc>
                  <a:txBody>
                    <a:bodyPr/>
                    <a:lstStyle/>
                    <a:p>
                      <a:pPr algn="ctr" rtl="0" fontAlgn="ctr"/>
                      <a:r>
                        <a:rPr lang="en-US" sz="2400" b="0" i="0" u="none" strike="noStrike" dirty="0">
                          <a:solidFill>
                            <a:srgbClr val="000000"/>
                          </a:solidFill>
                          <a:effectLst/>
                          <a:latin typeface="Calibri" panose="020F0502020204030204" pitchFamily="34" charset="0"/>
                        </a:rPr>
                        <a:t>0</a:t>
                      </a:r>
                    </a:p>
                  </a:txBody>
                  <a:tcPr marL="9525" marR="9525" marT="9525" marB="0" anchor="ctr"/>
                </a:tc>
                <a:tc>
                  <a:txBody>
                    <a:bodyPr/>
                    <a:lstStyle/>
                    <a:p>
                      <a:pPr algn="ctr" rtl="0" fontAlgn="ctr"/>
                      <a:r>
                        <a:rPr lang="en-US" sz="2400" b="0" i="0" u="none" strike="noStrike" dirty="0">
                          <a:solidFill>
                            <a:srgbClr val="000000"/>
                          </a:solidFill>
                          <a:effectLst/>
                          <a:latin typeface="Calibri" panose="020F0502020204030204" pitchFamily="34" charset="0"/>
                        </a:rPr>
                        <a:t>1</a:t>
                      </a:r>
                    </a:p>
                  </a:txBody>
                  <a:tcPr marL="9525" marR="9525" marT="9525" marB="0" anchor="ctr"/>
                </a:tc>
                <a:extLst>
                  <a:ext uri="{0D108BD9-81ED-4DB2-BD59-A6C34878D82A}">
                    <a16:rowId xmlns:a16="http://schemas.microsoft.com/office/drawing/2014/main" xmlns="" val="1806455078"/>
                  </a:ext>
                </a:extLst>
              </a:tr>
              <a:tr h="701040">
                <a:tc>
                  <a:txBody>
                    <a:bodyPr/>
                    <a:lstStyle/>
                    <a:p>
                      <a:pPr algn="ctr" rtl="0" fontAlgn="ctr"/>
                      <a:r>
                        <a:rPr lang="en-US" sz="2400" b="0" i="0" u="none" strike="noStrike" dirty="0">
                          <a:solidFill>
                            <a:srgbClr val="000000"/>
                          </a:solidFill>
                          <a:effectLst/>
                          <a:latin typeface="Calibri" panose="020F0502020204030204" pitchFamily="34" charset="0"/>
                        </a:rPr>
                        <a:t>0</a:t>
                      </a:r>
                    </a:p>
                  </a:txBody>
                  <a:tcPr marL="9525" marR="9525" marT="9525" marB="0" anchor="ctr"/>
                </a:tc>
                <a:tc>
                  <a:txBody>
                    <a:bodyPr/>
                    <a:lstStyle/>
                    <a:p>
                      <a:pPr algn="ctr" rtl="0" fontAlgn="ctr"/>
                      <a:r>
                        <a:rPr lang="en-US" sz="2400" b="0" i="0" u="none" strike="noStrike" dirty="0">
                          <a:solidFill>
                            <a:srgbClr val="000000"/>
                          </a:solidFill>
                          <a:effectLst/>
                          <a:latin typeface="Calibri" panose="020F0502020204030204" pitchFamily="34" charset="0"/>
                        </a:rPr>
                        <a:t>1</a:t>
                      </a:r>
                    </a:p>
                  </a:txBody>
                  <a:tcPr marL="9525" marR="9525" marT="9525"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0</a:t>
                      </a:r>
                    </a:p>
                  </a:txBody>
                  <a:tcPr marL="9525" marR="9525" marT="9525"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1</a:t>
                      </a:r>
                    </a:p>
                  </a:txBody>
                  <a:tcPr marL="9525" marR="9525" marT="9525" marB="0" anchor="ctr"/>
                </a:tc>
                <a:tc>
                  <a:txBody>
                    <a:bodyPr/>
                    <a:lstStyle/>
                    <a:p>
                      <a:pPr algn="ctr" rtl="0" fontAlgn="ctr"/>
                      <a:r>
                        <a:rPr lang="en-US" sz="2400" b="0" i="0" u="none" strike="noStrike" dirty="0">
                          <a:solidFill>
                            <a:srgbClr val="000000"/>
                          </a:solidFill>
                          <a:effectLst/>
                          <a:latin typeface="Calibri" panose="020F0502020204030204" pitchFamily="34" charset="0"/>
                        </a:rPr>
                        <a:t>1</a:t>
                      </a:r>
                    </a:p>
                  </a:txBody>
                  <a:tcPr marL="9525" marR="9525" marT="9525" marB="0" anchor="ctr"/>
                </a:tc>
                <a:tc>
                  <a:txBody>
                    <a:bodyPr/>
                    <a:lstStyle/>
                    <a:p>
                      <a:pPr algn="ctr" rtl="0" fontAlgn="ctr"/>
                      <a:r>
                        <a:rPr lang="en-US" sz="2400" b="0" i="0" u="none" strike="noStrike" dirty="0">
                          <a:solidFill>
                            <a:srgbClr val="000000"/>
                          </a:solidFill>
                          <a:effectLst/>
                          <a:latin typeface="Calibri" panose="020F0502020204030204" pitchFamily="34" charset="0"/>
                        </a:rPr>
                        <a:t>1</a:t>
                      </a:r>
                    </a:p>
                  </a:txBody>
                  <a:tcPr marL="9525" marR="9525" marT="9525" marB="0" anchor="ctr"/>
                </a:tc>
                <a:extLst>
                  <a:ext uri="{0D108BD9-81ED-4DB2-BD59-A6C34878D82A}">
                    <a16:rowId xmlns:a16="http://schemas.microsoft.com/office/drawing/2014/main" xmlns="" val="2190020569"/>
                  </a:ext>
                </a:extLst>
              </a:tr>
              <a:tr h="701040">
                <a:tc>
                  <a:txBody>
                    <a:bodyPr/>
                    <a:lstStyle/>
                    <a:p>
                      <a:pPr algn="ctr" rtl="0" fontAlgn="ctr"/>
                      <a:r>
                        <a:rPr lang="en-US" sz="2400" b="0" i="0" u="none" strike="noStrike" dirty="0">
                          <a:solidFill>
                            <a:srgbClr val="000000"/>
                          </a:solidFill>
                          <a:effectLst/>
                          <a:latin typeface="Calibri" panose="020F0502020204030204" pitchFamily="34" charset="0"/>
                        </a:rPr>
                        <a:t>1</a:t>
                      </a:r>
                    </a:p>
                  </a:txBody>
                  <a:tcPr marL="9525" marR="9525" marT="9525" marB="0" anchor="ctr"/>
                </a:tc>
                <a:tc>
                  <a:txBody>
                    <a:bodyPr/>
                    <a:lstStyle/>
                    <a:p>
                      <a:pPr algn="ctr" rtl="0" fontAlgn="ctr"/>
                      <a:r>
                        <a:rPr lang="en-US" sz="2400" b="0" i="0" u="none" strike="noStrike" dirty="0">
                          <a:solidFill>
                            <a:srgbClr val="000000"/>
                          </a:solidFill>
                          <a:effectLst/>
                          <a:latin typeface="Calibri" panose="020F0502020204030204" pitchFamily="34" charset="0"/>
                        </a:rPr>
                        <a:t>0</a:t>
                      </a:r>
                    </a:p>
                  </a:txBody>
                  <a:tcPr marL="9525" marR="9525" marT="9525"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0</a:t>
                      </a:r>
                    </a:p>
                  </a:txBody>
                  <a:tcPr marL="9525" marR="9525" marT="9525"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1</a:t>
                      </a:r>
                    </a:p>
                  </a:txBody>
                  <a:tcPr marL="9525" marR="9525" marT="9525" marB="0" anchor="ctr"/>
                </a:tc>
                <a:tc>
                  <a:txBody>
                    <a:bodyPr/>
                    <a:lstStyle/>
                    <a:p>
                      <a:pPr algn="ctr" rtl="0" fontAlgn="ctr"/>
                      <a:r>
                        <a:rPr lang="en-US" sz="2400" b="0" i="0" u="none" strike="noStrike" dirty="0">
                          <a:solidFill>
                            <a:srgbClr val="000000"/>
                          </a:solidFill>
                          <a:effectLst/>
                          <a:latin typeface="Calibri" panose="020F0502020204030204" pitchFamily="34" charset="0"/>
                        </a:rPr>
                        <a:t>1</a:t>
                      </a:r>
                    </a:p>
                  </a:txBody>
                  <a:tcPr marL="9525" marR="9525" marT="9525" marB="0" anchor="ctr"/>
                </a:tc>
                <a:tc>
                  <a:txBody>
                    <a:bodyPr/>
                    <a:lstStyle/>
                    <a:p>
                      <a:pPr algn="ctr" rtl="0" fontAlgn="ctr"/>
                      <a:r>
                        <a:rPr lang="en-US" sz="2400" b="0" i="0" u="none" strike="noStrike" dirty="0">
                          <a:solidFill>
                            <a:srgbClr val="000000"/>
                          </a:solidFill>
                          <a:effectLst/>
                          <a:latin typeface="Calibri" panose="020F0502020204030204" pitchFamily="34" charset="0"/>
                        </a:rPr>
                        <a:t>0</a:t>
                      </a:r>
                    </a:p>
                  </a:txBody>
                  <a:tcPr marL="9525" marR="9525" marT="9525" marB="0" anchor="ctr"/>
                </a:tc>
                <a:extLst>
                  <a:ext uri="{0D108BD9-81ED-4DB2-BD59-A6C34878D82A}">
                    <a16:rowId xmlns:a16="http://schemas.microsoft.com/office/drawing/2014/main" xmlns="" val="2488578528"/>
                  </a:ext>
                </a:extLst>
              </a:tr>
              <a:tr h="701040">
                <a:tc>
                  <a:txBody>
                    <a:bodyPr/>
                    <a:lstStyle/>
                    <a:p>
                      <a:pPr algn="ctr" rtl="0" fontAlgn="ctr"/>
                      <a:r>
                        <a:rPr lang="en-US" sz="2400" b="0" i="0" u="none" strike="noStrike" dirty="0">
                          <a:solidFill>
                            <a:srgbClr val="000000"/>
                          </a:solidFill>
                          <a:effectLst/>
                          <a:latin typeface="Calibri" panose="020F0502020204030204" pitchFamily="34" charset="0"/>
                        </a:rPr>
                        <a:t>1</a:t>
                      </a:r>
                    </a:p>
                  </a:txBody>
                  <a:tcPr marL="9525" marR="9525" marT="9525" marB="0" anchor="ctr"/>
                </a:tc>
                <a:tc>
                  <a:txBody>
                    <a:bodyPr/>
                    <a:lstStyle/>
                    <a:p>
                      <a:pPr algn="ctr" rtl="0" fontAlgn="ctr"/>
                      <a:r>
                        <a:rPr lang="en-US" sz="2400" b="0" i="0" u="none" strike="noStrike" dirty="0">
                          <a:solidFill>
                            <a:srgbClr val="000000"/>
                          </a:solidFill>
                          <a:effectLst/>
                          <a:latin typeface="Calibri" panose="020F0502020204030204" pitchFamily="34" charset="0"/>
                        </a:rPr>
                        <a:t>1</a:t>
                      </a:r>
                    </a:p>
                  </a:txBody>
                  <a:tcPr marL="9525" marR="9525" marT="9525"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1</a:t>
                      </a:r>
                    </a:p>
                  </a:txBody>
                  <a:tcPr marL="9525" marR="9525" marT="9525"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1</a:t>
                      </a:r>
                    </a:p>
                  </a:txBody>
                  <a:tcPr marL="9525" marR="9525" marT="9525" marB="0" anchor="ctr"/>
                </a:tc>
                <a:tc>
                  <a:txBody>
                    <a:bodyPr/>
                    <a:lstStyle/>
                    <a:p>
                      <a:pPr algn="ctr" rtl="0" fontAlgn="ctr"/>
                      <a:r>
                        <a:rPr lang="en-US" sz="2400" b="0" i="0" u="none" strike="noStrike" dirty="0">
                          <a:solidFill>
                            <a:srgbClr val="000000"/>
                          </a:solidFill>
                          <a:effectLst/>
                          <a:latin typeface="Calibri" panose="020F0502020204030204" pitchFamily="34" charset="0"/>
                        </a:rPr>
                        <a:t>0</a:t>
                      </a:r>
                    </a:p>
                  </a:txBody>
                  <a:tcPr marL="9525" marR="9525" marT="9525" marB="0" anchor="ctr"/>
                </a:tc>
                <a:tc>
                  <a:txBody>
                    <a:bodyPr/>
                    <a:lstStyle/>
                    <a:p>
                      <a:pPr algn="ctr" rtl="0" fontAlgn="ctr"/>
                      <a:r>
                        <a:rPr lang="en-US" sz="2400" b="0" i="0" u="none" strike="noStrike" dirty="0">
                          <a:solidFill>
                            <a:srgbClr val="000000"/>
                          </a:solidFill>
                          <a:effectLst/>
                          <a:latin typeface="Calibri" panose="020F0502020204030204" pitchFamily="34" charset="0"/>
                        </a:rPr>
                        <a:t>0</a:t>
                      </a:r>
                    </a:p>
                  </a:txBody>
                  <a:tcPr marL="9525" marR="9525" marT="9525" marB="0" anchor="ctr"/>
                </a:tc>
                <a:extLst>
                  <a:ext uri="{0D108BD9-81ED-4DB2-BD59-A6C34878D82A}">
                    <a16:rowId xmlns:a16="http://schemas.microsoft.com/office/drawing/2014/main" xmlns="" val="1131635423"/>
                  </a:ext>
                </a:extLst>
              </a:tr>
            </a:tbl>
          </a:graphicData>
        </a:graphic>
      </p:graphicFrame>
      <p:sp>
        <p:nvSpPr>
          <p:cNvPr id="9" name="Footer Placeholder 9"/>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a:t>
            </a:r>
            <a:r>
              <a:rPr lang="en-US" dirty="0"/>
              <a:t>Programming in Python                        Unit I</a:t>
            </a:r>
          </a:p>
        </p:txBody>
      </p:sp>
    </p:spTree>
    <p:extLst>
      <p:ext uri="{BB962C8B-B14F-4D97-AF65-F5344CB8AC3E}">
        <p14:creationId xmlns:p14="http://schemas.microsoft.com/office/powerpoint/2010/main" val="619744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B6F4E22-027F-4A56-A81B-159896C2AE32}" type="datetime1">
              <a:rPr lang="en-US" smtClean="0"/>
              <a:t>1/6/2021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69</a:t>
            </a:fld>
            <a:endParaRPr lang="en-US" dirty="0"/>
          </a:p>
        </p:txBody>
      </p:sp>
      <p:sp>
        <p:nvSpPr>
          <p:cNvPr id="7" name="Title 1"/>
          <p:cNvSpPr txBox="1">
            <a:spLocks/>
          </p:cNvSpPr>
          <p:nvPr/>
        </p:nvSpPr>
        <p:spPr>
          <a:xfrm>
            <a:off x="1295400" y="6"/>
            <a:ext cx="108966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Bitwise Operators </a:t>
            </a:r>
            <a:r>
              <a:rPr lang="en-US" sz="2800" dirty="0"/>
              <a:t>(CO1)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graphicFrame>
        <p:nvGraphicFramePr>
          <p:cNvPr id="2" name="Table 2">
            <a:extLst>
              <a:ext uri="{FF2B5EF4-FFF2-40B4-BE49-F238E27FC236}">
                <a16:creationId xmlns:a16="http://schemas.microsoft.com/office/drawing/2014/main" xmlns="" id="{6CC0B222-469C-4AC8-9CBF-CB9E347845A6}"/>
              </a:ext>
            </a:extLst>
          </p:cNvPr>
          <p:cNvGraphicFramePr>
            <a:graphicFrameLocks noGrp="1"/>
          </p:cNvGraphicFramePr>
          <p:nvPr>
            <p:extLst>
              <p:ext uri="{D42A27DB-BD31-4B8C-83A1-F6EECF244321}">
                <p14:modId xmlns:p14="http://schemas.microsoft.com/office/powerpoint/2010/main" val="4044030100"/>
              </p:ext>
            </p:extLst>
          </p:nvPr>
        </p:nvGraphicFramePr>
        <p:xfrm>
          <a:off x="1295400" y="1143000"/>
          <a:ext cx="10332028" cy="5027295"/>
        </p:xfrm>
        <a:graphic>
          <a:graphicData uri="http://schemas.openxmlformats.org/drawingml/2006/table">
            <a:tbl>
              <a:tblPr firstRow="1" bandRow="1">
                <a:tableStyleId>{BDBED569-4797-4DF1-A0F4-6AAB3CD982D8}</a:tableStyleId>
              </a:tblPr>
              <a:tblGrid>
                <a:gridCol w="1324840">
                  <a:extLst>
                    <a:ext uri="{9D8B030D-6E8A-4147-A177-3AD203B41FA5}">
                      <a16:colId xmlns:a16="http://schemas.microsoft.com/office/drawing/2014/main" xmlns="" val="2939683592"/>
                    </a:ext>
                  </a:extLst>
                </a:gridCol>
                <a:gridCol w="4491183">
                  <a:extLst>
                    <a:ext uri="{9D8B030D-6E8A-4147-A177-3AD203B41FA5}">
                      <a16:colId xmlns:a16="http://schemas.microsoft.com/office/drawing/2014/main" xmlns="" val="3602798462"/>
                    </a:ext>
                  </a:extLst>
                </a:gridCol>
                <a:gridCol w="4516005">
                  <a:extLst>
                    <a:ext uri="{9D8B030D-6E8A-4147-A177-3AD203B41FA5}">
                      <a16:colId xmlns:a16="http://schemas.microsoft.com/office/drawing/2014/main" xmlns="" val="3165620954"/>
                    </a:ext>
                  </a:extLst>
                </a:gridCol>
              </a:tblGrid>
              <a:tr h="609600">
                <a:tc>
                  <a:txBody>
                    <a:bodyPr/>
                    <a:lstStyle/>
                    <a:p>
                      <a:pPr algn="ctr" rtl="0" fontAlgn="ctr"/>
                      <a:r>
                        <a:rPr lang="en-US" sz="2400" b="0" i="0" u="none" strike="noStrike" dirty="0">
                          <a:solidFill>
                            <a:srgbClr val="000000"/>
                          </a:solidFill>
                          <a:effectLst/>
                          <a:latin typeface="Calibri" panose="020F0502020204030204" pitchFamily="34" charset="0"/>
                        </a:rPr>
                        <a:t>Operator</a:t>
                      </a:r>
                    </a:p>
                  </a:txBody>
                  <a:tcPr marL="9525" marR="9525" marT="9525" marB="0" anchor="ctr"/>
                </a:tc>
                <a:tc gridSpan="2">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lang="en-IN" sz="2400" dirty="0"/>
                        <a:t>Let a = (92)</a:t>
                      </a:r>
                      <a:r>
                        <a:rPr lang="en-IN" sz="2400" baseline="-25000" dirty="0"/>
                        <a:t>10</a:t>
                      </a:r>
                      <a:r>
                        <a:rPr lang="en-IN" sz="2400" dirty="0"/>
                        <a:t> =(0101 1100)</a:t>
                      </a:r>
                      <a:r>
                        <a:rPr lang="en-IN" sz="2400" baseline="-25000" dirty="0"/>
                        <a:t>2</a:t>
                      </a:r>
                      <a:r>
                        <a:rPr lang="en-IN" sz="2400" dirty="0"/>
                        <a:t>  and b = (14)</a:t>
                      </a:r>
                      <a:r>
                        <a:rPr lang="en-IN" sz="2400" baseline="-25000" dirty="0"/>
                        <a:t>10</a:t>
                      </a:r>
                      <a:r>
                        <a:rPr lang="en-IN" sz="2400" dirty="0"/>
                        <a:t>  = (0000 1110)</a:t>
                      </a:r>
                      <a:r>
                        <a:rPr lang="en-IN" sz="2400" baseline="-25000" dirty="0"/>
                        <a:t>2</a:t>
                      </a:r>
                    </a:p>
                  </a:txBody>
                  <a:tcPr marL="9525" marR="9525" marT="9525" marB="0" anchor="ctr"/>
                </a:tc>
                <a:tc hMerge="1">
                  <a:txBody>
                    <a:bodyPr/>
                    <a:lstStyle/>
                    <a:p>
                      <a:endParaRPr lang="en-US"/>
                    </a:p>
                  </a:txBody>
                  <a:tcPr/>
                </a:tc>
                <a:extLst>
                  <a:ext uri="{0D108BD9-81ED-4DB2-BD59-A6C34878D82A}">
                    <a16:rowId xmlns:a16="http://schemas.microsoft.com/office/drawing/2014/main" xmlns="" val="3131993973"/>
                  </a:ext>
                </a:extLst>
              </a:tr>
              <a:tr h="815049">
                <a:tc>
                  <a:txBody>
                    <a:bodyPr/>
                    <a:lstStyle/>
                    <a:p>
                      <a:pPr algn="ctr" rtl="0" fontAlgn="ctr"/>
                      <a:r>
                        <a:rPr lang="en-US" sz="2400" b="0" i="0" u="none" strike="noStrike" dirty="0">
                          <a:solidFill>
                            <a:srgbClr val="000000"/>
                          </a:solidFill>
                          <a:effectLst/>
                          <a:latin typeface="Calibri" panose="020F0502020204030204" pitchFamily="34" charset="0"/>
                        </a:rPr>
                        <a:t>&amp;</a:t>
                      </a:r>
                    </a:p>
                  </a:txBody>
                  <a:tcPr marL="9525" marR="9525" marT="9525" marB="0" anchor="ctr"/>
                </a:tc>
                <a:tc>
                  <a:txBody>
                    <a:bodyPr/>
                    <a:lstStyle/>
                    <a:p>
                      <a:pPr algn="ctr" rtl="0" fontAlgn="ctr"/>
                      <a:r>
                        <a:rPr lang="en-US" sz="2400" b="0" i="0" u="none" strike="noStrike" dirty="0">
                          <a:solidFill>
                            <a:srgbClr val="000000"/>
                          </a:solidFill>
                          <a:effectLst/>
                          <a:latin typeface="Calibri" panose="020F0502020204030204" pitchFamily="34" charset="0"/>
                        </a:rPr>
                        <a:t>c = (a &amp; b) = 92 &amp; 14 </a:t>
                      </a:r>
                      <a:endParaRPr lang="en-US" sz="2400" b="0" i="0" u="none" strike="noStrike" baseline="-25000"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2400" b="0" i="0" u="none" strike="noStrike" dirty="0">
                          <a:solidFill>
                            <a:srgbClr val="000000"/>
                          </a:solidFill>
                          <a:effectLst/>
                          <a:latin typeface="Calibri" panose="020F0502020204030204" pitchFamily="34" charset="0"/>
                        </a:rPr>
                        <a:t>     0101 1100  </a:t>
                      </a:r>
                    </a:p>
                    <a:p>
                      <a:pPr algn="ctr" rtl="0" fontAlgn="ctr"/>
                      <a:r>
                        <a:rPr lang="en-US" sz="2400" b="0" i="0" u="none" strike="noStrike" dirty="0">
                          <a:solidFill>
                            <a:srgbClr val="000000"/>
                          </a:solidFill>
                          <a:effectLst/>
                          <a:latin typeface="Calibri" panose="020F0502020204030204" pitchFamily="34" charset="0"/>
                        </a:rPr>
                        <a:t>&amp;  0000 1110 </a:t>
                      </a:r>
                    </a:p>
                    <a:p>
                      <a:pPr algn="ctr" rtl="0" fontAlgn="ctr"/>
                      <a:r>
                        <a:rPr lang="en-US" sz="2400" b="0" i="0" u="none" strike="noStrike" baseline="0" dirty="0">
                          <a:solidFill>
                            <a:srgbClr val="000000"/>
                          </a:solidFill>
                          <a:effectLst/>
                          <a:latin typeface="Calibri" panose="020F0502020204030204" pitchFamily="34" charset="0"/>
                        </a:rPr>
                        <a:t>--------------------</a:t>
                      </a:r>
                    </a:p>
                    <a:p>
                      <a:pPr algn="ctr" rtl="0" fontAlgn="ctr"/>
                      <a:r>
                        <a:rPr lang="en-US" sz="2400" b="0" i="0" u="none" strike="noStrike" baseline="0" dirty="0">
                          <a:solidFill>
                            <a:srgbClr val="000000"/>
                          </a:solidFill>
                          <a:effectLst/>
                          <a:latin typeface="Calibri" panose="020F0502020204030204" pitchFamily="34" charset="0"/>
                        </a:rPr>
                        <a:t>                   0000 1100 = (12)</a:t>
                      </a:r>
                      <a:r>
                        <a:rPr lang="en-US" sz="2400" b="0" i="0" u="none" strike="noStrike" baseline="-25000" dirty="0">
                          <a:solidFill>
                            <a:srgbClr val="000000"/>
                          </a:solidFill>
                          <a:effectLst/>
                          <a:latin typeface="Calibri" panose="020F0502020204030204" pitchFamily="34" charset="0"/>
                        </a:rPr>
                        <a:t>10</a:t>
                      </a:r>
                      <a:endParaRPr lang="en-US" dirty="0"/>
                    </a:p>
                  </a:txBody>
                  <a:tcPr marL="9525" marR="9525" marT="9525" marB="0" anchor="ctr"/>
                </a:tc>
                <a:extLst>
                  <a:ext uri="{0D108BD9-81ED-4DB2-BD59-A6C34878D82A}">
                    <a16:rowId xmlns:a16="http://schemas.microsoft.com/office/drawing/2014/main" xmlns="" val="1806455078"/>
                  </a:ext>
                </a:extLst>
              </a:tr>
              <a:tr h="815049">
                <a:tc>
                  <a:txBody>
                    <a:bodyPr/>
                    <a:lstStyle/>
                    <a:p>
                      <a:pPr algn="ctr" rtl="0" fontAlgn="ctr"/>
                      <a:r>
                        <a:rPr lang="en-US" sz="2400" b="0" i="0" u="none" strike="noStrike" dirty="0">
                          <a:solidFill>
                            <a:srgbClr val="000000"/>
                          </a:solidFill>
                          <a:effectLst/>
                          <a:latin typeface="Calibri" panose="020F0502020204030204" pitchFamily="34" charset="0"/>
                        </a:rPr>
                        <a:t>I</a:t>
                      </a:r>
                    </a:p>
                  </a:txBody>
                  <a:tcPr marL="9525" marR="9525" marT="9525" marB="0" anchor="ctr"/>
                </a:tc>
                <a:tc>
                  <a:txBody>
                    <a:bodyPr/>
                    <a:lstStyle/>
                    <a:p>
                      <a:pPr algn="ctr" rtl="0" fontAlgn="ctr"/>
                      <a:r>
                        <a:rPr lang="en-US" sz="2400" b="0" i="0" u="none" strike="noStrike" dirty="0">
                          <a:solidFill>
                            <a:srgbClr val="000000"/>
                          </a:solidFill>
                          <a:effectLst/>
                          <a:latin typeface="Calibri" panose="020F0502020204030204" pitchFamily="34" charset="0"/>
                        </a:rPr>
                        <a:t>c = (a | b) = 92 | 14 </a:t>
                      </a:r>
                      <a:endParaRPr lang="en-US" sz="2400" b="0" i="0" u="none" strike="noStrike" baseline="-25000"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2400" b="0" i="0" u="none" strike="noStrike" dirty="0">
                          <a:solidFill>
                            <a:srgbClr val="000000"/>
                          </a:solidFill>
                          <a:effectLst/>
                          <a:latin typeface="Calibri" panose="020F0502020204030204" pitchFamily="34" charset="0"/>
                        </a:rPr>
                        <a:t>     0101 1100  </a:t>
                      </a:r>
                    </a:p>
                    <a:p>
                      <a:pPr algn="ctr" rtl="0" fontAlgn="ctr"/>
                      <a:r>
                        <a:rPr lang="en-US" sz="2400" b="0" i="0" u="none" strike="noStrike" dirty="0">
                          <a:solidFill>
                            <a:srgbClr val="000000"/>
                          </a:solidFill>
                          <a:effectLst/>
                          <a:latin typeface="Calibri" panose="020F0502020204030204" pitchFamily="34" charset="0"/>
                        </a:rPr>
                        <a:t>|  0000 1110 </a:t>
                      </a:r>
                    </a:p>
                    <a:p>
                      <a:pPr algn="ctr" rtl="0" fontAlgn="ctr"/>
                      <a:r>
                        <a:rPr lang="en-US" sz="2400" b="0" i="0" u="none" strike="noStrike" baseline="0" dirty="0">
                          <a:solidFill>
                            <a:srgbClr val="000000"/>
                          </a:solidFill>
                          <a:effectLst/>
                          <a:latin typeface="Calibri" panose="020F0502020204030204" pitchFamily="34" charset="0"/>
                        </a:rPr>
                        <a:t>--------------------</a:t>
                      </a:r>
                    </a:p>
                    <a:p>
                      <a:pPr algn="ctr" rtl="0" fontAlgn="ctr"/>
                      <a:r>
                        <a:rPr lang="en-US" sz="2400" b="0" i="0" u="none" strike="noStrike" baseline="0" dirty="0">
                          <a:solidFill>
                            <a:srgbClr val="000000"/>
                          </a:solidFill>
                          <a:effectLst/>
                          <a:latin typeface="Calibri" panose="020F0502020204030204" pitchFamily="34" charset="0"/>
                        </a:rPr>
                        <a:t>                   0101 1110 = (94)</a:t>
                      </a:r>
                      <a:r>
                        <a:rPr lang="en-US" sz="2400" b="0" i="0" u="none" strike="noStrike" baseline="-25000" dirty="0">
                          <a:solidFill>
                            <a:srgbClr val="000000"/>
                          </a:solidFill>
                          <a:effectLst/>
                          <a:latin typeface="Calibri" panose="020F0502020204030204" pitchFamily="34" charset="0"/>
                        </a:rPr>
                        <a:t>10</a:t>
                      </a:r>
                      <a:endParaRPr lang="en-US" dirty="0"/>
                    </a:p>
                  </a:txBody>
                  <a:tcPr marL="9525" marR="9525" marT="9525" marB="0" anchor="ctr"/>
                </a:tc>
                <a:extLst>
                  <a:ext uri="{0D108BD9-81ED-4DB2-BD59-A6C34878D82A}">
                    <a16:rowId xmlns:a16="http://schemas.microsoft.com/office/drawing/2014/main" xmlns="" val="2190020569"/>
                  </a:ext>
                </a:extLst>
              </a:tr>
              <a:tr h="815049">
                <a:tc>
                  <a:txBody>
                    <a:bodyPr/>
                    <a:lstStyle/>
                    <a:p>
                      <a:pPr algn="ctr" rtl="0" fontAlgn="ctr"/>
                      <a:r>
                        <a:rPr lang="en-US" sz="2400" b="0" i="0" u="none" strike="noStrike" dirty="0">
                          <a:solidFill>
                            <a:srgbClr val="000000"/>
                          </a:solidFill>
                          <a:effectLst/>
                          <a:latin typeface="Calibri" panose="020F0502020204030204" pitchFamily="34" charset="0"/>
                        </a:rPr>
                        <a:t>^</a:t>
                      </a:r>
                    </a:p>
                  </a:txBody>
                  <a:tcPr marL="9525" marR="9525" marT="9525" marB="0" anchor="ctr"/>
                </a:tc>
                <a:tc>
                  <a:txBody>
                    <a:bodyPr/>
                    <a:lstStyle/>
                    <a:p>
                      <a:pPr algn="ctr" rtl="0" fontAlgn="ctr"/>
                      <a:r>
                        <a:rPr lang="en-US" sz="2400" b="0" i="0" u="none" strike="noStrike" dirty="0">
                          <a:solidFill>
                            <a:srgbClr val="000000"/>
                          </a:solidFill>
                          <a:effectLst/>
                          <a:latin typeface="Calibri" panose="020F0502020204030204" pitchFamily="34" charset="0"/>
                        </a:rPr>
                        <a:t>c = (a ^ b) = 92 | 14 </a:t>
                      </a:r>
                      <a:endParaRPr lang="en-US" sz="2400" b="0" i="0" u="none" strike="noStrike" baseline="-25000"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2400" b="0" i="0" u="none" strike="noStrike" dirty="0">
                          <a:solidFill>
                            <a:srgbClr val="000000"/>
                          </a:solidFill>
                          <a:effectLst/>
                          <a:latin typeface="Calibri" panose="020F0502020204030204" pitchFamily="34" charset="0"/>
                        </a:rPr>
                        <a:t>     0101 1100  </a:t>
                      </a:r>
                    </a:p>
                    <a:p>
                      <a:pPr algn="ctr" rtl="0" fontAlgn="ctr"/>
                      <a:r>
                        <a:rPr lang="en-US" sz="2400" b="0" i="0" u="none" strike="noStrike" dirty="0">
                          <a:solidFill>
                            <a:srgbClr val="000000"/>
                          </a:solidFill>
                          <a:effectLst/>
                          <a:latin typeface="Calibri" panose="020F0502020204030204" pitchFamily="34" charset="0"/>
                        </a:rPr>
                        <a:t>^  0000 1110 </a:t>
                      </a:r>
                    </a:p>
                    <a:p>
                      <a:pPr algn="ctr" rtl="0" fontAlgn="ctr"/>
                      <a:r>
                        <a:rPr lang="en-US" sz="2400" b="0" i="0" u="none" strike="noStrike" baseline="0" dirty="0">
                          <a:solidFill>
                            <a:srgbClr val="000000"/>
                          </a:solidFill>
                          <a:effectLst/>
                          <a:latin typeface="Calibri" panose="020F0502020204030204" pitchFamily="34" charset="0"/>
                        </a:rPr>
                        <a:t>--------------------</a:t>
                      </a:r>
                    </a:p>
                    <a:p>
                      <a:pPr algn="ctr" rtl="0" fontAlgn="ctr"/>
                      <a:r>
                        <a:rPr lang="en-US" sz="2400" b="0" i="0" u="none" strike="noStrike" baseline="0" dirty="0">
                          <a:solidFill>
                            <a:srgbClr val="000000"/>
                          </a:solidFill>
                          <a:effectLst/>
                          <a:latin typeface="Calibri" panose="020F0502020204030204" pitchFamily="34" charset="0"/>
                        </a:rPr>
                        <a:t>                   0101 0010 = (82)</a:t>
                      </a:r>
                      <a:r>
                        <a:rPr lang="en-US" sz="2400" b="0" i="0" u="none" strike="noStrike" baseline="-25000" dirty="0">
                          <a:solidFill>
                            <a:srgbClr val="000000"/>
                          </a:solidFill>
                          <a:effectLst/>
                          <a:latin typeface="Calibri" panose="020F0502020204030204" pitchFamily="34" charset="0"/>
                        </a:rPr>
                        <a:t>10</a:t>
                      </a:r>
                      <a:endParaRPr lang="en-US" dirty="0"/>
                    </a:p>
                  </a:txBody>
                  <a:tcPr marL="9525" marR="9525" marT="9525" marB="0" anchor="ctr"/>
                </a:tc>
                <a:extLst>
                  <a:ext uri="{0D108BD9-81ED-4DB2-BD59-A6C34878D82A}">
                    <a16:rowId xmlns:a16="http://schemas.microsoft.com/office/drawing/2014/main" xmlns="" val="2488578528"/>
                  </a:ext>
                </a:extLst>
              </a:tr>
            </a:tbl>
          </a:graphicData>
        </a:graphic>
      </p:graphicFrame>
      <p:sp>
        <p:nvSpPr>
          <p:cNvPr id="9" name="Footer Placeholder 9"/>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a:t>
            </a:r>
            <a:r>
              <a:rPr lang="en-US" dirty="0"/>
              <a:t>Programming in Python                        Unit I</a:t>
            </a:r>
          </a:p>
        </p:txBody>
      </p:sp>
    </p:spTree>
    <p:extLst>
      <p:ext uri="{BB962C8B-B14F-4D97-AF65-F5344CB8AC3E}">
        <p14:creationId xmlns:p14="http://schemas.microsoft.com/office/powerpoint/2010/main" val="1164594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1066800"/>
            <a:ext cx="9982200" cy="5158193"/>
          </a:xfrm>
        </p:spPr>
        <p:txBody>
          <a:bodyPr>
            <a:normAutofit fontScale="92500" lnSpcReduction="10000"/>
          </a:bodyPr>
          <a:lstStyle/>
          <a:p>
            <a:pPr marL="0" indent="0" algn="ctr">
              <a:buNone/>
            </a:pPr>
            <a:r>
              <a:rPr lang="en-IN" dirty="0"/>
              <a:t>What is Python Language?</a:t>
            </a:r>
          </a:p>
          <a:p>
            <a:pPr algn="just">
              <a:lnSpc>
                <a:spcPct val="150000"/>
              </a:lnSpc>
            </a:pPr>
            <a:r>
              <a:rPr lang="en-IN" dirty="0"/>
              <a:t>Python is a general-purpose language and has wide range of applications from Web development, scientific and mathematical computing to desktop graphical user Interfaces.</a:t>
            </a:r>
          </a:p>
          <a:p>
            <a:pPr algn="just"/>
            <a:r>
              <a:rPr lang="en-IN" dirty="0"/>
              <a:t>The syntax of the language is clean and length of the code is relatively short.</a:t>
            </a:r>
          </a:p>
          <a:p>
            <a:pPr algn="just"/>
            <a:r>
              <a:rPr lang="en-IN" dirty="0"/>
              <a:t>It allows to think about the problem rather than focusing on the syntax</a:t>
            </a:r>
          </a:p>
        </p:txBody>
      </p:sp>
      <p:sp>
        <p:nvSpPr>
          <p:cNvPr id="4" name="Date Placeholder 3"/>
          <p:cNvSpPr>
            <a:spLocks noGrp="1"/>
          </p:cNvSpPr>
          <p:nvPr>
            <p:ph type="dt" sz="half" idx="10"/>
          </p:nvPr>
        </p:nvSpPr>
        <p:spPr/>
        <p:txBody>
          <a:bodyPr/>
          <a:lstStyle/>
          <a:p>
            <a:fld id="{4519643F-7D07-4F0A-8AAB-1C085E7F2DBA}" type="datetime1">
              <a:rPr lang="en-US" smtClean="0"/>
              <a:t>1/6/2021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Introduction</a:t>
            </a:r>
            <a:r>
              <a:rPr lang="en-US" sz="2400" dirty="0"/>
              <a:t> </a:t>
            </a:r>
            <a:r>
              <a:rPr lang="en-US" sz="2800" dirty="0"/>
              <a:t>(CO1)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9" name="Footer Placeholder 9"/>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a:t>
            </a:r>
            <a:r>
              <a:rPr lang="en-US" dirty="0"/>
              <a:t>Programming in Python                        Unit 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644EA5F-F55E-4322-A8AA-A514A43E8BE0}" type="datetime1">
              <a:rPr lang="en-US" smtClean="0"/>
              <a:t>1/6/2021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70</a:t>
            </a:fld>
            <a:endParaRPr lang="en-US" dirty="0"/>
          </a:p>
        </p:txBody>
      </p:sp>
      <p:sp>
        <p:nvSpPr>
          <p:cNvPr id="7" name="Title 1"/>
          <p:cNvSpPr txBox="1">
            <a:spLocks/>
          </p:cNvSpPr>
          <p:nvPr/>
        </p:nvSpPr>
        <p:spPr>
          <a:xfrm>
            <a:off x="1295400" y="6"/>
            <a:ext cx="108966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Bitwise Operators </a:t>
            </a:r>
            <a:r>
              <a:rPr lang="en-US" sz="2800" dirty="0"/>
              <a:t>(CO1)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graphicFrame>
        <p:nvGraphicFramePr>
          <p:cNvPr id="2" name="Table 2">
            <a:extLst>
              <a:ext uri="{FF2B5EF4-FFF2-40B4-BE49-F238E27FC236}">
                <a16:creationId xmlns:a16="http://schemas.microsoft.com/office/drawing/2014/main" xmlns="" id="{6CC0B222-469C-4AC8-9CBF-CB9E347845A6}"/>
              </a:ext>
            </a:extLst>
          </p:cNvPr>
          <p:cNvGraphicFramePr>
            <a:graphicFrameLocks noGrp="1"/>
          </p:cNvGraphicFramePr>
          <p:nvPr>
            <p:extLst>
              <p:ext uri="{D42A27DB-BD31-4B8C-83A1-F6EECF244321}">
                <p14:modId xmlns:p14="http://schemas.microsoft.com/office/powerpoint/2010/main" val="652726449"/>
              </p:ext>
            </p:extLst>
          </p:nvPr>
        </p:nvGraphicFramePr>
        <p:xfrm>
          <a:off x="1295400" y="1653504"/>
          <a:ext cx="10332028" cy="3451896"/>
        </p:xfrm>
        <a:graphic>
          <a:graphicData uri="http://schemas.openxmlformats.org/drawingml/2006/table">
            <a:tbl>
              <a:tblPr firstRow="1" bandRow="1">
                <a:tableStyleId>{BDBED569-4797-4DF1-A0F4-6AAB3CD982D8}</a:tableStyleId>
              </a:tblPr>
              <a:tblGrid>
                <a:gridCol w="1324840">
                  <a:extLst>
                    <a:ext uri="{9D8B030D-6E8A-4147-A177-3AD203B41FA5}">
                      <a16:colId xmlns:a16="http://schemas.microsoft.com/office/drawing/2014/main" xmlns="" val="2939683592"/>
                    </a:ext>
                  </a:extLst>
                </a:gridCol>
                <a:gridCol w="3856760">
                  <a:extLst>
                    <a:ext uri="{9D8B030D-6E8A-4147-A177-3AD203B41FA5}">
                      <a16:colId xmlns:a16="http://schemas.microsoft.com/office/drawing/2014/main" xmlns="" val="3602798462"/>
                    </a:ext>
                  </a:extLst>
                </a:gridCol>
                <a:gridCol w="5150428">
                  <a:extLst>
                    <a:ext uri="{9D8B030D-6E8A-4147-A177-3AD203B41FA5}">
                      <a16:colId xmlns:a16="http://schemas.microsoft.com/office/drawing/2014/main" xmlns="" val="3165620954"/>
                    </a:ext>
                  </a:extLst>
                </a:gridCol>
              </a:tblGrid>
              <a:tr h="1006749">
                <a:tc>
                  <a:txBody>
                    <a:bodyPr/>
                    <a:lstStyle/>
                    <a:p>
                      <a:pPr algn="ctr" rtl="0" fontAlgn="ctr"/>
                      <a:r>
                        <a:rPr lang="en-US" sz="2400" b="0" i="0" u="none" strike="noStrike" dirty="0">
                          <a:solidFill>
                            <a:srgbClr val="000000"/>
                          </a:solidFill>
                          <a:effectLst/>
                          <a:latin typeface="Calibri" panose="020F0502020204030204" pitchFamily="34" charset="0"/>
                        </a:rPr>
                        <a:t>Operator</a:t>
                      </a:r>
                    </a:p>
                  </a:txBody>
                  <a:tcPr marL="9525" marR="9525" marT="9525" marB="0" anchor="ctr"/>
                </a:tc>
                <a:tc gridSpan="2">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lang="en-IN" sz="2400" dirty="0"/>
                        <a:t>Let a = (92)</a:t>
                      </a:r>
                      <a:r>
                        <a:rPr lang="en-IN" sz="2400" baseline="-25000" dirty="0"/>
                        <a:t>10</a:t>
                      </a:r>
                      <a:r>
                        <a:rPr lang="en-IN" sz="2400" dirty="0"/>
                        <a:t> =(0101 1100)</a:t>
                      </a:r>
                      <a:r>
                        <a:rPr lang="en-IN" sz="2400" baseline="-25000" dirty="0"/>
                        <a:t>2</a:t>
                      </a:r>
                      <a:r>
                        <a:rPr lang="en-IN" sz="2400" dirty="0"/>
                        <a:t>  and b = (14)</a:t>
                      </a:r>
                      <a:r>
                        <a:rPr lang="en-IN" sz="2400" baseline="-25000" dirty="0"/>
                        <a:t>10</a:t>
                      </a:r>
                      <a:r>
                        <a:rPr lang="en-IN" sz="2400" dirty="0"/>
                        <a:t>  = (0000 1110)</a:t>
                      </a:r>
                      <a:r>
                        <a:rPr lang="en-IN" sz="2400" baseline="-25000" dirty="0"/>
                        <a:t>2</a:t>
                      </a:r>
                    </a:p>
                    <a:p>
                      <a:pPr algn="ctr" rtl="0" fontAlgn="ctr"/>
                      <a:endParaRPr lang="en-US" sz="2400" b="0" i="0" u="none" strike="noStrike" dirty="0">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extLst>
                  <a:ext uri="{0D108BD9-81ED-4DB2-BD59-A6C34878D82A}">
                    <a16:rowId xmlns:a16="http://schemas.microsoft.com/office/drawing/2014/main" xmlns="" val="3131993973"/>
                  </a:ext>
                </a:extLst>
              </a:tr>
              <a:tr h="815049">
                <a:tc>
                  <a:txBody>
                    <a:bodyPr/>
                    <a:lstStyle/>
                    <a:p>
                      <a:pPr algn="ctr" rtl="0" fontAlgn="ctr"/>
                      <a:r>
                        <a:rPr lang="en-US" sz="2400" b="0" i="0" u="none" strike="noStrike" dirty="0">
                          <a:solidFill>
                            <a:srgbClr val="000000"/>
                          </a:solidFill>
                          <a:effectLst/>
                          <a:latin typeface="Calibri" panose="020F0502020204030204" pitchFamily="34" charset="0"/>
                        </a:rPr>
                        <a:t>~</a:t>
                      </a:r>
                    </a:p>
                  </a:txBody>
                  <a:tcPr marL="9525" marR="9525" marT="9525" marB="0" anchor="ctr"/>
                </a:tc>
                <a:tc>
                  <a:txBody>
                    <a:bodyPr/>
                    <a:lstStyle/>
                    <a:p>
                      <a:pPr algn="ctr" rtl="0" fontAlgn="ctr"/>
                      <a:r>
                        <a:rPr lang="en-US" sz="2400" b="0" i="0" u="none" strike="noStrike" baseline="0" dirty="0">
                          <a:solidFill>
                            <a:srgbClr val="000000"/>
                          </a:solidFill>
                          <a:effectLst/>
                          <a:latin typeface="Calibri" panose="020F0502020204030204" pitchFamily="34" charset="0"/>
                        </a:rPr>
                        <a:t>c = ~a = ~92</a:t>
                      </a:r>
                    </a:p>
                  </a:txBody>
                  <a:tcPr marL="9525" marR="9525" marT="9525" marB="0" anchor="ctr"/>
                </a:tc>
                <a:tc>
                  <a:txBody>
                    <a:bodyPr/>
                    <a:lstStyle/>
                    <a:p>
                      <a:pPr algn="ctr" rtl="0" fontAlgn="ctr"/>
                      <a:r>
                        <a:rPr lang="en-US" sz="2400" baseline="0" dirty="0"/>
                        <a:t>c = ~(0101 1100) = 1010 0011 </a:t>
                      </a:r>
                    </a:p>
                  </a:txBody>
                  <a:tcPr marL="9525" marR="9525" marT="9525" marB="0" anchor="ctr"/>
                </a:tc>
                <a:extLst>
                  <a:ext uri="{0D108BD9-81ED-4DB2-BD59-A6C34878D82A}">
                    <a16:rowId xmlns:a16="http://schemas.microsoft.com/office/drawing/2014/main" xmlns="" val="1806455078"/>
                  </a:ext>
                </a:extLst>
              </a:tr>
              <a:tr h="815049">
                <a:tc>
                  <a:txBody>
                    <a:bodyPr/>
                    <a:lstStyle/>
                    <a:p>
                      <a:pPr algn="ctr" rtl="0" fontAlgn="ctr"/>
                      <a:r>
                        <a:rPr lang="en-US" sz="2400" b="0" i="0" u="none" strike="noStrike" dirty="0">
                          <a:solidFill>
                            <a:srgbClr val="000000"/>
                          </a:solidFill>
                          <a:effectLst/>
                          <a:latin typeface="Calibri" panose="020F0502020204030204" pitchFamily="34" charset="0"/>
                        </a:rPr>
                        <a:t>&lt;&lt;</a:t>
                      </a:r>
                    </a:p>
                  </a:txBody>
                  <a:tcPr marL="9525" marR="9525" marT="9525" marB="0" anchor="ctr"/>
                </a:tc>
                <a:tc>
                  <a:txBody>
                    <a:bodyPr/>
                    <a:lstStyle/>
                    <a:p>
                      <a:pPr algn="ctr" rtl="0" fontAlgn="ctr"/>
                      <a:r>
                        <a:rPr lang="en-US" sz="2400" b="0" i="0" u="none" strike="noStrike" baseline="0" dirty="0">
                          <a:solidFill>
                            <a:srgbClr val="000000"/>
                          </a:solidFill>
                          <a:effectLst/>
                          <a:latin typeface="Calibri" panose="020F0502020204030204" pitchFamily="34" charset="0"/>
                        </a:rPr>
                        <a:t>c = a&lt;&lt; 1 = 92&lt;&lt; 1 </a:t>
                      </a:r>
                    </a:p>
                  </a:txBody>
                  <a:tcPr marL="9525" marR="9525" marT="9525" marB="0" anchor="ctr"/>
                </a:tc>
                <a:tc>
                  <a:txBody>
                    <a:bodyPr/>
                    <a:lstStyle/>
                    <a:p>
                      <a:pPr algn="ctr" rtl="0" fontAlgn="ctr"/>
                      <a:r>
                        <a:rPr lang="en-US" sz="2400" dirty="0"/>
                        <a:t>C = 0101 1100 &lt;&lt; 1 = 1011 1000 = (184)</a:t>
                      </a:r>
                      <a:r>
                        <a:rPr lang="en-US" sz="2400" baseline="-25000" dirty="0"/>
                        <a:t>10</a:t>
                      </a:r>
                    </a:p>
                  </a:txBody>
                  <a:tcPr marL="9525" marR="9525" marT="9525" marB="0" anchor="ctr"/>
                </a:tc>
                <a:extLst>
                  <a:ext uri="{0D108BD9-81ED-4DB2-BD59-A6C34878D82A}">
                    <a16:rowId xmlns:a16="http://schemas.microsoft.com/office/drawing/2014/main" xmlns="" val="2190020569"/>
                  </a:ext>
                </a:extLst>
              </a:tr>
              <a:tr h="815049">
                <a:tc>
                  <a:txBody>
                    <a:bodyPr/>
                    <a:lstStyle/>
                    <a:p>
                      <a:pPr algn="ctr" rtl="0" fontAlgn="ctr"/>
                      <a:r>
                        <a:rPr lang="en-US" sz="2400" b="0" i="0" u="none" strike="noStrike" dirty="0">
                          <a:solidFill>
                            <a:srgbClr val="000000"/>
                          </a:solidFill>
                          <a:effectLst/>
                          <a:latin typeface="Calibri" panose="020F0502020204030204" pitchFamily="34" charset="0"/>
                        </a:rPr>
                        <a:t>&gt;&gt;</a:t>
                      </a:r>
                    </a:p>
                  </a:txBody>
                  <a:tcPr marL="9525" marR="9525" marT="9525" marB="0" anchor="ctr"/>
                </a:tc>
                <a:tc>
                  <a:txBody>
                    <a:bodyPr/>
                    <a:lstStyle/>
                    <a:p>
                      <a:pPr algn="ctr" rtl="0" fontAlgn="ctr"/>
                      <a:r>
                        <a:rPr lang="en-US" sz="2400" b="0" i="0" u="none" strike="noStrike" baseline="0" dirty="0">
                          <a:solidFill>
                            <a:srgbClr val="000000"/>
                          </a:solidFill>
                          <a:effectLst/>
                          <a:latin typeface="Calibri" panose="020F0502020204030204" pitchFamily="34" charset="0"/>
                        </a:rPr>
                        <a:t>c = a &gt;&gt; 2 = 92&lt;&lt; 2 </a:t>
                      </a:r>
                    </a:p>
                  </a:txBody>
                  <a:tcPr marL="9525" marR="9525" marT="9525" marB="0" anchor="ctr"/>
                </a:tc>
                <a:tc>
                  <a:txBody>
                    <a:bodyPr/>
                    <a:lstStyle/>
                    <a:p>
                      <a:pPr algn="ctr" rtl="0" fontAlgn="ctr"/>
                      <a:r>
                        <a:rPr lang="en-US" sz="2400" dirty="0"/>
                        <a:t>C = 0101 1100 &gt;&gt; 2 = 0001 0111 = (23)</a:t>
                      </a:r>
                      <a:r>
                        <a:rPr lang="en-US" sz="2400" baseline="-25000" dirty="0"/>
                        <a:t>10</a:t>
                      </a:r>
                    </a:p>
                  </a:txBody>
                  <a:tcPr marL="9525" marR="9525" marT="9525" marB="0" anchor="ctr"/>
                </a:tc>
                <a:extLst>
                  <a:ext uri="{0D108BD9-81ED-4DB2-BD59-A6C34878D82A}">
                    <a16:rowId xmlns:a16="http://schemas.microsoft.com/office/drawing/2014/main" xmlns="" val="2488578528"/>
                  </a:ext>
                </a:extLst>
              </a:tr>
            </a:tbl>
          </a:graphicData>
        </a:graphic>
      </p:graphicFrame>
      <p:sp>
        <p:nvSpPr>
          <p:cNvPr id="9" name="Footer Placeholder 9"/>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a:t>
            </a:r>
            <a:r>
              <a:rPr lang="en-US" dirty="0"/>
              <a:t>Programming in Python                        Unit I</a:t>
            </a:r>
          </a:p>
        </p:txBody>
      </p:sp>
    </p:spTree>
    <p:extLst>
      <p:ext uri="{BB962C8B-B14F-4D97-AF65-F5344CB8AC3E}">
        <p14:creationId xmlns:p14="http://schemas.microsoft.com/office/powerpoint/2010/main" val="1913529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xmlns="" id="{8F9F4B4B-5D52-4EDC-ADEE-8C6AC74BBF90}"/>
              </a:ext>
            </a:extLst>
          </p:cNvPr>
          <p:cNvSpPr>
            <a:spLocks noGrp="1"/>
          </p:cNvSpPr>
          <p:nvPr>
            <p:ph idx="1"/>
          </p:nvPr>
        </p:nvSpPr>
        <p:spPr>
          <a:xfrm>
            <a:off x="1295400" y="1066800"/>
            <a:ext cx="10287000" cy="2667001"/>
          </a:xfrm>
        </p:spPr>
        <p:txBody>
          <a:bodyPr>
            <a:normAutofit lnSpcReduction="10000"/>
          </a:bodyPr>
          <a:lstStyle/>
          <a:p>
            <a:pPr marL="457200" indent="-457200" algn="just"/>
            <a:r>
              <a:rPr lang="en-IN" b="1" dirty="0"/>
              <a:t>in</a:t>
            </a:r>
            <a:r>
              <a:rPr lang="en-IN" dirty="0"/>
              <a:t> and </a:t>
            </a:r>
            <a:r>
              <a:rPr lang="en-IN" b="1" dirty="0"/>
              <a:t>not in </a:t>
            </a:r>
            <a:r>
              <a:rPr lang="en-IN" dirty="0"/>
              <a:t>are the membership operators in Python. </a:t>
            </a:r>
          </a:p>
          <a:p>
            <a:pPr marL="457200" indent="-457200" algn="just"/>
            <a:r>
              <a:rPr lang="en-IN" dirty="0"/>
              <a:t>They are used to test whether a value or variable is found in a sequence (string, list, tuple, set and dictionary).</a:t>
            </a:r>
          </a:p>
          <a:p>
            <a:pPr marL="457200" indent="-457200" algn="just"/>
            <a:r>
              <a:rPr lang="en-IN" dirty="0"/>
              <a:t>In a dictionary, we can only test for presence of key, not the value.</a:t>
            </a:r>
          </a:p>
          <a:p>
            <a:endParaRPr lang="en-US" dirty="0"/>
          </a:p>
        </p:txBody>
      </p:sp>
      <p:sp>
        <p:nvSpPr>
          <p:cNvPr id="4" name="Date Placeholder 3"/>
          <p:cNvSpPr>
            <a:spLocks noGrp="1"/>
          </p:cNvSpPr>
          <p:nvPr>
            <p:ph type="dt" sz="half" idx="10"/>
          </p:nvPr>
        </p:nvSpPr>
        <p:spPr/>
        <p:txBody>
          <a:bodyPr/>
          <a:lstStyle/>
          <a:p>
            <a:fld id="{2447E3CE-054A-45B5-B2BF-92B5C9E36A47}" type="datetime1">
              <a:rPr lang="en-US" smtClean="0"/>
              <a:t>1/6/2021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71</a:t>
            </a:fld>
            <a:endParaRPr lang="en-US" dirty="0"/>
          </a:p>
        </p:txBody>
      </p:sp>
      <p:sp>
        <p:nvSpPr>
          <p:cNvPr id="7" name="Title 1"/>
          <p:cNvSpPr txBox="1">
            <a:spLocks/>
          </p:cNvSpPr>
          <p:nvPr/>
        </p:nvSpPr>
        <p:spPr>
          <a:xfrm>
            <a:off x="1295400" y="6"/>
            <a:ext cx="108966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Membership Operators </a:t>
            </a:r>
            <a:r>
              <a:rPr lang="en-US" sz="2800" dirty="0"/>
              <a:t>(CO1)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graphicFrame>
        <p:nvGraphicFramePr>
          <p:cNvPr id="10" name="Table 2">
            <a:extLst>
              <a:ext uri="{FF2B5EF4-FFF2-40B4-BE49-F238E27FC236}">
                <a16:creationId xmlns:a16="http://schemas.microsoft.com/office/drawing/2014/main" xmlns="" id="{A1520BC1-9C2B-458F-9681-354D41591E3A}"/>
              </a:ext>
            </a:extLst>
          </p:cNvPr>
          <p:cNvGraphicFramePr>
            <a:graphicFrameLocks noGrp="1"/>
          </p:cNvGraphicFramePr>
          <p:nvPr/>
        </p:nvGraphicFramePr>
        <p:xfrm>
          <a:off x="1295400" y="3733800"/>
          <a:ext cx="10439399" cy="2117090"/>
        </p:xfrm>
        <a:graphic>
          <a:graphicData uri="http://schemas.openxmlformats.org/drawingml/2006/table">
            <a:tbl>
              <a:tblPr firstRow="1" bandRow="1">
                <a:tableStyleId>{BDBED569-4797-4DF1-A0F4-6AAB3CD982D8}</a:tableStyleId>
              </a:tblPr>
              <a:tblGrid>
                <a:gridCol w="1271465">
                  <a:extLst>
                    <a:ext uri="{9D8B030D-6E8A-4147-A177-3AD203B41FA5}">
                      <a16:colId xmlns:a16="http://schemas.microsoft.com/office/drawing/2014/main" xmlns="" val="2939683592"/>
                    </a:ext>
                  </a:extLst>
                </a:gridCol>
                <a:gridCol w="5821972">
                  <a:extLst>
                    <a:ext uri="{9D8B030D-6E8A-4147-A177-3AD203B41FA5}">
                      <a16:colId xmlns:a16="http://schemas.microsoft.com/office/drawing/2014/main" xmlns="" val="3602798462"/>
                    </a:ext>
                  </a:extLst>
                </a:gridCol>
                <a:gridCol w="1672981">
                  <a:extLst>
                    <a:ext uri="{9D8B030D-6E8A-4147-A177-3AD203B41FA5}">
                      <a16:colId xmlns:a16="http://schemas.microsoft.com/office/drawing/2014/main" xmlns="" val="1234139646"/>
                    </a:ext>
                  </a:extLst>
                </a:gridCol>
                <a:gridCol w="1672981">
                  <a:extLst>
                    <a:ext uri="{9D8B030D-6E8A-4147-A177-3AD203B41FA5}">
                      <a16:colId xmlns:a16="http://schemas.microsoft.com/office/drawing/2014/main" xmlns="" val="3265054097"/>
                    </a:ext>
                  </a:extLst>
                </a:gridCol>
              </a:tblGrid>
              <a:tr h="741045">
                <a:tc>
                  <a:txBody>
                    <a:bodyPr/>
                    <a:lstStyle/>
                    <a:p>
                      <a:pPr algn="ctr" rtl="0" fontAlgn="ctr"/>
                      <a:r>
                        <a:rPr lang="en-US" sz="2400" b="0" i="0" u="none" strike="noStrike" dirty="0">
                          <a:solidFill>
                            <a:srgbClr val="000000"/>
                          </a:solidFill>
                          <a:effectLst/>
                          <a:latin typeface="Calibri" panose="020F0502020204030204" pitchFamily="34" charset="0"/>
                        </a:rPr>
                        <a:t>Operator</a:t>
                      </a:r>
                    </a:p>
                  </a:txBody>
                  <a:tcPr marL="9525" marR="9525" marT="9525" marB="0" anchor="ctr"/>
                </a:tc>
                <a:tc>
                  <a:txBody>
                    <a:bodyPr/>
                    <a:lstStyle/>
                    <a:p>
                      <a:pPr algn="ctr" rtl="0" fontAlgn="ctr"/>
                      <a:r>
                        <a:rPr lang="en-US" sz="2400" b="0" i="0" u="none" strike="noStrike" dirty="0">
                          <a:solidFill>
                            <a:srgbClr val="000000"/>
                          </a:solidFill>
                          <a:effectLst/>
                          <a:latin typeface="Calibri" panose="020F0502020204030204" pitchFamily="34" charset="0"/>
                        </a:rPr>
                        <a:t>Description</a:t>
                      </a:r>
                    </a:p>
                  </a:txBody>
                  <a:tcPr marL="9525" marR="9525" marT="9525" marB="0" anchor="ctr"/>
                </a:tc>
                <a:tc>
                  <a:txBody>
                    <a:bodyPr/>
                    <a:lstStyle/>
                    <a:p>
                      <a:pPr algn="ctr" rtl="0" fontAlgn="ctr"/>
                      <a:r>
                        <a:rPr lang="en-US" sz="2400" b="0" i="0" u="none" strike="noStrike" dirty="0">
                          <a:solidFill>
                            <a:srgbClr val="000000"/>
                          </a:solidFill>
                          <a:effectLst/>
                          <a:latin typeface="Calibri" panose="020F0502020204030204" pitchFamily="34" charset="0"/>
                        </a:rPr>
                        <a:t>Example</a:t>
                      </a:r>
                    </a:p>
                    <a:p>
                      <a:pPr algn="ctr" rtl="0" fontAlgn="ctr"/>
                      <a:r>
                        <a:rPr lang="en-US" sz="2400" b="0" i="0" u="none" strike="noStrike" dirty="0">
                          <a:solidFill>
                            <a:srgbClr val="000000"/>
                          </a:solidFill>
                          <a:effectLst/>
                          <a:latin typeface="Calibri" panose="020F0502020204030204" pitchFamily="34" charset="0"/>
                        </a:rPr>
                        <a:t>x = {2,3,5}</a:t>
                      </a:r>
                    </a:p>
                  </a:txBody>
                  <a:tcPr marL="9525" marR="9525" marT="9525" marB="0" anchor="ctr"/>
                </a:tc>
                <a:tc>
                  <a:txBody>
                    <a:bodyPr/>
                    <a:lstStyle/>
                    <a:p>
                      <a:pPr algn="ctr" rtl="0" fontAlgn="ctr"/>
                      <a:r>
                        <a:rPr lang="en-US" sz="2400" b="0" i="0" u="none" strike="noStrike" dirty="0">
                          <a:solidFill>
                            <a:srgbClr val="000000"/>
                          </a:solidFill>
                          <a:effectLst/>
                          <a:latin typeface="Calibri" panose="020F0502020204030204" pitchFamily="34" charset="0"/>
                        </a:rPr>
                        <a:t>Result</a:t>
                      </a:r>
                    </a:p>
                  </a:txBody>
                  <a:tcPr marL="9525" marR="9525" marT="9525" marB="0" anchor="ctr"/>
                </a:tc>
                <a:extLst>
                  <a:ext uri="{0D108BD9-81ED-4DB2-BD59-A6C34878D82A}">
                    <a16:rowId xmlns:a16="http://schemas.microsoft.com/office/drawing/2014/main" xmlns="" val="3131993973"/>
                  </a:ext>
                </a:extLst>
              </a:tr>
              <a:tr h="635000">
                <a:tc>
                  <a:txBody>
                    <a:bodyPr/>
                    <a:lstStyle/>
                    <a:p>
                      <a:pPr algn="ctr" rtl="0" fontAlgn="ctr"/>
                      <a:r>
                        <a:rPr lang="en-US" sz="2400" b="0" i="0" u="none" strike="noStrike" dirty="0">
                          <a:solidFill>
                            <a:srgbClr val="000000"/>
                          </a:solidFill>
                          <a:effectLst/>
                          <a:latin typeface="Calibri" panose="020F0502020204030204" pitchFamily="34" charset="0"/>
                        </a:rPr>
                        <a:t>in </a:t>
                      </a:r>
                    </a:p>
                  </a:txBody>
                  <a:tcPr marL="9525" marR="9525" marT="9525" marB="0" anchor="ctr"/>
                </a:tc>
                <a:tc>
                  <a:txBody>
                    <a:bodyPr/>
                    <a:lstStyle/>
                    <a:p>
                      <a:pPr algn="l" rtl="0" fontAlgn="ctr"/>
                      <a:r>
                        <a:rPr lang="en-US" sz="2400" b="0" i="0" u="none" strike="noStrike" dirty="0">
                          <a:solidFill>
                            <a:srgbClr val="000000"/>
                          </a:solidFill>
                          <a:effectLst/>
                          <a:latin typeface="Calibri" panose="020F0502020204030204" pitchFamily="34" charset="0"/>
                        </a:rPr>
                        <a:t>True if value/variable is found in the sequence </a:t>
                      </a:r>
                    </a:p>
                  </a:txBody>
                  <a:tcPr marL="9525" marR="9525" marT="9525" marB="0" anchor="ctr"/>
                </a:tc>
                <a:tc>
                  <a:txBody>
                    <a:bodyPr/>
                    <a:lstStyle/>
                    <a:p>
                      <a:pPr algn="ctr" rtl="0" fontAlgn="ctr"/>
                      <a:r>
                        <a:rPr lang="en-US" sz="2400" b="0" i="0" u="none" strike="noStrike" dirty="0">
                          <a:solidFill>
                            <a:srgbClr val="000000"/>
                          </a:solidFill>
                          <a:effectLst/>
                          <a:latin typeface="Calibri" panose="020F0502020204030204" pitchFamily="34" charset="0"/>
                        </a:rPr>
                        <a:t>5 in x</a:t>
                      </a:r>
                    </a:p>
                  </a:txBody>
                  <a:tcPr marL="9525" marR="9525" marT="9525" marB="0" anchor="ctr"/>
                </a:tc>
                <a:tc>
                  <a:txBody>
                    <a:bodyPr/>
                    <a:lstStyle/>
                    <a:p>
                      <a:pPr algn="ctr" rtl="0" fontAlgn="ctr"/>
                      <a:r>
                        <a:rPr lang="en-US" sz="2400" b="0" i="0" u="none" strike="noStrike" dirty="0">
                          <a:solidFill>
                            <a:srgbClr val="000000"/>
                          </a:solidFill>
                          <a:effectLst/>
                          <a:latin typeface="Calibri" panose="020F0502020204030204" pitchFamily="34" charset="0"/>
                        </a:rPr>
                        <a:t>True</a:t>
                      </a:r>
                    </a:p>
                  </a:txBody>
                  <a:tcPr marL="9525" marR="9525" marT="9525" marB="0" anchor="ctr"/>
                </a:tc>
                <a:extLst>
                  <a:ext uri="{0D108BD9-81ED-4DB2-BD59-A6C34878D82A}">
                    <a16:rowId xmlns:a16="http://schemas.microsoft.com/office/drawing/2014/main" xmlns="" val="1806455078"/>
                  </a:ext>
                </a:extLst>
              </a:tr>
              <a:tr h="741045">
                <a:tc>
                  <a:txBody>
                    <a:bodyPr/>
                    <a:lstStyle/>
                    <a:p>
                      <a:pPr algn="ctr" rtl="0" fontAlgn="ctr"/>
                      <a:r>
                        <a:rPr lang="en-US" sz="2400" b="0" i="0" u="none" strike="noStrike">
                          <a:solidFill>
                            <a:srgbClr val="000000"/>
                          </a:solidFill>
                          <a:effectLst/>
                          <a:latin typeface="Calibri" panose="020F0502020204030204" pitchFamily="34" charset="0"/>
                        </a:rPr>
                        <a:t>not in </a:t>
                      </a:r>
                    </a:p>
                  </a:txBody>
                  <a:tcPr marL="9525" marR="9525" marT="9525" marB="0" anchor="ctr"/>
                </a:tc>
                <a:tc>
                  <a:txBody>
                    <a:bodyPr/>
                    <a:lstStyle/>
                    <a:p>
                      <a:pPr algn="l" rtl="0" fontAlgn="ctr"/>
                      <a:r>
                        <a:rPr lang="en-US" sz="2400" b="0" i="0" u="none" strike="noStrike">
                          <a:solidFill>
                            <a:srgbClr val="000000"/>
                          </a:solidFill>
                          <a:effectLst/>
                          <a:latin typeface="Calibri" panose="020F0502020204030204" pitchFamily="34" charset="0"/>
                        </a:rPr>
                        <a:t>True if value/variable is not found in the sequence </a:t>
                      </a:r>
                    </a:p>
                  </a:txBody>
                  <a:tcPr marL="9525" marR="9525" marT="9525" marB="0" anchor="ctr"/>
                </a:tc>
                <a:tc>
                  <a:txBody>
                    <a:bodyPr/>
                    <a:lstStyle/>
                    <a:p>
                      <a:pPr algn="ctr" rtl="0" fontAlgn="ctr"/>
                      <a:r>
                        <a:rPr lang="en-US" sz="2400" b="0" i="0" u="none" strike="noStrike" dirty="0">
                          <a:solidFill>
                            <a:srgbClr val="000000"/>
                          </a:solidFill>
                          <a:effectLst/>
                          <a:latin typeface="Calibri" panose="020F0502020204030204" pitchFamily="34" charset="0"/>
                        </a:rPr>
                        <a:t>5 not in x</a:t>
                      </a:r>
                    </a:p>
                  </a:txBody>
                  <a:tcPr marL="9525" marR="9525" marT="9525" marB="0" anchor="ctr"/>
                </a:tc>
                <a:tc>
                  <a:txBody>
                    <a:bodyPr/>
                    <a:lstStyle/>
                    <a:p>
                      <a:pPr algn="ctr" rtl="0" fontAlgn="ctr"/>
                      <a:r>
                        <a:rPr lang="en-US" sz="2400" b="0" i="0" u="none" strike="noStrike" dirty="0">
                          <a:solidFill>
                            <a:srgbClr val="000000"/>
                          </a:solidFill>
                          <a:effectLst/>
                          <a:latin typeface="Calibri" panose="020F0502020204030204" pitchFamily="34" charset="0"/>
                        </a:rPr>
                        <a:t>False</a:t>
                      </a:r>
                    </a:p>
                  </a:txBody>
                  <a:tcPr marL="9525" marR="9525" marT="9525" marB="0" anchor="ctr"/>
                </a:tc>
                <a:extLst>
                  <a:ext uri="{0D108BD9-81ED-4DB2-BD59-A6C34878D82A}">
                    <a16:rowId xmlns:a16="http://schemas.microsoft.com/office/drawing/2014/main" xmlns="" val="2190020569"/>
                  </a:ext>
                </a:extLst>
              </a:tr>
            </a:tbl>
          </a:graphicData>
        </a:graphic>
      </p:graphicFrame>
      <p:sp>
        <p:nvSpPr>
          <p:cNvPr id="11" name="Footer Placeholder 9"/>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a:t>
            </a:r>
            <a:r>
              <a:rPr lang="en-US" dirty="0"/>
              <a:t>Programming in Python                        Unit I</a:t>
            </a:r>
          </a:p>
        </p:txBody>
      </p:sp>
    </p:spTree>
    <p:extLst>
      <p:ext uri="{BB962C8B-B14F-4D97-AF65-F5344CB8AC3E}">
        <p14:creationId xmlns:p14="http://schemas.microsoft.com/office/powerpoint/2010/main" val="2517947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p:cTn id="25" dur="500" fill="hold"/>
                                        <p:tgtEl>
                                          <p:spTgt spid="10"/>
                                        </p:tgtEl>
                                        <p:attrNameLst>
                                          <p:attrName>ppt_w</p:attrName>
                                        </p:attrNameLst>
                                      </p:cBhvr>
                                      <p:tavLst>
                                        <p:tav tm="0">
                                          <p:val>
                                            <p:fltVal val="0"/>
                                          </p:val>
                                        </p:tav>
                                        <p:tav tm="100000">
                                          <p:val>
                                            <p:strVal val="#ppt_w"/>
                                          </p:val>
                                        </p:tav>
                                      </p:tavLst>
                                    </p:anim>
                                    <p:anim calcmode="lin" valueType="num">
                                      <p:cBhvr>
                                        <p:cTn id="26" dur="500" fill="hold"/>
                                        <p:tgtEl>
                                          <p:spTgt spid="10"/>
                                        </p:tgtEl>
                                        <p:attrNameLst>
                                          <p:attrName>ppt_h</p:attrName>
                                        </p:attrNameLst>
                                      </p:cBhvr>
                                      <p:tavLst>
                                        <p:tav tm="0">
                                          <p:val>
                                            <p:fltVal val="0"/>
                                          </p:val>
                                        </p:tav>
                                        <p:tav tm="100000">
                                          <p:val>
                                            <p:strVal val="#ppt_h"/>
                                          </p:val>
                                        </p:tav>
                                      </p:tavLst>
                                    </p:anim>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xmlns="" id="{8F9F4B4B-5D52-4EDC-ADEE-8C6AC74BBF90}"/>
              </a:ext>
            </a:extLst>
          </p:cNvPr>
          <p:cNvSpPr>
            <a:spLocks noGrp="1"/>
          </p:cNvSpPr>
          <p:nvPr>
            <p:ph idx="1"/>
          </p:nvPr>
        </p:nvSpPr>
        <p:spPr>
          <a:xfrm>
            <a:off x="1295400" y="1066801"/>
            <a:ext cx="10287000" cy="2362200"/>
          </a:xfrm>
        </p:spPr>
        <p:txBody>
          <a:bodyPr>
            <a:normAutofit fontScale="85000" lnSpcReduction="10000"/>
          </a:bodyPr>
          <a:lstStyle/>
          <a:p>
            <a:pPr marL="457200" indent="-457200" algn="just"/>
            <a:r>
              <a:rPr lang="en-IN" dirty="0"/>
              <a:t>Identity operators compare the memory locations of two objects. </a:t>
            </a:r>
            <a:endParaRPr lang="en-IN" b="1" dirty="0"/>
          </a:p>
          <a:p>
            <a:pPr marL="457200" indent="-457200" algn="just"/>
            <a:r>
              <a:rPr lang="en-IN" b="1" dirty="0"/>
              <a:t>is</a:t>
            </a:r>
            <a:r>
              <a:rPr lang="en-IN" dirty="0"/>
              <a:t> and </a:t>
            </a:r>
            <a:r>
              <a:rPr lang="en-IN" b="1" dirty="0"/>
              <a:t>is not</a:t>
            </a:r>
            <a:r>
              <a:rPr lang="en-IN" dirty="0"/>
              <a:t> are the identity operators in Python.</a:t>
            </a:r>
          </a:p>
          <a:p>
            <a:pPr marL="457200" indent="-457200" algn="just"/>
            <a:r>
              <a:rPr lang="en-IN" dirty="0"/>
              <a:t>They are used to check if two values (or variables) are located on the same part of the memory. </a:t>
            </a:r>
          </a:p>
          <a:p>
            <a:pPr marL="457200" indent="-457200" algn="just"/>
            <a:r>
              <a:rPr lang="en-IN" dirty="0"/>
              <a:t>Two variables that are equal does not imply that they are identical</a:t>
            </a:r>
          </a:p>
        </p:txBody>
      </p:sp>
      <p:sp>
        <p:nvSpPr>
          <p:cNvPr id="4" name="Date Placeholder 3"/>
          <p:cNvSpPr>
            <a:spLocks noGrp="1"/>
          </p:cNvSpPr>
          <p:nvPr>
            <p:ph type="dt" sz="half" idx="10"/>
          </p:nvPr>
        </p:nvSpPr>
        <p:spPr/>
        <p:txBody>
          <a:bodyPr/>
          <a:lstStyle/>
          <a:p>
            <a:fld id="{AD93DF45-8B77-44F6-91B8-3C8BEA1F8B92}" type="datetime1">
              <a:rPr lang="en-US" smtClean="0"/>
              <a:t>1/6/2021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72</a:t>
            </a:fld>
            <a:endParaRPr lang="en-US" dirty="0"/>
          </a:p>
        </p:txBody>
      </p:sp>
      <p:sp>
        <p:nvSpPr>
          <p:cNvPr id="7" name="Title 1"/>
          <p:cNvSpPr txBox="1">
            <a:spLocks/>
          </p:cNvSpPr>
          <p:nvPr/>
        </p:nvSpPr>
        <p:spPr>
          <a:xfrm>
            <a:off x="1295400" y="6"/>
            <a:ext cx="108966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Identity Operators </a:t>
            </a:r>
            <a:r>
              <a:rPr lang="en-US" sz="2800" dirty="0"/>
              <a:t>(CO1)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graphicFrame>
        <p:nvGraphicFramePr>
          <p:cNvPr id="10" name="Table 2">
            <a:extLst>
              <a:ext uri="{FF2B5EF4-FFF2-40B4-BE49-F238E27FC236}">
                <a16:creationId xmlns:a16="http://schemas.microsoft.com/office/drawing/2014/main" xmlns="" id="{A1520BC1-9C2B-458F-9681-354D41591E3A}"/>
              </a:ext>
            </a:extLst>
          </p:cNvPr>
          <p:cNvGraphicFramePr>
            <a:graphicFrameLocks noGrp="1"/>
          </p:cNvGraphicFramePr>
          <p:nvPr>
            <p:extLst>
              <p:ext uri="{D42A27DB-BD31-4B8C-83A1-F6EECF244321}">
                <p14:modId xmlns:p14="http://schemas.microsoft.com/office/powerpoint/2010/main" val="2706778359"/>
              </p:ext>
            </p:extLst>
          </p:nvPr>
        </p:nvGraphicFramePr>
        <p:xfrm>
          <a:off x="1143000" y="3505200"/>
          <a:ext cx="10439399" cy="2588895"/>
        </p:xfrm>
        <a:graphic>
          <a:graphicData uri="http://schemas.openxmlformats.org/drawingml/2006/table">
            <a:tbl>
              <a:tblPr firstRow="1" bandRow="1">
                <a:tableStyleId>{BDBED569-4797-4DF1-A0F4-6AAB3CD982D8}</a:tableStyleId>
              </a:tblPr>
              <a:tblGrid>
                <a:gridCol w="1271465">
                  <a:extLst>
                    <a:ext uri="{9D8B030D-6E8A-4147-A177-3AD203B41FA5}">
                      <a16:colId xmlns:a16="http://schemas.microsoft.com/office/drawing/2014/main" xmlns="" val="2939683592"/>
                    </a:ext>
                  </a:extLst>
                </a:gridCol>
                <a:gridCol w="5821972">
                  <a:extLst>
                    <a:ext uri="{9D8B030D-6E8A-4147-A177-3AD203B41FA5}">
                      <a16:colId xmlns:a16="http://schemas.microsoft.com/office/drawing/2014/main" xmlns="" val="3602798462"/>
                    </a:ext>
                  </a:extLst>
                </a:gridCol>
                <a:gridCol w="1672981">
                  <a:extLst>
                    <a:ext uri="{9D8B030D-6E8A-4147-A177-3AD203B41FA5}">
                      <a16:colId xmlns:a16="http://schemas.microsoft.com/office/drawing/2014/main" xmlns="" val="1234139646"/>
                    </a:ext>
                  </a:extLst>
                </a:gridCol>
                <a:gridCol w="1672981">
                  <a:extLst>
                    <a:ext uri="{9D8B030D-6E8A-4147-A177-3AD203B41FA5}">
                      <a16:colId xmlns:a16="http://schemas.microsoft.com/office/drawing/2014/main" xmlns="" val="3265054097"/>
                    </a:ext>
                  </a:extLst>
                </a:gridCol>
              </a:tblGrid>
              <a:tr h="741045">
                <a:tc>
                  <a:txBody>
                    <a:bodyPr/>
                    <a:lstStyle/>
                    <a:p>
                      <a:pPr algn="ctr" rtl="0" fontAlgn="ctr"/>
                      <a:r>
                        <a:rPr lang="en-US" sz="2400" b="0" i="0" u="none" strike="noStrike" dirty="0">
                          <a:solidFill>
                            <a:srgbClr val="000000"/>
                          </a:solidFill>
                          <a:effectLst/>
                          <a:latin typeface="Calibri" panose="020F0502020204030204" pitchFamily="34" charset="0"/>
                        </a:rPr>
                        <a:t>Operator</a:t>
                      </a:r>
                    </a:p>
                  </a:txBody>
                  <a:tcPr marL="9525" marR="9525" marT="9525" marB="0" anchor="ctr"/>
                </a:tc>
                <a:tc>
                  <a:txBody>
                    <a:bodyPr/>
                    <a:lstStyle/>
                    <a:p>
                      <a:pPr algn="ctr" rtl="0" fontAlgn="ctr"/>
                      <a:r>
                        <a:rPr lang="en-US" sz="2400" b="0" i="0" u="none" strike="noStrike" dirty="0">
                          <a:solidFill>
                            <a:srgbClr val="000000"/>
                          </a:solidFill>
                          <a:effectLst/>
                          <a:latin typeface="Calibri" panose="020F0502020204030204" pitchFamily="34" charset="0"/>
                        </a:rPr>
                        <a:t>Description</a:t>
                      </a:r>
                    </a:p>
                  </a:txBody>
                  <a:tcPr marL="9525" marR="9525" marT="9525" marB="0" anchor="ctr"/>
                </a:tc>
                <a:tc>
                  <a:txBody>
                    <a:bodyPr/>
                    <a:lstStyle/>
                    <a:p>
                      <a:pPr algn="ctr" rtl="0" fontAlgn="ctr"/>
                      <a:r>
                        <a:rPr lang="en-US" sz="2400" b="0" i="0" u="none" strike="noStrike" dirty="0">
                          <a:solidFill>
                            <a:srgbClr val="000000"/>
                          </a:solidFill>
                          <a:effectLst/>
                          <a:latin typeface="Calibri" panose="020F0502020204030204" pitchFamily="34" charset="0"/>
                        </a:rPr>
                        <a:t>Example</a:t>
                      </a:r>
                    </a:p>
                    <a:p>
                      <a:pPr algn="ctr"/>
                      <a:r>
                        <a:rPr lang="en-IN" sz="2400" b="0" dirty="0"/>
                        <a:t>a = ‘Hello’</a:t>
                      </a:r>
                    </a:p>
                    <a:p>
                      <a:pPr algn="ctr"/>
                      <a:r>
                        <a:rPr lang="en-IN" sz="2400" b="0" dirty="0"/>
                        <a:t>b = ‘Hello’</a:t>
                      </a:r>
                    </a:p>
                  </a:txBody>
                  <a:tcPr marL="9525" marR="9525" marT="9525" marB="0" anchor="ctr"/>
                </a:tc>
                <a:tc>
                  <a:txBody>
                    <a:bodyPr/>
                    <a:lstStyle/>
                    <a:p>
                      <a:pPr algn="ctr" rtl="0" fontAlgn="ctr"/>
                      <a:r>
                        <a:rPr lang="en-US" sz="2400" b="0" i="0" u="none" strike="noStrike" dirty="0">
                          <a:solidFill>
                            <a:srgbClr val="000000"/>
                          </a:solidFill>
                          <a:effectLst/>
                          <a:latin typeface="Calibri" panose="020F0502020204030204" pitchFamily="34" charset="0"/>
                        </a:rPr>
                        <a:t>Result</a:t>
                      </a:r>
                    </a:p>
                  </a:txBody>
                  <a:tcPr marL="9525" marR="9525" marT="9525" marB="0" anchor="ctr"/>
                </a:tc>
                <a:extLst>
                  <a:ext uri="{0D108BD9-81ED-4DB2-BD59-A6C34878D82A}">
                    <a16:rowId xmlns:a16="http://schemas.microsoft.com/office/drawing/2014/main" xmlns="" val="3131993973"/>
                  </a:ext>
                </a:extLst>
              </a:tr>
              <a:tr h="635000">
                <a:tc>
                  <a:txBody>
                    <a:bodyPr/>
                    <a:lstStyle/>
                    <a:p>
                      <a:pPr algn="ctr" rtl="0" fontAlgn="ctr"/>
                      <a:r>
                        <a:rPr lang="en-US" sz="2400" b="0" i="0" u="none" strike="noStrike" dirty="0">
                          <a:solidFill>
                            <a:srgbClr val="000000"/>
                          </a:solidFill>
                          <a:effectLst/>
                          <a:latin typeface="Calibri" panose="020F0502020204030204" pitchFamily="34" charset="0"/>
                        </a:rPr>
                        <a:t>is </a:t>
                      </a:r>
                    </a:p>
                  </a:txBody>
                  <a:tcPr marL="9525" marR="9525" marT="9525" marB="0" anchor="ctr"/>
                </a:tc>
                <a:tc>
                  <a:txBody>
                    <a:bodyPr/>
                    <a:lstStyle/>
                    <a:p>
                      <a:pPr algn="l" rtl="0" fontAlgn="ctr"/>
                      <a:r>
                        <a:rPr lang="en-IN" sz="2400" dirty="0"/>
                        <a:t>True if the operands are identical (refer to the same object)</a:t>
                      </a:r>
                      <a:endParaRPr lang="en-US" sz="2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2400" b="0" i="0" u="none" strike="noStrike" dirty="0">
                          <a:solidFill>
                            <a:srgbClr val="000000"/>
                          </a:solidFill>
                          <a:effectLst/>
                          <a:latin typeface="Calibri" panose="020F0502020204030204" pitchFamily="34" charset="0"/>
                        </a:rPr>
                        <a:t> a is b</a:t>
                      </a:r>
                    </a:p>
                  </a:txBody>
                  <a:tcPr marL="9525" marR="9525" marT="9525" marB="0" anchor="ctr"/>
                </a:tc>
                <a:tc>
                  <a:txBody>
                    <a:bodyPr/>
                    <a:lstStyle/>
                    <a:p>
                      <a:pPr algn="ctr" rtl="0" fontAlgn="ctr"/>
                      <a:r>
                        <a:rPr lang="en-US" sz="2400" b="0" i="0" u="none" strike="noStrike" dirty="0">
                          <a:solidFill>
                            <a:srgbClr val="000000"/>
                          </a:solidFill>
                          <a:effectLst/>
                          <a:latin typeface="Calibri" panose="020F0502020204030204" pitchFamily="34" charset="0"/>
                        </a:rPr>
                        <a:t>True</a:t>
                      </a:r>
                    </a:p>
                  </a:txBody>
                  <a:tcPr marL="9525" marR="9525" marT="9525" marB="0" anchor="ctr"/>
                </a:tc>
                <a:extLst>
                  <a:ext uri="{0D108BD9-81ED-4DB2-BD59-A6C34878D82A}">
                    <a16:rowId xmlns:a16="http://schemas.microsoft.com/office/drawing/2014/main" xmlns="" val="1806455078"/>
                  </a:ext>
                </a:extLst>
              </a:tr>
              <a:tr h="741045">
                <a:tc>
                  <a:txBody>
                    <a:bodyPr/>
                    <a:lstStyle/>
                    <a:p>
                      <a:pPr algn="ctr" rtl="0" fontAlgn="ctr"/>
                      <a:r>
                        <a:rPr lang="en-US" sz="2400" b="0" i="0" u="none" strike="noStrike" dirty="0">
                          <a:solidFill>
                            <a:srgbClr val="000000"/>
                          </a:solidFill>
                          <a:effectLst/>
                          <a:latin typeface="Calibri" panose="020F0502020204030204" pitchFamily="34" charset="0"/>
                        </a:rPr>
                        <a:t>is not  </a:t>
                      </a:r>
                    </a:p>
                  </a:txBody>
                  <a:tcPr marL="9525" marR="9525" marT="9525" marB="0" anchor="ctr"/>
                </a:tc>
                <a:tc>
                  <a:txBody>
                    <a:bodyPr/>
                    <a:lstStyle/>
                    <a:p>
                      <a:pPr algn="l" rtl="0" fontAlgn="ctr"/>
                      <a:r>
                        <a:rPr lang="en-IN" sz="2400" dirty="0"/>
                        <a:t>True if the operands are not identical (do not refer to the same object)</a:t>
                      </a:r>
                      <a:endParaRPr lang="en-US" sz="2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2400" b="0" i="0" u="none" strike="noStrike" dirty="0">
                          <a:solidFill>
                            <a:srgbClr val="000000"/>
                          </a:solidFill>
                          <a:effectLst/>
                          <a:latin typeface="Calibri" panose="020F0502020204030204" pitchFamily="34" charset="0"/>
                        </a:rPr>
                        <a:t>a is not b</a:t>
                      </a:r>
                    </a:p>
                  </a:txBody>
                  <a:tcPr marL="9525" marR="9525" marT="9525" marB="0" anchor="ctr"/>
                </a:tc>
                <a:tc>
                  <a:txBody>
                    <a:bodyPr/>
                    <a:lstStyle/>
                    <a:p>
                      <a:pPr algn="ctr" rtl="0" fontAlgn="ctr"/>
                      <a:r>
                        <a:rPr lang="en-US" sz="2400" b="0" i="0" u="none" strike="noStrike" dirty="0">
                          <a:solidFill>
                            <a:srgbClr val="000000"/>
                          </a:solidFill>
                          <a:effectLst/>
                          <a:latin typeface="Calibri" panose="020F0502020204030204" pitchFamily="34" charset="0"/>
                        </a:rPr>
                        <a:t>False</a:t>
                      </a:r>
                    </a:p>
                  </a:txBody>
                  <a:tcPr marL="9525" marR="9525" marT="9525" marB="0" anchor="ctr"/>
                </a:tc>
                <a:extLst>
                  <a:ext uri="{0D108BD9-81ED-4DB2-BD59-A6C34878D82A}">
                    <a16:rowId xmlns:a16="http://schemas.microsoft.com/office/drawing/2014/main" xmlns="" val="2190020569"/>
                  </a:ext>
                </a:extLst>
              </a:tr>
            </a:tbl>
          </a:graphicData>
        </a:graphic>
      </p:graphicFrame>
      <p:sp>
        <p:nvSpPr>
          <p:cNvPr id="11" name="Footer Placeholder 9"/>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a:t>
            </a:r>
            <a:r>
              <a:rPr lang="en-US" dirty="0"/>
              <a:t>Programming in Python                        Unit I</a:t>
            </a:r>
          </a:p>
        </p:txBody>
      </p:sp>
    </p:spTree>
    <p:extLst>
      <p:ext uri="{BB962C8B-B14F-4D97-AF65-F5344CB8AC3E}">
        <p14:creationId xmlns:p14="http://schemas.microsoft.com/office/powerpoint/2010/main" val="3811249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xmlns="" id="{679375C2-8BF5-48C7-ABA2-5B75EFAFCEAB}"/>
              </a:ext>
            </a:extLst>
          </p:cNvPr>
          <p:cNvSpPr>
            <a:spLocks noGrp="1"/>
          </p:cNvSpPr>
          <p:nvPr>
            <p:ph idx="1"/>
          </p:nvPr>
        </p:nvSpPr>
        <p:spPr>
          <a:xfrm>
            <a:off x="1295400" y="1219200"/>
            <a:ext cx="10287000" cy="4906969"/>
          </a:xfrm>
        </p:spPr>
        <p:txBody>
          <a:bodyPr/>
          <a:lstStyle/>
          <a:p>
            <a:pPr algn="just"/>
            <a:r>
              <a:rPr lang="en-US" dirty="0"/>
              <a:t>Expressions are representations of value.</a:t>
            </a:r>
          </a:p>
          <a:p>
            <a:pPr algn="just"/>
            <a:r>
              <a:rPr lang="en-US" dirty="0"/>
              <a:t>They are different from statement in the fact that statements do something while expressions are representation of value.</a:t>
            </a:r>
          </a:p>
          <a:p>
            <a:pPr algn="just"/>
            <a:r>
              <a:rPr lang="en-US" dirty="0"/>
              <a:t>Python expression contains identifiers, literals, and operators.</a:t>
            </a:r>
          </a:p>
          <a:p>
            <a:pPr algn="just"/>
            <a:r>
              <a:rPr lang="en-US" dirty="0"/>
              <a:t>For Example</a:t>
            </a:r>
          </a:p>
          <a:p>
            <a:pPr marL="457188" lvl="1" indent="0" algn="just">
              <a:buNone/>
            </a:pPr>
            <a:r>
              <a:rPr lang="en-US" dirty="0"/>
              <a:t>x = a*b + c/d –f is an expression.</a:t>
            </a:r>
          </a:p>
        </p:txBody>
      </p:sp>
      <p:sp>
        <p:nvSpPr>
          <p:cNvPr id="4" name="Date Placeholder 3"/>
          <p:cNvSpPr>
            <a:spLocks noGrp="1"/>
          </p:cNvSpPr>
          <p:nvPr>
            <p:ph type="dt" sz="half" idx="10"/>
          </p:nvPr>
        </p:nvSpPr>
        <p:spPr/>
        <p:txBody>
          <a:bodyPr/>
          <a:lstStyle/>
          <a:p>
            <a:fld id="{6770BC52-B658-433F-AA0D-CA57F5DE67A9}" type="datetime1">
              <a:rPr lang="en-US" smtClean="0"/>
              <a:t>1/6/2021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73</a:t>
            </a:fld>
            <a:endParaRPr lang="en-US" dirty="0"/>
          </a:p>
        </p:txBody>
      </p:sp>
      <p:sp>
        <p:nvSpPr>
          <p:cNvPr id="7" name="Title 1"/>
          <p:cNvSpPr txBox="1">
            <a:spLocks/>
          </p:cNvSpPr>
          <p:nvPr/>
        </p:nvSpPr>
        <p:spPr>
          <a:xfrm>
            <a:off x="1295400" y="6"/>
            <a:ext cx="108966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Expressions in Python </a:t>
            </a:r>
            <a:r>
              <a:rPr lang="en-US" sz="2800" dirty="0"/>
              <a:t>(CO1)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10" name="Footer Placeholder 9"/>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a:t>
            </a:r>
            <a:r>
              <a:rPr lang="en-US" dirty="0"/>
              <a:t>Programming in Python                        Unit I</a:t>
            </a:r>
          </a:p>
        </p:txBody>
      </p:sp>
    </p:spTree>
    <p:extLst>
      <p:ext uri="{BB962C8B-B14F-4D97-AF65-F5344CB8AC3E}">
        <p14:creationId xmlns:p14="http://schemas.microsoft.com/office/powerpoint/2010/main" val="2747779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xEl>
                                              <p:pRg st="4" end="4"/>
                                            </p:txEl>
                                          </p:spTgt>
                                        </p:tgtEl>
                                        <p:attrNameLst>
                                          <p:attrName>style.visibility</p:attrName>
                                        </p:attrNameLst>
                                      </p:cBhvr>
                                      <p:to>
                                        <p:strVal val="visible"/>
                                      </p:to>
                                    </p:set>
                                    <p:anim calcmode="lin" valueType="num">
                                      <p:cBhvr additive="base">
                                        <p:cTn id="29"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1066800"/>
            <a:ext cx="9601200" cy="5029205"/>
          </a:xfrm>
        </p:spPr>
        <p:txBody>
          <a:bodyPr>
            <a:normAutofit/>
          </a:bodyPr>
          <a:lstStyle/>
          <a:p>
            <a:pPr marL="0" indent="0">
              <a:buNone/>
            </a:pPr>
            <a:endParaRPr lang="en-US" sz="2400" dirty="0"/>
          </a:p>
          <a:p>
            <a:r>
              <a:rPr lang="en-US" sz="2600" dirty="0" err="1"/>
              <a:t>Youtube</a:t>
            </a:r>
            <a:r>
              <a:rPr lang="en-US" sz="2600" dirty="0"/>
              <a:t>/other  Video Links</a:t>
            </a:r>
          </a:p>
          <a:p>
            <a:pPr lvl="1"/>
            <a:r>
              <a:rPr lang="en-US" sz="2400" dirty="0">
                <a:hlinkClick r:id="rId2"/>
              </a:rPr>
              <a:t>https://www.youtube.com/watch?v=RAwntanK4wQ&amp;list=PLwgFb6VsUj_lQTpQKDtLXKXElQychT_2j</a:t>
            </a:r>
            <a:endParaRPr lang="en-US" sz="2400" dirty="0"/>
          </a:p>
          <a:p>
            <a:pPr lvl="1"/>
            <a:r>
              <a:rPr lang="en-US" sz="2400" dirty="0">
                <a:hlinkClick r:id="rId3"/>
              </a:rPr>
              <a:t>https://www.youtube.com/watch?v=hEgO047GxaQ</a:t>
            </a:r>
            <a:endParaRPr lang="en-US" sz="2400" dirty="0"/>
          </a:p>
          <a:p>
            <a:pPr lvl="1"/>
            <a:endParaRPr lang="en-US" sz="2000" dirty="0"/>
          </a:p>
          <a:p>
            <a:pPr lvl="1"/>
            <a:endParaRPr lang="en-US" sz="2000" dirty="0"/>
          </a:p>
        </p:txBody>
      </p:sp>
      <p:sp>
        <p:nvSpPr>
          <p:cNvPr id="4" name="Date Placeholder 3"/>
          <p:cNvSpPr>
            <a:spLocks noGrp="1"/>
          </p:cNvSpPr>
          <p:nvPr>
            <p:ph type="dt" sz="half" idx="10"/>
          </p:nvPr>
        </p:nvSpPr>
        <p:spPr/>
        <p:txBody>
          <a:bodyPr/>
          <a:lstStyle/>
          <a:p>
            <a:fld id="{D1FA4B2E-25E5-43F2-8577-B9F7929F855D}" type="datetime1">
              <a:rPr lang="en-US" smtClean="0"/>
              <a:t>1/6/2021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74</a:t>
            </a:fld>
            <a:endParaRPr lang="en-US"/>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dirty="0"/>
              <a:t>Faculty Video Links, You tube &amp; NPTEL Video Links and Online Courses Details  </a:t>
            </a:r>
          </a:p>
        </p:txBody>
      </p:sp>
      <p:pic>
        <p:nvPicPr>
          <p:cNvPr id="8" name="Picture 2" descr="E:\NIET\Project\xLogo11.png.pagespeed.ic.pydHLuCQEZ.png"/>
          <p:cNvPicPr>
            <a:picLocks noChangeAspect="1" noChangeArrowheads="1"/>
          </p:cNvPicPr>
          <p:nvPr/>
        </p:nvPicPr>
        <p:blipFill>
          <a:blip r:embed="rId4"/>
          <a:srcRect/>
          <a:stretch>
            <a:fillRect/>
          </a:stretch>
        </p:blipFill>
        <p:spPr bwMode="auto">
          <a:xfrm>
            <a:off x="0" y="5"/>
            <a:ext cx="1447800" cy="817163"/>
          </a:xfrm>
          <a:prstGeom prst="rect">
            <a:avLst/>
          </a:prstGeom>
          <a:noFill/>
        </p:spPr>
      </p:pic>
      <p:sp>
        <p:nvSpPr>
          <p:cNvPr id="9" name="Footer Placeholder 9"/>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a:t>
            </a:r>
            <a:r>
              <a:rPr lang="en-US" dirty="0"/>
              <a:t>Programming in Python                        Unit I</a:t>
            </a:r>
          </a:p>
        </p:txBody>
      </p:sp>
    </p:spTree>
    <p:extLst>
      <p:ext uri="{BB962C8B-B14F-4D97-AF65-F5344CB8AC3E}">
        <p14:creationId xmlns:p14="http://schemas.microsoft.com/office/powerpoint/2010/main" val="1733733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45B9276-06FA-45B3-B7E8-492A20A5BBB8}" type="datetime1">
              <a:rPr lang="en-US" smtClean="0"/>
              <a:t>1/6/2021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75</a:t>
            </a:fld>
            <a:endParaRPr lang="en-US"/>
          </a:p>
        </p:txBody>
      </p:sp>
      <p:sp>
        <p:nvSpPr>
          <p:cNvPr id="7" name="Title 1"/>
          <p:cNvSpPr txBox="1">
            <a:spLocks/>
          </p:cNvSpPr>
          <p:nvPr/>
        </p:nvSpPr>
        <p:spPr>
          <a:xfrm>
            <a:off x="1295400" y="6"/>
            <a:ext cx="108966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Daily Quiz</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9" name="Content Placeholder 8">
            <a:extLst>
              <a:ext uri="{FF2B5EF4-FFF2-40B4-BE49-F238E27FC236}">
                <a16:creationId xmlns:a16="http://schemas.microsoft.com/office/drawing/2014/main" xmlns="" id="{6B6E05B7-AED7-4AB7-902A-233E147A9C15}"/>
              </a:ext>
            </a:extLst>
          </p:cNvPr>
          <p:cNvSpPr>
            <a:spLocks noGrp="1"/>
          </p:cNvSpPr>
          <p:nvPr>
            <p:ph idx="1"/>
          </p:nvPr>
        </p:nvSpPr>
        <p:spPr>
          <a:xfrm>
            <a:off x="1295400" y="1371600"/>
            <a:ext cx="10287000" cy="4754569"/>
          </a:xfrm>
        </p:spPr>
        <p:txBody>
          <a:bodyPr/>
          <a:lstStyle/>
          <a:p>
            <a:pPr marL="514350" indent="-514350">
              <a:buFont typeface="+mj-lt"/>
              <a:buAutoNum type="arabicPeriod"/>
            </a:pPr>
            <a:r>
              <a:rPr lang="en-US" dirty="0"/>
              <a:t>In Python, ‘Hello’, is the same as “Hello”</a:t>
            </a:r>
          </a:p>
          <a:p>
            <a:pPr marL="914391" lvl="1" indent="-514350">
              <a:buFont typeface="+mj-lt"/>
              <a:buAutoNum type="alphaLcParenR"/>
            </a:pPr>
            <a:r>
              <a:rPr lang="en-US" dirty="0"/>
              <a:t>True</a:t>
            </a:r>
          </a:p>
          <a:p>
            <a:pPr marL="914391" lvl="1" indent="-514350">
              <a:buFont typeface="+mj-lt"/>
              <a:buAutoNum type="alphaLcParenR"/>
            </a:pPr>
            <a:r>
              <a:rPr lang="en-US" dirty="0"/>
              <a:t>False</a:t>
            </a:r>
          </a:p>
          <a:p>
            <a:pPr marL="400041" lvl="1" indent="0">
              <a:buNone/>
            </a:pPr>
            <a:endParaRPr lang="en-US" dirty="0"/>
          </a:p>
          <a:p>
            <a:pPr marL="514350" indent="-514350">
              <a:buFont typeface="+mj-lt"/>
              <a:buAutoNum type="arabicPeriod"/>
            </a:pPr>
            <a:r>
              <a:rPr lang="en-US" dirty="0"/>
              <a:t>_________Operator is used to multiply numbers.</a:t>
            </a:r>
          </a:p>
          <a:p>
            <a:endParaRPr lang="en-US" dirty="0"/>
          </a:p>
        </p:txBody>
      </p:sp>
      <p:sp>
        <p:nvSpPr>
          <p:cNvPr id="10" name="Arrow: Left 9">
            <a:extLst>
              <a:ext uri="{FF2B5EF4-FFF2-40B4-BE49-F238E27FC236}">
                <a16:creationId xmlns:a16="http://schemas.microsoft.com/office/drawing/2014/main" xmlns="" id="{0B68A927-65FD-459C-A738-201B8929AFE4}"/>
              </a:ext>
            </a:extLst>
          </p:cNvPr>
          <p:cNvSpPr/>
          <p:nvPr/>
        </p:nvSpPr>
        <p:spPr>
          <a:xfrm>
            <a:off x="3136900" y="2057400"/>
            <a:ext cx="635000" cy="381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xmlns="" id="{5A2A9A09-BD7B-4BC5-AD61-27D92AB2EB06}"/>
              </a:ext>
            </a:extLst>
          </p:cNvPr>
          <p:cNvSpPr txBox="1"/>
          <p:nvPr/>
        </p:nvSpPr>
        <p:spPr>
          <a:xfrm>
            <a:off x="2438400" y="3515380"/>
            <a:ext cx="533401" cy="523220"/>
          </a:xfrm>
          <a:prstGeom prst="rect">
            <a:avLst/>
          </a:prstGeom>
          <a:noFill/>
        </p:spPr>
        <p:txBody>
          <a:bodyPr wrap="square" rtlCol="0">
            <a:spAutoFit/>
          </a:bodyPr>
          <a:lstStyle/>
          <a:p>
            <a:r>
              <a:rPr lang="en-US" sz="2800" dirty="0">
                <a:solidFill>
                  <a:schemeClr val="accent1">
                    <a:lumMod val="75000"/>
                  </a:schemeClr>
                </a:solidFill>
              </a:rPr>
              <a:t>*</a:t>
            </a:r>
          </a:p>
        </p:txBody>
      </p:sp>
      <p:sp>
        <p:nvSpPr>
          <p:cNvPr id="11" name="Footer Placeholder 9"/>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a:t>
            </a:r>
            <a:r>
              <a:rPr lang="en-US" dirty="0"/>
              <a:t>Programming in Python                        Unit I</a:t>
            </a:r>
          </a:p>
        </p:txBody>
      </p:sp>
    </p:spTree>
    <p:extLst>
      <p:ext uri="{BB962C8B-B14F-4D97-AF65-F5344CB8AC3E}">
        <p14:creationId xmlns:p14="http://schemas.microsoft.com/office/powerpoint/2010/main" val="187239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anim calcmode="lin" valueType="num">
                                      <p:cBhvr additive="base">
                                        <p:cTn id="11"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 calcmode="lin" valueType="num">
                                      <p:cBhvr additive="base">
                                        <p:cTn id="15"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4" end="4"/>
                                            </p:txEl>
                                          </p:spTgt>
                                        </p:tgtEl>
                                        <p:attrNameLst>
                                          <p:attrName>style.visibility</p:attrName>
                                        </p:attrNameLst>
                                      </p:cBhvr>
                                      <p:to>
                                        <p:strVal val="visible"/>
                                      </p:to>
                                    </p:set>
                                    <p:anim calcmode="lin" valueType="num">
                                      <p:cBhvr additive="base">
                                        <p:cTn id="25"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10" grpId="0" animBg="1"/>
      <p:bldP spid="2"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821970D-568F-4BD6-9BB0-E479ABF5AC82}" type="datetime1">
              <a:rPr lang="en-US" smtClean="0"/>
              <a:t>1/6/2021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76</a:t>
            </a:fld>
            <a:endParaRPr lang="en-US"/>
          </a:p>
        </p:txBody>
      </p:sp>
      <p:sp>
        <p:nvSpPr>
          <p:cNvPr id="7" name="Title 1"/>
          <p:cNvSpPr txBox="1">
            <a:spLocks/>
          </p:cNvSpPr>
          <p:nvPr/>
        </p:nvSpPr>
        <p:spPr>
          <a:xfrm>
            <a:off x="1295400" y="6"/>
            <a:ext cx="108966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Weekly Assignment</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9" name="Content Placeholder 8">
            <a:extLst>
              <a:ext uri="{FF2B5EF4-FFF2-40B4-BE49-F238E27FC236}">
                <a16:creationId xmlns:a16="http://schemas.microsoft.com/office/drawing/2014/main" xmlns="" id="{4F5D10CA-D568-406B-A083-0392B9B5DE3A}"/>
              </a:ext>
            </a:extLst>
          </p:cNvPr>
          <p:cNvSpPr>
            <a:spLocks noGrp="1"/>
          </p:cNvSpPr>
          <p:nvPr>
            <p:ph idx="1"/>
          </p:nvPr>
        </p:nvSpPr>
        <p:spPr>
          <a:xfrm>
            <a:off x="1295400" y="1371600"/>
            <a:ext cx="10287000" cy="4754569"/>
          </a:xfrm>
        </p:spPr>
        <p:txBody>
          <a:bodyPr>
            <a:normAutofit/>
          </a:bodyPr>
          <a:lstStyle/>
          <a:p>
            <a:pPr marL="514350" indent="-514350" algn="just">
              <a:buFont typeface="+mj-lt"/>
              <a:buAutoNum type="arabicPeriod"/>
            </a:pPr>
            <a:r>
              <a:rPr lang="en-US" dirty="0"/>
              <a:t>Explain the Features object oriented programming?</a:t>
            </a:r>
          </a:p>
          <a:p>
            <a:pPr marL="514350" indent="-514350" algn="just">
              <a:buFont typeface="+mj-lt"/>
              <a:buAutoNum type="arabicPeriod"/>
            </a:pPr>
            <a:r>
              <a:rPr lang="en-US" dirty="0"/>
              <a:t>Explain standard data types in Python. Give example of each.</a:t>
            </a:r>
          </a:p>
          <a:p>
            <a:pPr marL="514350" indent="-514350" algn="just">
              <a:buFont typeface="+mj-lt"/>
              <a:buAutoNum type="arabicPeriod"/>
            </a:pPr>
            <a:r>
              <a:rPr lang="en-US" dirty="0"/>
              <a:t>Explain Programming cycle of Python.</a:t>
            </a:r>
          </a:p>
          <a:p>
            <a:pPr marL="514350" indent="-514350" algn="just">
              <a:buFont typeface="+mj-lt"/>
              <a:buAutoNum type="arabicPeriod"/>
            </a:pPr>
            <a:r>
              <a:rPr lang="en-US" dirty="0"/>
              <a:t>Explain the type conversion in Python with suitable example.</a:t>
            </a:r>
          </a:p>
          <a:p>
            <a:pPr marL="514350" indent="-514350" algn="just">
              <a:buFont typeface="+mj-lt"/>
              <a:buAutoNum type="arabicPeriod"/>
            </a:pPr>
            <a:r>
              <a:rPr lang="en-US" dirty="0"/>
              <a:t>Explain various types of operators in Python with suitable example.</a:t>
            </a:r>
          </a:p>
          <a:p>
            <a:pPr marL="514350" indent="-514350">
              <a:buFont typeface="+mj-lt"/>
              <a:buAutoNum type="arabicPeriod"/>
            </a:pPr>
            <a:endParaRPr lang="en-US" dirty="0"/>
          </a:p>
        </p:txBody>
      </p:sp>
      <p:sp>
        <p:nvSpPr>
          <p:cNvPr id="10" name="Footer Placeholder 9"/>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a:t>
            </a:r>
            <a:r>
              <a:rPr lang="en-US" dirty="0"/>
              <a:t>Programming in Python                        Unit 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 calcmode="lin" valueType="num">
                                      <p:cBhvr additive="base">
                                        <p:cTn id="31"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16E60B3-A51A-4A27-98C4-04509E6B1D03}"/>
              </a:ext>
            </a:extLst>
          </p:cNvPr>
          <p:cNvSpPr>
            <a:spLocks noGrp="1"/>
          </p:cNvSpPr>
          <p:nvPr>
            <p:ph idx="1"/>
          </p:nvPr>
        </p:nvSpPr>
        <p:spPr>
          <a:xfrm>
            <a:off x="1447800" y="1219200"/>
            <a:ext cx="10134600" cy="4906969"/>
          </a:xfrm>
        </p:spPr>
        <p:txBody>
          <a:bodyPr>
            <a:normAutofit fontScale="92500" lnSpcReduction="20000"/>
          </a:bodyPr>
          <a:lstStyle/>
          <a:p>
            <a:pPr marL="514350" indent="-514350">
              <a:buFont typeface="+mj-lt"/>
              <a:buAutoNum type="arabicPeriod"/>
            </a:pPr>
            <a:r>
              <a:rPr lang="en-US" dirty="0"/>
              <a:t>What is the correct file extension for Python files?</a:t>
            </a:r>
          </a:p>
          <a:p>
            <a:pPr marL="914391" lvl="1" indent="-514350">
              <a:buFont typeface="+mj-lt"/>
              <a:buAutoNum type="alphaLcParenR"/>
            </a:pPr>
            <a:r>
              <a:rPr lang="en-US" dirty="0"/>
              <a:t>.</a:t>
            </a:r>
            <a:r>
              <a:rPr lang="en-US" dirty="0" err="1"/>
              <a:t>pyt</a:t>
            </a:r>
            <a:endParaRPr lang="en-US" dirty="0"/>
          </a:p>
          <a:p>
            <a:pPr marL="914391" lvl="1" indent="-514350">
              <a:buFont typeface="+mj-lt"/>
              <a:buAutoNum type="alphaLcParenR"/>
            </a:pPr>
            <a:r>
              <a:rPr lang="en-US" dirty="0"/>
              <a:t>.</a:t>
            </a:r>
            <a:r>
              <a:rPr lang="en-US" dirty="0" err="1"/>
              <a:t>py</a:t>
            </a:r>
            <a:endParaRPr lang="en-US" dirty="0"/>
          </a:p>
          <a:p>
            <a:pPr marL="914391" lvl="1" indent="-514350">
              <a:buFont typeface="+mj-lt"/>
              <a:buAutoNum type="alphaLcParenR"/>
            </a:pPr>
            <a:r>
              <a:rPr lang="en-US" dirty="0"/>
              <a:t>.</a:t>
            </a:r>
            <a:r>
              <a:rPr lang="en-US" dirty="0" err="1"/>
              <a:t>pt</a:t>
            </a:r>
            <a:endParaRPr lang="en-US" dirty="0"/>
          </a:p>
          <a:p>
            <a:pPr marL="914391" lvl="1" indent="-514350">
              <a:buFont typeface="+mj-lt"/>
              <a:buAutoNum type="alphaLcParenR"/>
            </a:pPr>
            <a:r>
              <a:rPr lang="en-US" dirty="0"/>
              <a:t>.</a:t>
            </a:r>
            <a:r>
              <a:rPr lang="en-US" dirty="0" err="1"/>
              <a:t>pyth</a:t>
            </a:r>
            <a:endParaRPr lang="en-US" dirty="0"/>
          </a:p>
          <a:p>
            <a:pPr marL="514350" indent="-514350">
              <a:buFont typeface="+mj-lt"/>
              <a:buAutoNum type="arabicPeriod"/>
            </a:pPr>
            <a:r>
              <a:rPr lang="en-US" dirty="0"/>
              <a:t>What is the output for −</a:t>
            </a:r>
          </a:p>
          <a:p>
            <a:pPr marL="0" indent="0">
              <a:buNone/>
            </a:pPr>
            <a:r>
              <a:rPr lang="en-US" dirty="0"/>
              <a:t>	'python ' [-3]?</a:t>
            </a:r>
          </a:p>
          <a:p>
            <a:pPr marL="914391" lvl="1" indent="-514350">
              <a:buFont typeface="+mj-lt"/>
              <a:buAutoNum type="alphaLcParenR"/>
            </a:pPr>
            <a:r>
              <a:rPr lang="en-US" dirty="0"/>
              <a:t>A - 'o'</a:t>
            </a:r>
          </a:p>
          <a:p>
            <a:pPr marL="914391" lvl="1" indent="-514350">
              <a:buFont typeface="+mj-lt"/>
              <a:buAutoNum type="alphaLcParenR"/>
            </a:pPr>
            <a:r>
              <a:rPr lang="en-US" dirty="0"/>
              <a:t>B - 't'</a:t>
            </a:r>
          </a:p>
          <a:p>
            <a:pPr marL="914391" lvl="1" indent="-514350">
              <a:buFont typeface="+mj-lt"/>
              <a:buAutoNum type="alphaLcParenR"/>
            </a:pPr>
            <a:r>
              <a:rPr lang="en-US" dirty="0"/>
              <a:t>C - 'h'</a:t>
            </a:r>
          </a:p>
          <a:p>
            <a:pPr marL="914391" lvl="1" indent="-514350">
              <a:buFont typeface="+mj-lt"/>
              <a:buAutoNum type="alphaLcParenR"/>
            </a:pPr>
            <a:r>
              <a:rPr lang="en-US" dirty="0"/>
              <a:t>D - Negative index error.</a:t>
            </a:r>
          </a:p>
        </p:txBody>
      </p:sp>
      <p:sp>
        <p:nvSpPr>
          <p:cNvPr id="4" name="Date Placeholder 3"/>
          <p:cNvSpPr>
            <a:spLocks noGrp="1"/>
          </p:cNvSpPr>
          <p:nvPr>
            <p:ph type="dt" sz="half" idx="10"/>
          </p:nvPr>
        </p:nvSpPr>
        <p:spPr/>
        <p:txBody>
          <a:bodyPr/>
          <a:lstStyle/>
          <a:p>
            <a:fld id="{CEC3F4BA-FD4A-4760-8DFC-DA04FE32BA53}" type="datetime1">
              <a:rPr lang="en-US" smtClean="0"/>
              <a:t>1/6/2021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77</a:t>
            </a:fld>
            <a:endParaRPr lang="en-US"/>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MCQs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9" name="Arrow: Left 8">
            <a:extLst>
              <a:ext uri="{FF2B5EF4-FFF2-40B4-BE49-F238E27FC236}">
                <a16:creationId xmlns:a16="http://schemas.microsoft.com/office/drawing/2014/main" xmlns="" id="{5B71A3BD-B0F3-4EFE-BB9D-8372296CCD25}"/>
              </a:ext>
            </a:extLst>
          </p:cNvPr>
          <p:cNvSpPr/>
          <p:nvPr/>
        </p:nvSpPr>
        <p:spPr>
          <a:xfrm>
            <a:off x="3420820" y="4953000"/>
            <a:ext cx="635000" cy="381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Left 9">
            <a:extLst>
              <a:ext uri="{FF2B5EF4-FFF2-40B4-BE49-F238E27FC236}">
                <a16:creationId xmlns:a16="http://schemas.microsoft.com/office/drawing/2014/main" xmlns="" id="{FDDE2829-CCD2-4AE5-A15A-12261396B5F6}"/>
              </a:ext>
            </a:extLst>
          </p:cNvPr>
          <p:cNvSpPr/>
          <p:nvPr/>
        </p:nvSpPr>
        <p:spPr>
          <a:xfrm>
            <a:off x="2971800" y="2133600"/>
            <a:ext cx="635000" cy="381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ooter Placeholder 9"/>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a:t>
            </a:r>
            <a:r>
              <a:rPr lang="en-US" dirty="0"/>
              <a:t>Programming in Python                        Unit 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 calcmode="lin" valueType="num">
                                      <p:cBhvr additive="base">
                                        <p:cTn id="5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 calcmode="lin" valueType="num">
                                      <p:cBhvr additive="base">
                                        <p:cTn id="5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animBg="1"/>
      <p:bldP spid="10"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59AB617-5CC6-4BD9-BA00-6770EC973C3D}"/>
              </a:ext>
            </a:extLst>
          </p:cNvPr>
          <p:cNvSpPr>
            <a:spLocks noGrp="1"/>
          </p:cNvSpPr>
          <p:nvPr>
            <p:ph idx="1"/>
          </p:nvPr>
        </p:nvSpPr>
        <p:spPr>
          <a:xfrm>
            <a:off x="1447800" y="914400"/>
            <a:ext cx="10134600" cy="4602169"/>
          </a:xfrm>
        </p:spPr>
        <p:txBody>
          <a:bodyPr>
            <a:normAutofit fontScale="92500" lnSpcReduction="10000"/>
          </a:bodyPr>
          <a:lstStyle/>
          <a:p>
            <a:pPr marL="514350" indent="-514350">
              <a:buFont typeface="+mj-lt"/>
              <a:buAutoNum type="arabicPeriod" startAt="3"/>
            </a:pPr>
            <a:r>
              <a:rPr lang="en-US" dirty="0"/>
              <a:t>How do you create a variable with the numeric value 5?</a:t>
            </a:r>
          </a:p>
          <a:p>
            <a:pPr marL="914391" lvl="1" indent="-514350">
              <a:buFont typeface="+mj-lt"/>
              <a:buAutoNum type="alphaLcParenR"/>
            </a:pPr>
            <a:r>
              <a:rPr lang="en-US" dirty="0"/>
              <a:t>x = 5</a:t>
            </a:r>
          </a:p>
          <a:p>
            <a:pPr marL="914391" lvl="1" indent="-514350">
              <a:buFont typeface="+mj-lt"/>
              <a:buAutoNum type="alphaLcParenR"/>
            </a:pPr>
            <a:r>
              <a:rPr lang="en-US" dirty="0"/>
              <a:t>x = int(5)</a:t>
            </a:r>
          </a:p>
          <a:p>
            <a:pPr marL="914391" lvl="1" indent="-514350">
              <a:buFont typeface="+mj-lt"/>
              <a:buAutoNum type="alphaLcParenR"/>
            </a:pPr>
            <a:r>
              <a:rPr lang="en-US" dirty="0"/>
              <a:t>Both option are correct</a:t>
            </a:r>
          </a:p>
          <a:p>
            <a:pPr marL="914391" lvl="1" indent="-514350">
              <a:buFont typeface="+mj-lt"/>
              <a:buAutoNum type="alphaLcParenR"/>
            </a:pPr>
            <a:r>
              <a:rPr lang="en-US" dirty="0"/>
              <a:t>No option is correct</a:t>
            </a:r>
          </a:p>
          <a:p>
            <a:pPr marL="514350" indent="-514350">
              <a:buFont typeface="+mj-lt"/>
              <a:buAutoNum type="arabicPeriod" startAt="4"/>
            </a:pPr>
            <a:r>
              <a:rPr lang="en-US" dirty="0"/>
              <a:t>Which one is NOT a legal variable name?</a:t>
            </a:r>
          </a:p>
          <a:p>
            <a:pPr marL="914391" lvl="1" indent="-514350">
              <a:buFont typeface="+mj-lt"/>
              <a:buAutoNum type="alphaLcParenR"/>
            </a:pPr>
            <a:r>
              <a:rPr lang="en-US" dirty="0" err="1"/>
              <a:t>My_var</a:t>
            </a:r>
            <a:endParaRPr lang="en-US" dirty="0"/>
          </a:p>
          <a:p>
            <a:pPr marL="914391" lvl="1" indent="-514350">
              <a:buFont typeface="+mj-lt"/>
              <a:buAutoNum type="alphaLcParenR"/>
            </a:pPr>
            <a:r>
              <a:rPr lang="en-US" dirty="0"/>
              <a:t>My-var</a:t>
            </a:r>
          </a:p>
          <a:p>
            <a:pPr marL="914391" lvl="1" indent="-514350">
              <a:buFont typeface="+mj-lt"/>
              <a:buAutoNum type="alphaLcParenR"/>
            </a:pPr>
            <a:r>
              <a:rPr lang="en-US" dirty="0"/>
              <a:t>_</a:t>
            </a:r>
            <a:r>
              <a:rPr lang="en-US" dirty="0" err="1"/>
              <a:t>Myvar</a:t>
            </a:r>
            <a:endParaRPr lang="en-US" dirty="0"/>
          </a:p>
          <a:p>
            <a:pPr marL="914391" lvl="1" indent="-514350">
              <a:buFont typeface="+mj-lt"/>
              <a:buAutoNum type="alphaLcParenR"/>
            </a:pPr>
            <a:r>
              <a:rPr lang="en-US" dirty="0" err="1"/>
              <a:t>Myvar</a:t>
            </a:r>
            <a:endParaRPr lang="en-US" dirty="0"/>
          </a:p>
          <a:p>
            <a:pPr marL="914391" lvl="1" indent="-514350">
              <a:buFont typeface="+mj-lt"/>
              <a:buAutoNum type="alphaLcParenR"/>
            </a:pPr>
            <a:endParaRPr lang="en-US" dirty="0"/>
          </a:p>
        </p:txBody>
      </p:sp>
      <p:sp>
        <p:nvSpPr>
          <p:cNvPr id="4" name="Date Placeholder 3"/>
          <p:cNvSpPr>
            <a:spLocks noGrp="1"/>
          </p:cNvSpPr>
          <p:nvPr>
            <p:ph type="dt" sz="half" idx="10"/>
          </p:nvPr>
        </p:nvSpPr>
        <p:spPr/>
        <p:txBody>
          <a:bodyPr/>
          <a:lstStyle/>
          <a:p>
            <a:fld id="{9E8E2952-D2A6-467D-9224-6EA94A510BB3}" type="datetime1">
              <a:rPr lang="en-US" smtClean="0"/>
              <a:t>1/6/2021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78</a:t>
            </a:fld>
            <a:endParaRPr lang="en-US"/>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MCQs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9" name="Arrow: Left 8">
            <a:extLst>
              <a:ext uri="{FF2B5EF4-FFF2-40B4-BE49-F238E27FC236}">
                <a16:creationId xmlns:a16="http://schemas.microsoft.com/office/drawing/2014/main" xmlns="" id="{10BA70D0-E4AE-4C1F-9184-DE0D2B5256A4}"/>
              </a:ext>
            </a:extLst>
          </p:cNvPr>
          <p:cNvSpPr/>
          <p:nvPr/>
        </p:nvSpPr>
        <p:spPr>
          <a:xfrm>
            <a:off x="5778500" y="2286000"/>
            <a:ext cx="635000" cy="381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Left 9">
            <a:extLst>
              <a:ext uri="{FF2B5EF4-FFF2-40B4-BE49-F238E27FC236}">
                <a16:creationId xmlns:a16="http://schemas.microsoft.com/office/drawing/2014/main" xmlns="" id="{FD5A1D36-37D6-48A3-8322-9C348FCB69F8}"/>
              </a:ext>
            </a:extLst>
          </p:cNvPr>
          <p:cNvSpPr/>
          <p:nvPr/>
        </p:nvSpPr>
        <p:spPr>
          <a:xfrm>
            <a:off x="3530600" y="4114800"/>
            <a:ext cx="635000" cy="381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ooter Placeholder 9"/>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a:t>
            </a:r>
            <a:r>
              <a:rPr lang="en-US" dirty="0"/>
              <a:t>Programming in Python                        Unit I</a:t>
            </a:r>
          </a:p>
        </p:txBody>
      </p:sp>
    </p:spTree>
    <p:extLst>
      <p:ext uri="{BB962C8B-B14F-4D97-AF65-F5344CB8AC3E}">
        <p14:creationId xmlns:p14="http://schemas.microsoft.com/office/powerpoint/2010/main" val="545688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animBg="1"/>
      <p:bldP spid="10"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59AB617-5CC6-4BD9-BA00-6770EC973C3D}"/>
              </a:ext>
            </a:extLst>
          </p:cNvPr>
          <p:cNvSpPr>
            <a:spLocks noGrp="1"/>
          </p:cNvSpPr>
          <p:nvPr>
            <p:ph idx="1"/>
          </p:nvPr>
        </p:nvSpPr>
        <p:spPr>
          <a:xfrm>
            <a:off x="1447800" y="914400"/>
            <a:ext cx="10134600" cy="4602169"/>
          </a:xfrm>
        </p:spPr>
        <p:txBody>
          <a:bodyPr>
            <a:normAutofit fontScale="92500" lnSpcReduction="20000"/>
          </a:bodyPr>
          <a:lstStyle/>
          <a:p>
            <a:pPr marL="514350" indent="-514350">
              <a:buFont typeface="+mj-lt"/>
              <a:buAutoNum type="arabicPeriod" startAt="5"/>
            </a:pPr>
            <a:r>
              <a:rPr lang="en-US" dirty="0"/>
              <a:t>Which operator can be used to compare two values?</a:t>
            </a:r>
          </a:p>
          <a:p>
            <a:pPr marL="914391" lvl="1" indent="-514350">
              <a:buFont typeface="+mj-lt"/>
              <a:buAutoNum type="alphaLcParenR"/>
            </a:pPr>
            <a:r>
              <a:rPr lang="en-US" dirty="0"/>
              <a:t>&lt;&gt;</a:t>
            </a:r>
          </a:p>
          <a:p>
            <a:pPr marL="914391" lvl="1" indent="-514350">
              <a:buFont typeface="+mj-lt"/>
              <a:buAutoNum type="alphaLcParenR"/>
            </a:pPr>
            <a:r>
              <a:rPr lang="en-US" dirty="0"/>
              <a:t>&gt;&lt;</a:t>
            </a:r>
          </a:p>
          <a:p>
            <a:pPr marL="914391" lvl="1" indent="-514350">
              <a:buFont typeface="+mj-lt"/>
              <a:buAutoNum type="alphaLcParenR"/>
            </a:pPr>
            <a:r>
              <a:rPr lang="en-US" dirty="0"/>
              <a:t>==</a:t>
            </a:r>
          </a:p>
          <a:p>
            <a:pPr marL="914391" lvl="1" indent="-514350">
              <a:buFont typeface="+mj-lt"/>
              <a:buAutoNum type="alphaLcParenR"/>
            </a:pPr>
            <a:r>
              <a:rPr lang="en-US" dirty="0"/>
              <a:t>=</a:t>
            </a:r>
          </a:p>
          <a:p>
            <a:pPr marL="914391" lvl="1" indent="-514350">
              <a:buFont typeface="+mj-lt"/>
              <a:buAutoNum type="alphaLcParenR"/>
            </a:pPr>
            <a:endParaRPr lang="en-US" dirty="0"/>
          </a:p>
          <a:p>
            <a:pPr marL="514350" indent="-514350">
              <a:buFont typeface="+mj-lt"/>
              <a:buAutoNum type="arabicPeriod" startAt="5"/>
            </a:pPr>
            <a:r>
              <a:rPr lang="en-US" dirty="0"/>
              <a:t>Which one is a legal identifier?</a:t>
            </a:r>
          </a:p>
          <a:p>
            <a:pPr marL="914391" lvl="1" indent="-514350">
              <a:buFont typeface="+mj-lt"/>
              <a:buAutoNum type="alphaLcParenR"/>
            </a:pPr>
            <a:r>
              <a:rPr lang="en-US" dirty="0" err="1"/>
              <a:t>ab#cd</a:t>
            </a:r>
            <a:endParaRPr lang="en-US" dirty="0"/>
          </a:p>
          <a:p>
            <a:pPr marL="914391" lvl="1" indent="-514350">
              <a:buFont typeface="+mj-lt"/>
              <a:buAutoNum type="alphaLcParenR"/>
            </a:pPr>
            <a:r>
              <a:rPr lang="en-US" dirty="0" err="1"/>
              <a:t>abc</a:t>
            </a:r>
            <a:endParaRPr lang="en-US" dirty="0"/>
          </a:p>
          <a:p>
            <a:pPr marL="914391" lvl="1" indent="-514350">
              <a:buFont typeface="+mj-lt"/>
              <a:buAutoNum type="alphaLcParenR"/>
            </a:pPr>
            <a:r>
              <a:rPr lang="en-US" dirty="0"/>
              <a:t>S.I</a:t>
            </a:r>
          </a:p>
          <a:p>
            <a:pPr marL="914391" lvl="1" indent="-514350">
              <a:buFont typeface="+mj-lt"/>
              <a:buAutoNum type="alphaLcParenR"/>
            </a:pPr>
            <a:r>
              <a:rPr lang="en-US" dirty="0"/>
              <a:t>Area of circle</a:t>
            </a:r>
          </a:p>
          <a:p>
            <a:pPr marL="914391" lvl="1" indent="-514350">
              <a:buFont typeface="+mj-lt"/>
              <a:buAutoNum type="alphaLcParenR"/>
            </a:pPr>
            <a:endParaRPr lang="en-US" dirty="0"/>
          </a:p>
        </p:txBody>
      </p:sp>
      <p:sp>
        <p:nvSpPr>
          <p:cNvPr id="4" name="Date Placeholder 3"/>
          <p:cNvSpPr>
            <a:spLocks noGrp="1"/>
          </p:cNvSpPr>
          <p:nvPr>
            <p:ph type="dt" sz="half" idx="10"/>
          </p:nvPr>
        </p:nvSpPr>
        <p:spPr/>
        <p:txBody>
          <a:bodyPr/>
          <a:lstStyle/>
          <a:p>
            <a:fld id="{6751D67F-59C3-463A-9B14-08A7B347D840}" type="datetime1">
              <a:rPr lang="en-US" smtClean="0"/>
              <a:t>1/6/2021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79</a:t>
            </a:fld>
            <a:endParaRPr lang="en-US"/>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MCQs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9" name="Arrow: Left 8">
            <a:extLst>
              <a:ext uri="{FF2B5EF4-FFF2-40B4-BE49-F238E27FC236}">
                <a16:creationId xmlns:a16="http://schemas.microsoft.com/office/drawing/2014/main" xmlns="" id="{10BA70D0-E4AE-4C1F-9184-DE0D2B5256A4}"/>
              </a:ext>
            </a:extLst>
          </p:cNvPr>
          <p:cNvSpPr/>
          <p:nvPr/>
        </p:nvSpPr>
        <p:spPr>
          <a:xfrm>
            <a:off x="2947261" y="2133600"/>
            <a:ext cx="635000" cy="381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Left 9">
            <a:extLst>
              <a:ext uri="{FF2B5EF4-FFF2-40B4-BE49-F238E27FC236}">
                <a16:creationId xmlns:a16="http://schemas.microsoft.com/office/drawing/2014/main" xmlns="" id="{FD5A1D36-37D6-48A3-8322-9C348FCB69F8}"/>
              </a:ext>
            </a:extLst>
          </p:cNvPr>
          <p:cNvSpPr/>
          <p:nvPr/>
        </p:nvSpPr>
        <p:spPr>
          <a:xfrm>
            <a:off x="3530600" y="4114800"/>
            <a:ext cx="635000" cy="381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ooter Placeholder 9"/>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a:t>
            </a:r>
            <a:r>
              <a:rPr lang="en-US" dirty="0"/>
              <a:t>Programming in Python                        Unit I</a:t>
            </a:r>
          </a:p>
        </p:txBody>
      </p:sp>
    </p:spTree>
    <p:extLst>
      <p:ext uri="{BB962C8B-B14F-4D97-AF65-F5344CB8AC3E}">
        <p14:creationId xmlns:p14="http://schemas.microsoft.com/office/powerpoint/2010/main" val="3088598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 calcmode="lin" valueType="num">
                                      <p:cBhvr additive="base">
                                        <p:cTn id="4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 calcmode="lin" valueType="num">
                                      <p:cBhvr additive="base">
                                        <p:cTn id="4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5BD100-6AF4-4212-A8CF-35B856369DFA}"/>
              </a:ext>
            </a:extLst>
          </p:cNvPr>
          <p:cNvSpPr>
            <a:spLocks noGrp="1"/>
          </p:cNvSpPr>
          <p:nvPr>
            <p:ph type="title"/>
          </p:nvPr>
        </p:nvSpPr>
        <p:spPr>
          <a:xfrm>
            <a:off x="1333500" y="2857500"/>
            <a:ext cx="10972800" cy="1143000"/>
          </a:xfrm>
        </p:spPr>
        <p:txBody>
          <a:bodyPr>
            <a:normAutofit fontScale="90000"/>
          </a:bodyPr>
          <a:lstStyle/>
          <a:p>
            <a:r>
              <a:rPr lang="en-US" dirty="0"/>
              <a:t>Object Oriented Programming (CO5)</a:t>
            </a:r>
            <a:br>
              <a:rPr lang="en-US" dirty="0"/>
            </a:br>
            <a:endParaRPr lang="en-US" dirty="0"/>
          </a:p>
        </p:txBody>
      </p:sp>
      <p:sp>
        <p:nvSpPr>
          <p:cNvPr id="4" name="Date Placeholder 3"/>
          <p:cNvSpPr>
            <a:spLocks noGrp="1"/>
          </p:cNvSpPr>
          <p:nvPr>
            <p:ph type="dt" sz="half" idx="10"/>
          </p:nvPr>
        </p:nvSpPr>
        <p:spPr/>
        <p:txBody>
          <a:bodyPr/>
          <a:lstStyle/>
          <a:p>
            <a:fld id="{06168C38-C5BA-4581-9959-1074A5D95990}" type="datetime1">
              <a:rPr lang="en-US" smtClean="0"/>
              <a:t>1/6/2021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Object Oriented Programming </a:t>
            </a:r>
            <a:r>
              <a:rPr lang="en-US" sz="2800" dirty="0"/>
              <a:t>(CO5)</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28975"/>
            <a:ext cx="1447800" cy="817163"/>
          </a:xfrm>
          <a:prstGeom prst="rect">
            <a:avLst/>
          </a:prstGeom>
          <a:noFill/>
        </p:spPr>
      </p:pic>
      <p:sp>
        <p:nvSpPr>
          <p:cNvPr id="9" name="Footer Placeholder 9"/>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a:t>
            </a:r>
            <a:r>
              <a:rPr lang="en-US" dirty="0"/>
              <a:t>Programming in Python                        Unit I</a:t>
            </a:r>
          </a:p>
        </p:txBody>
      </p:sp>
    </p:spTree>
    <p:extLst>
      <p:ext uri="{BB962C8B-B14F-4D97-AF65-F5344CB8AC3E}">
        <p14:creationId xmlns:p14="http://schemas.microsoft.com/office/powerpoint/2010/main" val="20676588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59AB617-5CC6-4BD9-BA00-6770EC973C3D}"/>
              </a:ext>
            </a:extLst>
          </p:cNvPr>
          <p:cNvSpPr>
            <a:spLocks noGrp="1"/>
          </p:cNvSpPr>
          <p:nvPr>
            <p:ph idx="1"/>
          </p:nvPr>
        </p:nvSpPr>
        <p:spPr>
          <a:xfrm>
            <a:off x="1447800" y="914400"/>
            <a:ext cx="10134600" cy="4602169"/>
          </a:xfrm>
        </p:spPr>
        <p:txBody>
          <a:bodyPr>
            <a:normAutofit/>
          </a:bodyPr>
          <a:lstStyle/>
          <a:p>
            <a:pPr marL="514350" indent="-514350">
              <a:buFont typeface="+mj-lt"/>
              <a:buAutoNum type="arabicPeriod" startAt="7"/>
            </a:pPr>
            <a:r>
              <a:rPr lang="en-US" dirty="0"/>
              <a:t>Which of these collections defines a SET?</a:t>
            </a:r>
          </a:p>
          <a:p>
            <a:pPr marL="914391" lvl="1" indent="-514350">
              <a:buFont typeface="+mj-lt"/>
              <a:buAutoNum type="alphaLcParenR"/>
            </a:pPr>
            <a:r>
              <a:rPr lang="en-US" dirty="0"/>
              <a:t>{1, 2, 3, 4}</a:t>
            </a:r>
          </a:p>
          <a:p>
            <a:pPr marL="914391" lvl="1" indent="-514350">
              <a:buFont typeface="+mj-lt"/>
              <a:buAutoNum type="alphaLcParenR"/>
            </a:pPr>
            <a:r>
              <a:rPr lang="en-US" dirty="0"/>
              <a:t>{‘1’:’12’,’2’:’45’}</a:t>
            </a:r>
          </a:p>
          <a:p>
            <a:pPr marL="914391" lvl="1" indent="-514350">
              <a:buFont typeface="+mj-lt"/>
              <a:buAutoNum type="alphaLcParenR"/>
            </a:pPr>
            <a:r>
              <a:rPr lang="en-US" dirty="0"/>
              <a:t>(1,2,3,4)</a:t>
            </a:r>
          </a:p>
          <a:p>
            <a:pPr marL="914391" lvl="1" indent="-514350">
              <a:buFont typeface="+mj-lt"/>
              <a:buAutoNum type="alphaLcParenR"/>
            </a:pPr>
            <a:r>
              <a:rPr lang="en-US" dirty="0"/>
              <a:t>[1,2,3,4]</a:t>
            </a:r>
          </a:p>
          <a:p>
            <a:pPr marL="914391" lvl="1" indent="-514350">
              <a:buFont typeface="+mj-lt"/>
              <a:buAutoNum type="alphaLcParenR"/>
            </a:pPr>
            <a:endParaRPr lang="en-US" dirty="0"/>
          </a:p>
        </p:txBody>
      </p:sp>
      <p:sp>
        <p:nvSpPr>
          <p:cNvPr id="4" name="Date Placeholder 3"/>
          <p:cNvSpPr>
            <a:spLocks noGrp="1"/>
          </p:cNvSpPr>
          <p:nvPr>
            <p:ph type="dt" sz="half" idx="10"/>
          </p:nvPr>
        </p:nvSpPr>
        <p:spPr/>
        <p:txBody>
          <a:bodyPr/>
          <a:lstStyle/>
          <a:p>
            <a:fld id="{BD42CFDC-5D58-46AE-99BC-9E0A7DA06B8C}" type="datetime1">
              <a:rPr lang="en-US" smtClean="0"/>
              <a:t>1/6/2021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80</a:t>
            </a:fld>
            <a:endParaRPr lang="en-US"/>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MCQs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9" name="Arrow: Left 8">
            <a:extLst>
              <a:ext uri="{FF2B5EF4-FFF2-40B4-BE49-F238E27FC236}">
                <a16:creationId xmlns:a16="http://schemas.microsoft.com/office/drawing/2014/main" xmlns="" id="{10BA70D0-E4AE-4C1F-9184-DE0D2B5256A4}"/>
              </a:ext>
            </a:extLst>
          </p:cNvPr>
          <p:cNvSpPr/>
          <p:nvPr/>
        </p:nvSpPr>
        <p:spPr>
          <a:xfrm>
            <a:off x="4038600" y="1600200"/>
            <a:ext cx="635000" cy="31108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ooter Placeholder 9"/>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a:t>
            </a:r>
            <a:r>
              <a:rPr lang="en-US" dirty="0"/>
              <a:t>Programming in Python                        Unit I</a:t>
            </a:r>
          </a:p>
        </p:txBody>
      </p:sp>
    </p:spTree>
    <p:extLst>
      <p:ext uri="{BB962C8B-B14F-4D97-AF65-F5344CB8AC3E}">
        <p14:creationId xmlns:p14="http://schemas.microsoft.com/office/powerpoint/2010/main" val="2377509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990600"/>
            <a:ext cx="9906000" cy="4648200"/>
          </a:xfrm>
        </p:spPr>
        <p:txBody>
          <a:bodyPr>
            <a:noAutofit/>
          </a:bodyPr>
          <a:lstStyle/>
          <a:p>
            <a:pPr marL="457200" lvl="0" indent="-457200">
              <a:buFont typeface="+mj-lt"/>
              <a:buAutoNum type="arabicPeriod"/>
            </a:pPr>
            <a:r>
              <a:rPr lang="en-IN" sz="2600" dirty="0"/>
              <a:t>What is the difference between list and tuples?</a:t>
            </a:r>
          </a:p>
          <a:p>
            <a:pPr marL="0" lvl="0" indent="0">
              <a:buNone/>
            </a:pPr>
            <a:r>
              <a:rPr lang="en-IN" sz="2600" dirty="0"/>
              <a:t>					          [AKTU 2019-2020(odd), 2 marks]</a:t>
            </a:r>
          </a:p>
          <a:p>
            <a:pPr marL="514350" lvl="0" indent="-514350">
              <a:buFont typeface="+mj-lt"/>
              <a:buAutoNum type="arabicPeriod" startAt="2"/>
            </a:pPr>
            <a:r>
              <a:rPr lang="en-IN" sz="2600" dirty="0"/>
              <a:t>In some languages, every statement ends with semicolon(;). What happens if you put a semi-colon  at the end of a Python statement? 					          [AKTU 2019-2020(odd), 2 marks]</a:t>
            </a:r>
          </a:p>
          <a:p>
            <a:pPr marL="457200" lvl="0" indent="-457200">
              <a:buFont typeface="+mj-lt"/>
              <a:buAutoNum type="arabicPeriod" startAt="2"/>
            </a:pPr>
            <a:r>
              <a:rPr lang="en-IN" sz="2600" dirty="0"/>
              <a:t>Mention five benefits of using Python.</a:t>
            </a:r>
          </a:p>
          <a:p>
            <a:pPr marL="0" lvl="0" indent="0">
              <a:buNone/>
            </a:pPr>
            <a:r>
              <a:rPr lang="en-IN" sz="2600" dirty="0"/>
              <a:t>					          [AKTU 2019-2020(odd), 2 marks]</a:t>
            </a:r>
          </a:p>
          <a:p>
            <a:pPr marL="514350" lvl="0" indent="-514350">
              <a:buFont typeface="+mj-lt"/>
              <a:buAutoNum type="arabicPeriod" startAt="4"/>
            </a:pPr>
            <a:r>
              <a:rPr lang="en-IN" sz="2600" dirty="0"/>
              <a:t>How is Python an interpreted language?</a:t>
            </a:r>
          </a:p>
          <a:p>
            <a:pPr marL="0" lvl="0" indent="0">
              <a:buNone/>
            </a:pPr>
            <a:r>
              <a:rPr lang="en-IN" sz="2600" dirty="0"/>
              <a:t>					          [AKTU 2019-2020(odd), 2 marks]</a:t>
            </a:r>
          </a:p>
        </p:txBody>
      </p:sp>
      <p:sp>
        <p:nvSpPr>
          <p:cNvPr id="4" name="Date Placeholder 3"/>
          <p:cNvSpPr>
            <a:spLocks noGrp="1"/>
          </p:cNvSpPr>
          <p:nvPr>
            <p:ph type="dt" sz="half" idx="10"/>
          </p:nvPr>
        </p:nvSpPr>
        <p:spPr/>
        <p:txBody>
          <a:bodyPr/>
          <a:lstStyle/>
          <a:p>
            <a:fld id="{A28F0C78-301C-41BB-A91F-C15C81AF2BE8}" type="datetime1">
              <a:rPr lang="en-US" smtClean="0"/>
              <a:t>1/6/2021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81</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Old Question Papers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9" name="Footer Placeholder 9"/>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a:t>
            </a:r>
            <a:r>
              <a:rPr lang="en-US" dirty="0"/>
              <a:t>Programming in Python                        Unit I</a:t>
            </a:r>
          </a:p>
        </p:txBody>
      </p:sp>
    </p:spTree>
    <p:extLst>
      <p:ext uri="{BB962C8B-B14F-4D97-AF65-F5344CB8AC3E}">
        <p14:creationId xmlns:p14="http://schemas.microsoft.com/office/powerpoint/2010/main" val="576470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1066800"/>
            <a:ext cx="9906000" cy="5029200"/>
          </a:xfrm>
        </p:spPr>
        <p:txBody>
          <a:bodyPr>
            <a:normAutofit/>
          </a:bodyPr>
          <a:lstStyle/>
          <a:p>
            <a:pPr marL="457200" lvl="0" indent="-457200">
              <a:lnSpc>
                <a:spcPct val="150000"/>
              </a:lnSpc>
              <a:buFont typeface="+mj-lt"/>
              <a:buAutoNum type="arabicPeriod" startAt="5"/>
            </a:pPr>
            <a:r>
              <a:rPr lang="en-IN" sz="2400" dirty="0"/>
              <a:t>What type of language is Python ?              [AKTU 2019-2020(odd), 2 marks]</a:t>
            </a:r>
          </a:p>
          <a:p>
            <a:pPr marL="457200" lvl="0" indent="-457200">
              <a:lnSpc>
                <a:spcPct val="150000"/>
              </a:lnSpc>
              <a:buFont typeface="+mj-lt"/>
              <a:buAutoNum type="arabicPeriod" startAt="5"/>
            </a:pPr>
            <a:r>
              <a:rPr lang="en-IN" sz="2400" dirty="0"/>
              <a:t>Define floor division with example.             [AKTU 2019-2020(odd), 2 marks]</a:t>
            </a:r>
          </a:p>
          <a:p>
            <a:pPr marL="457200" lvl="0" indent="-457200">
              <a:lnSpc>
                <a:spcPct val="150000"/>
              </a:lnSpc>
              <a:buFont typeface="+mj-lt"/>
              <a:buAutoNum type="arabicPeriod" startAt="5"/>
            </a:pPr>
            <a:r>
              <a:rPr lang="en-IN" sz="2400" dirty="0"/>
              <a:t>Write short notes with example: The Programming cycle for Python, Elements of Python, Type conversion in Python, operator precedence and Boolean expression.</a:t>
            </a:r>
          </a:p>
          <a:p>
            <a:pPr marL="400041" lvl="1" indent="0">
              <a:lnSpc>
                <a:spcPct val="150000"/>
              </a:lnSpc>
              <a:buNone/>
            </a:pPr>
            <a:r>
              <a:rPr lang="en-IN" sz="2400" dirty="0"/>
              <a:t>						[AKTU 2019-2020(odd), 10 marks]</a:t>
            </a:r>
          </a:p>
        </p:txBody>
      </p:sp>
      <p:sp>
        <p:nvSpPr>
          <p:cNvPr id="4" name="Date Placeholder 3"/>
          <p:cNvSpPr>
            <a:spLocks noGrp="1"/>
          </p:cNvSpPr>
          <p:nvPr>
            <p:ph type="dt" sz="half" idx="10"/>
          </p:nvPr>
        </p:nvSpPr>
        <p:spPr/>
        <p:txBody>
          <a:bodyPr/>
          <a:lstStyle/>
          <a:p>
            <a:fld id="{D308217E-6E2B-4A63-AB2E-D220333FBA79}" type="datetime1">
              <a:rPr lang="en-US" smtClean="0"/>
              <a:t>1/6/2021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82</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Old Question Papers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9" name="Footer Placeholder 9"/>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a:t>
            </a:r>
            <a:r>
              <a:rPr lang="en-US" dirty="0"/>
              <a:t>Programming in Python                        Unit I</a:t>
            </a:r>
          </a:p>
        </p:txBody>
      </p:sp>
    </p:spTree>
    <p:extLst>
      <p:ext uri="{BB962C8B-B14F-4D97-AF65-F5344CB8AC3E}">
        <p14:creationId xmlns:p14="http://schemas.microsoft.com/office/powerpoint/2010/main" val="685324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31E7A00-D3E8-4F24-BCF6-CD566F964416}"/>
              </a:ext>
            </a:extLst>
          </p:cNvPr>
          <p:cNvSpPr>
            <a:spLocks noGrp="1"/>
          </p:cNvSpPr>
          <p:nvPr>
            <p:ph idx="1"/>
          </p:nvPr>
        </p:nvSpPr>
        <p:spPr>
          <a:xfrm>
            <a:off x="1371600" y="1371600"/>
            <a:ext cx="10210800" cy="4754569"/>
          </a:xfrm>
        </p:spPr>
        <p:txBody>
          <a:bodyPr/>
          <a:lstStyle/>
          <a:p>
            <a:pPr marL="514350" indent="-514350">
              <a:buFont typeface="+mj-lt"/>
              <a:buAutoNum type="arabicPeriod"/>
            </a:pPr>
            <a:r>
              <a:rPr lang="en-US" dirty="0"/>
              <a:t>Define operator. Explain various types of operators in Python with suitable example.</a:t>
            </a:r>
          </a:p>
          <a:p>
            <a:pPr marL="514350" indent="-514350">
              <a:buFont typeface="+mj-lt"/>
              <a:buAutoNum type="arabicPeriod"/>
            </a:pPr>
            <a:r>
              <a:rPr lang="en-US" dirty="0"/>
              <a:t>Explain standard data types in Python.</a:t>
            </a:r>
          </a:p>
          <a:p>
            <a:pPr marL="514350" indent="-514350">
              <a:buFont typeface="+mj-lt"/>
              <a:buAutoNum type="arabicPeriod"/>
            </a:pPr>
            <a:r>
              <a:rPr lang="en-US" dirty="0"/>
              <a:t>Explain Programming cycle of Python.</a:t>
            </a:r>
          </a:p>
          <a:p>
            <a:pPr marL="514350" indent="-514350">
              <a:buFont typeface="+mj-lt"/>
              <a:buAutoNum type="arabicPeriod"/>
            </a:pPr>
            <a:r>
              <a:rPr lang="en-US" dirty="0"/>
              <a:t>Explain the concepts object oriented programming?</a:t>
            </a:r>
          </a:p>
          <a:p>
            <a:pPr marL="514350" indent="-514350">
              <a:buFont typeface="+mj-lt"/>
              <a:buAutoNum type="arabicPeriod"/>
            </a:pPr>
            <a:r>
              <a:rPr lang="en-US" dirty="0"/>
              <a:t>Explain the type conversion in Python.</a:t>
            </a:r>
          </a:p>
        </p:txBody>
      </p:sp>
      <p:sp>
        <p:nvSpPr>
          <p:cNvPr id="4" name="Date Placeholder 3"/>
          <p:cNvSpPr>
            <a:spLocks noGrp="1"/>
          </p:cNvSpPr>
          <p:nvPr>
            <p:ph type="dt" sz="half" idx="10"/>
          </p:nvPr>
        </p:nvSpPr>
        <p:spPr/>
        <p:txBody>
          <a:bodyPr/>
          <a:lstStyle/>
          <a:p>
            <a:fld id="{5E5BF425-D316-4D52-8A09-0618FC1226F7}" type="datetime1">
              <a:rPr lang="en-US" smtClean="0"/>
              <a:t>1/6/2021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83</a:t>
            </a:fld>
            <a:endParaRPr lang="en-US" dirty="0"/>
          </a:p>
        </p:txBody>
      </p:sp>
      <p:sp>
        <p:nvSpPr>
          <p:cNvPr id="7" name="Title 1"/>
          <p:cNvSpPr txBox="1">
            <a:spLocks/>
          </p:cNvSpPr>
          <p:nvPr/>
        </p:nvSpPr>
        <p:spPr>
          <a:xfrm>
            <a:off x="1371600" y="7"/>
            <a:ext cx="10820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Expected Questions for University Exam </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9" name="Footer Placeholder 9"/>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a:t>
            </a:r>
            <a:r>
              <a:rPr lang="en-US" dirty="0"/>
              <a:t>Programming in Python                        Unit 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9C5395B-4CEB-4A8E-B7D7-A418D1F80CF4}"/>
              </a:ext>
            </a:extLst>
          </p:cNvPr>
          <p:cNvSpPr>
            <a:spLocks noGrp="1"/>
          </p:cNvSpPr>
          <p:nvPr>
            <p:ph idx="1"/>
          </p:nvPr>
        </p:nvSpPr>
        <p:spPr>
          <a:xfrm>
            <a:off x="1447800" y="1143000"/>
            <a:ext cx="10134600" cy="4983169"/>
          </a:xfrm>
        </p:spPr>
        <p:txBody>
          <a:bodyPr>
            <a:normAutofit/>
          </a:bodyPr>
          <a:lstStyle/>
          <a:p>
            <a:r>
              <a:rPr lang="en-US" dirty="0"/>
              <a:t>Feature of object oriented programming</a:t>
            </a:r>
          </a:p>
          <a:p>
            <a:r>
              <a:rPr lang="en-US" dirty="0"/>
              <a:t>Features of Python</a:t>
            </a:r>
          </a:p>
          <a:p>
            <a:r>
              <a:rPr lang="en-US" dirty="0"/>
              <a:t>Elements of Python</a:t>
            </a:r>
          </a:p>
        </p:txBody>
      </p:sp>
      <p:sp>
        <p:nvSpPr>
          <p:cNvPr id="4" name="Date Placeholder 3"/>
          <p:cNvSpPr>
            <a:spLocks noGrp="1"/>
          </p:cNvSpPr>
          <p:nvPr>
            <p:ph type="dt" sz="half" idx="10"/>
          </p:nvPr>
        </p:nvSpPr>
        <p:spPr/>
        <p:txBody>
          <a:bodyPr/>
          <a:lstStyle/>
          <a:p>
            <a:fld id="{3B8AC269-CA02-45F4-88BF-02164C361AB3}" type="datetime1">
              <a:rPr lang="en-US" smtClean="0"/>
              <a:t>1/6/2021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84</a:t>
            </a:fld>
            <a:endParaRPr lang="en-US"/>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Summary</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9" name="Footer Placeholder 9"/>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a:t>
            </a:r>
            <a:r>
              <a:rPr lang="en-US" dirty="0"/>
              <a:t>Programming in Python                        Unit 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7C70684-CAE1-4C7A-B5F3-5F18E843B449}" type="datetime1">
              <a:rPr lang="en-US" smtClean="0"/>
              <a:t>1/6/2021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85</a:t>
            </a:fld>
            <a:endParaRPr lang="en-US"/>
          </a:p>
        </p:txBody>
      </p:sp>
      <p:sp>
        <p:nvSpPr>
          <p:cNvPr id="7" name="Title 1"/>
          <p:cNvSpPr txBox="1">
            <a:spLocks/>
          </p:cNvSpPr>
          <p:nvPr/>
        </p:nvSpPr>
        <p:spPr>
          <a:xfrm>
            <a:off x="1447800" y="-26963"/>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References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3" name="Content Placeholder 2">
            <a:extLst>
              <a:ext uri="{FF2B5EF4-FFF2-40B4-BE49-F238E27FC236}">
                <a16:creationId xmlns:a16="http://schemas.microsoft.com/office/drawing/2014/main" xmlns="" id="{642C0868-9F23-4E3E-B3A3-1501B20EA68A}"/>
              </a:ext>
            </a:extLst>
          </p:cNvPr>
          <p:cNvSpPr>
            <a:spLocks noGrp="1"/>
          </p:cNvSpPr>
          <p:nvPr>
            <p:ph idx="1"/>
          </p:nvPr>
        </p:nvSpPr>
        <p:spPr>
          <a:xfrm>
            <a:off x="1494692" y="1219200"/>
            <a:ext cx="10087708" cy="4754563"/>
          </a:xfrm>
        </p:spPr>
        <p:txBody>
          <a:bodyPr>
            <a:normAutofit fontScale="85000" lnSpcReduction="20000"/>
          </a:bodyPr>
          <a:lstStyle/>
          <a:p>
            <a:pPr marL="514350" indent="-514350" algn="just">
              <a:buFont typeface="+mj-lt"/>
              <a:buAutoNum type="arabicPeriod"/>
            </a:pPr>
            <a:r>
              <a:rPr lang="en-US" dirty="0"/>
              <a:t>Allen B. Downey, “Think Python: How to Think Like a Computer Scientist”, 2nd edition, Updated for Python 3, Shroff/O‘Reilly Publishers, 2016.</a:t>
            </a:r>
          </a:p>
          <a:p>
            <a:pPr marL="514350" indent="-514350" algn="just">
              <a:buFont typeface="+mj-lt"/>
              <a:buAutoNum type="arabicPeriod"/>
            </a:pPr>
            <a:r>
              <a:rPr lang="en-US" dirty="0"/>
              <a:t>Robert Sedgewick, Kevin Wayne, Robert </a:t>
            </a:r>
            <a:r>
              <a:rPr lang="en-US" dirty="0" err="1"/>
              <a:t>Dondero</a:t>
            </a:r>
            <a:r>
              <a:rPr lang="en-US" dirty="0"/>
              <a:t>, “Introduction to Programming in Python: An Inter-disciplinary Approach” , Pearson India Education Services Pvt. Ltd., 2016. </a:t>
            </a:r>
          </a:p>
          <a:p>
            <a:pPr marL="514350" indent="-514350" algn="just">
              <a:buFont typeface="+mj-lt"/>
              <a:buAutoNum type="arabicPeriod"/>
            </a:pPr>
            <a:r>
              <a:rPr lang="en-US" dirty="0"/>
              <a:t>Paul Barry, “Head First: A Brain Friendly Guide” O’Reilly publisher.</a:t>
            </a:r>
          </a:p>
          <a:p>
            <a:pPr marL="514350" indent="-514350" algn="just">
              <a:buFont typeface="+mj-lt"/>
              <a:buAutoNum type="arabicPeriod"/>
            </a:pPr>
            <a:r>
              <a:rPr lang="en-US" dirty="0"/>
              <a:t>Reema Thareja, “Python Programming: Using Problem Solving Approach” 2</a:t>
            </a:r>
            <a:r>
              <a:rPr lang="en-US" baseline="30000" dirty="0"/>
              <a:t>nd</a:t>
            </a:r>
            <a:r>
              <a:rPr lang="en-US" dirty="0"/>
              <a:t> Edition, Oxford University Press publisher.</a:t>
            </a:r>
          </a:p>
          <a:p>
            <a:pPr marL="514350" indent="-514350" algn="just">
              <a:buFont typeface="+mj-lt"/>
              <a:buAutoNum type="arabicPeriod"/>
            </a:pPr>
            <a:r>
              <a:rPr lang="en-US" dirty="0"/>
              <a:t>Guido van Rossum and Fred L. Drake Jr, “An Introduction to Python”, Revised and updated for Python 3.2, Network Theory Ltd., 2011. </a:t>
            </a:r>
          </a:p>
          <a:p>
            <a:pPr marL="514350" indent="-514350">
              <a:buFont typeface="+mj-lt"/>
              <a:buAutoNum type="arabicPeriod"/>
            </a:pPr>
            <a:endParaRPr lang="en-US" dirty="0"/>
          </a:p>
        </p:txBody>
      </p:sp>
      <p:sp>
        <p:nvSpPr>
          <p:cNvPr id="9" name="Footer Placeholder 9"/>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a:t>
            </a:r>
            <a:r>
              <a:rPr lang="en-US" dirty="0"/>
              <a:t>Programming in Python                        Unit I</a:t>
            </a:r>
          </a:p>
        </p:txBody>
      </p:sp>
    </p:spTree>
    <p:extLst>
      <p:ext uri="{BB962C8B-B14F-4D97-AF65-F5344CB8AC3E}">
        <p14:creationId xmlns:p14="http://schemas.microsoft.com/office/powerpoint/2010/main" val="2555220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1066801"/>
            <a:ext cx="9982200" cy="4602168"/>
          </a:xfrm>
        </p:spPr>
        <p:txBody>
          <a:bodyPr anchor="ctr">
            <a:normAutofit/>
          </a:bodyPr>
          <a:lstStyle/>
          <a:p>
            <a:pPr marL="0" indent="0" algn="just">
              <a:lnSpc>
                <a:spcPct val="150000"/>
              </a:lnSpc>
              <a:buNone/>
            </a:pPr>
            <a:r>
              <a:rPr lang="en-US" sz="2800" dirty="0"/>
              <a:t>The students will study and gain the understanding of the features of object oriented programming language like class, method, data encapsulation, inheritance and polymorphism.</a:t>
            </a:r>
          </a:p>
        </p:txBody>
      </p:sp>
      <p:sp>
        <p:nvSpPr>
          <p:cNvPr id="4" name="Date Placeholder 3"/>
          <p:cNvSpPr>
            <a:spLocks noGrp="1"/>
          </p:cNvSpPr>
          <p:nvPr>
            <p:ph type="dt" sz="half" idx="10"/>
          </p:nvPr>
        </p:nvSpPr>
        <p:spPr/>
        <p:txBody>
          <a:bodyPr/>
          <a:lstStyle/>
          <a:p>
            <a:fld id="{E7139503-D85E-472C-AD75-30C8D53B514B}" type="datetime1">
              <a:rPr lang="en-US" smtClean="0"/>
              <a:t>1/6/2021</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Topic Objective</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9" name="Footer Placeholder 9"/>
          <p:cNvSpPr>
            <a:spLocks noGrp="1"/>
          </p:cNvSpPr>
          <p:nvPr>
            <p:ph type="ftr" sz="quarter" idx="11"/>
          </p:nvPr>
        </p:nvSpPr>
        <p:spPr>
          <a:xfrm>
            <a:off x="4038600" y="6356356"/>
            <a:ext cx="5029200" cy="365125"/>
          </a:xfrm>
        </p:spPr>
        <p:txBody>
          <a:bodyPr/>
          <a:lstStyle/>
          <a:p>
            <a:r>
              <a:rPr lang="en-US" dirty="0" err="1" smtClean="0"/>
              <a:t>Ritesh</a:t>
            </a:r>
            <a:r>
              <a:rPr lang="en-US" dirty="0" smtClean="0"/>
              <a:t> Kumar Singh                   </a:t>
            </a:r>
            <a:r>
              <a:rPr lang="en-US" dirty="0"/>
              <a:t>Programming in Python                        Unit I</a:t>
            </a:r>
          </a:p>
        </p:txBody>
      </p:sp>
    </p:spTree>
    <p:extLst>
      <p:ext uri="{BB962C8B-B14F-4D97-AF65-F5344CB8AC3E}">
        <p14:creationId xmlns:p14="http://schemas.microsoft.com/office/powerpoint/2010/main" val="3383425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2594</TotalTime>
  <Words>5735</Words>
  <Application>Microsoft Office PowerPoint</Application>
  <PresentationFormat>Widescreen</PresentationFormat>
  <Paragraphs>1101</Paragraphs>
  <Slides>85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85</vt:i4>
      </vt:variant>
    </vt:vector>
  </HeadingPairs>
  <TitlesOfParts>
    <vt:vector size="90" baseType="lpstr">
      <vt:lpstr>Arial</vt:lpstr>
      <vt:lpstr>Calibri</vt:lpstr>
      <vt:lpstr>Times New Roman</vt:lpstr>
      <vt:lpstr>Wingdings</vt:lpstr>
      <vt:lpstr>Office Theme</vt:lpstr>
      <vt:lpstr>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Object Oriented Programming (CO5)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Python Introduction (CO1)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Elements of Python (CO1)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Ritesh</cp:lastModifiedBy>
  <cp:revision>334</cp:revision>
  <dcterms:created xsi:type="dcterms:W3CDTF">2006-08-16T00:00:00Z</dcterms:created>
  <dcterms:modified xsi:type="dcterms:W3CDTF">2021-01-06T04:16:26Z</dcterms:modified>
</cp:coreProperties>
</file>