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4.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33.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2.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256" r:id="rId2"/>
    <p:sldId id="257" r:id="rId3"/>
    <p:sldId id="284" r:id="rId4"/>
    <p:sldId id="259" r:id="rId5"/>
    <p:sldId id="268" r:id="rId6"/>
    <p:sldId id="269" r:id="rId7"/>
    <p:sldId id="365" r:id="rId8"/>
    <p:sldId id="547" r:id="rId9"/>
    <p:sldId id="548" r:id="rId10"/>
    <p:sldId id="425" r:id="rId11"/>
    <p:sldId id="490" r:id="rId12"/>
    <p:sldId id="491" r:id="rId13"/>
    <p:sldId id="492" r:id="rId14"/>
    <p:sldId id="493" r:id="rId15"/>
    <p:sldId id="494" r:id="rId16"/>
    <p:sldId id="505" r:id="rId17"/>
    <p:sldId id="495" r:id="rId18"/>
    <p:sldId id="496" r:id="rId19"/>
    <p:sldId id="497" r:id="rId20"/>
    <p:sldId id="498" r:id="rId21"/>
    <p:sldId id="506" r:id="rId22"/>
    <p:sldId id="507" r:id="rId23"/>
    <p:sldId id="508" r:id="rId24"/>
    <p:sldId id="517" r:id="rId25"/>
    <p:sldId id="509" r:id="rId26"/>
    <p:sldId id="510" r:id="rId27"/>
    <p:sldId id="511" r:id="rId28"/>
    <p:sldId id="512" r:id="rId29"/>
    <p:sldId id="513" r:id="rId30"/>
    <p:sldId id="514" r:id="rId31"/>
    <p:sldId id="515" r:id="rId32"/>
    <p:sldId id="516" r:id="rId33"/>
    <p:sldId id="518" r:id="rId34"/>
    <p:sldId id="519" r:id="rId35"/>
    <p:sldId id="520" r:id="rId36"/>
    <p:sldId id="521" r:id="rId37"/>
    <p:sldId id="522" r:id="rId38"/>
    <p:sldId id="523" r:id="rId39"/>
    <p:sldId id="544" r:id="rId40"/>
    <p:sldId id="524" r:id="rId41"/>
    <p:sldId id="525" r:id="rId42"/>
    <p:sldId id="526" r:id="rId43"/>
    <p:sldId id="527" r:id="rId44"/>
    <p:sldId id="528" r:id="rId45"/>
    <p:sldId id="529" r:id="rId46"/>
    <p:sldId id="545" r:id="rId47"/>
    <p:sldId id="530" r:id="rId48"/>
    <p:sldId id="546" r:id="rId49"/>
    <p:sldId id="531" r:id="rId50"/>
    <p:sldId id="532" r:id="rId51"/>
    <p:sldId id="534" r:id="rId52"/>
    <p:sldId id="535" r:id="rId53"/>
    <p:sldId id="536" r:id="rId54"/>
    <p:sldId id="476"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291" autoAdjust="0"/>
  </p:normalViewPr>
  <p:slideViewPr>
    <p:cSldViewPr>
      <p:cViewPr>
        <p:scale>
          <a:sx n="76" d="100"/>
          <a:sy n="76" d="100"/>
        </p:scale>
        <p:origin x="-510" y="1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2240"/>
    </p:cViewPr>
  </p:sorterViewPr>
  <p:notesViewPr>
    <p:cSldViewPr>
      <p:cViewPr varScale="1">
        <p:scale>
          <a:sx n="53" d="100"/>
          <a:sy n="53" d="100"/>
        </p:scale>
        <p:origin x="284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07-Dec-21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07-Dec-21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354715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33DFC08-EB4E-43FD-B081-46DB6D4D95D1}" type="datetime1">
              <a:rPr lang="en-US" smtClean="0"/>
              <a:t>07-Dec-21</a:t>
            </a:fld>
            <a:endParaRPr lang="en-US"/>
          </a:p>
        </p:txBody>
      </p:sp>
      <p:sp>
        <p:nvSpPr>
          <p:cNvPr id="5" name="Footer Placeholder 4"/>
          <p:cNvSpPr>
            <a:spLocks noGrp="1"/>
          </p:cNvSpPr>
          <p:nvPr>
            <p:ph type="ftr" sz="quarter" idx="11"/>
          </p:nvPr>
        </p:nvSpPr>
        <p:spPr/>
        <p:txBody>
          <a:bodyPr/>
          <a:lstStyle/>
          <a:p>
            <a:r>
              <a:rPr lang="en-US" smtClean="0"/>
              <a:t>ADITEE MATTOO                             Unit 4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FC31D1-80F4-45B8-9C56-8674D3CA4CB0}" type="datetime1">
              <a:rPr lang="en-US" smtClean="0"/>
              <a:t>07-Dec-21</a:t>
            </a:fld>
            <a:endParaRPr lang="en-US"/>
          </a:p>
        </p:txBody>
      </p:sp>
      <p:sp>
        <p:nvSpPr>
          <p:cNvPr id="5" name="Footer Placeholder 4"/>
          <p:cNvSpPr>
            <a:spLocks noGrp="1"/>
          </p:cNvSpPr>
          <p:nvPr>
            <p:ph type="ftr" sz="quarter" idx="11"/>
          </p:nvPr>
        </p:nvSpPr>
        <p:spPr/>
        <p:txBody>
          <a:bodyPr/>
          <a:lstStyle/>
          <a:p>
            <a:r>
              <a:rPr lang="en-US" smtClean="0"/>
              <a:t>ADITEE MATTOO                             Unit 4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5D6B7E-0DCF-41F9-ACD2-0B67B8546442}" type="datetime1">
              <a:rPr lang="en-US" smtClean="0"/>
              <a:t>07-Dec-21</a:t>
            </a:fld>
            <a:endParaRPr lang="en-US"/>
          </a:p>
        </p:txBody>
      </p:sp>
      <p:sp>
        <p:nvSpPr>
          <p:cNvPr id="5" name="Footer Placeholder 4"/>
          <p:cNvSpPr>
            <a:spLocks noGrp="1"/>
          </p:cNvSpPr>
          <p:nvPr>
            <p:ph type="ftr" sz="quarter" idx="11"/>
          </p:nvPr>
        </p:nvSpPr>
        <p:spPr/>
        <p:txBody>
          <a:bodyPr/>
          <a:lstStyle/>
          <a:p>
            <a:r>
              <a:rPr lang="en-US" smtClean="0"/>
              <a:t>ADITEE MATTOO                             Unit 4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7D2DAE-90CF-4CA6-B602-B1DADCDB76FA}" type="datetime1">
              <a:rPr lang="en-US" smtClean="0"/>
              <a:t>07-Dec-21</a:t>
            </a:fld>
            <a:endParaRPr lang="en-US"/>
          </a:p>
        </p:txBody>
      </p:sp>
      <p:sp>
        <p:nvSpPr>
          <p:cNvPr id="5" name="Footer Placeholder 4"/>
          <p:cNvSpPr>
            <a:spLocks noGrp="1"/>
          </p:cNvSpPr>
          <p:nvPr>
            <p:ph type="ftr" sz="quarter" idx="11"/>
          </p:nvPr>
        </p:nvSpPr>
        <p:spPr/>
        <p:txBody>
          <a:bodyPr/>
          <a:lstStyle/>
          <a:p>
            <a:r>
              <a:rPr lang="en-US" smtClean="0"/>
              <a:t>ADITEE MATTOO                             Unit 4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951A0-FA95-4ED7-BB6F-A57311DC69C1}" type="datetime1">
              <a:rPr lang="en-US" smtClean="0"/>
              <a:t>07-Dec-21</a:t>
            </a:fld>
            <a:endParaRPr lang="en-US"/>
          </a:p>
        </p:txBody>
      </p:sp>
      <p:sp>
        <p:nvSpPr>
          <p:cNvPr id="5" name="Footer Placeholder 4"/>
          <p:cNvSpPr>
            <a:spLocks noGrp="1"/>
          </p:cNvSpPr>
          <p:nvPr>
            <p:ph type="ftr" sz="quarter" idx="11"/>
          </p:nvPr>
        </p:nvSpPr>
        <p:spPr/>
        <p:txBody>
          <a:bodyPr/>
          <a:lstStyle/>
          <a:p>
            <a:r>
              <a:rPr lang="en-US" smtClean="0"/>
              <a:t>ADITEE MATTOO                             Unit 4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74B6C3-FF01-4458-BB1C-8A3D72C817CF}" type="datetime1">
              <a:rPr lang="en-US" smtClean="0"/>
              <a:t>07-Dec-21</a:t>
            </a:fld>
            <a:endParaRPr lang="en-US"/>
          </a:p>
        </p:txBody>
      </p:sp>
      <p:sp>
        <p:nvSpPr>
          <p:cNvPr id="6" name="Footer Placeholder 5"/>
          <p:cNvSpPr>
            <a:spLocks noGrp="1"/>
          </p:cNvSpPr>
          <p:nvPr>
            <p:ph type="ftr" sz="quarter" idx="11"/>
          </p:nvPr>
        </p:nvSpPr>
        <p:spPr/>
        <p:txBody>
          <a:bodyPr/>
          <a:lstStyle/>
          <a:p>
            <a:r>
              <a:rPr lang="en-US" smtClean="0"/>
              <a:t>ADITEE MATTOO                             Unit 4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CD2F6D-59E1-413E-B4A3-B9E2C6D3BE10}" type="datetime1">
              <a:rPr lang="en-US" smtClean="0"/>
              <a:t>07-Dec-21</a:t>
            </a:fld>
            <a:endParaRPr lang="en-US"/>
          </a:p>
        </p:txBody>
      </p:sp>
      <p:sp>
        <p:nvSpPr>
          <p:cNvPr id="8" name="Footer Placeholder 7"/>
          <p:cNvSpPr>
            <a:spLocks noGrp="1"/>
          </p:cNvSpPr>
          <p:nvPr>
            <p:ph type="ftr" sz="quarter" idx="11"/>
          </p:nvPr>
        </p:nvSpPr>
        <p:spPr/>
        <p:txBody>
          <a:bodyPr/>
          <a:lstStyle/>
          <a:p>
            <a:r>
              <a:rPr lang="en-US" smtClean="0"/>
              <a:t>ADITEE MATTOO                             Unit 4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EAA56D-04DA-4035-B716-490F5979DD51}" type="datetime1">
              <a:rPr lang="en-US" smtClean="0"/>
              <a:t>07-Dec-21</a:t>
            </a:fld>
            <a:endParaRPr lang="en-US"/>
          </a:p>
        </p:txBody>
      </p:sp>
      <p:sp>
        <p:nvSpPr>
          <p:cNvPr id="4" name="Footer Placeholder 3"/>
          <p:cNvSpPr>
            <a:spLocks noGrp="1"/>
          </p:cNvSpPr>
          <p:nvPr>
            <p:ph type="ftr" sz="quarter" idx="11"/>
          </p:nvPr>
        </p:nvSpPr>
        <p:spPr/>
        <p:txBody>
          <a:bodyPr/>
          <a:lstStyle/>
          <a:p>
            <a:r>
              <a:rPr lang="en-US" smtClean="0"/>
              <a:t>ADITEE MATTOO                             Unit 4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2DD7EB-0FF5-4FAE-B387-3930358DE6FF}" type="datetime1">
              <a:rPr lang="en-US" smtClean="0"/>
              <a:t>07-Dec-21</a:t>
            </a:fld>
            <a:endParaRPr lang="en-US"/>
          </a:p>
        </p:txBody>
      </p:sp>
      <p:sp>
        <p:nvSpPr>
          <p:cNvPr id="3" name="Footer Placeholder 2"/>
          <p:cNvSpPr>
            <a:spLocks noGrp="1"/>
          </p:cNvSpPr>
          <p:nvPr>
            <p:ph type="ftr" sz="quarter" idx="11"/>
          </p:nvPr>
        </p:nvSpPr>
        <p:spPr/>
        <p:txBody>
          <a:bodyPr/>
          <a:lstStyle/>
          <a:p>
            <a:r>
              <a:rPr lang="en-US" smtClean="0"/>
              <a:t>ADITEE MATTOO                             Unit 4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EAB6AC-F542-4B5A-A944-3A9D6ACBBFEA}" type="datetime1">
              <a:rPr lang="en-US" smtClean="0"/>
              <a:t>07-Dec-21</a:t>
            </a:fld>
            <a:endParaRPr lang="en-US"/>
          </a:p>
        </p:txBody>
      </p:sp>
      <p:sp>
        <p:nvSpPr>
          <p:cNvPr id="6" name="Footer Placeholder 5"/>
          <p:cNvSpPr>
            <a:spLocks noGrp="1"/>
          </p:cNvSpPr>
          <p:nvPr>
            <p:ph type="ftr" sz="quarter" idx="11"/>
          </p:nvPr>
        </p:nvSpPr>
        <p:spPr/>
        <p:txBody>
          <a:bodyPr/>
          <a:lstStyle/>
          <a:p>
            <a:r>
              <a:rPr lang="en-US" smtClean="0"/>
              <a:t>ADITEE MATTOO                             Unit 4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956E06-A445-40E8-8DF6-68A8CD48CF05}" type="datetime1">
              <a:rPr lang="en-US" smtClean="0"/>
              <a:t>07-Dec-21</a:t>
            </a:fld>
            <a:endParaRPr lang="en-US"/>
          </a:p>
        </p:txBody>
      </p:sp>
      <p:sp>
        <p:nvSpPr>
          <p:cNvPr id="6" name="Footer Placeholder 5"/>
          <p:cNvSpPr>
            <a:spLocks noGrp="1"/>
          </p:cNvSpPr>
          <p:nvPr>
            <p:ph type="ftr" sz="quarter" idx="11"/>
          </p:nvPr>
        </p:nvSpPr>
        <p:spPr/>
        <p:txBody>
          <a:bodyPr/>
          <a:lstStyle/>
          <a:p>
            <a:r>
              <a:rPr lang="en-US" smtClean="0"/>
              <a:t>ADITEE MATTOO                             Unit 4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0D6DFD-250D-4437-A537-B9591DC08291}" type="datetime1">
              <a:rPr lang="en-US" smtClean="0"/>
              <a:t>07-Dec-21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ADITEE MATTOO                             Unit 4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computernotes.com/fundamental/input-output-and-memory/memor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edia.geeksforgeeks.org/wp-content/uploads/20191126125125/Java-Input-Output-Stream.jpg" TargetMode="Externa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447800" y="914400"/>
            <a:ext cx="6400800" cy="1752600"/>
          </a:xfrm>
        </p:spPr>
        <p:style>
          <a:lnRef idx="2">
            <a:schemeClr val="accent5"/>
          </a:lnRef>
          <a:fillRef idx="1">
            <a:schemeClr val="lt1"/>
          </a:fillRef>
          <a:effectRef idx="0">
            <a:schemeClr val="accent5"/>
          </a:effectRef>
          <a:fontRef idx="minor">
            <a:schemeClr val="dk1"/>
          </a:fontRef>
        </p:style>
        <p:txBody>
          <a:bodyPr>
            <a:normAutofit/>
          </a:bodyPr>
          <a:lstStyle/>
          <a:p>
            <a:r>
              <a:rPr lang="en-US" sz="2500" dirty="0">
                <a:solidFill>
                  <a:schemeClr val="tx1"/>
                </a:solidFill>
              </a:rPr>
              <a:t>Concurrency in Java and I/O Stream</a:t>
            </a: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err="1" smtClean="0">
                <a:solidFill>
                  <a:schemeClr val="tx1"/>
                </a:solidFill>
              </a:rPr>
              <a:t>Aditee</a:t>
            </a:r>
            <a:r>
              <a:rPr lang="en-US" sz="2400" dirty="0" smtClean="0">
                <a:solidFill>
                  <a:schemeClr val="tx1"/>
                </a:solidFill>
              </a:rPr>
              <a:t> </a:t>
            </a:r>
            <a:r>
              <a:rPr lang="en-US" sz="2400" dirty="0" err="1" smtClean="0">
                <a:solidFill>
                  <a:schemeClr val="tx1"/>
                </a:solidFill>
              </a:rPr>
              <a:t>Mattoo</a:t>
            </a:r>
            <a:endParaRPr kumimoji="0" lang="en-US" sz="2400" b="0" i="0" u="none" strike="noStrike" kern="1200" cap="none" spc="0" normalizeH="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Assistant Professor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smtClean="0">
                <a:ln>
                  <a:noFill/>
                </a:ln>
                <a:solidFill>
                  <a:schemeClr val="tx1"/>
                </a:solidFill>
                <a:effectLst/>
                <a:uLnTx/>
                <a:uFillTx/>
                <a:latin typeface="+mn-lt"/>
                <a:ea typeface="+mn-ea"/>
                <a:cs typeface="+mn-cs"/>
              </a:rPr>
              <a:t>CSE </a:t>
            </a:r>
            <a:r>
              <a:rPr kumimoji="0" lang="en-US" sz="2400" b="0" i="0" u="none" strike="noStrike" kern="1200" cap="none" spc="0" normalizeH="0" noProof="0" dirty="0" err="1" smtClean="0">
                <a:ln>
                  <a:noFill/>
                </a:ln>
                <a:solidFill>
                  <a:schemeClr val="tx1"/>
                </a:solidFill>
                <a:effectLst/>
                <a:uLnTx/>
                <a:uFillTx/>
                <a:latin typeface="+mn-lt"/>
                <a:ea typeface="+mn-ea"/>
                <a:cs typeface="+mn-cs"/>
              </a:rPr>
              <a:t>IoT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a:off x="490304" y="6005512"/>
            <a:ext cx="638331"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9DCE4797-D2EA-4CAB-AC17-6B8385BDF085}" type="datetime1">
              <a:rPr lang="en-US" smtClean="0"/>
              <a:t>07-Dec-21</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Unit : </a:t>
            </a:r>
            <a:r>
              <a:rPr lang="en-US" sz="2400" dirty="0">
                <a:solidFill>
                  <a:schemeClr val="tx1"/>
                </a:solidFill>
              </a:rPr>
              <a:t>4</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aseline="0" dirty="0">
                <a:solidFill>
                  <a:schemeClr val="tx1"/>
                </a:solidFill>
              </a:rPr>
              <a:t>OOTS with J</a:t>
            </a:r>
            <a:r>
              <a:rPr lang="en-US" sz="2000" dirty="0">
                <a:solidFill>
                  <a:schemeClr val="tx1"/>
                </a:solidFill>
              </a:rPr>
              <a:t>ava</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err="1">
                <a:solidFill>
                  <a:schemeClr val="tx1"/>
                </a:solidFill>
              </a:rPr>
              <a:t>B.tech</a:t>
            </a:r>
            <a:r>
              <a:rPr lang="en-US" sz="2000" dirty="0">
                <a:solidFill>
                  <a:schemeClr val="tx1"/>
                </a:solidFill>
              </a:rPr>
              <a:t> 3</a:t>
            </a:r>
            <a:r>
              <a:rPr lang="en-US" sz="2000" baseline="30000" dirty="0" smtClean="0">
                <a:solidFill>
                  <a:schemeClr val="tx1"/>
                </a:solidFill>
              </a:rPr>
              <a:t>rd</a:t>
            </a:r>
            <a:r>
              <a:rPr lang="en-US" sz="2000" dirty="0" smtClean="0">
                <a:solidFill>
                  <a:schemeClr val="tx1"/>
                </a:solidFill>
              </a:rPr>
              <a:t> </a:t>
            </a:r>
            <a:r>
              <a:rPr lang="en-US" sz="2000" dirty="0">
                <a:solidFill>
                  <a:schemeClr val="tx1"/>
                </a:solidFill>
              </a:rPr>
              <a:t>Sem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Footer Placeholder 4">
            <a:extLst>
              <a:ext uri="{FF2B5EF4-FFF2-40B4-BE49-F238E27FC236}">
                <a16:creationId xmlns="" xmlns:a16="http://schemas.microsoft.com/office/drawing/2014/main" id="{F60777EF-AB41-44CD-AA5B-D3265C73A511}"/>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algn="just"/>
            <a:r>
              <a:rPr lang="en-US" sz="2200" dirty="0"/>
              <a:t> </a:t>
            </a:r>
            <a:r>
              <a:rPr lang="en-US" sz="2200" dirty="0">
                <a:solidFill>
                  <a:schemeClr val="accent2">
                    <a:lumMod val="50000"/>
                  </a:schemeClr>
                </a:solidFill>
              </a:rPr>
              <a:t>Threads</a:t>
            </a:r>
          </a:p>
          <a:p>
            <a:pPr lvl="1" algn="just">
              <a:buFont typeface="Arial" panose="020B0604020202020204" pitchFamily="34" charset="0"/>
              <a:buChar char="•"/>
            </a:pPr>
            <a:r>
              <a:rPr lang="en-US" sz="2200" dirty="0"/>
              <a:t>Threads allows a program to operate more efficiently by doing multiple things at the same time.</a:t>
            </a:r>
          </a:p>
          <a:p>
            <a:pPr lvl="1" algn="just">
              <a:buFont typeface="Arial" panose="020B0604020202020204" pitchFamily="34" charset="0"/>
              <a:buChar char="•"/>
            </a:pPr>
            <a:r>
              <a:rPr lang="en-US" sz="2200" b="1" dirty="0"/>
              <a:t>Threads can be used to perform complicated tasks in the background without interrupting the main program.</a:t>
            </a:r>
          </a:p>
          <a:p>
            <a:pPr lvl="1" algn="just">
              <a:buFont typeface="Arial" panose="020B0604020202020204" pitchFamily="34" charset="0"/>
              <a:buChar char="•"/>
            </a:pPr>
            <a:r>
              <a:rPr lang="en-US" sz="2200" b="1" dirty="0"/>
              <a:t>Java is a multi-threaded programming language which means we can develop multi-threaded program using Java. </a:t>
            </a:r>
          </a:p>
          <a:p>
            <a:pPr lvl="1" algn="just">
              <a:buFont typeface="Arial" panose="020B0604020202020204" pitchFamily="34" charset="0"/>
              <a:buChar char="•"/>
            </a:pPr>
            <a:r>
              <a:rPr lang="en-US" sz="2200" dirty="0"/>
              <a:t>A multi-threaded program contains two or more parts that can run concurrently, and each part can handle a different task at the same time making optimal use of the available resources specially when your computer has multiple CPUs.</a:t>
            </a:r>
          </a:p>
          <a:p>
            <a:pPr lvl="1" algn="just">
              <a:buFont typeface="Arial" panose="020B0604020202020204" pitchFamily="34" charset="0"/>
              <a:buChar char="•"/>
            </a:pPr>
            <a:r>
              <a:rPr lang="en-US" sz="2200" b="1" dirty="0"/>
              <a:t>Multitasking is when multiple processes share common processing resources such as a CPU. </a:t>
            </a:r>
          </a:p>
        </p:txBody>
      </p:sp>
      <p:sp>
        <p:nvSpPr>
          <p:cNvPr id="4" name="Date Placeholder 3"/>
          <p:cNvSpPr>
            <a:spLocks noGrp="1"/>
          </p:cNvSpPr>
          <p:nvPr>
            <p:ph type="dt" sz="half" idx="10"/>
          </p:nvPr>
        </p:nvSpPr>
        <p:spPr/>
        <p:txBody>
          <a:bodyPr/>
          <a:lstStyle/>
          <a:p>
            <a:fld id="{D69AC1B4-720D-4D64-B2D1-21CBD4D17769}"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Threads: Introduction</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Tree>
    <p:extLst>
      <p:ext uri="{BB962C8B-B14F-4D97-AF65-F5344CB8AC3E}">
        <p14:creationId xmlns:p14="http://schemas.microsoft.com/office/powerpoint/2010/main" val="1288379839"/>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lvl="1" algn="just">
              <a:buFont typeface="Arial" panose="020B0604020202020204" pitchFamily="34" charset="0"/>
              <a:buChar char="•"/>
            </a:pPr>
            <a:r>
              <a:rPr lang="en-US" sz="2200" dirty="0"/>
              <a:t>Multi-threading extends the idea of multitasking into applications where you can subdivide specific operations within a single application into individual threads. </a:t>
            </a:r>
          </a:p>
          <a:p>
            <a:pPr lvl="1" algn="just">
              <a:buFont typeface="Arial" panose="020B0604020202020204" pitchFamily="34" charset="0"/>
              <a:buChar char="•"/>
            </a:pPr>
            <a:r>
              <a:rPr lang="en-US" sz="2200" b="1" dirty="0"/>
              <a:t>Each of the threads can run in parallel. </a:t>
            </a:r>
          </a:p>
          <a:p>
            <a:pPr lvl="1" algn="just">
              <a:buFont typeface="Arial" panose="020B0604020202020204" pitchFamily="34" charset="0"/>
              <a:buChar char="•"/>
            </a:pPr>
            <a:r>
              <a:rPr lang="en-US" sz="2200" dirty="0"/>
              <a:t>The OS divides processing time not only among different applications, but also among each thread within an application.</a:t>
            </a:r>
          </a:p>
          <a:p>
            <a:pPr lvl="1" algn="just">
              <a:buFont typeface="Arial" panose="020B0604020202020204" pitchFamily="34" charset="0"/>
              <a:buChar char="•"/>
            </a:pPr>
            <a:r>
              <a:rPr lang="en-US" sz="2200" dirty="0"/>
              <a:t>Multi-threading enables you to write in a way where multiple activities can proceed concurrently in the same program</a:t>
            </a:r>
            <a:r>
              <a:rPr lang="en-US" sz="2200" dirty="0" smtClean="0"/>
              <a:t>.</a:t>
            </a:r>
          </a:p>
          <a:p>
            <a:pPr lvl="1" algn="just">
              <a:buFont typeface="Arial" panose="020B0604020202020204" pitchFamily="34" charset="0"/>
              <a:buChar char="•"/>
            </a:pPr>
            <a:r>
              <a:rPr lang="en-US" sz="2400" dirty="0" smtClean="0"/>
              <a:t>They utilize </a:t>
            </a:r>
            <a:r>
              <a:rPr lang="en-US" sz="2400" dirty="0"/>
              <a:t>the minimum resources of the system. </a:t>
            </a:r>
            <a:r>
              <a:rPr lang="en-US" sz="2400" dirty="0" smtClean="0"/>
              <a:t>Thread </a:t>
            </a:r>
            <a:r>
              <a:rPr lang="en-US" sz="2400" dirty="0"/>
              <a:t>takes less </a:t>
            </a:r>
            <a:r>
              <a:rPr lang="en-US" sz="2400" dirty="0">
                <a:hlinkClick r:id="rId2" tooltip="memory"/>
              </a:rPr>
              <a:t>memory</a:t>
            </a:r>
            <a:r>
              <a:rPr lang="en-US" sz="2400" dirty="0"/>
              <a:t> and less process time.</a:t>
            </a:r>
            <a:endParaRPr lang="en-US" sz="2200" dirty="0"/>
          </a:p>
        </p:txBody>
      </p:sp>
      <p:sp>
        <p:nvSpPr>
          <p:cNvPr id="4" name="Date Placeholder 3"/>
          <p:cNvSpPr>
            <a:spLocks noGrp="1"/>
          </p:cNvSpPr>
          <p:nvPr>
            <p:ph type="dt" sz="half" idx="10"/>
          </p:nvPr>
        </p:nvSpPr>
        <p:spPr/>
        <p:txBody>
          <a:bodyPr/>
          <a:lstStyle/>
          <a:p>
            <a:fld id="{D2B5D303-F08A-4004-AA18-F0D2C0083F64}"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Threads: Introduction</a:t>
            </a:r>
            <a:endParaRPr lang="en-IN" sz="3000"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Tree>
    <p:extLst>
      <p:ext uri="{BB962C8B-B14F-4D97-AF65-F5344CB8AC3E}">
        <p14:creationId xmlns:p14="http://schemas.microsoft.com/office/powerpoint/2010/main" val="3988571183"/>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403225" lvl="1" indent="-342900" algn="just">
              <a:buFont typeface="Arial" panose="020B0604020202020204" pitchFamily="34" charset="0"/>
              <a:buChar char="•"/>
            </a:pPr>
            <a:r>
              <a:rPr lang="en-US" sz="2200" dirty="0"/>
              <a:t>Types of threads</a:t>
            </a:r>
          </a:p>
          <a:p>
            <a:pPr marL="803275" lvl="2" indent="-342900" algn="just"/>
            <a:r>
              <a:rPr lang="en-US" sz="2200" b="1" dirty="0"/>
              <a:t>There are two types of Threads in java.</a:t>
            </a:r>
          </a:p>
          <a:p>
            <a:pPr marL="1260475" lvl="3" indent="-342900" algn="just">
              <a:buFont typeface="Arial" panose="020B0604020202020204" pitchFamily="34" charset="0"/>
              <a:buChar char="•"/>
            </a:pPr>
            <a:r>
              <a:rPr lang="en-US" sz="2200" dirty="0">
                <a:solidFill>
                  <a:schemeClr val="accent6">
                    <a:lumMod val="75000"/>
                  </a:schemeClr>
                </a:solidFill>
              </a:rPr>
              <a:t>User threads </a:t>
            </a:r>
            <a:r>
              <a:rPr lang="en-US" sz="2200" dirty="0"/>
              <a:t>are threads which are created by the application or user. </a:t>
            </a:r>
          </a:p>
          <a:p>
            <a:pPr marL="1260475" lvl="3" indent="-342900" algn="just">
              <a:buFont typeface="Arial" panose="020B0604020202020204" pitchFamily="34" charset="0"/>
              <a:buChar char="•"/>
            </a:pPr>
            <a:r>
              <a:rPr lang="en-US" sz="2200" dirty="0"/>
              <a:t>They are high priority threads. </a:t>
            </a:r>
          </a:p>
          <a:p>
            <a:pPr marL="1260475" lvl="3" indent="-342900" algn="just">
              <a:buFont typeface="Arial" panose="020B0604020202020204" pitchFamily="34" charset="0"/>
              <a:buChar char="•"/>
            </a:pPr>
            <a:r>
              <a:rPr lang="en-US" sz="2200" dirty="0"/>
              <a:t>JVM (Java Virtual Machine) will not exit until all user threads finish their execution. </a:t>
            </a:r>
          </a:p>
          <a:p>
            <a:pPr marL="1260475" lvl="3" indent="-342900" algn="just">
              <a:buFont typeface="Arial" panose="020B0604020202020204" pitchFamily="34" charset="0"/>
              <a:buChar char="•"/>
            </a:pPr>
            <a:r>
              <a:rPr lang="en-US" sz="2200" dirty="0"/>
              <a:t>JVM wait for these threads to finish their task. These threads are foreground threads.</a:t>
            </a:r>
          </a:p>
        </p:txBody>
      </p:sp>
      <p:sp>
        <p:nvSpPr>
          <p:cNvPr id="4" name="Date Placeholder 3"/>
          <p:cNvSpPr>
            <a:spLocks noGrp="1"/>
          </p:cNvSpPr>
          <p:nvPr>
            <p:ph type="dt" sz="half" idx="10"/>
          </p:nvPr>
        </p:nvSpPr>
        <p:spPr/>
        <p:txBody>
          <a:bodyPr/>
          <a:lstStyle/>
          <a:p>
            <a:fld id="{98FD0BCE-44A2-47D2-B95B-2FBD37C4E40A}"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Types of Threads</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Tree>
    <p:extLst>
      <p:ext uri="{BB962C8B-B14F-4D97-AF65-F5344CB8AC3E}">
        <p14:creationId xmlns:p14="http://schemas.microsoft.com/office/powerpoint/2010/main" val="2694326770"/>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1260475" lvl="3" indent="-342900" algn="just">
              <a:buFont typeface="Arial" panose="020B0604020202020204" pitchFamily="34" charset="0"/>
              <a:buChar char="•"/>
            </a:pPr>
            <a:r>
              <a:rPr lang="en-US" sz="2200" dirty="0">
                <a:solidFill>
                  <a:schemeClr val="accent6">
                    <a:lumMod val="75000"/>
                  </a:schemeClr>
                </a:solidFill>
              </a:rPr>
              <a:t>Daemon</a:t>
            </a:r>
            <a:r>
              <a:rPr lang="en-US" sz="2200" dirty="0"/>
              <a:t> </a:t>
            </a:r>
            <a:r>
              <a:rPr lang="en-US" sz="2200" dirty="0" smtClean="0"/>
              <a:t>or system defined threads </a:t>
            </a:r>
            <a:r>
              <a:rPr lang="en-US" sz="2200" dirty="0"/>
              <a:t>are threads which are mostly created by the JVM. </a:t>
            </a:r>
          </a:p>
          <a:p>
            <a:pPr marL="1260475" lvl="3" indent="-342900" algn="just">
              <a:buFont typeface="Arial" panose="020B0604020202020204" pitchFamily="34" charset="0"/>
              <a:buChar char="•"/>
            </a:pPr>
            <a:r>
              <a:rPr lang="en-US" sz="2200" dirty="0"/>
              <a:t>These threads always run-in background. </a:t>
            </a:r>
          </a:p>
          <a:p>
            <a:pPr marL="1260475" lvl="3" indent="-342900" algn="just">
              <a:buFont typeface="Arial" panose="020B0604020202020204" pitchFamily="34" charset="0"/>
              <a:buChar char="•"/>
            </a:pPr>
            <a:r>
              <a:rPr lang="en-US" sz="2200" dirty="0"/>
              <a:t>These threads are used to perform some background tasks like garbage collection and house-keeping tasks. </a:t>
            </a:r>
          </a:p>
          <a:p>
            <a:pPr marL="1260475" lvl="3" indent="-342900" algn="just">
              <a:buFont typeface="Arial" panose="020B0604020202020204" pitchFamily="34" charset="0"/>
              <a:buChar char="•"/>
            </a:pPr>
            <a:r>
              <a:rPr lang="en-US" sz="2200" dirty="0"/>
              <a:t>These threads are less priority threads. </a:t>
            </a:r>
          </a:p>
          <a:p>
            <a:pPr marL="1260475" lvl="3" indent="-342900" algn="just">
              <a:buFont typeface="Arial" panose="020B0604020202020204" pitchFamily="34" charset="0"/>
              <a:buChar char="•"/>
            </a:pPr>
            <a:r>
              <a:rPr lang="en-US" sz="2200" dirty="0"/>
              <a:t>JVM will not wait for these threads to finish their execution. </a:t>
            </a:r>
          </a:p>
          <a:p>
            <a:pPr marL="1260475" lvl="3" indent="-342900" algn="just">
              <a:buFont typeface="Arial" panose="020B0604020202020204" pitchFamily="34" charset="0"/>
              <a:buChar char="•"/>
            </a:pPr>
            <a:r>
              <a:rPr lang="en-US" sz="2200" dirty="0"/>
              <a:t>JVM will exit as soon as all user threads finish their execution. </a:t>
            </a:r>
          </a:p>
          <a:p>
            <a:pPr marL="1260475" lvl="3" indent="-342900" algn="just">
              <a:buFont typeface="Arial" panose="020B0604020202020204" pitchFamily="34" charset="0"/>
              <a:buChar char="•"/>
            </a:pPr>
            <a:r>
              <a:rPr lang="en-US" sz="2200" dirty="0"/>
              <a:t>JVM doesn’t wait for daemon threads to finish their task.</a:t>
            </a:r>
          </a:p>
        </p:txBody>
      </p:sp>
      <p:sp>
        <p:nvSpPr>
          <p:cNvPr id="4" name="Date Placeholder 3"/>
          <p:cNvSpPr>
            <a:spLocks noGrp="1"/>
          </p:cNvSpPr>
          <p:nvPr>
            <p:ph type="dt" sz="half" idx="10"/>
          </p:nvPr>
        </p:nvSpPr>
        <p:spPr/>
        <p:txBody>
          <a:bodyPr/>
          <a:lstStyle/>
          <a:p>
            <a:fld id="{1032A0A7-3125-4315-A380-15A55ACA2C6C}"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Types of Threads</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Tree>
    <p:extLst>
      <p:ext uri="{BB962C8B-B14F-4D97-AF65-F5344CB8AC3E}">
        <p14:creationId xmlns:p14="http://schemas.microsoft.com/office/powerpoint/2010/main" val="4162199867"/>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403225" lvl="3" indent="-342900" algn="just">
              <a:buFont typeface="Arial" panose="020B0604020202020204" pitchFamily="34" charset="0"/>
              <a:buChar char="•"/>
            </a:pPr>
            <a:r>
              <a:rPr lang="en-US" sz="2200" b="0" i="0" dirty="0">
                <a:solidFill>
                  <a:schemeClr val="accent6">
                    <a:lumMod val="75000"/>
                  </a:schemeClr>
                </a:solidFill>
                <a:effectLst/>
              </a:rPr>
              <a:t>Create a Thread by Implementing a Runnable Interface</a:t>
            </a:r>
          </a:p>
          <a:p>
            <a:pPr marL="860425" lvl="4" indent="-342900" algn="just">
              <a:buFont typeface="Arial" panose="020B0604020202020204" pitchFamily="34" charset="0"/>
              <a:buChar char="•"/>
            </a:pPr>
            <a:r>
              <a:rPr lang="en-US" sz="2200" b="0" i="0" dirty="0">
                <a:solidFill>
                  <a:srgbClr val="000000"/>
                </a:solidFill>
                <a:effectLst/>
              </a:rPr>
              <a:t>If your class is intended to be executed as a thread, then you can achieve this by implementing a </a:t>
            </a:r>
            <a:r>
              <a:rPr lang="en-US" sz="2200" i="0" dirty="0">
                <a:solidFill>
                  <a:srgbClr val="000000"/>
                </a:solidFill>
                <a:effectLst/>
              </a:rPr>
              <a:t>Runnable</a:t>
            </a:r>
            <a:r>
              <a:rPr lang="en-US" sz="2200" b="0" i="0" dirty="0">
                <a:solidFill>
                  <a:srgbClr val="000000"/>
                </a:solidFill>
                <a:effectLst/>
              </a:rPr>
              <a:t> interface. You will need to follow three basic steps −</a:t>
            </a:r>
          </a:p>
          <a:p>
            <a:pPr marL="860425" lvl="4" indent="-342900" algn="just">
              <a:buFont typeface="Arial" panose="020B0604020202020204" pitchFamily="34" charset="0"/>
              <a:buChar char="•"/>
            </a:pPr>
            <a:r>
              <a:rPr lang="en-US" sz="2200" dirty="0"/>
              <a:t>Step 1</a:t>
            </a:r>
          </a:p>
          <a:p>
            <a:pPr marL="1317625" lvl="5" indent="-342900" algn="just"/>
            <a:r>
              <a:rPr lang="en-US" sz="2200" dirty="0"/>
              <a:t>As a first step, you need to implement a run() method provided by a Runnable interface. This method provides an entry point for the thread, and you will put your complete business logic inside this method. Following is a simple syntax of the run() method −</a:t>
            </a:r>
          </a:p>
          <a:p>
            <a:pPr marL="1774825" lvl="6" indent="-342900" algn="just"/>
            <a:r>
              <a:rPr lang="en-US" sz="2200" dirty="0"/>
              <a:t>public void run( )</a:t>
            </a:r>
          </a:p>
        </p:txBody>
      </p:sp>
      <p:sp>
        <p:nvSpPr>
          <p:cNvPr id="4" name="Date Placeholder 3"/>
          <p:cNvSpPr>
            <a:spLocks noGrp="1"/>
          </p:cNvSpPr>
          <p:nvPr>
            <p:ph type="dt" sz="half" idx="10"/>
          </p:nvPr>
        </p:nvSpPr>
        <p:spPr/>
        <p:txBody>
          <a:bodyPr/>
          <a:lstStyle/>
          <a:p>
            <a:fld id="{27C567AB-39AA-4DF9-BE83-2D75984303B3}"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Creating Threads</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Tree>
    <p:extLst>
      <p:ext uri="{BB962C8B-B14F-4D97-AF65-F5344CB8AC3E}">
        <p14:creationId xmlns:p14="http://schemas.microsoft.com/office/powerpoint/2010/main" val="1576807048"/>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860425" lvl="4" indent="-342900" algn="just">
              <a:buFont typeface="Arial" panose="020B0604020202020204" pitchFamily="34" charset="0"/>
              <a:buChar char="•"/>
            </a:pPr>
            <a:r>
              <a:rPr lang="en-US" sz="2200" dirty="0"/>
              <a:t>Step 2</a:t>
            </a:r>
          </a:p>
          <a:p>
            <a:pPr marL="1317625" lvl="5" indent="-342900" algn="just"/>
            <a:r>
              <a:rPr lang="en-US" sz="2200" dirty="0"/>
              <a:t>As a second step, you will instantiate a Thread object using the following constructor −</a:t>
            </a:r>
          </a:p>
          <a:p>
            <a:pPr marL="1774825" lvl="6" indent="-342900" algn="just"/>
            <a:r>
              <a:rPr lang="en-US" sz="2200" dirty="0"/>
              <a:t>Thread(Runnable </a:t>
            </a:r>
            <a:r>
              <a:rPr lang="en-US" sz="2200" dirty="0" err="1"/>
              <a:t>threadObj</a:t>
            </a:r>
            <a:r>
              <a:rPr lang="en-US" sz="2200" dirty="0"/>
              <a:t>, String </a:t>
            </a:r>
            <a:r>
              <a:rPr lang="en-US" sz="2200" dirty="0" err="1"/>
              <a:t>threadName</a:t>
            </a:r>
            <a:r>
              <a:rPr lang="en-US" sz="2200" dirty="0"/>
              <a:t>);</a:t>
            </a:r>
          </a:p>
          <a:p>
            <a:pPr marL="1317625" lvl="5" indent="-342900" algn="just"/>
            <a:r>
              <a:rPr lang="en-US" sz="2200" dirty="0"/>
              <a:t>Where, </a:t>
            </a:r>
            <a:r>
              <a:rPr lang="en-US" sz="2200" dirty="0" err="1"/>
              <a:t>threadObj</a:t>
            </a:r>
            <a:r>
              <a:rPr lang="en-US" sz="2200" dirty="0"/>
              <a:t> is an instance of a class that implements the Runnable interface and </a:t>
            </a:r>
            <a:r>
              <a:rPr lang="en-US" sz="2200" dirty="0" err="1"/>
              <a:t>threadName</a:t>
            </a:r>
            <a:r>
              <a:rPr lang="en-US" sz="2200" dirty="0"/>
              <a:t> is the name given to the new thread.</a:t>
            </a:r>
          </a:p>
          <a:p>
            <a:pPr marL="1317625" lvl="5" indent="-342900" algn="just"/>
            <a:endParaRPr lang="en-US" sz="2200" dirty="0"/>
          </a:p>
          <a:p>
            <a:pPr marL="854075" lvl="5" indent="-342900" algn="just"/>
            <a:r>
              <a:rPr lang="en-US" sz="2200" dirty="0"/>
              <a:t>Step 3</a:t>
            </a:r>
          </a:p>
          <a:p>
            <a:pPr marL="1317625" lvl="5" indent="-342900" algn="just"/>
            <a:r>
              <a:rPr lang="en-US" sz="2200" dirty="0"/>
              <a:t>Once a Thread object is created, you can start it by calling start() method, which executes a call to run( ) method. Following is a simple syntax of start() method −</a:t>
            </a:r>
          </a:p>
          <a:p>
            <a:pPr marL="1774825" lvl="6" indent="-342900" algn="just"/>
            <a:r>
              <a:rPr lang="en-US" sz="2200" dirty="0"/>
              <a:t>void start();</a:t>
            </a:r>
          </a:p>
        </p:txBody>
      </p:sp>
      <p:sp>
        <p:nvSpPr>
          <p:cNvPr id="4" name="Date Placeholder 3"/>
          <p:cNvSpPr>
            <a:spLocks noGrp="1"/>
          </p:cNvSpPr>
          <p:nvPr>
            <p:ph type="dt" sz="half" idx="10"/>
          </p:nvPr>
        </p:nvSpPr>
        <p:spPr/>
        <p:txBody>
          <a:bodyPr/>
          <a:lstStyle/>
          <a:p>
            <a:fld id="{BEB99503-80F4-4000-9FF6-9EBB72F751FD}"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Creating Threads</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Tree>
    <p:extLst>
      <p:ext uri="{BB962C8B-B14F-4D97-AF65-F5344CB8AC3E}">
        <p14:creationId xmlns:p14="http://schemas.microsoft.com/office/powerpoint/2010/main" val="1942124525"/>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334000"/>
          </a:xfrm>
        </p:spPr>
        <p:txBody>
          <a:bodyPr>
            <a:normAutofit/>
          </a:bodyPr>
          <a:lstStyle/>
          <a:p>
            <a:pPr marL="342900" lvl="4" indent="-342900" algn="just">
              <a:buFont typeface="Arial" panose="020B0604020202020204" pitchFamily="34" charset="0"/>
              <a:buChar char="•"/>
            </a:pPr>
            <a:r>
              <a:rPr lang="en-US" sz="2200" dirty="0"/>
              <a:t>Example:</a:t>
            </a:r>
          </a:p>
          <a:p>
            <a:pPr marL="0" indent="0" algn="just">
              <a:buNone/>
            </a:pPr>
            <a:r>
              <a:rPr lang="en-IN" sz="2400" i="0" dirty="0">
                <a:effectLst/>
                <a:ea typeface="Malgun Gothic" panose="020B0503020000020004" pitchFamily="34" charset="-127"/>
              </a:rPr>
              <a:t> </a:t>
            </a:r>
          </a:p>
          <a:p>
            <a:pPr marL="342900" lvl="4"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C921C9C0-90D9-4FC1-AB24-E580B36EE3FB}"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Creating Threads</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pic>
        <p:nvPicPr>
          <p:cNvPr id="12" name="Picture 11">
            <a:extLst>
              <a:ext uri="{FF2B5EF4-FFF2-40B4-BE49-F238E27FC236}">
                <a16:creationId xmlns="" xmlns:a16="http://schemas.microsoft.com/office/drawing/2014/main" id="{E3DBD3A3-89C9-4803-BFA2-026A9098F1BE}"/>
              </a:ext>
            </a:extLst>
          </p:cNvPr>
          <p:cNvPicPr>
            <a:picLocks noChangeAspect="1"/>
          </p:cNvPicPr>
          <p:nvPr/>
        </p:nvPicPr>
        <p:blipFill>
          <a:blip r:embed="rId3"/>
          <a:stretch>
            <a:fillRect/>
          </a:stretch>
        </p:blipFill>
        <p:spPr>
          <a:xfrm>
            <a:off x="2133600" y="1676401"/>
            <a:ext cx="5029200" cy="4298949"/>
          </a:xfrm>
          <a:prstGeom prst="rect">
            <a:avLst/>
          </a:prstGeom>
        </p:spPr>
      </p:pic>
    </p:spTree>
    <p:extLst>
      <p:ext uri="{BB962C8B-B14F-4D97-AF65-F5344CB8AC3E}">
        <p14:creationId xmlns:p14="http://schemas.microsoft.com/office/powerpoint/2010/main" val="2044475687"/>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403225" lvl="3" indent="-342900" algn="just">
              <a:buFont typeface="Arial" panose="020B0604020202020204" pitchFamily="34" charset="0"/>
              <a:buChar char="•"/>
            </a:pPr>
            <a:r>
              <a:rPr lang="en-US" sz="2000" b="0" i="0" dirty="0">
                <a:solidFill>
                  <a:schemeClr val="accent6">
                    <a:lumMod val="75000"/>
                  </a:schemeClr>
                </a:solidFill>
                <a:effectLst/>
                <a:latin typeface="Arial" panose="020B0604020202020204" pitchFamily="34" charset="0"/>
              </a:rPr>
              <a:t>Create a Thread by Extending a Thread Class</a:t>
            </a:r>
          </a:p>
          <a:p>
            <a:pPr marL="860425" lvl="4" indent="-342900" algn="just">
              <a:buFont typeface="Arial" panose="020B0604020202020204" pitchFamily="34" charset="0"/>
              <a:buChar char="•"/>
            </a:pPr>
            <a:r>
              <a:rPr lang="en-US" b="0" i="0" dirty="0">
                <a:solidFill>
                  <a:srgbClr val="000000"/>
                </a:solidFill>
                <a:effectLst/>
                <a:latin typeface="Arial" panose="020B0604020202020204" pitchFamily="34" charset="0"/>
              </a:rPr>
              <a:t>The second way to create a thread is to create a new class that extends </a:t>
            </a:r>
            <a:r>
              <a:rPr lang="en-US" i="0" dirty="0">
                <a:solidFill>
                  <a:srgbClr val="000000"/>
                </a:solidFill>
                <a:effectLst/>
                <a:latin typeface="Arial" panose="020B0604020202020204" pitchFamily="34" charset="0"/>
              </a:rPr>
              <a:t>Thread</a:t>
            </a:r>
            <a:r>
              <a:rPr lang="en-US" b="0" i="0" dirty="0">
                <a:solidFill>
                  <a:srgbClr val="000000"/>
                </a:solidFill>
                <a:effectLst/>
                <a:latin typeface="Arial" panose="020B0604020202020204" pitchFamily="34" charset="0"/>
              </a:rPr>
              <a:t> class using the following two simple steps. This approach provides more flexibility in handling multiple threads created using available methods in Thread class.</a:t>
            </a:r>
            <a:endParaRPr lang="en-US" dirty="0">
              <a:solidFill>
                <a:srgbClr val="000000"/>
              </a:solidFill>
              <a:latin typeface="Arial" panose="020B0604020202020204" pitchFamily="34" charset="0"/>
            </a:endParaRPr>
          </a:p>
          <a:p>
            <a:pPr marL="860425" lvl="4" indent="-342900" algn="just">
              <a:buFont typeface="Arial" panose="020B0604020202020204" pitchFamily="34" charset="0"/>
              <a:buChar char="•"/>
            </a:pPr>
            <a:r>
              <a:rPr lang="en-US" b="0" i="0" dirty="0">
                <a:effectLst/>
                <a:latin typeface="Arial" panose="020B0604020202020204" pitchFamily="34" charset="0"/>
              </a:rPr>
              <a:t>Step 1</a:t>
            </a:r>
          </a:p>
          <a:p>
            <a:pPr marL="1317625" lvl="5" indent="-342900" algn="just"/>
            <a:r>
              <a:rPr lang="en-US" b="0" i="0" dirty="0">
                <a:effectLst/>
                <a:latin typeface="Arial" panose="020B0604020202020204" pitchFamily="34" charset="0"/>
              </a:rPr>
              <a:t>You will need to override run( ) method available in Thread class. This method provides an entry point for the thread, and you will put your complete business logic inside this method. Following is a simple syntax of run() method −</a:t>
            </a:r>
          </a:p>
          <a:p>
            <a:pPr marL="2232025" lvl="7" indent="-342900" algn="just"/>
            <a:r>
              <a:rPr lang="en-US" b="0" i="0" dirty="0">
                <a:effectLst/>
                <a:latin typeface="Arial" panose="020B0604020202020204" pitchFamily="34" charset="0"/>
              </a:rPr>
              <a:t>public void run( )</a:t>
            </a: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A3AD11F3-F39D-4D58-A3AD-172D51134D89}"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Creating Threads</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Tree>
    <p:extLst>
      <p:ext uri="{BB962C8B-B14F-4D97-AF65-F5344CB8AC3E}">
        <p14:creationId xmlns:p14="http://schemas.microsoft.com/office/powerpoint/2010/main" val="3320233180"/>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854075" lvl="5" indent="-342900" algn="just"/>
            <a:r>
              <a:rPr lang="en-US" sz="2200" dirty="0"/>
              <a:t>Step 2</a:t>
            </a:r>
          </a:p>
          <a:p>
            <a:pPr marL="1311275" lvl="6" indent="-342900" algn="just"/>
            <a:r>
              <a:rPr lang="en-US" sz="2200" dirty="0"/>
              <a:t>Once Thread object is created, you can start it by calling start() method, which executes a call to run( ) method. Following is a simple syntax of start() method-</a:t>
            </a:r>
          </a:p>
          <a:p>
            <a:pPr marL="2232025" lvl="7" indent="-342900" algn="just"/>
            <a:r>
              <a:rPr lang="en-US" sz="2200" dirty="0"/>
              <a:t>void start( );</a:t>
            </a:r>
          </a:p>
        </p:txBody>
      </p:sp>
      <p:sp>
        <p:nvSpPr>
          <p:cNvPr id="4" name="Date Placeholder 3"/>
          <p:cNvSpPr>
            <a:spLocks noGrp="1"/>
          </p:cNvSpPr>
          <p:nvPr>
            <p:ph type="dt" sz="half" idx="10"/>
          </p:nvPr>
        </p:nvSpPr>
        <p:spPr/>
        <p:txBody>
          <a:bodyPr/>
          <a:lstStyle/>
          <a:p>
            <a:fld id="{3DFF2FCC-065C-4456-9E0D-D82FD8387E93}"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Creating Threads</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Tree>
    <p:extLst>
      <p:ext uri="{BB962C8B-B14F-4D97-AF65-F5344CB8AC3E}">
        <p14:creationId xmlns:p14="http://schemas.microsoft.com/office/powerpoint/2010/main" val="463295541"/>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403225" lvl="3" indent="-342900" algn="just">
              <a:buFont typeface="Arial" panose="020B0604020202020204" pitchFamily="34" charset="0"/>
              <a:buChar char="•"/>
            </a:pPr>
            <a:r>
              <a:rPr lang="en-US" sz="2200" dirty="0"/>
              <a:t>Example:</a:t>
            </a: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9ADB06EE-3A3C-46FC-B692-D2EBCE3473A3}"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Creating Threads</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pic>
        <p:nvPicPr>
          <p:cNvPr id="5" name="Picture 4">
            <a:extLst>
              <a:ext uri="{FF2B5EF4-FFF2-40B4-BE49-F238E27FC236}">
                <a16:creationId xmlns="" xmlns:a16="http://schemas.microsoft.com/office/drawing/2014/main" id="{09888F46-C032-477B-BB0A-79D5677F9D72}"/>
              </a:ext>
            </a:extLst>
          </p:cNvPr>
          <p:cNvPicPr>
            <a:picLocks noChangeAspect="1"/>
          </p:cNvPicPr>
          <p:nvPr/>
        </p:nvPicPr>
        <p:blipFill>
          <a:blip r:embed="rId3"/>
          <a:stretch>
            <a:fillRect/>
          </a:stretch>
        </p:blipFill>
        <p:spPr>
          <a:xfrm>
            <a:off x="2305050" y="1509712"/>
            <a:ext cx="4686300" cy="4343400"/>
          </a:xfrm>
          <a:prstGeom prst="rect">
            <a:avLst/>
          </a:prstGeom>
        </p:spPr>
      </p:pic>
    </p:spTree>
    <p:extLst>
      <p:ext uri="{BB962C8B-B14F-4D97-AF65-F5344CB8AC3E}">
        <p14:creationId xmlns:p14="http://schemas.microsoft.com/office/powerpoint/2010/main" val="654483135"/>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382000" cy="5407824"/>
          </a:xfrm>
        </p:spPr>
        <p:txBody>
          <a:bodyPr>
            <a:normAutofit lnSpcReduction="10000"/>
          </a:bodyPr>
          <a:lstStyle/>
          <a:p>
            <a:pPr marL="457200" lvl="0" indent="-457200" algn="just">
              <a:buFont typeface="+mj-lt"/>
              <a:buAutoNum type="arabicPeriod"/>
            </a:pPr>
            <a:r>
              <a:rPr lang="en-US" sz="2400" b="1" dirty="0"/>
              <a:t>Threads: Introduction and Types</a:t>
            </a:r>
          </a:p>
          <a:p>
            <a:pPr marL="857250" lvl="1" indent="-457200" algn="just"/>
            <a:r>
              <a:rPr lang="en-US" sz="2400" b="1" dirty="0"/>
              <a:t>Creating Threads</a:t>
            </a:r>
          </a:p>
          <a:p>
            <a:pPr marL="857250" lvl="1" indent="-457200" algn="just"/>
            <a:r>
              <a:rPr lang="en-US" sz="2400" b="1" dirty="0"/>
              <a:t>Thread Life-Cycle</a:t>
            </a:r>
          </a:p>
          <a:p>
            <a:pPr marL="857250" lvl="1" indent="-457200" algn="just"/>
            <a:r>
              <a:rPr lang="en-US" sz="2400" b="1" dirty="0"/>
              <a:t>Thread Priorities</a:t>
            </a:r>
          </a:p>
          <a:p>
            <a:pPr marL="857250" lvl="1" indent="-457200" algn="just"/>
            <a:r>
              <a:rPr lang="en-US" sz="2400" b="1" dirty="0"/>
              <a:t>Daemon Thread</a:t>
            </a:r>
          </a:p>
          <a:p>
            <a:pPr marL="857250" lvl="1" indent="-457200" algn="just"/>
            <a:r>
              <a:rPr lang="en-US" sz="2400" b="1" dirty="0"/>
              <a:t>Runnable Class</a:t>
            </a:r>
          </a:p>
          <a:p>
            <a:pPr marL="857250" lvl="1" indent="-457200" algn="just"/>
            <a:r>
              <a:rPr lang="en-US" sz="2400" b="1" dirty="0"/>
              <a:t>Synchronizing Threads</a:t>
            </a:r>
          </a:p>
          <a:p>
            <a:pPr marL="457200" lvl="0" indent="-457200" algn="just">
              <a:buFont typeface="+mj-lt"/>
              <a:buAutoNum type="arabicPeriod"/>
            </a:pPr>
            <a:r>
              <a:rPr lang="en-US" sz="2400" b="1" dirty="0"/>
              <a:t>I/O Stream: Introduction and Types</a:t>
            </a:r>
          </a:p>
          <a:p>
            <a:pPr marL="857250" lvl="1" indent="-457200" algn="just"/>
            <a:r>
              <a:rPr lang="en-US" sz="2400" b="1" dirty="0"/>
              <a:t>Common I/O Stream Operations</a:t>
            </a:r>
          </a:p>
          <a:p>
            <a:pPr marL="857250" lvl="1" indent="-457200" algn="just"/>
            <a:r>
              <a:rPr lang="en-US" sz="2400" b="1" dirty="0"/>
              <a:t>Interaction with I/O Streams Classes</a:t>
            </a:r>
          </a:p>
          <a:p>
            <a:pPr marL="457200" lvl="0" indent="-457200" algn="just">
              <a:buFont typeface="+mj-lt"/>
              <a:buAutoNum type="arabicPeriod"/>
            </a:pPr>
            <a:r>
              <a:rPr lang="en-US" sz="2400" b="1" dirty="0"/>
              <a:t>Annotations: Introduction</a:t>
            </a:r>
          </a:p>
          <a:p>
            <a:pPr marL="857250" lvl="1" indent="-457200" algn="just"/>
            <a:r>
              <a:rPr lang="en-US" sz="2400" b="1" dirty="0"/>
              <a:t>Custom Annotations </a:t>
            </a:r>
          </a:p>
          <a:p>
            <a:pPr marL="857250" lvl="1" indent="-457200" algn="just"/>
            <a:r>
              <a:rPr lang="en-US" sz="2400" b="1" dirty="0"/>
              <a:t>Applying Annotations</a:t>
            </a:r>
          </a:p>
        </p:txBody>
      </p:sp>
      <p:sp>
        <p:nvSpPr>
          <p:cNvPr id="6" name="Date Placeholder 5"/>
          <p:cNvSpPr>
            <a:spLocks noGrp="1"/>
          </p:cNvSpPr>
          <p:nvPr>
            <p:ph type="dt" sz="half" idx="10"/>
          </p:nvPr>
        </p:nvSpPr>
        <p:spPr/>
        <p:txBody>
          <a:bodyPr/>
          <a:lstStyle/>
          <a:p>
            <a:fld id="{B037DC9E-DD52-47B4-B50C-9A81F2BE9ADB}" type="datetime1">
              <a:rPr lang="en-US" smtClean="0"/>
              <a:t>07-Dec-21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Content</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Footer Placeholder 4">
            <a:extLst>
              <a:ext uri="{FF2B5EF4-FFF2-40B4-BE49-F238E27FC236}">
                <a16:creationId xmlns="" xmlns:a16="http://schemas.microsoft.com/office/drawing/2014/main" id="{1A1A939B-8EA0-4395-8D25-46B2D429A240}"/>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Tree>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403225" lvl="3" indent="-342900" algn="just">
              <a:buFont typeface="Arial" panose="020B0604020202020204" pitchFamily="34" charset="0"/>
              <a:buChar char="•"/>
            </a:pPr>
            <a:r>
              <a:rPr lang="en-US" sz="2200" b="0" i="0" dirty="0">
                <a:effectLst/>
              </a:rPr>
              <a:t>A thread in Java at any point of time exists in any one of the following states. A thread lies only in one of the shown states at any instant:</a:t>
            </a:r>
          </a:p>
          <a:p>
            <a:pPr lvl="1" fontAlgn="base">
              <a:buFont typeface="Arial" panose="020B0604020202020204" pitchFamily="34" charset="0"/>
              <a:buChar char="•"/>
            </a:pPr>
            <a:r>
              <a:rPr lang="en-US" sz="2200" b="0" i="0" dirty="0">
                <a:effectLst/>
              </a:rPr>
              <a:t>New</a:t>
            </a:r>
          </a:p>
          <a:p>
            <a:pPr lvl="1" fontAlgn="base">
              <a:buFont typeface="Arial" panose="020B0604020202020204" pitchFamily="34" charset="0"/>
              <a:buChar char="•"/>
            </a:pPr>
            <a:r>
              <a:rPr lang="en-US" sz="2200" b="0" i="0" dirty="0">
                <a:effectLst/>
              </a:rPr>
              <a:t>Runnable</a:t>
            </a:r>
          </a:p>
          <a:p>
            <a:pPr lvl="1" fontAlgn="base">
              <a:buFont typeface="Arial" panose="020B0604020202020204" pitchFamily="34" charset="0"/>
              <a:buChar char="•"/>
            </a:pPr>
            <a:r>
              <a:rPr lang="en-US" sz="2200" b="0" i="0" dirty="0">
                <a:effectLst/>
              </a:rPr>
              <a:t>Blocked</a:t>
            </a:r>
          </a:p>
          <a:p>
            <a:pPr lvl="1" fontAlgn="base">
              <a:buFont typeface="Arial" panose="020B0604020202020204" pitchFamily="34" charset="0"/>
              <a:buChar char="•"/>
            </a:pPr>
            <a:r>
              <a:rPr lang="en-US" sz="2200" b="0" i="0" dirty="0">
                <a:effectLst/>
              </a:rPr>
              <a:t>Waiting</a:t>
            </a:r>
          </a:p>
          <a:p>
            <a:pPr lvl="1" fontAlgn="base">
              <a:buFont typeface="Arial" panose="020B0604020202020204" pitchFamily="34" charset="0"/>
              <a:buChar char="•"/>
            </a:pPr>
            <a:r>
              <a:rPr lang="en-US" sz="2200" b="0" i="0" dirty="0">
                <a:effectLst/>
              </a:rPr>
              <a:t>Timed Waiting</a:t>
            </a:r>
          </a:p>
          <a:p>
            <a:pPr lvl="1" fontAlgn="base">
              <a:buFont typeface="Arial" panose="020B0604020202020204" pitchFamily="34" charset="0"/>
              <a:buChar char="•"/>
            </a:pPr>
            <a:r>
              <a:rPr lang="en-US" sz="2200" b="0" i="0" dirty="0">
                <a:effectLst/>
              </a:rPr>
              <a:t>Terminated</a:t>
            </a: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ABAA734B-FA92-4D03-862B-CBF6F78F14B5}"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Thread Lifecycle</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Tree>
    <p:extLst>
      <p:ext uri="{BB962C8B-B14F-4D97-AF65-F5344CB8AC3E}">
        <p14:creationId xmlns:p14="http://schemas.microsoft.com/office/powerpoint/2010/main" val="2573109610"/>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403225" lvl="3" indent="-342900" algn="just">
              <a:buFont typeface="Arial" panose="020B0604020202020204" pitchFamily="34" charset="0"/>
              <a:buChar char="•"/>
            </a:pPr>
            <a:r>
              <a:rPr lang="en-US" sz="2200" dirty="0" smtClean="0"/>
              <a:t>The diagram shown below represent various states of a thread at any instant of time</a:t>
            </a:r>
            <a:r>
              <a:rPr lang="en-US" sz="1800" dirty="0"/>
              <a:t>. (https://www.scientecheasy.com/2020/08/life-cycle-of-thread-in-java.html</a:t>
            </a:r>
            <a:r>
              <a:rPr lang="en-US" sz="1800" dirty="0" smtClean="0"/>
              <a:t>/)</a:t>
            </a:r>
          </a:p>
          <a:p>
            <a:pPr marL="403225" lvl="3" indent="-342900" algn="just">
              <a:buFont typeface="Arial" panose="020B0604020202020204" pitchFamily="34" charset="0"/>
              <a:buChar char="•"/>
            </a:pPr>
            <a:endParaRPr lang="en-US" sz="2200" dirty="0" smtClean="0"/>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3E915462-6D76-45E1-A08C-4BFCC74ECCFE}"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Thread Lifecycle</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pic>
        <p:nvPicPr>
          <p:cNvPr id="9" name="Picture 2" descr="D:\NIET22march18\session 2021 22\odd sem\oot with java\ppts\ppt\thread-life-cyc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047" y="2438400"/>
            <a:ext cx="5915416" cy="3276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205643"/>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763000" cy="5344714"/>
          </a:xfrm>
        </p:spPr>
        <p:txBody>
          <a:bodyPr>
            <a:normAutofit fontScale="92500" lnSpcReduction="20000"/>
          </a:bodyPr>
          <a:lstStyle/>
          <a:p>
            <a:pPr fontAlgn="base"/>
            <a:r>
              <a:rPr lang="en-US" sz="2400" b="1" dirty="0">
                <a:effectLst/>
              </a:rPr>
              <a:t>New Thread</a:t>
            </a:r>
            <a:r>
              <a:rPr lang="en-US" sz="2400" b="1" i="0" dirty="0">
                <a:effectLst/>
              </a:rPr>
              <a:t>: </a:t>
            </a:r>
            <a:r>
              <a:rPr lang="en-US" sz="2400" i="0" dirty="0">
                <a:effectLst/>
              </a:rPr>
              <a:t>When a new thread is created, it is in the new state. </a:t>
            </a:r>
          </a:p>
          <a:p>
            <a:pPr lvl="1" fontAlgn="base">
              <a:buFont typeface="Arial" panose="020B0604020202020204" pitchFamily="34" charset="0"/>
              <a:buChar char="•"/>
            </a:pPr>
            <a:r>
              <a:rPr lang="en-US" sz="2400" i="0" dirty="0">
                <a:effectLst/>
              </a:rPr>
              <a:t>The thread has not yet started to run when thread is in this state. </a:t>
            </a:r>
          </a:p>
          <a:p>
            <a:pPr lvl="1" fontAlgn="base">
              <a:buFont typeface="Arial" panose="020B0604020202020204" pitchFamily="34" charset="0"/>
              <a:buChar char="•"/>
            </a:pPr>
            <a:r>
              <a:rPr lang="en-US" sz="2400" i="0" dirty="0">
                <a:effectLst/>
              </a:rPr>
              <a:t>When a thread lies in the new state, it’s code is yet to be run and hasn’t started to execute.</a:t>
            </a:r>
          </a:p>
          <a:p>
            <a:pPr fontAlgn="base"/>
            <a:r>
              <a:rPr lang="en-US" sz="2400" b="1" i="0" dirty="0">
                <a:effectLst/>
              </a:rPr>
              <a:t>Runnable State: </a:t>
            </a:r>
            <a:r>
              <a:rPr lang="en-US" sz="2400" i="0" dirty="0">
                <a:effectLst/>
              </a:rPr>
              <a:t>A thread that is ready to run is moved to runnable state. </a:t>
            </a:r>
          </a:p>
          <a:p>
            <a:pPr lvl="1" fontAlgn="base">
              <a:buFont typeface="Arial" panose="020B0604020202020204" pitchFamily="34" charset="0"/>
              <a:buChar char="•"/>
            </a:pPr>
            <a:r>
              <a:rPr lang="en-US" sz="2400" i="0" dirty="0">
                <a:effectLst/>
              </a:rPr>
              <a:t>In this state, a thread might be running or it might be ready run at any instant of time. It is the responsibility of the thread scheduler to give the thread, time to run.</a:t>
            </a:r>
            <a:endParaRPr lang="en-US" sz="2400" dirty="0"/>
          </a:p>
          <a:p>
            <a:pPr lvl="1" fontAlgn="base">
              <a:buFont typeface="Arial" panose="020B0604020202020204" pitchFamily="34" charset="0"/>
              <a:buChar char="•"/>
            </a:pPr>
            <a:r>
              <a:rPr lang="en-US" sz="2400" i="0" dirty="0">
                <a:effectLst/>
              </a:rPr>
              <a:t>A multi-threaded program allocates a fixed amount of time to each individual thread. </a:t>
            </a:r>
          </a:p>
          <a:p>
            <a:pPr lvl="1" fontAlgn="base">
              <a:buFont typeface="Arial" panose="020B0604020202020204" pitchFamily="34" charset="0"/>
              <a:buChar char="•"/>
            </a:pPr>
            <a:r>
              <a:rPr lang="en-US" sz="2400" i="0" dirty="0">
                <a:effectLst/>
              </a:rPr>
              <a:t>Each thread runs for a short while and then pauses and relinquishes the CPU to another thread, so that other threads can get a chance to run. </a:t>
            </a:r>
          </a:p>
          <a:p>
            <a:pPr lvl="1" fontAlgn="base">
              <a:buFont typeface="Arial" panose="020B0604020202020204" pitchFamily="34" charset="0"/>
              <a:buChar char="•"/>
            </a:pPr>
            <a:r>
              <a:rPr lang="en-US" sz="2400" i="0" dirty="0">
                <a:effectLst/>
              </a:rPr>
              <a:t>When this happens, all such threads that are ready to run, waiting for the CPU and the currently running thread lies in runnable state.</a:t>
            </a: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9477E85C-AA1D-4BFE-81D9-782DE21FFAC6}"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a:t>Thread Lifecycle</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Tree>
    <p:extLst>
      <p:ext uri="{BB962C8B-B14F-4D97-AF65-F5344CB8AC3E}">
        <p14:creationId xmlns:p14="http://schemas.microsoft.com/office/powerpoint/2010/main" val="3379893746"/>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lnSpcReduction="10000"/>
          </a:bodyPr>
          <a:lstStyle/>
          <a:p>
            <a:pPr algn="l" fontAlgn="base">
              <a:buFont typeface="Arial" panose="020B0604020202020204" pitchFamily="34" charset="0"/>
              <a:buChar char="•"/>
            </a:pPr>
            <a:r>
              <a:rPr lang="en-US" sz="2200" b="1" i="0" dirty="0">
                <a:effectLst/>
              </a:rPr>
              <a:t>Blocked/Waiting state: </a:t>
            </a:r>
            <a:r>
              <a:rPr lang="en-US" sz="2200" i="0" dirty="0">
                <a:effectLst/>
              </a:rPr>
              <a:t>When a thread is temporarily inactive, then it’s in one of the following states:</a:t>
            </a:r>
          </a:p>
          <a:p>
            <a:pPr lvl="2" fontAlgn="base"/>
            <a:r>
              <a:rPr lang="en-US" sz="2200" i="0" dirty="0">
                <a:effectLst/>
              </a:rPr>
              <a:t>Blocked</a:t>
            </a:r>
          </a:p>
          <a:p>
            <a:pPr lvl="2" fontAlgn="base"/>
            <a:r>
              <a:rPr lang="en-US" sz="2200" i="0" dirty="0">
                <a:effectLst/>
              </a:rPr>
              <a:t>Waiting</a:t>
            </a:r>
          </a:p>
          <a:p>
            <a:pPr lvl="1" fontAlgn="base">
              <a:buFont typeface="Arial" panose="020B0604020202020204" pitchFamily="34" charset="0"/>
              <a:buChar char="•"/>
            </a:pPr>
            <a:r>
              <a:rPr lang="en-US" sz="2200" i="0" dirty="0">
                <a:effectLst/>
              </a:rPr>
              <a:t>For example, when a thread is waiting for I/O to complete, it lies in the blocked state. </a:t>
            </a:r>
          </a:p>
          <a:p>
            <a:pPr lvl="1" fontAlgn="base">
              <a:buFont typeface="Arial" panose="020B0604020202020204" pitchFamily="34" charset="0"/>
              <a:buChar char="•"/>
            </a:pPr>
            <a:r>
              <a:rPr lang="en-US" sz="2200" i="0" dirty="0">
                <a:effectLst/>
              </a:rPr>
              <a:t>It’s the responsibility of the thread scheduler to reactivate and schedule a blocked/waiting thread. </a:t>
            </a:r>
          </a:p>
          <a:p>
            <a:pPr lvl="1" fontAlgn="base">
              <a:buFont typeface="Arial" panose="020B0604020202020204" pitchFamily="34" charset="0"/>
              <a:buChar char="•"/>
            </a:pPr>
            <a:r>
              <a:rPr lang="en-US" sz="2200" i="0" dirty="0">
                <a:effectLst/>
              </a:rPr>
              <a:t>A thread in this state cannot continue its execution any further until it is moved to runnable state. Any thread in these states does not consume any CPU cycle.</a:t>
            </a:r>
          </a:p>
          <a:p>
            <a:pPr lvl="1" fontAlgn="base">
              <a:buFont typeface="Arial" panose="020B0604020202020204" pitchFamily="34" charset="0"/>
              <a:buChar char="•"/>
            </a:pPr>
            <a:r>
              <a:rPr lang="en-US" sz="2200" i="0" dirty="0">
                <a:effectLst/>
              </a:rPr>
              <a:t>A thread is in the blocked state when it tries to access a protected section of code that is currently locked by some other thread. </a:t>
            </a:r>
          </a:p>
          <a:p>
            <a:pPr lvl="1" fontAlgn="base">
              <a:buFont typeface="Arial" panose="020B0604020202020204" pitchFamily="34" charset="0"/>
              <a:buChar char="•"/>
            </a:pPr>
            <a:endParaRPr lang="en-US" sz="1600" dirty="0"/>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29297673-61EF-40DF-816C-FF6808799E0C}"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a:t>Thread Lifecycle</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Tree>
    <p:extLst>
      <p:ext uri="{BB962C8B-B14F-4D97-AF65-F5344CB8AC3E}">
        <p14:creationId xmlns:p14="http://schemas.microsoft.com/office/powerpoint/2010/main" val="1069917864"/>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lvl="1" fontAlgn="base">
              <a:buFont typeface="Arial" panose="020B0604020202020204" pitchFamily="34" charset="0"/>
              <a:buChar char="•"/>
            </a:pPr>
            <a:r>
              <a:rPr lang="en-US" sz="2200" b="0" i="0" dirty="0">
                <a:effectLst/>
              </a:rPr>
              <a:t>When the protected section is unlocked, the schedule picks one of the thread which is blocked for that section and moves it to the runnable state. </a:t>
            </a:r>
          </a:p>
          <a:p>
            <a:pPr lvl="1" fontAlgn="base">
              <a:buFont typeface="Arial" panose="020B0604020202020204" pitchFamily="34" charset="0"/>
              <a:buChar char="•"/>
            </a:pPr>
            <a:r>
              <a:rPr lang="en-US" sz="2200" b="0" i="0" dirty="0">
                <a:effectLst/>
              </a:rPr>
              <a:t>Whereas, a thread is in the waiting state when it waits for another thread on a condition. </a:t>
            </a:r>
          </a:p>
          <a:p>
            <a:pPr lvl="1" fontAlgn="base">
              <a:buFont typeface="Arial" panose="020B0604020202020204" pitchFamily="34" charset="0"/>
              <a:buChar char="•"/>
            </a:pPr>
            <a:r>
              <a:rPr lang="en-US" sz="2200" b="0" i="0" dirty="0">
                <a:effectLst/>
              </a:rPr>
              <a:t>When this condition is fulfilled, the scheduler is notified and the waiting thread is moved to runnable state.</a:t>
            </a:r>
          </a:p>
          <a:p>
            <a:pPr lvl="1" fontAlgn="base">
              <a:buFont typeface="Arial" panose="020B0604020202020204" pitchFamily="34" charset="0"/>
              <a:buChar char="•"/>
            </a:pPr>
            <a:r>
              <a:rPr lang="en-US" sz="2200" b="0" i="0" dirty="0">
                <a:effectLst/>
              </a:rPr>
              <a:t>If a currently running thread is moved to blocked/waiting state, another thread in the runnable state is scheduled by the thread scheduler to run. </a:t>
            </a:r>
          </a:p>
          <a:p>
            <a:pPr lvl="1" fontAlgn="base">
              <a:buFont typeface="Arial" panose="020B0604020202020204" pitchFamily="34" charset="0"/>
              <a:buChar char="•"/>
            </a:pPr>
            <a:r>
              <a:rPr lang="en-US" sz="2200" b="0" i="0" dirty="0">
                <a:effectLst/>
              </a:rPr>
              <a:t>It is the responsibility of thread scheduler to determine which thread to run.</a:t>
            </a: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F66FB565-6473-43DE-9B0D-4015961E7BA3}"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a:t>Thread Lifecycle</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Tree>
    <p:extLst>
      <p:ext uri="{BB962C8B-B14F-4D97-AF65-F5344CB8AC3E}">
        <p14:creationId xmlns:p14="http://schemas.microsoft.com/office/powerpoint/2010/main" val="3851728625"/>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lnSpcReduction="10000"/>
          </a:bodyPr>
          <a:lstStyle/>
          <a:p>
            <a:pPr fontAlgn="base"/>
            <a:r>
              <a:rPr lang="en-US" sz="2200" b="1" i="0" dirty="0">
                <a:effectLst/>
              </a:rPr>
              <a:t>Timed Waiting:</a:t>
            </a:r>
            <a:r>
              <a:rPr lang="en-US" sz="2200" b="0" i="0" dirty="0">
                <a:effectLst/>
              </a:rPr>
              <a:t> A thread lies in timed waiting state when it calls a method with a time out parameter.</a:t>
            </a:r>
          </a:p>
          <a:p>
            <a:pPr lvl="1" fontAlgn="base">
              <a:buFont typeface="Arial" panose="020B0604020202020204" pitchFamily="34" charset="0"/>
              <a:buChar char="•"/>
            </a:pPr>
            <a:r>
              <a:rPr lang="en-US" sz="2200" b="0" i="0" dirty="0">
                <a:effectLst/>
              </a:rPr>
              <a:t>A thread lies in this state until the timeout is completed or until a notification is received. </a:t>
            </a:r>
          </a:p>
          <a:p>
            <a:pPr lvl="1" fontAlgn="base">
              <a:buFont typeface="Arial" panose="020B0604020202020204" pitchFamily="34" charset="0"/>
              <a:buChar char="•"/>
            </a:pPr>
            <a:r>
              <a:rPr lang="en-US" sz="2200" b="0" i="0" dirty="0">
                <a:effectLst/>
              </a:rPr>
              <a:t>For example, when a thread calls sleep or a conditional wait, it is moved to a timed waiting state.</a:t>
            </a:r>
          </a:p>
          <a:p>
            <a:pPr fontAlgn="base"/>
            <a:r>
              <a:rPr lang="en-US" sz="2200" b="1" i="0" dirty="0">
                <a:effectLst/>
              </a:rPr>
              <a:t>Terminated State:</a:t>
            </a:r>
            <a:r>
              <a:rPr lang="en-US" sz="2200" b="0" i="0" dirty="0">
                <a:effectLst/>
              </a:rPr>
              <a:t> A thread terminates because of either of the following reasons:</a:t>
            </a:r>
          </a:p>
          <a:p>
            <a:pPr lvl="1" fontAlgn="base">
              <a:buFont typeface="Arial" panose="020B0604020202020204" pitchFamily="34" charset="0"/>
              <a:buChar char="•"/>
            </a:pPr>
            <a:r>
              <a:rPr lang="en-US" sz="2200" b="0" i="0" dirty="0">
                <a:effectLst/>
              </a:rPr>
              <a:t>Because it exists normally. This happens when the code of thread has entirely executed by the program.</a:t>
            </a:r>
          </a:p>
          <a:p>
            <a:pPr lvl="1" fontAlgn="base">
              <a:buFont typeface="Arial" panose="020B0604020202020204" pitchFamily="34" charset="0"/>
              <a:buChar char="•"/>
            </a:pPr>
            <a:r>
              <a:rPr lang="en-US" sz="2200" b="0" i="0" dirty="0">
                <a:effectLst/>
              </a:rPr>
              <a:t>Because there occurred some unusual erroneous event, like segmentation fault or an unhandled exception.</a:t>
            </a:r>
          </a:p>
          <a:p>
            <a:pPr fontAlgn="base"/>
            <a:r>
              <a:rPr lang="en-US" sz="2200" b="0" i="0" dirty="0">
                <a:effectLst/>
              </a:rPr>
              <a:t>A thread that lies in a terminated state does no longer consumes any cycles of CPU.</a:t>
            </a: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C84D8EC8-BB1C-4496-A9EF-1679A258A279}"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a:t>Thread Lifecycle</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Tree>
    <p:extLst>
      <p:ext uri="{BB962C8B-B14F-4D97-AF65-F5344CB8AC3E}">
        <p14:creationId xmlns:p14="http://schemas.microsoft.com/office/powerpoint/2010/main" val="4108942057"/>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algn="just"/>
            <a:r>
              <a:rPr lang="en-US" sz="2000" b="0" i="0" dirty="0">
                <a:solidFill>
                  <a:srgbClr val="000000"/>
                </a:solidFill>
                <a:effectLst/>
                <a:latin typeface="Arial" panose="020B0604020202020204" pitchFamily="34" charset="0"/>
              </a:rPr>
              <a:t>Every Java thread has a priority that helps the operating system determine the order in which threads are scheduled.</a:t>
            </a:r>
          </a:p>
          <a:p>
            <a:pPr algn="just"/>
            <a:r>
              <a:rPr lang="en-US" sz="2000" b="0" i="0" dirty="0">
                <a:solidFill>
                  <a:srgbClr val="000000"/>
                </a:solidFill>
                <a:effectLst/>
                <a:latin typeface="Arial" panose="020B0604020202020204" pitchFamily="34" charset="0"/>
              </a:rPr>
              <a:t>Java thread priorities are in the range between MIN_PRIORITY (a constant of 1) and MAX_PRIORITY (a constant of 10). By default, every thread is given priority NORM_PRIORITY (a constant of 5).</a:t>
            </a:r>
          </a:p>
          <a:p>
            <a:pPr algn="just"/>
            <a:r>
              <a:rPr lang="en-US" sz="2000" b="0" i="0" dirty="0">
                <a:solidFill>
                  <a:srgbClr val="000000"/>
                </a:solidFill>
                <a:effectLst/>
                <a:latin typeface="Arial" panose="020B0604020202020204" pitchFamily="34" charset="0"/>
              </a:rPr>
              <a:t>Threads with higher priority are more important to a program and should be allocated processor time before lower-priority threads. </a:t>
            </a:r>
          </a:p>
          <a:p>
            <a:pPr algn="just"/>
            <a:r>
              <a:rPr lang="en-US" sz="2000" b="0" i="0" dirty="0">
                <a:solidFill>
                  <a:srgbClr val="000000"/>
                </a:solidFill>
                <a:effectLst/>
                <a:latin typeface="Arial" panose="020B0604020202020204" pitchFamily="34" charset="0"/>
              </a:rPr>
              <a:t>However, thread priorities cannot guarantee the order in which threads execute and are very much platform dependent.</a:t>
            </a: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88AD2F1F-7E22-416E-9C93-81DC8951FB8E}"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Thread Priorities</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Tree>
    <p:extLst>
      <p:ext uri="{BB962C8B-B14F-4D97-AF65-F5344CB8AC3E}">
        <p14:creationId xmlns:p14="http://schemas.microsoft.com/office/powerpoint/2010/main" val="2553339571"/>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algn="just"/>
            <a:r>
              <a:rPr lang="en-US" sz="2200" b="1" i="0" dirty="0">
                <a:effectLst/>
              </a:rPr>
              <a:t>Daemon thread in java</a:t>
            </a:r>
            <a:r>
              <a:rPr lang="en-US" sz="2200" b="0" i="0" dirty="0">
                <a:effectLst/>
              </a:rPr>
              <a:t> is a service provider thread that provides services to the user thread. </a:t>
            </a:r>
          </a:p>
          <a:p>
            <a:pPr algn="just"/>
            <a:r>
              <a:rPr lang="en-US" sz="2200" b="0" i="0" dirty="0">
                <a:effectLst/>
              </a:rPr>
              <a:t>Its life depend on the mercy of user threads i.e. when all the user threads dies, JVM terminates this thread automatically.</a:t>
            </a:r>
          </a:p>
          <a:p>
            <a:pPr algn="just"/>
            <a:r>
              <a:rPr lang="en-US" sz="2200" b="0" i="0" dirty="0">
                <a:effectLst/>
              </a:rPr>
              <a:t>There are many java daemon threads running automatically e.g. </a:t>
            </a:r>
            <a:r>
              <a:rPr lang="en-US" sz="2200" b="0" i="0" dirty="0" err="1">
                <a:effectLst/>
              </a:rPr>
              <a:t>gc</a:t>
            </a:r>
            <a:r>
              <a:rPr lang="en-US" sz="2200" b="0" i="0" dirty="0">
                <a:effectLst/>
              </a:rPr>
              <a:t>, finalizer etc.</a:t>
            </a:r>
          </a:p>
          <a:p>
            <a:pPr algn="just"/>
            <a:r>
              <a:rPr lang="en-US" sz="2200" b="0" i="0" dirty="0">
                <a:effectLst/>
              </a:rPr>
              <a:t>Points to remember for Daemon Thread in Java</a:t>
            </a:r>
          </a:p>
          <a:p>
            <a:pPr lvl="1" algn="just">
              <a:buFont typeface="Arial" panose="020B0604020202020204" pitchFamily="34" charset="0"/>
              <a:buChar char="•"/>
            </a:pPr>
            <a:r>
              <a:rPr lang="en-US" sz="2200" b="0" i="0" dirty="0">
                <a:effectLst/>
              </a:rPr>
              <a:t>It provides services to user threads for background supporting tasks. It has no role in life than to serve user threads.</a:t>
            </a:r>
          </a:p>
          <a:p>
            <a:pPr lvl="1" algn="just">
              <a:buFont typeface="Arial" panose="020B0604020202020204" pitchFamily="34" charset="0"/>
              <a:buChar char="•"/>
            </a:pPr>
            <a:r>
              <a:rPr lang="en-US" sz="2200" b="0" i="0" dirty="0">
                <a:effectLst/>
              </a:rPr>
              <a:t>Its life depends on user threads.</a:t>
            </a:r>
          </a:p>
          <a:p>
            <a:pPr lvl="1" algn="just">
              <a:buFont typeface="Arial" panose="020B0604020202020204" pitchFamily="34" charset="0"/>
              <a:buChar char="•"/>
            </a:pPr>
            <a:r>
              <a:rPr lang="en-US" sz="2200" b="0" i="0" dirty="0">
                <a:effectLst/>
              </a:rPr>
              <a:t>It is a low priority thread.</a:t>
            </a: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63E18083-555E-4291-9E4A-29E39C40EEED}"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Daemon Thread</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Tree>
    <p:extLst>
      <p:ext uri="{BB962C8B-B14F-4D97-AF65-F5344CB8AC3E}">
        <p14:creationId xmlns:p14="http://schemas.microsoft.com/office/powerpoint/2010/main" val="1553638590"/>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algn="just"/>
            <a:r>
              <a:rPr lang="en-US" sz="2200" b="0" i="0" dirty="0">
                <a:effectLst/>
              </a:rPr>
              <a:t>Methods for Java Daemon thread by Thread class</a:t>
            </a:r>
          </a:p>
          <a:p>
            <a:pPr lvl="1" algn="just">
              <a:buFont typeface="Arial" panose="020B0604020202020204" pitchFamily="34" charset="0"/>
              <a:buChar char="•"/>
            </a:pPr>
            <a:r>
              <a:rPr lang="en-US" sz="2200" b="0" i="0" dirty="0">
                <a:effectLst/>
              </a:rPr>
              <a:t>The </a:t>
            </a:r>
            <a:r>
              <a:rPr lang="en-US" sz="2200" b="0" i="0" dirty="0" err="1">
                <a:effectLst/>
              </a:rPr>
              <a:t>java.lang.Thread</a:t>
            </a:r>
            <a:r>
              <a:rPr lang="en-US" sz="2200" b="0" i="0" dirty="0">
                <a:effectLst/>
              </a:rPr>
              <a:t> class provides two methods for java daemon thread.</a:t>
            </a: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FFE827EE-0214-4BBD-B702-C8962F2FCE8A}"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a:t>Daemon Thread</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graphicFrame>
        <p:nvGraphicFramePr>
          <p:cNvPr id="10" name="Table 9">
            <a:extLst>
              <a:ext uri="{FF2B5EF4-FFF2-40B4-BE49-F238E27FC236}">
                <a16:creationId xmlns="" xmlns:a16="http://schemas.microsoft.com/office/drawing/2014/main" id="{77136A9F-BB28-4C9A-9798-6684BCB83E1B}"/>
              </a:ext>
            </a:extLst>
          </p:cNvPr>
          <p:cNvGraphicFramePr>
            <a:graphicFrameLocks noGrp="1"/>
          </p:cNvGraphicFramePr>
          <p:nvPr>
            <p:extLst>
              <p:ext uri="{D42A27DB-BD31-4B8C-83A1-F6EECF244321}">
                <p14:modId xmlns:p14="http://schemas.microsoft.com/office/powerpoint/2010/main" val="2928247947"/>
              </p:ext>
            </p:extLst>
          </p:nvPr>
        </p:nvGraphicFramePr>
        <p:xfrm>
          <a:off x="583902" y="2773521"/>
          <a:ext cx="7976196" cy="2179320"/>
        </p:xfrm>
        <a:graphic>
          <a:graphicData uri="http://schemas.openxmlformats.org/drawingml/2006/table">
            <a:tbl>
              <a:tblPr/>
              <a:tblGrid>
                <a:gridCol w="635298">
                  <a:extLst>
                    <a:ext uri="{9D8B030D-6E8A-4147-A177-3AD203B41FA5}">
                      <a16:colId xmlns="" xmlns:a16="http://schemas.microsoft.com/office/drawing/2014/main" val="2789769754"/>
                    </a:ext>
                  </a:extLst>
                </a:gridCol>
                <a:gridCol w="4038600">
                  <a:extLst>
                    <a:ext uri="{9D8B030D-6E8A-4147-A177-3AD203B41FA5}">
                      <a16:colId xmlns="" xmlns:a16="http://schemas.microsoft.com/office/drawing/2014/main" val="1394279333"/>
                    </a:ext>
                  </a:extLst>
                </a:gridCol>
                <a:gridCol w="3302298">
                  <a:extLst>
                    <a:ext uri="{9D8B030D-6E8A-4147-A177-3AD203B41FA5}">
                      <a16:colId xmlns="" xmlns:a16="http://schemas.microsoft.com/office/drawing/2014/main" val="3654275234"/>
                    </a:ext>
                  </a:extLst>
                </a:gridCol>
              </a:tblGrid>
              <a:tr h="0">
                <a:tc>
                  <a:txBody>
                    <a:bodyPr/>
                    <a:lstStyle/>
                    <a:p>
                      <a:pPr algn="l" fontAlgn="t"/>
                      <a:r>
                        <a:rPr lang="en-IN">
                          <a:solidFill>
                            <a:srgbClr val="000000"/>
                          </a:solidFill>
                          <a:effectLst/>
                          <a:latin typeface="times new roman" panose="02020603050405020304" pitchFamily="18" charset="0"/>
                        </a:rPr>
                        <a:t>No.</a:t>
                      </a:r>
                    </a:p>
                  </a:txBody>
                  <a:tcPr marL="114300" marR="114300" marT="114300" marB="114300">
                    <a:lnL w="9525" cap="flat" cmpd="sng" algn="ctr">
                      <a:solidFill>
                        <a:srgbClr val="00926F"/>
                      </a:solidFill>
                      <a:prstDash val="solid"/>
                      <a:round/>
                      <a:headEnd type="none" w="med" len="med"/>
                      <a:tailEnd type="none" w="med" len="med"/>
                    </a:lnL>
                    <a:lnR w="9525" cap="flat" cmpd="sng" algn="ctr">
                      <a:solidFill>
                        <a:srgbClr val="00926F"/>
                      </a:solidFill>
                      <a:prstDash val="solid"/>
                      <a:round/>
                      <a:headEnd type="none" w="med" len="med"/>
                      <a:tailEnd type="none" w="med" len="med"/>
                    </a:lnR>
                    <a:lnT w="9525" cap="flat" cmpd="sng" algn="ctr">
                      <a:solidFill>
                        <a:srgbClr val="00926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Method</a:t>
                      </a:r>
                    </a:p>
                  </a:txBody>
                  <a:tcPr marL="114300" marR="114300" marT="114300" marB="114300">
                    <a:lnL w="9525" cap="flat" cmpd="sng" algn="ctr">
                      <a:solidFill>
                        <a:srgbClr val="00926F"/>
                      </a:solidFill>
                      <a:prstDash val="solid"/>
                      <a:round/>
                      <a:headEnd type="none" w="med" len="med"/>
                      <a:tailEnd type="none" w="med" len="med"/>
                    </a:lnL>
                    <a:lnR w="9525" cap="flat" cmpd="sng" algn="ctr">
                      <a:solidFill>
                        <a:srgbClr val="00926F"/>
                      </a:solidFill>
                      <a:prstDash val="solid"/>
                      <a:round/>
                      <a:headEnd type="none" w="med" len="med"/>
                      <a:tailEnd type="none" w="med" len="med"/>
                    </a:lnR>
                    <a:lnT w="9525" cap="flat" cmpd="sng" algn="ctr">
                      <a:solidFill>
                        <a:srgbClr val="00926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Description</a:t>
                      </a:r>
                    </a:p>
                  </a:txBody>
                  <a:tcPr marL="114300" marR="114300" marT="114300" marB="114300">
                    <a:lnL w="9525" cap="flat" cmpd="sng" algn="ctr">
                      <a:solidFill>
                        <a:srgbClr val="00926F"/>
                      </a:solidFill>
                      <a:prstDash val="solid"/>
                      <a:round/>
                      <a:headEnd type="none" w="med" len="med"/>
                      <a:tailEnd type="none" w="med" len="med"/>
                    </a:lnL>
                    <a:lnR w="9525" cap="flat" cmpd="sng" algn="ctr">
                      <a:solidFill>
                        <a:srgbClr val="00926F"/>
                      </a:solidFill>
                      <a:prstDash val="solid"/>
                      <a:round/>
                      <a:headEnd type="none" w="med" len="med"/>
                      <a:tailEnd type="none" w="med" len="med"/>
                    </a:lnR>
                    <a:lnT w="9525" cap="flat" cmpd="sng" algn="ctr">
                      <a:solidFill>
                        <a:srgbClr val="00926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3030933879"/>
                  </a:ext>
                </a:extLst>
              </a:tr>
              <a:tr h="0">
                <a:tc>
                  <a:txBody>
                    <a:bodyPr/>
                    <a:lstStyle/>
                    <a:p>
                      <a:pPr algn="l" fontAlgn="t"/>
                      <a:r>
                        <a:rPr lang="en-IN" dirty="0">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333333"/>
                          </a:solidFill>
                          <a:effectLst/>
                          <a:latin typeface="inter-regular"/>
                        </a:rPr>
                        <a:t>public void setDaemon(boolean status)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333333"/>
                          </a:solidFill>
                          <a:effectLst/>
                          <a:latin typeface="inter-regular"/>
                        </a:rPr>
                        <a:t>is used to mark the current thread as daemon thread or user thread.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53533284"/>
                  </a:ext>
                </a:extLst>
              </a:tr>
              <a:tr h="0">
                <a:tc>
                  <a:txBody>
                    <a:bodyPr/>
                    <a:lstStyle/>
                    <a:p>
                      <a:pPr algn="l" fontAlgn="t"/>
                      <a:r>
                        <a:rPr lang="en-IN">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333333"/>
                          </a:solidFill>
                          <a:effectLst/>
                          <a:latin typeface="inter-regular"/>
                        </a:rPr>
                        <a:t>public boolean isDaemon()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333333"/>
                          </a:solidFill>
                          <a:effectLst/>
                          <a:latin typeface="inter-regular"/>
                        </a:rPr>
                        <a:t>is used to check that current is daemon.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894897283"/>
                  </a:ext>
                </a:extLst>
              </a:tr>
            </a:tbl>
          </a:graphicData>
        </a:graphic>
      </p:graphicFrame>
    </p:spTree>
    <p:extLst>
      <p:ext uri="{BB962C8B-B14F-4D97-AF65-F5344CB8AC3E}">
        <p14:creationId xmlns:p14="http://schemas.microsoft.com/office/powerpoint/2010/main" val="2984761997"/>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D216B572-C807-4C98-9B82-92A899E5525D}"/>
              </a:ext>
            </a:extLst>
          </p:cNvPr>
          <p:cNvPicPr>
            <a:picLocks noGrp="1" noChangeAspect="1"/>
          </p:cNvPicPr>
          <p:nvPr>
            <p:ph idx="1"/>
          </p:nvPr>
        </p:nvPicPr>
        <p:blipFill>
          <a:blip r:embed="rId2"/>
          <a:stretch>
            <a:fillRect/>
          </a:stretch>
        </p:blipFill>
        <p:spPr>
          <a:xfrm>
            <a:off x="484682" y="905737"/>
            <a:ext cx="8202118" cy="5450613"/>
          </a:xfrm>
        </p:spPr>
      </p:pic>
      <p:sp>
        <p:nvSpPr>
          <p:cNvPr id="4" name="Date Placeholder 3"/>
          <p:cNvSpPr>
            <a:spLocks noGrp="1"/>
          </p:cNvSpPr>
          <p:nvPr>
            <p:ph type="dt" sz="half" idx="10"/>
          </p:nvPr>
        </p:nvSpPr>
        <p:spPr/>
        <p:txBody>
          <a:bodyPr/>
          <a:lstStyle/>
          <a:p>
            <a:fld id="{B49B03EF-AD28-41B5-9D56-A2DDB1C2735F}"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Daemon Thread Example</a:t>
            </a:r>
            <a:endParaRPr lang="en-IN" sz="3000"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pic>
        <p:nvPicPr>
          <p:cNvPr id="10" name="Picture 9">
            <a:extLst>
              <a:ext uri="{FF2B5EF4-FFF2-40B4-BE49-F238E27FC236}">
                <a16:creationId xmlns="" xmlns:a16="http://schemas.microsoft.com/office/drawing/2014/main" id="{7BC640CD-3EAB-4435-ABFA-8D8623134B01}"/>
              </a:ext>
            </a:extLst>
          </p:cNvPr>
          <p:cNvPicPr>
            <a:picLocks noChangeAspect="1"/>
          </p:cNvPicPr>
          <p:nvPr/>
        </p:nvPicPr>
        <p:blipFill>
          <a:blip r:embed="rId4"/>
          <a:stretch>
            <a:fillRect/>
          </a:stretch>
        </p:blipFill>
        <p:spPr>
          <a:xfrm>
            <a:off x="6248401" y="4495800"/>
            <a:ext cx="2410918" cy="1860550"/>
          </a:xfrm>
          <a:prstGeom prst="rect">
            <a:avLst/>
          </a:prstGeom>
        </p:spPr>
      </p:pic>
    </p:spTree>
    <p:extLst>
      <p:ext uri="{BB962C8B-B14F-4D97-AF65-F5344CB8AC3E}">
        <p14:creationId xmlns:p14="http://schemas.microsoft.com/office/powerpoint/2010/main" val="2138184005"/>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200" dirty="0"/>
              <a:t>The objective of this course is to understand the object-oriented methodology and its techniques to design and develop conceptual models and demonstrate the standard concepts of object-oriented techniques modularity, I/O, and other standard language constructs. </a:t>
            </a:r>
          </a:p>
          <a:p>
            <a:pPr algn="just"/>
            <a:r>
              <a:rPr lang="en-US" sz="2200" dirty="0"/>
              <a:t>The basic objective of this course is to understand the fundamental concepts of object-oriented programming in Java language and implement the Multithreading concepts, GUI based application and collection framework.</a:t>
            </a:r>
            <a:endParaRPr lang="en-IN" sz="2200" dirty="0"/>
          </a:p>
          <a:p>
            <a:endParaRPr lang="en-US" sz="2200" dirty="0"/>
          </a:p>
        </p:txBody>
      </p:sp>
      <p:sp>
        <p:nvSpPr>
          <p:cNvPr id="4" name="Date Placeholder 3"/>
          <p:cNvSpPr>
            <a:spLocks noGrp="1"/>
          </p:cNvSpPr>
          <p:nvPr>
            <p:ph type="dt" sz="half" idx="10"/>
          </p:nvPr>
        </p:nvSpPr>
        <p:spPr/>
        <p:txBody>
          <a:bodyPr/>
          <a:lstStyle/>
          <a:p>
            <a:fld id="{21F65F99-8196-40D5-B7C8-A9AF3426E6A8}"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Course</a:t>
            </a:r>
            <a:r>
              <a:rPr kumimoji="0" lang="en-US" sz="3000" b="0" i="0" u="none" strike="noStrike" kern="1200" cap="none" spc="0" normalizeH="0" noProof="0" dirty="0">
                <a:ln>
                  <a:noFill/>
                </a:ln>
                <a:solidFill>
                  <a:schemeClr val="dk1"/>
                </a:solidFill>
                <a:effectLst/>
                <a:uLnTx/>
                <a:uFillTx/>
                <a:latin typeface="+mn-lt"/>
                <a:ea typeface="+mn-ea"/>
                <a:cs typeface="+mn-cs"/>
              </a:rPr>
              <a:t> Objective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a:extLst>
              <a:ext uri="{FF2B5EF4-FFF2-40B4-BE49-F238E27FC236}">
                <a16:creationId xmlns="" xmlns:a16="http://schemas.microsoft.com/office/drawing/2014/main" id="{8B52F9FC-ECF2-4290-80DE-B8ABFB1B6906}"/>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Tree>
    <p:extLst>
      <p:ext uri="{BB962C8B-B14F-4D97-AF65-F5344CB8AC3E}">
        <p14:creationId xmlns:p14="http://schemas.microsoft.com/office/powerpoint/2010/main" val="2860857645"/>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lnSpcReduction="10000"/>
          </a:bodyPr>
          <a:lstStyle/>
          <a:p>
            <a:pPr marL="403225" lvl="3" indent="-342900" algn="just">
              <a:buFont typeface="Arial" panose="020B0604020202020204" pitchFamily="34" charset="0"/>
              <a:buChar char="•"/>
            </a:pPr>
            <a:r>
              <a:rPr lang="en-US" sz="2200" dirty="0" err="1"/>
              <a:t>java.lang.Runnable</a:t>
            </a:r>
            <a:r>
              <a:rPr lang="en-US" sz="2200" dirty="0"/>
              <a:t> is an interface that is to be implemented by a class whose instances are intended to be executed by a thread. </a:t>
            </a:r>
          </a:p>
          <a:p>
            <a:pPr marL="403225" lvl="3" indent="-342900" algn="just">
              <a:buFont typeface="Arial" panose="020B0604020202020204" pitchFamily="34" charset="0"/>
              <a:buChar char="•"/>
            </a:pPr>
            <a:r>
              <a:rPr lang="en-US" sz="2200" dirty="0"/>
              <a:t>There are two ways to start a new Thread – Subclass Thread and implement Runnable. </a:t>
            </a:r>
          </a:p>
          <a:p>
            <a:pPr marL="403225" lvl="3" indent="-342900" algn="just">
              <a:buFont typeface="Arial" panose="020B0604020202020204" pitchFamily="34" charset="0"/>
              <a:buChar char="•"/>
            </a:pPr>
            <a:r>
              <a:rPr lang="en-US" sz="2200" dirty="0"/>
              <a:t>There is no need of subclassing Thread when a task can be done by overriding only run() method of Runnable.</a:t>
            </a:r>
          </a:p>
          <a:p>
            <a:pPr marL="403225" lvl="3" indent="-342900" algn="just">
              <a:buFont typeface="Arial" panose="020B0604020202020204" pitchFamily="34" charset="0"/>
              <a:buChar char="•"/>
            </a:pPr>
            <a:r>
              <a:rPr lang="en-US" sz="2200" dirty="0"/>
              <a:t>Create a Runnable implementer and implement run() method.</a:t>
            </a:r>
          </a:p>
          <a:p>
            <a:pPr marL="403225" lvl="3" indent="-342900" algn="just">
              <a:buFont typeface="Arial" panose="020B0604020202020204" pitchFamily="34" charset="0"/>
              <a:buChar char="•"/>
            </a:pPr>
            <a:r>
              <a:rPr lang="en-US" sz="2200" dirty="0"/>
              <a:t>Instantiate Thread class and pass the implementer to the Thread, Thread has a constructor which accepts Runnable instance.</a:t>
            </a:r>
          </a:p>
          <a:p>
            <a:pPr marL="403225" lvl="3" indent="-342900" algn="just">
              <a:buFont typeface="Arial" panose="020B0604020202020204" pitchFamily="34" charset="0"/>
              <a:buChar char="•"/>
            </a:pPr>
            <a:r>
              <a:rPr lang="en-US" sz="2200" dirty="0"/>
              <a:t>Invoke start() of Thread instance, start internally calls run() of the implementer. Invoking start(), creates a new Thread which executes the code written in run().</a:t>
            </a:r>
          </a:p>
          <a:p>
            <a:pPr marL="403225" lvl="3" indent="-342900" algn="just">
              <a:buFont typeface="Arial" panose="020B0604020202020204" pitchFamily="34" charset="0"/>
              <a:buChar char="•"/>
            </a:pPr>
            <a:r>
              <a:rPr lang="en-US" sz="2200" dirty="0"/>
              <a:t>Calling run() directly doesn’t create and start a new Thread, it will run in the same thread. To start a new line of execution, call start() on the thread.</a:t>
            </a:r>
          </a:p>
        </p:txBody>
      </p:sp>
      <p:sp>
        <p:nvSpPr>
          <p:cNvPr id="4" name="Date Placeholder 3"/>
          <p:cNvSpPr>
            <a:spLocks noGrp="1"/>
          </p:cNvSpPr>
          <p:nvPr>
            <p:ph type="dt" sz="half" idx="10"/>
          </p:nvPr>
        </p:nvSpPr>
        <p:spPr/>
        <p:txBody>
          <a:bodyPr/>
          <a:lstStyle/>
          <a:p>
            <a:fld id="{E68B2D0F-9DEB-4BBD-8F96-A22ED57A3348}"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Runnable Class</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Tree>
    <p:extLst>
      <p:ext uri="{BB962C8B-B14F-4D97-AF65-F5344CB8AC3E}">
        <p14:creationId xmlns:p14="http://schemas.microsoft.com/office/powerpoint/2010/main" val="3667599275"/>
      </p:ext>
    </p:extLst>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72AC0801-2FD8-4B47-88E0-2A87C935DA78}"/>
              </a:ext>
            </a:extLst>
          </p:cNvPr>
          <p:cNvPicPr>
            <a:picLocks noGrp="1" noChangeAspect="1"/>
          </p:cNvPicPr>
          <p:nvPr>
            <p:ph idx="1"/>
          </p:nvPr>
        </p:nvPicPr>
        <p:blipFill>
          <a:blip r:embed="rId2"/>
          <a:stretch>
            <a:fillRect/>
          </a:stretch>
        </p:blipFill>
        <p:spPr>
          <a:xfrm>
            <a:off x="457200" y="1190625"/>
            <a:ext cx="8229600" cy="4981575"/>
          </a:xfrm>
        </p:spPr>
      </p:pic>
      <p:sp>
        <p:nvSpPr>
          <p:cNvPr id="4" name="Date Placeholder 3"/>
          <p:cNvSpPr>
            <a:spLocks noGrp="1"/>
          </p:cNvSpPr>
          <p:nvPr>
            <p:ph type="dt" sz="half" idx="10"/>
          </p:nvPr>
        </p:nvSpPr>
        <p:spPr/>
        <p:txBody>
          <a:bodyPr/>
          <a:lstStyle/>
          <a:p>
            <a:fld id="{E1FC044D-7BED-45BA-89B1-FA7B41A27696}"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Runnable Class Example</a:t>
            </a:r>
            <a:endParaRPr lang="en-IN" sz="3000"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Tree>
    <p:extLst>
      <p:ext uri="{BB962C8B-B14F-4D97-AF65-F5344CB8AC3E}">
        <p14:creationId xmlns:p14="http://schemas.microsoft.com/office/powerpoint/2010/main" val="386685054"/>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lnSpcReduction="10000"/>
          </a:bodyPr>
          <a:lstStyle/>
          <a:p>
            <a:pPr algn="just" fontAlgn="base"/>
            <a:r>
              <a:rPr lang="en-US" sz="2200" b="0" i="0" dirty="0">
                <a:solidFill>
                  <a:srgbClr val="000000"/>
                </a:solidFill>
                <a:effectLst/>
                <a:latin typeface="+mj-lt"/>
              </a:rPr>
              <a:t>The process of allowing multiple threads to modify an object in a sequence is called synchronization. </a:t>
            </a:r>
          </a:p>
          <a:p>
            <a:pPr algn="just" fontAlgn="base"/>
            <a:r>
              <a:rPr lang="en-US" sz="2200" b="0" i="0" dirty="0">
                <a:solidFill>
                  <a:srgbClr val="000000"/>
                </a:solidFill>
                <a:effectLst/>
                <a:latin typeface="+mj-lt"/>
              </a:rPr>
              <a:t>We can allow multiple threads to modify the objects sequentially only by executing that objects’ mutator methods logic in sequence from multiple threads. </a:t>
            </a:r>
          </a:p>
          <a:p>
            <a:pPr algn="just" fontAlgn="base"/>
            <a:r>
              <a:rPr lang="en-US" sz="2200" b="0" i="0" dirty="0">
                <a:solidFill>
                  <a:srgbClr val="000000"/>
                </a:solidFill>
                <a:effectLst/>
                <a:latin typeface="+mj-lt"/>
              </a:rPr>
              <a:t>This is possible by using an object locking concept.</a:t>
            </a:r>
            <a:endParaRPr lang="en-US" sz="2200" b="0" i="0" dirty="0">
              <a:solidFill>
                <a:srgbClr val="212529"/>
              </a:solidFill>
              <a:effectLst/>
              <a:latin typeface="+mj-lt"/>
            </a:endParaRPr>
          </a:p>
          <a:p>
            <a:pPr algn="just" fontAlgn="base"/>
            <a:r>
              <a:rPr lang="en-US" sz="2200" b="0" i="0" dirty="0">
                <a:solidFill>
                  <a:srgbClr val="000000"/>
                </a:solidFill>
                <a:effectLst/>
                <a:latin typeface="+mj-lt"/>
              </a:rPr>
              <a:t>Thread Synchronization is a process of allowing only one thread to use the object when multiple threads are trying to use the object at the same time. </a:t>
            </a:r>
          </a:p>
          <a:p>
            <a:pPr algn="just" fontAlgn="base"/>
            <a:r>
              <a:rPr lang="en-US" sz="2200" b="0" i="0" dirty="0">
                <a:solidFill>
                  <a:srgbClr val="000000"/>
                </a:solidFill>
                <a:effectLst/>
                <a:latin typeface="+mj-lt"/>
              </a:rPr>
              <a:t>To achieve this Thread Synchronization, we must use a java keyword or modifier called “synchronized”. </a:t>
            </a:r>
          </a:p>
          <a:p>
            <a:pPr algn="just" fontAlgn="base"/>
            <a:r>
              <a:rPr lang="en-US" sz="2200" b="0" i="0" dirty="0">
                <a:solidFill>
                  <a:srgbClr val="000000"/>
                </a:solidFill>
                <a:effectLst/>
                <a:latin typeface="+mj-lt"/>
              </a:rPr>
              <a:t>Synchronization in java is the capability to control the access of multiple threads to any shared resource. Java Synchronization is a better option where we want to allow only one thread to access the shared resource.</a:t>
            </a:r>
            <a:endParaRPr lang="en-US" sz="2200" b="0" i="0" dirty="0">
              <a:solidFill>
                <a:srgbClr val="212529"/>
              </a:solidFill>
              <a:effectLst/>
              <a:latin typeface="+mj-lt"/>
            </a:endParaRP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79FC0F73-2C4A-4E8F-ADDD-820DFBB262DA}"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Synchronized Threads</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Tree>
    <p:extLst>
      <p:ext uri="{BB962C8B-B14F-4D97-AF65-F5344CB8AC3E}">
        <p14:creationId xmlns:p14="http://schemas.microsoft.com/office/powerpoint/2010/main" val="2138020805"/>
      </p:ext>
    </p:extLst>
  </p:cSld>
  <p:clrMapOvr>
    <a:masterClrMapping/>
  </p:clrMapOvr>
  <p:transition spd="slow">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344488" fontAlgn="base"/>
            <a:r>
              <a:rPr lang="en-US" sz="2200" i="0" dirty="0">
                <a:effectLst/>
                <a:latin typeface="+mj-lt"/>
              </a:rPr>
              <a:t>General Syntax:</a:t>
            </a:r>
            <a:br>
              <a:rPr lang="en-US" sz="2200" i="0" dirty="0">
                <a:effectLst/>
                <a:latin typeface="+mj-lt"/>
              </a:rPr>
            </a:br>
            <a:r>
              <a:rPr lang="en-US" sz="2200" i="0" dirty="0">
                <a:effectLst/>
                <a:latin typeface="+mj-lt"/>
              </a:rPr>
              <a:t>synchronized(</a:t>
            </a:r>
            <a:r>
              <a:rPr lang="en-US" sz="2200" i="0" dirty="0" err="1">
                <a:effectLst/>
                <a:latin typeface="+mj-lt"/>
              </a:rPr>
              <a:t>objectidentifier</a:t>
            </a:r>
            <a:r>
              <a:rPr lang="en-US" sz="2200" i="0" dirty="0">
                <a:effectLst/>
                <a:latin typeface="+mj-lt"/>
              </a:rPr>
              <a:t>)</a:t>
            </a:r>
            <a:br>
              <a:rPr lang="en-US" sz="2200" i="0" dirty="0">
                <a:effectLst/>
                <a:latin typeface="+mj-lt"/>
              </a:rPr>
            </a:br>
            <a:r>
              <a:rPr lang="en-US" sz="2200" i="0" dirty="0">
                <a:effectLst/>
                <a:latin typeface="+mj-lt"/>
              </a:rPr>
              <a:t>{</a:t>
            </a:r>
            <a:br>
              <a:rPr lang="en-US" sz="2200" i="0" dirty="0">
                <a:effectLst/>
                <a:latin typeface="+mj-lt"/>
              </a:rPr>
            </a:br>
            <a:r>
              <a:rPr lang="en-US" sz="2200" i="0" dirty="0">
                <a:effectLst/>
                <a:latin typeface="+mj-lt"/>
              </a:rPr>
              <a:t>         // Access shared variables and other shared resources;</a:t>
            </a:r>
            <a:br>
              <a:rPr lang="en-US" sz="2200" i="0" dirty="0">
                <a:effectLst/>
                <a:latin typeface="+mj-lt"/>
              </a:rPr>
            </a:br>
            <a:r>
              <a:rPr lang="en-US" sz="2200" i="0" dirty="0">
                <a:effectLst/>
                <a:latin typeface="+mj-lt"/>
              </a:rPr>
              <a:t>}</a:t>
            </a:r>
          </a:p>
          <a:p>
            <a:pPr algn="just" fontAlgn="base"/>
            <a:r>
              <a:rPr lang="en-US" sz="2200" i="0" dirty="0">
                <a:effectLst/>
                <a:latin typeface="+mj-lt"/>
              </a:rPr>
              <a:t>Why use Synchronization?</a:t>
            </a:r>
          </a:p>
          <a:p>
            <a:pPr lvl="1" algn="just" fontAlgn="base">
              <a:buFont typeface="Arial" panose="020B0604020202020204" pitchFamily="34" charset="0"/>
              <a:buChar char="•"/>
            </a:pPr>
            <a:r>
              <a:rPr lang="en-US" sz="2200" i="0" dirty="0">
                <a:effectLst/>
                <a:latin typeface="+mj-lt"/>
              </a:rPr>
              <a:t>The synchronization is mainly used to :</a:t>
            </a:r>
          </a:p>
          <a:p>
            <a:pPr lvl="2" algn="just" fontAlgn="base"/>
            <a:r>
              <a:rPr lang="en-US" sz="2200" i="0" dirty="0">
                <a:effectLst/>
                <a:latin typeface="+mj-lt"/>
              </a:rPr>
              <a:t>If you start with at least two threads inside a program, there might be a chance when multiple threads attempt to get to the same resource.</a:t>
            </a:r>
          </a:p>
          <a:p>
            <a:pPr lvl="2" algn="just" fontAlgn="base"/>
            <a:r>
              <a:rPr lang="en-US" sz="2200" i="0" dirty="0">
                <a:effectLst/>
                <a:latin typeface="+mj-lt"/>
              </a:rPr>
              <a:t>It can even create an unexpected outcome because of concurrency issues.</a:t>
            </a: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3F12FAAF-E45D-4669-BE9F-36EAF00EDDFE}"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a:t>Synchronized Threads</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Tree>
    <p:extLst>
      <p:ext uri="{BB962C8B-B14F-4D97-AF65-F5344CB8AC3E}">
        <p14:creationId xmlns:p14="http://schemas.microsoft.com/office/powerpoint/2010/main" val="3925269209"/>
      </p:ext>
    </p:extLst>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algn="just" fontAlgn="base"/>
            <a:r>
              <a:rPr lang="en-US" sz="2200" i="0" dirty="0">
                <a:solidFill>
                  <a:srgbClr val="000000"/>
                </a:solidFill>
                <a:effectLst/>
                <a:latin typeface="+mj-lt"/>
              </a:rPr>
              <a:t>Types of Synchronization</a:t>
            </a:r>
            <a:endParaRPr lang="en-US" sz="2200" i="0" dirty="0">
              <a:solidFill>
                <a:srgbClr val="3A3A3A"/>
              </a:solidFill>
              <a:effectLst/>
              <a:latin typeface="+mj-lt"/>
            </a:endParaRPr>
          </a:p>
          <a:p>
            <a:pPr lvl="1" algn="just" fontAlgn="base">
              <a:buFont typeface="Arial" panose="020B0604020202020204" pitchFamily="34" charset="0"/>
              <a:buChar char="•"/>
            </a:pPr>
            <a:r>
              <a:rPr lang="en-US" sz="2200" i="0" dirty="0">
                <a:solidFill>
                  <a:srgbClr val="000000"/>
                </a:solidFill>
                <a:effectLst/>
                <a:latin typeface="+mj-lt"/>
              </a:rPr>
              <a:t>There are basically two types of synchronization available. They are:</a:t>
            </a:r>
            <a:endParaRPr lang="en-US" sz="2200" i="0" dirty="0">
              <a:solidFill>
                <a:srgbClr val="212529"/>
              </a:solidFill>
              <a:effectLst/>
              <a:latin typeface="+mj-lt"/>
            </a:endParaRPr>
          </a:p>
          <a:p>
            <a:pPr lvl="2" algn="just" fontAlgn="base"/>
            <a:r>
              <a:rPr lang="en-US" sz="2200" i="0" dirty="0">
                <a:solidFill>
                  <a:srgbClr val="000000"/>
                </a:solidFill>
                <a:effectLst/>
                <a:latin typeface="+mj-lt"/>
              </a:rPr>
              <a:t>Process Synchronization: It means sharing system resources by processes in such a way that, Concurrent access to shared data is handled thereby minimizing the chance of inconsistent data.</a:t>
            </a:r>
            <a:endParaRPr lang="en-US" sz="2200" i="0" dirty="0">
              <a:solidFill>
                <a:srgbClr val="212529"/>
              </a:solidFill>
              <a:effectLst/>
              <a:latin typeface="+mj-lt"/>
            </a:endParaRPr>
          </a:p>
          <a:p>
            <a:pPr lvl="2" algn="just" fontAlgn="base"/>
            <a:r>
              <a:rPr lang="en-US" sz="2200" i="0" dirty="0">
                <a:solidFill>
                  <a:srgbClr val="000000"/>
                </a:solidFill>
                <a:effectLst/>
                <a:latin typeface="+mj-lt"/>
              </a:rPr>
              <a:t>Thread Synchronization: It means that every access to data shared between threads is protected so that when any thread starts operation on the shared data, no other thread is allowed access until the first thread is done.</a:t>
            </a:r>
            <a:endParaRPr lang="en-US" sz="2200" i="0" dirty="0">
              <a:solidFill>
                <a:srgbClr val="212529"/>
              </a:solidFill>
              <a:effectLst/>
              <a:latin typeface="+mj-lt"/>
            </a:endParaRP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22F92F57-33A1-41C5-844C-CB0F63F60B34}"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a:t>Synchronized Threads</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Tree>
    <p:extLst>
      <p:ext uri="{BB962C8B-B14F-4D97-AF65-F5344CB8AC3E}">
        <p14:creationId xmlns:p14="http://schemas.microsoft.com/office/powerpoint/2010/main" val="606659325"/>
      </p:ext>
    </p:extLst>
  </p:cSld>
  <p:clrMapOvr>
    <a:masterClrMapping/>
  </p:clrMapOvr>
  <p:transition spd="slow">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17163"/>
            <a:ext cx="8839200" cy="5539187"/>
          </a:xfrm>
        </p:spPr>
        <p:txBody>
          <a:bodyPr>
            <a:normAutofit fontScale="92500" lnSpcReduction="10000"/>
          </a:bodyPr>
          <a:lstStyle/>
          <a:p>
            <a:pPr algn="just" fontAlgn="base"/>
            <a:r>
              <a:rPr lang="en-US" sz="2400" i="0" dirty="0">
                <a:solidFill>
                  <a:srgbClr val="000000"/>
                </a:solidFill>
                <a:effectLst/>
                <a:latin typeface="+mj-lt"/>
              </a:rPr>
              <a:t>Locks in Java</a:t>
            </a:r>
            <a:endParaRPr lang="en-US" sz="2400" i="0" dirty="0">
              <a:solidFill>
                <a:srgbClr val="3A3A3A"/>
              </a:solidFill>
              <a:effectLst/>
              <a:latin typeface="+mj-lt"/>
            </a:endParaRPr>
          </a:p>
          <a:p>
            <a:pPr lvl="1" algn="just" fontAlgn="base">
              <a:buFont typeface="Arial" panose="020B0604020202020204" pitchFamily="34" charset="0"/>
              <a:buChar char="•"/>
            </a:pPr>
            <a:r>
              <a:rPr lang="en-US" sz="2400" i="0" dirty="0">
                <a:solidFill>
                  <a:srgbClr val="000000"/>
                </a:solidFill>
                <a:effectLst/>
                <a:latin typeface="+mj-lt"/>
              </a:rPr>
              <a:t>Synchronization is built around an internal entity known as the lock or monitor lock. (The API specification often refers to this entity simply as a “monitor.”) </a:t>
            </a:r>
          </a:p>
          <a:p>
            <a:pPr lvl="1" algn="just" fontAlgn="base">
              <a:buFont typeface="Arial" panose="020B0604020202020204" pitchFamily="34" charset="0"/>
              <a:buChar char="•"/>
            </a:pPr>
            <a:r>
              <a:rPr lang="en-US" sz="2400" i="0" dirty="0">
                <a:solidFill>
                  <a:srgbClr val="000000"/>
                </a:solidFill>
                <a:effectLst/>
                <a:latin typeface="+mj-lt"/>
              </a:rPr>
              <a:t>Locks play a role in both aspects of synchronization: enforcing exclusive access to an object’s state and establishing happens-before relationships that are essential to visibility.</a:t>
            </a:r>
            <a:endParaRPr lang="en-US" sz="2400" i="0" dirty="0">
              <a:solidFill>
                <a:srgbClr val="212529"/>
              </a:solidFill>
              <a:effectLst/>
              <a:latin typeface="+mj-lt"/>
            </a:endParaRPr>
          </a:p>
          <a:p>
            <a:pPr lvl="1" algn="just" fontAlgn="base">
              <a:buFont typeface="Arial" panose="020B0604020202020204" pitchFamily="34" charset="0"/>
              <a:buChar char="•"/>
            </a:pPr>
            <a:r>
              <a:rPr lang="en-US" sz="2400" i="0" dirty="0">
                <a:solidFill>
                  <a:srgbClr val="000000"/>
                </a:solidFill>
                <a:effectLst/>
                <a:latin typeface="+mj-lt"/>
              </a:rPr>
              <a:t>Every object has a lock associated with it. </a:t>
            </a:r>
          </a:p>
          <a:p>
            <a:pPr lvl="1" algn="just" fontAlgn="base">
              <a:buFont typeface="Arial" panose="020B0604020202020204" pitchFamily="34" charset="0"/>
              <a:buChar char="•"/>
            </a:pPr>
            <a:r>
              <a:rPr lang="en-US" sz="2400" i="0" dirty="0">
                <a:solidFill>
                  <a:srgbClr val="000000"/>
                </a:solidFill>
                <a:effectLst/>
                <a:latin typeface="+mj-lt"/>
              </a:rPr>
              <a:t>By convention, a thread that needs exclusive and consistent access to an object’s fields has to acquire the object’s lock before accessing them, and then release the lock when it’s done with them. </a:t>
            </a:r>
          </a:p>
          <a:p>
            <a:pPr lvl="1" algn="just" fontAlgn="base">
              <a:buFont typeface="Arial" panose="020B0604020202020204" pitchFamily="34" charset="0"/>
              <a:buChar char="•"/>
            </a:pPr>
            <a:r>
              <a:rPr lang="en-US" sz="2400" i="0" dirty="0">
                <a:solidFill>
                  <a:srgbClr val="000000"/>
                </a:solidFill>
                <a:effectLst/>
                <a:latin typeface="+mj-lt"/>
              </a:rPr>
              <a:t>A thread is said to own the lock between the time it has acquired the lock and released the lock. </a:t>
            </a:r>
          </a:p>
          <a:p>
            <a:pPr lvl="1" algn="just" fontAlgn="base">
              <a:buFont typeface="Arial" panose="020B0604020202020204" pitchFamily="34" charset="0"/>
              <a:buChar char="•"/>
            </a:pPr>
            <a:r>
              <a:rPr lang="en-US" sz="2400" i="0" dirty="0">
                <a:solidFill>
                  <a:srgbClr val="000000"/>
                </a:solidFill>
                <a:effectLst/>
                <a:latin typeface="+mj-lt"/>
              </a:rPr>
              <a:t>As long as a thread owns a lock, no other thread can acquire the same lock. The other thread will block when it attempts to acquire the lock.</a:t>
            </a:r>
            <a:endParaRPr lang="en-US" sz="2400" i="0" dirty="0">
              <a:solidFill>
                <a:srgbClr val="212529"/>
              </a:solidFill>
              <a:effectLst/>
              <a:latin typeface="+mj-lt"/>
            </a:endParaRP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CCE8061C-811B-4943-AB8B-810EF6196C79}"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a:t>Synchronized Threads</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Tree>
    <p:extLst>
      <p:ext uri="{BB962C8B-B14F-4D97-AF65-F5344CB8AC3E}">
        <p14:creationId xmlns:p14="http://schemas.microsoft.com/office/powerpoint/2010/main" val="3674733290"/>
      </p:ext>
    </p:extLst>
  </p:cSld>
  <p:clrMapOvr>
    <a:masterClrMapping/>
  </p:clrMapOvr>
  <p:transition spd="slow">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algn="just" fontAlgn="base"/>
            <a:r>
              <a:rPr lang="en-US" sz="2200" b="0" i="0" dirty="0">
                <a:effectLst/>
              </a:rPr>
              <a:t>Java brings various Streams with its I/O package that helps the user to perform all the input-output operations. </a:t>
            </a:r>
          </a:p>
          <a:p>
            <a:pPr algn="just" fontAlgn="base"/>
            <a:r>
              <a:rPr lang="en-US" sz="2200" b="0" i="0" dirty="0">
                <a:effectLst/>
              </a:rPr>
              <a:t>These streams support all the types of objects, data-types, characters, files </a:t>
            </a:r>
            <a:r>
              <a:rPr lang="en-US" sz="2200" b="0" i="0" dirty="0" err="1">
                <a:effectLst/>
              </a:rPr>
              <a:t>etc</a:t>
            </a:r>
            <a:r>
              <a:rPr lang="en-US" sz="2200" b="0" i="0" dirty="0">
                <a:effectLst/>
              </a:rPr>
              <a:t> to fully execute the I/O operations.</a:t>
            </a:r>
          </a:p>
          <a:p>
            <a:pPr marL="0" indent="0" algn="just" fontAlgn="base">
              <a:buNone/>
            </a:pPr>
            <a:r>
              <a:rPr lang="en-US" sz="2000" b="0" i="0" u="sng" dirty="0">
                <a:solidFill>
                  <a:srgbClr val="273239"/>
                </a:solidFill>
                <a:effectLst/>
                <a:latin typeface="urw-din"/>
                <a:hlinkClick r:id="rId2"/>
              </a:rPr>
              <a:t/>
            </a:r>
            <a:br>
              <a:rPr lang="en-US" sz="2000" b="0" i="0" u="sng" dirty="0">
                <a:solidFill>
                  <a:srgbClr val="273239"/>
                </a:solidFill>
                <a:effectLst/>
                <a:latin typeface="urw-din"/>
                <a:hlinkClick r:id="rId2"/>
              </a:rPr>
            </a:br>
            <a:endParaRPr lang="en-US" sz="2200" dirty="0"/>
          </a:p>
        </p:txBody>
      </p:sp>
      <p:sp>
        <p:nvSpPr>
          <p:cNvPr id="4" name="Date Placeholder 3"/>
          <p:cNvSpPr>
            <a:spLocks noGrp="1"/>
          </p:cNvSpPr>
          <p:nvPr>
            <p:ph type="dt" sz="half" idx="10"/>
          </p:nvPr>
        </p:nvSpPr>
        <p:spPr/>
        <p:txBody>
          <a:bodyPr/>
          <a:lstStyle/>
          <a:p>
            <a:fld id="{0A616056-45F2-49BE-8703-7F1955CC8BA5}"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I/O Stream: Introduction</a:t>
            </a:r>
            <a:endParaRPr lang="en-IN" sz="3000"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pic>
        <p:nvPicPr>
          <p:cNvPr id="9218" name="Picture 2" descr="Lightbox">
            <a:extLst>
              <a:ext uri="{FF2B5EF4-FFF2-40B4-BE49-F238E27FC236}">
                <a16:creationId xmlns="" xmlns:a16="http://schemas.microsoft.com/office/drawing/2014/main" id="{A61D3DA5-203C-4E8D-9A88-E7B71C40A1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883" y="3276600"/>
            <a:ext cx="8134350"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189451"/>
      </p:ext>
    </p:extLst>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403225" lvl="3" indent="-342900" algn="just">
              <a:buFont typeface="Arial" panose="020B0604020202020204" pitchFamily="34" charset="0"/>
              <a:buChar char="•"/>
            </a:pPr>
            <a:r>
              <a:rPr lang="en-US" sz="2200" i="0" dirty="0">
                <a:effectLst/>
              </a:rPr>
              <a:t>Before exploring various input and output streams lets look at 3 standard or default streams that Java must provide which are also most common in use:</a:t>
            </a: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242F2A68-E2C7-45DD-9615-B49BE6F12F5C}"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a:t>I/O Stream: Introduction</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pic>
        <p:nvPicPr>
          <p:cNvPr id="10242" name="Picture 2" descr="Lightbox">
            <a:extLst>
              <a:ext uri="{FF2B5EF4-FFF2-40B4-BE49-F238E27FC236}">
                <a16:creationId xmlns="" xmlns:a16="http://schemas.microsoft.com/office/drawing/2014/main" id="{07E135E8-E842-42A1-B48B-4FC99644042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2362200"/>
            <a:ext cx="7924800" cy="387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441258"/>
      </p:ext>
    </p:extLst>
  </p:cSld>
  <p:clrMapOvr>
    <a:masterClrMapping/>
  </p:clrMapOvr>
  <p:transition spd="slow">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8839200" cy="5213350"/>
          </a:xfrm>
        </p:spPr>
        <p:txBody>
          <a:bodyPr>
            <a:noAutofit/>
          </a:bodyPr>
          <a:lstStyle/>
          <a:p>
            <a:pPr algn="just" fontAlgn="base"/>
            <a:r>
              <a:rPr lang="en-US" sz="2200" i="0" dirty="0">
                <a:effectLst/>
                <a:latin typeface="+mj-lt"/>
              </a:rPr>
              <a:t>System.in: This is the standard input stream that is used to read characters from the keyboard or any other standard input device.</a:t>
            </a:r>
          </a:p>
          <a:p>
            <a:pPr algn="just" fontAlgn="base"/>
            <a:r>
              <a:rPr lang="en-US" sz="2200" i="0" dirty="0" err="1">
                <a:effectLst/>
                <a:latin typeface="+mj-lt"/>
              </a:rPr>
              <a:t>System.out</a:t>
            </a:r>
            <a:r>
              <a:rPr lang="en-US" sz="2200" i="0" dirty="0">
                <a:effectLst/>
                <a:latin typeface="+mj-lt"/>
              </a:rPr>
              <a:t>: This is the standard output stream that is used to produce the result of a program on an output device like the computer screen. </a:t>
            </a:r>
          </a:p>
          <a:p>
            <a:pPr algn="just" fontAlgn="base"/>
            <a:r>
              <a:rPr lang="en-US" sz="2200" i="0" dirty="0">
                <a:effectLst/>
                <a:latin typeface="+mj-lt"/>
              </a:rPr>
              <a:t>Here is a list of the various print functions that we use to output statements:</a:t>
            </a:r>
          </a:p>
          <a:p>
            <a:pPr lvl="1" algn="just" fontAlgn="base">
              <a:buFont typeface="Arial" panose="020B0604020202020204" pitchFamily="34" charset="0"/>
              <a:buChar char="•"/>
            </a:pPr>
            <a:r>
              <a:rPr lang="en-US" sz="2200" i="0" dirty="0">
                <a:effectLst/>
                <a:latin typeface="+mj-lt"/>
              </a:rPr>
              <a:t>print(): This method in Java is used to display a text on the console. </a:t>
            </a:r>
          </a:p>
          <a:p>
            <a:pPr lvl="1" algn="just" fontAlgn="base">
              <a:buFont typeface="Arial" panose="020B0604020202020204" pitchFamily="34" charset="0"/>
              <a:buChar char="•"/>
            </a:pPr>
            <a:r>
              <a:rPr lang="en-US" sz="2200" i="0" dirty="0">
                <a:effectLst/>
                <a:latin typeface="+mj-lt"/>
              </a:rPr>
              <a:t>This text is passed as the parameter to this method in the form of String. </a:t>
            </a:r>
          </a:p>
          <a:p>
            <a:pPr lvl="1" algn="just" fontAlgn="base">
              <a:buFont typeface="Arial" panose="020B0604020202020204" pitchFamily="34" charset="0"/>
              <a:buChar char="•"/>
            </a:pPr>
            <a:r>
              <a:rPr lang="en-US" sz="2200" i="0" dirty="0">
                <a:effectLst/>
                <a:latin typeface="+mj-lt"/>
              </a:rPr>
              <a:t>This method prints the text on the console and the cursor remains at the end of the text at the console. </a:t>
            </a:r>
          </a:p>
          <a:p>
            <a:pPr lvl="1" algn="just" fontAlgn="base">
              <a:buFont typeface="Arial" panose="020B0604020202020204" pitchFamily="34" charset="0"/>
              <a:buChar char="•"/>
            </a:pPr>
            <a:r>
              <a:rPr lang="en-US" sz="2200" i="0" dirty="0">
                <a:effectLst/>
                <a:latin typeface="+mj-lt"/>
              </a:rPr>
              <a:t>The next printing takes place from just here.</a:t>
            </a:r>
          </a:p>
          <a:p>
            <a:pPr lvl="2" algn="just" fontAlgn="base"/>
            <a:r>
              <a:rPr lang="en-US" sz="2200" i="0" dirty="0">
                <a:effectLst/>
                <a:latin typeface="+mj-lt"/>
              </a:rPr>
              <a:t>Syntax:</a:t>
            </a:r>
          </a:p>
          <a:p>
            <a:pPr lvl="2" algn="just" fontAlgn="base"/>
            <a:r>
              <a:rPr lang="en-US" sz="2200" i="0" dirty="0" err="1">
                <a:effectLst/>
                <a:latin typeface="+mj-lt"/>
              </a:rPr>
              <a:t>System.out.print</a:t>
            </a:r>
            <a:r>
              <a:rPr lang="en-US" sz="2200" i="0" dirty="0">
                <a:effectLst/>
                <a:latin typeface="+mj-lt"/>
              </a:rPr>
              <a:t>(parameter);</a:t>
            </a:r>
          </a:p>
          <a:p>
            <a:pPr marL="457200" lvl="1" indent="0" algn="just" fontAlgn="base">
              <a:buNone/>
            </a:pPr>
            <a:endParaRPr lang="en-US" sz="2200" dirty="0"/>
          </a:p>
        </p:txBody>
      </p:sp>
      <p:sp>
        <p:nvSpPr>
          <p:cNvPr id="4" name="Date Placeholder 3"/>
          <p:cNvSpPr>
            <a:spLocks noGrp="1"/>
          </p:cNvSpPr>
          <p:nvPr>
            <p:ph type="dt" sz="half" idx="10"/>
          </p:nvPr>
        </p:nvSpPr>
        <p:spPr/>
        <p:txBody>
          <a:bodyPr/>
          <a:lstStyle/>
          <a:p>
            <a:fld id="{C69CCA0D-BBAB-47E7-965B-8C97EDA1A3C1}"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a:t>I/O Stream: Introduction</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Tree>
    <p:extLst>
      <p:ext uri="{BB962C8B-B14F-4D97-AF65-F5344CB8AC3E}">
        <p14:creationId xmlns:p14="http://schemas.microsoft.com/office/powerpoint/2010/main" val="3077444601"/>
      </p:ext>
    </p:extLst>
  </p:cSld>
  <p:clrMapOvr>
    <a:masterClrMapping/>
  </p:clrMapOvr>
  <p:transition spd="slow">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8839200" cy="5213350"/>
          </a:xfrm>
        </p:spPr>
        <p:txBody>
          <a:bodyPr>
            <a:noAutofit/>
          </a:bodyPr>
          <a:lstStyle/>
          <a:p>
            <a:pPr lvl="1" algn="just" fontAlgn="base">
              <a:buFont typeface="Arial" panose="020B0604020202020204" pitchFamily="34" charset="0"/>
              <a:buChar char="•"/>
            </a:pPr>
            <a:r>
              <a:rPr lang="en-US" sz="2200" i="0" dirty="0" err="1">
                <a:effectLst/>
                <a:latin typeface="+mj-lt"/>
              </a:rPr>
              <a:t>println</a:t>
            </a:r>
            <a:r>
              <a:rPr lang="en-US" sz="2200" i="0" dirty="0">
                <a:effectLst/>
                <a:latin typeface="+mj-lt"/>
              </a:rPr>
              <a:t>(): This method in Java is also used to display a text on the console. </a:t>
            </a:r>
          </a:p>
          <a:p>
            <a:pPr lvl="1" algn="just" fontAlgn="base">
              <a:buFont typeface="Arial" panose="020B0604020202020204" pitchFamily="34" charset="0"/>
              <a:buChar char="•"/>
            </a:pPr>
            <a:r>
              <a:rPr lang="en-US" sz="2200" i="0" dirty="0">
                <a:effectLst/>
                <a:latin typeface="+mj-lt"/>
              </a:rPr>
              <a:t>It prints the text on the console and the cursor moves to the start of the next line at the console. </a:t>
            </a:r>
          </a:p>
          <a:p>
            <a:pPr lvl="1" algn="just" fontAlgn="base">
              <a:buFont typeface="Arial" panose="020B0604020202020204" pitchFamily="34" charset="0"/>
              <a:buChar char="•"/>
            </a:pPr>
            <a:r>
              <a:rPr lang="en-US" sz="2200" i="0" dirty="0">
                <a:effectLst/>
                <a:latin typeface="+mj-lt"/>
              </a:rPr>
              <a:t>The next printing takes place from the next line.</a:t>
            </a:r>
          </a:p>
          <a:p>
            <a:pPr lvl="2" algn="just" fontAlgn="base"/>
            <a:r>
              <a:rPr lang="en-US" sz="2200" i="0" dirty="0">
                <a:effectLst/>
                <a:latin typeface="+mj-lt"/>
              </a:rPr>
              <a:t>Syntax:</a:t>
            </a:r>
          </a:p>
          <a:p>
            <a:pPr lvl="2" algn="just" fontAlgn="base"/>
            <a:r>
              <a:rPr lang="en-US" sz="2200" i="0" dirty="0" err="1">
                <a:effectLst/>
                <a:latin typeface="+mj-lt"/>
              </a:rPr>
              <a:t>System.out.println</a:t>
            </a:r>
            <a:r>
              <a:rPr lang="en-US" sz="2200" i="0" dirty="0">
                <a:effectLst/>
                <a:latin typeface="+mj-lt"/>
              </a:rPr>
              <a:t>(parameter);</a:t>
            </a:r>
          </a:p>
          <a:p>
            <a:pPr marL="749300" lvl="2" indent="-342900" algn="just" fontAlgn="base"/>
            <a:r>
              <a:rPr lang="en-US" sz="2200" b="0" i="0" dirty="0">
                <a:effectLst/>
                <a:latin typeface="+mj-lt"/>
              </a:rPr>
              <a:t>printf()</a:t>
            </a:r>
            <a:r>
              <a:rPr lang="en-US" sz="2200" b="1" i="0" dirty="0">
                <a:effectLst/>
                <a:latin typeface="+mj-lt"/>
              </a:rPr>
              <a:t>:</a:t>
            </a:r>
            <a:r>
              <a:rPr lang="en-US" sz="2200" b="0" i="0" dirty="0">
                <a:effectLst/>
                <a:latin typeface="+mj-lt"/>
              </a:rPr>
              <a:t> This is the easiest of all methods as this is similar to printf in C. </a:t>
            </a:r>
          </a:p>
          <a:p>
            <a:pPr marL="749300" lvl="2" indent="-342900" algn="just" fontAlgn="base"/>
            <a:r>
              <a:rPr lang="en-US" sz="2200" b="0" i="0" dirty="0">
                <a:effectLst/>
                <a:latin typeface="+mj-lt"/>
              </a:rPr>
              <a:t>Note that </a:t>
            </a:r>
            <a:r>
              <a:rPr lang="en-US" sz="2200" b="0" i="0" dirty="0" err="1">
                <a:effectLst/>
                <a:latin typeface="+mj-lt"/>
              </a:rPr>
              <a:t>System.out.print</a:t>
            </a:r>
            <a:r>
              <a:rPr lang="en-US" sz="2200" b="0" i="0" dirty="0">
                <a:effectLst/>
                <a:latin typeface="+mj-lt"/>
              </a:rPr>
              <a:t>() and </a:t>
            </a:r>
            <a:r>
              <a:rPr lang="en-US" sz="2200" b="0" i="0" dirty="0" err="1">
                <a:effectLst/>
                <a:latin typeface="+mj-lt"/>
              </a:rPr>
              <a:t>System.out.println</a:t>
            </a:r>
            <a:r>
              <a:rPr lang="en-US" sz="2200" b="0" i="0" dirty="0">
                <a:effectLst/>
                <a:latin typeface="+mj-lt"/>
              </a:rPr>
              <a:t>() take a single argument, but printf() may take multiple arguments. </a:t>
            </a:r>
          </a:p>
          <a:p>
            <a:pPr marL="749300" lvl="2" indent="-342900" algn="just" fontAlgn="base"/>
            <a:r>
              <a:rPr lang="en-US" sz="2200" b="0" i="0" dirty="0">
                <a:effectLst/>
                <a:latin typeface="+mj-lt"/>
              </a:rPr>
              <a:t>This is used to format the output in Java.</a:t>
            </a:r>
          </a:p>
          <a:p>
            <a:pPr marL="749300" lvl="2" indent="165100" algn="just" fontAlgn="base">
              <a:buNone/>
            </a:pPr>
            <a:endParaRPr lang="en-US" sz="2200" dirty="0"/>
          </a:p>
        </p:txBody>
      </p:sp>
      <p:sp>
        <p:nvSpPr>
          <p:cNvPr id="4" name="Date Placeholder 3"/>
          <p:cNvSpPr>
            <a:spLocks noGrp="1"/>
          </p:cNvSpPr>
          <p:nvPr>
            <p:ph type="dt" sz="half" idx="10"/>
          </p:nvPr>
        </p:nvSpPr>
        <p:spPr/>
        <p:txBody>
          <a:bodyPr/>
          <a:lstStyle/>
          <a:p>
            <a:fld id="{685F3AD5-BAC4-4556-AF40-00DEF9B61D38}"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a:t>I/O Stream: Introduction</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Tree>
    <p:extLst>
      <p:ext uri="{BB962C8B-B14F-4D97-AF65-F5344CB8AC3E}">
        <p14:creationId xmlns:p14="http://schemas.microsoft.com/office/powerpoint/2010/main" val="3596740773"/>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27148B-10A9-41DB-A61D-99418251DC9E}"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Course</a:t>
            </a:r>
            <a:r>
              <a:rPr kumimoji="0" lang="en-US" sz="3000" b="0" i="0" u="none" strike="noStrike" kern="1200" cap="none" spc="0" normalizeH="0" noProof="0" dirty="0">
                <a:ln>
                  <a:noFill/>
                </a:ln>
                <a:solidFill>
                  <a:schemeClr val="dk1"/>
                </a:solidFill>
                <a:effectLst/>
                <a:uLnTx/>
                <a:uFillTx/>
                <a:latin typeface="+mn-lt"/>
                <a:ea typeface="+mn-ea"/>
                <a:cs typeface="+mn-cs"/>
              </a:rPr>
              <a:t> Outcome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2" name="Table 2">
            <a:extLst>
              <a:ext uri="{FF2B5EF4-FFF2-40B4-BE49-F238E27FC236}">
                <a16:creationId xmlns="" xmlns:a16="http://schemas.microsoft.com/office/drawing/2014/main" id="{56A1A264-A9EC-4AED-987A-9F9718E8D215}"/>
              </a:ext>
            </a:extLst>
          </p:cNvPr>
          <p:cNvGraphicFramePr>
            <a:graphicFrameLocks noGrp="1"/>
          </p:cNvGraphicFramePr>
          <p:nvPr>
            <p:ph idx="1"/>
            <p:extLst>
              <p:ext uri="{D42A27DB-BD31-4B8C-83A1-F6EECF244321}">
                <p14:modId xmlns:p14="http://schemas.microsoft.com/office/powerpoint/2010/main" val="3010914319"/>
              </p:ext>
            </p:extLst>
          </p:nvPr>
        </p:nvGraphicFramePr>
        <p:xfrm>
          <a:off x="152400" y="838558"/>
          <a:ext cx="8839200" cy="5603310"/>
        </p:xfrm>
        <a:graphic>
          <a:graphicData uri="http://schemas.openxmlformats.org/drawingml/2006/table">
            <a:tbl>
              <a:tblPr firstRow="1" bandRow="1">
                <a:tableStyleId>{5C22544A-7EE6-4342-B048-85BDC9FD1C3A}</a:tableStyleId>
              </a:tblPr>
              <a:tblGrid>
                <a:gridCol w="1145822">
                  <a:extLst>
                    <a:ext uri="{9D8B030D-6E8A-4147-A177-3AD203B41FA5}">
                      <a16:colId xmlns="" xmlns:a16="http://schemas.microsoft.com/office/drawing/2014/main" val="929477964"/>
                    </a:ext>
                  </a:extLst>
                </a:gridCol>
                <a:gridCol w="1391356">
                  <a:extLst>
                    <a:ext uri="{9D8B030D-6E8A-4147-A177-3AD203B41FA5}">
                      <a16:colId xmlns="" xmlns:a16="http://schemas.microsoft.com/office/drawing/2014/main" val="759017366"/>
                    </a:ext>
                  </a:extLst>
                </a:gridCol>
                <a:gridCol w="654756">
                  <a:extLst>
                    <a:ext uri="{9D8B030D-6E8A-4147-A177-3AD203B41FA5}">
                      <a16:colId xmlns="" xmlns:a16="http://schemas.microsoft.com/office/drawing/2014/main" val="3624284973"/>
                    </a:ext>
                  </a:extLst>
                </a:gridCol>
                <a:gridCol w="4501444">
                  <a:extLst>
                    <a:ext uri="{9D8B030D-6E8A-4147-A177-3AD203B41FA5}">
                      <a16:colId xmlns="" xmlns:a16="http://schemas.microsoft.com/office/drawing/2014/main" val="4073056998"/>
                    </a:ext>
                  </a:extLst>
                </a:gridCol>
                <a:gridCol w="1145822">
                  <a:extLst>
                    <a:ext uri="{9D8B030D-6E8A-4147-A177-3AD203B41FA5}">
                      <a16:colId xmlns="" xmlns:a16="http://schemas.microsoft.com/office/drawing/2014/main" val="3415342048"/>
                    </a:ext>
                  </a:extLst>
                </a:gridCol>
              </a:tblGrid>
              <a:tr h="711973">
                <a:tc>
                  <a:txBody>
                    <a:bodyPr/>
                    <a:lstStyle/>
                    <a:p>
                      <a:pPr algn="ctr">
                        <a:spcAft>
                          <a:spcPts val="0"/>
                        </a:spcAft>
                      </a:pPr>
                      <a:r>
                        <a:rPr lang="en-US" sz="1600" b="1" dirty="0">
                          <a:solidFill>
                            <a:srgbClr val="000000"/>
                          </a:solidFill>
                          <a:effectLst/>
                          <a:latin typeface="+mn-lt"/>
                        </a:rPr>
                        <a:t>SEMESTER</a:t>
                      </a:r>
                      <a:endParaRPr lang="en-IN" sz="16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600" b="1" dirty="0">
                          <a:solidFill>
                            <a:srgbClr val="000000"/>
                          </a:solidFill>
                          <a:effectLst/>
                          <a:latin typeface="+mn-lt"/>
                        </a:rPr>
                        <a:t>COURSE</a:t>
                      </a:r>
                      <a:endParaRPr lang="en-IN" sz="16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600" b="1" dirty="0">
                          <a:solidFill>
                            <a:srgbClr val="000000"/>
                          </a:solidFill>
                          <a:effectLst/>
                          <a:latin typeface="+mn-lt"/>
                        </a:rPr>
                        <a:t>S.NO</a:t>
                      </a:r>
                      <a:endParaRPr lang="en-IN" sz="16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600" b="1" dirty="0">
                          <a:solidFill>
                            <a:srgbClr val="000000"/>
                          </a:solidFill>
                          <a:effectLst/>
                          <a:latin typeface="+mn-lt"/>
                        </a:rPr>
                        <a:t>DESCRIPTION</a:t>
                      </a:r>
                      <a:endParaRPr lang="en-IN" sz="16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600" b="1" dirty="0">
                          <a:solidFill>
                            <a:srgbClr val="000000"/>
                          </a:solidFill>
                          <a:effectLst/>
                          <a:latin typeface="+mn-lt"/>
                        </a:rPr>
                        <a:t>Bloom’s Taxonomy Level</a:t>
                      </a:r>
                      <a:endParaRPr lang="en-IN" sz="16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454097581"/>
                  </a:ext>
                </a:extLst>
              </a:tr>
              <a:tr h="800970">
                <a:tc rowSpan="5">
                  <a:txBody>
                    <a:bodyPr/>
                    <a:lstStyle/>
                    <a:p>
                      <a:pPr algn="l"/>
                      <a:r>
                        <a:rPr lang="en-US" sz="1800" kern="1200" baseline="0" dirty="0" smtClean="0">
                          <a:solidFill>
                            <a:schemeClr val="dk1"/>
                          </a:solidFill>
                          <a:effectLst/>
                          <a:latin typeface="+mn-lt"/>
                        </a:rPr>
                        <a:t>3</a:t>
                      </a:r>
                      <a:r>
                        <a:rPr lang="en-US" sz="1800" kern="1200" baseline="30000" dirty="0" smtClean="0">
                          <a:solidFill>
                            <a:schemeClr val="dk1"/>
                          </a:solidFill>
                          <a:effectLst/>
                          <a:latin typeface="+mn-lt"/>
                        </a:rPr>
                        <a:t>rd </a:t>
                      </a:r>
                      <a:r>
                        <a:rPr lang="en-US" sz="1800" dirty="0">
                          <a:latin typeface="+mn-lt"/>
                        </a:rPr>
                        <a:t>Semester</a:t>
                      </a:r>
                      <a:endParaRPr lang="en-IN" sz="1800" dirty="0">
                        <a:latin typeface="+mn-lt"/>
                      </a:endParaRPr>
                    </a:p>
                  </a:txBody>
                  <a:tcPr/>
                </a:tc>
                <a:tc rowSpan="5">
                  <a:txBody>
                    <a:bodyPr/>
                    <a:lstStyle/>
                    <a:p>
                      <a:pPr algn="l"/>
                      <a:r>
                        <a:rPr lang="en-US" sz="1800" dirty="0">
                          <a:latin typeface="+mn-lt"/>
                        </a:rPr>
                        <a:t>Object Oriented Techniques with Java</a:t>
                      </a:r>
                      <a:endParaRPr lang="en-IN" sz="1800" dirty="0">
                        <a:latin typeface="+mn-lt"/>
                      </a:endParaRPr>
                    </a:p>
                  </a:txBody>
                  <a:tcPr/>
                </a:tc>
                <a:tc>
                  <a:txBody>
                    <a:bodyPr/>
                    <a:lstStyle/>
                    <a:p>
                      <a:pPr algn="l">
                        <a:spcAft>
                          <a:spcPts val="0"/>
                        </a:spcAft>
                      </a:pPr>
                      <a:r>
                        <a:rPr lang="en-US" sz="1800" b="0" dirty="0">
                          <a:solidFill>
                            <a:srgbClr val="000000"/>
                          </a:solidFill>
                          <a:effectLst/>
                          <a:latin typeface="+mn-lt"/>
                        </a:rPr>
                        <a:t>CO1</a:t>
                      </a:r>
                      <a:endParaRPr lang="en-IN" sz="1800" b="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latin typeface="+mn-lt"/>
                        </a:rPr>
                        <a:t>Identify the concepts of object-oriented programming and relationships among them needed in modeling. </a:t>
                      </a:r>
                      <a:endParaRPr lang="en-IN" sz="1800" b="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800" b="0" dirty="0">
                          <a:solidFill>
                            <a:srgbClr val="000000"/>
                          </a:solidFill>
                          <a:effectLst/>
                          <a:latin typeface="+mn-lt"/>
                          <a:ea typeface="Calibri" panose="020F0502020204030204" pitchFamily="34" charset="0"/>
                          <a:cs typeface="Times New Roman" panose="02020603050405020304" pitchFamily="18" charset="0"/>
                        </a:rPr>
                        <a:t>K2</a:t>
                      </a:r>
                      <a:endParaRPr lang="en-IN" sz="1800" b="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933916123"/>
                  </a:ext>
                </a:extLst>
              </a:tr>
              <a:tr h="800970">
                <a:tc vMerge="1">
                  <a:txBody>
                    <a:bodyPr/>
                    <a:lstStyle/>
                    <a:p>
                      <a:endParaRPr lang="en-IN" dirty="0"/>
                    </a:p>
                  </a:txBody>
                  <a:tcPr/>
                </a:tc>
                <a:tc vMerge="1">
                  <a:txBody>
                    <a:bodyPr/>
                    <a:lstStyle/>
                    <a:p>
                      <a:endParaRPr lang="en-IN" dirty="0"/>
                    </a:p>
                  </a:txBody>
                  <a:tcPr/>
                </a:tc>
                <a:tc>
                  <a:txBody>
                    <a:bodyPr/>
                    <a:lstStyle/>
                    <a:p>
                      <a:pPr algn="l">
                        <a:spcAft>
                          <a:spcPts val="0"/>
                        </a:spcAft>
                      </a:pPr>
                      <a:r>
                        <a:rPr lang="en-US" sz="1800" b="0">
                          <a:solidFill>
                            <a:srgbClr val="000000"/>
                          </a:solidFill>
                          <a:effectLst/>
                          <a:latin typeface="+mn-lt"/>
                        </a:rPr>
                        <a:t>CO2</a:t>
                      </a:r>
                      <a:endParaRPr lang="en-IN" sz="1800" b="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latin typeface="+mn-lt"/>
                        </a:rPr>
                        <a:t>Demonstrate the Java programs using OOP principles and implement the concepts of lambda expressions.</a:t>
                      </a:r>
                      <a:endParaRPr lang="en-IN" sz="1800" b="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800" b="0" dirty="0">
                          <a:solidFill>
                            <a:srgbClr val="000000"/>
                          </a:solidFill>
                          <a:effectLst/>
                          <a:latin typeface="+mn-lt"/>
                          <a:ea typeface="Calibri" panose="020F0502020204030204" pitchFamily="34" charset="0"/>
                          <a:cs typeface="Times New Roman" panose="02020603050405020304" pitchFamily="18" charset="0"/>
                        </a:rPr>
                        <a:t>K3</a:t>
                      </a:r>
                      <a:endParaRPr lang="en-IN" sz="1800" b="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351413120"/>
                  </a:ext>
                </a:extLst>
              </a:tr>
              <a:tr h="1334950">
                <a:tc vMerge="1">
                  <a:txBody>
                    <a:bodyPr/>
                    <a:lstStyle/>
                    <a:p>
                      <a:endParaRPr lang="en-IN" dirty="0"/>
                    </a:p>
                  </a:txBody>
                  <a:tcPr/>
                </a:tc>
                <a:tc vMerge="1">
                  <a:txBody>
                    <a:bodyPr/>
                    <a:lstStyle/>
                    <a:p>
                      <a:endParaRPr lang="en-IN" dirty="0"/>
                    </a:p>
                  </a:txBody>
                  <a:tcPr/>
                </a:tc>
                <a:tc>
                  <a:txBody>
                    <a:bodyPr/>
                    <a:lstStyle/>
                    <a:p>
                      <a:pPr algn="l">
                        <a:spcAft>
                          <a:spcPts val="0"/>
                        </a:spcAft>
                      </a:pPr>
                      <a:r>
                        <a:rPr lang="en-US" sz="1800" b="0">
                          <a:solidFill>
                            <a:srgbClr val="000000"/>
                          </a:solidFill>
                          <a:effectLst/>
                          <a:latin typeface="+mn-lt"/>
                        </a:rPr>
                        <a:t>CO3</a:t>
                      </a:r>
                      <a:endParaRPr lang="en-IN" sz="1800" b="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en-US" dirty="0">
                          <a:latin typeface="+mn-lt"/>
                        </a:rPr>
                        <a:t>Implement packages with different protection level resolving namespace collision and evaluate the error handling concepts for uninterrupted execution of Java program.</a:t>
                      </a:r>
                      <a:endParaRPr lang="en-IN" sz="1800" b="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800" b="0" dirty="0">
                          <a:solidFill>
                            <a:srgbClr val="000000"/>
                          </a:solidFill>
                          <a:effectLst/>
                          <a:latin typeface="+mn-lt"/>
                        </a:rPr>
                        <a:t>K3, K5</a:t>
                      </a:r>
                      <a:endParaRPr lang="en-IN" sz="1800" b="0" dirty="0">
                        <a:solidFill>
                          <a:srgbClr val="000000"/>
                        </a:solidFill>
                        <a:effectLst/>
                        <a:latin typeface="+mn-lt"/>
                      </a:endParaRPr>
                    </a:p>
                  </a:txBody>
                  <a:tcPr marL="68580" marR="68580" marT="0" marB="0"/>
                </a:tc>
                <a:extLst>
                  <a:ext uri="{0D108BD9-81ED-4DB2-BD59-A6C34878D82A}">
                    <a16:rowId xmlns="" xmlns:a16="http://schemas.microsoft.com/office/drawing/2014/main" val="576109713"/>
                  </a:ext>
                </a:extLst>
              </a:tr>
              <a:tr h="800970">
                <a:tc vMerge="1">
                  <a:txBody>
                    <a:bodyPr/>
                    <a:lstStyle/>
                    <a:p>
                      <a:endParaRPr lang="en-IN" dirty="0"/>
                    </a:p>
                  </a:txBody>
                  <a:tcPr/>
                </a:tc>
                <a:tc vMerge="1">
                  <a:txBody>
                    <a:bodyPr/>
                    <a:lstStyle/>
                    <a:p>
                      <a:endParaRPr lang="en-IN" dirty="0"/>
                    </a:p>
                  </a:txBody>
                  <a:tcPr/>
                </a:tc>
                <a:tc>
                  <a:txBody>
                    <a:bodyPr/>
                    <a:lstStyle/>
                    <a:p>
                      <a:pPr algn="l">
                        <a:spcAft>
                          <a:spcPts val="0"/>
                        </a:spcAft>
                      </a:pPr>
                      <a:r>
                        <a:rPr lang="en-US" sz="1800" b="0" dirty="0">
                          <a:solidFill>
                            <a:srgbClr val="000000"/>
                          </a:solidFill>
                          <a:effectLst/>
                          <a:latin typeface="+mn-lt"/>
                        </a:rPr>
                        <a:t>CO4</a:t>
                      </a:r>
                      <a:endParaRPr lang="en-IN" sz="1800" b="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latin typeface="+mn-lt"/>
                        </a:rPr>
                        <a:t>Implement Concurrency control, I/O Streams and Annotations concepts by using Java program. </a:t>
                      </a:r>
                      <a:endParaRPr lang="en-IN" sz="1800" b="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800" b="0" dirty="0">
                          <a:effectLst/>
                          <a:latin typeface="+mn-lt"/>
                          <a:ea typeface="Calibri" panose="020F0502020204030204" pitchFamily="34" charset="0"/>
                          <a:cs typeface="Times New Roman" panose="02020603050405020304" pitchFamily="18" charset="0"/>
                        </a:rPr>
                        <a:t>K3</a:t>
                      </a:r>
                      <a:endParaRPr lang="en-IN" sz="1800" b="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73125665"/>
                  </a:ext>
                </a:extLst>
              </a:tr>
              <a:tr h="1067960">
                <a:tc vMerge="1">
                  <a:txBody>
                    <a:bodyPr/>
                    <a:lstStyle/>
                    <a:p>
                      <a:endParaRPr lang="en-IN" dirty="0"/>
                    </a:p>
                  </a:txBody>
                  <a:tcPr/>
                </a:tc>
                <a:tc vMerge="1">
                  <a:txBody>
                    <a:bodyPr/>
                    <a:lstStyle/>
                    <a:p>
                      <a:endParaRPr lang="en-IN" dirty="0"/>
                    </a:p>
                  </a:txBody>
                  <a:tcPr/>
                </a:tc>
                <a:tc>
                  <a:txBody>
                    <a:bodyPr/>
                    <a:lstStyle/>
                    <a:p>
                      <a:pPr algn="l">
                        <a:spcAft>
                          <a:spcPts val="0"/>
                        </a:spcAft>
                      </a:pPr>
                      <a:r>
                        <a:rPr lang="en-US" sz="1800" b="0" dirty="0">
                          <a:solidFill>
                            <a:srgbClr val="000000"/>
                          </a:solidFill>
                          <a:effectLst/>
                          <a:latin typeface="+mn-lt"/>
                        </a:rPr>
                        <a:t>CO5</a:t>
                      </a:r>
                      <a:endParaRPr lang="en-IN" sz="1800" b="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en-US" dirty="0">
                          <a:latin typeface="+mn-lt"/>
                        </a:rPr>
                        <a:t>Design and develop the GUI based application, Generics and Collections in Java programming language to solve the real-world problem</a:t>
                      </a:r>
                      <a:endParaRPr lang="en-IN" sz="1800" b="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800" b="0" dirty="0">
                          <a:solidFill>
                            <a:srgbClr val="000000"/>
                          </a:solidFill>
                          <a:effectLst/>
                          <a:latin typeface="+mn-lt"/>
                          <a:ea typeface="Calibri" panose="020F0502020204030204" pitchFamily="34" charset="0"/>
                          <a:cs typeface="Times New Roman" panose="02020603050405020304" pitchFamily="18" charset="0"/>
                        </a:rPr>
                        <a:t>K6</a:t>
                      </a:r>
                      <a:endParaRPr lang="en-IN" sz="1800" b="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242627794"/>
                  </a:ext>
                </a:extLst>
              </a:tr>
            </a:tbl>
          </a:graphicData>
        </a:graphic>
      </p:graphicFrame>
      <p:sp>
        <p:nvSpPr>
          <p:cNvPr id="14" name="Footer Placeholder 4">
            <a:extLst>
              <a:ext uri="{FF2B5EF4-FFF2-40B4-BE49-F238E27FC236}">
                <a16:creationId xmlns="" xmlns:a16="http://schemas.microsoft.com/office/drawing/2014/main" id="{7320D4AF-976E-4263-86D8-AD30A1CD09C0}"/>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Tree>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algn="just" fontAlgn="base"/>
            <a:r>
              <a:rPr lang="en-US" sz="2200" i="0" dirty="0">
                <a:effectLst/>
              </a:rPr>
              <a:t>System.err: This is the standard error stream that is used to output all the error data that a program might throw, on a computer screen or any standard output device. </a:t>
            </a:r>
          </a:p>
          <a:p>
            <a:pPr algn="just" fontAlgn="base"/>
            <a:r>
              <a:rPr lang="en-US" sz="2200" i="0" dirty="0">
                <a:effectLst/>
              </a:rPr>
              <a:t>This stream also uses all the 3 above-mentioned functions to output the error data:</a:t>
            </a:r>
          </a:p>
          <a:p>
            <a:pPr algn="just" fontAlgn="base">
              <a:buFont typeface="Arial" panose="020B0604020202020204" pitchFamily="34" charset="0"/>
              <a:buChar char="•"/>
            </a:pPr>
            <a:r>
              <a:rPr lang="en-US" sz="2200" i="0" dirty="0">
                <a:effectLst/>
              </a:rPr>
              <a:t>print()</a:t>
            </a:r>
          </a:p>
          <a:p>
            <a:pPr algn="just" fontAlgn="base">
              <a:buFont typeface="Arial" panose="020B0604020202020204" pitchFamily="34" charset="0"/>
              <a:buChar char="•"/>
            </a:pPr>
            <a:r>
              <a:rPr lang="en-US" sz="2200" i="0" dirty="0" err="1">
                <a:effectLst/>
              </a:rPr>
              <a:t>println</a:t>
            </a:r>
            <a:r>
              <a:rPr lang="en-US" sz="2200" i="0" dirty="0">
                <a:effectLst/>
              </a:rPr>
              <a:t>()</a:t>
            </a:r>
          </a:p>
          <a:p>
            <a:pPr algn="just" fontAlgn="base">
              <a:buFont typeface="Arial" panose="020B0604020202020204" pitchFamily="34" charset="0"/>
              <a:buChar char="•"/>
            </a:pPr>
            <a:r>
              <a:rPr lang="en-US" sz="2200" i="0" dirty="0">
                <a:effectLst/>
              </a:rPr>
              <a:t>printf()</a:t>
            </a: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95486C97-2EC9-4746-BD6D-210DE75B3DDB}"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a:t>I/O Stream: Introduction</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Tree>
    <p:extLst>
      <p:ext uri="{BB962C8B-B14F-4D97-AF65-F5344CB8AC3E}">
        <p14:creationId xmlns:p14="http://schemas.microsoft.com/office/powerpoint/2010/main" val="1533864771"/>
      </p:ext>
    </p:extLst>
  </p:cSld>
  <p:clrMapOvr>
    <a:masterClrMapping/>
  </p:clrMapOvr>
  <p:transition spd="slow">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403225" lvl="3" indent="-342900" algn="just">
              <a:buFont typeface="Arial" panose="020B0604020202020204" pitchFamily="34" charset="0"/>
              <a:buChar char="•"/>
            </a:pPr>
            <a:r>
              <a:rPr lang="en-US" sz="2200" i="0" dirty="0">
                <a:effectLst/>
              </a:rPr>
              <a:t>Depending on the type of operations, streams can be divided into two primary classes:</a:t>
            </a:r>
          </a:p>
          <a:p>
            <a:pPr marL="860425" lvl="4" indent="-342900" algn="just">
              <a:buFont typeface="Arial" panose="020B0604020202020204" pitchFamily="34" charset="0"/>
              <a:buChar char="•"/>
            </a:pPr>
            <a:r>
              <a:rPr lang="en-US" sz="2200" i="0" dirty="0">
                <a:effectLst/>
              </a:rPr>
              <a:t>Input Stream: These streams are used to read data that must be taken as an input from a source array or file or any peripheral device. For </a:t>
            </a:r>
            <a:r>
              <a:rPr lang="en-US" sz="2200" i="0" dirty="0" err="1">
                <a:effectLst/>
              </a:rPr>
              <a:t>eg.</a:t>
            </a:r>
            <a:r>
              <a:rPr lang="en-US" sz="2200" i="0" dirty="0">
                <a:effectLst/>
              </a:rPr>
              <a:t>, </a:t>
            </a:r>
            <a:r>
              <a:rPr lang="en-US" sz="2200" i="0" dirty="0" err="1">
                <a:effectLst/>
              </a:rPr>
              <a:t>FileInputStream</a:t>
            </a:r>
            <a:r>
              <a:rPr lang="en-US" sz="2200" i="0" dirty="0">
                <a:effectLst/>
              </a:rPr>
              <a:t>, </a:t>
            </a:r>
            <a:r>
              <a:rPr lang="en-US" sz="2200" i="0" dirty="0" err="1">
                <a:effectLst/>
              </a:rPr>
              <a:t>BufferedInputStream</a:t>
            </a:r>
            <a:r>
              <a:rPr lang="en-US" sz="2200" i="0" dirty="0">
                <a:effectLst/>
              </a:rPr>
              <a:t>, </a:t>
            </a:r>
            <a:r>
              <a:rPr lang="en-US" sz="2200" i="0" dirty="0" err="1">
                <a:effectLst/>
              </a:rPr>
              <a:t>ByteArrayInputStream</a:t>
            </a:r>
            <a:r>
              <a:rPr lang="en-US" sz="2200" i="0" dirty="0">
                <a:effectLst/>
              </a:rPr>
              <a:t> etc.</a:t>
            </a: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0E42E888-2CEF-44A7-9A96-D1287EE080C7}"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Types of Streams</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pic>
        <p:nvPicPr>
          <p:cNvPr id="12290" name="Picture 2" descr="Lightbox">
            <a:extLst>
              <a:ext uri="{FF2B5EF4-FFF2-40B4-BE49-F238E27FC236}">
                <a16:creationId xmlns="" xmlns:a16="http://schemas.microsoft.com/office/drawing/2014/main" id="{FF58D127-3E9C-4AAA-AFD1-EBBAE6C511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3276600"/>
            <a:ext cx="647700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982491"/>
      </p:ext>
    </p:extLst>
  </p:cSld>
  <p:clrMapOvr>
    <a:masterClrMapping/>
  </p:clrMapOvr>
  <p:transition spd="slow">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860425" lvl="4" indent="-342900" algn="just">
              <a:buFont typeface="Arial" panose="020B0604020202020204" pitchFamily="34" charset="0"/>
              <a:buChar char="•"/>
            </a:pPr>
            <a:r>
              <a:rPr lang="en-US" sz="2200" b="0" i="0" dirty="0">
                <a:effectLst/>
              </a:rPr>
              <a:t>Output Stream: These streams are used to write data as outputs into an array or file or any output peripheral device. For </a:t>
            </a:r>
            <a:r>
              <a:rPr lang="en-US" sz="2200" b="0" i="0" dirty="0" err="1">
                <a:effectLst/>
              </a:rPr>
              <a:t>eg.</a:t>
            </a:r>
            <a:r>
              <a:rPr lang="en-US" sz="2200" b="0" i="0" dirty="0">
                <a:effectLst/>
              </a:rPr>
              <a:t>, </a:t>
            </a:r>
            <a:r>
              <a:rPr lang="en-US" sz="2200" b="0" i="0" dirty="0" err="1">
                <a:effectLst/>
              </a:rPr>
              <a:t>FileOutputStream</a:t>
            </a:r>
            <a:r>
              <a:rPr lang="en-US" sz="2200" b="0" i="0" dirty="0">
                <a:effectLst/>
              </a:rPr>
              <a:t>, </a:t>
            </a:r>
            <a:r>
              <a:rPr lang="en-US" sz="2200" b="0" i="0" dirty="0" err="1">
                <a:effectLst/>
              </a:rPr>
              <a:t>BufferedOutputStream</a:t>
            </a:r>
            <a:r>
              <a:rPr lang="en-US" sz="2200" b="0" i="0" dirty="0">
                <a:effectLst/>
              </a:rPr>
              <a:t>, </a:t>
            </a:r>
            <a:r>
              <a:rPr lang="en-US" sz="2200" b="0" i="0" dirty="0" err="1">
                <a:effectLst/>
              </a:rPr>
              <a:t>ByteArrayOutputStream</a:t>
            </a:r>
            <a:r>
              <a:rPr lang="en-US" sz="2200" b="0" i="0" dirty="0">
                <a:effectLst/>
              </a:rPr>
              <a:t> etc.</a:t>
            </a:r>
            <a:endParaRPr lang="en-US" sz="2200" dirty="0"/>
          </a:p>
        </p:txBody>
      </p:sp>
      <p:sp>
        <p:nvSpPr>
          <p:cNvPr id="4" name="Date Placeholder 3"/>
          <p:cNvSpPr>
            <a:spLocks noGrp="1"/>
          </p:cNvSpPr>
          <p:nvPr>
            <p:ph type="dt" sz="half" idx="10"/>
          </p:nvPr>
        </p:nvSpPr>
        <p:spPr/>
        <p:txBody>
          <a:bodyPr/>
          <a:lstStyle/>
          <a:p>
            <a:fld id="{257D82F4-6A2C-4CCF-BB07-72DC50FEA71E}"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a:t>Types of Streams</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pic>
        <p:nvPicPr>
          <p:cNvPr id="13314" name="Picture 2" descr="Lightbox">
            <a:extLst>
              <a:ext uri="{FF2B5EF4-FFF2-40B4-BE49-F238E27FC236}">
                <a16:creationId xmlns="" xmlns:a16="http://schemas.microsoft.com/office/drawing/2014/main" id="{7D76C564-D530-4557-B449-894FC040BD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2590799"/>
            <a:ext cx="7391400"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199855"/>
      </p:ext>
    </p:extLst>
  </p:cSld>
  <p:clrMapOvr>
    <a:masterClrMapping/>
  </p:clrMapOvr>
  <p:transition spd="slow">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403225" lvl="3" indent="-342900" algn="just">
              <a:buFont typeface="Arial" panose="020B0604020202020204" pitchFamily="34" charset="0"/>
              <a:buChar char="•"/>
            </a:pPr>
            <a:r>
              <a:rPr lang="en-US" sz="2200" i="0" dirty="0">
                <a:effectLst/>
              </a:rPr>
              <a:t>Depending on the types of file, Streams can be divided into two primary classes which can be further divided into other classes as can be seen through the diagram below followed by the explanations.</a:t>
            </a:r>
            <a:endParaRPr lang="en-US" sz="2200" dirty="0"/>
          </a:p>
        </p:txBody>
      </p:sp>
      <p:sp>
        <p:nvSpPr>
          <p:cNvPr id="4" name="Date Placeholder 3"/>
          <p:cNvSpPr>
            <a:spLocks noGrp="1"/>
          </p:cNvSpPr>
          <p:nvPr>
            <p:ph type="dt" sz="half" idx="10"/>
          </p:nvPr>
        </p:nvSpPr>
        <p:spPr/>
        <p:txBody>
          <a:bodyPr/>
          <a:lstStyle/>
          <a:p>
            <a:fld id="{B5CB425B-0634-4E40-B13D-993F9180FF2E}"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a:t>Types of Streams</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pic>
        <p:nvPicPr>
          <p:cNvPr id="14338" name="Picture 2" descr="Lightbox">
            <a:extLst>
              <a:ext uri="{FF2B5EF4-FFF2-40B4-BE49-F238E27FC236}">
                <a16:creationId xmlns="" xmlns:a16="http://schemas.microsoft.com/office/drawing/2014/main" id="{5B9C8885-E02B-44DF-B18C-00702D4A20C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1412"/>
          <a:stretch/>
        </p:blipFill>
        <p:spPr bwMode="auto">
          <a:xfrm>
            <a:off x="914400" y="2514600"/>
            <a:ext cx="7696200" cy="4064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194478"/>
      </p:ext>
    </p:extLst>
  </p:cSld>
  <p:clrMapOvr>
    <a:masterClrMapping/>
  </p:clrMapOvr>
  <p:transition spd="slow">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860425" lvl="4" indent="-342900" algn="just">
              <a:buFont typeface="Arial" panose="020B0604020202020204" pitchFamily="34" charset="0"/>
              <a:buChar char="•"/>
            </a:pPr>
            <a:r>
              <a:rPr lang="en-US" sz="2200" i="0" dirty="0" err="1">
                <a:effectLst/>
              </a:rPr>
              <a:t>ByteStream</a:t>
            </a:r>
            <a:r>
              <a:rPr lang="en-US" sz="2200" i="0" dirty="0">
                <a:effectLst/>
              </a:rPr>
              <a:t>: This is used to process data byte by byte (8 bits). </a:t>
            </a:r>
          </a:p>
          <a:p>
            <a:pPr marL="860425" lvl="4" indent="-342900" algn="just">
              <a:buFont typeface="Arial" panose="020B0604020202020204" pitchFamily="34" charset="0"/>
              <a:buChar char="•"/>
            </a:pPr>
            <a:r>
              <a:rPr lang="en-US" sz="2200" i="0" dirty="0">
                <a:effectLst/>
              </a:rPr>
              <a:t>Though it has many classes, the </a:t>
            </a:r>
            <a:r>
              <a:rPr lang="en-US" sz="2200" i="0" dirty="0" err="1">
                <a:effectLst/>
              </a:rPr>
              <a:t>FileInputStream</a:t>
            </a:r>
            <a:r>
              <a:rPr lang="en-US" sz="2200" i="0" dirty="0">
                <a:effectLst/>
              </a:rPr>
              <a:t> and the </a:t>
            </a:r>
            <a:r>
              <a:rPr lang="en-US" sz="2200" i="0" dirty="0" err="1">
                <a:effectLst/>
              </a:rPr>
              <a:t>FileOutputStream</a:t>
            </a:r>
            <a:r>
              <a:rPr lang="en-US" sz="2200" i="0" dirty="0">
                <a:effectLst/>
              </a:rPr>
              <a:t> are the most popular ones. </a:t>
            </a:r>
          </a:p>
          <a:p>
            <a:pPr marL="860425" lvl="4" indent="-342900" algn="just">
              <a:buFont typeface="Arial" panose="020B0604020202020204" pitchFamily="34" charset="0"/>
              <a:buChar char="•"/>
            </a:pPr>
            <a:r>
              <a:rPr lang="en-US" sz="2200" i="0" dirty="0">
                <a:effectLst/>
              </a:rPr>
              <a:t>The </a:t>
            </a:r>
            <a:r>
              <a:rPr lang="en-US" sz="2200" i="0" dirty="0" err="1">
                <a:effectLst/>
              </a:rPr>
              <a:t>FileInputStream</a:t>
            </a:r>
            <a:r>
              <a:rPr lang="en-US" sz="2200" i="0" dirty="0">
                <a:effectLst/>
              </a:rPr>
              <a:t> is used to read from the source and </a:t>
            </a:r>
            <a:r>
              <a:rPr lang="en-US" sz="2200" i="0" dirty="0" err="1">
                <a:effectLst/>
              </a:rPr>
              <a:t>FileOutputStream</a:t>
            </a:r>
            <a:r>
              <a:rPr lang="en-US" sz="2200" i="0" dirty="0">
                <a:effectLst/>
              </a:rPr>
              <a:t> is used to write to the destination.</a:t>
            </a:r>
          </a:p>
          <a:p>
            <a:pPr marL="860425" lvl="4" indent="-342900" algn="just">
              <a:buFont typeface="Arial" panose="020B0604020202020204" pitchFamily="34" charset="0"/>
              <a:buChar char="•"/>
            </a:pPr>
            <a:r>
              <a:rPr lang="en-US" sz="2200" i="0" dirty="0" err="1">
                <a:effectLst/>
              </a:rPr>
              <a:t>CharacterStream</a:t>
            </a:r>
            <a:r>
              <a:rPr lang="en-US" sz="2200" i="0" dirty="0">
                <a:effectLst/>
              </a:rPr>
              <a:t>: In Java, characters are stored using Unicode conventions.</a:t>
            </a:r>
          </a:p>
          <a:p>
            <a:pPr marL="860425" lvl="4" indent="-342900" algn="just">
              <a:buFont typeface="Arial" panose="020B0604020202020204" pitchFamily="34" charset="0"/>
              <a:buChar char="•"/>
            </a:pPr>
            <a:r>
              <a:rPr lang="en-US" sz="2200" i="0" dirty="0">
                <a:effectLst/>
              </a:rPr>
              <a:t>Character stream automatically allows us to read/write data character by character. </a:t>
            </a:r>
          </a:p>
          <a:p>
            <a:pPr marL="860425" lvl="4" indent="-342900" algn="just">
              <a:buFont typeface="Arial" panose="020B0604020202020204" pitchFamily="34" charset="0"/>
              <a:buChar char="•"/>
            </a:pPr>
            <a:r>
              <a:rPr lang="en-US" sz="2200" i="0" dirty="0">
                <a:effectLst/>
              </a:rPr>
              <a:t>Though it has many classes, the </a:t>
            </a:r>
            <a:r>
              <a:rPr lang="en-US" sz="2200" i="0" dirty="0" err="1">
                <a:effectLst/>
              </a:rPr>
              <a:t>FileReader</a:t>
            </a:r>
            <a:r>
              <a:rPr lang="en-US" sz="2200" i="0" dirty="0">
                <a:effectLst/>
              </a:rPr>
              <a:t> and the </a:t>
            </a:r>
            <a:r>
              <a:rPr lang="en-US" sz="2200" i="0" dirty="0" err="1">
                <a:effectLst/>
              </a:rPr>
              <a:t>FileWriter</a:t>
            </a:r>
            <a:r>
              <a:rPr lang="en-US" sz="2200" i="0" dirty="0">
                <a:effectLst/>
              </a:rPr>
              <a:t> are the most popular ones. </a:t>
            </a:r>
          </a:p>
          <a:p>
            <a:pPr marL="860425" lvl="4" indent="-342900" algn="just">
              <a:buFont typeface="Arial" panose="020B0604020202020204" pitchFamily="34" charset="0"/>
              <a:buChar char="•"/>
            </a:pPr>
            <a:r>
              <a:rPr lang="en-US" sz="2200" i="0" dirty="0" err="1">
                <a:effectLst/>
              </a:rPr>
              <a:t>FileReader</a:t>
            </a:r>
            <a:r>
              <a:rPr lang="en-US" sz="2200" i="0" dirty="0">
                <a:effectLst/>
              </a:rPr>
              <a:t> and </a:t>
            </a:r>
            <a:r>
              <a:rPr lang="en-US" sz="2200" i="0" dirty="0" err="1">
                <a:effectLst/>
              </a:rPr>
              <a:t>FileWriter</a:t>
            </a:r>
            <a:r>
              <a:rPr lang="en-US" sz="2200" i="0" dirty="0">
                <a:effectLst/>
              </a:rPr>
              <a:t> are character streams used to read from the source and write to the destination respectively.</a:t>
            </a:r>
            <a:endParaRPr lang="en-US" sz="2200" dirty="0"/>
          </a:p>
        </p:txBody>
      </p:sp>
      <p:sp>
        <p:nvSpPr>
          <p:cNvPr id="4" name="Date Placeholder 3"/>
          <p:cNvSpPr>
            <a:spLocks noGrp="1"/>
          </p:cNvSpPr>
          <p:nvPr>
            <p:ph type="dt" sz="half" idx="10"/>
          </p:nvPr>
        </p:nvSpPr>
        <p:spPr/>
        <p:txBody>
          <a:bodyPr/>
          <a:lstStyle/>
          <a:p>
            <a:fld id="{6ED28936-90B8-4E00-A203-D3AB4D37A668}"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a:t>Types of Streams</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Tree>
    <p:extLst>
      <p:ext uri="{BB962C8B-B14F-4D97-AF65-F5344CB8AC3E}">
        <p14:creationId xmlns:p14="http://schemas.microsoft.com/office/powerpoint/2010/main" val="1053087178"/>
      </p:ext>
    </p:extLst>
  </p:cSld>
  <p:clrMapOvr>
    <a:masterClrMapping/>
  </p:clrMapOvr>
  <p:transition spd="slow">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A620A97-9EB3-40D7-826B-B53EFABAA4A7}"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Common I/O Stream Operations</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graphicFrame>
        <p:nvGraphicFramePr>
          <p:cNvPr id="14" name="Content Placeholder 13">
            <a:extLst>
              <a:ext uri="{FF2B5EF4-FFF2-40B4-BE49-F238E27FC236}">
                <a16:creationId xmlns="" xmlns:a16="http://schemas.microsoft.com/office/drawing/2014/main" id="{D979287E-5E38-4CF8-92F5-03AA18BAC046}"/>
              </a:ext>
            </a:extLst>
          </p:cNvPr>
          <p:cNvGraphicFramePr>
            <a:graphicFrameLocks noGrp="1"/>
          </p:cNvGraphicFramePr>
          <p:nvPr>
            <p:ph idx="1"/>
            <p:extLst>
              <p:ext uri="{D42A27DB-BD31-4B8C-83A1-F6EECF244321}">
                <p14:modId xmlns:p14="http://schemas.microsoft.com/office/powerpoint/2010/main" val="3575619598"/>
              </p:ext>
            </p:extLst>
          </p:nvPr>
        </p:nvGraphicFramePr>
        <p:xfrm>
          <a:off x="583902" y="2346801"/>
          <a:ext cx="7976196" cy="3855720"/>
        </p:xfrm>
        <a:graphic>
          <a:graphicData uri="http://schemas.openxmlformats.org/drawingml/2006/table">
            <a:tbl>
              <a:tblPr/>
              <a:tblGrid>
                <a:gridCol w="3988098">
                  <a:extLst>
                    <a:ext uri="{9D8B030D-6E8A-4147-A177-3AD203B41FA5}">
                      <a16:colId xmlns="" xmlns:a16="http://schemas.microsoft.com/office/drawing/2014/main" val="3368142545"/>
                    </a:ext>
                  </a:extLst>
                </a:gridCol>
                <a:gridCol w="3988098">
                  <a:extLst>
                    <a:ext uri="{9D8B030D-6E8A-4147-A177-3AD203B41FA5}">
                      <a16:colId xmlns="" xmlns:a16="http://schemas.microsoft.com/office/drawing/2014/main" val="4121156705"/>
                    </a:ext>
                  </a:extLst>
                </a:gridCol>
              </a:tblGrid>
              <a:tr h="0">
                <a:tc>
                  <a:txBody>
                    <a:bodyPr/>
                    <a:lstStyle/>
                    <a:p>
                      <a:pPr algn="ctr" fontAlgn="t"/>
                      <a:r>
                        <a:rPr lang="en-IN" sz="2200" dirty="0">
                          <a:solidFill>
                            <a:srgbClr val="000000"/>
                          </a:solidFill>
                          <a:effectLst/>
                          <a:latin typeface="+mn-lt"/>
                        </a:rPr>
                        <a:t>Method</a:t>
                      </a:r>
                    </a:p>
                  </a:txBody>
                  <a:tcPr marL="114300" marR="114300" marT="114300" marB="114300">
                    <a:lnL w="9525" cap="flat" cmpd="sng" algn="ctr">
                      <a:solidFill>
                        <a:srgbClr val="80AD49"/>
                      </a:solidFill>
                      <a:prstDash val="solid"/>
                      <a:round/>
                      <a:headEnd type="none" w="med" len="med"/>
                      <a:tailEnd type="none" w="med" len="med"/>
                    </a:lnL>
                    <a:lnR w="9525" cap="flat" cmpd="sng" algn="ctr">
                      <a:solidFill>
                        <a:srgbClr val="80AD49"/>
                      </a:solidFill>
                      <a:prstDash val="solid"/>
                      <a:round/>
                      <a:headEnd type="none" w="med" len="med"/>
                      <a:tailEnd type="none" w="med" len="med"/>
                    </a:lnR>
                    <a:lnT w="9525" cap="flat" cmpd="sng" algn="ctr">
                      <a:solidFill>
                        <a:srgbClr val="80AD4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2200" dirty="0">
                          <a:solidFill>
                            <a:srgbClr val="000000"/>
                          </a:solidFill>
                          <a:effectLst/>
                          <a:latin typeface="+mn-lt"/>
                        </a:rPr>
                        <a:t>Description</a:t>
                      </a:r>
                    </a:p>
                  </a:txBody>
                  <a:tcPr marL="114300" marR="114300" marT="114300" marB="114300">
                    <a:lnL w="9525" cap="flat" cmpd="sng" algn="ctr">
                      <a:solidFill>
                        <a:srgbClr val="80AD49"/>
                      </a:solidFill>
                      <a:prstDash val="solid"/>
                      <a:round/>
                      <a:headEnd type="none" w="med" len="med"/>
                      <a:tailEnd type="none" w="med" len="med"/>
                    </a:lnL>
                    <a:lnR w="9525" cap="flat" cmpd="sng" algn="ctr">
                      <a:solidFill>
                        <a:srgbClr val="80AD49"/>
                      </a:solidFill>
                      <a:prstDash val="solid"/>
                      <a:round/>
                      <a:headEnd type="none" w="med" len="med"/>
                      <a:tailEnd type="none" w="med" len="med"/>
                    </a:lnR>
                    <a:lnT w="9525" cap="flat" cmpd="sng" algn="ctr">
                      <a:solidFill>
                        <a:srgbClr val="80AD4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484463996"/>
                  </a:ext>
                </a:extLst>
              </a:tr>
              <a:tr h="0">
                <a:tc>
                  <a:txBody>
                    <a:bodyPr/>
                    <a:lstStyle/>
                    <a:p>
                      <a:pPr algn="just" fontAlgn="t"/>
                      <a:r>
                        <a:rPr lang="en-US" sz="2200" dirty="0">
                          <a:solidFill>
                            <a:srgbClr val="333333"/>
                          </a:solidFill>
                          <a:effectLst/>
                          <a:latin typeface="+mn-lt"/>
                        </a:rPr>
                        <a:t>1) public void write(int)throws </a:t>
                      </a:r>
                      <a:r>
                        <a:rPr lang="en-US" sz="2200" dirty="0" err="1">
                          <a:solidFill>
                            <a:srgbClr val="333333"/>
                          </a:solidFill>
                          <a:effectLst/>
                          <a:latin typeface="+mn-lt"/>
                        </a:rPr>
                        <a:t>IOException</a:t>
                      </a:r>
                      <a:endParaRPr lang="en-US" sz="2200" dirty="0">
                        <a:solidFill>
                          <a:srgbClr val="333333"/>
                        </a:solidFill>
                        <a:effectLst/>
                        <a:latin typeface="+mn-lt"/>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200">
                          <a:solidFill>
                            <a:srgbClr val="333333"/>
                          </a:solidFill>
                          <a:effectLst/>
                          <a:latin typeface="+mn-lt"/>
                        </a:rPr>
                        <a:t>is used to write a byte to the current output stream.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220434619"/>
                  </a:ext>
                </a:extLst>
              </a:tr>
              <a:tr h="0">
                <a:tc>
                  <a:txBody>
                    <a:bodyPr/>
                    <a:lstStyle/>
                    <a:p>
                      <a:pPr algn="just" fontAlgn="t"/>
                      <a:r>
                        <a:rPr lang="en-US" sz="2200">
                          <a:solidFill>
                            <a:srgbClr val="333333"/>
                          </a:solidFill>
                          <a:effectLst/>
                          <a:latin typeface="+mn-lt"/>
                        </a:rPr>
                        <a:t>2) public void write(byte[])throws IOException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200" dirty="0">
                          <a:solidFill>
                            <a:srgbClr val="333333"/>
                          </a:solidFill>
                          <a:effectLst/>
                          <a:latin typeface="+mn-lt"/>
                        </a:rPr>
                        <a:t>is used to write an array of byte to the current output stream.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555232005"/>
                  </a:ext>
                </a:extLst>
              </a:tr>
              <a:tr h="0">
                <a:tc>
                  <a:txBody>
                    <a:bodyPr/>
                    <a:lstStyle/>
                    <a:p>
                      <a:pPr algn="just" fontAlgn="t"/>
                      <a:r>
                        <a:rPr lang="en-US" sz="2200">
                          <a:solidFill>
                            <a:srgbClr val="333333"/>
                          </a:solidFill>
                          <a:effectLst/>
                          <a:latin typeface="+mn-lt"/>
                        </a:rPr>
                        <a:t>3) public void flush()throws IOException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200" dirty="0">
                          <a:solidFill>
                            <a:srgbClr val="333333"/>
                          </a:solidFill>
                          <a:effectLst/>
                          <a:latin typeface="+mn-lt"/>
                        </a:rPr>
                        <a:t>flushes the current output stream.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963078589"/>
                  </a:ext>
                </a:extLst>
              </a:tr>
              <a:tr h="0">
                <a:tc>
                  <a:txBody>
                    <a:bodyPr/>
                    <a:lstStyle/>
                    <a:p>
                      <a:pPr algn="just" fontAlgn="t"/>
                      <a:r>
                        <a:rPr lang="en-US" sz="2200">
                          <a:solidFill>
                            <a:srgbClr val="333333"/>
                          </a:solidFill>
                          <a:effectLst/>
                          <a:latin typeface="+mn-lt"/>
                        </a:rPr>
                        <a:t>4) public void close()throws IOException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200" dirty="0">
                          <a:solidFill>
                            <a:srgbClr val="333333"/>
                          </a:solidFill>
                          <a:effectLst/>
                          <a:latin typeface="+mn-lt"/>
                        </a:rPr>
                        <a:t>is used to close the current output stream.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070183140"/>
                  </a:ext>
                </a:extLst>
              </a:tr>
            </a:tbl>
          </a:graphicData>
        </a:graphic>
      </p:graphicFrame>
      <p:sp>
        <p:nvSpPr>
          <p:cNvPr id="16" name="TextBox 15">
            <a:extLst>
              <a:ext uri="{FF2B5EF4-FFF2-40B4-BE49-F238E27FC236}">
                <a16:creationId xmlns="" xmlns:a16="http://schemas.microsoft.com/office/drawing/2014/main" id="{7E766353-8884-4C83-9BF4-F2BE7537EC2A}"/>
              </a:ext>
            </a:extLst>
          </p:cNvPr>
          <p:cNvSpPr txBox="1"/>
          <p:nvPr/>
        </p:nvSpPr>
        <p:spPr>
          <a:xfrm>
            <a:off x="659566" y="1489075"/>
            <a:ext cx="4526315" cy="430887"/>
          </a:xfrm>
          <a:prstGeom prst="rect">
            <a:avLst/>
          </a:prstGeom>
          <a:noFill/>
        </p:spPr>
        <p:txBody>
          <a:bodyPr wrap="square">
            <a:spAutoFit/>
          </a:bodyPr>
          <a:lstStyle/>
          <a:p>
            <a:pPr marL="342900" indent="-342900" algn="just">
              <a:buFont typeface="Arial" panose="020B0604020202020204" pitchFamily="34" charset="0"/>
              <a:buChar char="•"/>
            </a:pPr>
            <a:r>
              <a:rPr lang="en-IN" sz="2200" b="0" i="0" dirty="0">
                <a:effectLst/>
              </a:rPr>
              <a:t>Useful methods of Output Stream</a:t>
            </a:r>
          </a:p>
        </p:txBody>
      </p:sp>
    </p:spTree>
    <p:extLst>
      <p:ext uri="{BB962C8B-B14F-4D97-AF65-F5344CB8AC3E}">
        <p14:creationId xmlns:p14="http://schemas.microsoft.com/office/powerpoint/2010/main" val="537398071"/>
      </p:ext>
    </p:extLst>
  </p:cSld>
  <p:clrMapOvr>
    <a:masterClrMapping/>
  </p:clrMapOvr>
  <p:transition spd="slow">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B5E18E-5627-4614-B416-FC99829CD7AD}"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Common I/O Stream Operations</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
        <p:nvSpPr>
          <p:cNvPr id="14" name="TextBox 13">
            <a:extLst>
              <a:ext uri="{FF2B5EF4-FFF2-40B4-BE49-F238E27FC236}">
                <a16:creationId xmlns="" xmlns:a16="http://schemas.microsoft.com/office/drawing/2014/main" id="{01CE8C83-FFEF-4327-8129-903393C6D259}"/>
              </a:ext>
            </a:extLst>
          </p:cNvPr>
          <p:cNvSpPr txBox="1"/>
          <p:nvPr/>
        </p:nvSpPr>
        <p:spPr>
          <a:xfrm>
            <a:off x="659566" y="1489075"/>
            <a:ext cx="4526315" cy="430887"/>
          </a:xfrm>
          <a:prstGeom prst="rect">
            <a:avLst/>
          </a:prstGeom>
          <a:noFill/>
        </p:spPr>
        <p:txBody>
          <a:bodyPr wrap="square">
            <a:spAutoFit/>
          </a:bodyPr>
          <a:lstStyle/>
          <a:p>
            <a:pPr marL="342900" indent="-342900" algn="just">
              <a:buFont typeface="Arial" panose="020B0604020202020204" pitchFamily="34" charset="0"/>
              <a:buChar char="•"/>
            </a:pPr>
            <a:r>
              <a:rPr lang="en-IN" sz="2200" b="0" i="0" dirty="0">
                <a:effectLst/>
              </a:rPr>
              <a:t>Useful methods of Input Stream</a:t>
            </a:r>
          </a:p>
        </p:txBody>
      </p:sp>
      <p:graphicFrame>
        <p:nvGraphicFramePr>
          <p:cNvPr id="15" name="Table 14">
            <a:extLst>
              <a:ext uri="{FF2B5EF4-FFF2-40B4-BE49-F238E27FC236}">
                <a16:creationId xmlns="" xmlns:a16="http://schemas.microsoft.com/office/drawing/2014/main" id="{9E6F0F75-D9BB-441E-A202-9BCFB2273E8B}"/>
              </a:ext>
            </a:extLst>
          </p:cNvPr>
          <p:cNvGraphicFramePr>
            <a:graphicFrameLocks noGrp="1"/>
          </p:cNvGraphicFramePr>
          <p:nvPr>
            <p:extLst>
              <p:ext uri="{D42A27DB-BD31-4B8C-83A1-F6EECF244321}">
                <p14:modId xmlns:p14="http://schemas.microsoft.com/office/powerpoint/2010/main" val="3834054142"/>
              </p:ext>
            </p:extLst>
          </p:nvPr>
        </p:nvGraphicFramePr>
        <p:xfrm>
          <a:off x="583902" y="2423001"/>
          <a:ext cx="7976196" cy="3703320"/>
        </p:xfrm>
        <a:graphic>
          <a:graphicData uri="http://schemas.openxmlformats.org/drawingml/2006/table">
            <a:tbl>
              <a:tblPr/>
              <a:tblGrid>
                <a:gridCol w="3988098">
                  <a:extLst>
                    <a:ext uri="{9D8B030D-6E8A-4147-A177-3AD203B41FA5}">
                      <a16:colId xmlns="" xmlns:a16="http://schemas.microsoft.com/office/drawing/2014/main" val="1209411739"/>
                    </a:ext>
                  </a:extLst>
                </a:gridCol>
                <a:gridCol w="3988098">
                  <a:extLst>
                    <a:ext uri="{9D8B030D-6E8A-4147-A177-3AD203B41FA5}">
                      <a16:colId xmlns="" xmlns:a16="http://schemas.microsoft.com/office/drawing/2014/main" val="1558715586"/>
                    </a:ext>
                  </a:extLst>
                </a:gridCol>
              </a:tblGrid>
              <a:tr h="0">
                <a:tc>
                  <a:txBody>
                    <a:bodyPr/>
                    <a:lstStyle/>
                    <a:p>
                      <a:pPr algn="ctr" fontAlgn="t"/>
                      <a:r>
                        <a:rPr lang="en-IN" sz="2200" dirty="0">
                          <a:solidFill>
                            <a:srgbClr val="000000"/>
                          </a:solidFill>
                          <a:effectLst/>
                          <a:latin typeface="+mn-lt"/>
                        </a:rPr>
                        <a:t>Method</a:t>
                      </a:r>
                    </a:p>
                  </a:txBody>
                  <a:tcPr marL="114300" marR="114300" marT="114300" marB="114300">
                    <a:lnL w="9525" cap="flat" cmpd="sng" algn="ctr">
                      <a:solidFill>
                        <a:srgbClr val="B0E468"/>
                      </a:solidFill>
                      <a:prstDash val="solid"/>
                      <a:round/>
                      <a:headEnd type="none" w="med" len="med"/>
                      <a:tailEnd type="none" w="med" len="med"/>
                    </a:lnL>
                    <a:lnR w="9525" cap="flat" cmpd="sng" algn="ctr">
                      <a:solidFill>
                        <a:srgbClr val="B0E468"/>
                      </a:solidFill>
                      <a:prstDash val="solid"/>
                      <a:round/>
                      <a:headEnd type="none" w="med" len="med"/>
                      <a:tailEnd type="none" w="med" len="med"/>
                    </a:lnR>
                    <a:lnT w="9525" cap="flat" cmpd="sng" algn="ctr">
                      <a:solidFill>
                        <a:srgbClr val="B0E46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2200" dirty="0">
                          <a:solidFill>
                            <a:srgbClr val="000000"/>
                          </a:solidFill>
                          <a:effectLst/>
                          <a:latin typeface="+mn-lt"/>
                        </a:rPr>
                        <a:t>Description</a:t>
                      </a:r>
                    </a:p>
                  </a:txBody>
                  <a:tcPr marL="114300" marR="114300" marT="114300" marB="114300">
                    <a:lnL w="9525" cap="flat" cmpd="sng" algn="ctr">
                      <a:solidFill>
                        <a:srgbClr val="B0E468"/>
                      </a:solidFill>
                      <a:prstDash val="solid"/>
                      <a:round/>
                      <a:headEnd type="none" w="med" len="med"/>
                      <a:tailEnd type="none" w="med" len="med"/>
                    </a:lnL>
                    <a:lnR w="9525" cap="flat" cmpd="sng" algn="ctr">
                      <a:solidFill>
                        <a:srgbClr val="B0E468"/>
                      </a:solidFill>
                      <a:prstDash val="solid"/>
                      <a:round/>
                      <a:headEnd type="none" w="med" len="med"/>
                      <a:tailEnd type="none" w="med" len="med"/>
                    </a:lnR>
                    <a:lnT w="9525" cap="flat" cmpd="sng" algn="ctr">
                      <a:solidFill>
                        <a:srgbClr val="B0E46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2586080871"/>
                  </a:ext>
                </a:extLst>
              </a:tr>
              <a:tr h="0">
                <a:tc>
                  <a:txBody>
                    <a:bodyPr/>
                    <a:lstStyle/>
                    <a:p>
                      <a:pPr algn="just" fontAlgn="t"/>
                      <a:r>
                        <a:rPr lang="en-US" sz="2200" dirty="0">
                          <a:solidFill>
                            <a:srgbClr val="333333"/>
                          </a:solidFill>
                          <a:effectLst/>
                          <a:latin typeface="+mn-lt"/>
                        </a:rPr>
                        <a:t>1) public abstract int read()throws </a:t>
                      </a:r>
                      <a:r>
                        <a:rPr lang="en-US" sz="2200" dirty="0" err="1">
                          <a:solidFill>
                            <a:srgbClr val="333333"/>
                          </a:solidFill>
                          <a:effectLst/>
                          <a:latin typeface="+mn-lt"/>
                        </a:rPr>
                        <a:t>IOException</a:t>
                      </a:r>
                      <a:endParaRPr lang="en-US" sz="2200" dirty="0">
                        <a:solidFill>
                          <a:srgbClr val="333333"/>
                        </a:solidFill>
                        <a:effectLst/>
                        <a:latin typeface="+mn-lt"/>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200" dirty="0">
                          <a:solidFill>
                            <a:srgbClr val="333333"/>
                          </a:solidFill>
                          <a:effectLst/>
                          <a:latin typeface="+mn-lt"/>
                        </a:rPr>
                        <a:t>reads the next byte of data from the input stream. It returns -1 at the end of the file.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974529292"/>
                  </a:ext>
                </a:extLst>
              </a:tr>
              <a:tr h="0">
                <a:tc>
                  <a:txBody>
                    <a:bodyPr/>
                    <a:lstStyle/>
                    <a:p>
                      <a:pPr algn="just" fontAlgn="t"/>
                      <a:r>
                        <a:rPr lang="en-US" sz="2200">
                          <a:solidFill>
                            <a:srgbClr val="333333"/>
                          </a:solidFill>
                          <a:effectLst/>
                          <a:latin typeface="+mn-lt"/>
                        </a:rPr>
                        <a:t>2) public int available()throws IOException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200" dirty="0">
                          <a:solidFill>
                            <a:srgbClr val="333333"/>
                          </a:solidFill>
                          <a:effectLst/>
                          <a:latin typeface="+mn-lt"/>
                        </a:rPr>
                        <a:t>returns an estimate of the number of bytes that can be read from the current input stream.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057223009"/>
                  </a:ext>
                </a:extLst>
              </a:tr>
              <a:tr h="0">
                <a:tc>
                  <a:txBody>
                    <a:bodyPr/>
                    <a:lstStyle/>
                    <a:p>
                      <a:pPr algn="just" fontAlgn="t"/>
                      <a:r>
                        <a:rPr lang="en-US" sz="2200">
                          <a:solidFill>
                            <a:srgbClr val="333333"/>
                          </a:solidFill>
                          <a:effectLst/>
                          <a:latin typeface="+mn-lt"/>
                        </a:rPr>
                        <a:t>3) public void close()throws IOException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200" dirty="0">
                          <a:solidFill>
                            <a:srgbClr val="333333"/>
                          </a:solidFill>
                          <a:effectLst/>
                          <a:latin typeface="+mn-lt"/>
                        </a:rPr>
                        <a:t>is used to close the current input stream.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953936593"/>
                  </a:ext>
                </a:extLst>
              </a:tr>
            </a:tbl>
          </a:graphicData>
        </a:graphic>
      </p:graphicFrame>
    </p:spTree>
    <p:extLst>
      <p:ext uri="{BB962C8B-B14F-4D97-AF65-F5344CB8AC3E}">
        <p14:creationId xmlns:p14="http://schemas.microsoft.com/office/powerpoint/2010/main" val="761945159"/>
      </p:ext>
    </p:extLst>
  </p:cSld>
  <p:clrMapOvr>
    <a:masterClrMapping/>
  </p:clrMapOvr>
  <p:transition spd="slow">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D3AB0-0E24-4BCC-829E-AE71638D09AA}"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857250" lvl="1" indent="-457200" algn="ctr"/>
            <a:r>
              <a:rPr lang="en-US" sz="3000" dirty="0"/>
              <a:t>Interaction with I/O Streams Classes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pic>
        <p:nvPicPr>
          <p:cNvPr id="9" name="Content Placeholder 4">
            <a:extLst>
              <a:ext uri="{FF2B5EF4-FFF2-40B4-BE49-F238E27FC236}">
                <a16:creationId xmlns="" xmlns:a16="http://schemas.microsoft.com/office/drawing/2014/main" id="{8352463D-59E0-46C2-9EBC-F0FBD4BC9917}"/>
              </a:ext>
            </a:extLst>
          </p:cNvPr>
          <p:cNvPicPr>
            <a:picLocks noChangeAspect="1"/>
          </p:cNvPicPr>
          <p:nvPr/>
        </p:nvPicPr>
        <p:blipFill>
          <a:blip r:embed="rId3"/>
          <a:stretch>
            <a:fillRect/>
          </a:stretch>
        </p:blipFill>
        <p:spPr>
          <a:xfrm>
            <a:off x="457200" y="1143000"/>
            <a:ext cx="8000999" cy="5076825"/>
          </a:xfrm>
          <a:prstGeom prst="rect">
            <a:avLst/>
          </a:prstGeom>
        </p:spPr>
      </p:pic>
    </p:spTree>
    <p:extLst>
      <p:ext uri="{BB962C8B-B14F-4D97-AF65-F5344CB8AC3E}">
        <p14:creationId xmlns:p14="http://schemas.microsoft.com/office/powerpoint/2010/main" val="4137093562"/>
      </p:ext>
    </p:extLst>
  </p:cSld>
  <p:clrMapOvr>
    <a:masterClrMapping/>
  </p:clrMapOvr>
  <p:transition spd="slow">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3480E8-B980-42E7-BEB5-EBDB24B1BF89}"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857250" lvl="1" indent="-457200" algn="ctr"/>
            <a:r>
              <a:rPr lang="en-US" sz="3000" dirty="0"/>
              <a:t>Interaction with I/O Streams Classes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pic>
        <p:nvPicPr>
          <p:cNvPr id="9" name="Content Placeholder 9">
            <a:extLst>
              <a:ext uri="{FF2B5EF4-FFF2-40B4-BE49-F238E27FC236}">
                <a16:creationId xmlns="" xmlns:a16="http://schemas.microsoft.com/office/drawing/2014/main" id="{0521822F-32ED-4886-8BA3-EF48F605F924}"/>
              </a:ext>
            </a:extLst>
          </p:cNvPr>
          <p:cNvPicPr>
            <a:picLocks noGrp="1" noChangeAspect="1"/>
          </p:cNvPicPr>
          <p:nvPr>
            <p:ph idx="1"/>
          </p:nvPr>
        </p:nvPicPr>
        <p:blipFill>
          <a:blip r:embed="rId3"/>
          <a:stretch>
            <a:fillRect/>
          </a:stretch>
        </p:blipFill>
        <p:spPr>
          <a:xfrm>
            <a:off x="304800" y="1143000"/>
            <a:ext cx="8382000" cy="5076825"/>
          </a:xfrm>
        </p:spPr>
      </p:pic>
    </p:spTree>
    <p:extLst>
      <p:ext uri="{BB962C8B-B14F-4D97-AF65-F5344CB8AC3E}">
        <p14:creationId xmlns:p14="http://schemas.microsoft.com/office/powerpoint/2010/main" val="2364263464"/>
      </p:ext>
    </p:extLst>
  </p:cSld>
  <p:clrMapOvr>
    <a:masterClrMapping/>
  </p:clrMapOvr>
  <p:transition spd="slow">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algn="just" fontAlgn="base"/>
            <a:r>
              <a:rPr lang="en-US" sz="2200" dirty="0">
                <a:effectLst/>
              </a:rPr>
              <a:t>Annotations are used to provide supplement information about a program.</a:t>
            </a:r>
          </a:p>
          <a:p>
            <a:pPr algn="just" fontAlgn="base">
              <a:buFont typeface="Arial" panose="020B0604020202020204" pitchFamily="34" charset="0"/>
              <a:buChar char="•"/>
            </a:pPr>
            <a:r>
              <a:rPr lang="en-US" sz="2200" dirty="0">
                <a:effectLst/>
              </a:rPr>
              <a:t>Annotations start with ‘@’.</a:t>
            </a:r>
          </a:p>
          <a:p>
            <a:pPr algn="just" fontAlgn="base">
              <a:buFont typeface="Arial" panose="020B0604020202020204" pitchFamily="34" charset="0"/>
              <a:buChar char="•"/>
            </a:pPr>
            <a:r>
              <a:rPr lang="en-US" sz="2200" dirty="0">
                <a:effectLst/>
              </a:rPr>
              <a:t>Annotations do not change action of a compiled program.</a:t>
            </a:r>
          </a:p>
          <a:p>
            <a:pPr algn="just" fontAlgn="base">
              <a:buFont typeface="Arial" panose="020B0604020202020204" pitchFamily="34" charset="0"/>
              <a:buChar char="•"/>
            </a:pPr>
            <a:r>
              <a:rPr lang="en-US" sz="2200" dirty="0">
                <a:effectLst/>
              </a:rPr>
              <a:t>Annotations help to associate metadata (information) to the program elements i.e. instance variables, constructors, methods, classes, etc.</a:t>
            </a:r>
          </a:p>
          <a:p>
            <a:pPr algn="just" fontAlgn="base">
              <a:buFont typeface="Arial" panose="020B0604020202020204" pitchFamily="34" charset="0"/>
              <a:buChar char="•"/>
            </a:pPr>
            <a:r>
              <a:rPr lang="en-US" sz="2200" dirty="0">
                <a:effectLst/>
              </a:rPr>
              <a:t>Annotations are not pure comments as they can change the way a program is treated by compiler.</a:t>
            </a: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19CF6923-0C47-41FB-B59A-FB7DBCFAD39F}"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Annotations: Introduction</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Tree>
    <p:extLst>
      <p:ext uri="{BB962C8B-B14F-4D97-AF65-F5344CB8AC3E}">
        <p14:creationId xmlns:p14="http://schemas.microsoft.com/office/powerpoint/2010/main" val="1859962792"/>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1F60812-B98D-4AAD-9669-6EE7A0CE59F9}"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CO-PO and PSO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a:extLst>
              <a:ext uri="{FF2B5EF4-FFF2-40B4-BE49-F238E27FC236}">
                <a16:creationId xmlns="" xmlns:a16="http://schemas.microsoft.com/office/drawing/2014/main" id="{6C59D850-EB0E-4B73-86E3-A12F3920B36B}"/>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
        <p:nvSpPr>
          <p:cNvPr id="10" name="Content Placeholder 9">
            <a:extLst>
              <a:ext uri="{FF2B5EF4-FFF2-40B4-BE49-F238E27FC236}">
                <a16:creationId xmlns="" xmlns:a16="http://schemas.microsoft.com/office/drawing/2014/main" id="{9D6D1D6D-7DEB-4229-B916-4E50AB6C79E4}"/>
              </a:ext>
            </a:extLst>
          </p:cNvPr>
          <p:cNvSpPr>
            <a:spLocks noGrp="1"/>
          </p:cNvSpPr>
          <p:nvPr>
            <p:ph idx="1"/>
          </p:nvPr>
        </p:nvSpPr>
        <p:spPr>
          <a:xfrm>
            <a:off x="457200" y="817164"/>
            <a:ext cx="8229600" cy="5309000"/>
          </a:xfrm>
        </p:spPr>
        <p:txBody>
          <a:bodyPr>
            <a:normAutofit/>
          </a:bodyPr>
          <a:lstStyle/>
          <a:p>
            <a:r>
              <a:rPr lang="en-IN" sz="2600" dirty="0"/>
              <a:t>CO-PO correlation matrix</a:t>
            </a:r>
          </a:p>
          <a:p>
            <a:endParaRPr lang="en-IN" sz="2600" dirty="0"/>
          </a:p>
          <a:p>
            <a:endParaRPr lang="en-IN" sz="2600" dirty="0"/>
          </a:p>
          <a:p>
            <a:endParaRPr lang="en-IN" sz="2600" dirty="0"/>
          </a:p>
          <a:p>
            <a:endParaRPr lang="en-IN" sz="2600" dirty="0"/>
          </a:p>
          <a:p>
            <a:endParaRPr lang="en-IN" sz="2600" dirty="0"/>
          </a:p>
          <a:p>
            <a:r>
              <a:rPr lang="en-IN" sz="2600" dirty="0"/>
              <a:t>CO-PSO correlation matrix</a:t>
            </a:r>
          </a:p>
          <a:p>
            <a:endParaRPr lang="en-IN" sz="2600" dirty="0"/>
          </a:p>
          <a:p>
            <a:endParaRPr lang="en-IN" sz="2600" dirty="0"/>
          </a:p>
          <a:p>
            <a:endParaRPr lang="en-IN" sz="2600" dirty="0"/>
          </a:p>
          <a:p>
            <a:pPr marL="0" indent="0">
              <a:buNone/>
            </a:pPr>
            <a:endParaRPr lang="en-IN" sz="1200" dirty="0"/>
          </a:p>
          <a:p>
            <a:pPr marL="0" indent="0">
              <a:buNone/>
            </a:pPr>
            <a:r>
              <a:rPr lang="en-IN" sz="1200" dirty="0"/>
              <a:t>	*H= High	*M= Medium</a:t>
            </a:r>
          </a:p>
          <a:p>
            <a:endParaRPr lang="en-IN" sz="2600" dirty="0"/>
          </a:p>
          <a:p>
            <a:endParaRPr lang="en-IN" sz="2600" dirty="0"/>
          </a:p>
        </p:txBody>
      </p:sp>
      <p:graphicFrame>
        <p:nvGraphicFramePr>
          <p:cNvPr id="12" name="Table 11">
            <a:extLst>
              <a:ext uri="{FF2B5EF4-FFF2-40B4-BE49-F238E27FC236}">
                <a16:creationId xmlns="" xmlns:a16="http://schemas.microsoft.com/office/drawing/2014/main" id="{D9C022FA-57F1-470C-9B1C-3E954ADE226A}"/>
              </a:ext>
            </a:extLst>
          </p:cNvPr>
          <p:cNvGraphicFramePr>
            <a:graphicFrameLocks noGrp="1"/>
          </p:cNvGraphicFramePr>
          <p:nvPr>
            <p:extLst>
              <p:ext uri="{D42A27DB-BD31-4B8C-83A1-F6EECF244321}">
                <p14:modId xmlns:p14="http://schemas.microsoft.com/office/powerpoint/2010/main" val="3749256807"/>
              </p:ext>
            </p:extLst>
          </p:nvPr>
        </p:nvGraphicFramePr>
        <p:xfrm>
          <a:off x="762000" y="1424432"/>
          <a:ext cx="7543802" cy="1740315"/>
        </p:xfrm>
        <a:graphic>
          <a:graphicData uri="http://schemas.openxmlformats.org/drawingml/2006/table">
            <a:tbl>
              <a:tblPr firstRow="1" firstCol="1" bandRow="1">
                <a:tableStyleId>{5C22544A-7EE6-4342-B048-85BDC9FD1C3A}</a:tableStyleId>
              </a:tblPr>
              <a:tblGrid>
                <a:gridCol w="499427">
                  <a:extLst>
                    <a:ext uri="{9D8B030D-6E8A-4147-A177-3AD203B41FA5}">
                      <a16:colId xmlns="" xmlns:a16="http://schemas.microsoft.com/office/drawing/2014/main" val="4089712999"/>
                    </a:ext>
                  </a:extLst>
                </a:gridCol>
                <a:gridCol w="851964">
                  <a:extLst>
                    <a:ext uri="{9D8B030D-6E8A-4147-A177-3AD203B41FA5}">
                      <a16:colId xmlns="" xmlns:a16="http://schemas.microsoft.com/office/drawing/2014/main" val="222512407"/>
                    </a:ext>
                  </a:extLst>
                </a:gridCol>
                <a:gridCol w="452581">
                  <a:extLst>
                    <a:ext uri="{9D8B030D-6E8A-4147-A177-3AD203B41FA5}">
                      <a16:colId xmlns="" xmlns:a16="http://schemas.microsoft.com/office/drawing/2014/main" val="205788904"/>
                    </a:ext>
                  </a:extLst>
                </a:gridCol>
                <a:gridCol w="452581">
                  <a:extLst>
                    <a:ext uri="{9D8B030D-6E8A-4147-A177-3AD203B41FA5}">
                      <a16:colId xmlns="" xmlns:a16="http://schemas.microsoft.com/office/drawing/2014/main" val="3301208248"/>
                    </a:ext>
                  </a:extLst>
                </a:gridCol>
                <a:gridCol w="476400">
                  <a:extLst>
                    <a:ext uri="{9D8B030D-6E8A-4147-A177-3AD203B41FA5}">
                      <a16:colId xmlns="" xmlns:a16="http://schemas.microsoft.com/office/drawing/2014/main" val="264460343"/>
                    </a:ext>
                  </a:extLst>
                </a:gridCol>
                <a:gridCol w="476400">
                  <a:extLst>
                    <a:ext uri="{9D8B030D-6E8A-4147-A177-3AD203B41FA5}">
                      <a16:colId xmlns="" xmlns:a16="http://schemas.microsoft.com/office/drawing/2014/main" val="2939575329"/>
                    </a:ext>
                  </a:extLst>
                </a:gridCol>
                <a:gridCol w="476400">
                  <a:extLst>
                    <a:ext uri="{9D8B030D-6E8A-4147-A177-3AD203B41FA5}">
                      <a16:colId xmlns="" xmlns:a16="http://schemas.microsoft.com/office/drawing/2014/main" val="389339033"/>
                    </a:ext>
                  </a:extLst>
                </a:gridCol>
                <a:gridCol w="476400">
                  <a:extLst>
                    <a:ext uri="{9D8B030D-6E8A-4147-A177-3AD203B41FA5}">
                      <a16:colId xmlns="" xmlns:a16="http://schemas.microsoft.com/office/drawing/2014/main" val="2479911672"/>
                    </a:ext>
                  </a:extLst>
                </a:gridCol>
                <a:gridCol w="476400">
                  <a:extLst>
                    <a:ext uri="{9D8B030D-6E8A-4147-A177-3AD203B41FA5}">
                      <a16:colId xmlns="" xmlns:a16="http://schemas.microsoft.com/office/drawing/2014/main" val="3021314219"/>
                    </a:ext>
                  </a:extLst>
                </a:gridCol>
                <a:gridCol w="476400">
                  <a:extLst>
                    <a:ext uri="{9D8B030D-6E8A-4147-A177-3AD203B41FA5}">
                      <a16:colId xmlns="" xmlns:a16="http://schemas.microsoft.com/office/drawing/2014/main" val="3247635807"/>
                    </a:ext>
                  </a:extLst>
                </a:gridCol>
                <a:gridCol w="476400">
                  <a:extLst>
                    <a:ext uri="{9D8B030D-6E8A-4147-A177-3AD203B41FA5}">
                      <a16:colId xmlns="" xmlns:a16="http://schemas.microsoft.com/office/drawing/2014/main" val="1107170116"/>
                    </a:ext>
                  </a:extLst>
                </a:gridCol>
                <a:gridCol w="601854">
                  <a:extLst>
                    <a:ext uri="{9D8B030D-6E8A-4147-A177-3AD203B41FA5}">
                      <a16:colId xmlns="" xmlns:a16="http://schemas.microsoft.com/office/drawing/2014/main" val="2768740333"/>
                    </a:ext>
                  </a:extLst>
                </a:gridCol>
                <a:gridCol w="674900">
                  <a:extLst>
                    <a:ext uri="{9D8B030D-6E8A-4147-A177-3AD203B41FA5}">
                      <a16:colId xmlns="" xmlns:a16="http://schemas.microsoft.com/office/drawing/2014/main" val="3498227956"/>
                    </a:ext>
                  </a:extLst>
                </a:gridCol>
                <a:gridCol w="675695">
                  <a:extLst>
                    <a:ext uri="{9D8B030D-6E8A-4147-A177-3AD203B41FA5}">
                      <a16:colId xmlns="" xmlns:a16="http://schemas.microsoft.com/office/drawing/2014/main" val="1335477597"/>
                    </a:ext>
                  </a:extLst>
                </a:gridCol>
              </a:tblGrid>
              <a:tr h="508185">
                <a:tc>
                  <a:txBody>
                    <a:bodyPr/>
                    <a:lstStyle/>
                    <a:p>
                      <a:pPr>
                        <a:lnSpc>
                          <a:spcPct val="115000"/>
                        </a:lnSpc>
                        <a:spcAft>
                          <a:spcPts val="0"/>
                        </a:spcAft>
                      </a:pPr>
                      <a:r>
                        <a:rPr lang="en-US" sz="1200" dirty="0">
                          <a:effectLst/>
                        </a:rPr>
                        <a:t>Sr. 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dirty="0">
                          <a:effectLst/>
                        </a:rPr>
                        <a:t>Course  Outcome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dirty="0">
                          <a:effectLst/>
                        </a:rPr>
                        <a:t>PO1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PO2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PO3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PO4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PO5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PO6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PO7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PO8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PO9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PO10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PO11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PO12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573619273"/>
                  </a:ext>
                </a:extLst>
              </a:tr>
              <a:tr h="246426">
                <a:tc>
                  <a:txBody>
                    <a:bodyPr/>
                    <a:lstStyle/>
                    <a:p>
                      <a:pPr>
                        <a:lnSpc>
                          <a:spcPct val="115000"/>
                        </a:lnSpc>
                        <a:spcAft>
                          <a:spcPts val="0"/>
                        </a:spcAft>
                      </a:pPr>
                      <a:r>
                        <a:rPr lang="en-US"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CO 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625107501"/>
                  </a:ext>
                </a:extLst>
              </a:tr>
              <a:tr h="246426">
                <a:tc>
                  <a:txBody>
                    <a:bodyPr/>
                    <a:lstStyle/>
                    <a:p>
                      <a:pPr>
                        <a:lnSpc>
                          <a:spcPct val="115000"/>
                        </a:lnSpc>
                        <a:spcAft>
                          <a:spcPts val="0"/>
                        </a:spcAft>
                      </a:pPr>
                      <a:r>
                        <a:rPr lang="en-US"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CO 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4156934398"/>
                  </a:ext>
                </a:extLst>
              </a:tr>
              <a:tr h="246426">
                <a:tc>
                  <a:txBody>
                    <a:bodyPr/>
                    <a:lstStyle/>
                    <a:p>
                      <a:pPr>
                        <a:lnSpc>
                          <a:spcPct val="115000"/>
                        </a:lnSpc>
                        <a:spcAft>
                          <a:spcPts val="0"/>
                        </a:spcAft>
                      </a:pPr>
                      <a:r>
                        <a:rPr lang="en-US"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dirty="0">
                          <a:effectLst/>
                        </a:rPr>
                        <a:t>CO 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4036773999"/>
                  </a:ext>
                </a:extLst>
              </a:tr>
              <a:tr h="246426">
                <a:tc>
                  <a:txBody>
                    <a:bodyPr/>
                    <a:lstStyle/>
                    <a:p>
                      <a:pPr>
                        <a:lnSpc>
                          <a:spcPct val="115000"/>
                        </a:lnSpc>
                        <a:spcAft>
                          <a:spcPts val="0"/>
                        </a:spcAft>
                      </a:pPr>
                      <a:r>
                        <a:rPr lang="en-US"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CO 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048106868"/>
                  </a:ext>
                </a:extLst>
              </a:tr>
              <a:tr h="246426">
                <a:tc>
                  <a:txBody>
                    <a:bodyPr/>
                    <a:lstStyle/>
                    <a:p>
                      <a:pPr>
                        <a:lnSpc>
                          <a:spcPct val="115000"/>
                        </a:lnSpc>
                        <a:spcAft>
                          <a:spcPts val="0"/>
                        </a:spcAft>
                      </a:pPr>
                      <a:r>
                        <a:rPr lang="en-US" sz="12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CO 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540863223"/>
                  </a:ext>
                </a:extLst>
              </a:tr>
            </a:tbl>
          </a:graphicData>
        </a:graphic>
      </p:graphicFrame>
      <p:graphicFrame>
        <p:nvGraphicFramePr>
          <p:cNvPr id="13" name="Table 12">
            <a:extLst>
              <a:ext uri="{FF2B5EF4-FFF2-40B4-BE49-F238E27FC236}">
                <a16:creationId xmlns="" xmlns:a16="http://schemas.microsoft.com/office/drawing/2014/main" id="{3E96C994-3FA3-4519-A474-B1C2129BB35F}"/>
              </a:ext>
            </a:extLst>
          </p:cNvPr>
          <p:cNvGraphicFramePr>
            <a:graphicFrameLocks noGrp="1"/>
          </p:cNvGraphicFramePr>
          <p:nvPr>
            <p:extLst>
              <p:ext uri="{D42A27DB-BD31-4B8C-83A1-F6EECF244321}">
                <p14:modId xmlns:p14="http://schemas.microsoft.com/office/powerpoint/2010/main" val="2538422811"/>
              </p:ext>
            </p:extLst>
          </p:nvPr>
        </p:nvGraphicFramePr>
        <p:xfrm>
          <a:off x="914397" y="4419600"/>
          <a:ext cx="7391405" cy="1589112"/>
        </p:xfrm>
        <a:graphic>
          <a:graphicData uri="http://schemas.openxmlformats.org/drawingml/2006/table">
            <a:tbl>
              <a:tblPr firstRow="1" firstCol="1" bandRow="1">
                <a:tableStyleId>{5C22544A-7EE6-4342-B048-85BDC9FD1C3A}</a:tableStyleId>
              </a:tblPr>
              <a:tblGrid>
                <a:gridCol w="2723150">
                  <a:extLst>
                    <a:ext uri="{9D8B030D-6E8A-4147-A177-3AD203B41FA5}">
                      <a16:colId xmlns="" xmlns:a16="http://schemas.microsoft.com/office/drawing/2014/main" val="1113465673"/>
                    </a:ext>
                  </a:extLst>
                </a:gridCol>
                <a:gridCol w="1183978">
                  <a:extLst>
                    <a:ext uri="{9D8B030D-6E8A-4147-A177-3AD203B41FA5}">
                      <a16:colId xmlns="" xmlns:a16="http://schemas.microsoft.com/office/drawing/2014/main" val="224044791"/>
                    </a:ext>
                  </a:extLst>
                </a:gridCol>
                <a:gridCol w="1014838">
                  <a:extLst>
                    <a:ext uri="{9D8B030D-6E8A-4147-A177-3AD203B41FA5}">
                      <a16:colId xmlns="" xmlns:a16="http://schemas.microsoft.com/office/drawing/2014/main" val="3092173983"/>
                    </a:ext>
                  </a:extLst>
                </a:gridCol>
                <a:gridCol w="845698">
                  <a:extLst>
                    <a:ext uri="{9D8B030D-6E8A-4147-A177-3AD203B41FA5}">
                      <a16:colId xmlns="" xmlns:a16="http://schemas.microsoft.com/office/drawing/2014/main" val="1597611113"/>
                    </a:ext>
                  </a:extLst>
                </a:gridCol>
                <a:gridCol w="845698">
                  <a:extLst>
                    <a:ext uri="{9D8B030D-6E8A-4147-A177-3AD203B41FA5}">
                      <a16:colId xmlns="" xmlns:a16="http://schemas.microsoft.com/office/drawing/2014/main" val="1869877047"/>
                    </a:ext>
                  </a:extLst>
                </a:gridCol>
                <a:gridCol w="778043">
                  <a:extLst>
                    <a:ext uri="{9D8B030D-6E8A-4147-A177-3AD203B41FA5}">
                      <a16:colId xmlns="" xmlns:a16="http://schemas.microsoft.com/office/drawing/2014/main" val="366086639"/>
                    </a:ext>
                  </a:extLst>
                </a:gridCol>
              </a:tblGrid>
              <a:tr h="264852">
                <a:tc rowSpan="2">
                  <a:txBody>
                    <a:bodyPr/>
                    <a:lstStyle/>
                    <a:p>
                      <a:pPr algn="ctr">
                        <a:lnSpc>
                          <a:spcPct val="115000"/>
                        </a:lnSpc>
                        <a:spcAft>
                          <a:spcPts val="0"/>
                        </a:spcAft>
                      </a:pPr>
                      <a:r>
                        <a:rPr lang="en-US" sz="1200">
                          <a:effectLst/>
                        </a:rPr>
                        <a:t>Program Specific Outcomes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5">
                  <a:txBody>
                    <a:bodyPr/>
                    <a:lstStyle/>
                    <a:p>
                      <a:pPr marL="457200" algn="ctr">
                        <a:lnSpc>
                          <a:spcPct val="115000"/>
                        </a:lnSpc>
                        <a:spcAft>
                          <a:spcPts val="1000"/>
                        </a:spcAft>
                      </a:pPr>
                      <a:r>
                        <a:rPr lang="en-US" sz="1200" dirty="0">
                          <a:effectLst/>
                        </a:rPr>
                        <a:t>Course Outcomes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bg1"/>
                      </a:solidFill>
                      <a:prstDash val="solid"/>
                      <a:round/>
                      <a:headEnd type="none" w="med" len="med"/>
                      <a:tailEnd type="none" w="med" len="med"/>
                    </a:ln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2922632782"/>
                  </a:ext>
                </a:extLst>
              </a:tr>
              <a:tr h="264852">
                <a:tc vMerge="1">
                  <a:txBody>
                    <a:bodyPr/>
                    <a:lstStyle/>
                    <a:p>
                      <a:pPr algn="ct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ctr">
                        <a:lnSpc>
                          <a:spcPct val="115000"/>
                        </a:lnSpc>
                        <a:spcAft>
                          <a:spcPts val="0"/>
                        </a:spcAft>
                        <a:tabLst/>
                      </a:pPr>
                      <a:r>
                        <a:rPr lang="en-US" sz="1100" dirty="0">
                          <a:effectLst/>
                          <a:latin typeface="Calibri" panose="020F0502020204030204" pitchFamily="34" charset="0"/>
                          <a:ea typeface="Calibri" panose="020F0502020204030204" pitchFamily="34" charset="0"/>
                          <a:cs typeface="Times New Roman" panose="02020603050405020304" pitchFamily="18" charset="0"/>
                        </a:rPr>
                        <a:t>CO1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indent="0" algn="ctr">
                        <a:lnSpc>
                          <a:spcPct val="115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CO2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indent="0" algn="ctr">
                        <a:lnSpc>
                          <a:spcPct val="115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CO3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indent="0" algn="ctr">
                        <a:lnSpc>
                          <a:spcPct val="115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CO4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indent="0" algn="ctr">
                        <a:lnSpc>
                          <a:spcPct val="115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CO5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bg1"/>
                      </a:solidFill>
                      <a:prstDash val="solid"/>
                      <a:round/>
                      <a:headEnd type="none" w="med" len="med"/>
                      <a:tailEnd type="none" w="med" len="med"/>
                    </a:lnR>
                  </a:tcPr>
                </a:tc>
                <a:extLst>
                  <a:ext uri="{0D108BD9-81ED-4DB2-BD59-A6C34878D82A}">
                    <a16:rowId xmlns="" xmlns:a16="http://schemas.microsoft.com/office/drawing/2014/main" val="1266739990"/>
                  </a:ext>
                </a:extLst>
              </a:tr>
              <a:tr h="264852">
                <a:tc>
                  <a:txBody>
                    <a:bodyPr/>
                    <a:lstStyle/>
                    <a:p>
                      <a:pPr marL="457200" algn="ctr">
                        <a:lnSpc>
                          <a:spcPct val="115000"/>
                        </a:lnSpc>
                        <a:spcAft>
                          <a:spcPts val="0"/>
                        </a:spcAft>
                      </a:pPr>
                      <a:r>
                        <a:rPr lang="en-US" sz="12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942305341"/>
                  </a:ext>
                </a:extLst>
              </a:tr>
              <a:tr h="264852">
                <a:tc>
                  <a:txBody>
                    <a:bodyPr/>
                    <a:lstStyle/>
                    <a:p>
                      <a:pPr marL="457200" algn="ctr">
                        <a:lnSpc>
                          <a:spcPct val="115000"/>
                        </a:lnSpc>
                        <a:spcAft>
                          <a:spcPts val="0"/>
                        </a:spcAft>
                      </a:pPr>
                      <a:r>
                        <a:rPr lang="en-US" sz="12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734378014"/>
                  </a:ext>
                </a:extLst>
              </a:tr>
              <a:tr h="264852">
                <a:tc>
                  <a:txBody>
                    <a:bodyPr/>
                    <a:lstStyle/>
                    <a:p>
                      <a:pPr marL="457200" algn="ctr">
                        <a:lnSpc>
                          <a:spcPct val="115000"/>
                        </a:lnSpc>
                        <a:spcAft>
                          <a:spcPts val="0"/>
                        </a:spcAft>
                      </a:pPr>
                      <a:r>
                        <a:rPr lang="en-US" sz="1200" dirty="0">
                          <a:effectLst/>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918378532"/>
                  </a:ext>
                </a:extLst>
              </a:tr>
              <a:tr h="264852">
                <a:tc>
                  <a:txBody>
                    <a:bodyPr/>
                    <a:lstStyle/>
                    <a:p>
                      <a:pPr marL="457200" algn="ctr">
                        <a:lnSpc>
                          <a:spcPct val="115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608000112"/>
                  </a:ext>
                </a:extLst>
              </a:tr>
            </a:tbl>
          </a:graphicData>
        </a:graphic>
      </p:graphicFrame>
    </p:spTree>
  </p:cSld>
  <p:clrMapOvr>
    <a:masterClrMapping/>
  </p:clrMapOvr>
  <p:transition spd="slow">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365750"/>
          </a:xfrm>
        </p:spPr>
        <p:txBody>
          <a:bodyPr>
            <a:normAutofit fontScale="85000" lnSpcReduction="20000"/>
          </a:bodyPr>
          <a:lstStyle/>
          <a:p>
            <a:pPr algn="just"/>
            <a:r>
              <a:rPr lang="en-US" sz="2600" b="0" i="0" dirty="0">
                <a:effectLst/>
              </a:rPr>
              <a:t>Built-In Java Annotations used in Java code</a:t>
            </a:r>
          </a:p>
          <a:p>
            <a:pPr algn="just">
              <a:buFont typeface="Arial" panose="020B0604020202020204" pitchFamily="34" charset="0"/>
              <a:buChar char="•"/>
            </a:pPr>
            <a:r>
              <a:rPr lang="en-US" sz="2600" b="0" i="0" dirty="0">
                <a:effectLst/>
              </a:rPr>
              <a:t>@Override</a:t>
            </a:r>
          </a:p>
          <a:p>
            <a:pPr algn="just">
              <a:buFont typeface="Arial" panose="020B0604020202020204" pitchFamily="34" charset="0"/>
              <a:buChar char="•"/>
            </a:pPr>
            <a:r>
              <a:rPr lang="en-US" sz="2600" b="0" i="0" dirty="0">
                <a:effectLst/>
              </a:rPr>
              <a:t>@SuppressWarnings</a:t>
            </a:r>
          </a:p>
          <a:p>
            <a:pPr algn="just">
              <a:buFont typeface="Arial" panose="020B0604020202020204" pitchFamily="34" charset="0"/>
              <a:buChar char="•"/>
            </a:pPr>
            <a:r>
              <a:rPr lang="en-US" sz="2600" b="0" i="0" dirty="0">
                <a:effectLst/>
              </a:rPr>
              <a:t>@Deprecated</a:t>
            </a:r>
          </a:p>
          <a:p>
            <a:pPr algn="just">
              <a:buFont typeface="Arial" panose="020B0604020202020204" pitchFamily="34" charset="0"/>
              <a:buChar char="•"/>
            </a:pPr>
            <a:endParaRPr lang="en-US" sz="2600" dirty="0"/>
          </a:p>
          <a:p>
            <a:pPr algn="just"/>
            <a:r>
              <a:rPr lang="en-US" sz="2600" b="0" i="0" dirty="0">
                <a:effectLst/>
              </a:rPr>
              <a:t>@Override</a:t>
            </a:r>
          </a:p>
          <a:p>
            <a:pPr lvl="1" algn="just">
              <a:buFont typeface="Arial" panose="020B0604020202020204" pitchFamily="34" charset="0"/>
              <a:buChar char="•"/>
            </a:pPr>
            <a:r>
              <a:rPr lang="en-US" sz="2600" b="0" i="0" dirty="0">
                <a:effectLst/>
              </a:rPr>
              <a:t>@Override annotation assures that the subclass method is overriding the parent class method. If it is not so, compile time error occurs.</a:t>
            </a:r>
          </a:p>
          <a:p>
            <a:pPr algn="just"/>
            <a:r>
              <a:rPr lang="en-US" sz="2600" b="0" i="0" dirty="0">
                <a:effectLst/>
              </a:rPr>
              <a:t>@SuppressWarnings</a:t>
            </a:r>
          </a:p>
          <a:p>
            <a:pPr lvl="1" algn="just">
              <a:buFont typeface="Arial" panose="020B0604020202020204" pitchFamily="34" charset="0"/>
              <a:buChar char="•"/>
            </a:pPr>
            <a:r>
              <a:rPr lang="en-US" sz="2600" b="0" i="0" dirty="0">
                <a:effectLst/>
              </a:rPr>
              <a:t>@SuppressWarnings annotation is used to suppress warnings issued by the compiler.</a:t>
            </a:r>
          </a:p>
          <a:p>
            <a:pPr algn="just"/>
            <a:r>
              <a:rPr lang="en-US" sz="2600" b="0" i="0" dirty="0">
                <a:effectLst/>
              </a:rPr>
              <a:t>@Deprecated</a:t>
            </a:r>
          </a:p>
          <a:p>
            <a:pPr lvl="1" algn="just">
              <a:buFont typeface="Arial" panose="020B0604020202020204" pitchFamily="34" charset="0"/>
              <a:buChar char="•"/>
            </a:pPr>
            <a:r>
              <a:rPr lang="en-US" sz="2600" b="0" i="0" dirty="0">
                <a:effectLst/>
              </a:rPr>
              <a:t>@Deprecated annotation marks that this method is deprecated so compiler prints warning. It informs user that it may be removed in the future versions. So, it is better not to use such methods.</a:t>
            </a:r>
          </a:p>
          <a:p>
            <a:pPr algn="just">
              <a:buFont typeface="Arial" panose="020B0604020202020204" pitchFamily="34" charset="0"/>
              <a:buChar char="•"/>
            </a:pPr>
            <a:endParaRPr lang="en-US" sz="2000" b="0" i="0" dirty="0">
              <a:effectLst/>
              <a:latin typeface="inter-regular"/>
            </a:endParaRP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A8A22C14-C120-4F68-ABEB-5FDFDA222AF9}"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a:t>Annotations: Introduction</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Tree>
    <p:extLst>
      <p:ext uri="{BB962C8B-B14F-4D97-AF65-F5344CB8AC3E}">
        <p14:creationId xmlns:p14="http://schemas.microsoft.com/office/powerpoint/2010/main" val="1268174916"/>
      </p:ext>
    </p:extLst>
  </p:cSld>
  <p:clrMapOvr>
    <a:masterClrMapping/>
  </p:clrMapOvr>
  <p:transition spd="slow">
    <p:cov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lnSpcReduction="10000"/>
          </a:bodyPr>
          <a:lstStyle/>
          <a:p>
            <a:pPr algn="just"/>
            <a:r>
              <a:rPr lang="en-US" sz="2400" dirty="0">
                <a:effectLst/>
              </a:rPr>
              <a:t>Java Custom annotations or Java User-defined annotations are easy to create and use. The @interface element is used to declare an annotation. For example:</a:t>
            </a:r>
          </a:p>
          <a:p>
            <a:pPr marL="974725" algn="just"/>
            <a:r>
              <a:rPr lang="en-US" sz="2400" dirty="0">
                <a:effectLst/>
              </a:rPr>
              <a:t>@interface </a:t>
            </a:r>
            <a:r>
              <a:rPr lang="en-US" sz="2400" dirty="0" err="1">
                <a:effectLst/>
              </a:rPr>
              <a:t>MyAnnotation</a:t>
            </a:r>
            <a:r>
              <a:rPr lang="en-US" sz="2400" dirty="0">
                <a:effectLst/>
              </a:rPr>
              <a:t>{}  </a:t>
            </a:r>
          </a:p>
          <a:p>
            <a:pPr algn="just"/>
            <a:r>
              <a:rPr lang="en-US" sz="2400" dirty="0">
                <a:effectLst/>
              </a:rPr>
              <a:t>Here, </a:t>
            </a:r>
            <a:r>
              <a:rPr lang="en-US" sz="2400" dirty="0" err="1">
                <a:effectLst/>
              </a:rPr>
              <a:t>MyAnnotation</a:t>
            </a:r>
            <a:r>
              <a:rPr lang="en-US" sz="2400" dirty="0">
                <a:effectLst/>
              </a:rPr>
              <a:t> is the custom annotation name.</a:t>
            </a:r>
          </a:p>
          <a:p>
            <a:pPr algn="just"/>
            <a:r>
              <a:rPr lang="en-US" sz="2400" dirty="0">
                <a:effectLst/>
              </a:rPr>
              <a:t>Points to remember for java custom annotation signature</a:t>
            </a:r>
          </a:p>
          <a:p>
            <a:pPr lvl="1" algn="just">
              <a:buFont typeface="Arial" panose="020B0604020202020204" pitchFamily="34" charset="0"/>
              <a:buChar char="•"/>
            </a:pPr>
            <a:r>
              <a:rPr lang="en-US" sz="2200" dirty="0">
                <a:effectLst/>
              </a:rPr>
              <a:t>Method should not have any throws clauses</a:t>
            </a:r>
          </a:p>
          <a:p>
            <a:pPr lvl="1" algn="just">
              <a:buFont typeface="Arial" panose="020B0604020202020204" pitchFamily="34" charset="0"/>
              <a:buChar char="•"/>
            </a:pPr>
            <a:r>
              <a:rPr lang="en-US" sz="2200" dirty="0">
                <a:effectLst/>
              </a:rPr>
              <a:t>Method should return one of the following: primitive data types, String, Class, </a:t>
            </a:r>
            <a:r>
              <a:rPr lang="en-US" sz="2200" dirty="0" err="1">
                <a:effectLst/>
              </a:rPr>
              <a:t>enum</a:t>
            </a:r>
            <a:r>
              <a:rPr lang="en-US" sz="2200" dirty="0">
                <a:effectLst/>
              </a:rPr>
              <a:t> or array of these data types.</a:t>
            </a:r>
          </a:p>
          <a:p>
            <a:pPr lvl="1" algn="just">
              <a:buFont typeface="Arial" panose="020B0604020202020204" pitchFamily="34" charset="0"/>
              <a:buChar char="•"/>
            </a:pPr>
            <a:r>
              <a:rPr lang="en-US" sz="2200" dirty="0">
                <a:effectLst/>
              </a:rPr>
              <a:t>Method should not have any parameter.</a:t>
            </a:r>
          </a:p>
          <a:p>
            <a:pPr lvl="1" algn="just">
              <a:buFont typeface="Arial" panose="020B0604020202020204" pitchFamily="34" charset="0"/>
              <a:buChar char="•"/>
            </a:pPr>
            <a:r>
              <a:rPr lang="en-US" sz="2200" dirty="0">
                <a:effectLst/>
              </a:rPr>
              <a:t>We should attach @ just before interface keyword to define annotation.</a:t>
            </a:r>
          </a:p>
          <a:p>
            <a:pPr lvl="1" algn="just">
              <a:buFont typeface="Arial" panose="020B0604020202020204" pitchFamily="34" charset="0"/>
              <a:buChar char="•"/>
            </a:pPr>
            <a:r>
              <a:rPr lang="en-US" sz="2200" dirty="0">
                <a:effectLst/>
              </a:rPr>
              <a:t>It may assign a default value to the method.</a:t>
            </a: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3696CC5E-9CAD-4BF5-B95F-D6EFDFE5348D}"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Custom Annotations</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Tree>
    <p:extLst>
      <p:ext uri="{BB962C8B-B14F-4D97-AF65-F5344CB8AC3E}">
        <p14:creationId xmlns:p14="http://schemas.microsoft.com/office/powerpoint/2010/main" val="1353177380"/>
      </p:ext>
    </p:extLst>
  </p:cSld>
  <p:clrMapOvr>
    <a:masterClrMapping/>
  </p:clrMapOvr>
  <p:transition spd="slow">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403225" lvl="3" indent="-342900" algn="just">
              <a:buFont typeface="Arial" panose="020B0604020202020204" pitchFamily="34" charset="0"/>
              <a:buChar char="•"/>
            </a:pPr>
            <a:r>
              <a:rPr lang="en-US" sz="2200" b="0" dirty="0">
                <a:effectLst/>
              </a:rPr>
              <a:t>Example of custom annotation: creating, applying and accessing annotation</a:t>
            </a: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04984E13-A465-481A-B6DF-F101D9EF17E4}"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Applying Annotations</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pic>
        <p:nvPicPr>
          <p:cNvPr id="5" name="Picture 4">
            <a:extLst>
              <a:ext uri="{FF2B5EF4-FFF2-40B4-BE49-F238E27FC236}">
                <a16:creationId xmlns="" xmlns:a16="http://schemas.microsoft.com/office/drawing/2014/main" id="{38F2CF73-4AFB-426A-903B-9521D491EA60}"/>
              </a:ext>
            </a:extLst>
          </p:cNvPr>
          <p:cNvPicPr>
            <a:picLocks noChangeAspect="1"/>
          </p:cNvPicPr>
          <p:nvPr/>
        </p:nvPicPr>
        <p:blipFill>
          <a:blip r:embed="rId3"/>
          <a:stretch>
            <a:fillRect/>
          </a:stretch>
        </p:blipFill>
        <p:spPr>
          <a:xfrm>
            <a:off x="723900" y="1912938"/>
            <a:ext cx="5981700" cy="4375150"/>
          </a:xfrm>
          <a:prstGeom prst="rect">
            <a:avLst/>
          </a:prstGeom>
        </p:spPr>
      </p:pic>
    </p:spTree>
    <p:extLst>
      <p:ext uri="{BB962C8B-B14F-4D97-AF65-F5344CB8AC3E}">
        <p14:creationId xmlns:p14="http://schemas.microsoft.com/office/powerpoint/2010/main" val="2780198883"/>
      </p:ext>
    </p:extLst>
  </p:cSld>
  <p:clrMapOvr>
    <a:masterClrMapping/>
  </p:clrMapOvr>
  <p:transition spd="slow">
    <p:cov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181DBA3-C514-46C7-8EEC-26450FE4AAE9}"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a:t>Applying Annotations</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pic>
        <p:nvPicPr>
          <p:cNvPr id="5" name="Picture 4">
            <a:extLst>
              <a:ext uri="{FF2B5EF4-FFF2-40B4-BE49-F238E27FC236}">
                <a16:creationId xmlns="" xmlns:a16="http://schemas.microsoft.com/office/drawing/2014/main" id="{EA30BCC1-32AB-480C-8F35-C4D6E3763566}"/>
              </a:ext>
            </a:extLst>
          </p:cNvPr>
          <p:cNvPicPr>
            <a:picLocks noChangeAspect="1"/>
          </p:cNvPicPr>
          <p:nvPr/>
        </p:nvPicPr>
        <p:blipFill>
          <a:blip r:embed="rId3"/>
          <a:stretch>
            <a:fillRect/>
          </a:stretch>
        </p:blipFill>
        <p:spPr>
          <a:xfrm>
            <a:off x="555884" y="1138830"/>
            <a:ext cx="5768715" cy="3891557"/>
          </a:xfrm>
          <a:prstGeom prst="rect">
            <a:avLst/>
          </a:prstGeom>
        </p:spPr>
      </p:pic>
      <p:pic>
        <p:nvPicPr>
          <p:cNvPr id="10" name="Picture 9">
            <a:extLst>
              <a:ext uri="{FF2B5EF4-FFF2-40B4-BE49-F238E27FC236}">
                <a16:creationId xmlns="" xmlns:a16="http://schemas.microsoft.com/office/drawing/2014/main" id="{6BD8DB92-D289-4E8B-A174-C51261AB7B96}"/>
              </a:ext>
            </a:extLst>
          </p:cNvPr>
          <p:cNvPicPr>
            <a:picLocks noChangeAspect="1"/>
          </p:cNvPicPr>
          <p:nvPr/>
        </p:nvPicPr>
        <p:blipFill>
          <a:blip r:embed="rId4"/>
          <a:stretch>
            <a:fillRect/>
          </a:stretch>
        </p:blipFill>
        <p:spPr>
          <a:xfrm>
            <a:off x="539646" y="5263156"/>
            <a:ext cx="3110459" cy="723901"/>
          </a:xfrm>
          <a:prstGeom prst="rect">
            <a:avLst/>
          </a:prstGeom>
        </p:spPr>
      </p:pic>
    </p:spTree>
    <p:extLst>
      <p:ext uri="{BB962C8B-B14F-4D97-AF65-F5344CB8AC3E}">
        <p14:creationId xmlns:p14="http://schemas.microsoft.com/office/powerpoint/2010/main" val="3483800950"/>
      </p:ext>
    </p:extLst>
  </p:cSld>
  <p:clrMapOvr>
    <a:masterClrMapping/>
  </p:clrMapOvr>
  <p:transition spd="slow">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A41082-8712-4FF2-9642-1BF92942F91F}"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 xmlns:a16="http://schemas.microsoft.com/office/drawing/2014/main" id="{324BB6FF-451B-4E36-9556-15FD95B11B7E}"/>
              </a:ext>
            </a:extLst>
          </p:cNvPr>
          <p:cNvSpPr>
            <a:spLocks noGrp="1"/>
          </p:cNvSpPr>
          <p:nvPr>
            <p:ph idx="1"/>
          </p:nvPr>
        </p:nvSpPr>
        <p:spPr>
          <a:xfrm>
            <a:off x="457200" y="1219200"/>
            <a:ext cx="8229600" cy="4906963"/>
          </a:xfrm>
        </p:spPr>
        <p:txBody>
          <a:bodyPr>
            <a:normAutofit/>
          </a:bodyPr>
          <a:lstStyle/>
          <a:p>
            <a:pPr marL="457200" lvl="1" indent="0" algn="ctr">
              <a:buNone/>
            </a:pPr>
            <a:r>
              <a:rPr lang="en-IN" sz="7200" b="1" dirty="0">
                <a:solidFill>
                  <a:schemeClr val="tx2"/>
                </a:solidFill>
                <a:latin typeface="Calibri" panose="020F0502020204030204" pitchFamily="34" charset="0"/>
              </a:rPr>
              <a:t>Thank You</a:t>
            </a:r>
            <a:endParaRPr lang="en-IN" sz="7200" b="1" dirty="0">
              <a:ln w="76200"/>
              <a:solidFill>
                <a:schemeClr val="tx2"/>
              </a:solidFill>
              <a:effectLst>
                <a:outerShdw blurRad="38100" dist="25400" dir="5400000" algn="ctr" rotWithShape="0">
                  <a:srgbClr val="6E747A">
                    <a:alpha val="43000"/>
                  </a:srgbClr>
                </a:outerShdw>
              </a:effectLst>
            </a:endParaRPr>
          </a:p>
        </p:txBody>
      </p:sp>
      <p:sp>
        <p:nvSpPr>
          <p:cNvPr id="9" name="Footer Placeholder 4">
            <a:extLst>
              <a:ext uri="{FF2B5EF4-FFF2-40B4-BE49-F238E27FC236}">
                <a16:creationId xmlns="" xmlns:a16="http://schemas.microsoft.com/office/drawing/2014/main" id="{77C0789E-9F7C-452F-9F64-0AB145392F37}"/>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Tree>
    <p:extLst>
      <p:ext uri="{BB962C8B-B14F-4D97-AF65-F5344CB8AC3E}">
        <p14:creationId xmlns:p14="http://schemas.microsoft.com/office/powerpoint/2010/main" val="1710899464"/>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200" dirty="0"/>
              <a:t>This course gives the fundamental knowledge of threads, I/O control and annotations.</a:t>
            </a:r>
          </a:p>
          <a:p>
            <a:pPr algn="just"/>
            <a:r>
              <a:rPr lang="en-US" sz="2200" dirty="0"/>
              <a:t>The unit will help the students to understand how the approaches of threads help in solving real life problems.</a:t>
            </a:r>
          </a:p>
          <a:p>
            <a:pPr algn="just"/>
            <a:r>
              <a:rPr lang="en-US" sz="2200" dirty="0"/>
              <a:t>Basic understanding of I/O operations used.</a:t>
            </a:r>
          </a:p>
          <a:p>
            <a:pPr algn="just"/>
            <a:r>
              <a:rPr lang="en-US" sz="2200" dirty="0"/>
              <a:t>Overview of creating custom annotations and using them in programs.</a:t>
            </a:r>
          </a:p>
          <a:p>
            <a:pPr marL="0" indent="0" algn="just">
              <a:buNone/>
            </a:pPr>
            <a:endParaRPr lang="en-US" sz="2200" dirty="0"/>
          </a:p>
          <a:p>
            <a:pPr algn="just"/>
            <a:endParaRPr lang="en-US" sz="2200" dirty="0"/>
          </a:p>
        </p:txBody>
      </p:sp>
      <p:sp>
        <p:nvSpPr>
          <p:cNvPr id="4" name="Date Placeholder 3"/>
          <p:cNvSpPr>
            <a:spLocks noGrp="1"/>
          </p:cNvSpPr>
          <p:nvPr>
            <p:ph type="dt" sz="half" idx="10"/>
          </p:nvPr>
        </p:nvSpPr>
        <p:spPr/>
        <p:txBody>
          <a:bodyPr/>
          <a:lstStyle/>
          <a:p>
            <a:fld id="{A6106955-3C9B-473B-A0C6-8F26C9E4506D}"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a:ln>
                  <a:noFill/>
                </a:ln>
                <a:solidFill>
                  <a:schemeClr val="dk1"/>
                </a:solidFill>
                <a:effectLst/>
                <a:uLnTx/>
                <a:uFillTx/>
                <a:latin typeface="+mn-lt"/>
                <a:ea typeface="+mn-ea"/>
                <a:cs typeface="+mn-cs"/>
              </a:rPr>
              <a:t>Objective </a:t>
            </a:r>
            <a:r>
              <a:rPr kumimoji="0" lang="en-US" sz="3000" b="0" i="0" u="none" strike="noStrike" kern="1200" cap="none" spc="0" normalizeH="0" baseline="0" noProof="0" dirty="0">
                <a:ln>
                  <a:noFill/>
                </a:ln>
                <a:solidFill>
                  <a:schemeClr val="dk1"/>
                </a:solidFill>
                <a:effectLst/>
                <a:uLnTx/>
                <a:uFillTx/>
                <a:latin typeface="+mn-lt"/>
                <a:ea typeface="+mn-ea"/>
                <a:cs typeface="+mn-cs"/>
              </a:rPr>
              <a:t>of Unit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a:extLst>
              <a:ext uri="{FF2B5EF4-FFF2-40B4-BE49-F238E27FC236}">
                <a16:creationId xmlns="" xmlns:a16="http://schemas.microsoft.com/office/drawing/2014/main" id="{A3B66D54-976C-4E48-8626-9B929927291B}"/>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Font typeface="Arial" panose="020B0604020202020204" pitchFamily="34" charset="0"/>
              <a:buChar char="•"/>
            </a:pPr>
            <a:r>
              <a:rPr lang="en-US" sz="2200" dirty="0"/>
              <a:t>Student must know at least the basics of how to use a computer and should be able to start a command line shell. </a:t>
            </a:r>
          </a:p>
          <a:p>
            <a:pPr algn="just">
              <a:buFont typeface="Arial" panose="020B0604020202020204" pitchFamily="34" charset="0"/>
              <a:buChar char="•"/>
            </a:pPr>
            <a:r>
              <a:rPr lang="en-US" sz="2200" dirty="0"/>
              <a:t>Knowledge of basic programming concepts, as covered in ‘Programming Basic” course is necessary.</a:t>
            </a:r>
          </a:p>
          <a:p>
            <a:endParaRPr lang="en-US" sz="2200" dirty="0"/>
          </a:p>
        </p:txBody>
      </p:sp>
      <p:sp>
        <p:nvSpPr>
          <p:cNvPr id="4" name="Date Placeholder 3"/>
          <p:cNvSpPr>
            <a:spLocks noGrp="1"/>
          </p:cNvSpPr>
          <p:nvPr>
            <p:ph type="dt" sz="half" idx="10"/>
          </p:nvPr>
        </p:nvSpPr>
        <p:spPr/>
        <p:txBody>
          <a:bodyPr/>
          <a:lstStyle/>
          <a:p>
            <a:fld id="{FE6ED4BE-EC22-4197-9D74-2780DC0FF4BD}" type="datetime1">
              <a:rPr lang="en-US" smtClean="0"/>
              <a:t>07-Dec-21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a:extLst>
              <a:ext uri="{FF2B5EF4-FFF2-40B4-BE49-F238E27FC236}">
                <a16:creationId xmlns="" xmlns:a16="http://schemas.microsoft.com/office/drawing/2014/main" id="{A3B66D54-976C-4E48-8626-9B929927291B}"/>
              </a:ext>
            </a:extLst>
          </p:cNvPr>
          <p:cNvSpPr>
            <a:spLocks noGrp="1"/>
          </p:cNvSpPr>
          <p:nvPr>
            <p:ph type="ftr" sz="quarter" idx="11"/>
          </p:nvPr>
        </p:nvSpPr>
        <p:spPr>
          <a:xfrm>
            <a:off x="2514600" y="6356350"/>
            <a:ext cx="5029200" cy="501650"/>
          </a:xfrm>
        </p:spPr>
        <p:txBody>
          <a:bodyPr anchor="ctr"/>
          <a:lstStyle/>
          <a:p>
            <a:r>
              <a:rPr lang="en-US" smtClean="0"/>
              <a:t>ADITEE MATTOO                             Unit 4 </a:t>
            </a:r>
            <a:endParaRPr lang="en-US" dirty="0"/>
          </a:p>
        </p:txBody>
      </p:sp>
    </p:spTree>
    <p:extLst>
      <p:ext uri="{BB962C8B-B14F-4D97-AF65-F5344CB8AC3E}">
        <p14:creationId xmlns:p14="http://schemas.microsoft.com/office/powerpoint/2010/main" val="2193106550"/>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dirty="0" smtClean="0">
                <a:solidFill>
                  <a:schemeClr val="accent1">
                    <a:lumMod val="75000"/>
                  </a:schemeClr>
                </a:solidFill>
              </a:rPr>
              <a:t>Threads in JAVA</a:t>
            </a:r>
            <a:endParaRPr lang="en-US" sz="4000" dirty="0">
              <a:solidFill>
                <a:schemeClr val="accent1">
                  <a:lumMod val="75000"/>
                </a:schemeClr>
              </a:solidFill>
            </a:endParaRPr>
          </a:p>
        </p:txBody>
      </p:sp>
      <p:sp>
        <p:nvSpPr>
          <p:cNvPr id="3" name="Content Placeholder 2"/>
          <p:cNvSpPr>
            <a:spLocks noGrp="1"/>
          </p:cNvSpPr>
          <p:nvPr>
            <p:ph idx="1"/>
          </p:nvPr>
        </p:nvSpPr>
        <p:spPr>
          <a:xfrm>
            <a:off x="457200" y="838200"/>
            <a:ext cx="8229600" cy="5059363"/>
          </a:xfrm>
        </p:spPr>
        <p:txBody>
          <a:bodyPr>
            <a:normAutofit/>
          </a:bodyPr>
          <a:lstStyle/>
          <a:p>
            <a:pPr algn="just"/>
            <a:r>
              <a:rPr lang="en-US" sz="2000" dirty="0"/>
              <a:t>A thread is actually a lightweight process. Unlike many other computer languages, Java provides built-in support for multithreaded programming</a:t>
            </a:r>
            <a:r>
              <a:rPr lang="en-US" sz="2000" dirty="0" smtClean="0"/>
              <a:t>.</a:t>
            </a:r>
          </a:p>
          <a:p>
            <a:pPr algn="just"/>
            <a:r>
              <a:rPr lang="en-US" sz="2000" dirty="0"/>
              <a:t>Threads are sometimes called lightweight processes </a:t>
            </a:r>
            <a:r>
              <a:rPr lang="en-US" sz="2000" b="1" dirty="0"/>
              <a:t>because they have their own stack but can access shared data</a:t>
            </a:r>
            <a:r>
              <a:rPr lang="en-US" sz="2000" dirty="0"/>
              <a:t>. Because threads share the same address space as the process and other threads within the process, the operational cost of communication between the threads is low, which is an advantage</a:t>
            </a:r>
            <a:r>
              <a:rPr lang="en-US" sz="2000" dirty="0" smtClean="0"/>
              <a:t>.  </a:t>
            </a:r>
            <a:r>
              <a:rPr lang="en-US" sz="2000" b="1" dirty="0" smtClean="0"/>
              <a:t>Also </a:t>
            </a:r>
            <a:r>
              <a:rPr lang="en-US" sz="2000" b="1" dirty="0"/>
              <a:t>an operating system (OS) maintains smaller data structures for a thread than for a process.</a:t>
            </a:r>
            <a:endParaRPr lang="en-US" sz="2000" b="1" dirty="0" smtClean="0"/>
          </a:p>
          <a:p>
            <a:pPr algn="just"/>
            <a:r>
              <a:rPr lang="en-US" sz="2000" dirty="0" smtClean="0"/>
              <a:t> </a:t>
            </a:r>
            <a:r>
              <a:rPr lang="en-US" sz="2000" dirty="0"/>
              <a:t>A multithreaded program contains two or more parts that can run </a:t>
            </a:r>
            <a:r>
              <a:rPr lang="en-US" sz="2000" b="1" dirty="0"/>
              <a:t>concurrently</a:t>
            </a:r>
            <a:r>
              <a:rPr lang="en-US" sz="2000" dirty="0"/>
              <a:t>. </a:t>
            </a:r>
            <a:endParaRPr lang="en-US" sz="2000" dirty="0" smtClean="0"/>
          </a:p>
          <a:p>
            <a:pPr algn="just"/>
            <a:r>
              <a:rPr lang="en-US" sz="2000" dirty="0" smtClean="0"/>
              <a:t>Each </a:t>
            </a:r>
            <a:r>
              <a:rPr lang="en-US" sz="2000" dirty="0"/>
              <a:t>part of such a program is called thread and each thread defines a separate path of execution</a:t>
            </a:r>
            <a:r>
              <a:rPr lang="en-US" sz="2000" dirty="0" smtClean="0"/>
              <a:t>.</a:t>
            </a:r>
          </a:p>
          <a:p>
            <a:pPr algn="just"/>
            <a:r>
              <a:rPr lang="en-US" sz="2000" dirty="0" smtClean="0"/>
              <a:t> </a:t>
            </a:r>
            <a:r>
              <a:rPr lang="en-US" sz="2000" b="1" dirty="0"/>
              <a:t>Thus, multithreading is a specialized form of multitasking</a:t>
            </a:r>
            <a:r>
              <a:rPr lang="en-US" sz="2000" b="1" dirty="0" smtClean="0"/>
              <a:t>. </a:t>
            </a:r>
          </a:p>
          <a:p>
            <a:pPr algn="just"/>
            <a:endParaRPr lang="en-US" sz="2000" dirty="0"/>
          </a:p>
        </p:txBody>
      </p:sp>
      <p:sp>
        <p:nvSpPr>
          <p:cNvPr id="4" name="Date Placeholder 3"/>
          <p:cNvSpPr>
            <a:spLocks noGrp="1"/>
          </p:cNvSpPr>
          <p:nvPr>
            <p:ph type="dt" sz="half" idx="10"/>
          </p:nvPr>
        </p:nvSpPr>
        <p:spPr/>
        <p:txBody>
          <a:bodyPr/>
          <a:lstStyle/>
          <a:p>
            <a:fld id="{607D2DAE-90CF-4CA6-B602-B1DADCDB76FA}" type="datetime1">
              <a:rPr lang="en-US" smtClean="0"/>
              <a:t>07-Dec-21</a:t>
            </a:fld>
            <a:endParaRPr lang="en-US"/>
          </a:p>
        </p:txBody>
      </p:sp>
      <p:sp>
        <p:nvSpPr>
          <p:cNvPr id="5" name="Footer Placeholder 4"/>
          <p:cNvSpPr>
            <a:spLocks noGrp="1"/>
          </p:cNvSpPr>
          <p:nvPr>
            <p:ph type="ftr" sz="quarter" idx="11"/>
          </p:nvPr>
        </p:nvSpPr>
        <p:spPr/>
        <p:txBody>
          <a:bodyPr/>
          <a:lstStyle/>
          <a:p>
            <a:r>
              <a:rPr lang="en-US" smtClean="0"/>
              <a:t>ADITEE MATTOO                             Unit 4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83568742"/>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607D2DAE-90CF-4CA6-B602-B1DADCDB76FA}" type="datetime1">
              <a:rPr lang="en-US" smtClean="0"/>
              <a:t>07-Dec-21</a:t>
            </a:fld>
            <a:endParaRPr lang="en-US"/>
          </a:p>
        </p:txBody>
      </p:sp>
      <p:sp>
        <p:nvSpPr>
          <p:cNvPr id="5" name="Footer Placeholder 4"/>
          <p:cNvSpPr>
            <a:spLocks noGrp="1"/>
          </p:cNvSpPr>
          <p:nvPr>
            <p:ph type="ftr" sz="quarter" idx="11"/>
          </p:nvPr>
        </p:nvSpPr>
        <p:spPr/>
        <p:txBody>
          <a:bodyPr/>
          <a:lstStyle/>
          <a:p>
            <a:r>
              <a:rPr lang="en-US" smtClean="0"/>
              <a:t>ADITEE MATTOO                             Unit 4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pic>
        <p:nvPicPr>
          <p:cNvPr id="1026" name="Picture 2" descr="Java Thread | Multithreading In Java | Creating Thread In Java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4716742" cy="35052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NIET22march18\session 2021 22\odd sem\oot with java\ppts\ppt\threads.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72200" y="1637778"/>
            <a:ext cx="2362200" cy="3467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703843"/>
      </p:ext>
    </p:extLst>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7E12BF89150641AFECEF0F7D8049CC" ma:contentTypeVersion="4" ma:contentTypeDescription="Create a new document." ma:contentTypeScope="" ma:versionID="989a4ec42f872ed958feac95306fad5b">
  <xsd:schema xmlns:xsd="http://www.w3.org/2001/XMLSchema" xmlns:xs="http://www.w3.org/2001/XMLSchema" xmlns:p="http://schemas.microsoft.com/office/2006/metadata/properties" xmlns:ns2="654c00b4-61d2-4cba-988c-2f0c774bd14f" targetNamespace="http://schemas.microsoft.com/office/2006/metadata/properties" ma:root="true" ma:fieldsID="27721b1ba72db852720f594684b0b724" ns2:_="">
    <xsd:import namespace="654c00b4-61d2-4cba-988c-2f0c774bd14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4c00b4-61d2-4cba-988c-2f0c774bd1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12DC482-2FD0-4888-B38B-A34FB1693F17}"/>
</file>

<file path=customXml/itemProps2.xml><?xml version="1.0" encoding="utf-8"?>
<ds:datastoreItem xmlns:ds="http://schemas.openxmlformats.org/officeDocument/2006/customXml" ds:itemID="{51C545B9-BFF0-4AC3-9A4D-291AA098A950}"/>
</file>

<file path=customXml/itemProps3.xml><?xml version="1.0" encoding="utf-8"?>
<ds:datastoreItem xmlns:ds="http://schemas.openxmlformats.org/officeDocument/2006/customXml" ds:itemID="{6CD91817-72DF-4CD3-B883-F2B2FA752457}"/>
</file>

<file path=docProps/app.xml><?xml version="1.0" encoding="utf-8"?>
<Properties xmlns="http://schemas.openxmlformats.org/officeDocument/2006/extended-properties" xmlns:vt="http://schemas.openxmlformats.org/officeDocument/2006/docPropsVTypes">
  <TotalTime>10030</TotalTime>
  <Words>2570</Words>
  <Application>Microsoft Office PowerPoint</Application>
  <PresentationFormat>On-screen Show (4:3)</PresentationFormat>
  <Paragraphs>536</Paragraphs>
  <Slides>54</Slides>
  <Notes>2</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Threads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Aditee</cp:lastModifiedBy>
  <cp:revision>215</cp:revision>
  <dcterms:created xsi:type="dcterms:W3CDTF">2006-08-16T00:00:00Z</dcterms:created>
  <dcterms:modified xsi:type="dcterms:W3CDTF">2021-12-07T04:44:31Z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0x010100CA7E12BF89150641AFECEF0F7D8049CC</vt:lpwstr>
  </property>
</Properties>
</file>