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33.xml" ContentType="application/vnd.openxmlformats-officedocument.presentationml.slide+xml"/>
  <Override PartName="/ppt/slides/slide30.xml" ContentType="application/vnd.openxmlformats-officedocument.presentationml.slide+xml"/>
  <Override PartName="/ppt/slides/slide72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31.xml" ContentType="application/vnd.openxmlformats-officedocument.presentationml.slide+xml"/>
  <Override PartName="/ppt/slides/slide71.xml" ContentType="application/vnd.openxmlformats-officedocument.presentationml.slide+xml"/>
  <Override PartName="/ppt/slides/slide70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64.xml" ContentType="application/vnd.openxmlformats-officedocument.presentationml.slide+xml"/>
  <Override PartName="/ppt/slides/slide63.xml" ContentType="application/vnd.openxmlformats-officedocument.presentationml.slide+xml"/>
  <Override PartName="/ppt/slides/slide62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1.xml" ContentType="application/vnd.openxmlformats-officedocument.presentationml.slide+xml"/>
  <Override PartName="/ppt/slides/slide40.xml" ContentType="application/vnd.openxmlformats-officedocument.presentationml.slide+xml"/>
  <Override PartName="/ppt/slides/slide39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56.xml" ContentType="application/vnd.openxmlformats-officedocument.presentationml.slide+xml"/>
  <Override PartName="/ppt/slides/slide55.xml" ContentType="application/vnd.openxmlformats-officedocument.presentationml.slide+xml"/>
  <Override PartName="/ppt/slides/slide54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32.xml" ContentType="application/vnd.openxmlformats-officedocument.presentationml.slide+xml"/>
  <Override PartName="/ppt/slides/slide5.xml" ContentType="application/vnd.openxmlformats-officedocument.presentationml.slide+xml"/>
  <Override PartName="/ppt/slides/slide7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12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4.xml" ContentType="application/vnd.openxmlformats-officedocument.presentationml.notesSlide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75"/>
  </p:notesMasterIdLst>
  <p:handoutMasterIdLst>
    <p:handoutMasterId r:id="rId76"/>
  </p:handoutMasterIdLst>
  <p:sldIdLst>
    <p:sldId id="256" r:id="rId3"/>
    <p:sldId id="257" r:id="rId4"/>
    <p:sldId id="352" r:id="rId5"/>
    <p:sldId id="384" r:id="rId6"/>
    <p:sldId id="356" r:id="rId7"/>
    <p:sldId id="355" r:id="rId8"/>
    <p:sldId id="354" r:id="rId9"/>
    <p:sldId id="353" r:id="rId10"/>
    <p:sldId id="360" r:id="rId11"/>
    <p:sldId id="359" r:id="rId12"/>
    <p:sldId id="358" r:id="rId13"/>
    <p:sldId id="363" r:id="rId14"/>
    <p:sldId id="362" r:id="rId15"/>
    <p:sldId id="385" r:id="rId16"/>
    <p:sldId id="361" r:id="rId17"/>
    <p:sldId id="368" r:id="rId18"/>
    <p:sldId id="357" r:id="rId19"/>
    <p:sldId id="367" r:id="rId20"/>
    <p:sldId id="366" r:id="rId21"/>
    <p:sldId id="365" r:id="rId22"/>
    <p:sldId id="364" r:id="rId23"/>
    <p:sldId id="371" r:id="rId24"/>
    <p:sldId id="370" r:id="rId25"/>
    <p:sldId id="369" r:id="rId26"/>
    <p:sldId id="375" r:id="rId27"/>
    <p:sldId id="376" r:id="rId28"/>
    <p:sldId id="374" r:id="rId29"/>
    <p:sldId id="373" r:id="rId30"/>
    <p:sldId id="372" r:id="rId31"/>
    <p:sldId id="261" r:id="rId32"/>
    <p:sldId id="262" r:id="rId33"/>
    <p:sldId id="263" r:id="rId34"/>
    <p:sldId id="264" r:id="rId35"/>
    <p:sldId id="265" r:id="rId36"/>
    <p:sldId id="266" r:id="rId37"/>
    <p:sldId id="267" r:id="rId38"/>
    <p:sldId id="268" r:id="rId39"/>
    <p:sldId id="269" r:id="rId40"/>
    <p:sldId id="270" r:id="rId41"/>
    <p:sldId id="271" r:id="rId42"/>
    <p:sldId id="272" r:id="rId43"/>
    <p:sldId id="273" r:id="rId44"/>
    <p:sldId id="274" r:id="rId45"/>
    <p:sldId id="275" r:id="rId46"/>
    <p:sldId id="276" r:id="rId47"/>
    <p:sldId id="277" r:id="rId48"/>
    <p:sldId id="278" r:id="rId49"/>
    <p:sldId id="279" r:id="rId50"/>
    <p:sldId id="280" r:id="rId51"/>
    <p:sldId id="281" r:id="rId52"/>
    <p:sldId id="282" r:id="rId53"/>
    <p:sldId id="283" r:id="rId54"/>
    <p:sldId id="284" r:id="rId55"/>
    <p:sldId id="285" r:id="rId56"/>
    <p:sldId id="286" r:id="rId57"/>
    <p:sldId id="287" r:id="rId58"/>
    <p:sldId id="288" r:id="rId59"/>
    <p:sldId id="289" r:id="rId60"/>
    <p:sldId id="290" r:id="rId61"/>
    <p:sldId id="297" r:id="rId62"/>
    <p:sldId id="291" r:id="rId63"/>
    <p:sldId id="294" r:id="rId64"/>
    <p:sldId id="295" r:id="rId65"/>
    <p:sldId id="296" r:id="rId66"/>
    <p:sldId id="351" r:id="rId67"/>
    <p:sldId id="377" r:id="rId68"/>
    <p:sldId id="379" r:id="rId69"/>
    <p:sldId id="380" r:id="rId70"/>
    <p:sldId id="381" r:id="rId71"/>
    <p:sldId id="382" r:id="rId72"/>
    <p:sldId id="378" r:id="rId73"/>
    <p:sldId id="383" r:id="rId7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BE5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5" autoAdjust="0"/>
    <p:restoredTop sz="94624" autoAdjust="0"/>
  </p:normalViewPr>
  <p:slideViewPr>
    <p:cSldViewPr>
      <p:cViewPr>
        <p:scale>
          <a:sx n="77" d="100"/>
          <a:sy n="77" d="100"/>
        </p:scale>
        <p:origin x="-1164" y="2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-2886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theme" Target="theme/theme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customXml" Target="../customXml/item2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notesMaster" Target="notesMasters/notesMaster1.xml"/><Relationship Id="rId83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viewProps" Target="viewProps.xml"/><Relationship Id="rId81" Type="http://schemas.openxmlformats.org/officeDocument/2006/relationships/customXml" Target="../customXml/item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E894EF-B93C-4B6D-8FB8-8960BCB5A269}" type="datetimeFigureOut">
              <a:rPr lang="en-US" smtClean="0"/>
              <a:pPr/>
              <a:t>14-Dec-21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4A4A95-7A0B-4549-9352-6E6525D64E4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407A98-9A18-4E47-AF94-789022A0201E}" type="datetimeFigureOut">
              <a:rPr lang="en-US" smtClean="0"/>
              <a:pPr/>
              <a:t>14-Dec-21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35F52E-BA8C-4FAB-BCFA-C67A14D9CE2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4608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35F52E-BA8C-4FAB-BCFA-C67A14D9CE22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35F52E-BA8C-4FAB-BCFA-C67A14D9CE22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898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35F52E-BA8C-4FAB-BCFA-C67A14D9CE22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6164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35F52E-BA8C-4FAB-BCFA-C67A14D9CE22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996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35F52E-BA8C-4FAB-BCFA-C67A14D9CE22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3640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35F52E-BA8C-4FAB-BCFA-C67A14D9CE22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8460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35F52E-BA8C-4FAB-BCFA-C67A14D9CE22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9097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35F52E-BA8C-4FAB-BCFA-C67A14D9CE22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8121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35F52E-BA8C-4FAB-BCFA-C67A14D9CE22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8436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35F52E-BA8C-4FAB-BCFA-C67A14D9CE22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5359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35F52E-BA8C-4FAB-BCFA-C67A14D9CE22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2525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35F52E-BA8C-4FAB-BCFA-C67A14D9CE22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35F52E-BA8C-4FAB-BCFA-C67A14D9CE22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17121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35F52E-BA8C-4FAB-BCFA-C67A14D9CE22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54412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35F52E-BA8C-4FAB-BCFA-C67A14D9CE22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48799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35F52E-BA8C-4FAB-BCFA-C67A14D9CE22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17113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35F52E-BA8C-4FAB-BCFA-C67A14D9CE22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45937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35F52E-BA8C-4FAB-BCFA-C67A14D9CE22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07074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35F52E-BA8C-4FAB-BCFA-C67A14D9CE22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66101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35F52E-BA8C-4FAB-BCFA-C67A14D9CE22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52098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:a16="http://schemas.microsoft.com/office/drawing/2014/main" xmlns="" id="{84A9F99B-1698-4E55-AEE6-9514ABBA7DA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667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0711D4F-305A-4B6E-8571-69AB93F91C0B}" type="slidenum">
              <a:rPr kumimoji="0" lang="en-US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667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altLang="en-US" sz="13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5778" name="Rectangle 2">
            <a:extLst>
              <a:ext uri="{FF2B5EF4-FFF2-40B4-BE49-F238E27FC236}">
                <a16:creationId xmlns:a16="http://schemas.microsoft.com/office/drawing/2014/main" xmlns="" id="{01D92C31-C0F1-4A67-8FC4-020BEA36400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789488" cy="3592513"/>
          </a:xfrm>
          <a:ln/>
        </p:spPr>
      </p:sp>
      <p:sp>
        <p:nvSpPr>
          <p:cNvPr id="75779" name="Rectangle 3">
            <a:extLst>
              <a:ext uri="{FF2B5EF4-FFF2-40B4-BE49-F238E27FC236}">
                <a16:creationId xmlns:a16="http://schemas.microsoft.com/office/drawing/2014/main" xmlns="" id="{72EC127F-1C78-4CAA-B202-2B1D749475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93775" y="6078538"/>
            <a:ext cx="2457450" cy="954087"/>
          </a:xfrm>
        </p:spPr>
        <p:txBody>
          <a:bodyPr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:a16="http://schemas.microsoft.com/office/drawing/2014/main" xmlns="" id="{A7C11B2D-BA1F-4894-9A55-D401E458FB4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667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2FB6F14-FBE0-4E76-B072-F225207C0E4F}" type="slidenum">
              <a:rPr kumimoji="0" lang="en-US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667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62</a:t>
            </a:fld>
            <a:endParaRPr kumimoji="0" lang="en-US" altLang="en-US" sz="13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1618" name="Rectangle 2">
            <a:extLst>
              <a:ext uri="{FF2B5EF4-FFF2-40B4-BE49-F238E27FC236}">
                <a16:creationId xmlns:a16="http://schemas.microsoft.com/office/drawing/2014/main" xmlns="" id="{BEE9217D-D3BF-472B-81FA-413E8B9D257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789488" cy="3592513"/>
          </a:xfrm>
          <a:ln/>
        </p:spPr>
      </p:sp>
      <p:sp>
        <p:nvSpPr>
          <p:cNvPr id="111619" name="Rectangle 3">
            <a:extLst>
              <a:ext uri="{FF2B5EF4-FFF2-40B4-BE49-F238E27FC236}">
                <a16:creationId xmlns:a16="http://schemas.microsoft.com/office/drawing/2014/main" xmlns="" id="{9541B09A-4EF8-4EC3-B8AB-7E3F833C22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93775" y="6078538"/>
            <a:ext cx="2457450" cy="954087"/>
          </a:xfrm>
        </p:spPr>
        <p:txBody>
          <a:bodyPr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35F52E-BA8C-4FAB-BCFA-C67A14D9CE2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86464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:a16="http://schemas.microsoft.com/office/drawing/2014/main" xmlns="" id="{D06071FA-4981-403E-865E-8D69C6BDC78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667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ACFD4A0-F32C-4088-99AA-26860DBD9ACD}" type="slidenum">
              <a:rPr kumimoji="0" lang="en-US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667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63</a:t>
            </a:fld>
            <a:endParaRPr kumimoji="0" lang="en-US" altLang="en-US" sz="13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3666" name="Rectangle 2">
            <a:extLst>
              <a:ext uri="{FF2B5EF4-FFF2-40B4-BE49-F238E27FC236}">
                <a16:creationId xmlns:a16="http://schemas.microsoft.com/office/drawing/2014/main" xmlns="" id="{AD153A3F-1E2E-43BF-9C97-40538C734ED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789488" cy="3592513"/>
          </a:xfrm>
          <a:ln/>
        </p:spPr>
      </p:sp>
      <p:sp>
        <p:nvSpPr>
          <p:cNvPr id="113667" name="Rectangle 3">
            <a:extLst>
              <a:ext uri="{FF2B5EF4-FFF2-40B4-BE49-F238E27FC236}">
                <a16:creationId xmlns:a16="http://schemas.microsoft.com/office/drawing/2014/main" xmlns="" id="{533A57FE-B4C4-48CF-B245-2004560568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93775" y="6078538"/>
            <a:ext cx="2457450" cy="954087"/>
          </a:xfrm>
        </p:spPr>
        <p:txBody>
          <a:bodyPr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:a16="http://schemas.microsoft.com/office/drawing/2014/main" xmlns="" id="{218949FC-E6EF-439F-809F-BF64623B087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667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2DC3151-F026-45B7-A04D-D477A2A4AC29}" type="slidenum">
              <a:rPr kumimoji="0" lang="en-US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667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64</a:t>
            </a:fld>
            <a:endParaRPr kumimoji="0" lang="en-US" altLang="en-US" sz="13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5714" name="Rectangle 2">
            <a:extLst>
              <a:ext uri="{FF2B5EF4-FFF2-40B4-BE49-F238E27FC236}">
                <a16:creationId xmlns:a16="http://schemas.microsoft.com/office/drawing/2014/main" xmlns="" id="{BFE119E9-044C-4D82-B240-4A2A19D2366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789488" cy="3592513"/>
          </a:xfrm>
          <a:ln/>
        </p:spPr>
      </p:sp>
      <p:sp>
        <p:nvSpPr>
          <p:cNvPr id="115715" name="Rectangle 3">
            <a:extLst>
              <a:ext uri="{FF2B5EF4-FFF2-40B4-BE49-F238E27FC236}">
                <a16:creationId xmlns:a16="http://schemas.microsoft.com/office/drawing/2014/main" xmlns="" id="{43D57A50-8A4D-40DD-933A-4F0953D85A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93775" y="6078538"/>
            <a:ext cx="2457450" cy="954087"/>
          </a:xfrm>
        </p:spPr>
        <p:txBody>
          <a:bodyPr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35F52E-BA8C-4FAB-BCFA-C67A14D9CE2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1105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35F52E-BA8C-4FAB-BCFA-C67A14D9CE22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3394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35F52E-BA8C-4FAB-BCFA-C67A14D9CE22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4330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35F52E-BA8C-4FAB-BCFA-C67A14D9CE22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9533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35F52E-BA8C-4FAB-BCFA-C67A14D9CE22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275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35F52E-BA8C-4FAB-BCFA-C67A14D9CE22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8074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DC99C-CBF7-420C-84C2-DF40F4FD90CA}" type="datetime1">
              <a:rPr lang="en-US" smtClean="0"/>
              <a:t>14-Dec-21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19400" y="6356350"/>
            <a:ext cx="3657600" cy="365125"/>
          </a:xfrm>
        </p:spPr>
        <p:txBody>
          <a:bodyPr/>
          <a:lstStyle>
            <a:lvl1pPr algn="ctr">
              <a:defRPr lang="da-DK" sz="12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OBJECT ORIENTED  TECHNIQUES USING  JAVA   Unit - V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FD287-63EF-44B8-BCCE-9E26B359E89C}" type="datetime1">
              <a:rPr lang="en-US" smtClean="0"/>
              <a:t>14-Dec-21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OBJECT ORIENTED  TECHNIQUES USING  JAVA   Unit - V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9C2C4-E389-498E-904C-FC7459F763AA}" type="datetime1">
              <a:rPr lang="en-US" smtClean="0"/>
              <a:t>14-Dec-21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OBJECT ORIENTED  TECHNIQUES USING  JAVA   Unit - V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C268F74-40F5-4EE0-8690-BB98F6EDE7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0ABB46AB-57B7-45B5-A361-9FA4B31345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25497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07357C3-C65C-4BC3-AC2B-5A7DCDB4B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C347918-3D5D-4E38-A65F-7062B06FF8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51125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02A6C83-96D2-406C-B5A2-174C4743E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41CC82C-74C8-4C4C-BB28-EEDF7C8148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84701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E6FC42A-1031-4FD5-8873-CFF1BE2B7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E47217E-409D-42EB-8E7B-0AE1CDBDB4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447800"/>
            <a:ext cx="40386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EBF99285-20C6-4E13-88F1-4634FDD850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40386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73126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1B70FB2-23CF-4898-A3DC-CEFC2719C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29E48BA-E07B-48A4-B8AF-4B75BB6AA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51E3084-5442-4D60-B416-18B50A21AF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6696D4FA-EA2E-4ADE-A213-B19677D9D8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6F64BCC2-5D6B-44C0-B837-45C2807756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70017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30FDA0A-0FBA-41A9-B418-1B39C8116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63449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BB304BF4-9A24-41E7-8680-BD6E5F95CC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248400"/>
            <a:ext cx="1066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D7CF7E25-8A87-4B89-B7FF-CF697D378131}" type="datetime1">
              <a:rPr lang="en-US" altLang="en-US" smtClean="0"/>
              <a:t>14-Dec-21</a:t>
            </a:fld>
            <a:endParaRPr lang="en-US" alt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2EBE1C46-F3E6-49AF-A185-90A99B889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24000" y="6248400"/>
            <a:ext cx="6096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OBJECT ORIENTED  TECHNIQUES USING  JAVA   Unit - V</a:t>
            </a:r>
            <a:endParaRPr lang="en-US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3F667BF-33B3-49E5-9D41-EF8DA2019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77200" y="6248400"/>
            <a:ext cx="609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55B4F61-1903-4CA0-A6E1-566A4C019180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250477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7BBFE99-13D5-4333-A0B8-8CC32C4FE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57F083B-0984-4C07-B94D-9B384B3838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F488CF00-6888-4717-9A83-0175AEB9B2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18929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6C82F-6E29-4D5C-9DB3-59DA85097FB7}" type="datetime1">
              <a:rPr lang="en-US" smtClean="0"/>
              <a:t>14-Dec-21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OBJECT ORIENTED  TECHNIQUES USING  JAVA   Unit - V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76CBD01-AD3B-442C-98D4-F6CE04B1C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B82118DD-71FB-4971-A04A-0426C70E2E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94B878BE-6952-44B1-A6B7-EE18AA44D5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64722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0CE8D5-C89D-42BE-AFBB-7E51C8340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F0702071-F52F-4B63-9F85-6595013C5C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74378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EB9F9D60-E323-4FE2-A927-3090E64CBB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562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94AC7858-8F13-4A7B-ADB7-FF0DC9B057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562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9967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96AD5-0509-458B-B73A-3C52D0B68903}" type="datetime1">
              <a:rPr lang="en-US" smtClean="0"/>
              <a:t>14-Dec-21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OBJECT ORIENTED  TECHNIQUES USING  JAVA   Unit - V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3C96E-07F3-4DB9-ACC1-A72B98479CFF}" type="datetime1">
              <a:rPr lang="en-US" smtClean="0"/>
              <a:t>14-Dec-21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OBJECT ORIENTED  TECHNIQUES USING  JAVA   Unit - V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8AB7B-E1BF-4A1B-B4A0-396058605ABD}" type="datetime1">
              <a:rPr lang="en-US" smtClean="0"/>
              <a:t>14-Dec-21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OBJECT ORIENTED  TECHNIQUES USING  JAVA   Unit - V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6D9AC-8C9E-4C0F-B1DF-4703F1BD7316}" type="datetime1">
              <a:rPr lang="en-US" smtClean="0"/>
              <a:t>14-Dec-21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OBJECT ORIENTED  TECHNIQUES USING  JAVA   Unit - V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DB599-0E07-4AEE-B5DC-D1D767E819E4}" type="datetime1">
              <a:rPr lang="en-US" smtClean="0"/>
              <a:t>14-Dec-21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OBJECT ORIENTED  TECHNIQUES USING  JAVA   Unit - V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BFC6A-7C1D-4890-BE91-761AA75BFA70}" type="datetime1">
              <a:rPr lang="en-US" smtClean="0"/>
              <a:t>14-Dec-21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OBJECT ORIENTED  TECHNIQUES USING  JAVA   Unit - V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39AE1-CC41-4BF8-A214-223E7EE9C234}" type="datetime1">
              <a:rPr lang="en-US" smtClean="0"/>
              <a:t>14-Dec-21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OBJECT ORIENTED  TECHNIQUES USING  JAVA   Unit - V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E632E2-484A-45D8-884F-AAB27B52AB4A}" type="datetime1">
              <a:rPr lang="en-US" smtClean="0"/>
              <a:t>14-Dec-21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a-DK" smtClean="0"/>
              <a:t>OBJECT ORIENTED  TECHNIQUES USING  JAVA   Unit - V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xmlns="" id="{AD48F8B3-914C-4C05-9A9B-D00DC28723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xmlns="" id="{6D25F474-6218-4DCC-8715-16FDA163E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2296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5607" name="Line 7">
            <a:extLst>
              <a:ext uri="{FF2B5EF4-FFF2-40B4-BE49-F238E27FC236}">
                <a16:creationId xmlns:a16="http://schemas.microsoft.com/office/drawing/2014/main" xmlns="" id="{5DF1EFB4-21F9-4906-B97E-858293597544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1066800"/>
            <a:ext cx="8229600" cy="0"/>
          </a:xfrm>
          <a:prstGeom prst="line">
            <a:avLst/>
          </a:prstGeom>
          <a:noFill/>
          <a:ln w="635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dirty="0"/>
          </a:p>
        </p:txBody>
      </p:sp>
      <p:sp>
        <p:nvSpPr>
          <p:cNvPr id="25608" name="Line 8">
            <a:extLst>
              <a:ext uri="{FF2B5EF4-FFF2-40B4-BE49-F238E27FC236}">
                <a16:creationId xmlns:a16="http://schemas.microsoft.com/office/drawing/2014/main" xmlns="" id="{165A29AA-9CBA-4614-B271-72F0E1CF3A19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31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47289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ctr" rtl="0" fontAlgn="base">
        <a:spcBef>
          <a:spcPct val="0"/>
        </a:spcBef>
        <a:spcAft>
          <a:spcPct val="0"/>
        </a:spcAft>
        <a:defRPr sz="4000" kern="1200">
          <a:solidFill>
            <a:srgbClr val="000066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000">
          <a:solidFill>
            <a:srgbClr val="000066"/>
          </a:solidFill>
          <a:latin typeface="Times New Roman" panose="02020603050405020304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000">
          <a:solidFill>
            <a:srgbClr val="000066"/>
          </a:solidFill>
          <a:latin typeface="Times New Roman" panose="02020603050405020304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000">
          <a:solidFill>
            <a:srgbClr val="000066"/>
          </a:solidFill>
          <a:latin typeface="Times New Roman" panose="02020603050405020304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000">
          <a:solidFill>
            <a:srgbClr val="000066"/>
          </a:solidFill>
          <a:latin typeface="Times New Roman" panose="02020603050405020304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rgbClr val="000066"/>
          </a:solidFill>
          <a:latin typeface="Times New Roman" panose="02020603050405020304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rgbClr val="000066"/>
          </a:solidFill>
          <a:latin typeface="Times New Roman" panose="02020603050405020304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rgbClr val="000066"/>
          </a:solidFill>
          <a:latin typeface="Times New Roman" panose="02020603050405020304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rgbClr val="000066"/>
          </a:solidFill>
          <a:latin typeface="Times New Roman" panose="02020603050405020304" pitchFamily="18" charset="0"/>
        </a:defRPr>
      </a:lvl9pPr>
    </p:titleStyle>
    <p:bodyStyle>
      <a:lvl1pPr marL="344488" indent="-344488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93750" indent="-334963" algn="l" rtl="0" fontAlgn="base">
        <a:spcBef>
          <a:spcPct val="20000"/>
        </a:spcBef>
        <a:spcAft>
          <a:spcPct val="0"/>
        </a:spcAft>
        <a:buChar char="»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925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719263" indent="-347663" algn="l" rtl="0" fontAlgn="base">
        <a:spcBef>
          <a:spcPct val="20000"/>
        </a:spcBef>
        <a:spcAft>
          <a:spcPct val="0"/>
        </a:spcAft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170113" indent="-336550" algn="l" rtl="0" fontAlgn="base">
        <a:spcBef>
          <a:spcPct val="20000"/>
        </a:spcBef>
        <a:spcAft>
          <a:spcPct val="0"/>
        </a:spcAft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"/>
            <a:ext cx="7772400" cy="685799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400" dirty="0"/>
              <a:t>Noida Institute of Engineering and Technology, Greater Noida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914400"/>
            <a:ext cx="6400800" cy="914400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85000" lnSpcReduction="10000"/>
          </a:bodyPr>
          <a:lstStyle/>
          <a:p>
            <a:pPr algn="ctr"/>
            <a:r>
              <a:rPr lang="en-IN" sz="2800" b="1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</a:rPr>
              <a:t>OBJECT ORIENTED TECHNIQUES USING</a:t>
            </a:r>
          </a:p>
          <a:p>
            <a:pPr algn="ctr"/>
            <a:r>
              <a:rPr lang="en-IN" sz="2800" b="1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</a:rPr>
              <a:t>JAVA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endParaRPr lang="en-US" sz="2500" b="1" dirty="0">
              <a:solidFill>
                <a:schemeClr val="tx1"/>
              </a:solidFill>
            </a:endParaRPr>
          </a:p>
        </p:txBody>
      </p:sp>
      <p:pic>
        <p:nvPicPr>
          <p:cNvPr id="1026" name="Picture 2" descr="E:\NIET\Project\xLogo11.png.pagespeed.ic.pydHLuCQEZ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447800" cy="817163"/>
          </a:xfrm>
          <a:prstGeom prst="rect">
            <a:avLst/>
          </a:prstGeom>
          <a:noFill/>
        </p:spPr>
      </p:pic>
      <p:sp>
        <p:nvSpPr>
          <p:cNvPr id="6" name="Subtitle 2"/>
          <p:cNvSpPr txBox="1">
            <a:spLocks/>
          </p:cNvSpPr>
          <p:nvPr/>
        </p:nvSpPr>
        <p:spPr>
          <a:xfrm>
            <a:off x="4495800" y="4572000"/>
            <a:ext cx="4419600" cy="12954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400" dirty="0" err="1" smtClean="0">
                <a:solidFill>
                  <a:schemeClr val="tx1"/>
                </a:solidFill>
              </a:rPr>
              <a:t>Aditee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Mattoo</a:t>
            </a:r>
            <a:endParaRPr lang="en-US" sz="2400" dirty="0">
              <a:solidFill>
                <a:schemeClr val="tx1"/>
              </a:solidFill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000" b="1" dirty="0">
                <a:latin typeface="Times New Roman" panose="02020603050405020304" pitchFamily="18" charset="0"/>
              </a:rPr>
              <a:t>Department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IN" sz="2000" b="1" i="0" u="none" strike="noStrike" baseline="0" dirty="0" err="1" smtClean="0">
                <a:latin typeface="Times New Roman" panose="02020603050405020304" pitchFamily="18" charset="0"/>
              </a:rPr>
              <a:t>IoT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152400" y="2971800"/>
            <a:ext cx="2057400" cy="5334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Unit:</a:t>
            </a:r>
            <a:r>
              <a:rPr kumimoji="0" lang="en-US" sz="25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US" sz="2500" dirty="0">
                <a:solidFill>
                  <a:schemeClr val="tx1"/>
                </a:solidFill>
              </a:rPr>
              <a:t>V</a:t>
            </a:r>
            <a:endParaRPr kumimoji="0" lang="en-US" sz="25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Subtitle 2"/>
          <p:cNvSpPr txBox="1">
            <a:spLocks/>
          </p:cNvSpPr>
          <p:nvPr/>
        </p:nvSpPr>
        <p:spPr>
          <a:xfrm>
            <a:off x="152400" y="3733800"/>
            <a:ext cx="3810000" cy="6096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 lnSpcReduction="20000"/>
          </a:bodyPr>
          <a:lstStyle/>
          <a:p>
            <a:r>
              <a:rPr lang="en-US" sz="2000" b="1" dirty="0">
                <a:latin typeface="Times New Roman" panose="02020603050405020304" pitchFamily="18" charset="0"/>
              </a:rPr>
              <a:t>GUI Programming, Generics and Collections</a:t>
            </a:r>
          </a:p>
        </p:txBody>
      </p:sp>
      <p:sp>
        <p:nvSpPr>
          <p:cNvPr id="15" name="Subtitle 2"/>
          <p:cNvSpPr txBox="1">
            <a:spLocks/>
          </p:cNvSpPr>
          <p:nvPr/>
        </p:nvSpPr>
        <p:spPr>
          <a:xfrm>
            <a:off x="152400" y="4572000"/>
            <a:ext cx="3886200" cy="12954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IN" sz="1800" b="1" i="0" u="none" strike="noStrike" baseline="0" dirty="0">
                <a:latin typeface="Times New Roman" panose="02020603050405020304" pitchFamily="18" charset="0"/>
              </a:rPr>
              <a:t>B. TECH. </a:t>
            </a:r>
            <a:r>
              <a:rPr lang="en-IN" sz="1800" b="1" i="0" u="none" strike="noStrike" baseline="0" dirty="0" err="1" smtClean="0">
                <a:latin typeface="Times New Roman" panose="02020603050405020304" pitchFamily="18" charset="0"/>
              </a:rPr>
              <a:t>IoT</a:t>
            </a:r>
            <a:r>
              <a:rPr lang="en-IN" sz="1800" b="1" i="0" u="none" strike="noStrike" baseline="0" smtClean="0">
                <a:latin typeface="Times New Roman" panose="02020603050405020304" pitchFamily="18" charset="0"/>
              </a:rPr>
              <a:t>/ AIML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</a:t>
            </a:r>
            <a:r>
              <a:rPr kumimoji="0" lang="en-US" sz="2000" b="0" i="0" u="none" strike="noStrike" kern="1200" cap="none" spc="0" normalizeH="0" baseline="30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rd</a:t>
            </a:r>
            <a:r>
              <a:rPr kumimoji="0" lang="en-US" sz="2000" b="0" i="0" u="none" strike="noStrike" kern="1200" cap="none" spc="0" normalizeH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Semester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2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8BF7EB30-23D3-40ED-B248-ABF94D5D6F48}" type="datetime1">
              <a:rPr lang="en-US" smtClean="0"/>
              <a:t>14-Dec-21</a:t>
            </a:fld>
            <a:endParaRPr lang="en-US" dirty="0"/>
          </a:p>
        </p:txBody>
      </p:sp>
      <p:sp>
        <p:nvSpPr>
          <p:cNvPr id="23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24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2514600" y="6356350"/>
            <a:ext cx="5029200" cy="365125"/>
          </a:xfrm>
        </p:spPr>
        <p:txBody>
          <a:bodyPr/>
          <a:lstStyle/>
          <a:p>
            <a:r>
              <a:rPr lang="da-DK" smtClean="0"/>
              <a:t>OBJECT ORIENTED  TECHNIQUES USING  JAVA   Unit - V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27397-FA0C-4AA9-9B29-26D7942AC9D4}" type="datetime1">
              <a:rPr lang="en-US" smtClean="0"/>
              <a:t>14-Dec-21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OBJECT ORIENTED  TECHNIQUES USING  JAVA   Unit - V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371600" y="0"/>
            <a:ext cx="7772400" cy="8382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3200" dirty="0"/>
              <a:t>More JFrame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9" name="Picture 2" descr="E:\NIET\Project\xLogo11.png.pagespeed.ic.pydHLuCQEZ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447800" cy="817163"/>
          </a:xfrm>
          <a:prstGeom prst="rect">
            <a:avLst/>
          </a:prstGeom>
          <a:noFill/>
        </p:spPr>
      </p:pic>
      <p:pic>
        <p:nvPicPr>
          <p:cNvPr id="12" name="Picture 4">
            <a:extLst>
              <a:ext uri="{FF2B5EF4-FFF2-40B4-BE49-F238E27FC236}">
                <a16:creationId xmlns:a16="http://schemas.microsoft.com/office/drawing/2014/main" xmlns="" id="{E89B06DC-E677-43CF-8A1B-9AE101E31A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320265"/>
            <a:ext cx="2209800" cy="1323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3">
            <a:extLst>
              <a:ext uri="{FF2B5EF4-FFF2-40B4-BE49-F238E27FC236}">
                <a16:creationId xmlns:a16="http://schemas.microsoft.com/office/drawing/2014/main" xmlns="" id="{B6A8C8BF-FCF2-411B-957E-AFE485454526}"/>
              </a:ext>
            </a:extLst>
          </p:cNvPr>
          <p:cNvSpPr txBox="1">
            <a:spLocks noChangeArrowheads="1"/>
          </p:cNvSpPr>
          <p:nvPr/>
        </p:nvSpPr>
        <p:spPr>
          <a:xfrm>
            <a:off x="152400" y="838200"/>
            <a:ext cx="9144000" cy="5562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altLang="en-US" i="1" dirty="0">
                <a:solidFill>
                  <a:srgbClr val="262626"/>
                </a:solidFill>
              </a:rPr>
              <a:t>	</a:t>
            </a:r>
          </a:p>
          <a:p>
            <a:pPr algn="ctr">
              <a:buFontTx/>
              <a:buNone/>
            </a:pPr>
            <a:endParaRPr lang="en-US" altLang="en-US" i="1" dirty="0">
              <a:solidFill>
                <a:srgbClr val="262626"/>
              </a:solidFill>
            </a:endParaRPr>
          </a:p>
          <a:p>
            <a:r>
              <a:rPr lang="en-US" altLang="en-US" dirty="0">
                <a:solidFill>
                  <a:srgbClr val="262626"/>
                </a:solidFill>
                <a:latin typeface="Courier New" panose="02070309020205020404" pitchFamily="49" charset="0"/>
              </a:rPr>
              <a:t>public void setDefaultCloseOperation(int op)</a:t>
            </a:r>
            <a:r>
              <a:rPr lang="en-US" altLang="en-US" dirty="0">
                <a:solidFill>
                  <a:srgbClr val="262626"/>
                </a:solidFill>
              </a:rPr>
              <a:t/>
            </a:r>
            <a:br>
              <a:rPr lang="en-US" altLang="en-US" dirty="0">
                <a:solidFill>
                  <a:srgbClr val="262626"/>
                </a:solidFill>
              </a:rPr>
            </a:br>
            <a:r>
              <a:rPr lang="en-US" altLang="en-US" dirty="0">
                <a:solidFill>
                  <a:srgbClr val="262626"/>
                </a:solidFill>
              </a:rPr>
              <a:t>Makes the frame perform the given action when it closes.</a:t>
            </a:r>
          </a:p>
          <a:p>
            <a:pPr lvl="1"/>
            <a:r>
              <a:rPr lang="en-US" altLang="en-US" dirty="0">
                <a:solidFill>
                  <a:srgbClr val="404040"/>
                </a:solidFill>
              </a:rPr>
              <a:t>Common value passed:  </a:t>
            </a:r>
            <a:r>
              <a:rPr lang="en-US" altLang="en-US" dirty="0">
                <a:solidFill>
                  <a:srgbClr val="404040"/>
                </a:solidFill>
                <a:latin typeface="Courier New" panose="02070309020205020404" pitchFamily="49" charset="0"/>
              </a:rPr>
              <a:t>JFrame.EXIT_ON_CLOSE</a:t>
            </a:r>
            <a:endParaRPr lang="en-US" altLang="en-US" dirty="0">
              <a:solidFill>
                <a:srgbClr val="404040"/>
              </a:solidFill>
            </a:endParaRPr>
          </a:p>
          <a:p>
            <a:pPr lvl="1"/>
            <a:r>
              <a:rPr lang="en-US" altLang="en-US" dirty="0">
                <a:solidFill>
                  <a:srgbClr val="404040"/>
                </a:solidFill>
              </a:rPr>
              <a:t>If not set, the program will never exit even if the frame is closed.</a:t>
            </a:r>
          </a:p>
          <a:p>
            <a:pPr lvl="1"/>
            <a:endParaRPr lang="en-US" altLang="en-US" dirty="0">
              <a:solidFill>
                <a:srgbClr val="404040"/>
              </a:solidFill>
            </a:endParaRPr>
          </a:p>
          <a:p>
            <a:r>
              <a:rPr lang="en-US" altLang="en-US" dirty="0">
                <a:solidFill>
                  <a:srgbClr val="262626"/>
                </a:solidFill>
                <a:latin typeface="Courier New" panose="02070309020205020404" pitchFamily="49" charset="0"/>
              </a:rPr>
              <a:t>public void setSize(int width, int height)</a:t>
            </a:r>
            <a:r>
              <a:rPr lang="en-US" altLang="en-US" dirty="0">
                <a:solidFill>
                  <a:srgbClr val="262626"/>
                </a:solidFill>
              </a:rPr>
              <a:t/>
            </a:r>
            <a:br>
              <a:rPr lang="en-US" altLang="en-US" dirty="0">
                <a:solidFill>
                  <a:srgbClr val="262626"/>
                </a:solidFill>
              </a:rPr>
            </a:br>
            <a:r>
              <a:rPr lang="en-US" altLang="en-US" dirty="0">
                <a:solidFill>
                  <a:srgbClr val="262626"/>
                </a:solidFill>
              </a:rPr>
              <a:t>Gives the frame a fixed size in pixels.</a:t>
            </a:r>
          </a:p>
          <a:p>
            <a:pPr lvl="1"/>
            <a:endParaRPr lang="en-US" altLang="en-US" dirty="0">
              <a:solidFill>
                <a:srgbClr val="404040"/>
              </a:solidFill>
            </a:endParaRPr>
          </a:p>
          <a:p>
            <a:r>
              <a:rPr lang="en-US" altLang="en-US" dirty="0">
                <a:solidFill>
                  <a:srgbClr val="262626"/>
                </a:solidFill>
                <a:latin typeface="Courier New" panose="02070309020205020404" pitchFamily="49" charset="0"/>
              </a:rPr>
              <a:t>public void pack()</a:t>
            </a:r>
            <a:r>
              <a:rPr lang="en-US" altLang="en-US" dirty="0">
                <a:solidFill>
                  <a:srgbClr val="262626"/>
                </a:solidFill>
              </a:rPr>
              <a:t/>
            </a:r>
            <a:br>
              <a:rPr lang="en-US" altLang="en-US" dirty="0">
                <a:solidFill>
                  <a:srgbClr val="262626"/>
                </a:solidFill>
              </a:rPr>
            </a:br>
            <a:r>
              <a:rPr lang="en-US" altLang="en-US" dirty="0">
                <a:solidFill>
                  <a:srgbClr val="262626"/>
                </a:solidFill>
              </a:rPr>
              <a:t>Resizes the frame to fit the components inside it snugly.</a:t>
            </a:r>
          </a:p>
        </p:txBody>
      </p:sp>
    </p:spTree>
    <p:extLst>
      <p:ext uri="{BB962C8B-B14F-4D97-AF65-F5344CB8AC3E}">
        <p14:creationId xmlns:p14="http://schemas.microsoft.com/office/powerpoint/2010/main" val="2659741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B64A4-5FC9-4B3A-AEF5-A25A92A238F8}" type="datetime1">
              <a:rPr lang="en-US" smtClean="0"/>
              <a:t>14-Dec-21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OBJECT ORIENTED  TECHNIQUES USING  JAVA   Unit - V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371600" y="0"/>
            <a:ext cx="7772400" cy="8382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3200" dirty="0"/>
              <a:t>JButton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9" name="Picture 2" descr="E:\NIET\Project\xLogo11.png.pagespeed.ic.pydHLuCQEZ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447800" cy="817163"/>
          </a:xfrm>
          <a:prstGeom prst="rect">
            <a:avLst/>
          </a:prstGeom>
          <a:noFill/>
        </p:spPr>
      </p:pic>
      <p:sp>
        <p:nvSpPr>
          <p:cNvPr id="11" name="Rectangle 3">
            <a:extLst>
              <a:ext uri="{FF2B5EF4-FFF2-40B4-BE49-F238E27FC236}">
                <a16:creationId xmlns:a16="http://schemas.microsoft.com/office/drawing/2014/main" xmlns="" id="{211F3FFD-401B-4C4B-95C8-9780DDBF1420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1295400"/>
            <a:ext cx="9144000" cy="556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altLang="en-US" i="1" dirty="0">
                <a:solidFill>
                  <a:srgbClr val="262626"/>
                </a:solidFill>
              </a:rPr>
              <a:t>	a clickable region for causing actions to occur</a:t>
            </a:r>
          </a:p>
          <a:p>
            <a:endParaRPr lang="en-US" altLang="en-US" dirty="0">
              <a:solidFill>
                <a:srgbClr val="262626"/>
              </a:solidFill>
            </a:endParaRPr>
          </a:p>
          <a:p>
            <a:r>
              <a:rPr lang="en-US" altLang="en-US" dirty="0">
                <a:solidFill>
                  <a:srgbClr val="262626"/>
                </a:solidFill>
                <a:latin typeface="Courier New" panose="02070309020205020404" pitchFamily="49" charset="0"/>
              </a:rPr>
              <a:t>public JButton(String text)</a:t>
            </a:r>
            <a:r>
              <a:rPr lang="en-US" altLang="en-US" dirty="0">
                <a:solidFill>
                  <a:srgbClr val="262626"/>
                </a:solidFill>
              </a:rPr>
              <a:t/>
            </a:r>
            <a:br>
              <a:rPr lang="en-US" altLang="en-US" dirty="0">
                <a:solidFill>
                  <a:srgbClr val="262626"/>
                </a:solidFill>
              </a:rPr>
            </a:br>
            <a:r>
              <a:rPr lang="en-US" altLang="en-US" dirty="0">
                <a:solidFill>
                  <a:srgbClr val="262626"/>
                </a:solidFill>
              </a:rPr>
              <a:t>Creates a new button with the given string as its text.</a:t>
            </a:r>
          </a:p>
          <a:p>
            <a:pPr lvl="1"/>
            <a:endParaRPr lang="en-US" altLang="en-US" dirty="0">
              <a:solidFill>
                <a:srgbClr val="404040"/>
              </a:solidFill>
            </a:endParaRPr>
          </a:p>
          <a:p>
            <a:r>
              <a:rPr lang="en-US" altLang="en-US" dirty="0">
                <a:solidFill>
                  <a:srgbClr val="262626"/>
                </a:solidFill>
                <a:latin typeface="Courier New" panose="02070309020205020404" pitchFamily="49" charset="0"/>
              </a:rPr>
              <a:t>public String getText()</a:t>
            </a:r>
            <a:r>
              <a:rPr lang="en-US" altLang="en-US" dirty="0">
                <a:solidFill>
                  <a:srgbClr val="262626"/>
                </a:solidFill>
              </a:rPr>
              <a:t/>
            </a:r>
            <a:br>
              <a:rPr lang="en-US" altLang="en-US" dirty="0">
                <a:solidFill>
                  <a:srgbClr val="262626"/>
                </a:solidFill>
              </a:rPr>
            </a:br>
            <a:r>
              <a:rPr lang="en-US" altLang="en-US" dirty="0">
                <a:solidFill>
                  <a:srgbClr val="262626"/>
                </a:solidFill>
              </a:rPr>
              <a:t>Returns the text showing on the button.</a:t>
            </a:r>
          </a:p>
          <a:p>
            <a:pPr lvl="1"/>
            <a:endParaRPr lang="en-US" altLang="en-US" dirty="0">
              <a:solidFill>
                <a:srgbClr val="404040"/>
              </a:solidFill>
            </a:endParaRPr>
          </a:p>
          <a:p>
            <a:r>
              <a:rPr lang="en-US" altLang="en-US" dirty="0">
                <a:solidFill>
                  <a:srgbClr val="262626"/>
                </a:solidFill>
                <a:latin typeface="Courier New" panose="02070309020205020404" pitchFamily="49" charset="0"/>
              </a:rPr>
              <a:t>public void setText(String text)</a:t>
            </a:r>
            <a:r>
              <a:rPr lang="en-US" altLang="en-US" dirty="0">
                <a:solidFill>
                  <a:srgbClr val="262626"/>
                </a:solidFill>
              </a:rPr>
              <a:t/>
            </a:r>
            <a:br>
              <a:rPr lang="en-US" altLang="en-US" dirty="0">
                <a:solidFill>
                  <a:srgbClr val="262626"/>
                </a:solidFill>
              </a:rPr>
            </a:br>
            <a:r>
              <a:rPr lang="en-US" altLang="en-US" dirty="0">
                <a:solidFill>
                  <a:srgbClr val="262626"/>
                </a:solidFill>
              </a:rPr>
              <a:t>Sets button's text to be the given string.</a:t>
            </a:r>
          </a:p>
        </p:txBody>
      </p:sp>
      <p:pic>
        <p:nvPicPr>
          <p:cNvPr id="12" name="Picture 5">
            <a:extLst>
              <a:ext uri="{FF2B5EF4-FFF2-40B4-BE49-F238E27FC236}">
                <a16:creationId xmlns:a16="http://schemas.microsoft.com/office/drawing/2014/main" xmlns="" id="{99BA6666-3130-4D78-912B-B279174011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74" t="10487" r="65831" b="80890"/>
          <a:stretch>
            <a:fillRect/>
          </a:stretch>
        </p:blipFill>
        <p:spPr bwMode="auto">
          <a:xfrm>
            <a:off x="6537325" y="547688"/>
            <a:ext cx="2301875" cy="671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1972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F98C3-77FD-4F05-823D-25CDA862288C}" type="datetime1">
              <a:rPr lang="en-US" smtClean="0"/>
              <a:t>14-Dec-21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OBJECT ORIENTED  TECHNIQUES USING  JAVA   Unit - V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371600" y="0"/>
            <a:ext cx="7772400" cy="8382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3200" dirty="0"/>
              <a:t>GUI example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9" name="Picture 2" descr="E:\NIET\Project\xLogo11.png.pagespeed.ic.pydHLuCQEZ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447800" cy="817163"/>
          </a:xfrm>
          <a:prstGeom prst="rect">
            <a:avLst/>
          </a:prstGeom>
          <a:noFill/>
        </p:spPr>
      </p:pic>
      <p:sp>
        <p:nvSpPr>
          <p:cNvPr id="11" name="Rectangle 3">
            <a:extLst>
              <a:ext uri="{FF2B5EF4-FFF2-40B4-BE49-F238E27FC236}">
                <a16:creationId xmlns:a16="http://schemas.microsoft.com/office/drawing/2014/main" xmlns="" id="{8989FBA5-3D94-4764-A3DC-2E5C0E2DD0A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1295400"/>
            <a:ext cx="9144000" cy="556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70000"/>
              </a:lnSpc>
              <a:buFontTx/>
              <a:buNone/>
            </a:pPr>
            <a:r>
              <a:rPr lang="en-US" altLang="en-US" sz="1800" dirty="0">
                <a:solidFill>
                  <a:srgbClr val="262626"/>
                </a:solidFill>
                <a:latin typeface="Courier New" panose="02070309020205020404" pitchFamily="49" charset="0"/>
              </a:rPr>
              <a:t>import java.awt.*;      </a:t>
            </a:r>
            <a:r>
              <a:rPr lang="en-US" altLang="en-US" sz="1800" dirty="0">
                <a:solidFill>
                  <a:schemeClr val="hlink"/>
                </a:solidFill>
                <a:latin typeface="Courier New" panose="02070309020205020404" pitchFamily="49" charset="0"/>
              </a:rPr>
              <a:t>// Where is the other button?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800" dirty="0">
                <a:solidFill>
                  <a:srgbClr val="262626"/>
                </a:solidFill>
                <a:latin typeface="Courier New" panose="02070309020205020404" pitchFamily="49" charset="0"/>
              </a:rPr>
              <a:t>import javax.swing.*;</a:t>
            </a:r>
          </a:p>
          <a:p>
            <a:pPr>
              <a:lnSpc>
                <a:spcPct val="70000"/>
              </a:lnSpc>
              <a:buFontTx/>
              <a:buNone/>
            </a:pPr>
            <a:endParaRPr lang="en-US" altLang="en-US" sz="1200" dirty="0">
              <a:solidFill>
                <a:srgbClr val="262626"/>
              </a:solidFill>
              <a:latin typeface="Courier New" panose="02070309020205020404" pitchFamily="49" charset="0"/>
            </a:endParaRP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800" dirty="0">
                <a:solidFill>
                  <a:srgbClr val="262626"/>
                </a:solidFill>
                <a:latin typeface="Courier New" panose="02070309020205020404" pitchFamily="49" charset="0"/>
              </a:rPr>
              <a:t>public class GuiExample1 {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800" dirty="0">
                <a:solidFill>
                  <a:srgbClr val="262626"/>
                </a:solidFill>
                <a:latin typeface="Courier New" panose="02070309020205020404" pitchFamily="49" charset="0"/>
              </a:rPr>
              <a:t>    public static void main(String[] args) {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800" dirty="0">
                <a:solidFill>
                  <a:srgbClr val="262626"/>
                </a:solidFill>
                <a:latin typeface="Courier New" panose="02070309020205020404" pitchFamily="49" charset="0"/>
              </a:rPr>
              <a:t>        JFrame frame = new JFrame();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800" dirty="0">
                <a:solidFill>
                  <a:srgbClr val="262626"/>
                </a:solidFill>
                <a:latin typeface="Courier New" panose="02070309020205020404" pitchFamily="49" charset="0"/>
              </a:rPr>
              <a:t>        frame.setDefaultCloseOperation(JFrame.EXIT_ON_CLOSE);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800" dirty="0">
                <a:solidFill>
                  <a:srgbClr val="262626"/>
                </a:solidFill>
                <a:latin typeface="Courier New" panose="02070309020205020404" pitchFamily="49" charset="0"/>
              </a:rPr>
              <a:t>        frame.setSize(new Dimension(300, 100));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800" dirty="0">
                <a:solidFill>
                  <a:srgbClr val="262626"/>
                </a:solidFill>
                <a:latin typeface="Courier New" panose="02070309020205020404" pitchFamily="49" charset="0"/>
              </a:rPr>
              <a:t>        frame.setTitle("A frame");</a:t>
            </a:r>
          </a:p>
          <a:p>
            <a:pPr>
              <a:lnSpc>
                <a:spcPct val="70000"/>
              </a:lnSpc>
              <a:buFontTx/>
              <a:buNone/>
            </a:pPr>
            <a:endParaRPr lang="en-US" altLang="en-US" sz="1200" dirty="0">
              <a:solidFill>
                <a:srgbClr val="262626"/>
              </a:solidFill>
              <a:latin typeface="Courier New" panose="02070309020205020404" pitchFamily="49" charset="0"/>
            </a:endParaRP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800" dirty="0">
                <a:solidFill>
                  <a:srgbClr val="262626"/>
                </a:solidFill>
                <a:latin typeface="Courier New" panose="02070309020205020404" pitchFamily="49" charset="0"/>
              </a:rPr>
              <a:t>        JButton button1 = new JButton();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800" dirty="0">
                <a:solidFill>
                  <a:srgbClr val="262626"/>
                </a:solidFill>
                <a:latin typeface="Courier New" panose="02070309020205020404" pitchFamily="49" charset="0"/>
              </a:rPr>
              <a:t>        button1.setText("I'm a button.");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800" dirty="0">
                <a:solidFill>
                  <a:srgbClr val="262626"/>
                </a:solidFill>
                <a:latin typeface="Courier New" panose="02070309020205020404" pitchFamily="49" charset="0"/>
              </a:rPr>
              <a:t>        button1.setBackground(Color.BLUE);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800" dirty="0">
                <a:solidFill>
                  <a:srgbClr val="262626"/>
                </a:solidFill>
                <a:latin typeface="Courier New" panose="02070309020205020404" pitchFamily="49" charset="0"/>
              </a:rPr>
              <a:t>        frame.add(button1);</a:t>
            </a:r>
          </a:p>
          <a:p>
            <a:pPr>
              <a:lnSpc>
                <a:spcPct val="70000"/>
              </a:lnSpc>
              <a:buFontTx/>
              <a:buNone/>
            </a:pPr>
            <a:endParaRPr lang="en-US" altLang="en-US" sz="1200" dirty="0">
              <a:solidFill>
                <a:srgbClr val="262626"/>
              </a:solidFill>
              <a:latin typeface="Courier New" panose="02070309020205020404" pitchFamily="49" charset="0"/>
            </a:endParaRP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800" dirty="0">
                <a:solidFill>
                  <a:srgbClr val="262626"/>
                </a:solidFill>
                <a:latin typeface="Courier New" panose="02070309020205020404" pitchFamily="49" charset="0"/>
              </a:rPr>
              <a:t>        JButton button2 = new JButton();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800" dirty="0">
                <a:solidFill>
                  <a:srgbClr val="262626"/>
                </a:solidFill>
                <a:latin typeface="Courier New" panose="02070309020205020404" pitchFamily="49" charset="0"/>
              </a:rPr>
              <a:t>        button2.setText("Click me!");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800" dirty="0">
                <a:solidFill>
                  <a:srgbClr val="262626"/>
                </a:solidFill>
                <a:latin typeface="Courier New" panose="02070309020205020404" pitchFamily="49" charset="0"/>
              </a:rPr>
              <a:t>        button2.setBackground(Color.RED);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800" dirty="0">
                <a:solidFill>
                  <a:srgbClr val="262626"/>
                </a:solidFill>
                <a:latin typeface="Courier New" panose="02070309020205020404" pitchFamily="49" charset="0"/>
              </a:rPr>
              <a:t>        frame.add(button2);</a:t>
            </a:r>
          </a:p>
          <a:p>
            <a:pPr>
              <a:lnSpc>
                <a:spcPct val="70000"/>
              </a:lnSpc>
              <a:buFontTx/>
              <a:buNone/>
            </a:pPr>
            <a:endParaRPr lang="en-US" altLang="en-US" sz="1200" dirty="0">
              <a:solidFill>
                <a:srgbClr val="262626"/>
              </a:solidFill>
              <a:latin typeface="Courier New" panose="02070309020205020404" pitchFamily="49" charset="0"/>
            </a:endParaRP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800" dirty="0">
                <a:solidFill>
                  <a:srgbClr val="262626"/>
                </a:solidFill>
                <a:latin typeface="Courier New" panose="02070309020205020404" pitchFamily="49" charset="0"/>
              </a:rPr>
              <a:t>        frame.setVisible(true);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800" dirty="0">
                <a:solidFill>
                  <a:srgbClr val="262626"/>
                </a:solidFill>
                <a:latin typeface="Courier New" panose="02070309020205020404" pitchFamily="49" charset="0"/>
              </a:rPr>
              <a:t>    }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800" dirty="0">
                <a:solidFill>
                  <a:srgbClr val="262626"/>
                </a:solidFill>
                <a:latin typeface="Courier New" panose="02070309020205020404" pitchFamily="49" charset="0"/>
              </a:rPr>
              <a:t>}</a:t>
            </a:r>
          </a:p>
        </p:txBody>
      </p:sp>
      <p:pic>
        <p:nvPicPr>
          <p:cNvPr id="12" name="Picture 4">
            <a:extLst>
              <a:ext uri="{FF2B5EF4-FFF2-40B4-BE49-F238E27FC236}">
                <a16:creationId xmlns:a16="http://schemas.microsoft.com/office/drawing/2014/main" xmlns="" id="{896180D9-9E17-41C5-84BD-4BFA2AD335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5600700"/>
            <a:ext cx="3086100" cy="102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9971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3BBE2-BE55-492D-BE96-172ED67AFAB1}" type="datetime1">
              <a:rPr lang="en-US" smtClean="0"/>
              <a:t>14-Dec-21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OBJECT ORIENTED  TECHNIQUES USING  JAVA   Unit - V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359310" y="-21037"/>
            <a:ext cx="7772400" cy="8382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3200" dirty="0"/>
              <a:t>Sizing and positioning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9" name="Picture 2" descr="E:\NIET\Project\xLogo11.png.pagespeed.ic.pydHLuCQEZ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447800" cy="817163"/>
          </a:xfrm>
          <a:prstGeom prst="rect">
            <a:avLst/>
          </a:prstGeom>
          <a:noFill/>
        </p:spPr>
      </p:pic>
      <p:sp>
        <p:nvSpPr>
          <p:cNvPr id="11" name="Rectangle 3">
            <a:extLst>
              <a:ext uri="{FF2B5EF4-FFF2-40B4-BE49-F238E27FC236}">
                <a16:creationId xmlns:a16="http://schemas.microsoft.com/office/drawing/2014/main" xmlns="" id="{6682D548-C3D8-4EC3-A52E-61E742D778FB}"/>
              </a:ext>
            </a:extLst>
          </p:cNvPr>
          <p:cNvSpPr txBox="1">
            <a:spLocks noChangeArrowheads="1"/>
          </p:cNvSpPr>
          <p:nvPr/>
        </p:nvSpPr>
        <p:spPr>
          <a:xfrm>
            <a:off x="14748" y="976312"/>
            <a:ext cx="9144000" cy="5562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altLang="en-US" i="1" dirty="0">
                <a:solidFill>
                  <a:srgbClr val="262626"/>
                </a:solidFill>
              </a:rPr>
              <a:t>	How does the programmer specify where each component appears, how big each component should be, and what the component should do if the window is resized / moved / maximized / etc.?</a:t>
            </a:r>
          </a:p>
          <a:p>
            <a:pPr>
              <a:buFontTx/>
              <a:buNone/>
            </a:pPr>
            <a:endParaRPr lang="en-US" altLang="en-US" dirty="0">
              <a:solidFill>
                <a:srgbClr val="262626"/>
              </a:solidFill>
            </a:endParaRPr>
          </a:p>
          <a:p>
            <a:r>
              <a:rPr lang="en-US" altLang="en-US" b="1" dirty="0">
                <a:solidFill>
                  <a:srgbClr val="262626"/>
                </a:solidFill>
              </a:rPr>
              <a:t>Absolute positioning</a:t>
            </a:r>
            <a:r>
              <a:rPr lang="en-US" altLang="en-US" dirty="0">
                <a:solidFill>
                  <a:srgbClr val="262626"/>
                </a:solidFill>
              </a:rPr>
              <a:t> (C++, C#, others):</a:t>
            </a:r>
            <a:br>
              <a:rPr lang="en-US" altLang="en-US" dirty="0">
                <a:solidFill>
                  <a:srgbClr val="262626"/>
                </a:solidFill>
              </a:rPr>
            </a:br>
            <a:r>
              <a:rPr lang="en-US" altLang="en-US" dirty="0">
                <a:solidFill>
                  <a:srgbClr val="262626"/>
                </a:solidFill>
              </a:rPr>
              <a:t>Programmer specifies exact pixel coordinates of every component.</a:t>
            </a:r>
          </a:p>
          <a:p>
            <a:pPr lvl="1"/>
            <a:r>
              <a:rPr lang="en-US" altLang="en-US" dirty="0">
                <a:solidFill>
                  <a:srgbClr val="404040"/>
                </a:solidFill>
              </a:rPr>
              <a:t>"Put this button at (x=15, y=75) and make it 70x31 px in size."</a:t>
            </a:r>
          </a:p>
          <a:p>
            <a:pPr lvl="1"/>
            <a:endParaRPr lang="en-US" altLang="en-US" dirty="0">
              <a:solidFill>
                <a:srgbClr val="404040"/>
              </a:solidFill>
            </a:endParaRPr>
          </a:p>
          <a:p>
            <a:r>
              <a:rPr lang="en-US" altLang="en-US" b="1" dirty="0">
                <a:solidFill>
                  <a:srgbClr val="262626"/>
                </a:solidFill>
              </a:rPr>
              <a:t>Layout managers</a:t>
            </a:r>
            <a:r>
              <a:rPr lang="en-US" altLang="en-US" dirty="0">
                <a:solidFill>
                  <a:srgbClr val="262626"/>
                </a:solidFill>
              </a:rPr>
              <a:t> (Java):</a:t>
            </a:r>
            <a:br>
              <a:rPr lang="en-US" altLang="en-US" dirty="0">
                <a:solidFill>
                  <a:srgbClr val="262626"/>
                </a:solidFill>
              </a:rPr>
            </a:br>
            <a:r>
              <a:rPr lang="en-US" altLang="en-US" dirty="0">
                <a:solidFill>
                  <a:srgbClr val="262626"/>
                </a:solidFill>
              </a:rPr>
              <a:t>Objects that decide where to position each component based on some general rules or criteria.</a:t>
            </a:r>
          </a:p>
          <a:p>
            <a:pPr lvl="1"/>
            <a:r>
              <a:rPr lang="en-US" altLang="en-US" dirty="0">
                <a:solidFill>
                  <a:srgbClr val="404040"/>
                </a:solidFill>
              </a:rPr>
              <a:t>"Put these four buttons into a 2x2 grid and put these text boxes in a horizontal flow in the south part of the frame."</a:t>
            </a:r>
          </a:p>
        </p:txBody>
      </p:sp>
    </p:spTree>
    <p:extLst>
      <p:ext uri="{BB962C8B-B14F-4D97-AF65-F5344CB8AC3E}">
        <p14:creationId xmlns:p14="http://schemas.microsoft.com/office/powerpoint/2010/main" val="2980738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3C96E-07F3-4DB9-ACC1-A72B98479CFF}" type="datetime1">
              <a:rPr lang="en-US" smtClean="0"/>
              <a:t>14-Dec-21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OBJECT ORIENTED  TECHNIQUES USING  JAVA   Unit - V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33400" y="889844"/>
            <a:ext cx="80772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/>
              <a:t>Java </a:t>
            </a:r>
            <a:r>
              <a:rPr lang="en-US" dirty="0" err="1"/>
              <a:t>LayoutManagers</a:t>
            </a:r>
            <a:endParaRPr lang="en-US" dirty="0"/>
          </a:p>
          <a:p>
            <a:pPr algn="just"/>
            <a:r>
              <a:rPr lang="en-US" dirty="0"/>
              <a:t>The </a:t>
            </a:r>
            <a:r>
              <a:rPr lang="en-US" dirty="0" err="1"/>
              <a:t>LayoutManagers</a:t>
            </a:r>
            <a:r>
              <a:rPr lang="en-US" dirty="0"/>
              <a:t> are used to arrange components in a particular manner. The </a:t>
            </a:r>
            <a:r>
              <a:rPr lang="en-US" b="1" dirty="0"/>
              <a:t>Java </a:t>
            </a:r>
            <a:r>
              <a:rPr lang="en-US" b="1" dirty="0" err="1"/>
              <a:t>LayoutManagers</a:t>
            </a:r>
            <a:r>
              <a:rPr lang="en-US" dirty="0"/>
              <a:t> facilitates us to control the positioning and size of the components in GUI forms. </a:t>
            </a:r>
            <a:r>
              <a:rPr lang="en-US" dirty="0" err="1"/>
              <a:t>LayoutManager</a:t>
            </a:r>
            <a:r>
              <a:rPr lang="en-US" dirty="0"/>
              <a:t> is an interface that is implemented by all the classes of layout managers. There are the following classes that represent the layout managers:</a:t>
            </a:r>
          </a:p>
          <a:p>
            <a:pPr algn="just"/>
            <a:r>
              <a:rPr lang="en-US" dirty="0" err="1"/>
              <a:t>java.awt.BorderLayout</a:t>
            </a:r>
            <a:endParaRPr lang="en-US" dirty="0"/>
          </a:p>
          <a:p>
            <a:pPr algn="just"/>
            <a:r>
              <a:rPr lang="en-US" dirty="0" err="1"/>
              <a:t>java.awt.FlowLayout</a:t>
            </a:r>
            <a:endParaRPr lang="en-US" dirty="0"/>
          </a:p>
          <a:p>
            <a:pPr algn="just"/>
            <a:r>
              <a:rPr lang="en-US" dirty="0" err="1"/>
              <a:t>java.awt.GridLayout</a:t>
            </a:r>
            <a:endParaRPr lang="en-US" dirty="0"/>
          </a:p>
          <a:p>
            <a:pPr algn="just"/>
            <a:r>
              <a:rPr lang="en-US" dirty="0" err="1"/>
              <a:t>java.awt.CardLayout</a:t>
            </a:r>
            <a:endParaRPr lang="en-US" dirty="0"/>
          </a:p>
          <a:p>
            <a:pPr algn="just"/>
            <a:r>
              <a:rPr lang="en-US" dirty="0" err="1"/>
              <a:t>java.awt.GridBagLayout</a:t>
            </a:r>
            <a:endParaRPr lang="en-US" dirty="0"/>
          </a:p>
          <a:p>
            <a:pPr algn="just"/>
            <a:r>
              <a:rPr lang="en-US" dirty="0" err="1"/>
              <a:t>javax.swing.BoxLayout</a:t>
            </a:r>
            <a:endParaRPr lang="en-US" dirty="0"/>
          </a:p>
          <a:p>
            <a:pPr algn="just"/>
            <a:r>
              <a:rPr lang="en-US" dirty="0" err="1"/>
              <a:t>javax.swing.GroupLayout</a:t>
            </a:r>
            <a:endParaRPr lang="en-US" dirty="0"/>
          </a:p>
          <a:p>
            <a:pPr algn="just"/>
            <a:r>
              <a:rPr lang="en-US" dirty="0" err="1"/>
              <a:t>javax.swing.ScrollPaneLayout</a:t>
            </a:r>
            <a:endParaRPr lang="en-US" dirty="0"/>
          </a:p>
          <a:p>
            <a:pPr algn="just"/>
            <a:r>
              <a:rPr lang="en-US" dirty="0" err="1"/>
              <a:t>javax.swing.SpringLayout</a:t>
            </a:r>
            <a:r>
              <a:rPr lang="en-US" dirty="0"/>
              <a:t> etc.</a:t>
            </a:r>
          </a:p>
        </p:txBody>
      </p:sp>
    </p:spTree>
    <p:extLst>
      <p:ext uri="{BB962C8B-B14F-4D97-AF65-F5344CB8AC3E}">
        <p14:creationId xmlns:p14="http://schemas.microsoft.com/office/powerpoint/2010/main" val="276411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B0FE5-64C2-4E59-820D-D68165C47639}" type="datetime1">
              <a:rPr lang="en-US" smtClean="0"/>
              <a:t>14-Dec-21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OBJECT ORIENTED  TECHNIQUES USING  JAVA   Unit - V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371600" y="-38100"/>
            <a:ext cx="7772400" cy="8382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3200" dirty="0"/>
              <a:t>Containers and layout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9" name="Picture 2" descr="E:\NIET\Project\xLogo11.png.pagespeed.ic.pydHLuCQEZ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447800" cy="817163"/>
          </a:xfrm>
          <a:prstGeom prst="rect">
            <a:avLst/>
          </a:prstGeom>
          <a:noFill/>
        </p:spPr>
      </p:pic>
      <p:pic>
        <p:nvPicPr>
          <p:cNvPr id="11" name="Picture 4">
            <a:extLst>
              <a:ext uri="{FF2B5EF4-FFF2-40B4-BE49-F238E27FC236}">
                <a16:creationId xmlns:a16="http://schemas.microsoft.com/office/drawing/2014/main" xmlns="" id="{4A46FD4E-6FF1-4F4E-946C-778FECA27D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617788"/>
            <a:ext cx="6172200" cy="3859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3">
            <a:extLst>
              <a:ext uri="{FF2B5EF4-FFF2-40B4-BE49-F238E27FC236}">
                <a16:creationId xmlns:a16="http://schemas.microsoft.com/office/drawing/2014/main" xmlns="" id="{3C82B79D-7615-40F8-88CA-1D7E15FAE997}"/>
              </a:ext>
            </a:extLst>
          </p:cNvPr>
          <p:cNvSpPr txBox="1">
            <a:spLocks noChangeArrowheads="1"/>
          </p:cNvSpPr>
          <p:nvPr/>
        </p:nvSpPr>
        <p:spPr>
          <a:xfrm>
            <a:off x="228600" y="855263"/>
            <a:ext cx="9144000" cy="556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>
                <a:solidFill>
                  <a:srgbClr val="262626"/>
                </a:solidFill>
              </a:rPr>
              <a:t>Place components in a </a:t>
            </a:r>
            <a:r>
              <a:rPr lang="en-US" altLang="en-US" i="1" dirty="0">
                <a:solidFill>
                  <a:srgbClr val="262626"/>
                </a:solidFill>
              </a:rPr>
              <a:t>container</a:t>
            </a:r>
            <a:r>
              <a:rPr lang="en-US" altLang="en-US" dirty="0">
                <a:solidFill>
                  <a:srgbClr val="262626"/>
                </a:solidFill>
              </a:rPr>
              <a:t>;  add the container to a frame.</a:t>
            </a:r>
          </a:p>
          <a:p>
            <a:pPr lvl="1"/>
            <a:r>
              <a:rPr lang="en-US" altLang="en-US" b="1" dirty="0">
                <a:solidFill>
                  <a:srgbClr val="404040"/>
                </a:solidFill>
              </a:rPr>
              <a:t>container</a:t>
            </a:r>
            <a:r>
              <a:rPr lang="en-US" altLang="en-US" dirty="0">
                <a:solidFill>
                  <a:srgbClr val="404040"/>
                </a:solidFill>
              </a:rPr>
              <a:t>:</a:t>
            </a:r>
            <a:r>
              <a:rPr lang="en-US" altLang="en-US" b="1" dirty="0">
                <a:solidFill>
                  <a:srgbClr val="404040"/>
                </a:solidFill>
              </a:rPr>
              <a:t> </a:t>
            </a:r>
            <a:r>
              <a:rPr lang="en-US" altLang="en-US" dirty="0">
                <a:solidFill>
                  <a:srgbClr val="404040"/>
                </a:solidFill>
              </a:rPr>
              <a:t>An object that stores components and governs their positions, sizes, and resizing behavior.</a:t>
            </a:r>
          </a:p>
        </p:txBody>
      </p:sp>
    </p:spTree>
    <p:extLst>
      <p:ext uri="{BB962C8B-B14F-4D97-AF65-F5344CB8AC3E}">
        <p14:creationId xmlns:p14="http://schemas.microsoft.com/office/powerpoint/2010/main" val="2259862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3AA4E-B6E1-456C-8884-DF6B7F37E31C}" type="datetime1">
              <a:rPr lang="en-US" smtClean="0"/>
              <a:t>14-Dec-21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OBJECT ORIENTED  TECHNIQUES USING  JAVA   Unit - V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371600" y="0"/>
            <a:ext cx="7772400" cy="8382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3200" dirty="0"/>
              <a:t>JFrame as container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9" name="Picture 2" descr="E:\NIET\Project\xLogo11.png.pagespeed.ic.pydHLuCQEZ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447800" cy="817163"/>
          </a:xfrm>
          <a:prstGeom prst="rect">
            <a:avLst/>
          </a:prstGeom>
          <a:noFill/>
        </p:spPr>
      </p:pic>
      <p:sp>
        <p:nvSpPr>
          <p:cNvPr id="11" name="Rectangle 3">
            <a:extLst>
              <a:ext uri="{FF2B5EF4-FFF2-40B4-BE49-F238E27FC236}">
                <a16:creationId xmlns:a16="http://schemas.microsoft.com/office/drawing/2014/main" xmlns="" id="{ED39094A-E725-497C-B942-8630CCEC68AC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1295400"/>
            <a:ext cx="9144000" cy="5562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altLang="en-US" dirty="0">
                <a:solidFill>
                  <a:srgbClr val="262626"/>
                </a:solidFill>
              </a:rPr>
              <a:t>	A </a:t>
            </a:r>
            <a:r>
              <a:rPr lang="en-US" altLang="en-US" dirty="0">
                <a:solidFill>
                  <a:srgbClr val="262626"/>
                </a:solidFill>
                <a:latin typeface="Courier New" panose="02070309020205020404" pitchFamily="49" charset="0"/>
              </a:rPr>
              <a:t>JFrame</a:t>
            </a:r>
            <a:r>
              <a:rPr lang="en-US" altLang="en-US" dirty="0">
                <a:solidFill>
                  <a:srgbClr val="262626"/>
                </a:solidFill>
              </a:rPr>
              <a:t> is a container.  Containers have these methods:</a:t>
            </a:r>
          </a:p>
          <a:p>
            <a:pPr lvl="1"/>
            <a:endParaRPr lang="en-US" altLang="en-US" sz="1200" dirty="0">
              <a:solidFill>
                <a:srgbClr val="404040"/>
              </a:solidFill>
            </a:endParaRPr>
          </a:p>
          <a:p>
            <a:r>
              <a:rPr lang="en-US" altLang="en-US" dirty="0">
                <a:solidFill>
                  <a:srgbClr val="262626"/>
                </a:solidFill>
                <a:latin typeface="Courier New" panose="02070309020205020404" pitchFamily="49" charset="0"/>
              </a:rPr>
              <a:t>public void </a:t>
            </a:r>
            <a:r>
              <a:rPr lang="en-US" altLang="en-US" b="1" dirty="0">
                <a:solidFill>
                  <a:srgbClr val="262626"/>
                </a:solidFill>
                <a:latin typeface="Courier New" panose="02070309020205020404" pitchFamily="49" charset="0"/>
              </a:rPr>
              <a:t>add</a:t>
            </a:r>
            <a:r>
              <a:rPr lang="en-US" altLang="en-US" dirty="0">
                <a:solidFill>
                  <a:srgbClr val="262626"/>
                </a:solidFill>
                <a:latin typeface="Courier New" panose="02070309020205020404" pitchFamily="49" charset="0"/>
              </a:rPr>
              <a:t>(Component comp)</a:t>
            </a:r>
            <a:br>
              <a:rPr lang="en-US" altLang="en-US" dirty="0">
                <a:solidFill>
                  <a:srgbClr val="262626"/>
                </a:solidFill>
                <a:latin typeface="Courier New" panose="02070309020205020404" pitchFamily="49" charset="0"/>
              </a:rPr>
            </a:br>
            <a:r>
              <a:rPr lang="en-US" altLang="en-US" dirty="0">
                <a:solidFill>
                  <a:srgbClr val="262626"/>
                </a:solidFill>
                <a:latin typeface="Courier New" panose="02070309020205020404" pitchFamily="49" charset="0"/>
              </a:rPr>
              <a:t>public void </a:t>
            </a:r>
            <a:r>
              <a:rPr lang="en-US" altLang="en-US" b="1" dirty="0">
                <a:solidFill>
                  <a:srgbClr val="262626"/>
                </a:solidFill>
                <a:latin typeface="Courier New" panose="02070309020205020404" pitchFamily="49" charset="0"/>
              </a:rPr>
              <a:t>add</a:t>
            </a:r>
            <a:r>
              <a:rPr lang="en-US" altLang="en-US" dirty="0">
                <a:solidFill>
                  <a:srgbClr val="262626"/>
                </a:solidFill>
                <a:latin typeface="Courier New" panose="02070309020205020404" pitchFamily="49" charset="0"/>
              </a:rPr>
              <a:t>(Component comp, Object info)</a:t>
            </a:r>
            <a:r>
              <a:rPr lang="en-US" altLang="en-US" dirty="0">
                <a:solidFill>
                  <a:srgbClr val="262626"/>
                </a:solidFill>
              </a:rPr>
              <a:t/>
            </a:r>
            <a:br>
              <a:rPr lang="en-US" altLang="en-US" dirty="0">
                <a:solidFill>
                  <a:srgbClr val="262626"/>
                </a:solidFill>
              </a:rPr>
            </a:br>
            <a:r>
              <a:rPr lang="en-US" altLang="en-US" dirty="0">
                <a:solidFill>
                  <a:srgbClr val="262626"/>
                </a:solidFill>
              </a:rPr>
              <a:t>Adds a component to the container, possibly giving extra information about where to place it.</a:t>
            </a:r>
          </a:p>
          <a:p>
            <a:pPr lvl="1"/>
            <a:endParaRPr lang="en-US" altLang="en-US" sz="1200" dirty="0">
              <a:solidFill>
                <a:srgbClr val="404040"/>
              </a:solidFill>
            </a:endParaRPr>
          </a:p>
          <a:p>
            <a:r>
              <a:rPr lang="en-US" altLang="en-US" dirty="0">
                <a:solidFill>
                  <a:srgbClr val="262626"/>
                </a:solidFill>
                <a:latin typeface="Courier New" panose="02070309020205020404" pitchFamily="49" charset="0"/>
              </a:rPr>
              <a:t>public void </a:t>
            </a:r>
            <a:r>
              <a:rPr lang="en-US" altLang="en-US" b="1" dirty="0">
                <a:solidFill>
                  <a:srgbClr val="262626"/>
                </a:solidFill>
                <a:latin typeface="Courier New" panose="02070309020205020404" pitchFamily="49" charset="0"/>
              </a:rPr>
              <a:t>remove</a:t>
            </a:r>
            <a:r>
              <a:rPr lang="en-US" altLang="en-US" dirty="0">
                <a:solidFill>
                  <a:srgbClr val="262626"/>
                </a:solidFill>
                <a:latin typeface="Courier New" panose="02070309020205020404" pitchFamily="49" charset="0"/>
              </a:rPr>
              <a:t>(Component comp)</a:t>
            </a:r>
          </a:p>
          <a:p>
            <a:pPr lvl="1"/>
            <a:endParaRPr lang="en-US" altLang="en-US" sz="1200" dirty="0">
              <a:solidFill>
                <a:srgbClr val="404040"/>
              </a:solidFill>
              <a:latin typeface="Courier New" panose="02070309020205020404" pitchFamily="49" charset="0"/>
            </a:endParaRPr>
          </a:p>
          <a:p>
            <a:r>
              <a:rPr lang="en-US" altLang="en-US" dirty="0">
                <a:solidFill>
                  <a:srgbClr val="262626"/>
                </a:solidFill>
                <a:latin typeface="Courier New" panose="02070309020205020404" pitchFamily="49" charset="0"/>
              </a:rPr>
              <a:t>public void </a:t>
            </a:r>
            <a:r>
              <a:rPr lang="en-US" altLang="en-US" b="1" dirty="0">
                <a:solidFill>
                  <a:srgbClr val="262626"/>
                </a:solidFill>
                <a:latin typeface="Courier New" panose="02070309020205020404" pitchFamily="49" charset="0"/>
              </a:rPr>
              <a:t>setLayout</a:t>
            </a:r>
            <a:r>
              <a:rPr lang="en-US" altLang="en-US" dirty="0">
                <a:solidFill>
                  <a:srgbClr val="262626"/>
                </a:solidFill>
                <a:latin typeface="Courier New" panose="02070309020205020404" pitchFamily="49" charset="0"/>
              </a:rPr>
              <a:t>(LayoutManager mgr)</a:t>
            </a:r>
            <a:r>
              <a:rPr lang="en-US" altLang="en-US" dirty="0">
                <a:solidFill>
                  <a:srgbClr val="262626"/>
                </a:solidFill>
              </a:rPr>
              <a:t/>
            </a:r>
            <a:br>
              <a:rPr lang="en-US" altLang="en-US" dirty="0">
                <a:solidFill>
                  <a:srgbClr val="262626"/>
                </a:solidFill>
              </a:rPr>
            </a:br>
            <a:r>
              <a:rPr lang="en-US" altLang="en-US" dirty="0">
                <a:solidFill>
                  <a:srgbClr val="262626"/>
                </a:solidFill>
              </a:rPr>
              <a:t>Uses the given layout manager to position components.</a:t>
            </a:r>
          </a:p>
          <a:p>
            <a:pPr lvl="1"/>
            <a:endParaRPr lang="en-US" altLang="en-US" sz="1200" dirty="0">
              <a:solidFill>
                <a:srgbClr val="404040"/>
              </a:solidFill>
              <a:latin typeface="Courier New" panose="02070309020205020404" pitchFamily="49" charset="0"/>
            </a:endParaRPr>
          </a:p>
          <a:p>
            <a:r>
              <a:rPr lang="en-US" altLang="en-US" dirty="0">
                <a:solidFill>
                  <a:srgbClr val="262626"/>
                </a:solidFill>
                <a:latin typeface="Courier New" panose="02070309020205020404" pitchFamily="49" charset="0"/>
              </a:rPr>
              <a:t>public void </a:t>
            </a:r>
            <a:r>
              <a:rPr lang="en-US" altLang="en-US" b="1" dirty="0">
                <a:solidFill>
                  <a:srgbClr val="262626"/>
                </a:solidFill>
                <a:latin typeface="Courier New" panose="02070309020205020404" pitchFamily="49" charset="0"/>
              </a:rPr>
              <a:t>validate</a:t>
            </a:r>
            <a:r>
              <a:rPr lang="en-US" altLang="en-US" dirty="0">
                <a:solidFill>
                  <a:srgbClr val="262626"/>
                </a:solidFill>
                <a:latin typeface="Courier New" panose="02070309020205020404" pitchFamily="49" charset="0"/>
              </a:rPr>
              <a:t>()</a:t>
            </a:r>
            <a:r>
              <a:rPr lang="en-US" altLang="en-US" dirty="0">
                <a:solidFill>
                  <a:srgbClr val="262626"/>
                </a:solidFill>
              </a:rPr>
              <a:t/>
            </a:r>
            <a:br>
              <a:rPr lang="en-US" altLang="en-US" dirty="0">
                <a:solidFill>
                  <a:srgbClr val="262626"/>
                </a:solidFill>
              </a:rPr>
            </a:br>
            <a:r>
              <a:rPr lang="en-US" altLang="en-US" dirty="0">
                <a:solidFill>
                  <a:srgbClr val="262626"/>
                </a:solidFill>
              </a:rPr>
              <a:t>Refreshes the layout (if it changes after the container is onscreen).</a:t>
            </a:r>
          </a:p>
        </p:txBody>
      </p:sp>
    </p:spTree>
    <p:extLst>
      <p:ext uri="{BB962C8B-B14F-4D97-AF65-F5344CB8AC3E}">
        <p14:creationId xmlns:p14="http://schemas.microsoft.com/office/powerpoint/2010/main" val="4048541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A34C7-9224-4A7D-B3E9-55A441DE780F}" type="datetime1">
              <a:rPr lang="en-US" smtClean="0"/>
              <a:t>14-Dec-21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OBJECT ORIENTED  TECHNIQUES USING  JAVA   Unit - V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371600" y="0"/>
            <a:ext cx="7772400" cy="8382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3200" dirty="0"/>
              <a:t>Preferred</a:t>
            </a:r>
            <a:r>
              <a:rPr lang="en-US" altLang="en-US" sz="4000" dirty="0"/>
              <a:t> sizes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9" name="Picture 2" descr="E:\NIET\Project\xLogo11.png.pagespeed.ic.pydHLuCQEZ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447800" cy="817163"/>
          </a:xfrm>
          <a:prstGeom prst="rect">
            <a:avLst/>
          </a:prstGeom>
          <a:noFill/>
        </p:spPr>
      </p:pic>
      <p:sp>
        <p:nvSpPr>
          <p:cNvPr id="11" name="Rectangle 3">
            <a:extLst>
              <a:ext uri="{FF2B5EF4-FFF2-40B4-BE49-F238E27FC236}">
                <a16:creationId xmlns:a16="http://schemas.microsoft.com/office/drawing/2014/main" xmlns="" id="{EDDF799A-4E4B-46B1-AF11-3EBCD052A303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772713"/>
            <a:ext cx="9144000" cy="556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860425" algn="l"/>
                <a:tab pos="1143000" algn="l"/>
                <a:tab pos="1431925" algn="l"/>
                <a:tab pos="1774825" algn="l"/>
                <a:tab pos="4738688" algn="l"/>
              </a:tabLst>
            </a:pPr>
            <a:r>
              <a:rPr lang="en-US" altLang="en-US" dirty="0">
                <a:solidFill>
                  <a:srgbClr val="262626"/>
                </a:solidFill>
              </a:rPr>
              <a:t>Swing component objects each have a certain size they would "like" to be: Just large enough to fit their contents (text, icons, etc.).</a:t>
            </a:r>
          </a:p>
          <a:p>
            <a:pPr lvl="1">
              <a:tabLst>
                <a:tab pos="860425" algn="l"/>
                <a:tab pos="1143000" algn="l"/>
                <a:tab pos="1431925" algn="l"/>
                <a:tab pos="1774825" algn="l"/>
                <a:tab pos="4738688" algn="l"/>
              </a:tabLst>
            </a:pPr>
            <a:r>
              <a:rPr lang="en-US" altLang="en-US" dirty="0">
                <a:solidFill>
                  <a:srgbClr val="404040"/>
                </a:solidFill>
              </a:rPr>
              <a:t>This is called the </a:t>
            </a:r>
            <a:r>
              <a:rPr lang="en-US" altLang="en-US" i="1" dirty="0">
                <a:solidFill>
                  <a:srgbClr val="404040"/>
                </a:solidFill>
              </a:rPr>
              <a:t>preferred size</a:t>
            </a:r>
            <a:r>
              <a:rPr lang="en-US" altLang="en-US" dirty="0">
                <a:solidFill>
                  <a:srgbClr val="404040"/>
                </a:solidFill>
              </a:rPr>
              <a:t> of the component.</a:t>
            </a:r>
          </a:p>
          <a:p>
            <a:pPr lvl="1">
              <a:tabLst>
                <a:tab pos="860425" algn="l"/>
                <a:tab pos="1143000" algn="l"/>
                <a:tab pos="1431925" algn="l"/>
                <a:tab pos="1774825" algn="l"/>
                <a:tab pos="4738688" algn="l"/>
              </a:tabLst>
            </a:pPr>
            <a:endParaRPr lang="en-US" altLang="en-US" sz="1200" dirty="0">
              <a:solidFill>
                <a:srgbClr val="404040"/>
              </a:solidFill>
            </a:endParaRPr>
          </a:p>
          <a:p>
            <a:pPr lvl="1">
              <a:tabLst>
                <a:tab pos="860425" algn="l"/>
                <a:tab pos="1143000" algn="l"/>
                <a:tab pos="1431925" algn="l"/>
                <a:tab pos="1774825" algn="l"/>
                <a:tab pos="4738688" algn="l"/>
              </a:tabLst>
            </a:pPr>
            <a:r>
              <a:rPr lang="en-US" altLang="en-US" dirty="0">
                <a:solidFill>
                  <a:srgbClr val="404040"/>
                </a:solidFill>
              </a:rPr>
              <a:t>Some types of layout managers (e.g. </a:t>
            </a:r>
            <a:r>
              <a:rPr lang="en-US" altLang="en-US" dirty="0">
                <a:solidFill>
                  <a:srgbClr val="404040"/>
                </a:solidFill>
                <a:latin typeface="Courier New" panose="02070309020205020404" pitchFamily="49" charset="0"/>
              </a:rPr>
              <a:t>FlowLayout</a:t>
            </a:r>
            <a:r>
              <a:rPr lang="en-US" altLang="en-US" dirty="0">
                <a:solidFill>
                  <a:srgbClr val="404040"/>
                </a:solidFill>
              </a:rPr>
              <a:t>) choose to size the components inside them to the preferred size.</a:t>
            </a:r>
          </a:p>
          <a:p>
            <a:pPr lvl="1">
              <a:tabLst>
                <a:tab pos="860425" algn="l"/>
                <a:tab pos="1143000" algn="l"/>
                <a:tab pos="1431925" algn="l"/>
                <a:tab pos="1774825" algn="l"/>
                <a:tab pos="4738688" algn="l"/>
              </a:tabLst>
            </a:pPr>
            <a:r>
              <a:rPr lang="en-US" altLang="en-US" dirty="0">
                <a:solidFill>
                  <a:srgbClr val="404040"/>
                </a:solidFill>
              </a:rPr>
              <a:t>Others (e.g. </a:t>
            </a:r>
            <a:r>
              <a:rPr lang="en-US" altLang="en-US" dirty="0">
                <a:solidFill>
                  <a:srgbClr val="404040"/>
                </a:solidFill>
                <a:latin typeface="Courier New" panose="02070309020205020404" pitchFamily="49" charset="0"/>
              </a:rPr>
              <a:t>BorderLayout</a:t>
            </a:r>
            <a:r>
              <a:rPr lang="en-US" altLang="en-US" dirty="0">
                <a:solidFill>
                  <a:srgbClr val="404040"/>
                </a:solidFill>
              </a:rPr>
              <a:t>, </a:t>
            </a:r>
            <a:r>
              <a:rPr lang="en-US" altLang="en-US" dirty="0">
                <a:solidFill>
                  <a:srgbClr val="404040"/>
                </a:solidFill>
                <a:latin typeface="Courier New" panose="02070309020205020404" pitchFamily="49" charset="0"/>
              </a:rPr>
              <a:t>GridLayout</a:t>
            </a:r>
            <a:r>
              <a:rPr lang="en-US" altLang="en-US" dirty="0">
                <a:solidFill>
                  <a:srgbClr val="404040"/>
                </a:solidFill>
              </a:rPr>
              <a:t>) disregard the preferred size and use some other scheme to size the components.</a:t>
            </a:r>
          </a:p>
          <a:p>
            <a:pPr lvl="1">
              <a:tabLst>
                <a:tab pos="860425" algn="l"/>
                <a:tab pos="1143000" algn="l"/>
                <a:tab pos="1431925" algn="l"/>
                <a:tab pos="1774825" algn="l"/>
                <a:tab pos="4738688" algn="l"/>
              </a:tabLst>
            </a:pPr>
            <a:endParaRPr lang="en-US" altLang="en-US" sz="1200" dirty="0">
              <a:solidFill>
                <a:srgbClr val="404040"/>
              </a:solidFill>
            </a:endParaRPr>
          </a:p>
          <a:p>
            <a:pPr>
              <a:buFontTx/>
              <a:buNone/>
              <a:tabLst>
                <a:tab pos="860425" algn="l"/>
                <a:tab pos="1143000" algn="l"/>
                <a:tab pos="1431925" algn="l"/>
                <a:tab pos="1774825" algn="l"/>
                <a:tab pos="4738688" algn="l"/>
              </a:tabLst>
            </a:pPr>
            <a:r>
              <a:rPr lang="en-US" altLang="en-US" i="1" dirty="0">
                <a:solidFill>
                  <a:srgbClr val="262626"/>
                </a:solidFill>
              </a:rPr>
              <a:t>	Buttons at preferred size:	Not preferred size:</a:t>
            </a:r>
            <a:endParaRPr lang="en-US" altLang="en-US" dirty="0">
              <a:solidFill>
                <a:srgbClr val="262626"/>
              </a:solidFill>
            </a:endParaRPr>
          </a:p>
        </p:txBody>
      </p:sp>
      <p:pic>
        <p:nvPicPr>
          <p:cNvPr id="12" name="Picture 4">
            <a:extLst>
              <a:ext uri="{FF2B5EF4-FFF2-40B4-BE49-F238E27FC236}">
                <a16:creationId xmlns:a16="http://schemas.microsoft.com/office/drawing/2014/main" xmlns="" id="{F2A7FD90-75B6-444D-8D68-460F0A0DC6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784" b="21649"/>
          <a:stretch>
            <a:fillRect/>
          </a:stretch>
        </p:blipFill>
        <p:spPr bwMode="auto">
          <a:xfrm>
            <a:off x="5272548" y="5435205"/>
            <a:ext cx="3352800" cy="1300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5">
            <a:extLst>
              <a:ext uri="{FF2B5EF4-FFF2-40B4-BE49-F238E27FC236}">
                <a16:creationId xmlns:a16="http://schemas.microsoft.com/office/drawing/2014/main" xmlns="" id="{2A787B6F-0790-449E-B068-EE59A2EF0F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395"/>
          <a:stretch>
            <a:fillRect/>
          </a:stretch>
        </p:blipFill>
        <p:spPr bwMode="auto">
          <a:xfrm>
            <a:off x="716526" y="5516870"/>
            <a:ext cx="2133600" cy="849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2024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08825-DA0E-42D3-839C-CFC165824948}" type="datetime1">
              <a:rPr lang="en-US" smtClean="0"/>
              <a:t>14-Dec-21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OBJECT ORIENTED  TECHNIQUES USING  JAVA   Unit - V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371600" y="0"/>
            <a:ext cx="7772400" cy="8382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3200" dirty="0"/>
              <a:t>FlowLayout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9" name="Picture 2" descr="E:\NIET\Project\xLogo11.png.pagespeed.ic.pydHLuCQEZ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447800" cy="817163"/>
          </a:xfrm>
          <a:prstGeom prst="rect">
            <a:avLst/>
          </a:prstGeom>
          <a:noFill/>
        </p:spPr>
      </p:pic>
      <p:sp>
        <p:nvSpPr>
          <p:cNvPr id="11" name="Rectangle 3">
            <a:extLst>
              <a:ext uri="{FF2B5EF4-FFF2-40B4-BE49-F238E27FC236}">
                <a16:creationId xmlns:a16="http://schemas.microsoft.com/office/drawing/2014/main" xmlns="" id="{B5E8D6F8-BBF1-4174-925B-968C9BB2DCC1}"/>
              </a:ext>
            </a:extLst>
          </p:cNvPr>
          <p:cNvSpPr txBox="1">
            <a:spLocks noChangeArrowheads="1"/>
          </p:cNvSpPr>
          <p:nvPr/>
        </p:nvSpPr>
        <p:spPr>
          <a:xfrm>
            <a:off x="125412" y="838200"/>
            <a:ext cx="9144000" cy="55626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altLang="en-US" dirty="0">
                <a:solidFill>
                  <a:srgbClr val="262626"/>
                </a:solidFill>
                <a:latin typeface="Courier New" panose="02070309020205020404" pitchFamily="49" charset="0"/>
              </a:rPr>
              <a:t>public FlowLayout()</a:t>
            </a:r>
          </a:p>
          <a:p>
            <a:pPr>
              <a:buFontTx/>
              <a:buNone/>
            </a:pPr>
            <a:endParaRPr lang="en-US" altLang="en-US" sz="1200" dirty="0">
              <a:solidFill>
                <a:srgbClr val="262626"/>
              </a:solidFill>
              <a:latin typeface="Courier New" panose="02070309020205020404" pitchFamily="49" charset="0"/>
            </a:endParaRPr>
          </a:p>
          <a:p>
            <a:r>
              <a:rPr lang="en-US" altLang="en-US" dirty="0">
                <a:solidFill>
                  <a:srgbClr val="262626"/>
                </a:solidFill>
              </a:rPr>
              <a:t>treats container as a left-to-right, top-to-bottom "paragraph".</a:t>
            </a:r>
          </a:p>
          <a:p>
            <a:pPr lvl="1"/>
            <a:r>
              <a:rPr lang="en-US" altLang="en-US" dirty="0">
                <a:solidFill>
                  <a:srgbClr val="404040"/>
                </a:solidFill>
              </a:rPr>
              <a:t>Components are given preferred size, horizontally and vertically.</a:t>
            </a:r>
          </a:p>
          <a:p>
            <a:pPr lvl="1"/>
            <a:r>
              <a:rPr lang="en-US" altLang="en-US" dirty="0">
                <a:solidFill>
                  <a:srgbClr val="404040"/>
                </a:solidFill>
              </a:rPr>
              <a:t>Components are positioned in the order added.</a:t>
            </a:r>
          </a:p>
          <a:p>
            <a:pPr lvl="1"/>
            <a:r>
              <a:rPr lang="en-US" altLang="en-US" dirty="0">
                <a:solidFill>
                  <a:srgbClr val="404040"/>
                </a:solidFill>
              </a:rPr>
              <a:t>If too long, components wrap around to the next line.</a:t>
            </a:r>
          </a:p>
          <a:p>
            <a:pPr>
              <a:buFontTx/>
              <a:buNone/>
            </a:pPr>
            <a:endParaRPr lang="en-US" altLang="en-US" sz="1200" dirty="0">
              <a:solidFill>
                <a:srgbClr val="262626"/>
              </a:solidFill>
            </a:endParaRPr>
          </a:p>
          <a:p>
            <a:pPr>
              <a:buFontTx/>
              <a:buNone/>
            </a:pPr>
            <a:r>
              <a:rPr lang="en-US" altLang="en-US" sz="1800" dirty="0">
                <a:solidFill>
                  <a:srgbClr val="262626"/>
                </a:solidFill>
                <a:latin typeface="Courier New" panose="02070309020205020404" pitchFamily="49" charset="0"/>
              </a:rPr>
              <a:t>	myFrame.setLayout(</a:t>
            </a:r>
            <a:r>
              <a:rPr lang="en-US" altLang="en-US" sz="1800" b="1" dirty="0">
                <a:solidFill>
                  <a:srgbClr val="262626"/>
                </a:solidFill>
                <a:latin typeface="Courier New" panose="02070309020205020404" pitchFamily="49" charset="0"/>
              </a:rPr>
              <a:t>new FlowLayout()</a:t>
            </a:r>
            <a:r>
              <a:rPr lang="en-US" altLang="en-US" sz="1800" dirty="0">
                <a:solidFill>
                  <a:srgbClr val="262626"/>
                </a:solidFill>
                <a:latin typeface="Courier New" panose="02070309020205020404" pitchFamily="49" charset="0"/>
              </a:rPr>
              <a:t>);</a:t>
            </a:r>
          </a:p>
          <a:p>
            <a:pPr>
              <a:buFontTx/>
              <a:buNone/>
            </a:pPr>
            <a:r>
              <a:rPr lang="en-US" altLang="en-US" sz="1800" dirty="0">
                <a:solidFill>
                  <a:srgbClr val="262626"/>
                </a:solidFill>
                <a:latin typeface="Courier New" panose="02070309020205020404" pitchFamily="49" charset="0"/>
              </a:rPr>
              <a:t>	myFrame.add(new JButton("Button 1"));</a:t>
            </a:r>
            <a:endParaRPr lang="en-US" altLang="en-US" sz="3200" dirty="0">
              <a:solidFill>
                <a:srgbClr val="262626"/>
              </a:solidFill>
            </a:endParaRPr>
          </a:p>
          <a:p>
            <a:pPr lvl="1"/>
            <a:endParaRPr lang="en-US" altLang="en-US" dirty="0">
              <a:solidFill>
                <a:srgbClr val="404040"/>
              </a:solidFill>
            </a:endParaRPr>
          </a:p>
          <a:p>
            <a:pPr lvl="1"/>
            <a:endParaRPr lang="en-US" altLang="en-US" dirty="0">
              <a:solidFill>
                <a:srgbClr val="404040"/>
              </a:solidFill>
            </a:endParaRPr>
          </a:p>
          <a:p>
            <a:pPr lvl="1"/>
            <a:endParaRPr lang="en-US" altLang="en-US" dirty="0">
              <a:solidFill>
                <a:srgbClr val="404040"/>
              </a:solidFill>
            </a:endParaRPr>
          </a:p>
          <a:p>
            <a:pPr lvl="1"/>
            <a:endParaRPr lang="en-US" altLang="en-US" dirty="0">
              <a:solidFill>
                <a:srgbClr val="404040"/>
              </a:solidFill>
            </a:endParaRPr>
          </a:p>
          <a:p>
            <a:pPr lvl="1"/>
            <a:r>
              <a:rPr lang="en-US" altLang="en-US" dirty="0">
                <a:solidFill>
                  <a:srgbClr val="404040"/>
                </a:solidFill>
              </a:rPr>
              <a:t>The default layout for containers other than </a:t>
            </a:r>
            <a:r>
              <a:rPr lang="en-US" altLang="en-US" dirty="0">
                <a:solidFill>
                  <a:srgbClr val="404040"/>
                </a:solidFill>
                <a:latin typeface="Courier New" panose="02070309020205020404" pitchFamily="49" charset="0"/>
              </a:rPr>
              <a:t>JFrame</a:t>
            </a:r>
            <a:r>
              <a:rPr lang="en-US" altLang="en-US" dirty="0">
                <a:solidFill>
                  <a:srgbClr val="404040"/>
                </a:solidFill>
              </a:rPr>
              <a:t> (seen later).</a:t>
            </a:r>
          </a:p>
        </p:txBody>
      </p:sp>
      <p:pic>
        <p:nvPicPr>
          <p:cNvPr id="12" name="Picture 4">
            <a:extLst>
              <a:ext uri="{FF2B5EF4-FFF2-40B4-BE49-F238E27FC236}">
                <a16:creationId xmlns:a16="http://schemas.microsoft.com/office/drawing/2014/main" xmlns="" id="{0CEA23C8-7E9D-40D2-8CCA-4971739082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572000"/>
            <a:ext cx="8480425" cy="103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9341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602CD-926C-42C4-ABB6-7BDD00F93D97}" type="datetime1">
              <a:rPr lang="en-US" smtClean="0"/>
              <a:t>14-Dec-21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OBJECT ORIENTED  TECHNIQUES USING  JAVA   Unit - V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371600" y="0"/>
            <a:ext cx="7772400" cy="8382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3200" dirty="0"/>
              <a:t>BorderLayout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9" name="Picture 2" descr="E:\NIET\Project\xLogo11.png.pagespeed.ic.pydHLuCQEZ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447800" cy="817163"/>
          </a:xfrm>
          <a:prstGeom prst="rect">
            <a:avLst/>
          </a:prstGeom>
          <a:noFill/>
        </p:spPr>
      </p:pic>
      <p:sp>
        <p:nvSpPr>
          <p:cNvPr id="11" name="Rectangle 3">
            <a:extLst>
              <a:ext uri="{FF2B5EF4-FFF2-40B4-BE49-F238E27FC236}">
                <a16:creationId xmlns:a16="http://schemas.microsoft.com/office/drawing/2014/main" xmlns="" id="{5F8F9383-C53D-48F1-8F3E-3AEDF21FE1A4}"/>
              </a:ext>
            </a:extLst>
          </p:cNvPr>
          <p:cNvSpPr txBox="1">
            <a:spLocks noChangeArrowheads="1"/>
          </p:cNvSpPr>
          <p:nvPr/>
        </p:nvSpPr>
        <p:spPr>
          <a:xfrm>
            <a:off x="304800" y="867928"/>
            <a:ext cx="9144000" cy="556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altLang="en-US" dirty="0">
                <a:solidFill>
                  <a:srgbClr val="262626"/>
                </a:solidFill>
                <a:latin typeface="Courier New" panose="02070309020205020404" pitchFamily="49" charset="0"/>
              </a:rPr>
              <a:t>public BorderLayout()</a:t>
            </a:r>
            <a:endParaRPr lang="en-US" altLang="en-US" dirty="0">
              <a:solidFill>
                <a:srgbClr val="262626"/>
              </a:solidFill>
            </a:endParaRPr>
          </a:p>
          <a:p>
            <a:pPr>
              <a:buFontTx/>
              <a:buNone/>
            </a:pPr>
            <a:endParaRPr lang="en-US" altLang="en-US" dirty="0">
              <a:solidFill>
                <a:srgbClr val="262626"/>
              </a:solidFill>
            </a:endParaRPr>
          </a:p>
          <a:p>
            <a:r>
              <a:rPr lang="en-US" altLang="en-US" dirty="0">
                <a:solidFill>
                  <a:srgbClr val="262626"/>
                </a:solidFill>
              </a:rPr>
              <a:t>Divides container into five regions:</a:t>
            </a:r>
          </a:p>
          <a:p>
            <a:pPr lvl="1"/>
            <a:r>
              <a:rPr lang="en-US" altLang="en-US" dirty="0">
                <a:solidFill>
                  <a:srgbClr val="404040"/>
                </a:solidFill>
                <a:latin typeface="Courier New" panose="02070309020205020404" pitchFamily="49" charset="0"/>
              </a:rPr>
              <a:t>NORTH</a:t>
            </a:r>
            <a:r>
              <a:rPr lang="en-US" altLang="en-US" dirty="0">
                <a:solidFill>
                  <a:srgbClr val="404040"/>
                </a:solidFill>
              </a:rPr>
              <a:t> and </a:t>
            </a:r>
            <a:r>
              <a:rPr lang="en-US" altLang="en-US" dirty="0">
                <a:solidFill>
                  <a:srgbClr val="404040"/>
                </a:solidFill>
                <a:latin typeface="Courier New" panose="02070309020205020404" pitchFamily="49" charset="0"/>
              </a:rPr>
              <a:t>SOUTH</a:t>
            </a:r>
            <a:r>
              <a:rPr lang="en-US" altLang="en-US" dirty="0">
                <a:solidFill>
                  <a:srgbClr val="404040"/>
                </a:solidFill>
              </a:rPr>
              <a:t> regions expand to fill region horizontally,</a:t>
            </a:r>
            <a:br>
              <a:rPr lang="en-US" altLang="en-US" dirty="0">
                <a:solidFill>
                  <a:srgbClr val="404040"/>
                </a:solidFill>
              </a:rPr>
            </a:br>
            <a:r>
              <a:rPr lang="en-US" altLang="en-US" dirty="0">
                <a:solidFill>
                  <a:srgbClr val="404040"/>
                </a:solidFill>
              </a:rPr>
              <a:t>and use the component's preferred size vertically.</a:t>
            </a:r>
          </a:p>
          <a:p>
            <a:pPr lvl="1"/>
            <a:r>
              <a:rPr lang="en-US" altLang="en-US" dirty="0">
                <a:solidFill>
                  <a:srgbClr val="404040"/>
                </a:solidFill>
                <a:latin typeface="Courier New" panose="02070309020205020404" pitchFamily="49" charset="0"/>
              </a:rPr>
              <a:t>WEST</a:t>
            </a:r>
            <a:r>
              <a:rPr lang="en-US" altLang="en-US" dirty="0">
                <a:solidFill>
                  <a:srgbClr val="404040"/>
                </a:solidFill>
              </a:rPr>
              <a:t> and </a:t>
            </a:r>
            <a:r>
              <a:rPr lang="en-US" altLang="en-US" dirty="0">
                <a:solidFill>
                  <a:srgbClr val="404040"/>
                </a:solidFill>
                <a:latin typeface="Courier New" panose="02070309020205020404" pitchFamily="49" charset="0"/>
              </a:rPr>
              <a:t>EAST</a:t>
            </a:r>
            <a:r>
              <a:rPr lang="en-US" altLang="en-US" dirty="0">
                <a:solidFill>
                  <a:srgbClr val="404040"/>
                </a:solidFill>
              </a:rPr>
              <a:t> regions expand to fill region vertically,</a:t>
            </a:r>
            <a:br>
              <a:rPr lang="en-US" altLang="en-US" dirty="0">
                <a:solidFill>
                  <a:srgbClr val="404040"/>
                </a:solidFill>
              </a:rPr>
            </a:br>
            <a:r>
              <a:rPr lang="en-US" altLang="en-US" dirty="0">
                <a:solidFill>
                  <a:srgbClr val="404040"/>
                </a:solidFill>
              </a:rPr>
              <a:t>and use the component's preferred size horizontally.</a:t>
            </a:r>
          </a:p>
          <a:p>
            <a:pPr lvl="1"/>
            <a:r>
              <a:rPr lang="en-US" altLang="en-US" dirty="0">
                <a:solidFill>
                  <a:srgbClr val="404040"/>
                </a:solidFill>
                <a:latin typeface="Courier New" panose="02070309020205020404" pitchFamily="49" charset="0"/>
              </a:rPr>
              <a:t>CENTER</a:t>
            </a:r>
            <a:r>
              <a:rPr lang="en-US" altLang="en-US" dirty="0">
                <a:solidFill>
                  <a:srgbClr val="404040"/>
                </a:solidFill>
              </a:rPr>
              <a:t> uses all space not occupied by others.</a:t>
            </a:r>
          </a:p>
          <a:p>
            <a:pPr lvl="1"/>
            <a:endParaRPr lang="en-US" altLang="en-US" sz="1000" dirty="0">
              <a:solidFill>
                <a:srgbClr val="404040"/>
              </a:solidFill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1900" dirty="0">
                <a:solidFill>
                  <a:srgbClr val="404040"/>
                </a:solidFill>
                <a:latin typeface="Courier New" panose="02070309020205020404" pitchFamily="49" charset="0"/>
              </a:rPr>
              <a:t>myFrame.setLayout(</a:t>
            </a:r>
            <a:r>
              <a:rPr lang="en-US" altLang="en-US" sz="1900" b="1" dirty="0">
                <a:solidFill>
                  <a:srgbClr val="404040"/>
                </a:solidFill>
                <a:latin typeface="Courier New" panose="02070309020205020404" pitchFamily="49" charset="0"/>
              </a:rPr>
              <a:t>new BorderLayout()</a:t>
            </a:r>
            <a:r>
              <a:rPr lang="en-US" altLang="en-US" sz="1900" dirty="0">
                <a:solidFill>
                  <a:srgbClr val="404040"/>
                </a:solidFill>
                <a:latin typeface="Courier New" panose="02070309020205020404" pitchFamily="49" charset="0"/>
              </a:rPr>
              <a:t>);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1900" dirty="0">
                <a:solidFill>
                  <a:srgbClr val="404040"/>
                </a:solidFill>
                <a:latin typeface="Courier New" panose="02070309020205020404" pitchFamily="49" charset="0"/>
              </a:rPr>
              <a:t>myFrame.add(new JButton("Button 1"), </a:t>
            </a:r>
            <a:r>
              <a:rPr lang="en-US" altLang="en-US" sz="1900" b="1" dirty="0">
                <a:solidFill>
                  <a:srgbClr val="404040"/>
                </a:solidFill>
                <a:latin typeface="Courier New" panose="02070309020205020404" pitchFamily="49" charset="0"/>
              </a:rPr>
              <a:t>BorderLayout.NORTH</a:t>
            </a:r>
            <a:r>
              <a:rPr lang="en-US" altLang="en-US" sz="1900" dirty="0">
                <a:solidFill>
                  <a:srgbClr val="404040"/>
                </a:solidFill>
                <a:latin typeface="Courier New" panose="02070309020205020404" pitchFamily="49" charset="0"/>
              </a:rPr>
              <a:t>);</a:t>
            </a:r>
          </a:p>
          <a:p>
            <a:pPr>
              <a:buFontTx/>
              <a:buNone/>
            </a:pPr>
            <a:endParaRPr lang="en-US" altLang="en-US" sz="1900" dirty="0">
              <a:solidFill>
                <a:srgbClr val="262626"/>
              </a:solidFill>
            </a:endParaRPr>
          </a:p>
          <a:p>
            <a:pPr lvl="1"/>
            <a:r>
              <a:rPr lang="en-US" altLang="en-US" dirty="0">
                <a:solidFill>
                  <a:srgbClr val="404040"/>
                </a:solidFill>
              </a:rPr>
              <a:t>This is the default layout for a </a:t>
            </a:r>
            <a:r>
              <a:rPr lang="en-US" altLang="en-US" dirty="0">
                <a:solidFill>
                  <a:srgbClr val="404040"/>
                </a:solidFill>
                <a:latin typeface="Courier New" panose="02070309020205020404" pitchFamily="49" charset="0"/>
              </a:rPr>
              <a:t>JFrame</a:t>
            </a:r>
            <a:r>
              <a:rPr lang="en-US" altLang="en-US" dirty="0">
                <a:solidFill>
                  <a:srgbClr val="404040"/>
                </a:solidFill>
              </a:rPr>
              <a:t>.</a:t>
            </a:r>
          </a:p>
        </p:txBody>
      </p:sp>
      <p:pic>
        <p:nvPicPr>
          <p:cNvPr id="12" name="Picture 4">
            <a:extLst>
              <a:ext uri="{FF2B5EF4-FFF2-40B4-BE49-F238E27FC236}">
                <a16:creationId xmlns:a16="http://schemas.microsoft.com/office/drawing/2014/main" xmlns="" id="{9C9AA578-C626-41D6-BB6D-03AA68221E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609600"/>
            <a:ext cx="3581400" cy="1173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3899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E803E-E116-4928-AC18-D30033E03054}" type="datetime1">
              <a:rPr lang="en-US" smtClean="0"/>
              <a:t>14-Dec-21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OBJECT ORIENTED  TECHNIQUES USING  JAVA   Unit - V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356852" y="3544"/>
            <a:ext cx="7772400" cy="8382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3200" dirty="0"/>
              <a:t>Why learn GUIs?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9" name="Picture 2" descr="E:\NIET\Project\xLogo11.png.pagespeed.ic.pydHLuCQEZ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447800" cy="817163"/>
          </a:xfrm>
          <a:prstGeom prst="rect">
            <a:avLst/>
          </a:prstGeom>
          <a:noFill/>
        </p:spPr>
      </p:pic>
      <p:sp>
        <p:nvSpPr>
          <p:cNvPr id="14" name="Rectangle 3">
            <a:extLst>
              <a:ext uri="{FF2B5EF4-FFF2-40B4-BE49-F238E27FC236}">
                <a16:creationId xmlns:a16="http://schemas.microsoft.com/office/drawing/2014/main" xmlns="" id="{B9F14E29-5250-4D27-9CA8-12DA72B84090}"/>
              </a:ext>
            </a:extLst>
          </p:cNvPr>
          <p:cNvSpPr txBox="1">
            <a:spLocks noChangeArrowheads="1"/>
          </p:cNvSpPr>
          <p:nvPr/>
        </p:nvSpPr>
        <p:spPr>
          <a:xfrm>
            <a:off x="2458" y="946815"/>
            <a:ext cx="9144000" cy="55626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>
                <a:solidFill>
                  <a:srgbClr val="262626"/>
                </a:solidFill>
              </a:rPr>
              <a:t>Learn about </a:t>
            </a:r>
            <a:r>
              <a:rPr lang="en-US" altLang="en-US" i="1" dirty="0">
                <a:solidFill>
                  <a:srgbClr val="262626"/>
                </a:solidFill>
              </a:rPr>
              <a:t>event-driven programming </a:t>
            </a:r>
            <a:r>
              <a:rPr lang="en-US" altLang="en-US" dirty="0">
                <a:solidFill>
                  <a:srgbClr val="262626"/>
                </a:solidFill>
              </a:rPr>
              <a:t>techniques</a:t>
            </a:r>
          </a:p>
          <a:p>
            <a:r>
              <a:rPr lang="en-US" altLang="en-US" dirty="0">
                <a:solidFill>
                  <a:srgbClr val="262626"/>
                </a:solidFill>
              </a:rPr>
              <a:t>Practice learning and using a large, complex API</a:t>
            </a:r>
          </a:p>
          <a:p>
            <a:r>
              <a:rPr lang="en-US" altLang="en-US" dirty="0">
                <a:solidFill>
                  <a:srgbClr val="262626"/>
                </a:solidFill>
              </a:rPr>
              <a:t>A chance to see how it is designed and learn from it:</a:t>
            </a:r>
          </a:p>
          <a:p>
            <a:pPr lvl="1"/>
            <a:r>
              <a:rPr lang="en-US" altLang="en-US" dirty="0">
                <a:solidFill>
                  <a:srgbClr val="404040"/>
                </a:solidFill>
              </a:rPr>
              <a:t>model-view separation</a:t>
            </a:r>
          </a:p>
          <a:p>
            <a:pPr lvl="1"/>
            <a:r>
              <a:rPr lang="en-US" altLang="en-US" dirty="0">
                <a:solidFill>
                  <a:srgbClr val="404040"/>
                </a:solidFill>
              </a:rPr>
              <a:t>design patterns</a:t>
            </a:r>
          </a:p>
          <a:p>
            <a:pPr lvl="1"/>
            <a:r>
              <a:rPr lang="en-US" altLang="en-US" dirty="0">
                <a:solidFill>
                  <a:srgbClr val="404040"/>
                </a:solidFill>
              </a:rPr>
              <a:t>refactoring vs. reimplementing an ailing API</a:t>
            </a:r>
          </a:p>
          <a:p>
            <a:r>
              <a:rPr lang="en-US" altLang="en-US" dirty="0">
                <a:solidFill>
                  <a:srgbClr val="262626"/>
                </a:solidFill>
              </a:rPr>
              <a:t>Because GUIs are neat!</a:t>
            </a:r>
          </a:p>
          <a:p>
            <a:pPr lvl="1"/>
            <a:endParaRPr lang="en-US" altLang="en-US" dirty="0">
              <a:solidFill>
                <a:srgbClr val="404040"/>
              </a:solidFill>
            </a:endParaRPr>
          </a:p>
          <a:p>
            <a:r>
              <a:rPr lang="en-US" altLang="en-US" i="1" dirty="0">
                <a:solidFill>
                  <a:srgbClr val="262626"/>
                </a:solidFill>
              </a:rPr>
              <a:t>Caution</a:t>
            </a:r>
            <a:r>
              <a:rPr lang="en-US" altLang="en-US" dirty="0">
                <a:solidFill>
                  <a:srgbClr val="262626"/>
                </a:solidFill>
              </a:rPr>
              <a:t>: There is way more here than you can memorize.</a:t>
            </a:r>
          </a:p>
          <a:p>
            <a:pPr lvl="1"/>
            <a:r>
              <a:rPr lang="en-US" altLang="en-US" dirty="0">
                <a:solidFill>
                  <a:srgbClr val="404040"/>
                </a:solidFill>
              </a:rPr>
              <a:t>Part of learning a large API is "letting go."</a:t>
            </a:r>
          </a:p>
          <a:p>
            <a:pPr lvl="1"/>
            <a:r>
              <a:rPr lang="en-US" altLang="en-US" dirty="0">
                <a:solidFill>
                  <a:srgbClr val="404040"/>
                </a:solidFill>
              </a:rPr>
              <a:t>You won't memorize it all; you will look things up as you need them.</a:t>
            </a:r>
          </a:p>
          <a:p>
            <a:pPr lvl="1"/>
            <a:r>
              <a:rPr lang="en-US" altLang="en-US" dirty="0">
                <a:solidFill>
                  <a:srgbClr val="404040"/>
                </a:solidFill>
              </a:rPr>
              <a:t>But you can learn the fundamental concepts and general ideas.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DEDEC-4594-45C6-ADEA-AF1C69BC2D4F}" type="datetime1">
              <a:rPr lang="en-US" smtClean="0"/>
              <a:t>14-Dec-21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OBJECT ORIENTED  TECHNIQUES USING  JAVA   Unit - V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371600" y="0"/>
            <a:ext cx="7772400" cy="8382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3200" dirty="0"/>
              <a:t>GridLayout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9" name="Picture 2" descr="E:\NIET\Project\xLogo11.png.pagespeed.ic.pydHLuCQEZ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447800" cy="817163"/>
          </a:xfrm>
          <a:prstGeom prst="rect">
            <a:avLst/>
          </a:prstGeom>
          <a:noFill/>
        </p:spPr>
      </p:pic>
      <p:sp>
        <p:nvSpPr>
          <p:cNvPr id="12" name="Rectangle 3">
            <a:extLst>
              <a:ext uri="{FF2B5EF4-FFF2-40B4-BE49-F238E27FC236}">
                <a16:creationId xmlns:a16="http://schemas.microsoft.com/office/drawing/2014/main" xmlns="" id="{354A6D7D-004B-440C-AF0C-460CE3B05A93}"/>
              </a:ext>
            </a:extLst>
          </p:cNvPr>
          <p:cNvSpPr txBox="1">
            <a:spLocks noChangeArrowheads="1"/>
          </p:cNvSpPr>
          <p:nvPr/>
        </p:nvSpPr>
        <p:spPr>
          <a:xfrm>
            <a:off x="152400" y="862658"/>
            <a:ext cx="9144000" cy="556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altLang="en-US" dirty="0">
                <a:solidFill>
                  <a:srgbClr val="262626"/>
                </a:solidFill>
                <a:latin typeface="Courier New" panose="02070309020205020404" pitchFamily="49" charset="0"/>
              </a:rPr>
              <a:t>public GridLayout(int rows, int columns)</a:t>
            </a:r>
          </a:p>
          <a:p>
            <a:r>
              <a:rPr lang="en-US" altLang="en-US" dirty="0">
                <a:solidFill>
                  <a:srgbClr val="262626"/>
                </a:solidFill>
              </a:rPr>
              <a:t>Treats container as a grid of equally-sized rows and columns.</a:t>
            </a:r>
          </a:p>
          <a:p>
            <a:r>
              <a:rPr lang="en-US" altLang="en-US" dirty="0">
                <a:solidFill>
                  <a:srgbClr val="262626"/>
                </a:solidFill>
              </a:rPr>
              <a:t>Components are given equal horizontal / vertical size, disregarding preferred size.</a:t>
            </a:r>
          </a:p>
          <a:p>
            <a:r>
              <a:rPr lang="en-US" altLang="en-US" dirty="0">
                <a:solidFill>
                  <a:srgbClr val="262626"/>
                </a:solidFill>
              </a:rPr>
              <a:t>Can specify 0 rows or columns to indicate expansion in that direction as needed.</a:t>
            </a:r>
          </a:p>
        </p:txBody>
      </p:sp>
      <p:pic>
        <p:nvPicPr>
          <p:cNvPr id="13" name="Picture 4">
            <a:extLst>
              <a:ext uri="{FF2B5EF4-FFF2-40B4-BE49-F238E27FC236}">
                <a16:creationId xmlns:a16="http://schemas.microsoft.com/office/drawing/2014/main" xmlns="" id="{974BB321-49BD-4FFF-849E-5A9F1158FC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4332442"/>
            <a:ext cx="5943600" cy="1662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0537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DB8BD-0260-4283-A172-94292A82B86E}" type="datetime1">
              <a:rPr lang="en-US" smtClean="0"/>
              <a:t>14-Dec-21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OBJECT ORIENTED  TECHNIQUES USING  JAVA   Unit - V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371600" y="0"/>
            <a:ext cx="7772400" cy="8382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9" name="Picture 2" descr="E:\NIET\Project\xLogo11.png.pagespeed.ic.pydHLuCQEZ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447800" cy="817163"/>
          </a:xfrm>
          <a:prstGeom prst="rect">
            <a:avLst/>
          </a:prstGeom>
          <a:noFill/>
        </p:spPr>
      </p:pic>
      <p:sp>
        <p:nvSpPr>
          <p:cNvPr id="11" name="Rectangle 2">
            <a:extLst>
              <a:ext uri="{FF2B5EF4-FFF2-40B4-BE49-F238E27FC236}">
                <a16:creationId xmlns:a16="http://schemas.microsoft.com/office/drawing/2014/main" xmlns="" id="{FC9E9F95-9C06-4DA6-9CCD-064DD363DAFB}"/>
              </a:ext>
            </a:extLst>
          </p:cNvPr>
          <p:cNvSpPr txBox="1">
            <a:spLocks noChangeArrowheads="1"/>
          </p:cNvSpPr>
          <p:nvPr/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/>
              <a:t>Event Listeners</a:t>
            </a:r>
          </a:p>
        </p:txBody>
      </p:sp>
    </p:spTree>
    <p:extLst>
      <p:ext uri="{BB962C8B-B14F-4D97-AF65-F5344CB8AC3E}">
        <p14:creationId xmlns:p14="http://schemas.microsoft.com/office/powerpoint/2010/main" val="3080960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ED5FB-E911-45B4-8FFD-CD7A7844FC70}" type="datetime1">
              <a:rPr lang="en-US" smtClean="0"/>
              <a:t>14-Dec-21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OBJECT ORIENTED  TECHNIQUES USING  JAVA   Unit - V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361768" y="-2612"/>
            <a:ext cx="7772400" cy="68841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3200" dirty="0"/>
              <a:t>Graphical events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9" name="Picture 2" descr="E:\NIET\Project\xLogo11.png.pagespeed.ic.pydHLuCQEZ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447800" cy="817163"/>
          </a:xfrm>
          <a:prstGeom prst="rect">
            <a:avLst/>
          </a:prstGeom>
          <a:noFill/>
        </p:spPr>
      </p:pic>
      <p:sp>
        <p:nvSpPr>
          <p:cNvPr id="11" name="Rectangle 3">
            <a:extLst>
              <a:ext uri="{FF2B5EF4-FFF2-40B4-BE49-F238E27FC236}">
                <a16:creationId xmlns:a16="http://schemas.microsoft.com/office/drawing/2014/main" xmlns="" id="{BF16D7FC-8C3D-4E7D-8552-C6F6D57C3B58}"/>
              </a:ext>
            </a:extLst>
          </p:cNvPr>
          <p:cNvSpPr txBox="1">
            <a:spLocks noChangeArrowheads="1"/>
          </p:cNvSpPr>
          <p:nvPr/>
        </p:nvSpPr>
        <p:spPr>
          <a:xfrm>
            <a:off x="-9832" y="571712"/>
            <a:ext cx="9144000" cy="556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b="1" dirty="0">
                <a:solidFill>
                  <a:srgbClr val="262626"/>
                </a:solidFill>
              </a:rPr>
              <a:t>event</a:t>
            </a:r>
            <a:r>
              <a:rPr lang="en-US" altLang="en-US" dirty="0">
                <a:solidFill>
                  <a:srgbClr val="262626"/>
                </a:solidFill>
              </a:rPr>
              <a:t>: An object that represents a user's interaction with a GUI component; can be "handled" to create interactive components.</a:t>
            </a:r>
          </a:p>
          <a:p>
            <a:pPr lvl="1"/>
            <a:endParaRPr lang="en-US" altLang="en-US" sz="1200" dirty="0">
              <a:solidFill>
                <a:srgbClr val="404040"/>
              </a:solidFill>
            </a:endParaRPr>
          </a:p>
          <a:p>
            <a:r>
              <a:rPr lang="en-US" altLang="en-US" b="1" dirty="0">
                <a:solidFill>
                  <a:srgbClr val="262626"/>
                </a:solidFill>
              </a:rPr>
              <a:t>listener</a:t>
            </a:r>
            <a:r>
              <a:rPr lang="en-US" altLang="en-US" dirty="0">
                <a:solidFill>
                  <a:srgbClr val="262626"/>
                </a:solidFill>
              </a:rPr>
              <a:t>: An object that waits for events and responds to them.</a:t>
            </a:r>
          </a:p>
          <a:p>
            <a:pPr lvl="1"/>
            <a:r>
              <a:rPr lang="en-US" altLang="en-US" dirty="0">
                <a:solidFill>
                  <a:srgbClr val="404040"/>
                </a:solidFill>
              </a:rPr>
              <a:t>To handle an event, attach a </a:t>
            </a:r>
            <a:r>
              <a:rPr lang="en-US" altLang="en-US" i="1" dirty="0">
                <a:solidFill>
                  <a:srgbClr val="404040"/>
                </a:solidFill>
              </a:rPr>
              <a:t>listener </a:t>
            </a:r>
            <a:r>
              <a:rPr lang="en-US" altLang="en-US" dirty="0">
                <a:solidFill>
                  <a:srgbClr val="404040"/>
                </a:solidFill>
              </a:rPr>
              <a:t>to a component.</a:t>
            </a:r>
          </a:p>
          <a:p>
            <a:pPr lvl="1"/>
            <a:r>
              <a:rPr lang="en-US" altLang="en-US" dirty="0">
                <a:solidFill>
                  <a:srgbClr val="404040"/>
                </a:solidFill>
              </a:rPr>
              <a:t>The listener will be notified when the event occurs (e.g. button click).</a:t>
            </a:r>
          </a:p>
        </p:txBody>
      </p:sp>
      <p:pic>
        <p:nvPicPr>
          <p:cNvPr id="12" name="Picture 4">
            <a:extLst>
              <a:ext uri="{FF2B5EF4-FFF2-40B4-BE49-F238E27FC236}">
                <a16:creationId xmlns:a16="http://schemas.microsoft.com/office/drawing/2014/main" xmlns="" id="{ADA12804-15F8-4464-8A31-C356BD3600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4123421"/>
            <a:ext cx="5219700" cy="2577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2945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BD92D-C157-4C94-8227-7B350380B738}" type="datetime1">
              <a:rPr lang="en-US" smtClean="0"/>
              <a:t>14-Dec-21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OBJECT ORIENTED  TECHNIQUES USING  JAVA   Unit - V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371600" y="0"/>
            <a:ext cx="7772400" cy="8382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3200" dirty="0"/>
              <a:t>Event-driven programming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9" name="Picture 2" descr="E:\NIET\Project\xLogo11.png.pagespeed.ic.pydHLuCQEZ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447800" cy="817163"/>
          </a:xfrm>
          <a:prstGeom prst="rect">
            <a:avLst/>
          </a:prstGeom>
          <a:noFill/>
        </p:spPr>
      </p:pic>
      <p:sp>
        <p:nvSpPr>
          <p:cNvPr id="11" name="Rectangle 3">
            <a:extLst>
              <a:ext uri="{FF2B5EF4-FFF2-40B4-BE49-F238E27FC236}">
                <a16:creationId xmlns:a16="http://schemas.microsoft.com/office/drawing/2014/main" xmlns="" id="{CD269E7D-8A08-4CD5-97C9-AEB2849C90FE}"/>
              </a:ext>
            </a:extLst>
          </p:cNvPr>
          <p:cNvSpPr txBox="1">
            <a:spLocks noChangeArrowheads="1"/>
          </p:cNvSpPr>
          <p:nvPr/>
        </p:nvSpPr>
        <p:spPr>
          <a:xfrm>
            <a:off x="17206" y="855406"/>
            <a:ext cx="9144000" cy="556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b="1" dirty="0">
                <a:solidFill>
                  <a:srgbClr val="262626"/>
                </a:solidFill>
              </a:rPr>
              <a:t>event-driven programming</a:t>
            </a:r>
            <a:r>
              <a:rPr lang="en-US" altLang="en-US" dirty="0">
                <a:solidFill>
                  <a:srgbClr val="262626"/>
                </a:solidFill>
              </a:rPr>
              <a:t>: A style of coding where a program's overall flow of execution is dictated by events.</a:t>
            </a:r>
          </a:p>
          <a:p>
            <a:pPr lvl="1"/>
            <a:r>
              <a:rPr lang="en-US" altLang="en-US" dirty="0">
                <a:solidFill>
                  <a:srgbClr val="404040"/>
                </a:solidFill>
              </a:rPr>
              <a:t>Rather than a central "main" method that drives execution,</a:t>
            </a:r>
            <a:br>
              <a:rPr lang="en-US" altLang="en-US" dirty="0">
                <a:solidFill>
                  <a:srgbClr val="404040"/>
                </a:solidFill>
              </a:rPr>
            </a:br>
            <a:r>
              <a:rPr lang="en-US" altLang="en-US" dirty="0">
                <a:solidFill>
                  <a:srgbClr val="404040"/>
                </a:solidFill>
              </a:rPr>
              <a:t>the program loads and waits for user input events.</a:t>
            </a:r>
          </a:p>
          <a:p>
            <a:pPr lvl="1"/>
            <a:r>
              <a:rPr lang="en-US" altLang="en-US" dirty="0">
                <a:solidFill>
                  <a:srgbClr val="404040"/>
                </a:solidFill>
              </a:rPr>
              <a:t>As each event occurs, the program runs particular code to respond.</a:t>
            </a:r>
          </a:p>
          <a:p>
            <a:pPr lvl="1"/>
            <a:r>
              <a:rPr lang="en-US" altLang="en-US" dirty="0">
                <a:solidFill>
                  <a:srgbClr val="404040"/>
                </a:solidFill>
              </a:rPr>
              <a:t>The overall flow of what code is executed is determined by the series of events that occur, not a pre-determined order.</a:t>
            </a:r>
          </a:p>
        </p:txBody>
      </p:sp>
      <p:pic>
        <p:nvPicPr>
          <p:cNvPr id="12" name="Picture 5">
            <a:extLst>
              <a:ext uri="{FF2B5EF4-FFF2-40B4-BE49-F238E27FC236}">
                <a16:creationId xmlns:a16="http://schemas.microsoft.com/office/drawing/2014/main" xmlns="" id="{71D955EB-59CC-46F3-8008-57B02BEA0C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4191000"/>
            <a:ext cx="4494213" cy="224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8692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EDA0E-056C-4C43-8882-13CFF92F27CB}" type="datetime1">
              <a:rPr lang="en-US" smtClean="0"/>
              <a:t>14-Dec-21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OBJECT ORIENTED  TECHNIQUES USING  JAVA   Unit - V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366684" y="20894"/>
            <a:ext cx="7772400" cy="8382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3200" dirty="0"/>
              <a:t>Event hierarchy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9" name="Picture 2" descr="E:\NIET\Project\xLogo11.png.pagespeed.ic.pydHLuCQEZ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447800" cy="817163"/>
          </a:xfrm>
          <a:prstGeom prst="rect">
            <a:avLst/>
          </a:prstGeom>
          <a:noFill/>
        </p:spPr>
      </p:pic>
      <p:sp>
        <p:nvSpPr>
          <p:cNvPr id="12" name="Rectangle 3">
            <a:extLst>
              <a:ext uri="{FF2B5EF4-FFF2-40B4-BE49-F238E27FC236}">
                <a16:creationId xmlns:a16="http://schemas.microsoft.com/office/drawing/2014/main" xmlns="" id="{A4A23AE1-ECD7-40EC-AA45-82CB551DB1FF}"/>
              </a:ext>
            </a:extLst>
          </p:cNvPr>
          <p:cNvSpPr txBox="1">
            <a:spLocks noChangeArrowheads="1"/>
          </p:cNvSpPr>
          <p:nvPr/>
        </p:nvSpPr>
        <p:spPr>
          <a:xfrm>
            <a:off x="152400" y="565150"/>
            <a:ext cx="4495800" cy="556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5000"/>
              </a:lnSpc>
            </a:pPr>
            <a:endParaRPr lang="en-US" altLang="en-US" sz="2400" dirty="0">
              <a:latin typeface="Courier New" panose="02070309020205020404" pitchFamily="49" charset="0"/>
            </a:endParaRPr>
          </a:p>
          <a:p>
            <a:pPr>
              <a:lnSpc>
                <a:spcPct val="85000"/>
              </a:lnSpc>
            </a:pPr>
            <a:endParaRPr lang="en-US" altLang="en-US" sz="2400" dirty="0">
              <a:latin typeface="Courier New" panose="02070309020205020404" pitchFamily="49" charset="0"/>
            </a:endParaRPr>
          </a:p>
          <a:p>
            <a:pPr>
              <a:lnSpc>
                <a:spcPct val="85000"/>
              </a:lnSpc>
            </a:pPr>
            <a:endParaRPr lang="en-US" altLang="en-US" sz="2400" dirty="0">
              <a:latin typeface="Courier New" panose="02070309020205020404" pitchFamily="49" charset="0"/>
            </a:endParaRPr>
          </a:p>
          <a:p>
            <a:pPr>
              <a:lnSpc>
                <a:spcPct val="85000"/>
              </a:lnSpc>
            </a:pPr>
            <a:r>
              <a:rPr lang="en-US" altLang="en-US" sz="2400" dirty="0">
                <a:latin typeface="Courier New" panose="02070309020205020404" pitchFamily="49" charset="0"/>
              </a:rPr>
              <a:t>EventObject</a:t>
            </a:r>
            <a:endParaRPr lang="en-US" altLang="en-US" sz="2400" dirty="0"/>
          </a:p>
          <a:p>
            <a:pPr lvl="1">
              <a:lnSpc>
                <a:spcPct val="85000"/>
              </a:lnSpc>
            </a:pPr>
            <a:r>
              <a:rPr lang="en-US" altLang="en-US" sz="2000" dirty="0">
                <a:latin typeface="Courier New" panose="02070309020205020404" pitchFamily="49" charset="0"/>
              </a:rPr>
              <a:t>AWTEvent  </a:t>
            </a:r>
            <a:r>
              <a:rPr lang="en-US" altLang="en-US" sz="2000" dirty="0"/>
              <a:t>(AWT)</a:t>
            </a:r>
            <a:endParaRPr lang="en-US" altLang="en-US" sz="2000" dirty="0">
              <a:latin typeface="Courier New" panose="02070309020205020404" pitchFamily="49" charset="0"/>
            </a:endParaRPr>
          </a:p>
          <a:p>
            <a:pPr lvl="2">
              <a:lnSpc>
                <a:spcPct val="85000"/>
              </a:lnSpc>
            </a:pPr>
            <a:r>
              <a:rPr lang="en-US" altLang="en-US" b="1" dirty="0">
                <a:latin typeface="Courier New" panose="02070309020205020404" pitchFamily="49" charset="0"/>
              </a:rPr>
              <a:t>ActionEvent</a:t>
            </a:r>
          </a:p>
          <a:p>
            <a:pPr lvl="2">
              <a:lnSpc>
                <a:spcPct val="85000"/>
              </a:lnSpc>
            </a:pPr>
            <a:r>
              <a:rPr lang="en-US" altLang="en-US" dirty="0">
                <a:latin typeface="Courier New" panose="02070309020205020404" pitchFamily="49" charset="0"/>
              </a:rPr>
              <a:t>TextEvent</a:t>
            </a:r>
          </a:p>
          <a:p>
            <a:pPr lvl="2">
              <a:lnSpc>
                <a:spcPct val="85000"/>
              </a:lnSpc>
            </a:pPr>
            <a:r>
              <a:rPr lang="en-US" altLang="en-US" dirty="0">
                <a:latin typeface="Courier New" panose="02070309020205020404" pitchFamily="49" charset="0"/>
              </a:rPr>
              <a:t>ComponentEvent</a:t>
            </a:r>
          </a:p>
          <a:p>
            <a:pPr lvl="3">
              <a:lnSpc>
                <a:spcPct val="85000"/>
              </a:lnSpc>
            </a:pPr>
            <a:r>
              <a:rPr lang="en-US" altLang="en-US" sz="2000" dirty="0">
                <a:latin typeface="Courier New" panose="02070309020205020404" pitchFamily="49" charset="0"/>
              </a:rPr>
              <a:t>FocusEvent</a:t>
            </a:r>
          </a:p>
          <a:p>
            <a:pPr lvl="3">
              <a:lnSpc>
                <a:spcPct val="85000"/>
              </a:lnSpc>
            </a:pPr>
            <a:r>
              <a:rPr lang="en-US" altLang="en-US" sz="2000" dirty="0">
                <a:latin typeface="Courier New" panose="02070309020205020404" pitchFamily="49" charset="0"/>
              </a:rPr>
              <a:t>WindowEvent</a:t>
            </a:r>
          </a:p>
          <a:p>
            <a:pPr lvl="3">
              <a:lnSpc>
                <a:spcPct val="85000"/>
              </a:lnSpc>
            </a:pPr>
            <a:r>
              <a:rPr lang="en-US" altLang="en-US" sz="2000" dirty="0">
                <a:latin typeface="Courier New" panose="02070309020205020404" pitchFamily="49" charset="0"/>
              </a:rPr>
              <a:t>InputEvent</a:t>
            </a:r>
          </a:p>
          <a:p>
            <a:pPr lvl="4">
              <a:lnSpc>
                <a:spcPct val="85000"/>
              </a:lnSpc>
              <a:buFontTx/>
              <a:buChar char="•"/>
            </a:pPr>
            <a:r>
              <a:rPr lang="en-US" altLang="en-US" sz="2000" dirty="0">
                <a:latin typeface="Courier New" panose="02070309020205020404" pitchFamily="49" charset="0"/>
              </a:rPr>
              <a:t>KeyEvent</a:t>
            </a:r>
          </a:p>
          <a:p>
            <a:pPr lvl="4">
              <a:lnSpc>
                <a:spcPct val="85000"/>
              </a:lnSpc>
              <a:buFontTx/>
              <a:buChar char="•"/>
            </a:pPr>
            <a:r>
              <a:rPr lang="en-US" altLang="en-US" sz="2000" dirty="0">
                <a:latin typeface="Courier New" panose="02070309020205020404" pitchFamily="49" charset="0"/>
              </a:rPr>
              <a:t>MouseEvent</a:t>
            </a:r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xmlns="" id="{F235C1AE-A34F-46D1-A5F5-E2B048612780}"/>
              </a:ext>
            </a:extLst>
          </p:cNvPr>
          <p:cNvSpPr txBox="1">
            <a:spLocks noChangeArrowheads="1"/>
          </p:cNvSpPr>
          <p:nvPr/>
        </p:nvSpPr>
        <p:spPr>
          <a:xfrm>
            <a:off x="4795684" y="436306"/>
            <a:ext cx="4495800" cy="556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5000"/>
              </a:lnSpc>
            </a:pPr>
            <a:endParaRPr lang="en-US" altLang="en-US" sz="2400" dirty="0">
              <a:latin typeface="Courier New" panose="02070309020205020404" pitchFamily="49" charset="0"/>
            </a:endParaRPr>
          </a:p>
          <a:p>
            <a:pPr>
              <a:lnSpc>
                <a:spcPct val="85000"/>
              </a:lnSpc>
            </a:pPr>
            <a:endParaRPr lang="en-US" altLang="en-US" sz="2400" dirty="0">
              <a:latin typeface="Courier New" panose="02070309020205020404" pitchFamily="49" charset="0"/>
            </a:endParaRPr>
          </a:p>
          <a:p>
            <a:pPr marL="0" indent="0">
              <a:lnSpc>
                <a:spcPct val="85000"/>
              </a:lnSpc>
              <a:buNone/>
            </a:pPr>
            <a:endParaRPr lang="en-US" altLang="en-US" sz="2400" dirty="0">
              <a:latin typeface="Courier New" panose="02070309020205020404" pitchFamily="49" charset="0"/>
            </a:endParaRPr>
          </a:p>
          <a:p>
            <a:pPr>
              <a:lnSpc>
                <a:spcPct val="85000"/>
              </a:lnSpc>
            </a:pPr>
            <a:r>
              <a:rPr lang="en-US" altLang="en-US" sz="2400" dirty="0">
                <a:latin typeface="Courier New" panose="02070309020205020404" pitchFamily="49" charset="0"/>
              </a:rPr>
              <a:t>EventListener</a:t>
            </a:r>
            <a:endParaRPr lang="en-US" altLang="en-US" sz="2400" dirty="0"/>
          </a:p>
          <a:p>
            <a:pPr lvl="1">
              <a:lnSpc>
                <a:spcPct val="85000"/>
              </a:lnSpc>
            </a:pPr>
            <a:r>
              <a:rPr lang="en-US" altLang="en-US" sz="2000" dirty="0">
                <a:latin typeface="Courier New" panose="02070309020205020404" pitchFamily="49" charset="0"/>
              </a:rPr>
              <a:t>AWTEventListener</a:t>
            </a:r>
            <a:endParaRPr lang="en-US" altLang="en-US" sz="2000" b="1" dirty="0">
              <a:latin typeface="Courier New" panose="02070309020205020404" pitchFamily="49" charset="0"/>
            </a:endParaRPr>
          </a:p>
          <a:p>
            <a:pPr lvl="1">
              <a:lnSpc>
                <a:spcPct val="85000"/>
              </a:lnSpc>
            </a:pPr>
            <a:r>
              <a:rPr lang="en-US" altLang="en-US" sz="2000" b="1" dirty="0">
                <a:latin typeface="Courier New" panose="02070309020205020404" pitchFamily="49" charset="0"/>
              </a:rPr>
              <a:t>ActionListener</a:t>
            </a:r>
          </a:p>
          <a:p>
            <a:pPr lvl="1">
              <a:lnSpc>
                <a:spcPct val="85000"/>
              </a:lnSpc>
            </a:pPr>
            <a:r>
              <a:rPr lang="en-US" altLang="en-US" sz="2000" dirty="0">
                <a:latin typeface="Courier New" panose="02070309020205020404" pitchFamily="49" charset="0"/>
              </a:rPr>
              <a:t>TextListener</a:t>
            </a:r>
          </a:p>
          <a:p>
            <a:pPr lvl="1">
              <a:lnSpc>
                <a:spcPct val="85000"/>
              </a:lnSpc>
            </a:pPr>
            <a:r>
              <a:rPr lang="en-US" altLang="en-US" sz="2000" dirty="0">
                <a:latin typeface="Courier New" panose="02070309020205020404" pitchFamily="49" charset="0"/>
              </a:rPr>
              <a:t>ComponentListener</a:t>
            </a:r>
          </a:p>
          <a:p>
            <a:pPr lvl="1">
              <a:lnSpc>
                <a:spcPct val="85000"/>
              </a:lnSpc>
            </a:pPr>
            <a:r>
              <a:rPr lang="en-US" altLang="en-US" sz="2000" dirty="0">
                <a:latin typeface="Courier New" panose="02070309020205020404" pitchFamily="49" charset="0"/>
              </a:rPr>
              <a:t>FocusListener</a:t>
            </a:r>
          </a:p>
          <a:p>
            <a:pPr lvl="1">
              <a:lnSpc>
                <a:spcPct val="85000"/>
              </a:lnSpc>
            </a:pPr>
            <a:r>
              <a:rPr lang="en-US" altLang="en-US" sz="2000" dirty="0">
                <a:latin typeface="Courier New" panose="02070309020205020404" pitchFamily="49" charset="0"/>
              </a:rPr>
              <a:t>WindowListener</a:t>
            </a:r>
          </a:p>
          <a:p>
            <a:pPr lvl="1">
              <a:lnSpc>
                <a:spcPct val="85000"/>
              </a:lnSpc>
            </a:pPr>
            <a:endParaRPr lang="en-US" altLang="en-US" sz="2000" dirty="0">
              <a:latin typeface="Courier New" panose="02070309020205020404" pitchFamily="49" charset="0"/>
            </a:endParaRPr>
          </a:p>
          <a:p>
            <a:pPr lvl="1">
              <a:lnSpc>
                <a:spcPct val="85000"/>
              </a:lnSpc>
            </a:pPr>
            <a:r>
              <a:rPr lang="en-US" altLang="en-US" sz="2000" dirty="0">
                <a:latin typeface="Courier New" panose="02070309020205020404" pitchFamily="49" charset="0"/>
              </a:rPr>
              <a:t>KeyListener</a:t>
            </a:r>
          </a:p>
          <a:p>
            <a:pPr lvl="1">
              <a:lnSpc>
                <a:spcPct val="85000"/>
              </a:lnSpc>
            </a:pPr>
            <a:r>
              <a:rPr lang="en-US" altLang="en-US" sz="2000" dirty="0">
                <a:latin typeface="Courier New" panose="02070309020205020404" pitchFamily="49" charset="0"/>
              </a:rPr>
              <a:t>MouseListener</a:t>
            </a:r>
          </a:p>
        </p:txBody>
      </p:sp>
    </p:spTree>
    <p:extLst>
      <p:ext uri="{BB962C8B-B14F-4D97-AF65-F5344CB8AC3E}">
        <p14:creationId xmlns:p14="http://schemas.microsoft.com/office/powerpoint/2010/main" val="3548070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D560A-88D9-4888-B2A2-1F76B591BF02}" type="datetime1">
              <a:rPr lang="en-US" smtClean="0"/>
              <a:t>14-Dec-21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OBJECT ORIENTED  TECHNIQUES USING  JAVA   Unit - V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371600" y="0"/>
            <a:ext cx="7772400" cy="8382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3200" dirty="0"/>
              <a:t>Action events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9" name="Picture 2" descr="E:\NIET\Project\xLogo11.png.pagespeed.ic.pydHLuCQEZ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447800" cy="817163"/>
          </a:xfrm>
          <a:prstGeom prst="rect">
            <a:avLst/>
          </a:prstGeom>
          <a:noFill/>
        </p:spPr>
      </p:pic>
      <p:sp>
        <p:nvSpPr>
          <p:cNvPr id="11" name="Rectangle 3">
            <a:extLst>
              <a:ext uri="{FF2B5EF4-FFF2-40B4-BE49-F238E27FC236}">
                <a16:creationId xmlns:a16="http://schemas.microsoft.com/office/drawing/2014/main" xmlns="" id="{254B8DF1-A67B-4E2A-BCA2-76874730DCA6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976312"/>
            <a:ext cx="9144000" cy="556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b="1" dirty="0">
                <a:solidFill>
                  <a:srgbClr val="262626"/>
                </a:solidFill>
              </a:rPr>
              <a:t>action event</a:t>
            </a:r>
            <a:r>
              <a:rPr lang="en-US" altLang="en-US" dirty="0">
                <a:solidFill>
                  <a:srgbClr val="262626"/>
                </a:solidFill>
              </a:rPr>
              <a:t>: An action that has occurred on a GUI component.</a:t>
            </a:r>
          </a:p>
          <a:p>
            <a:pPr lvl="1"/>
            <a:r>
              <a:rPr lang="en-US" altLang="en-US" dirty="0">
                <a:solidFill>
                  <a:srgbClr val="404040"/>
                </a:solidFill>
              </a:rPr>
              <a:t>The most common, general event type in Swing.  Caused by:</a:t>
            </a:r>
          </a:p>
          <a:p>
            <a:pPr lvl="2"/>
            <a:r>
              <a:rPr lang="en-US" altLang="en-US" sz="2400" dirty="0"/>
              <a:t>button or menu clicks,</a:t>
            </a:r>
          </a:p>
          <a:p>
            <a:pPr lvl="2"/>
            <a:r>
              <a:rPr lang="en-US" altLang="en-US" sz="2400" dirty="0"/>
              <a:t>check box checking / unchecking,</a:t>
            </a:r>
          </a:p>
          <a:p>
            <a:pPr lvl="2"/>
            <a:r>
              <a:rPr lang="en-US" altLang="en-US" sz="2400" dirty="0"/>
              <a:t>pressing Enter in a text field, ...</a:t>
            </a:r>
          </a:p>
          <a:p>
            <a:pPr lvl="2"/>
            <a:endParaRPr lang="en-US" altLang="en-US" sz="2400" dirty="0"/>
          </a:p>
          <a:p>
            <a:pPr lvl="1"/>
            <a:r>
              <a:rPr lang="en-US" altLang="en-US" dirty="0">
                <a:solidFill>
                  <a:srgbClr val="404040"/>
                </a:solidFill>
              </a:rPr>
              <a:t>Represented by a class named </a:t>
            </a:r>
            <a:r>
              <a:rPr lang="en-US" altLang="en-US" sz="2000" dirty="0">
                <a:solidFill>
                  <a:srgbClr val="404040"/>
                </a:solidFill>
                <a:latin typeface="Courier New" panose="02070309020205020404" pitchFamily="49" charset="0"/>
              </a:rPr>
              <a:t>ActionEvent</a:t>
            </a:r>
            <a:endParaRPr lang="en-US" altLang="en-US" dirty="0">
              <a:solidFill>
                <a:srgbClr val="404040"/>
              </a:solidFill>
            </a:endParaRPr>
          </a:p>
          <a:p>
            <a:pPr lvl="1"/>
            <a:r>
              <a:rPr lang="en-US" altLang="en-US" dirty="0">
                <a:solidFill>
                  <a:srgbClr val="404040"/>
                </a:solidFill>
              </a:rPr>
              <a:t>Handled by objects that implement interface </a:t>
            </a:r>
            <a:r>
              <a:rPr lang="en-US" altLang="en-US" sz="2000" dirty="0">
                <a:solidFill>
                  <a:srgbClr val="404040"/>
                </a:solidFill>
                <a:latin typeface="Courier New" panose="02070309020205020404" pitchFamily="49" charset="0"/>
              </a:rPr>
              <a:t>ActionListener</a:t>
            </a:r>
          </a:p>
        </p:txBody>
      </p:sp>
      <p:pic>
        <p:nvPicPr>
          <p:cNvPr id="12" name="Picture 4">
            <a:extLst>
              <a:ext uri="{FF2B5EF4-FFF2-40B4-BE49-F238E27FC236}">
                <a16:creationId xmlns:a16="http://schemas.microsoft.com/office/drawing/2014/main" xmlns="" id="{44F11895-0346-429F-9BC9-D5F1016EF1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5105400"/>
            <a:ext cx="7086600" cy="82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5977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BEBE0-45F0-4500-8B9C-2B1EF6C65A57}" type="datetime1">
              <a:rPr lang="en-US" smtClean="0"/>
              <a:t>14-Dec-21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OBJECT ORIENTED  TECHNIQUES USING  JAVA   Unit - V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371600" y="0"/>
            <a:ext cx="7772400" cy="8382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3200" dirty="0"/>
              <a:t>Implementing a listener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9" name="Picture 2" descr="E:\NIET\Project\xLogo11.png.pagespeed.ic.pydHLuCQEZ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447800" cy="817163"/>
          </a:xfrm>
          <a:prstGeom prst="rect">
            <a:avLst/>
          </a:prstGeom>
          <a:noFill/>
        </p:spPr>
      </p:pic>
      <p:sp>
        <p:nvSpPr>
          <p:cNvPr id="11" name="Rectangle 3">
            <a:extLst>
              <a:ext uri="{FF2B5EF4-FFF2-40B4-BE49-F238E27FC236}">
                <a16:creationId xmlns:a16="http://schemas.microsoft.com/office/drawing/2014/main" xmlns="" id="{C73CB652-9F0C-4807-AC36-75EA41870987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983686"/>
            <a:ext cx="9144000" cy="556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buFontTx/>
              <a:buNone/>
            </a:pPr>
            <a:endParaRPr lang="en-US" altLang="en-US" sz="2200" dirty="0">
              <a:solidFill>
                <a:srgbClr val="262626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200" dirty="0">
                <a:solidFill>
                  <a:srgbClr val="262626"/>
                </a:solidFill>
                <a:latin typeface="Courier New" panose="02070309020205020404" pitchFamily="49" charset="0"/>
              </a:rPr>
              <a:t>public class </a:t>
            </a:r>
            <a:r>
              <a:rPr lang="en-US" altLang="en-US" sz="2200" b="1" dirty="0">
                <a:solidFill>
                  <a:srgbClr val="262626"/>
                </a:solidFill>
              </a:rPr>
              <a:t>name</a:t>
            </a:r>
            <a:r>
              <a:rPr lang="en-US" altLang="en-US" sz="2200" dirty="0">
                <a:solidFill>
                  <a:srgbClr val="262626"/>
                </a:solidFill>
                <a:latin typeface="Courier New" panose="02070309020205020404" pitchFamily="49" charset="0"/>
              </a:rPr>
              <a:t> implements ActionListener</a:t>
            </a:r>
            <a:r>
              <a:rPr lang="en-US" altLang="en-US" sz="2200" b="1" dirty="0">
                <a:solidFill>
                  <a:srgbClr val="262626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200" dirty="0">
                <a:solidFill>
                  <a:srgbClr val="262626"/>
                </a:solidFill>
                <a:latin typeface="Courier New" panose="02070309020205020404" pitchFamily="49" charset="0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dirty="0">
                <a:solidFill>
                  <a:srgbClr val="262626"/>
                </a:solidFill>
                <a:latin typeface="Courier New" panose="02070309020205020404" pitchFamily="49" charset="0"/>
              </a:rPr>
              <a:t>    public void actionPerformed(ActionEvent event)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dirty="0">
                <a:solidFill>
                  <a:srgbClr val="262626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en-US" sz="2000" b="1" dirty="0">
                <a:solidFill>
                  <a:srgbClr val="262626"/>
                </a:solidFill>
              </a:rPr>
              <a:t>code to handle the event</a:t>
            </a:r>
            <a:r>
              <a:rPr lang="en-US" altLang="en-US" sz="2000" dirty="0">
                <a:solidFill>
                  <a:srgbClr val="262626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dirty="0">
                <a:solidFill>
                  <a:srgbClr val="262626"/>
                </a:solidFill>
                <a:latin typeface="Courier New" panose="02070309020205020404" pitchFamily="49" charset="0"/>
              </a:rPr>
              <a:t>   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200" dirty="0">
                <a:solidFill>
                  <a:srgbClr val="262626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2200" dirty="0">
              <a:solidFill>
                <a:srgbClr val="262626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altLang="en-US" sz="2000" dirty="0">
              <a:solidFill>
                <a:srgbClr val="262626"/>
              </a:solidFill>
              <a:latin typeface="Courier New" panose="02070309020205020404" pitchFamily="49" charset="0"/>
            </a:endParaRPr>
          </a:p>
          <a:p>
            <a:r>
              <a:rPr lang="en-US" altLang="en-US" dirty="0">
                <a:solidFill>
                  <a:srgbClr val="262626"/>
                </a:solidFill>
                <a:latin typeface="Courier New" panose="02070309020205020404" pitchFamily="49" charset="0"/>
              </a:rPr>
              <a:t>JButton</a:t>
            </a:r>
            <a:r>
              <a:rPr lang="en-US" altLang="en-US" dirty="0">
                <a:solidFill>
                  <a:srgbClr val="262626"/>
                </a:solidFill>
              </a:rPr>
              <a:t> and other graphical components have this method:</a:t>
            </a:r>
          </a:p>
          <a:p>
            <a:pPr lvl="1"/>
            <a:r>
              <a:rPr lang="en-US" altLang="en-US" sz="2000" dirty="0">
                <a:solidFill>
                  <a:srgbClr val="404040"/>
                </a:solidFill>
                <a:latin typeface="Courier New" panose="02070309020205020404" pitchFamily="49" charset="0"/>
              </a:rPr>
              <a:t>public void addActionListener(ActionListener al)</a:t>
            </a:r>
            <a:br>
              <a:rPr lang="en-US" altLang="en-US" sz="2000" dirty="0">
                <a:solidFill>
                  <a:srgbClr val="404040"/>
                </a:solidFill>
                <a:latin typeface="Courier New" panose="02070309020205020404" pitchFamily="49" charset="0"/>
              </a:rPr>
            </a:br>
            <a:r>
              <a:rPr lang="en-US" altLang="en-US" dirty="0">
                <a:solidFill>
                  <a:srgbClr val="404040"/>
                </a:solidFill>
              </a:rPr>
              <a:t>Attaches the given listener to be notified of clicks and events that occur on this component.</a:t>
            </a:r>
          </a:p>
        </p:txBody>
      </p:sp>
    </p:spTree>
    <p:extLst>
      <p:ext uri="{BB962C8B-B14F-4D97-AF65-F5344CB8AC3E}">
        <p14:creationId xmlns:p14="http://schemas.microsoft.com/office/powerpoint/2010/main" val="1268112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994C1-BD45-4939-80DD-568841F290E9}" type="datetime1">
              <a:rPr lang="en-US" smtClean="0"/>
              <a:t>14-Dec-21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OBJECT ORIENTED  TECHNIQUES USING  JAVA   Unit - V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371600" y="0"/>
            <a:ext cx="7772400" cy="8382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3200" dirty="0"/>
              <a:t>Nested classes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9" name="Picture 2" descr="E:\NIET\Project\xLogo11.png.pagespeed.ic.pydHLuCQEZ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447800" cy="817163"/>
          </a:xfrm>
          <a:prstGeom prst="rect">
            <a:avLst/>
          </a:prstGeom>
          <a:noFill/>
        </p:spPr>
      </p:pic>
      <p:pic>
        <p:nvPicPr>
          <p:cNvPr id="12" name="Picture 4">
            <a:extLst>
              <a:ext uri="{FF2B5EF4-FFF2-40B4-BE49-F238E27FC236}">
                <a16:creationId xmlns:a16="http://schemas.microsoft.com/office/drawing/2014/main" xmlns="" id="{C9011ED2-2883-43E3-AB05-581510069F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572000"/>
            <a:ext cx="7315200" cy="151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3">
            <a:extLst>
              <a:ext uri="{FF2B5EF4-FFF2-40B4-BE49-F238E27FC236}">
                <a16:creationId xmlns:a16="http://schemas.microsoft.com/office/drawing/2014/main" xmlns="" id="{E5C3A050-DB7F-458C-8F0E-A5F0D7596F9E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1295400"/>
            <a:ext cx="9144000" cy="556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b="1" dirty="0">
                <a:solidFill>
                  <a:srgbClr val="262626"/>
                </a:solidFill>
              </a:rPr>
              <a:t>nested class</a:t>
            </a:r>
            <a:r>
              <a:rPr lang="en-US" altLang="en-US" dirty="0">
                <a:solidFill>
                  <a:srgbClr val="262626"/>
                </a:solidFill>
              </a:rPr>
              <a:t>: A class defined inside of another class.</a:t>
            </a:r>
          </a:p>
          <a:p>
            <a:pPr lvl="1"/>
            <a:endParaRPr lang="en-US" altLang="en-US" sz="1200" dirty="0">
              <a:solidFill>
                <a:srgbClr val="404040"/>
              </a:solidFill>
            </a:endParaRPr>
          </a:p>
          <a:p>
            <a:r>
              <a:rPr lang="en-US" altLang="en-US" dirty="0">
                <a:solidFill>
                  <a:srgbClr val="262626"/>
                </a:solidFill>
              </a:rPr>
              <a:t>Usefulness:</a:t>
            </a:r>
          </a:p>
          <a:p>
            <a:pPr lvl="1"/>
            <a:r>
              <a:rPr lang="en-US" altLang="en-US" dirty="0">
                <a:solidFill>
                  <a:srgbClr val="404040"/>
                </a:solidFill>
              </a:rPr>
              <a:t>Nested classes are hidden from other classes (encapsulated).</a:t>
            </a:r>
          </a:p>
          <a:p>
            <a:pPr lvl="1"/>
            <a:r>
              <a:rPr lang="en-US" altLang="en-US" dirty="0">
                <a:solidFill>
                  <a:srgbClr val="404040"/>
                </a:solidFill>
              </a:rPr>
              <a:t>Nested objects can access/modify the fields of their outer object.</a:t>
            </a:r>
          </a:p>
          <a:p>
            <a:pPr lvl="1"/>
            <a:endParaRPr lang="en-US" altLang="en-US" dirty="0">
              <a:solidFill>
                <a:srgbClr val="404040"/>
              </a:solidFill>
            </a:endParaRPr>
          </a:p>
          <a:p>
            <a:r>
              <a:rPr lang="en-US" altLang="en-US" dirty="0">
                <a:solidFill>
                  <a:srgbClr val="262626"/>
                </a:solidFill>
              </a:rPr>
              <a:t>Event listeners are often defined as nested classes inside a GUI.</a:t>
            </a:r>
          </a:p>
        </p:txBody>
      </p:sp>
    </p:spTree>
    <p:extLst>
      <p:ext uri="{BB962C8B-B14F-4D97-AF65-F5344CB8AC3E}">
        <p14:creationId xmlns:p14="http://schemas.microsoft.com/office/powerpoint/2010/main" val="759389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48ABB-BE7D-4A11-8A1F-45B667C4FF7D}" type="datetime1">
              <a:rPr lang="en-US" smtClean="0"/>
              <a:t>14-Dec-21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OBJECT ORIENTED  TECHNIQUES USING  JAVA   Unit - V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371600" y="0"/>
            <a:ext cx="7772400" cy="8382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3200" dirty="0"/>
              <a:t>Nested class syntax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9" name="Picture 2" descr="E:\NIET\Project\xLogo11.png.pagespeed.ic.pydHLuCQEZ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447800" cy="817163"/>
          </a:xfrm>
          <a:prstGeom prst="rect">
            <a:avLst/>
          </a:prstGeom>
          <a:noFill/>
        </p:spPr>
      </p:pic>
      <p:sp>
        <p:nvSpPr>
          <p:cNvPr id="11" name="Rectangle 3">
            <a:extLst>
              <a:ext uri="{FF2B5EF4-FFF2-40B4-BE49-F238E27FC236}">
                <a16:creationId xmlns:a16="http://schemas.microsoft.com/office/drawing/2014/main" xmlns="" id="{EA87AAED-585E-47AF-8557-C077A65B45EE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966480"/>
            <a:ext cx="9144000" cy="55626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70000"/>
              </a:lnSpc>
              <a:buFontTx/>
              <a:buNone/>
            </a:pPr>
            <a:r>
              <a:rPr lang="en-US" alt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// enclosing outer class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dirty="0">
                <a:solidFill>
                  <a:srgbClr val="262626"/>
                </a:solidFill>
                <a:latin typeface="Courier New" panose="02070309020205020404" pitchFamily="49" charset="0"/>
              </a:rPr>
              <a:t>public class </a:t>
            </a:r>
            <a:r>
              <a:rPr lang="en-US" altLang="en-US" b="1" dirty="0">
                <a:solidFill>
                  <a:srgbClr val="262626"/>
                </a:solidFill>
              </a:rPr>
              <a:t>name</a:t>
            </a:r>
            <a:r>
              <a:rPr lang="en-US" altLang="en-US" dirty="0">
                <a:solidFill>
                  <a:srgbClr val="262626"/>
                </a:solidFill>
                <a:latin typeface="Courier New" panose="02070309020205020404" pitchFamily="49" charset="0"/>
              </a:rPr>
              <a:t> {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dirty="0">
                <a:solidFill>
                  <a:srgbClr val="262626"/>
                </a:solidFill>
                <a:latin typeface="Courier New" panose="02070309020205020404" pitchFamily="49" charset="0"/>
              </a:rPr>
              <a:t>    ...</a:t>
            </a:r>
          </a:p>
          <a:p>
            <a:pPr>
              <a:lnSpc>
                <a:spcPct val="70000"/>
              </a:lnSpc>
              <a:buFontTx/>
              <a:buNone/>
            </a:pPr>
            <a:endParaRPr lang="en-US" altLang="en-US" dirty="0">
              <a:solidFill>
                <a:srgbClr val="262626"/>
              </a:solidFill>
              <a:latin typeface="Courier New" panose="02070309020205020404" pitchFamily="49" charset="0"/>
            </a:endParaRP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    // nested inner class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dirty="0">
                <a:solidFill>
                  <a:srgbClr val="262626"/>
                </a:solidFill>
                <a:latin typeface="Courier New" panose="02070309020205020404" pitchFamily="49" charset="0"/>
              </a:rPr>
              <a:t>    private class </a:t>
            </a:r>
            <a:r>
              <a:rPr lang="en-US" altLang="en-US" b="1" dirty="0">
                <a:solidFill>
                  <a:srgbClr val="262626"/>
                </a:solidFill>
              </a:rPr>
              <a:t>name</a:t>
            </a:r>
            <a:r>
              <a:rPr lang="en-US" altLang="en-US" dirty="0">
                <a:solidFill>
                  <a:srgbClr val="262626"/>
                </a:solidFill>
                <a:latin typeface="Courier New" panose="02070309020205020404" pitchFamily="49" charset="0"/>
              </a:rPr>
              <a:t> {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dirty="0">
                <a:solidFill>
                  <a:srgbClr val="262626"/>
                </a:solidFill>
                <a:latin typeface="Courier New" panose="02070309020205020404" pitchFamily="49" charset="0"/>
              </a:rPr>
              <a:t>        ...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dirty="0">
                <a:solidFill>
                  <a:srgbClr val="262626"/>
                </a:solidFill>
                <a:latin typeface="Courier New" panose="02070309020205020404" pitchFamily="49" charset="0"/>
              </a:rPr>
              <a:t>    }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dirty="0">
                <a:solidFill>
                  <a:srgbClr val="262626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70000"/>
              </a:lnSpc>
              <a:buFontTx/>
              <a:buNone/>
            </a:pPr>
            <a:endParaRPr lang="en-US" altLang="en-US" dirty="0">
              <a:solidFill>
                <a:srgbClr val="262626"/>
              </a:solidFill>
            </a:endParaRPr>
          </a:p>
          <a:p>
            <a:pPr lvl="1"/>
            <a:r>
              <a:rPr lang="en-US" altLang="en-US" dirty="0">
                <a:solidFill>
                  <a:srgbClr val="404040"/>
                </a:solidFill>
              </a:rPr>
              <a:t>Only the outer class can see the nested class or make objects of it.</a:t>
            </a:r>
          </a:p>
          <a:p>
            <a:pPr lvl="1"/>
            <a:r>
              <a:rPr lang="en-US" altLang="en-US" dirty="0">
                <a:solidFill>
                  <a:srgbClr val="404040"/>
                </a:solidFill>
              </a:rPr>
              <a:t>Each nested object is associated with the outer object that created it, so it can access/modify that outer object's methods/fields.</a:t>
            </a:r>
          </a:p>
          <a:p>
            <a:pPr lvl="2"/>
            <a:r>
              <a:rPr lang="en-US" altLang="en-US" dirty="0"/>
              <a:t>If necessary, can refer to outer object as </a:t>
            </a:r>
            <a:r>
              <a:rPr lang="en-US" altLang="en-US" b="1" dirty="0"/>
              <a:t>OuterClassName</a:t>
            </a:r>
            <a:r>
              <a:rPr lang="en-US" altLang="en-US" dirty="0">
                <a:latin typeface="Courier New" panose="02070309020205020404" pitchFamily="49" charset="0"/>
              </a:rPr>
              <a:t>.this</a:t>
            </a:r>
            <a:endParaRPr lang="en-US" altLang="en-US" sz="700" dirty="0"/>
          </a:p>
        </p:txBody>
      </p:sp>
    </p:spTree>
    <p:extLst>
      <p:ext uri="{BB962C8B-B14F-4D97-AF65-F5344CB8AC3E}">
        <p14:creationId xmlns:p14="http://schemas.microsoft.com/office/powerpoint/2010/main" val="3819800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143C0-2490-445A-9B24-6A64FB3778F0}" type="datetime1">
              <a:rPr lang="en-US" smtClean="0"/>
              <a:t>14-Dec-21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OBJECT ORIENTED  TECHNIQUES USING  JAVA   Unit - V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371600" y="-29497"/>
            <a:ext cx="7772400" cy="8382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3200" dirty="0"/>
              <a:t>Static inner classes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9" name="Picture 2" descr="E:\NIET\Project\xLogo11.png.pagespeed.ic.pydHLuCQEZ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72390" y="-40858"/>
            <a:ext cx="1592580" cy="898879"/>
          </a:xfrm>
          <a:prstGeom prst="rect">
            <a:avLst/>
          </a:prstGeom>
          <a:noFill/>
        </p:spPr>
      </p:pic>
      <p:sp>
        <p:nvSpPr>
          <p:cNvPr id="11" name="Rectangle 3">
            <a:extLst>
              <a:ext uri="{FF2B5EF4-FFF2-40B4-BE49-F238E27FC236}">
                <a16:creationId xmlns:a16="http://schemas.microsoft.com/office/drawing/2014/main" xmlns="" id="{21743498-A440-42F4-8BE5-395850FE8B68}"/>
              </a:ext>
            </a:extLst>
          </p:cNvPr>
          <p:cNvSpPr txBox="1">
            <a:spLocks noChangeArrowheads="1"/>
          </p:cNvSpPr>
          <p:nvPr/>
        </p:nvSpPr>
        <p:spPr>
          <a:xfrm>
            <a:off x="19665" y="976312"/>
            <a:ext cx="9124335" cy="55626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70000"/>
              </a:lnSpc>
              <a:buFontTx/>
              <a:buNone/>
            </a:pPr>
            <a:r>
              <a:rPr lang="en-US" alt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// enclosing outer class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dirty="0">
                <a:solidFill>
                  <a:srgbClr val="262626"/>
                </a:solidFill>
                <a:latin typeface="Courier New" panose="02070309020205020404" pitchFamily="49" charset="0"/>
              </a:rPr>
              <a:t>public class </a:t>
            </a:r>
            <a:r>
              <a:rPr lang="en-US" altLang="en-US" b="1" dirty="0">
                <a:solidFill>
                  <a:srgbClr val="262626"/>
                </a:solidFill>
              </a:rPr>
              <a:t>name</a:t>
            </a:r>
            <a:r>
              <a:rPr lang="en-US" altLang="en-US" dirty="0">
                <a:solidFill>
                  <a:srgbClr val="262626"/>
                </a:solidFill>
                <a:latin typeface="Courier New" panose="02070309020205020404" pitchFamily="49" charset="0"/>
              </a:rPr>
              <a:t> {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dirty="0">
                <a:solidFill>
                  <a:srgbClr val="262626"/>
                </a:solidFill>
                <a:latin typeface="Courier New" panose="02070309020205020404" pitchFamily="49" charset="0"/>
              </a:rPr>
              <a:t>    ...</a:t>
            </a:r>
          </a:p>
          <a:p>
            <a:pPr>
              <a:lnSpc>
                <a:spcPct val="70000"/>
              </a:lnSpc>
              <a:buFontTx/>
              <a:buNone/>
            </a:pPr>
            <a:endParaRPr lang="en-US" altLang="en-US" dirty="0">
              <a:solidFill>
                <a:srgbClr val="262626"/>
              </a:solidFill>
              <a:latin typeface="Courier New" panose="02070309020205020404" pitchFamily="49" charset="0"/>
            </a:endParaRP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    // non-nested static inner class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dirty="0">
                <a:solidFill>
                  <a:srgbClr val="262626"/>
                </a:solidFill>
                <a:latin typeface="Courier New" panose="02070309020205020404" pitchFamily="49" charset="0"/>
              </a:rPr>
              <a:t>    public </a:t>
            </a:r>
            <a:r>
              <a:rPr lang="en-US" altLang="en-US" b="1" dirty="0">
                <a:solidFill>
                  <a:schemeClr val="accent2"/>
                </a:solidFill>
                <a:latin typeface="Courier New" panose="02070309020205020404" pitchFamily="49" charset="0"/>
              </a:rPr>
              <a:t>static</a:t>
            </a:r>
            <a:r>
              <a:rPr lang="en-US" altLang="en-US" dirty="0">
                <a:solidFill>
                  <a:srgbClr val="262626"/>
                </a:solidFill>
                <a:latin typeface="Courier New" panose="02070309020205020404" pitchFamily="49" charset="0"/>
              </a:rPr>
              <a:t> class </a:t>
            </a:r>
            <a:r>
              <a:rPr lang="en-US" altLang="en-US" b="1" dirty="0">
                <a:solidFill>
                  <a:srgbClr val="262626"/>
                </a:solidFill>
              </a:rPr>
              <a:t>name</a:t>
            </a:r>
            <a:r>
              <a:rPr lang="en-US" altLang="en-US" dirty="0">
                <a:solidFill>
                  <a:srgbClr val="262626"/>
                </a:solidFill>
                <a:latin typeface="Courier New" panose="02070309020205020404" pitchFamily="49" charset="0"/>
              </a:rPr>
              <a:t> {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dirty="0">
                <a:solidFill>
                  <a:srgbClr val="262626"/>
                </a:solidFill>
                <a:latin typeface="Courier New" panose="02070309020205020404" pitchFamily="49" charset="0"/>
              </a:rPr>
              <a:t>        ...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dirty="0">
                <a:solidFill>
                  <a:srgbClr val="262626"/>
                </a:solidFill>
                <a:latin typeface="Courier New" panose="02070309020205020404" pitchFamily="49" charset="0"/>
              </a:rPr>
              <a:t>    }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dirty="0">
                <a:solidFill>
                  <a:srgbClr val="262626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70000"/>
              </a:lnSpc>
              <a:buFontTx/>
              <a:buNone/>
            </a:pPr>
            <a:endParaRPr lang="en-US" altLang="en-US" dirty="0">
              <a:solidFill>
                <a:srgbClr val="262626"/>
              </a:solidFill>
            </a:endParaRPr>
          </a:p>
          <a:p>
            <a:pPr lvl="1"/>
            <a:r>
              <a:rPr lang="en-US" altLang="en-US" dirty="0">
                <a:solidFill>
                  <a:srgbClr val="404040"/>
                </a:solidFill>
              </a:rPr>
              <a:t>Static inner classes are </a:t>
            </a:r>
            <a:r>
              <a:rPr lang="en-US" altLang="en-US" i="1" dirty="0">
                <a:solidFill>
                  <a:srgbClr val="404040"/>
                </a:solidFill>
              </a:rPr>
              <a:t>not </a:t>
            </a:r>
            <a:r>
              <a:rPr lang="en-US" altLang="en-US" dirty="0">
                <a:solidFill>
                  <a:srgbClr val="404040"/>
                </a:solidFill>
              </a:rPr>
              <a:t>associated with a particular outer object.</a:t>
            </a:r>
          </a:p>
          <a:p>
            <a:pPr lvl="1"/>
            <a:r>
              <a:rPr lang="en-US" altLang="en-US" dirty="0">
                <a:solidFill>
                  <a:srgbClr val="404040"/>
                </a:solidFill>
              </a:rPr>
              <a:t>They cannot see the fields of the enclosing class.</a:t>
            </a:r>
          </a:p>
          <a:p>
            <a:pPr lvl="1"/>
            <a:r>
              <a:rPr lang="en-US" altLang="en-US" i="1" dirty="0">
                <a:solidFill>
                  <a:srgbClr val="404040"/>
                </a:solidFill>
              </a:rPr>
              <a:t>Usefulness:</a:t>
            </a:r>
            <a:r>
              <a:rPr lang="en-US" altLang="en-US" dirty="0">
                <a:solidFill>
                  <a:srgbClr val="404040"/>
                </a:solidFill>
              </a:rPr>
              <a:t> Clients can refer to and instantiate static inner classes:</a:t>
            </a:r>
          </a:p>
          <a:p>
            <a:pPr lvl="2">
              <a:buFontTx/>
              <a:buNone/>
            </a:pPr>
            <a:r>
              <a:rPr lang="en-US" altLang="en-US" b="1" dirty="0"/>
              <a:t>Outer</a:t>
            </a:r>
            <a:r>
              <a:rPr lang="en-US" altLang="en-US" dirty="0">
                <a:latin typeface="Courier New" panose="02070309020205020404" pitchFamily="49" charset="0"/>
              </a:rPr>
              <a:t>.</a:t>
            </a:r>
            <a:r>
              <a:rPr lang="en-US" altLang="en-US" b="1" dirty="0"/>
              <a:t>Inner</a:t>
            </a:r>
            <a:r>
              <a:rPr lang="en-US" altLang="en-US" dirty="0">
                <a:latin typeface="Courier New" panose="02070309020205020404" pitchFamily="49" charset="0"/>
              </a:rPr>
              <a:t> </a:t>
            </a:r>
            <a:r>
              <a:rPr lang="en-US" altLang="en-US" b="1" dirty="0"/>
              <a:t>name</a:t>
            </a:r>
            <a:r>
              <a:rPr lang="en-US" altLang="en-US" dirty="0">
                <a:latin typeface="Courier New" panose="02070309020205020404" pitchFamily="49" charset="0"/>
              </a:rPr>
              <a:t> = new </a:t>
            </a:r>
            <a:r>
              <a:rPr lang="en-US" altLang="en-US" b="1" dirty="0"/>
              <a:t>Outer</a:t>
            </a:r>
            <a:r>
              <a:rPr lang="en-US" altLang="en-US" dirty="0">
                <a:latin typeface="Courier New" panose="02070309020205020404" pitchFamily="49" charset="0"/>
              </a:rPr>
              <a:t>.</a:t>
            </a:r>
            <a:r>
              <a:rPr lang="en-US" altLang="en-US" b="1" dirty="0"/>
              <a:t>Inner</a:t>
            </a:r>
            <a:r>
              <a:rPr lang="en-US" altLang="en-US" dirty="0">
                <a:latin typeface="Courier New" panose="02070309020205020404" pitchFamily="49" charset="0"/>
              </a:rPr>
              <a:t>(</a:t>
            </a:r>
            <a:r>
              <a:rPr lang="en-US" altLang="en-US" b="1" dirty="0"/>
              <a:t>params</a:t>
            </a:r>
            <a:r>
              <a:rPr lang="en-US" altLang="en-US" dirty="0">
                <a:latin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002632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54508-F1DB-41BB-9F7A-7B3B36B4D561}" type="datetime1">
              <a:rPr lang="en-US" smtClean="0"/>
              <a:t>14-Dec-21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OBJECT ORIENTED  TECHNIQUES USING  JAVA   Unit - V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371600" y="0"/>
            <a:ext cx="7772400" cy="8382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3200" dirty="0"/>
              <a:t>Java GUI History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9" name="Picture 2" descr="E:\NIET\Project\xLogo11.png.pagespeed.ic.pydHLuCQEZ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447800" cy="817163"/>
          </a:xfrm>
          <a:prstGeom prst="rect">
            <a:avLst/>
          </a:prstGeom>
          <a:noFill/>
        </p:spPr>
      </p:pic>
      <p:sp>
        <p:nvSpPr>
          <p:cNvPr id="11" name="Rectangle 3">
            <a:extLst>
              <a:ext uri="{FF2B5EF4-FFF2-40B4-BE49-F238E27FC236}">
                <a16:creationId xmlns:a16="http://schemas.microsoft.com/office/drawing/2014/main" xmlns="" id="{361A8D05-B62F-4CED-A177-B6AA9CA96E8D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993518"/>
            <a:ext cx="9144000" cy="5562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b="1" dirty="0">
                <a:solidFill>
                  <a:srgbClr val="262626"/>
                </a:solidFill>
              </a:rPr>
              <a:t>Abstract Windowing Toolkit</a:t>
            </a:r>
            <a:r>
              <a:rPr lang="en-US" altLang="en-US" dirty="0">
                <a:solidFill>
                  <a:srgbClr val="262626"/>
                </a:solidFill>
              </a:rPr>
              <a:t> (</a:t>
            </a:r>
            <a:r>
              <a:rPr lang="en-US" altLang="en-US" b="1" dirty="0">
                <a:solidFill>
                  <a:srgbClr val="262626"/>
                </a:solidFill>
              </a:rPr>
              <a:t>AWT</a:t>
            </a:r>
            <a:r>
              <a:rPr lang="en-US" altLang="en-US" dirty="0">
                <a:solidFill>
                  <a:srgbClr val="262626"/>
                </a:solidFill>
              </a:rPr>
              <a:t>): Sun's initial effort to create a set of cross-platform GUI classes.  </a:t>
            </a:r>
            <a:r>
              <a:rPr lang="en-US" altLang="en-US" sz="2000" i="1" dirty="0">
                <a:solidFill>
                  <a:srgbClr val="262626"/>
                </a:solidFill>
              </a:rPr>
              <a:t>(JDK 1.0 - 1.1)</a:t>
            </a:r>
          </a:p>
          <a:p>
            <a:pPr lvl="1"/>
            <a:r>
              <a:rPr lang="en-US" altLang="en-US" dirty="0">
                <a:solidFill>
                  <a:srgbClr val="404040"/>
                </a:solidFill>
              </a:rPr>
              <a:t>Maps general Java code to each operating system's real GUI system.</a:t>
            </a:r>
          </a:p>
          <a:p>
            <a:pPr lvl="1"/>
            <a:r>
              <a:rPr lang="en-US" altLang="en-US" i="1" dirty="0">
                <a:solidFill>
                  <a:srgbClr val="404040"/>
                </a:solidFill>
              </a:rPr>
              <a:t>Problems:</a:t>
            </a:r>
            <a:r>
              <a:rPr lang="en-US" altLang="en-US" dirty="0">
                <a:solidFill>
                  <a:srgbClr val="404040"/>
                </a:solidFill>
              </a:rPr>
              <a:t> Limited to lowest common denominator; clunky to use.</a:t>
            </a:r>
          </a:p>
          <a:p>
            <a:pPr lvl="1"/>
            <a:endParaRPr lang="en-US" altLang="en-US" dirty="0">
              <a:solidFill>
                <a:srgbClr val="404040"/>
              </a:solidFill>
            </a:endParaRPr>
          </a:p>
          <a:p>
            <a:r>
              <a:rPr lang="en-US" altLang="en-US" b="1" dirty="0">
                <a:solidFill>
                  <a:srgbClr val="262626"/>
                </a:solidFill>
              </a:rPr>
              <a:t>Swing</a:t>
            </a:r>
            <a:r>
              <a:rPr lang="en-US" altLang="en-US" dirty="0">
                <a:solidFill>
                  <a:srgbClr val="262626"/>
                </a:solidFill>
              </a:rPr>
              <a:t>: A newer GUI library written from the ground up that allows much more powerful graphics and GUI construction.  </a:t>
            </a:r>
            <a:r>
              <a:rPr lang="en-US" altLang="en-US" sz="2000" i="1" dirty="0">
                <a:solidFill>
                  <a:srgbClr val="262626"/>
                </a:solidFill>
              </a:rPr>
              <a:t>(JDK 1.2+)</a:t>
            </a:r>
          </a:p>
          <a:p>
            <a:pPr lvl="1"/>
            <a:r>
              <a:rPr lang="en-US" altLang="en-US" dirty="0">
                <a:solidFill>
                  <a:srgbClr val="404040"/>
                </a:solidFill>
              </a:rPr>
              <a:t>Paints GUI controls itself pixel-by-pixel rather than handing off to OS.</a:t>
            </a:r>
          </a:p>
          <a:p>
            <a:pPr lvl="1"/>
            <a:r>
              <a:rPr lang="en-US" altLang="en-US" i="1" dirty="0">
                <a:solidFill>
                  <a:srgbClr val="404040"/>
                </a:solidFill>
              </a:rPr>
              <a:t>Benefits: </a:t>
            </a:r>
            <a:r>
              <a:rPr lang="en-US" altLang="en-US" dirty="0">
                <a:solidFill>
                  <a:srgbClr val="404040"/>
                </a:solidFill>
              </a:rPr>
              <a:t> Features; compatibility; OO design.</a:t>
            </a:r>
          </a:p>
          <a:p>
            <a:pPr lvl="1"/>
            <a:endParaRPr lang="en-US" altLang="en-US" sz="1200" dirty="0">
              <a:solidFill>
                <a:srgbClr val="404040"/>
              </a:solidFill>
            </a:endParaRPr>
          </a:p>
          <a:p>
            <a:pPr lvl="1"/>
            <a:r>
              <a:rPr lang="en-US" altLang="en-US" i="1" dirty="0">
                <a:solidFill>
                  <a:srgbClr val="404040"/>
                </a:solidFill>
              </a:rPr>
              <a:t>Problem:</a:t>
            </a:r>
            <a:r>
              <a:rPr lang="en-US" altLang="en-US" dirty="0">
                <a:solidFill>
                  <a:srgbClr val="404040"/>
                </a:solidFill>
              </a:rPr>
              <a:t> Both exist in Java now; easy to get them</a:t>
            </a:r>
            <a:br>
              <a:rPr lang="en-US" altLang="en-US" dirty="0">
                <a:solidFill>
                  <a:srgbClr val="404040"/>
                </a:solidFill>
              </a:rPr>
            </a:br>
            <a:r>
              <a:rPr lang="en-US" altLang="en-US" dirty="0">
                <a:solidFill>
                  <a:srgbClr val="404040"/>
                </a:solidFill>
              </a:rPr>
              <a:t>mixed up; still have to use both in various places.</a:t>
            </a:r>
          </a:p>
        </p:txBody>
      </p:sp>
      <p:pic>
        <p:nvPicPr>
          <p:cNvPr id="12" name="Picture 5">
            <a:extLst>
              <a:ext uri="{FF2B5EF4-FFF2-40B4-BE49-F238E27FC236}">
                <a16:creationId xmlns:a16="http://schemas.microsoft.com/office/drawing/2014/main" xmlns="" id="{FF52147E-3114-4919-850F-79E1DA77B8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6925" y="4572000"/>
            <a:ext cx="1689100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2554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Rectangle 3">
            <a:extLst>
              <a:ext uri="{FF2B5EF4-FFF2-40B4-BE49-F238E27FC236}">
                <a16:creationId xmlns:a16="http://schemas.microsoft.com/office/drawing/2014/main" xmlns="" id="{FAD66ABC-B643-4F09-AF3E-DE2AC467F3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4494213"/>
          </a:xfrm>
          <a:noFill/>
          <a:ln/>
        </p:spPr>
        <p:txBody>
          <a:bodyPr lIns="92075" tIns="46038" rIns="92075" bIns="46038"/>
          <a:lstStyle/>
          <a:p>
            <a:r>
              <a:rPr lang="en-US" altLang="en-US" sz="2800" dirty="0"/>
              <a:t>A collection is an object that groups multiple elements into a single unit</a:t>
            </a:r>
          </a:p>
          <a:p>
            <a:r>
              <a:rPr lang="en-US" altLang="en-US" sz="2800" dirty="0"/>
              <a:t>Very useful</a:t>
            </a:r>
          </a:p>
          <a:p>
            <a:pPr lvl="1"/>
            <a:r>
              <a:rPr lang="en-US" altLang="en-US" sz="2400" dirty="0"/>
              <a:t>store, retrieve and manipulate data</a:t>
            </a:r>
          </a:p>
          <a:p>
            <a:pPr lvl="1"/>
            <a:r>
              <a:rPr lang="en-US" altLang="en-US" sz="2400" dirty="0"/>
              <a:t>transmit data from one method to another</a:t>
            </a:r>
          </a:p>
          <a:p>
            <a:pPr lvl="1"/>
            <a:r>
              <a:rPr lang="en-US" altLang="en-US" sz="2400" dirty="0"/>
              <a:t>data structures and methods written by hotshots in the field</a:t>
            </a:r>
          </a:p>
          <a:p>
            <a:pPr lvl="2"/>
            <a:r>
              <a:rPr lang="en-US" altLang="en-US" sz="2000" dirty="0"/>
              <a:t>Joshua Bloch, who also wrote the Collections tutorial</a:t>
            </a:r>
          </a:p>
          <a:p>
            <a:pPr lvl="2"/>
            <a:endParaRPr lang="en-US" alt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AAECCA19-B04A-42B0-9C61-83022B832A33}"/>
              </a:ext>
            </a:extLst>
          </p:cNvPr>
          <p:cNvSpPr txBox="1">
            <a:spLocks/>
          </p:cNvSpPr>
          <p:nvPr/>
        </p:nvSpPr>
        <p:spPr>
          <a:xfrm>
            <a:off x="1371600" y="0"/>
            <a:ext cx="7772400" cy="838200"/>
          </a:xfrm>
          <a:prstGeom prst="rect">
            <a:avLst/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4000" dirty="0"/>
              <a:t>Java 2 Collections</a:t>
            </a:r>
            <a:endParaRPr kumimoji="0" lang="en-US" sz="4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9" name="Picture 2" descr="E:\NIET\Project\xLogo11.png.pagespeed.ic.pydHLuCQEZ.png">
            <a:extLst>
              <a:ext uri="{FF2B5EF4-FFF2-40B4-BE49-F238E27FC236}">
                <a16:creationId xmlns:a16="http://schemas.microsoft.com/office/drawing/2014/main" xmlns="" id="{6AF2E14B-DAA0-4E58-9513-FB62D3BB86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72390" y="-70355"/>
            <a:ext cx="1592580" cy="89887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Rectangle 3">
            <a:extLst>
              <a:ext uri="{FF2B5EF4-FFF2-40B4-BE49-F238E27FC236}">
                <a16:creationId xmlns:a16="http://schemas.microsoft.com/office/drawing/2014/main" xmlns="" id="{762E799E-51AB-40CA-B4C7-B993AAB655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 dirty="0"/>
              <a:t>Unified architecture for representing and manipulating collections. </a:t>
            </a:r>
          </a:p>
          <a:p>
            <a:r>
              <a:rPr lang="en-US" altLang="en-US" sz="2800" dirty="0"/>
              <a:t>A collections framework contains three things</a:t>
            </a:r>
          </a:p>
          <a:p>
            <a:pPr lvl="1"/>
            <a:r>
              <a:rPr lang="en-US" altLang="en-US" sz="2400" dirty="0"/>
              <a:t>Interfaces</a:t>
            </a:r>
          </a:p>
          <a:p>
            <a:pPr lvl="1"/>
            <a:r>
              <a:rPr lang="en-US" altLang="en-US" sz="2400" dirty="0"/>
              <a:t>Implementations</a:t>
            </a:r>
          </a:p>
          <a:p>
            <a:pPr lvl="1"/>
            <a:r>
              <a:rPr lang="en-US" altLang="en-US" sz="2400" dirty="0"/>
              <a:t>Algorithms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7DA459AE-7BCE-44F6-A7C6-0CF6CD29E8C8}"/>
              </a:ext>
            </a:extLst>
          </p:cNvPr>
          <p:cNvSpPr txBox="1">
            <a:spLocks/>
          </p:cNvSpPr>
          <p:nvPr/>
        </p:nvSpPr>
        <p:spPr>
          <a:xfrm>
            <a:off x="1371600" y="12290"/>
            <a:ext cx="7772400" cy="838200"/>
          </a:xfrm>
          <a:prstGeom prst="rect">
            <a:avLst/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3200" dirty="0"/>
              <a:t>Collections Framework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2" descr="E:\NIET\Project\xLogo11.png.pagespeed.ic.pydHLuCQEZ.png">
            <a:extLst>
              <a:ext uri="{FF2B5EF4-FFF2-40B4-BE49-F238E27FC236}">
                <a16:creationId xmlns:a16="http://schemas.microsoft.com/office/drawing/2014/main" xmlns="" id="{29CC264F-7DA1-41B4-BB79-6CD004D450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72390" y="-70355"/>
            <a:ext cx="1592580" cy="89887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827" name="Picture 3">
            <a:extLst>
              <a:ext uri="{FF2B5EF4-FFF2-40B4-BE49-F238E27FC236}">
                <a16:creationId xmlns:a16="http://schemas.microsoft.com/office/drawing/2014/main" xmlns="" id="{AD081817-BE7D-420F-A242-F93DF6D55A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828800"/>
            <a:ext cx="6172200" cy="3249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828" name="Text Box 4">
            <a:extLst>
              <a:ext uri="{FF2B5EF4-FFF2-40B4-BE49-F238E27FC236}">
                <a16:creationId xmlns:a16="http://schemas.microsoft.com/office/drawing/2014/main" xmlns="" id="{111CA855-DBED-48CF-9A70-DD36D1BFC3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5410200"/>
            <a:ext cx="41148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Interfaces, Implementations, and Algorithms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From Thinking in Java, page 462 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255B3170-7010-411C-A1BD-26319FAAB139}"/>
              </a:ext>
            </a:extLst>
          </p:cNvPr>
          <p:cNvSpPr txBox="1">
            <a:spLocks/>
          </p:cNvSpPr>
          <p:nvPr/>
        </p:nvSpPr>
        <p:spPr>
          <a:xfrm>
            <a:off x="1371600" y="-29497"/>
            <a:ext cx="7772400" cy="838200"/>
          </a:xfrm>
          <a:prstGeom prst="rect">
            <a:avLst/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3200" dirty="0"/>
              <a:t>Collections</a:t>
            </a:r>
            <a:r>
              <a:rPr lang="en-US" altLang="en-US" sz="3600" dirty="0"/>
              <a:t> Framework Diagram</a:t>
            </a: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6" name="Picture 2" descr="E:\NIET\Project\xLogo11.png.pagespeed.ic.pydHLuCQEZ.png">
            <a:extLst>
              <a:ext uri="{FF2B5EF4-FFF2-40B4-BE49-F238E27FC236}">
                <a16:creationId xmlns:a16="http://schemas.microsoft.com/office/drawing/2014/main" xmlns="" id="{D084111D-0FEA-484C-84A0-60318246EF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72390" y="-70355"/>
            <a:ext cx="1592580" cy="89887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1" name="Rectangle 3">
            <a:extLst>
              <a:ext uri="{FF2B5EF4-FFF2-40B4-BE49-F238E27FC236}">
                <a16:creationId xmlns:a16="http://schemas.microsoft.com/office/drawing/2014/main" xmlns="" id="{1D3E272C-5B8F-4CD9-AFE5-4E973973D2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 dirty="0"/>
              <a:t>Defines fundamental methods</a:t>
            </a:r>
          </a:p>
          <a:p>
            <a:pPr lvl="1"/>
            <a:r>
              <a:rPr lang="en-US" altLang="en-US" sz="1800" b="1" dirty="0">
                <a:latin typeface="Courier New" panose="02070309020205020404" pitchFamily="49" charset="0"/>
              </a:rPr>
              <a:t>int size();</a:t>
            </a:r>
          </a:p>
          <a:p>
            <a:pPr lvl="1"/>
            <a:r>
              <a:rPr lang="en-US" altLang="en-US" sz="1800" b="1" dirty="0">
                <a:latin typeface="Courier New" panose="02070309020205020404" pitchFamily="49" charset="0"/>
              </a:rPr>
              <a:t>boolean isEmpty();</a:t>
            </a:r>
          </a:p>
          <a:p>
            <a:pPr lvl="1"/>
            <a:r>
              <a:rPr lang="en-US" altLang="en-US" sz="1800" b="1" dirty="0">
                <a:latin typeface="Courier New" panose="02070309020205020404" pitchFamily="49" charset="0"/>
              </a:rPr>
              <a:t>boolean contains(Object element);</a:t>
            </a:r>
          </a:p>
          <a:p>
            <a:pPr lvl="1"/>
            <a:r>
              <a:rPr lang="en-US" altLang="en-US" sz="1800" b="1" dirty="0">
                <a:latin typeface="Courier New" panose="02070309020205020404" pitchFamily="49" charset="0"/>
              </a:rPr>
              <a:t>boolean add(Object element);    // Optional</a:t>
            </a:r>
          </a:p>
          <a:p>
            <a:pPr lvl="1"/>
            <a:r>
              <a:rPr lang="en-US" altLang="en-US" sz="1800" b="1" dirty="0">
                <a:latin typeface="Courier New" panose="02070309020205020404" pitchFamily="49" charset="0"/>
              </a:rPr>
              <a:t>boolean remove(Object element); // Optional</a:t>
            </a:r>
          </a:p>
          <a:p>
            <a:pPr lvl="1"/>
            <a:r>
              <a:rPr lang="en-US" altLang="en-US" sz="1800" b="1" dirty="0">
                <a:latin typeface="Courier New" panose="02070309020205020404" pitchFamily="49" charset="0"/>
              </a:rPr>
              <a:t>Iterator iterator();</a:t>
            </a:r>
          </a:p>
          <a:p>
            <a:r>
              <a:rPr lang="en-US" altLang="en-US" sz="2800" dirty="0"/>
              <a:t>These methods are enough to define the basic behavior of a collection</a:t>
            </a:r>
          </a:p>
          <a:p>
            <a:r>
              <a:rPr lang="en-US" altLang="en-US" sz="2800" dirty="0"/>
              <a:t>Provides an Iterator to step through the elements in the Collection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4D6BD696-C381-4C65-B89E-A0E91804EA3B}"/>
              </a:ext>
            </a:extLst>
          </p:cNvPr>
          <p:cNvSpPr txBox="1">
            <a:spLocks/>
          </p:cNvSpPr>
          <p:nvPr/>
        </p:nvSpPr>
        <p:spPr>
          <a:xfrm>
            <a:off x="1371600" y="-29497"/>
            <a:ext cx="7772400" cy="838200"/>
          </a:xfrm>
          <a:prstGeom prst="rect">
            <a:avLst/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3200" dirty="0"/>
              <a:t>Collection Interface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5" name="Picture 2" descr="E:\NIET\Project\xLogo11.png.pagespeed.ic.pydHLuCQEZ.png">
            <a:extLst>
              <a:ext uri="{FF2B5EF4-FFF2-40B4-BE49-F238E27FC236}">
                <a16:creationId xmlns:a16="http://schemas.microsoft.com/office/drawing/2014/main" xmlns="" id="{47AB398C-6F67-4C81-B67E-242E9907B7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72390" y="-70355"/>
            <a:ext cx="1592580" cy="89887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5" name="Rectangle 3">
            <a:extLst>
              <a:ext uri="{FF2B5EF4-FFF2-40B4-BE49-F238E27FC236}">
                <a16:creationId xmlns:a16="http://schemas.microsoft.com/office/drawing/2014/main" xmlns="" id="{1DCE068E-8D3F-4D51-B598-52AC9DE841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4800600"/>
          </a:xfrm>
        </p:spPr>
        <p:txBody>
          <a:bodyPr/>
          <a:lstStyle/>
          <a:p>
            <a:r>
              <a:rPr lang="en-US" altLang="en-US" sz="2800" dirty="0"/>
              <a:t>Defines three fundamental methods</a:t>
            </a:r>
          </a:p>
          <a:p>
            <a:pPr lvl="1"/>
            <a:r>
              <a:rPr lang="en-US" altLang="en-US" sz="2000" b="1" dirty="0">
                <a:latin typeface="Courier New" panose="02070309020205020404" pitchFamily="49" charset="0"/>
              </a:rPr>
              <a:t>Object next()</a:t>
            </a:r>
          </a:p>
          <a:p>
            <a:pPr lvl="1"/>
            <a:r>
              <a:rPr lang="en-US" altLang="en-US" sz="2000" b="1" dirty="0">
                <a:latin typeface="Courier New" panose="02070309020205020404" pitchFamily="49" charset="0"/>
              </a:rPr>
              <a:t>boolean hasNext()</a:t>
            </a:r>
          </a:p>
          <a:p>
            <a:pPr lvl="1"/>
            <a:r>
              <a:rPr lang="en-US" altLang="en-US" sz="2000" b="1" dirty="0">
                <a:latin typeface="Courier New" panose="02070309020205020404" pitchFamily="49" charset="0"/>
              </a:rPr>
              <a:t>void remove()</a:t>
            </a:r>
          </a:p>
          <a:p>
            <a:r>
              <a:rPr lang="en-US" altLang="en-US" sz="2800" dirty="0"/>
              <a:t>These three methods provide access to the contents of the collection</a:t>
            </a:r>
          </a:p>
          <a:p>
            <a:r>
              <a:rPr lang="en-US" altLang="en-US" sz="2800" dirty="0"/>
              <a:t>An Iterator knows position within collection</a:t>
            </a:r>
          </a:p>
          <a:p>
            <a:r>
              <a:rPr lang="en-US" altLang="en-US" sz="2800" dirty="0"/>
              <a:t>Each call to next() “reads” an element from the collection</a:t>
            </a:r>
          </a:p>
          <a:p>
            <a:pPr lvl="1"/>
            <a:r>
              <a:rPr lang="en-US" altLang="en-US" sz="2400" dirty="0"/>
              <a:t>Then you can use it or remove it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7ED1D574-35B4-4F1C-99A4-E829089B757F}"/>
              </a:ext>
            </a:extLst>
          </p:cNvPr>
          <p:cNvSpPr txBox="1">
            <a:spLocks/>
          </p:cNvSpPr>
          <p:nvPr/>
        </p:nvSpPr>
        <p:spPr>
          <a:xfrm>
            <a:off x="1371600" y="-29497"/>
            <a:ext cx="7772400" cy="838200"/>
          </a:xfrm>
          <a:prstGeom prst="rect">
            <a:avLst/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3200" dirty="0"/>
              <a:t>Iterator Interface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2" descr="E:\NIET\Project\xLogo11.png.pagespeed.ic.pydHLuCQEZ.png">
            <a:extLst>
              <a:ext uri="{FF2B5EF4-FFF2-40B4-BE49-F238E27FC236}">
                <a16:creationId xmlns:a16="http://schemas.microsoft.com/office/drawing/2014/main" xmlns="" id="{1BC06CAE-E3F3-4C50-B742-58ACD71589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72390" y="-70355"/>
            <a:ext cx="1592580" cy="89887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899" name="Picture 3">
            <a:extLst>
              <a:ext uri="{FF2B5EF4-FFF2-40B4-BE49-F238E27FC236}">
                <a16:creationId xmlns:a16="http://schemas.microsoft.com/office/drawing/2014/main" xmlns="" id="{E1BB1E09-FF2F-4B18-8C21-E3E4FEB4E0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900" y="1390650"/>
            <a:ext cx="6172200" cy="407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xmlns="" id="{D04375C6-8449-4551-A37B-90D86B85E82D}"/>
              </a:ext>
            </a:extLst>
          </p:cNvPr>
          <p:cNvSpPr txBox="1">
            <a:spLocks/>
          </p:cNvSpPr>
          <p:nvPr/>
        </p:nvSpPr>
        <p:spPr>
          <a:xfrm>
            <a:off x="1371600" y="-29497"/>
            <a:ext cx="7772400" cy="838200"/>
          </a:xfrm>
          <a:prstGeom prst="rect">
            <a:avLst/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3200" dirty="0"/>
              <a:t>Iterator Position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2" descr="E:\NIET\Project\xLogo11.png.pagespeed.ic.pydHLuCQEZ.png">
            <a:extLst>
              <a:ext uri="{FF2B5EF4-FFF2-40B4-BE49-F238E27FC236}">
                <a16:creationId xmlns:a16="http://schemas.microsoft.com/office/drawing/2014/main" xmlns="" id="{8156BE8F-6026-43B9-8E1E-0650CE1D84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72390" y="-70355"/>
            <a:ext cx="1592580" cy="89887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Rectangle 3">
            <a:extLst>
              <a:ext uri="{FF2B5EF4-FFF2-40B4-BE49-F238E27FC236}">
                <a16:creationId xmlns:a16="http://schemas.microsoft.com/office/drawing/2014/main" xmlns="" id="{810CDF34-FB9B-4CDA-9856-C56A8635D6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public class SimpleCollection  {</a:t>
            </a:r>
          </a:p>
          <a:p>
            <a:pPr lvl="1"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	public static void main(String[] args) {</a:t>
            </a:r>
          </a:p>
          <a:p>
            <a:pPr lvl="1"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		Collection c;</a:t>
            </a:r>
          </a:p>
          <a:p>
            <a:pPr lvl="1"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		c = new ArrayList();</a:t>
            </a:r>
          </a:p>
          <a:p>
            <a:pPr lvl="1"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		System.out.println(c.getClass().getName());</a:t>
            </a:r>
          </a:p>
          <a:p>
            <a:pPr lvl="1"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		for (int i=1; i &lt;= 10; i++) { </a:t>
            </a:r>
          </a:p>
          <a:p>
            <a:pPr lvl="1"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			c.add(i + " * " + i + " = "+i*i);</a:t>
            </a:r>
          </a:p>
          <a:p>
            <a:pPr lvl="1"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		}</a:t>
            </a:r>
          </a:p>
          <a:p>
            <a:pPr lvl="1"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		Iterator iter = c.iterator();</a:t>
            </a:r>
          </a:p>
          <a:p>
            <a:pPr lvl="1"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		while (iter.hasNext())</a:t>
            </a:r>
          </a:p>
          <a:p>
            <a:pPr lvl="1"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			System.out.println(iter.next());</a:t>
            </a:r>
          </a:p>
          <a:p>
            <a:pPr lvl="1"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	}</a:t>
            </a:r>
          </a:p>
          <a:p>
            <a:pPr lvl="1"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74844B18-210C-4FD5-AA60-589E1D7B360E}"/>
              </a:ext>
            </a:extLst>
          </p:cNvPr>
          <p:cNvSpPr txBox="1">
            <a:spLocks/>
          </p:cNvSpPr>
          <p:nvPr/>
        </p:nvSpPr>
        <p:spPr>
          <a:xfrm>
            <a:off x="1371600" y="-29497"/>
            <a:ext cx="7772400" cy="838200"/>
          </a:xfrm>
          <a:prstGeom prst="rect">
            <a:avLst/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3200" dirty="0"/>
              <a:t>Example - SimpleCollection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2" descr="E:\NIET\Project\xLogo11.png.pagespeed.ic.pydHLuCQEZ.png">
            <a:extLst>
              <a:ext uri="{FF2B5EF4-FFF2-40B4-BE49-F238E27FC236}">
                <a16:creationId xmlns:a16="http://schemas.microsoft.com/office/drawing/2014/main" xmlns="" id="{5E3F5CC8-8038-4916-872C-AA456EA444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72390" y="-70355"/>
            <a:ext cx="1592580" cy="89887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947" name="Picture 3">
            <a:extLst>
              <a:ext uri="{FF2B5EF4-FFF2-40B4-BE49-F238E27FC236}">
                <a16:creationId xmlns:a16="http://schemas.microsoft.com/office/drawing/2014/main" xmlns="" id="{23207080-40C9-4FD5-BE31-268A096E5C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828800"/>
            <a:ext cx="7620000" cy="4011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948" name="Rectangle 4">
            <a:extLst>
              <a:ext uri="{FF2B5EF4-FFF2-40B4-BE49-F238E27FC236}">
                <a16:creationId xmlns:a16="http://schemas.microsoft.com/office/drawing/2014/main" xmlns="" id="{257C606A-B622-45AF-945D-4D31778CA4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1833563"/>
            <a:ext cx="1550988" cy="482600"/>
          </a:xfrm>
          <a:prstGeom prst="rect">
            <a:avLst/>
          </a:prstGeom>
          <a:solidFill>
            <a:schemeClr val="bg1"/>
          </a:solidFill>
          <a:ln w="25400">
            <a:solidFill>
              <a:srgbClr val="FF0000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Collection</a:t>
            </a:r>
          </a:p>
        </p:txBody>
      </p:sp>
      <p:sp>
        <p:nvSpPr>
          <p:cNvPr id="82950" name="Rectangle 6">
            <a:extLst>
              <a:ext uri="{FF2B5EF4-FFF2-40B4-BE49-F238E27FC236}">
                <a16:creationId xmlns:a16="http://schemas.microsoft.com/office/drawing/2014/main" xmlns="" id="{9B65C588-D585-45C1-A699-942FEA9924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3200400"/>
            <a:ext cx="684213" cy="482600"/>
          </a:xfrm>
          <a:prstGeom prst="rect">
            <a:avLst/>
          </a:prstGeom>
          <a:solidFill>
            <a:schemeClr val="bg1"/>
          </a:solidFill>
          <a:ln w="25400">
            <a:solidFill>
              <a:srgbClr val="FF0000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List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BB8335EC-7EC4-4947-B624-AEF6F72C8070}"/>
              </a:ext>
            </a:extLst>
          </p:cNvPr>
          <p:cNvSpPr txBox="1">
            <a:spLocks/>
          </p:cNvSpPr>
          <p:nvPr/>
        </p:nvSpPr>
        <p:spPr>
          <a:xfrm>
            <a:off x="1371600" y="-29497"/>
            <a:ext cx="7772400" cy="838200"/>
          </a:xfrm>
          <a:prstGeom prst="rect">
            <a:avLst/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3200" dirty="0"/>
              <a:t>List  Interface Context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9" name="Picture 2" descr="E:\NIET\Project\xLogo11.png.pagespeed.ic.pydHLuCQEZ.png">
            <a:extLst>
              <a:ext uri="{FF2B5EF4-FFF2-40B4-BE49-F238E27FC236}">
                <a16:creationId xmlns:a16="http://schemas.microsoft.com/office/drawing/2014/main" xmlns="" id="{A4460A2E-0AFC-4B79-A964-4B628D2268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72390" y="-70355"/>
            <a:ext cx="1592580" cy="89887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Rectangle 3">
            <a:extLst>
              <a:ext uri="{FF2B5EF4-FFF2-40B4-BE49-F238E27FC236}">
                <a16:creationId xmlns:a16="http://schemas.microsoft.com/office/drawing/2014/main" xmlns="" id="{2E5FBCF4-7B26-4807-9232-224F10768F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 dirty="0"/>
              <a:t>The List interface adds the notion of </a:t>
            </a:r>
            <a:r>
              <a:rPr lang="en-US" altLang="en-US" sz="2800" i="1" dirty="0"/>
              <a:t>order</a:t>
            </a:r>
            <a:r>
              <a:rPr lang="en-US" altLang="en-US" sz="2800" dirty="0"/>
              <a:t> to a collection</a:t>
            </a:r>
          </a:p>
          <a:p>
            <a:r>
              <a:rPr lang="en-US" altLang="en-US" sz="2800" dirty="0"/>
              <a:t>The user of a list has control over where an element is added in the collection</a:t>
            </a:r>
          </a:p>
          <a:p>
            <a:r>
              <a:rPr lang="en-US" altLang="en-US" sz="2800" dirty="0"/>
              <a:t>Lists typically allow </a:t>
            </a:r>
            <a:r>
              <a:rPr lang="en-US" altLang="en-US" sz="2800" i="1" dirty="0"/>
              <a:t>duplicate</a:t>
            </a:r>
            <a:r>
              <a:rPr lang="en-US" altLang="en-US" sz="2800" dirty="0"/>
              <a:t> elements</a:t>
            </a:r>
          </a:p>
          <a:p>
            <a:r>
              <a:rPr lang="en-US" altLang="en-US" sz="2800" dirty="0"/>
              <a:t>Provides a ListIterator to step through the elements in the list.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52860AEC-1CDB-4790-B359-FA17302B7DF2}"/>
              </a:ext>
            </a:extLst>
          </p:cNvPr>
          <p:cNvSpPr txBox="1">
            <a:spLocks/>
          </p:cNvSpPr>
          <p:nvPr/>
        </p:nvSpPr>
        <p:spPr>
          <a:xfrm>
            <a:off x="1371600" y="-29497"/>
            <a:ext cx="7772400" cy="838200"/>
          </a:xfrm>
          <a:prstGeom prst="rect">
            <a:avLst/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3200" dirty="0"/>
              <a:t>List Interface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2" descr="E:\NIET\Project\xLogo11.png.pagespeed.ic.pydHLuCQEZ.png">
            <a:extLst>
              <a:ext uri="{FF2B5EF4-FFF2-40B4-BE49-F238E27FC236}">
                <a16:creationId xmlns:a16="http://schemas.microsoft.com/office/drawing/2014/main" xmlns="" id="{826F8EE1-3256-4E03-BB39-4E020CD68C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72390" y="-70355"/>
            <a:ext cx="1592580" cy="89887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Rectangle 3">
            <a:extLst>
              <a:ext uri="{FF2B5EF4-FFF2-40B4-BE49-F238E27FC236}">
                <a16:creationId xmlns:a16="http://schemas.microsoft.com/office/drawing/2014/main" xmlns="" id="{1A54EAB3-4A4E-46A8-8E02-40659FFE6B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 dirty="0"/>
              <a:t>Extends the Iterator interface</a:t>
            </a:r>
          </a:p>
          <a:p>
            <a:r>
              <a:rPr lang="en-US" altLang="en-US" sz="2800" dirty="0"/>
              <a:t>Defines three fundamental methods</a:t>
            </a:r>
          </a:p>
          <a:p>
            <a:pPr lvl="1"/>
            <a:r>
              <a:rPr lang="en-US" altLang="en-US" sz="2000" b="1" dirty="0">
                <a:latin typeface="Courier New" panose="02070309020205020404" pitchFamily="49" charset="0"/>
              </a:rPr>
              <a:t>void add(Object o)</a:t>
            </a:r>
            <a:r>
              <a:rPr lang="en-US" altLang="en-US" sz="2400" dirty="0"/>
              <a:t> - before current position</a:t>
            </a:r>
          </a:p>
          <a:p>
            <a:pPr lvl="1"/>
            <a:r>
              <a:rPr lang="en-US" altLang="en-US" sz="2000" b="1" dirty="0">
                <a:latin typeface="Courier New" panose="02070309020205020404" pitchFamily="49" charset="0"/>
              </a:rPr>
              <a:t>boolean hasPrevious()</a:t>
            </a:r>
          </a:p>
          <a:p>
            <a:pPr lvl="1"/>
            <a:r>
              <a:rPr lang="en-US" altLang="en-US" sz="2000" b="1" dirty="0">
                <a:latin typeface="Courier New" panose="02070309020205020404" pitchFamily="49" charset="0"/>
              </a:rPr>
              <a:t>Object previous()</a:t>
            </a:r>
          </a:p>
          <a:p>
            <a:r>
              <a:rPr lang="en-US" altLang="en-US" sz="2800" dirty="0"/>
              <a:t>The addition of these three methods defines the basic behavior of an ordered list</a:t>
            </a:r>
          </a:p>
          <a:p>
            <a:r>
              <a:rPr lang="en-US" altLang="en-US" sz="2800" dirty="0"/>
              <a:t>A ListIterator knows position within list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95299802-DF40-41BE-9717-33D9BCBAC193}"/>
              </a:ext>
            </a:extLst>
          </p:cNvPr>
          <p:cNvSpPr txBox="1">
            <a:spLocks/>
          </p:cNvSpPr>
          <p:nvPr/>
        </p:nvSpPr>
        <p:spPr>
          <a:xfrm>
            <a:off x="1371600" y="-58994"/>
            <a:ext cx="7772400" cy="838200"/>
          </a:xfrm>
          <a:prstGeom prst="rect">
            <a:avLst/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3200" dirty="0"/>
              <a:t>ListIterator Interface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2" descr="E:\NIET\Project\xLogo11.png.pagespeed.ic.pydHLuCQEZ.png">
            <a:extLst>
              <a:ext uri="{FF2B5EF4-FFF2-40B4-BE49-F238E27FC236}">
                <a16:creationId xmlns:a16="http://schemas.microsoft.com/office/drawing/2014/main" xmlns="" id="{48246ED4-E78D-45C3-AE99-EA5212749F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72390" y="-70355"/>
            <a:ext cx="1592580" cy="89887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3C96E-07F3-4DB9-ACC1-A72B98479CFF}" type="datetime1">
              <a:rPr lang="en-US" smtClean="0"/>
              <a:t>14-Dec-21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OBJECT ORIENTED  TECHNIQUES USING  JAVA   Unit - V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57200" y="228600"/>
            <a:ext cx="82296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/>
              <a:t>Every user interface considers the following three main aspects:</a:t>
            </a:r>
          </a:p>
          <a:p>
            <a:pPr algn="just"/>
            <a:r>
              <a:rPr lang="en-US" b="1" dirty="0"/>
              <a:t>UI elements</a:t>
            </a:r>
            <a:r>
              <a:rPr lang="en-US" dirty="0"/>
              <a:t> : </a:t>
            </a:r>
            <a:r>
              <a:rPr lang="en-US" dirty="0" smtClean="0"/>
              <a:t>These </a:t>
            </a:r>
            <a:r>
              <a:rPr lang="en-US" dirty="0"/>
              <a:t>are the core visual elements the user eventually sees and interacts with. GWT provides a huge list of widely used and common elements varying from basic to complex which we will cover in this tutorial.</a:t>
            </a:r>
          </a:p>
          <a:p>
            <a:pPr algn="just"/>
            <a:r>
              <a:rPr lang="en-US" b="1" dirty="0"/>
              <a:t>Layouts:</a:t>
            </a:r>
            <a:r>
              <a:rPr lang="en-US" dirty="0"/>
              <a:t> They define how UI elements should be organized on the screen and provide a final look and feel to the GUI (Graphical User Interface). This part will be covered in Layout chapter.</a:t>
            </a:r>
          </a:p>
          <a:p>
            <a:pPr algn="just"/>
            <a:r>
              <a:rPr lang="en-US" b="1" dirty="0"/>
              <a:t>Behavior:</a:t>
            </a:r>
            <a:r>
              <a:rPr lang="en-US" dirty="0"/>
              <a:t> These are events which occur when the user interacts with UI elements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3359" y="2971800"/>
            <a:ext cx="3429000" cy="277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11141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019" name="Picture 3">
            <a:extLst>
              <a:ext uri="{FF2B5EF4-FFF2-40B4-BE49-F238E27FC236}">
                <a16:creationId xmlns:a16="http://schemas.microsoft.com/office/drawing/2014/main" xmlns="" id="{332B3278-651C-4522-B410-379FC61147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900" y="1390650"/>
            <a:ext cx="6172200" cy="407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xmlns="" id="{44608DC5-70D5-415B-A44A-03B49BE06616}"/>
              </a:ext>
            </a:extLst>
          </p:cNvPr>
          <p:cNvSpPr txBox="1">
            <a:spLocks/>
          </p:cNvSpPr>
          <p:nvPr/>
        </p:nvSpPr>
        <p:spPr>
          <a:xfrm>
            <a:off x="1371600" y="-29497"/>
            <a:ext cx="7772400" cy="838200"/>
          </a:xfrm>
          <a:prstGeom prst="rect">
            <a:avLst/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3200" dirty="0"/>
              <a:t>Iterator Position - next(), previous()</a:t>
            </a:r>
            <a:endParaRPr lang="en-US" sz="3200" dirty="0"/>
          </a:p>
        </p:txBody>
      </p:sp>
      <p:pic>
        <p:nvPicPr>
          <p:cNvPr id="7" name="Picture 2" descr="E:\NIET\Project\xLogo11.png.pagespeed.ic.pydHLuCQEZ.png">
            <a:extLst>
              <a:ext uri="{FF2B5EF4-FFF2-40B4-BE49-F238E27FC236}">
                <a16:creationId xmlns:a16="http://schemas.microsoft.com/office/drawing/2014/main" xmlns="" id="{CAF37853-E0E9-4F50-812E-5A89EDA51B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72390" y="-70355"/>
            <a:ext cx="1592580" cy="89887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043" name="Picture 3">
            <a:extLst>
              <a:ext uri="{FF2B5EF4-FFF2-40B4-BE49-F238E27FC236}">
                <a16:creationId xmlns:a16="http://schemas.microsoft.com/office/drawing/2014/main" xmlns="" id="{254D080F-06BC-438C-B873-915D437465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828800"/>
            <a:ext cx="7620000" cy="4011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7044" name="Rectangle 4">
            <a:extLst>
              <a:ext uri="{FF2B5EF4-FFF2-40B4-BE49-F238E27FC236}">
                <a16:creationId xmlns:a16="http://schemas.microsoft.com/office/drawing/2014/main" xmlns="" id="{3D3DCE45-989C-4659-AF30-BA40751EC4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625" y="4343400"/>
            <a:ext cx="1412875" cy="482600"/>
          </a:xfrm>
          <a:prstGeom prst="rect">
            <a:avLst/>
          </a:prstGeom>
          <a:solidFill>
            <a:schemeClr val="bg1"/>
          </a:solidFill>
          <a:ln w="254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ArrayList</a:t>
            </a:r>
          </a:p>
        </p:txBody>
      </p:sp>
      <p:sp>
        <p:nvSpPr>
          <p:cNvPr id="87045" name="Rectangle 5">
            <a:extLst>
              <a:ext uri="{FF2B5EF4-FFF2-40B4-BE49-F238E27FC236}">
                <a16:creationId xmlns:a16="http://schemas.microsoft.com/office/drawing/2014/main" xmlns="" id="{08027EDD-5A35-4607-A2C9-09A6E2C527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4343400"/>
            <a:ext cx="1584325" cy="482600"/>
          </a:xfrm>
          <a:prstGeom prst="rect">
            <a:avLst/>
          </a:prstGeom>
          <a:solidFill>
            <a:schemeClr val="bg1"/>
          </a:solidFill>
          <a:ln w="254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LinkedList</a:t>
            </a:r>
          </a:p>
        </p:txBody>
      </p:sp>
      <p:sp>
        <p:nvSpPr>
          <p:cNvPr id="87057" name="Rectangle 17">
            <a:extLst>
              <a:ext uri="{FF2B5EF4-FFF2-40B4-BE49-F238E27FC236}">
                <a16:creationId xmlns:a16="http://schemas.microsoft.com/office/drawing/2014/main" xmlns="" id="{6EED1B35-E73B-4E55-8D74-41D3CD3F60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1833563"/>
            <a:ext cx="1550988" cy="482600"/>
          </a:xfrm>
          <a:prstGeom prst="rect">
            <a:avLst/>
          </a:prstGeom>
          <a:solidFill>
            <a:schemeClr val="bg1"/>
          </a:solidFill>
          <a:ln w="25400">
            <a:solidFill>
              <a:srgbClr val="FF0000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Collection</a:t>
            </a:r>
          </a:p>
        </p:txBody>
      </p:sp>
      <p:sp>
        <p:nvSpPr>
          <p:cNvPr id="87058" name="Rectangle 18">
            <a:extLst>
              <a:ext uri="{FF2B5EF4-FFF2-40B4-BE49-F238E27FC236}">
                <a16:creationId xmlns:a16="http://schemas.microsoft.com/office/drawing/2014/main" xmlns="" id="{CF9F5CFF-C359-4B4D-8CC5-F786836D06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3200400"/>
            <a:ext cx="684213" cy="482600"/>
          </a:xfrm>
          <a:prstGeom prst="rect">
            <a:avLst/>
          </a:prstGeom>
          <a:solidFill>
            <a:schemeClr val="bg1"/>
          </a:solidFill>
          <a:ln w="25400">
            <a:solidFill>
              <a:srgbClr val="FF0000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List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xmlns="" id="{72BB5D3D-08D6-4F8E-A458-5F5146526DED}"/>
              </a:ext>
            </a:extLst>
          </p:cNvPr>
          <p:cNvSpPr txBox="1">
            <a:spLocks/>
          </p:cNvSpPr>
          <p:nvPr/>
        </p:nvSpPr>
        <p:spPr>
          <a:xfrm>
            <a:off x="1371600" y="-29497"/>
            <a:ext cx="7772400" cy="838200"/>
          </a:xfrm>
          <a:prstGeom prst="rect">
            <a:avLst/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3200" dirty="0"/>
              <a:t>ArrayList and LinkedList Context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1" name="Picture 2" descr="E:\NIET\Project\xLogo11.png.pagespeed.ic.pydHLuCQEZ.png">
            <a:extLst>
              <a:ext uri="{FF2B5EF4-FFF2-40B4-BE49-F238E27FC236}">
                <a16:creationId xmlns:a16="http://schemas.microsoft.com/office/drawing/2014/main" xmlns="" id="{99CA1156-FD76-4A85-AE82-9C1A470BDA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72390" y="-70355"/>
            <a:ext cx="1592580" cy="89887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7" name="Rectangle 3">
            <a:extLst>
              <a:ext uri="{FF2B5EF4-FFF2-40B4-BE49-F238E27FC236}">
                <a16:creationId xmlns:a16="http://schemas.microsoft.com/office/drawing/2014/main" xmlns="" id="{9BA02B0A-551C-4F31-AA81-24BB1C1F03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 dirty="0"/>
              <a:t>ArrayList</a:t>
            </a:r>
          </a:p>
          <a:p>
            <a:pPr lvl="1"/>
            <a:r>
              <a:rPr lang="en-US" altLang="en-US" sz="2400" dirty="0"/>
              <a:t>low cost random access</a:t>
            </a:r>
          </a:p>
          <a:p>
            <a:pPr lvl="1"/>
            <a:r>
              <a:rPr lang="en-US" altLang="en-US" sz="2400" dirty="0"/>
              <a:t>high cost insert and delete</a:t>
            </a:r>
          </a:p>
          <a:p>
            <a:pPr lvl="1"/>
            <a:r>
              <a:rPr lang="en-US" altLang="en-US" sz="2400" dirty="0"/>
              <a:t>array that resizes if need be</a:t>
            </a:r>
          </a:p>
          <a:p>
            <a:r>
              <a:rPr lang="en-US" altLang="en-US" sz="2800" dirty="0"/>
              <a:t>LinkedList</a:t>
            </a:r>
          </a:p>
          <a:p>
            <a:pPr lvl="1"/>
            <a:r>
              <a:rPr lang="en-US" altLang="en-US" sz="2400" dirty="0"/>
              <a:t>sequential access</a:t>
            </a:r>
          </a:p>
          <a:p>
            <a:pPr lvl="1"/>
            <a:r>
              <a:rPr lang="en-US" altLang="en-US" sz="2400" dirty="0"/>
              <a:t>low cost insert and delete</a:t>
            </a:r>
          </a:p>
          <a:p>
            <a:pPr lvl="1"/>
            <a:r>
              <a:rPr lang="en-US" altLang="en-US" sz="2400" dirty="0"/>
              <a:t>high cost random access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B7F0591F-8F29-423E-96AB-189E580B7EBA}"/>
              </a:ext>
            </a:extLst>
          </p:cNvPr>
          <p:cNvSpPr txBox="1">
            <a:spLocks/>
          </p:cNvSpPr>
          <p:nvPr/>
        </p:nvSpPr>
        <p:spPr>
          <a:xfrm>
            <a:off x="1371600" y="-29497"/>
            <a:ext cx="7772400" cy="838200"/>
          </a:xfrm>
          <a:prstGeom prst="rect">
            <a:avLst/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3200" dirty="0"/>
              <a:t>List Implementations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2" descr="E:\NIET\Project\xLogo11.png.pagespeed.ic.pydHLuCQEZ.png">
            <a:extLst>
              <a:ext uri="{FF2B5EF4-FFF2-40B4-BE49-F238E27FC236}">
                <a16:creationId xmlns:a16="http://schemas.microsoft.com/office/drawing/2014/main" xmlns="" id="{8C7BECD2-E74F-416E-BEF9-F0FA5FF052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72390" y="-70355"/>
            <a:ext cx="1592580" cy="89887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Rectangle 3">
            <a:extLst>
              <a:ext uri="{FF2B5EF4-FFF2-40B4-BE49-F238E27FC236}">
                <a16:creationId xmlns:a16="http://schemas.microsoft.com/office/drawing/2014/main" xmlns="" id="{14A26695-1EA0-4B68-B565-3D335ED483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Constant time positional access (it’s an array)</a:t>
            </a:r>
          </a:p>
          <a:p>
            <a:r>
              <a:rPr lang="en-US" altLang="en-US" dirty="0"/>
              <a:t>One tuning parameter, the initial capacity</a:t>
            </a:r>
          </a:p>
        </p:txBody>
      </p:sp>
      <p:sp>
        <p:nvSpPr>
          <p:cNvPr id="89092" name="Rectangle 4">
            <a:extLst>
              <a:ext uri="{FF2B5EF4-FFF2-40B4-BE49-F238E27FC236}">
                <a16:creationId xmlns:a16="http://schemas.microsoft.com/office/drawing/2014/main" xmlns="" id="{A829D8E3-3A68-4026-B0A5-4D5240D90D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3048000"/>
            <a:ext cx="8229600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4488" indent="-344488"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93750" indent="-334963" algn="l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57300" indent="-34925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9263" indent="-347663" algn="l">
              <a:spcBef>
                <a:spcPct val="20000"/>
              </a:spcBef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70113" indent="-336550" algn="l">
              <a:spcBef>
                <a:spcPct val="20000"/>
              </a:spcBef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27313" indent="-33655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84513" indent="-33655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41713" indent="-33655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98913" indent="-33655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344488" marR="0" lvl="0" indent="-344488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public ArrayList(int initialCapacity) {</a:t>
            </a:r>
          </a:p>
          <a:p>
            <a:pPr marL="344488" marR="0" lvl="0" indent="-344488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	super();</a:t>
            </a:r>
          </a:p>
          <a:p>
            <a:pPr marL="344488" marR="0" lvl="0" indent="-344488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	if (initialCapacity &lt; 0)</a:t>
            </a:r>
          </a:p>
          <a:p>
            <a:pPr marL="344488" marR="0" lvl="0" indent="-344488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		throw new IllegalArgumentException(</a:t>
            </a:r>
          </a:p>
          <a:p>
            <a:pPr marL="344488" marR="0" lvl="0" indent="-344488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			"Illegal Capacity: "+initialCapacity);</a:t>
            </a:r>
          </a:p>
          <a:p>
            <a:pPr marL="344488" marR="0" lvl="0" indent="-344488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	this.elementData = new Object[initialCapacity];</a:t>
            </a:r>
          </a:p>
          <a:p>
            <a:pPr marL="344488" marR="0" lvl="0" indent="-344488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}</a:t>
            </a:r>
          </a:p>
          <a:p>
            <a:pPr marL="344488" marR="0" lvl="0" indent="-344488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xmlns="" id="{E132EF0A-1F56-4890-B211-94BB6E2CF4BC}"/>
              </a:ext>
            </a:extLst>
          </p:cNvPr>
          <p:cNvSpPr txBox="1">
            <a:spLocks/>
          </p:cNvSpPr>
          <p:nvPr/>
        </p:nvSpPr>
        <p:spPr>
          <a:xfrm>
            <a:off x="1371600" y="-29497"/>
            <a:ext cx="7772400" cy="838200"/>
          </a:xfrm>
          <a:prstGeom prst="rect">
            <a:avLst/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3200" dirty="0"/>
              <a:t>ArrayList overview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8" name="Picture 2" descr="E:\NIET\Project\xLogo11.png.pagespeed.ic.pydHLuCQEZ.png">
            <a:extLst>
              <a:ext uri="{FF2B5EF4-FFF2-40B4-BE49-F238E27FC236}">
                <a16:creationId xmlns:a16="http://schemas.microsoft.com/office/drawing/2014/main" xmlns="" id="{4D4496A6-87C3-4A10-BB29-8A503A846B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72390" y="-70355"/>
            <a:ext cx="1592580" cy="89887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5" name="Rectangle 3">
            <a:extLst>
              <a:ext uri="{FF2B5EF4-FFF2-40B4-BE49-F238E27FC236}">
                <a16:creationId xmlns:a16="http://schemas.microsoft.com/office/drawing/2014/main" xmlns="" id="{21CEF92F-41B9-4F49-AEB9-D3038C1F61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4724400"/>
          </a:xfrm>
        </p:spPr>
        <p:txBody>
          <a:bodyPr/>
          <a:lstStyle/>
          <a:p>
            <a:r>
              <a:rPr lang="en-US" altLang="en-US" sz="2400" dirty="0"/>
              <a:t>The indexed get and set methods of the List interface are appropriate to use since ArrayLists are backed by an array</a:t>
            </a:r>
          </a:p>
          <a:p>
            <a:pPr lvl="1"/>
            <a:r>
              <a:rPr lang="en-US" altLang="en-US" sz="2000" b="1" dirty="0">
                <a:latin typeface="Courier New" panose="02070309020205020404" pitchFamily="49" charset="0"/>
              </a:rPr>
              <a:t>Object get(int index)</a:t>
            </a:r>
          </a:p>
          <a:p>
            <a:pPr lvl="1"/>
            <a:r>
              <a:rPr lang="en-US" altLang="en-US" sz="2000" b="1" dirty="0">
                <a:latin typeface="Courier New" panose="02070309020205020404" pitchFamily="49" charset="0"/>
              </a:rPr>
              <a:t>Object set(int index, Object element)</a:t>
            </a:r>
          </a:p>
          <a:p>
            <a:r>
              <a:rPr lang="en-US" altLang="en-US" sz="2400" dirty="0"/>
              <a:t>Indexed add and remove are provided, but can be costly if used frequently</a:t>
            </a:r>
          </a:p>
          <a:p>
            <a:pPr lvl="1"/>
            <a:r>
              <a:rPr lang="en-US" altLang="en-US" sz="2000" b="1" dirty="0">
                <a:latin typeface="Courier New" panose="02070309020205020404" pitchFamily="49" charset="0"/>
              </a:rPr>
              <a:t>void add(int index, Object element)          </a:t>
            </a:r>
          </a:p>
          <a:p>
            <a:pPr lvl="1"/>
            <a:r>
              <a:rPr lang="en-US" altLang="en-US" sz="2000" b="1" dirty="0">
                <a:latin typeface="Courier New" panose="02070309020205020404" pitchFamily="49" charset="0"/>
              </a:rPr>
              <a:t>Object remove(int index)</a:t>
            </a:r>
          </a:p>
          <a:p>
            <a:r>
              <a:rPr lang="en-US" altLang="en-US" sz="2400" dirty="0"/>
              <a:t>May want to resize in one shot if adding many elements</a:t>
            </a:r>
          </a:p>
          <a:p>
            <a:pPr lvl="1"/>
            <a:r>
              <a:rPr lang="en-US" altLang="en-US" sz="2000" b="1" dirty="0">
                <a:latin typeface="Courier New" panose="02070309020205020404" pitchFamily="49" charset="0"/>
              </a:rPr>
              <a:t>void ensureCapacity(int minCapacity)</a:t>
            </a:r>
            <a:endParaRPr lang="en-US" altLang="en-US" sz="20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580A9C9E-898C-438C-8FF6-15C04B83478B}"/>
              </a:ext>
            </a:extLst>
          </p:cNvPr>
          <p:cNvSpPr txBox="1">
            <a:spLocks/>
          </p:cNvSpPr>
          <p:nvPr/>
        </p:nvSpPr>
        <p:spPr>
          <a:xfrm>
            <a:off x="1371600" y="-29497"/>
            <a:ext cx="7772400" cy="838200"/>
          </a:xfrm>
          <a:prstGeom prst="rect">
            <a:avLst/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3200" dirty="0"/>
              <a:t>ArrayList methods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2" descr="E:\NIET\Project\xLogo11.png.pagespeed.ic.pydHLuCQEZ.png">
            <a:extLst>
              <a:ext uri="{FF2B5EF4-FFF2-40B4-BE49-F238E27FC236}">
                <a16:creationId xmlns:a16="http://schemas.microsoft.com/office/drawing/2014/main" xmlns="" id="{8D597673-9431-425D-B760-0591592D26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72390" y="-70355"/>
            <a:ext cx="1592580" cy="89887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9" name="Rectangle 3">
            <a:extLst>
              <a:ext uri="{FF2B5EF4-FFF2-40B4-BE49-F238E27FC236}">
                <a16:creationId xmlns:a16="http://schemas.microsoft.com/office/drawing/2014/main" xmlns="" id="{C472D180-ADF0-4B5D-9F7D-55A32130DF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 dirty="0"/>
              <a:t>Stores each element in a node</a:t>
            </a:r>
          </a:p>
          <a:p>
            <a:r>
              <a:rPr lang="en-US" altLang="en-US" sz="2800" dirty="0"/>
              <a:t>Each node stores a link to the next and previous nodes</a:t>
            </a:r>
          </a:p>
          <a:p>
            <a:r>
              <a:rPr lang="en-US" altLang="en-US" sz="2800" dirty="0"/>
              <a:t>Insertion and removal are inexpensive</a:t>
            </a:r>
          </a:p>
          <a:p>
            <a:pPr lvl="1"/>
            <a:r>
              <a:rPr lang="en-US" altLang="en-US" sz="2400" dirty="0"/>
              <a:t>just update the links in the surrounding nodes</a:t>
            </a:r>
          </a:p>
          <a:p>
            <a:r>
              <a:rPr lang="en-US" altLang="en-US" sz="2800" dirty="0"/>
              <a:t>Linear traversal is inexpensive</a:t>
            </a:r>
          </a:p>
          <a:p>
            <a:r>
              <a:rPr lang="en-US" altLang="en-US" sz="2800" dirty="0"/>
              <a:t>Random access is expensive</a:t>
            </a:r>
          </a:p>
          <a:p>
            <a:pPr lvl="1"/>
            <a:r>
              <a:rPr lang="en-US" altLang="en-US" sz="2400" dirty="0"/>
              <a:t>Start from beginning or end and traverse each node while counting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5DBF09BE-01F7-4753-AAC1-8E83B5D85EAD}"/>
              </a:ext>
            </a:extLst>
          </p:cNvPr>
          <p:cNvSpPr txBox="1">
            <a:spLocks/>
          </p:cNvSpPr>
          <p:nvPr/>
        </p:nvSpPr>
        <p:spPr>
          <a:xfrm>
            <a:off x="1371600" y="-29497"/>
            <a:ext cx="7772400" cy="838200"/>
          </a:xfrm>
          <a:prstGeom prst="rect">
            <a:avLst/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3200" dirty="0"/>
              <a:t>LinkedList overview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2" descr="E:\NIET\Project\xLogo11.png.pagespeed.ic.pydHLuCQEZ.png">
            <a:extLst>
              <a:ext uri="{FF2B5EF4-FFF2-40B4-BE49-F238E27FC236}">
                <a16:creationId xmlns:a16="http://schemas.microsoft.com/office/drawing/2014/main" xmlns="" id="{F032F852-FFE1-4A15-81F5-1CB81DE90B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72390" y="-70355"/>
            <a:ext cx="1592580" cy="89887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3" name="Rectangle 3">
            <a:extLst>
              <a:ext uri="{FF2B5EF4-FFF2-40B4-BE49-F238E27FC236}">
                <a16:creationId xmlns:a16="http://schemas.microsoft.com/office/drawing/2014/main" xmlns="" id="{165468C3-E2D7-446E-8046-5549A8878F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229600" cy="50292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private static class Entry {</a:t>
            </a:r>
          </a:p>
          <a:p>
            <a:pPr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	Object element;</a:t>
            </a:r>
          </a:p>
          <a:p>
            <a:pPr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	Entry next;</a:t>
            </a:r>
          </a:p>
          <a:p>
            <a:pPr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	Entry previous;</a:t>
            </a:r>
          </a:p>
          <a:p>
            <a:pPr>
              <a:buFontTx/>
              <a:buNone/>
            </a:pPr>
            <a:endParaRPr lang="en-US" altLang="en-US" sz="1600" b="1" dirty="0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	Entry(Object element, Entry next, Entry previous) {</a:t>
            </a:r>
          </a:p>
          <a:p>
            <a:pPr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	    this.element = element;</a:t>
            </a:r>
          </a:p>
          <a:p>
            <a:pPr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	    this.next = next;</a:t>
            </a:r>
          </a:p>
          <a:p>
            <a:pPr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	    this.previous = previous;</a:t>
            </a:r>
          </a:p>
          <a:p>
            <a:pPr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	}</a:t>
            </a:r>
          </a:p>
          <a:p>
            <a:pPr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}</a:t>
            </a:r>
          </a:p>
          <a:p>
            <a:pPr>
              <a:buFontTx/>
              <a:buNone/>
            </a:pPr>
            <a:endParaRPr lang="en-US" altLang="en-US" sz="1600" b="1" dirty="0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private Entry header = new Entry(null, null, null);</a:t>
            </a:r>
          </a:p>
          <a:p>
            <a:pPr>
              <a:buFontTx/>
              <a:buNone/>
            </a:pPr>
            <a:endParaRPr lang="en-US" altLang="en-US" sz="1600" b="1" dirty="0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public LinkedList() {</a:t>
            </a:r>
          </a:p>
          <a:p>
            <a:pPr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	header.next = header.previous = header;</a:t>
            </a:r>
          </a:p>
          <a:p>
            <a:pPr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B3A0C815-9ED7-49E5-BA85-B753D4997C9A}"/>
              </a:ext>
            </a:extLst>
          </p:cNvPr>
          <p:cNvSpPr txBox="1">
            <a:spLocks/>
          </p:cNvSpPr>
          <p:nvPr/>
        </p:nvSpPr>
        <p:spPr>
          <a:xfrm>
            <a:off x="1371600" y="-29497"/>
            <a:ext cx="7772400" cy="838200"/>
          </a:xfrm>
          <a:prstGeom prst="rect">
            <a:avLst/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3200" dirty="0"/>
              <a:t>LinkedList entries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2" descr="E:\NIET\Project\xLogo11.png.pagespeed.ic.pydHLuCQEZ.png">
            <a:extLst>
              <a:ext uri="{FF2B5EF4-FFF2-40B4-BE49-F238E27FC236}">
                <a16:creationId xmlns:a16="http://schemas.microsoft.com/office/drawing/2014/main" xmlns="" id="{DE05CCB1-E907-4FEB-9A86-F4EAF4442F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72390" y="-70355"/>
            <a:ext cx="1592580" cy="89887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Rectangle 3">
            <a:extLst>
              <a:ext uri="{FF2B5EF4-FFF2-40B4-BE49-F238E27FC236}">
                <a16:creationId xmlns:a16="http://schemas.microsoft.com/office/drawing/2014/main" xmlns="" id="{7645E99A-AD07-4538-956C-8095AC6FD1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8534400" cy="4724400"/>
          </a:xfrm>
        </p:spPr>
        <p:txBody>
          <a:bodyPr/>
          <a:lstStyle/>
          <a:p>
            <a:r>
              <a:rPr lang="en-US" altLang="en-US" sz="2800" dirty="0"/>
              <a:t>The list is sequential, so access it that way</a:t>
            </a:r>
          </a:p>
          <a:p>
            <a:pPr lvl="1"/>
            <a:r>
              <a:rPr lang="en-US" altLang="en-US" sz="2000" b="1" dirty="0">
                <a:latin typeface="Courier New" panose="02070309020205020404" pitchFamily="49" charset="0"/>
              </a:rPr>
              <a:t>ListIterator listIterator()</a:t>
            </a:r>
          </a:p>
          <a:p>
            <a:r>
              <a:rPr lang="en-US" altLang="en-US" sz="2800" dirty="0"/>
              <a:t>ListIterator knows about position</a:t>
            </a:r>
          </a:p>
          <a:p>
            <a:pPr lvl="1"/>
            <a:r>
              <a:rPr lang="en-US" altLang="en-US" sz="2400" dirty="0"/>
              <a:t>use </a:t>
            </a:r>
            <a:r>
              <a:rPr lang="en-US" altLang="en-US" sz="2000" b="1" dirty="0">
                <a:latin typeface="Courier New" panose="02070309020205020404" pitchFamily="49" charset="0"/>
              </a:rPr>
              <a:t>add()</a:t>
            </a:r>
            <a:r>
              <a:rPr lang="en-US" altLang="en-US" sz="2400" dirty="0"/>
              <a:t> from ListIterator to add at a position</a:t>
            </a:r>
          </a:p>
          <a:p>
            <a:pPr lvl="1"/>
            <a:r>
              <a:rPr lang="en-US" altLang="en-US" sz="2400" dirty="0"/>
              <a:t>use </a:t>
            </a:r>
            <a:r>
              <a:rPr lang="en-US" altLang="en-US" sz="2000" b="1" dirty="0">
                <a:latin typeface="Courier New" panose="02070309020205020404" pitchFamily="49" charset="0"/>
              </a:rPr>
              <a:t>remove()</a:t>
            </a:r>
            <a:r>
              <a:rPr lang="en-US" altLang="en-US" sz="2400" dirty="0"/>
              <a:t> from ListIterator to remove at a position</a:t>
            </a:r>
          </a:p>
          <a:p>
            <a:r>
              <a:rPr lang="en-US" altLang="en-US" sz="2800" dirty="0"/>
              <a:t>LinkedList knows a few things too</a:t>
            </a:r>
          </a:p>
          <a:p>
            <a:pPr lvl="1"/>
            <a:r>
              <a:rPr lang="en-US" altLang="en-US" sz="2000" b="1" dirty="0">
                <a:latin typeface="Courier New" panose="02070309020205020404" pitchFamily="49" charset="0"/>
              </a:rPr>
              <a:t>void addFirst(Object o), void addLast(Object o) </a:t>
            </a:r>
          </a:p>
          <a:p>
            <a:pPr lvl="1"/>
            <a:r>
              <a:rPr lang="en-US" altLang="en-US" sz="2000" b="1" dirty="0">
                <a:latin typeface="Courier New" panose="02070309020205020404" pitchFamily="49" charset="0"/>
              </a:rPr>
              <a:t>Object getFirst(), Object getLast()</a:t>
            </a:r>
          </a:p>
          <a:p>
            <a:pPr lvl="1"/>
            <a:r>
              <a:rPr lang="en-US" altLang="en-US" sz="2000" b="1" dirty="0">
                <a:latin typeface="Courier New" panose="02070309020205020404" pitchFamily="49" charset="0"/>
              </a:rPr>
              <a:t>Object removeFirst(), Object removeLast()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16C16EBE-7472-4919-AAA9-094A17882FEF}"/>
              </a:ext>
            </a:extLst>
          </p:cNvPr>
          <p:cNvSpPr txBox="1">
            <a:spLocks/>
          </p:cNvSpPr>
          <p:nvPr/>
        </p:nvSpPr>
        <p:spPr>
          <a:xfrm>
            <a:off x="1371600" y="-17050"/>
            <a:ext cx="7772400" cy="838200"/>
          </a:xfrm>
          <a:prstGeom prst="rect">
            <a:avLst/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3200" dirty="0"/>
              <a:t>LinkedList methods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2" descr="E:\NIET\Project\xLogo11.png.pagespeed.ic.pydHLuCQEZ.png">
            <a:extLst>
              <a:ext uri="{FF2B5EF4-FFF2-40B4-BE49-F238E27FC236}">
                <a16:creationId xmlns:a16="http://schemas.microsoft.com/office/drawing/2014/main" xmlns="" id="{D32956E6-2EF3-49DB-9606-407EC04A91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72390" y="-70355"/>
            <a:ext cx="1592580" cy="89887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211" name="Picture 3">
            <a:extLst>
              <a:ext uri="{FF2B5EF4-FFF2-40B4-BE49-F238E27FC236}">
                <a16:creationId xmlns:a16="http://schemas.microsoft.com/office/drawing/2014/main" xmlns="" id="{E04A10C8-0D58-4584-8298-AE1E722D5B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828800"/>
            <a:ext cx="7620000" cy="4011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4212" name="Rectangle 4">
            <a:extLst>
              <a:ext uri="{FF2B5EF4-FFF2-40B4-BE49-F238E27FC236}">
                <a16:creationId xmlns:a16="http://schemas.microsoft.com/office/drawing/2014/main" xmlns="" id="{2BAE6547-A9E3-49B7-B3A7-DC521D761B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1833563"/>
            <a:ext cx="1550988" cy="482600"/>
          </a:xfrm>
          <a:prstGeom prst="rect">
            <a:avLst/>
          </a:prstGeom>
          <a:solidFill>
            <a:schemeClr val="bg1"/>
          </a:solidFill>
          <a:ln w="25400">
            <a:solidFill>
              <a:srgbClr val="FF0000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Collection</a:t>
            </a:r>
          </a:p>
        </p:txBody>
      </p:sp>
      <p:sp>
        <p:nvSpPr>
          <p:cNvPr id="94213" name="Rectangle 5">
            <a:extLst>
              <a:ext uri="{FF2B5EF4-FFF2-40B4-BE49-F238E27FC236}">
                <a16:creationId xmlns:a16="http://schemas.microsoft.com/office/drawing/2014/main" xmlns="" id="{C4AF8A80-26F2-43E0-9BDE-51D9E91411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2800" y="3200400"/>
            <a:ext cx="835025" cy="482600"/>
          </a:xfrm>
          <a:prstGeom prst="rect">
            <a:avLst/>
          </a:prstGeom>
          <a:solidFill>
            <a:schemeClr val="bg1"/>
          </a:solidFill>
          <a:ln w="25400">
            <a:solidFill>
              <a:srgbClr val="FF0000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Set 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B07EE7EF-6E90-4E47-B4C0-4A32C057F74F}"/>
              </a:ext>
            </a:extLst>
          </p:cNvPr>
          <p:cNvSpPr txBox="1">
            <a:spLocks/>
          </p:cNvSpPr>
          <p:nvPr/>
        </p:nvSpPr>
        <p:spPr>
          <a:xfrm>
            <a:off x="1371600" y="-29497"/>
            <a:ext cx="7772400" cy="838200"/>
          </a:xfrm>
          <a:prstGeom prst="rect">
            <a:avLst/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3200" dirty="0"/>
              <a:t>Set  Interface Context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9" name="Picture 2" descr="E:\NIET\Project\xLogo11.png.pagespeed.ic.pydHLuCQEZ.png">
            <a:extLst>
              <a:ext uri="{FF2B5EF4-FFF2-40B4-BE49-F238E27FC236}">
                <a16:creationId xmlns:a16="http://schemas.microsoft.com/office/drawing/2014/main" xmlns="" id="{DF7C47B2-6A8B-4B7A-8616-D9386289E3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72390" y="-70355"/>
            <a:ext cx="1592580" cy="89887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5" name="Rectangle 3">
            <a:extLst>
              <a:ext uri="{FF2B5EF4-FFF2-40B4-BE49-F238E27FC236}">
                <a16:creationId xmlns:a16="http://schemas.microsoft.com/office/drawing/2014/main" xmlns="" id="{6188DF4C-EA1B-4CF0-8A4E-53CD9B5DB7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4648200"/>
          </a:xfrm>
        </p:spPr>
        <p:txBody>
          <a:bodyPr/>
          <a:lstStyle/>
          <a:p>
            <a:r>
              <a:rPr lang="en-US" altLang="en-US" sz="2800" dirty="0"/>
              <a:t>Same methods as Collection</a:t>
            </a:r>
          </a:p>
          <a:p>
            <a:pPr lvl="1"/>
            <a:r>
              <a:rPr lang="en-US" altLang="en-US" sz="2400" dirty="0"/>
              <a:t>different contract - no duplicate entries</a:t>
            </a:r>
          </a:p>
          <a:p>
            <a:r>
              <a:rPr lang="en-US" altLang="en-US" sz="2800" dirty="0"/>
              <a:t>Defines two fundamental methods</a:t>
            </a:r>
          </a:p>
          <a:p>
            <a:pPr lvl="1"/>
            <a:r>
              <a:rPr lang="en-US" altLang="en-US" sz="2000" b="1" dirty="0">
                <a:latin typeface="Courier New" panose="02070309020205020404" pitchFamily="49" charset="0"/>
              </a:rPr>
              <a:t>boolean add(Object o)</a:t>
            </a:r>
            <a:r>
              <a:rPr lang="en-US" altLang="en-US" sz="2400" dirty="0"/>
              <a:t> - reject duplicates</a:t>
            </a:r>
          </a:p>
          <a:p>
            <a:pPr lvl="1"/>
            <a:r>
              <a:rPr lang="en-US" altLang="en-US" sz="2000" b="1" dirty="0">
                <a:latin typeface="Courier New" panose="02070309020205020404" pitchFamily="49" charset="0"/>
              </a:rPr>
              <a:t>Iterator iterator()</a:t>
            </a:r>
            <a:endParaRPr lang="en-US" altLang="en-US" sz="2400" dirty="0"/>
          </a:p>
          <a:p>
            <a:r>
              <a:rPr lang="en-US" altLang="en-US" sz="2800" dirty="0"/>
              <a:t>Provides an Iterator to step through the elements in the Set</a:t>
            </a:r>
          </a:p>
          <a:p>
            <a:pPr lvl="1"/>
            <a:r>
              <a:rPr lang="en-US" altLang="en-US" sz="2400" dirty="0"/>
              <a:t>No guaranteed order in the basic Set interface</a:t>
            </a:r>
          </a:p>
          <a:p>
            <a:pPr lvl="1"/>
            <a:r>
              <a:rPr lang="en-US" altLang="en-US" sz="2400" dirty="0"/>
              <a:t>There is a SortedSet interface that extends Set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E0D1D837-4788-4F3B-A4DB-A0765D7C12FC}"/>
              </a:ext>
            </a:extLst>
          </p:cNvPr>
          <p:cNvSpPr txBox="1">
            <a:spLocks/>
          </p:cNvSpPr>
          <p:nvPr/>
        </p:nvSpPr>
        <p:spPr>
          <a:xfrm>
            <a:off x="1371600" y="-29497"/>
            <a:ext cx="7772400" cy="838200"/>
          </a:xfrm>
          <a:prstGeom prst="rect">
            <a:avLst/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3200" dirty="0"/>
              <a:t>Set Interface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2" descr="E:\NIET\Project\xLogo11.png.pagespeed.ic.pydHLuCQEZ.png">
            <a:extLst>
              <a:ext uri="{FF2B5EF4-FFF2-40B4-BE49-F238E27FC236}">
                <a16:creationId xmlns:a16="http://schemas.microsoft.com/office/drawing/2014/main" xmlns="" id="{3288BE56-2AFC-46FF-B2F6-CE15C14A7A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72390" y="-70355"/>
            <a:ext cx="1592580" cy="89887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B8918-8E8E-46C6-AD10-28378A1446FE}" type="datetime1">
              <a:rPr lang="en-US" smtClean="0"/>
              <a:t>14-Dec-21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OBJECT ORIENTED  TECHNIQUES USING  JAVA   Unit - V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371600" y="-29496"/>
            <a:ext cx="7772400" cy="8382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3200" dirty="0"/>
              <a:t>GUI terminology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9" name="Picture 2" descr="E:\NIET\Project\xLogo11.png.pagespeed.ic.pydHLuCQEZ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447800" cy="817163"/>
          </a:xfrm>
          <a:prstGeom prst="rect">
            <a:avLst/>
          </a:prstGeom>
          <a:noFill/>
        </p:spPr>
      </p:pic>
      <p:sp>
        <p:nvSpPr>
          <p:cNvPr id="11" name="Rectangle 3">
            <a:extLst>
              <a:ext uri="{FF2B5EF4-FFF2-40B4-BE49-F238E27FC236}">
                <a16:creationId xmlns:a16="http://schemas.microsoft.com/office/drawing/2014/main" xmlns="" id="{D7DBB495-33CB-4D4D-B859-0AA0813349B4}"/>
              </a:ext>
            </a:extLst>
          </p:cNvPr>
          <p:cNvSpPr txBox="1">
            <a:spLocks noChangeArrowheads="1"/>
          </p:cNvSpPr>
          <p:nvPr/>
        </p:nvSpPr>
        <p:spPr>
          <a:xfrm>
            <a:off x="304800" y="976312"/>
            <a:ext cx="9144000" cy="556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b="1" dirty="0">
                <a:solidFill>
                  <a:srgbClr val="262626"/>
                </a:solidFill>
              </a:rPr>
              <a:t>window</a:t>
            </a:r>
            <a:r>
              <a:rPr lang="en-US" altLang="en-US" dirty="0">
                <a:solidFill>
                  <a:srgbClr val="262626"/>
                </a:solidFill>
              </a:rPr>
              <a:t>: A first-class citizen of the graphical desktop.</a:t>
            </a:r>
          </a:p>
          <a:p>
            <a:pPr lvl="1"/>
            <a:r>
              <a:rPr lang="en-US" altLang="en-US" dirty="0">
                <a:solidFill>
                  <a:srgbClr val="404040"/>
                </a:solidFill>
              </a:rPr>
              <a:t>Also called a </a:t>
            </a:r>
            <a:r>
              <a:rPr lang="en-US" altLang="en-US" i="1" dirty="0">
                <a:solidFill>
                  <a:srgbClr val="404040"/>
                </a:solidFill>
              </a:rPr>
              <a:t>top-level container</a:t>
            </a:r>
            <a:r>
              <a:rPr lang="en-US" altLang="en-US" dirty="0">
                <a:solidFill>
                  <a:srgbClr val="404040"/>
                </a:solidFill>
              </a:rPr>
              <a:t>.</a:t>
            </a:r>
          </a:p>
          <a:p>
            <a:pPr lvl="1"/>
            <a:r>
              <a:rPr lang="en-US" altLang="en-US" dirty="0">
                <a:solidFill>
                  <a:srgbClr val="404040"/>
                </a:solidFill>
              </a:rPr>
              <a:t>examples: frame, dialog box, applet</a:t>
            </a:r>
          </a:p>
          <a:p>
            <a:pPr lvl="1"/>
            <a:endParaRPr lang="en-US" altLang="en-US" sz="1200" dirty="0">
              <a:solidFill>
                <a:srgbClr val="404040"/>
              </a:solidFill>
            </a:endParaRPr>
          </a:p>
          <a:p>
            <a:r>
              <a:rPr lang="en-US" altLang="en-US" b="1" dirty="0">
                <a:solidFill>
                  <a:srgbClr val="262626"/>
                </a:solidFill>
              </a:rPr>
              <a:t>component</a:t>
            </a:r>
            <a:r>
              <a:rPr lang="en-US" altLang="en-US" dirty="0">
                <a:solidFill>
                  <a:srgbClr val="262626"/>
                </a:solidFill>
              </a:rPr>
              <a:t>: A GUI widget that resides in a window.</a:t>
            </a:r>
          </a:p>
          <a:p>
            <a:pPr lvl="1"/>
            <a:r>
              <a:rPr lang="en-US" altLang="en-US" dirty="0">
                <a:solidFill>
                  <a:srgbClr val="404040"/>
                </a:solidFill>
              </a:rPr>
              <a:t>Also called </a:t>
            </a:r>
            <a:r>
              <a:rPr lang="en-US" altLang="en-US" i="1" dirty="0">
                <a:solidFill>
                  <a:srgbClr val="404040"/>
                </a:solidFill>
              </a:rPr>
              <a:t>controls</a:t>
            </a:r>
            <a:r>
              <a:rPr lang="en-US" altLang="en-US" dirty="0">
                <a:solidFill>
                  <a:srgbClr val="404040"/>
                </a:solidFill>
              </a:rPr>
              <a:t> in many other languages.</a:t>
            </a:r>
          </a:p>
          <a:p>
            <a:pPr lvl="1"/>
            <a:r>
              <a:rPr lang="en-US" altLang="en-US" dirty="0">
                <a:solidFill>
                  <a:srgbClr val="404040"/>
                </a:solidFill>
              </a:rPr>
              <a:t>examples: button, text box, label</a:t>
            </a:r>
          </a:p>
          <a:p>
            <a:pPr lvl="1"/>
            <a:endParaRPr lang="en-US" altLang="en-US" sz="1200" dirty="0">
              <a:solidFill>
                <a:srgbClr val="404040"/>
              </a:solidFill>
            </a:endParaRPr>
          </a:p>
          <a:p>
            <a:r>
              <a:rPr lang="en-US" altLang="en-US" b="1" dirty="0">
                <a:solidFill>
                  <a:srgbClr val="262626"/>
                </a:solidFill>
              </a:rPr>
              <a:t>container</a:t>
            </a:r>
            <a:r>
              <a:rPr lang="en-US" altLang="en-US" dirty="0">
                <a:solidFill>
                  <a:srgbClr val="262626"/>
                </a:solidFill>
              </a:rPr>
              <a:t>: A logical grouping for storing components.</a:t>
            </a:r>
          </a:p>
          <a:p>
            <a:pPr lvl="1"/>
            <a:r>
              <a:rPr lang="en-US" altLang="en-US" dirty="0">
                <a:solidFill>
                  <a:srgbClr val="404040"/>
                </a:solidFill>
              </a:rPr>
              <a:t>examples: panel, box</a:t>
            </a:r>
          </a:p>
        </p:txBody>
      </p:sp>
      <p:pic>
        <p:nvPicPr>
          <p:cNvPr id="12" name="Picture 4">
            <a:extLst>
              <a:ext uri="{FF2B5EF4-FFF2-40B4-BE49-F238E27FC236}">
                <a16:creationId xmlns:a16="http://schemas.microsoft.com/office/drawing/2014/main" xmlns="" id="{B56B4D7F-6B72-4A62-B8A0-C838946261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5095875"/>
            <a:ext cx="8153400" cy="145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6768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259" name="Picture 3">
            <a:extLst>
              <a:ext uri="{FF2B5EF4-FFF2-40B4-BE49-F238E27FC236}">
                <a16:creationId xmlns:a16="http://schemas.microsoft.com/office/drawing/2014/main" xmlns="" id="{A11D210C-79A0-4988-8632-AF149377C0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828800"/>
            <a:ext cx="7620000" cy="4011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6260" name="Rectangle 4">
            <a:extLst>
              <a:ext uri="{FF2B5EF4-FFF2-40B4-BE49-F238E27FC236}">
                <a16:creationId xmlns:a16="http://schemas.microsoft.com/office/drawing/2014/main" xmlns="" id="{AD45B92D-A306-4613-924B-7D3F87F4FD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6350" y="4343400"/>
            <a:ext cx="1379538" cy="482600"/>
          </a:xfrm>
          <a:prstGeom prst="rect">
            <a:avLst/>
          </a:prstGeom>
          <a:solidFill>
            <a:schemeClr val="bg1"/>
          </a:solidFill>
          <a:ln w="254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HashSet</a:t>
            </a:r>
          </a:p>
        </p:txBody>
      </p:sp>
      <p:sp>
        <p:nvSpPr>
          <p:cNvPr id="96261" name="Rectangle 5">
            <a:extLst>
              <a:ext uri="{FF2B5EF4-FFF2-40B4-BE49-F238E27FC236}">
                <a16:creationId xmlns:a16="http://schemas.microsoft.com/office/drawing/2014/main" xmlns="" id="{B49F105C-3C0A-4223-9088-746C47DC3C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5100" y="4343400"/>
            <a:ext cx="1293813" cy="482600"/>
          </a:xfrm>
          <a:prstGeom prst="rect">
            <a:avLst/>
          </a:prstGeom>
          <a:solidFill>
            <a:schemeClr val="bg1"/>
          </a:solidFill>
          <a:ln w="254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TreeSet</a:t>
            </a:r>
          </a:p>
        </p:txBody>
      </p:sp>
      <p:sp>
        <p:nvSpPr>
          <p:cNvPr id="96262" name="Rectangle 6">
            <a:extLst>
              <a:ext uri="{FF2B5EF4-FFF2-40B4-BE49-F238E27FC236}">
                <a16:creationId xmlns:a16="http://schemas.microsoft.com/office/drawing/2014/main" xmlns="" id="{A847DAF1-9989-4E7D-AF5D-6AE90D20F2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1833563"/>
            <a:ext cx="1550988" cy="482600"/>
          </a:xfrm>
          <a:prstGeom prst="rect">
            <a:avLst/>
          </a:prstGeom>
          <a:solidFill>
            <a:schemeClr val="bg1"/>
          </a:solidFill>
          <a:ln w="25400">
            <a:solidFill>
              <a:srgbClr val="FF0000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Collection</a:t>
            </a:r>
          </a:p>
        </p:txBody>
      </p:sp>
      <p:sp>
        <p:nvSpPr>
          <p:cNvPr id="96263" name="Rectangle 7">
            <a:extLst>
              <a:ext uri="{FF2B5EF4-FFF2-40B4-BE49-F238E27FC236}">
                <a16:creationId xmlns:a16="http://schemas.microsoft.com/office/drawing/2014/main" xmlns="" id="{87F91876-B8C8-49DD-BEB0-0CE8165AB0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2800" y="3200400"/>
            <a:ext cx="835025" cy="482600"/>
          </a:xfrm>
          <a:prstGeom prst="rect">
            <a:avLst/>
          </a:prstGeom>
          <a:solidFill>
            <a:schemeClr val="bg1"/>
          </a:solidFill>
          <a:ln w="25400">
            <a:solidFill>
              <a:srgbClr val="FF0000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Set 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xmlns="" id="{1A641607-642B-4750-A394-7DA23DFB3724}"/>
              </a:ext>
            </a:extLst>
          </p:cNvPr>
          <p:cNvSpPr txBox="1">
            <a:spLocks/>
          </p:cNvSpPr>
          <p:nvPr/>
        </p:nvSpPr>
        <p:spPr>
          <a:xfrm>
            <a:off x="1371600" y="-29497"/>
            <a:ext cx="7772400" cy="838200"/>
          </a:xfrm>
          <a:prstGeom prst="rect">
            <a:avLst/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3200" dirty="0"/>
              <a:t>HashSet and TreeSet Context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1" name="Picture 2" descr="E:\NIET\Project\xLogo11.png.pagespeed.ic.pydHLuCQEZ.png">
            <a:extLst>
              <a:ext uri="{FF2B5EF4-FFF2-40B4-BE49-F238E27FC236}">
                <a16:creationId xmlns:a16="http://schemas.microsoft.com/office/drawing/2014/main" xmlns="" id="{B34E02DD-EA20-4E46-AFD7-9DEB183FCB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72390" y="-70355"/>
            <a:ext cx="1592580" cy="89887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3" name="Rectangle 3">
            <a:extLst>
              <a:ext uri="{FF2B5EF4-FFF2-40B4-BE49-F238E27FC236}">
                <a16:creationId xmlns:a16="http://schemas.microsoft.com/office/drawing/2014/main" xmlns="" id="{4691BC2D-1888-4D94-80C6-E9A6AA15E7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953000"/>
          </a:xfrm>
        </p:spPr>
        <p:txBody>
          <a:bodyPr/>
          <a:lstStyle/>
          <a:p>
            <a:r>
              <a:rPr lang="en-US" altLang="en-US" sz="2800" dirty="0"/>
              <a:t>Find and add elements very quickly</a:t>
            </a:r>
          </a:p>
          <a:p>
            <a:pPr lvl="1"/>
            <a:r>
              <a:rPr lang="en-US" altLang="en-US" sz="2400" dirty="0"/>
              <a:t>uses hashing implementation in HashMap</a:t>
            </a:r>
          </a:p>
          <a:p>
            <a:r>
              <a:rPr lang="en-US" altLang="en-US" sz="2800" dirty="0"/>
              <a:t>Hashing uses an array of linked lists</a:t>
            </a:r>
            <a:endParaRPr lang="en-US" altLang="en-US" dirty="0"/>
          </a:p>
          <a:p>
            <a:pPr lvl="1"/>
            <a:r>
              <a:rPr lang="en-US" altLang="en-US" sz="2400" dirty="0"/>
              <a:t>The </a:t>
            </a:r>
            <a:r>
              <a:rPr lang="en-US" altLang="en-US" sz="2400" b="1" dirty="0">
                <a:latin typeface="Courier New" panose="02070309020205020404" pitchFamily="49" charset="0"/>
              </a:rPr>
              <a:t>hashCode()</a:t>
            </a:r>
            <a:r>
              <a:rPr lang="en-US" altLang="en-US" sz="2400" dirty="0"/>
              <a:t> is used to index into the array</a:t>
            </a:r>
          </a:p>
          <a:p>
            <a:pPr lvl="1"/>
            <a:r>
              <a:rPr lang="en-US" altLang="en-US" sz="2400" dirty="0"/>
              <a:t>Then </a:t>
            </a:r>
            <a:r>
              <a:rPr lang="en-US" altLang="en-US" sz="2400" b="1" dirty="0">
                <a:latin typeface="Courier New" panose="02070309020205020404" pitchFamily="49" charset="0"/>
              </a:rPr>
              <a:t>equals()</a:t>
            </a:r>
            <a:r>
              <a:rPr lang="en-US" altLang="en-US" sz="2400" dirty="0"/>
              <a:t> is used to determine if element is in the (short) list of elements at that index</a:t>
            </a:r>
          </a:p>
          <a:p>
            <a:r>
              <a:rPr lang="en-US" altLang="en-US" sz="2800" dirty="0"/>
              <a:t>No order imposed on elements</a:t>
            </a:r>
          </a:p>
          <a:p>
            <a:r>
              <a:rPr lang="en-US" altLang="en-US" sz="2800" dirty="0"/>
              <a:t>The </a:t>
            </a:r>
            <a:r>
              <a:rPr lang="en-US" altLang="en-US" sz="2400" b="1" dirty="0">
                <a:latin typeface="Courier New" panose="02070309020205020404" pitchFamily="49" charset="0"/>
              </a:rPr>
              <a:t>hashCode()</a:t>
            </a:r>
            <a:r>
              <a:rPr lang="en-US" altLang="en-US" sz="2800" dirty="0"/>
              <a:t> method and the </a:t>
            </a:r>
            <a:r>
              <a:rPr lang="en-US" altLang="en-US" sz="2400" b="1" dirty="0">
                <a:latin typeface="Courier New" panose="02070309020205020404" pitchFamily="49" charset="0"/>
              </a:rPr>
              <a:t>equals()</a:t>
            </a:r>
            <a:r>
              <a:rPr lang="en-US" altLang="en-US" sz="2800" dirty="0"/>
              <a:t> method must be compatible</a:t>
            </a:r>
          </a:p>
          <a:p>
            <a:pPr lvl="1"/>
            <a:r>
              <a:rPr lang="en-US" altLang="en-US" sz="2400" dirty="0"/>
              <a:t>if two objects are equal, they must have the same </a:t>
            </a:r>
            <a:r>
              <a:rPr lang="en-US" altLang="en-US" sz="2400" b="1" dirty="0">
                <a:latin typeface="Courier New" panose="02070309020205020404" pitchFamily="49" charset="0"/>
              </a:rPr>
              <a:t>hashCode()</a:t>
            </a:r>
            <a:r>
              <a:rPr lang="en-US" altLang="en-US" sz="2400" dirty="0"/>
              <a:t> value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F226F8F8-E161-4B12-B5EE-AC0E331F7727}"/>
              </a:ext>
            </a:extLst>
          </p:cNvPr>
          <p:cNvSpPr txBox="1">
            <a:spLocks/>
          </p:cNvSpPr>
          <p:nvPr/>
        </p:nvSpPr>
        <p:spPr>
          <a:xfrm>
            <a:off x="1371600" y="-29497"/>
            <a:ext cx="7772400" cy="838200"/>
          </a:xfrm>
          <a:prstGeom prst="rect">
            <a:avLst/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3200" dirty="0"/>
              <a:t>HashSet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2" descr="E:\NIET\Project\xLogo11.png.pagespeed.ic.pydHLuCQEZ.png">
            <a:extLst>
              <a:ext uri="{FF2B5EF4-FFF2-40B4-BE49-F238E27FC236}">
                <a16:creationId xmlns:a16="http://schemas.microsoft.com/office/drawing/2014/main" xmlns="" id="{B712592E-7154-467A-A08B-2B15862968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72390" y="-70355"/>
            <a:ext cx="1592580" cy="89887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7" name="Rectangle 3">
            <a:extLst>
              <a:ext uri="{FF2B5EF4-FFF2-40B4-BE49-F238E27FC236}">
                <a16:creationId xmlns:a16="http://schemas.microsoft.com/office/drawing/2014/main" xmlns="" id="{B770BBFF-18A8-4622-80E3-5E66084FF4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 dirty="0"/>
              <a:t>Elements can be inserted in any order</a:t>
            </a:r>
          </a:p>
          <a:p>
            <a:r>
              <a:rPr lang="en-US" altLang="en-US" sz="2800" dirty="0"/>
              <a:t>The TreeSet stores them in order</a:t>
            </a:r>
          </a:p>
          <a:p>
            <a:pPr lvl="1"/>
            <a:r>
              <a:rPr lang="en-US" altLang="en-US" sz="2400" dirty="0"/>
              <a:t>Red-Black Trees out of Cormen-Leiserson-Rivest</a:t>
            </a:r>
          </a:p>
          <a:p>
            <a:r>
              <a:rPr lang="en-US" altLang="en-US" sz="2800" dirty="0"/>
              <a:t>An iterator always presents them in order</a:t>
            </a:r>
          </a:p>
          <a:p>
            <a:r>
              <a:rPr lang="en-US" altLang="en-US" sz="2800" dirty="0"/>
              <a:t>Default order is defined by natural order</a:t>
            </a:r>
          </a:p>
          <a:p>
            <a:pPr lvl="1"/>
            <a:r>
              <a:rPr lang="en-US" altLang="en-US" sz="2400" dirty="0"/>
              <a:t>objects implement the Comparable interface</a:t>
            </a:r>
          </a:p>
          <a:p>
            <a:pPr lvl="1"/>
            <a:r>
              <a:rPr lang="en-US" altLang="en-US" sz="2400" dirty="0"/>
              <a:t>TreeSet uses </a:t>
            </a:r>
            <a:r>
              <a:rPr lang="en-US" altLang="en-US" sz="2400" b="1" dirty="0">
                <a:latin typeface="Courier New" panose="02070309020205020404" pitchFamily="49" charset="0"/>
              </a:rPr>
              <a:t>compareTo(Object o)</a:t>
            </a:r>
            <a:r>
              <a:rPr lang="en-US" altLang="en-US" sz="2400" dirty="0"/>
              <a:t> to sort</a:t>
            </a:r>
          </a:p>
          <a:p>
            <a:r>
              <a:rPr lang="en-US" altLang="en-US" sz="2800" dirty="0"/>
              <a:t>Can use a different Comparator</a:t>
            </a:r>
          </a:p>
          <a:p>
            <a:pPr lvl="1"/>
            <a:r>
              <a:rPr lang="en-US" altLang="en-US" sz="2400" dirty="0"/>
              <a:t>provide Comparator to the TreeSet constructor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519D0BAD-1A1D-4AF7-BE1C-D54F64411CE5}"/>
              </a:ext>
            </a:extLst>
          </p:cNvPr>
          <p:cNvSpPr txBox="1">
            <a:spLocks/>
          </p:cNvSpPr>
          <p:nvPr/>
        </p:nvSpPr>
        <p:spPr>
          <a:xfrm>
            <a:off x="1371600" y="-58993"/>
            <a:ext cx="7772400" cy="838200"/>
          </a:xfrm>
          <a:prstGeom prst="rect">
            <a:avLst/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3200" dirty="0"/>
              <a:t>TreeSet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2" descr="E:\NIET\Project\xLogo11.png.pagespeed.ic.pydHLuCQEZ.png">
            <a:extLst>
              <a:ext uri="{FF2B5EF4-FFF2-40B4-BE49-F238E27FC236}">
                <a16:creationId xmlns:a16="http://schemas.microsoft.com/office/drawing/2014/main" xmlns="" id="{70EF4CCF-CDD9-4475-8A16-33FC92D42A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72390" y="-70355"/>
            <a:ext cx="1592580" cy="89887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331" name="Picture 3">
            <a:extLst>
              <a:ext uri="{FF2B5EF4-FFF2-40B4-BE49-F238E27FC236}">
                <a16:creationId xmlns:a16="http://schemas.microsoft.com/office/drawing/2014/main" xmlns="" id="{F521C20E-9704-4AD3-BA43-255E072CAD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828800"/>
            <a:ext cx="7620000" cy="4011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9332" name="Rectangle 4">
            <a:extLst>
              <a:ext uri="{FF2B5EF4-FFF2-40B4-BE49-F238E27FC236}">
                <a16:creationId xmlns:a16="http://schemas.microsoft.com/office/drawing/2014/main" xmlns="" id="{C0650A49-7408-40FE-941E-76A57572C3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1833563"/>
            <a:ext cx="1139825" cy="482600"/>
          </a:xfrm>
          <a:prstGeom prst="rect">
            <a:avLst/>
          </a:prstGeom>
          <a:solidFill>
            <a:schemeClr val="bg1"/>
          </a:solidFill>
          <a:ln w="25400">
            <a:solidFill>
              <a:srgbClr val="FF0000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Map  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xmlns="" id="{9415EFD3-1EC1-490B-9E44-DB1D5E18FF08}"/>
              </a:ext>
            </a:extLst>
          </p:cNvPr>
          <p:cNvSpPr txBox="1">
            <a:spLocks/>
          </p:cNvSpPr>
          <p:nvPr/>
        </p:nvSpPr>
        <p:spPr>
          <a:xfrm>
            <a:off x="1371600" y="-29497"/>
            <a:ext cx="7772400" cy="838200"/>
          </a:xfrm>
          <a:prstGeom prst="rect">
            <a:avLst/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3200" dirty="0"/>
              <a:t>Map  Interface Context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8" name="Picture 2" descr="E:\NIET\Project\xLogo11.png.pagespeed.ic.pydHLuCQEZ.png">
            <a:extLst>
              <a:ext uri="{FF2B5EF4-FFF2-40B4-BE49-F238E27FC236}">
                <a16:creationId xmlns:a16="http://schemas.microsoft.com/office/drawing/2014/main" xmlns="" id="{88D18175-6605-4AD9-847C-DE7B160D94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72390" y="-70355"/>
            <a:ext cx="1592580" cy="89887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5" name="Rectangle 3">
            <a:extLst>
              <a:ext uri="{FF2B5EF4-FFF2-40B4-BE49-F238E27FC236}">
                <a16:creationId xmlns:a16="http://schemas.microsoft.com/office/drawing/2014/main" xmlns="" id="{96C6D29E-7D00-4041-963B-A42181E64C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4648200"/>
          </a:xfrm>
        </p:spPr>
        <p:txBody>
          <a:bodyPr/>
          <a:lstStyle/>
          <a:p>
            <a:r>
              <a:rPr lang="en-US" altLang="en-US" sz="2800" dirty="0"/>
              <a:t>Stores key/value pairs</a:t>
            </a:r>
          </a:p>
          <a:p>
            <a:r>
              <a:rPr lang="en-US" altLang="en-US" sz="2800" dirty="0"/>
              <a:t>Maps from the key to the value</a:t>
            </a:r>
          </a:p>
          <a:p>
            <a:r>
              <a:rPr lang="en-US" altLang="en-US" sz="2800" dirty="0"/>
              <a:t>Keys are unique </a:t>
            </a:r>
          </a:p>
          <a:p>
            <a:pPr lvl="1"/>
            <a:r>
              <a:rPr lang="en-US" altLang="en-US" sz="2400" dirty="0"/>
              <a:t>a single key only appears once in the Map</a:t>
            </a:r>
          </a:p>
          <a:p>
            <a:pPr lvl="1"/>
            <a:r>
              <a:rPr lang="en-US" altLang="en-US" sz="2400" dirty="0"/>
              <a:t>a key can map to only one value</a:t>
            </a:r>
          </a:p>
          <a:p>
            <a:r>
              <a:rPr lang="en-US" altLang="en-US" sz="2800" dirty="0"/>
              <a:t>Values do not have to be unique</a:t>
            </a:r>
          </a:p>
          <a:p>
            <a:endParaRPr lang="en-US" altLang="en-US" sz="28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6A483F9A-0132-430F-9FF1-DF6C5AB76871}"/>
              </a:ext>
            </a:extLst>
          </p:cNvPr>
          <p:cNvSpPr txBox="1">
            <a:spLocks/>
          </p:cNvSpPr>
          <p:nvPr/>
        </p:nvSpPr>
        <p:spPr>
          <a:xfrm>
            <a:off x="1371600" y="-29497"/>
            <a:ext cx="7772400" cy="838200"/>
          </a:xfrm>
          <a:prstGeom prst="rect">
            <a:avLst/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3200" dirty="0"/>
              <a:t>Map Interf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2" descr="E:\NIET\Project\xLogo11.png.pagespeed.ic.pydHLuCQEZ.png">
            <a:extLst>
              <a:ext uri="{FF2B5EF4-FFF2-40B4-BE49-F238E27FC236}">
                <a16:creationId xmlns:a16="http://schemas.microsoft.com/office/drawing/2014/main" xmlns="" id="{1D7953E7-F1C9-462C-AF2D-D75DCFD15F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72390" y="-70355"/>
            <a:ext cx="1592580" cy="89887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9" name="Rectangle 3">
            <a:extLst>
              <a:ext uri="{FF2B5EF4-FFF2-40B4-BE49-F238E27FC236}">
                <a16:creationId xmlns:a16="http://schemas.microsoft.com/office/drawing/2014/main" xmlns="" id="{6449A471-3A08-4BA8-9CFE-18BF1EF408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47244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Object put(Object key, Object value)</a:t>
            </a:r>
          </a:p>
          <a:p>
            <a:pPr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Object get(Object key)</a:t>
            </a:r>
          </a:p>
          <a:p>
            <a:pPr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Object remove(Object key)</a:t>
            </a:r>
          </a:p>
          <a:p>
            <a:pPr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boolean containsKey(Object key)</a:t>
            </a:r>
          </a:p>
          <a:p>
            <a:pPr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boolean containsValue(Object value)</a:t>
            </a:r>
          </a:p>
          <a:p>
            <a:pPr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int size()</a:t>
            </a:r>
          </a:p>
          <a:p>
            <a:pPr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boolean isEmpty()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8756CA40-4688-49A0-940F-B1B67B6A24A0}"/>
              </a:ext>
            </a:extLst>
          </p:cNvPr>
          <p:cNvSpPr txBox="1">
            <a:spLocks/>
          </p:cNvSpPr>
          <p:nvPr/>
        </p:nvSpPr>
        <p:spPr>
          <a:xfrm>
            <a:off x="1371600" y="-29497"/>
            <a:ext cx="7772400" cy="838200"/>
          </a:xfrm>
          <a:prstGeom prst="rect">
            <a:avLst/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3200" dirty="0"/>
              <a:t>Map methods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2" descr="E:\NIET\Project\xLogo11.png.pagespeed.ic.pydHLuCQEZ.png">
            <a:extLst>
              <a:ext uri="{FF2B5EF4-FFF2-40B4-BE49-F238E27FC236}">
                <a16:creationId xmlns:a16="http://schemas.microsoft.com/office/drawing/2014/main" xmlns="" id="{6FA20A3A-D44E-4E2A-8310-A1C6171A1D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72390" y="-70355"/>
            <a:ext cx="1592580" cy="89887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3" name="Rectangle 3">
            <a:extLst>
              <a:ext uri="{FF2B5EF4-FFF2-40B4-BE49-F238E27FC236}">
                <a16:creationId xmlns:a16="http://schemas.microsoft.com/office/drawing/2014/main" xmlns="" id="{036118D2-281B-4266-A231-7856AC51A6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772400" cy="4953000"/>
          </a:xfrm>
        </p:spPr>
        <p:txBody>
          <a:bodyPr/>
          <a:lstStyle/>
          <a:p>
            <a:r>
              <a:rPr lang="en-US" altLang="en-US" sz="2400" dirty="0"/>
              <a:t>A means of iterating over the keys and values in a Map</a:t>
            </a:r>
          </a:p>
          <a:p>
            <a:r>
              <a:rPr lang="en-US" altLang="en-US" sz="2400" b="1" dirty="0">
                <a:latin typeface="Courier New" panose="02070309020205020404" pitchFamily="49" charset="0"/>
              </a:rPr>
              <a:t>Set keySet()</a:t>
            </a:r>
            <a:endParaRPr lang="en-US" altLang="en-US" sz="2400" dirty="0"/>
          </a:p>
          <a:p>
            <a:pPr lvl="1"/>
            <a:r>
              <a:rPr lang="en-US" altLang="en-US" sz="2400" dirty="0"/>
              <a:t>returns the Set of keys contained in the Map</a:t>
            </a:r>
          </a:p>
          <a:p>
            <a:r>
              <a:rPr lang="en-US" altLang="en-US" sz="2400" b="1" dirty="0">
                <a:latin typeface="Courier New" panose="02070309020205020404" pitchFamily="49" charset="0"/>
              </a:rPr>
              <a:t>Collection values()</a:t>
            </a:r>
            <a:endParaRPr lang="en-US" altLang="en-US" sz="2400" dirty="0"/>
          </a:p>
          <a:p>
            <a:pPr lvl="1"/>
            <a:r>
              <a:rPr lang="en-US" altLang="en-US" sz="2400" dirty="0"/>
              <a:t>returns the Collection of values contained in the Map. This Collection is not a Set, as multiple keys can map to the same value. </a:t>
            </a:r>
          </a:p>
          <a:p>
            <a:r>
              <a:rPr lang="en-US" altLang="en-US" sz="2400" b="1" dirty="0">
                <a:latin typeface="Courier New" panose="02070309020205020404" pitchFamily="49" charset="0"/>
              </a:rPr>
              <a:t>Set entrySet()</a:t>
            </a:r>
            <a:endParaRPr lang="en-US" altLang="en-US" sz="2400" dirty="0"/>
          </a:p>
          <a:p>
            <a:pPr lvl="1"/>
            <a:r>
              <a:rPr lang="en-US" altLang="en-US" sz="2400" dirty="0"/>
              <a:t>returns the Set of key-value pairs contained in the Map. The Map interface provides a small nested interface called Map.Entry that is the type of the elements in this Set.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B6F7F33B-ED3B-4829-A316-5E85C1D1F532}"/>
              </a:ext>
            </a:extLst>
          </p:cNvPr>
          <p:cNvSpPr txBox="1">
            <a:spLocks/>
          </p:cNvSpPr>
          <p:nvPr/>
        </p:nvSpPr>
        <p:spPr>
          <a:xfrm>
            <a:off x="1371600" y="-29497"/>
            <a:ext cx="7772400" cy="838200"/>
          </a:xfrm>
          <a:prstGeom prst="rect">
            <a:avLst/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3200" dirty="0"/>
              <a:t>Map views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2" descr="E:\NIET\Project\xLogo11.png.pagespeed.ic.pydHLuCQEZ.png">
            <a:extLst>
              <a:ext uri="{FF2B5EF4-FFF2-40B4-BE49-F238E27FC236}">
                <a16:creationId xmlns:a16="http://schemas.microsoft.com/office/drawing/2014/main" xmlns="" id="{658D5CD8-85EA-4B4E-94F9-F02E29AAB2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72390" y="-70355"/>
            <a:ext cx="1592580" cy="89887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27" name="Picture 3">
            <a:extLst>
              <a:ext uri="{FF2B5EF4-FFF2-40B4-BE49-F238E27FC236}">
                <a16:creationId xmlns:a16="http://schemas.microsoft.com/office/drawing/2014/main" xmlns="" id="{EC7A3451-7120-49B6-A930-FA5176475E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828800"/>
            <a:ext cx="7620000" cy="4011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428" name="Rectangle 4">
            <a:extLst>
              <a:ext uri="{FF2B5EF4-FFF2-40B4-BE49-F238E27FC236}">
                <a16:creationId xmlns:a16="http://schemas.microsoft.com/office/drawing/2014/main" xmlns="" id="{E909BA41-6B3B-4568-A745-5436F28FF0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7838" y="2971800"/>
            <a:ext cx="1516062" cy="482600"/>
          </a:xfrm>
          <a:prstGeom prst="rect">
            <a:avLst/>
          </a:prstGeom>
          <a:solidFill>
            <a:schemeClr val="bg1"/>
          </a:solidFill>
          <a:ln w="254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HashMap</a:t>
            </a:r>
          </a:p>
        </p:txBody>
      </p:sp>
      <p:sp>
        <p:nvSpPr>
          <p:cNvPr id="103429" name="Rectangle 5">
            <a:extLst>
              <a:ext uri="{FF2B5EF4-FFF2-40B4-BE49-F238E27FC236}">
                <a16:creationId xmlns:a16="http://schemas.microsoft.com/office/drawing/2014/main" xmlns="" id="{ADBAC1F4-72DA-4AA4-A6A0-87F274C660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5500" y="2971800"/>
            <a:ext cx="1430338" cy="482600"/>
          </a:xfrm>
          <a:prstGeom prst="rect">
            <a:avLst/>
          </a:prstGeom>
          <a:solidFill>
            <a:schemeClr val="bg1"/>
          </a:solidFill>
          <a:ln w="254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TreeMap</a:t>
            </a:r>
          </a:p>
        </p:txBody>
      </p:sp>
      <p:sp>
        <p:nvSpPr>
          <p:cNvPr id="103430" name="Rectangle 6">
            <a:extLst>
              <a:ext uri="{FF2B5EF4-FFF2-40B4-BE49-F238E27FC236}">
                <a16:creationId xmlns:a16="http://schemas.microsoft.com/office/drawing/2014/main" xmlns="" id="{8A5267F6-F2C8-4770-83AE-9340683CD9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1833563"/>
            <a:ext cx="1139825" cy="482600"/>
          </a:xfrm>
          <a:prstGeom prst="rect">
            <a:avLst/>
          </a:prstGeom>
          <a:solidFill>
            <a:schemeClr val="bg1"/>
          </a:solidFill>
          <a:ln w="25400">
            <a:solidFill>
              <a:srgbClr val="FF0000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Map  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xmlns="" id="{4C5877B0-D80A-4E9E-B92B-C8F3F4569855}"/>
              </a:ext>
            </a:extLst>
          </p:cNvPr>
          <p:cNvSpPr txBox="1">
            <a:spLocks/>
          </p:cNvSpPr>
          <p:nvPr/>
        </p:nvSpPr>
        <p:spPr>
          <a:xfrm>
            <a:off x="1371600" y="-29497"/>
            <a:ext cx="7772400" cy="838200"/>
          </a:xfrm>
          <a:prstGeom prst="rect">
            <a:avLst/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2800" dirty="0"/>
              <a:t>HashMap and TreeMap Context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0" name="Picture 2" descr="E:\NIET\Project\xLogo11.png.pagespeed.ic.pydHLuCQEZ.png">
            <a:extLst>
              <a:ext uri="{FF2B5EF4-FFF2-40B4-BE49-F238E27FC236}">
                <a16:creationId xmlns:a16="http://schemas.microsoft.com/office/drawing/2014/main" xmlns="" id="{D8E7AB2C-227B-4251-9E2E-100E9DB3B5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72390" y="-70355"/>
            <a:ext cx="1592580" cy="89887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1" name="Rectangle 3">
            <a:extLst>
              <a:ext uri="{FF2B5EF4-FFF2-40B4-BE49-F238E27FC236}">
                <a16:creationId xmlns:a16="http://schemas.microsoft.com/office/drawing/2014/main" xmlns="" id="{525B0C58-0965-4C15-819F-F29FBEC067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HashMap</a:t>
            </a:r>
          </a:p>
          <a:p>
            <a:pPr lvl="1"/>
            <a:r>
              <a:rPr lang="en-US" altLang="en-US" dirty="0"/>
              <a:t>The keys are a set - unique, unordered</a:t>
            </a:r>
          </a:p>
          <a:p>
            <a:pPr lvl="1"/>
            <a:r>
              <a:rPr lang="en-US" altLang="en-US" dirty="0"/>
              <a:t>Fast</a:t>
            </a:r>
          </a:p>
          <a:p>
            <a:endParaRPr lang="en-US" altLang="en-US" dirty="0"/>
          </a:p>
          <a:p>
            <a:r>
              <a:rPr lang="en-US" altLang="en-US" dirty="0"/>
              <a:t>TreeMap</a:t>
            </a:r>
          </a:p>
          <a:p>
            <a:pPr lvl="1"/>
            <a:r>
              <a:rPr lang="en-US" altLang="en-US" dirty="0"/>
              <a:t>The keys are a set - unique, ordered</a:t>
            </a:r>
          </a:p>
          <a:p>
            <a:pPr lvl="1"/>
            <a:r>
              <a:rPr lang="en-US" altLang="en-US" dirty="0"/>
              <a:t>Same options for ordering as a TreeSet</a:t>
            </a:r>
          </a:p>
          <a:p>
            <a:pPr lvl="2"/>
            <a:r>
              <a:rPr lang="en-US" altLang="en-US" i="1" dirty="0"/>
              <a:t>Natural order (Comparable, compareTo(Object))</a:t>
            </a:r>
          </a:p>
          <a:p>
            <a:pPr lvl="2"/>
            <a:r>
              <a:rPr lang="en-US" altLang="en-US" i="1" dirty="0"/>
              <a:t>Special order (Comparator, compare(Object, Object))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CC782DE8-F84D-4C60-8D47-D48902F8954B}"/>
              </a:ext>
            </a:extLst>
          </p:cNvPr>
          <p:cNvSpPr txBox="1">
            <a:spLocks/>
          </p:cNvSpPr>
          <p:nvPr/>
        </p:nvSpPr>
        <p:spPr>
          <a:xfrm>
            <a:off x="1371600" y="-29497"/>
            <a:ext cx="7772400" cy="838200"/>
          </a:xfrm>
          <a:prstGeom prst="rect">
            <a:avLst/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3200" dirty="0"/>
              <a:t>HashMap and TreeMap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2" descr="E:\NIET\Project\xLogo11.png.pagespeed.ic.pydHLuCQEZ.png">
            <a:extLst>
              <a:ext uri="{FF2B5EF4-FFF2-40B4-BE49-F238E27FC236}">
                <a16:creationId xmlns:a16="http://schemas.microsoft.com/office/drawing/2014/main" xmlns="" id="{3F5CE499-54B2-421E-A95E-7C9C79B8AD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72390" y="-70355"/>
            <a:ext cx="1592580" cy="89887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5" name="Rectangle 3">
            <a:extLst>
              <a:ext uri="{FF2B5EF4-FFF2-40B4-BE49-F238E27FC236}">
                <a16:creationId xmlns:a16="http://schemas.microsoft.com/office/drawing/2014/main" xmlns="" id="{8CD35BF6-6B01-4711-B5BB-15DD1B41A2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 dirty="0"/>
              <a:t>In addition to the basic operations, a Collection may provide “bulk” operations</a:t>
            </a:r>
          </a:p>
          <a:p>
            <a:endParaRPr lang="en-US" altLang="en-US" sz="1600" dirty="0"/>
          </a:p>
          <a:p>
            <a:pPr lvl="1"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boolean containsAll(Collection c);</a:t>
            </a:r>
          </a:p>
          <a:p>
            <a:pPr lvl="1"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boolean addAll(Collection c);    // Optional</a:t>
            </a:r>
          </a:p>
          <a:p>
            <a:pPr lvl="1"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boolean removeAll(Collection c); // Optional</a:t>
            </a:r>
          </a:p>
          <a:p>
            <a:pPr lvl="1"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boolean retainAll(Collection c); // Optional</a:t>
            </a:r>
          </a:p>
          <a:p>
            <a:pPr lvl="1"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void clear();                    // Optional</a:t>
            </a:r>
          </a:p>
          <a:p>
            <a:pPr lvl="1"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Object[] toArray();</a:t>
            </a:r>
          </a:p>
          <a:p>
            <a:pPr lvl="1"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Object[] toArray(Object a[]);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6D091D09-1E8F-47B3-9B95-62A90E351B34}"/>
              </a:ext>
            </a:extLst>
          </p:cNvPr>
          <p:cNvSpPr txBox="1">
            <a:spLocks/>
          </p:cNvSpPr>
          <p:nvPr/>
        </p:nvSpPr>
        <p:spPr>
          <a:xfrm>
            <a:off x="1371600" y="-29497"/>
            <a:ext cx="7772400" cy="838200"/>
          </a:xfrm>
          <a:prstGeom prst="rect">
            <a:avLst/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3200" dirty="0"/>
              <a:t>Bulk Operations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2" descr="E:\NIET\Project\xLogo11.png.pagespeed.ic.pydHLuCQEZ.png">
            <a:extLst>
              <a:ext uri="{FF2B5EF4-FFF2-40B4-BE49-F238E27FC236}">
                <a16:creationId xmlns:a16="http://schemas.microsoft.com/office/drawing/2014/main" xmlns="" id="{4C717EC1-EEDC-4F9E-9E04-97F3826274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72390" y="-70355"/>
            <a:ext cx="1592580" cy="89887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5D7C9-A2F7-4637-BB9A-48EEB04F9868}" type="datetime1">
              <a:rPr lang="en-US" smtClean="0"/>
              <a:t>14-Dec-21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OBJECT ORIENTED  TECHNIQUES USING  JAVA   Unit - V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371600" y="0"/>
            <a:ext cx="7772400" cy="8382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3200" dirty="0"/>
              <a:t>Components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9" name="Picture 2" descr="E:\NIET\Project\xLogo11.png.pagespeed.ic.pydHLuCQEZ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447800" cy="817163"/>
          </a:xfrm>
          <a:prstGeom prst="rect">
            <a:avLst/>
          </a:prstGeom>
          <a:noFill/>
        </p:spPr>
      </p:pic>
      <p:pic>
        <p:nvPicPr>
          <p:cNvPr id="11" name="Picture 4">
            <a:extLst>
              <a:ext uri="{FF2B5EF4-FFF2-40B4-BE49-F238E27FC236}">
                <a16:creationId xmlns:a16="http://schemas.microsoft.com/office/drawing/2014/main" xmlns="" id="{C8EB9E73-822C-4509-9F9D-9C61866738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47775"/>
            <a:ext cx="8229600" cy="5338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4929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739" name="Picture 3">
            <a:extLst>
              <a:ext uri="{FF2B5EF4-FFF2-40B4-BE49-F238E27FC236}">
                <a16:creationId xmlns:a16="http://schemas.microsoft.com/office/drawing/2014/main" xmlns="" id="{C8BCF47A-11EC-43CB-BF7C-670246AA30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828800"/>
            <a:ext cx="7620000" cy="4011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6743" name="AutoShape 7">
            <a:extLst>
              <a:ext uri="{FF2B5EF4-FFF2-40B4-BE49-F238E27FC236}">
                <a16:creationId xmlns:a16="http://schemas.microsoft.com/office/drawing/2014/main" xmlns="" id="{88B35C1A-005A-4128-A9A8-C7646DCB89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9375" y="4191000"/>
            <a:ext cx="1981200" cy="1828800"/>
          </a:xfrm>
          <a:prstGeom prst="roundRect">
            <a:avLst>
              <a:gd name="adj" fmla="val 16667"/>
            </a:avLst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xmlns="" id="{35E43329-44DE-479D-9D40-11ACE16F0850}"/>
              </a:ext>
            </a:extLst>
          </p:cNvPr>
          <p:cNvSpPr txBox="1">
            <a:spLocks/>
          </p:cNvSpPr>
          <p:nvPr/>
        </p:nvSpPr>
        <p:spPr>
          <a:xfrm>
            <a:off x="1371600" y="-29497"/>
            <a:ext cx="7772400" cy="838200"/>
          </a:xfrm>
          <a:prstGeom prst="rect">
            <a:avLst/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3200" dirty="0"/>
              <a:t>Utilities Context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8" name="Picture 2" descr="E:\NIET\Project\xLogo11.png.pagespeed.ic.pydHLuCQEZ.png">
            <a:extLst>
              <a:ext uri="{FF2B5EF4-FFF2-40B4-BE49-F238E27FC236}">
                <a16:creationId xmlns:a16="http://schemas.microsoft.com/office/drawing/2014/main" xmlns="" id="{BD9B9AFE-D151-40EF-8AA0-B2F98CDC09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72390" y="-70355"/>
            <a:ext cx="1592580" cy="89887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Rectangle 3">
            <a:extLst>
              <a:ext uri="{FF2B5EF4-FFF2-40B4-BE49-F238E27FC236}">
                <a16:creationId xmlns:a16="http://schemas.microsoft.com/office/drawing/2014/main" xmlns="" id="{E8114961-BA45-4B52-89E1-59D98C2640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 dirty="0"/>
              <a:t>The Collections class provides a number of static methods for fundamental algorithms</a:t>
            </a:r>
          </a:p>
          <a:p>
            <a:r>
              <a:rPr lang="en-US" altLang="en-US" sz="2800" dirty="0"/>
              <a:t>Most operate on Lists, some on all Collections</a:t>
            </a:r>
          </a:p>
          <a:p>
            <a:pPr lvl="1"/>
            <a:r>
              <a:rPr lang="en-US" altLang="en-US" sz="2400" dirty="0"/>
              <a:t>Sort, Search, Shuffle</a:t>
            </a:r>
          </a:p>
          <a:p>
            <a:pPr lvl="1"/>
            <a:r>
              <a:rPr lang="en-US" altLang="en-US" sz="2400" dirty="0"/>
              <a:t>Reverse, fill, copy</a:t>
            </a:r>
          </a:p>
          <a:p>
            <a:pPr lvl="1"/>
            <a:r>
              <a:rPr lang="en-US" altLang="en-US" sz="2400" dirty="0"/>
              <a:t>Min, max</a:t>
            </a:r>
            <a:endParaRPr lang="en-US" altLang="en-US" sz="1600" dirty="0"/>
          </a:p>
          <a:p>
            <a:r>
              <a:rPr lang="en-US" altLang="en-US" sz="2800" dirty="0"/>
              <a:t>Wrappers</a:t>
            </a:r>
          </a:p>
          <a:p>
            <a:pPr lvl="1"/>
            <a:r>
              <a:rPr lang="en-US" altLang="en-US" sz="2400" dirty="0"/>
              <a:t>synchronized Collections, Lists, Sets, etc</a:t>
            </a:r>
          </a:p>
          <a:p>
            <a:pPr lvl="1"/>
            <a:r>
              <a:rPr lang="en-US" altLang="en-US" sz="2400" dirty="0"/>
              <a:t>unmodifiable Collections, Lists, Sets, etc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F36A642C-9E53-45CF-AEB7-EA535FE1342B}"/>
              </a:ext>
            </a:extLst>
          </p:cNvPr>
          <p:cNvSpPr txBox="1">
            <a:spLocks/>
          </p:cNvSpPr>
          <p:nvPr/>
        </p:nvSpPr>
        <p:spPr>
          <a:xfrm>
            <a:off x="1371600" y="-29497"/>
            <a:ext cx="7772400" cy="838200"/>
          </a:xfrm>
          <a:prstGeom prst="rect">
            <a:avLst/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3200" dirty="0"/>
              <a:t>Utilities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2" descr="E:\NIET\Project\xLogo11.png.pagespeed.ic.pydHLuCQEZ.png">
            <a:extLst>
              <a:ext uri="{FF2B5EF4-FFF2-40B4-BE49-F238E27FC236}">
                <a16:creationId xmlns:a16="http://schemas.microsoft.com/office/drawing/2014/main" xmlns="" id="{A0EAE664-5773-4606-95CF-8CBA8D83F2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72390" y="-70355"/>
            <a:ext cx="1592580" cy="89887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5" name="Rectangle 3">
            <a:extLst>
              <a:ext uri="{FF2B5EF4-FFF2-40B4-BE49-F238E27FC236}">
                <a16:creationId xmlns:a16="http://schemas.microsoft.com/office/drawing/2014/main" xmlns="" id="{23912B51-66F3-4243-A898-867D67A9E8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4648200"/>
          </a:xfrm>
          <a:noFill/>
          <a:ln/>
        </p:spPr>
        <p:txBody>
          <a:bodyPr lIns="92075" tIns="46038" rIns="92075" bIns="46038"/>
          <a:lstStyle/>
          <a:p>
            <a:r>
              <a:rPr lang="en-US" altLang="en-US" sz="2800" dirty="0"/>
              <a:t>Vector</a:t>
            </a:r>
          </a:p>
          <a:p>
            <a:pPr lvl="1"/>
            <a:r>
              <a:rPr lang="en-US" altLang="en-US" sz="2400" dirty="0"/>
              <a:t>use ArrayList</a:t>
            </a:r>
          </a:p>
          <a:p>
            <a:r>
              <a:rPr lang="en-US" altLang="en-US" sz="2800" dirty="0"/>
              <a:t>Stack</a:t>
            </a:r>
          </a:p>
          <a:p>
            <a:pPr lvl="1"/>
            <a:r>
              <a:rPr lang="en-US" altLang="en-US" sz="2400" dirty="0"/>
              <a:t>use LinkedList </a:t>
            </a:r>
          </a:p>
          <a:p>
            <a:r>
              <a:rPr lang="en-US" altLang="en-US" sz="2800" dirty="0"/>
              <a:t>BitSet</a:t>
            </a:r>
          </a:p>
          <a:p>
            <a:pPr lvl="1"/>
            <a:r>
              <a:rPr lang="en-US" altLang="en-US" sz="2400" dirty="0"/>
              <a:t>use ArrayList of boolean, unless you can’t stand the thought of the wasted space</a:t>
            </a:r>
          </a:p>
          <a:p>
            <a:r>
              <a:rPr lang="en-US" altLang="en-US" sz="2800" dirty="0"/>
              <a:t>Properties</a:t>
            </a:r>
          </a:p>
          <a:p>
            <a:pPr lvl="1"/>
            <a:r>
              <a:rPr lang="en-US" altLang="en-US" sz="2400" dirty="0"/>
              <a:t>legacies are sometimes hard to walk away from …</a:t>
            </a:r>
          </a:p>
          <a:p>
            <a:pPr lvl="1"/>
            <a:r>
              <a:rPr lang="en-US" altLang="en-US" sz="2400" dirty="0"/>
              <a:t>see next few pages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97AD154C-D999-45D4-A84A-59D840F698AF}"/>
              </a:ext>
            </a:extLst>
          </p:cNvPr>
          <p:cNvSpPr txBox="1">
            <a:spLocks/>
          </p:cNvSpPr>
          <p:nvPr/>
        </p:nvSpPr>
        <p:spPr>
          <a:xfrm>
            <a:off x="1371600" y="-29497"/>
            <a:ext cx="7772400" cy="838200"/>
          </a:xfrm>
          <a:prstGeom prst="rect">
            <a:avLst/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3200" dirty="0"/>
              <a:t>More Legacy classes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2" descr="E:\NIET\Project\xLogo11.png.pagespeed.ic.pydHLuCQEZ.png">
            <a:extLst>
              <a:ext uri="{FF2B5EF4-FFF2-40B4-BE49-F238E27FC236}">
                <a16:creationId xmlns:a16="http://schemas.microsoft.com/office/drawing/2014/main" xmlns="" id="{1644F385-CCB8-4A02-907B-72CBF20F4C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72390" y="-70355"/>
            <a:ext cx="1592580" cy="89887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3" name="Rectangle 3">
            <a:extLst>
              <a:ext uri="{FF2B5EF4-FFF2-40B4-BE49-F238E27FC236}">
                <a16:creationId xmlns:a16="http://schemas.microsoft.com/office/drawing/2014/main" xmlns="" id="{EEAF6197-B8FC-46F5-BD10-E4AA2FC5AD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 altLang="en-US" dirty="0"/>
              <a:t>Located in java.util package</a:t>
            </a:r>
          </a:p>
          <a:p>
            <a:r>
              <a:rPr lang="en-US" altLang="en-US" dirty="0"/>
              <a:t>Special case of Hashtable</a:t>
            </a:r>
          </a:p>
          <a:p>
            <a:pPr lvl="1"/>
            <a:r>
              <a:rPr lang="en-US" altLang="en-US" dirty="0"/>
              <a:t>Keys and values are Strings</a:t>
            </a:r>
          </a:p>
          <a:p>
            <a:pPr lvl="1"/>
            <a:r>
              <a:rPr lang="en-US" altLang="en-US" dirty="0"/>
              <a:t>Tables can be saved to/loaded from file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7FAEC915-0977-46AA-AECA-26C785682701}"/>
              </a:ext>
            </a:extLst>
          </p:cNvPr>
          <p:cNvSpPr txBox="1">
            <a:spLocks/>
          </p:cNvSpPr>
          <p:nvPr/>
        </p:nvSpPr>
        <p:spPr>
          <a:xfrm>
            <a:off x="1371600" y="-29497"/>
            <a:ext cx="7772400" cy="838200"/>
          </a:xfrm>
          <a:prstGeom prst="rect">
            <a:avLst/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3200" dirty="0"/>
              <a:t>Properties class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2" descr="E:\NIET\Project\xLogo11.png.pagespeed.ic.pydHLuCQEZ.png">
            <a:extLst>
              <a:ext uri="{FF2B5EF4-FFF2-40B4-BE49-F238E27FC236}">
                <a16:creationId xmlns:a16="http://schemas.microsoft.com/office/drawing/2014/main" xmlns="" id="{B60EEA95-4A27-4BD7-BBE4-67249594EA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72390" y="-70355"/>
            <a:ext cx="1592580" cy="89887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1" name="Rectangle 3">
            <a:extLst>
              <a:ext uri="{FF2B5EF4-FFF2-40B4-BE49-F238E27FC236}">
                <a16:creationId xmlns:a16="http://schemas.microsoft.com/office/drawing/2014/main" xmlns="" id="{72209A3B-CA43-4CDB-9038-FC2DE605DC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2743200"/>
          </a:xfrm>
          <a:noFill/>
          <a:ln/>
        </p:spPr>
        <p:txBody>
          <a:bodyPr lIns="92075" tIns="46038" rIns="92075" bIns="46038"/>
          <a:lstStyle/>
          <a:p>
            <a:r>
              <a:rPr lang="en-US" altLang="en-US" dirty="0"/>
              <a:t>Java VM maintains set of properties that define system environment</a:t>
            </a:r>
          </a:p>
          <a:p>
            <a:pPr lvl="1"/>
            <a:r>
              <a:rPr lang="en-US" altLang="en-US" dirty="0"/>
              <a:t>Set when VM is initialized</a:t>
            </a:r>
          </a:p>
          <a:p>
            <a:pPr lvl="1"/>
            <a:r>
              <a:rPr lang="en-US" altLang="en-US" dirty="0"/>
              <a:t>Includes information about current user, VM version, Java environment, and OS configuration</a:t>
            </a:r>
          </a:p>
        </p:txBody>
      </p:sp>
      <p:sp>
        <p:nvSpPr>
          <p:cNvPr id="114692" name="Rectangle 4">
            <a:extLst>
              <a:ext uri="{FF2B5EF4-FFF2-40B4-BE49-F238E27FC236}">
                <a16:creationId xmlns:a16="http://schemas.microsoft.com/office/drawing/2014/main" xmlns="" id="{60355FD0-9425-4E0C-B684-8B2E005413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3886200"/>
            <a:ext cx="647700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4488" indent="-344488"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93750" indent="-334963" algn="l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57300" indent="-34925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9263" indent="-347663" algn="l">
              <a:spcBef>
                <a:spcPct val="20000"/>
              </a:spcBef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70113" indent="-336550" algn="l">
              <a:spcBef>
                <a:spcPct val="20000"/>
              </a:spcBef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27313" indent="-33655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84513" indent="-33655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41713" indent="-33655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98913" indent="-33655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344488" marR="0" lvl="0" indent="-344488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Properties prop = System.getProperties();</a:t>
            </a:r>
          </a:p>
          <a:p>
            <a:pPr marL="344488" marR="0" lvl="0" indent="-344488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Enumeration e = prop.propertyNames();</a:t>
            </a:r>
          </a:p>
          <a:p>
            <a:pPr marL="344488" marR="0" lvl="0" indent="-344488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while (e.hasMoreElements()) {</a:t>
            </a:r>
          </a:p>
          <a:p>
            <a:pPr marL="344488" marR="0" lvl="0" indent="-344488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	String key = (String) e.nextElement();</a:t>
            </a:r>
          </a:p>
          <a:p>
            <a:pPr marL="344488" marR="0" lvl="0" indent="-344488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	System.out.println(key + " value is " + </a:t>
            </a:r>
          </a:p>
          <a:p>
            <a:pPr marL="344488" marR="0" lvl="0" indent="-344488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		prop.getProperty(key));</a:t>
            </a:r>
          </a:p>
          <a:p>
            <a:pPr marL="344488" marR="0" lvl="0" indent="-344488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}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xmlns="" id="{949CC03F-3994-4A49-82C0-9427426F39F8}"/>
              </a:ext>
            </a:extLst>
          </p:cNvPr>
          <p:cNvSpPr txBox="1">
            <a:spLocks/>
          </p:cNvSpPr>
          <p:nvPr/>
        </p:nvSpPr>
        <p:spPr>
          <a:xfrm>
            <a:off x="1371600" y="-29497"/>
            <a:ext cx="7772400" cy="838200"/>
          </a:xfrm>
          <a:prstGeom prst="rect">
            <a:avLst/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3200" dirty="0"/>
              <a:t>System properties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8" name="Picture 2" descr="E:\NIET\Project\xLogo11.png.pagespeed.ic.pydHLuCQEZ.png">
            <a:extLst>
              <a:ext uri="{FF2B5EF4-FFF2-40B4-BE49-F238E27FC236}">
                <a16:creationId xmlns:a16="http://schemas.microsoft.com/office/drawing/2014/main" xmlns="" id="{0FCF88DE-A291-445B-A374-F34E047195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72390" y="-70355"/>
            <a:ext cx="1592580" cy="89887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06035-C256-4276-AA53-140D3D4B2C3A}" type="datetime1">
              <a:rPr lang="en-US" smtClean="0"/>
              <a:t>14-Dec-21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09800" y="6356350"/>
            <a:ext cx="5562600" cy="365125"/>
          </a:xfrm>
        </p:spPr>
        <p:txBody>
          <a:bodyPr/>
          <a:lstStyle/>
          <a:p>
            <a:r>
              <a:rPr lang="da-DK" smtClean="0"/>
              <a:t>OBJECT ORIENTED  TECHNIQUES USING  JAVA   Unit - V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65</a:t>
            </a:fld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1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MCQs</a:t>
            </a:r>
          </a:p>
        </p:txBody>
      </p:sp>
      <p:pic>
        <p:nvPicPr>
          <p:cNvPr id="8" name="Picture 2" descr="E:\NIET\Project\xLogo11.png.pagespeed.ic.pydHLuCQEZ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447800" cy="817163"/>
          </a:xfrm>
          <a:prstGeom prst="rect">
            <a:avLst/>
          </a:prstGeom>
          <a:noFill/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AED706F7-F0AD-4FAB-870C-5A9A0C716737}"/>
              </a:ext>
            </a:extLst>
          </p:cNvPr>
          <p:cNvSpPr txBox="1"/>
          <p:nvPr/>
        </p:nvSpPr>
        <p:spPr>
          <a:xfrm>
            <a:off x="228600" y="817164"/>
            <a:ext cx="8763000" cy="58477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b="0" i="0" dirty="0">
                <a:effectLst/>
                <a:latin typeface="Merriweather Sans"/>
              </a:rPr>
              <a:t>1. Which of the following is incorrect statement regarding the use of generics and parameterized types in Java?</a:t>
            </a:r>
          </a:p>
          <a:p>
            <a:pPr algn="l"/>
            <a:r>
              <a:rPr lang="en-US" sz="2000" b="1" i="0" u="none" strike="noStrike" dirty="0">
                <a:effectLst/>
                <a:latin typeface="Merriweather Sans"/>
              </a:rPr>
              <a:t>A.</a:t>
            </a:r>
            <a:r>
              <a:rPr lang="en-US" sz="2000" b="0" i="0" u="none" strike="noStrike" dirty="0">
                <a:effectLst/>
                <a:latin typeface="Merriweather Sans"/>
              </a:rPr>
              <a:t> Generics provide type safety by shifting more type checking responsibilities to the compiler</a:t>
            </a:r>
            <a:endParaRPr lang="en-US" sz="2000" b="0" i="0" dirty="0">
              <a:effectLst/>
              <a:latin typeface="Merriweather Sans"/>
            </a:endParaRPr>
          </a:p>
          <a:p>
            <a:pPr algn="l"/>
            <a:r>
              <a:rPr lang="en-US" sz="2000" b="1" i="0" u="none" strike="noStrike" dirty="0">
                <a:effectLst/>
                <a:latin typeface="Merriweather Sans"/>
              </a:rPr>
              <a:t>B.</a:t>
            </a:r>
            <a:r>
              <a:rPr lang="en-US" sz="2000" b="0" i="0" u="none" strike="noStrike" dirty="0">
                <a:effectLst/>
                <a:latin typeface="Merriweather Sans"/>
              </a:rPr>
              <a:t> Generics and parameterized types eliminate the need for down casts when using Java Collections</a:t>
            </a:r>
            <a:endParaRPr lang="en-US" sz="2000" b="0" i="0" dirty="0">
              <a:effectLst/>
              <a:latin typeface="Merriweather Sans"/>
            </a:endParaRPr>
          </a:p>
          <a:p>
            <a:pPr algn="l"/>
            <a:r>
              <a:rPr lang="en-US" sz="2000" b="1" i="0" u="none" strike="noStrike" dirty="0">
                <a:effectLst/>
                <a:latin typeface="Merriweather Sans"/>
              </a:rPr>
              <a:t>C.</a:t>
            </a:r>
            <a:r>
              <a:rPr lang="en-US" sz="2000" b="0" i="0" u="none" strike="noStrike" dirty="0">
                <a:effectLst/>
                <a:latin typeface="Merriweather Sans"/>
              </a:rPr>
              <a:t> When designing your own collections class (say, a linked list), generics and parameterized types allow you to achieve type safety with just a single class definition as opposed to defining multiple classes</a:t>
            </a:r>
          </a:p>
          <a:p>
            <a:pPr algn="l"/>
            <a:r>
              <a:rPr lang="en-US" sz="2000" dirty="0">
                <a:solidFill>
                  <a:srgbClr val="045482"/>
                </a:solidFill>
                <a:latin typeface="Merriweather Sans"/>
              </a:rPr>
              <a:t>Answer: C</a:t>
            </a:r>
          </a:p>
          <a:p>
            <a:pPr algn="l"/>
            <a:endParaRPr lang="en-US" sz="2000" b="0" i="0" dirty="0">
              <a:effectLst/>
              <a:latin typeface="Merriweather Sans"/>
            </a:endParaRPr>
          </a:p>
          <a:p>
            <a:pPr algn="l"/>
            <a:r>
              <a:rPr lang="en-US" sz="2000" b="0" i="0" dirty="0">
                <a:effectLst/>
                <a:latin typeface="Merriweather Sans"/>
              </a:rPr>
              <a:t>2. Which of the following allows us to call generic methods as a normal method?</a:t>
            </a:r>
          </a:p>
          <a:p>
            <a:pPr algn="l"/>
            <a:r>
              <a:rPr lang="en-US" sz="2000" b="1" i="0" u="none" strike="noStrike" dirty="0">
                <a:effectLst/>
                <a:latin typeface="Merriweather Sans"/>
              </a:rPr>
              <a:t>A.</a:t>
            </a:r>
            <a:r>
              <a:rPr lang="en-US" sz="2000" b="0" i="0" u="none" strike="noStrike" dirty="0">
                <a:effectLst/>
                <a:latin typeface="Merriweather Sans"/>
              </a:rPr>
              <a:t> Type Interface</a:t>
            </a:r>
            <a:endParaRPr lang="en-US" sz="2000" b="0" i="0" dirty="0">
              <a:effectLst/>
              <a:latin typeface="Merriweather Sans"/>
            </a:endParaRPr>
          </a:p>
          <a:p>
            <a:pPr algn="l"/>
            <a:r>
              <a:rPr lang="en-US" sz="2000" b="1" i="0" u="none" strike="noStrike" dirty="0">
                <a:effectLst/>
                <a:latin typeface="Merriweather Sans"/>
              </a:rPr>
              <a:t>B.</a:t>
            </a:r>
            <a:r>
              <a:rPr lang="en-US" sz="2000" b="0" i="0" u="none" strike="noStrike" dirty="0">
                <a:effectLst/>
                <a:latin typeface="Merriweather Sans"/>
              </a:rPr>
              <a:t> Interface</a:t>
            </a:r>
            <a:endParaRPr lang="en-US" sz="2000" b="0" i="0" dirty="0">
              <a:effectLst/>
              <a:latin typeface="Merriweather Sans"/>
            </a:endParaRPr>
          </a:p>
          <a:p>
            <a:pPr algn="l"/>
            <a:r>
              <a:rPr lang="en-US" sz="2000" b="1" i="0" u="none" strike="noStrike" dirty="0">
                <a:effectLst/>
                <a:latin typeface="Merriweather Sans"/>
              </a:rPr>
              <a:t>C.</a:t>
            </a:r>
            <a:r>
              <a:rPr lang="en-US" sz="2000" b="0" i="0" u="none" strike="noStrike" dirty="0">
                <a:effectLst/>
                <a:latin typeface="Merriweather Sans"/>
              </a:rPr>
              <a:t> Inner class</a:t>
            </a:r>
            <a:endParaRPr lang="en-US" sz="2000" b="0" i="0" dirty="0">
              <a:effectLst/>
              <a:latin typeface="Merriweather Sans"/>
            </a:endParaRPr>
          </a:p>
          <a:p>
            <a:pPr algn="l"/>
            <a:r>
              <a:rPr lang="en-US" sz="2000" b="1" i="0" u="none" strike="noStrike" dirty="0">
                <a:effectLst/>
                <a:latin typeface="Merriweather Sans"/>
              </a:rPr>
              <a:t>D.</a:t>
            </a:r>
            <a:r>
              <a:rPr lang="en-US" sz="2000" b="0" i="0" u="none" strike="noStrike" dirty="0">
                <a:effectLst/>
                <a:latin typeface="Merriweather Sans"/>
              </a:rPr>
              <a:t> All of the mentioned</a:t>
            </a:r>
          </a:p>
          <a:p>
            <a:pPr algn="l"/>
            <a:r>
              <a:rPr lang="en-US" dirty="0">
                <a:solidFill>
                  <a:srgbClr val="045482"/>
                </a:solidFill>
                <a:latin typeface="Merriweather Sans"/>
              </a:rPr>
              <a:t>Answer: A</a:t>
            </a:r>
          </a:p>
          <a:p>
            <a:pPr algn="l"/>
            <a:endParaRPr lang="en-US" b="0" i="0" dirty="0">
              <a:solidFill>
                <a:srgbClr val="333333"/>
              </a:solidFill>
              <a:effectLst/>
              <a:latin typeface="Merriweather Sans"/>
            </a:endParaRPr>
          </a:p>
          <a:p>
            <a:pPr algn="l"/>
            <a:endParaRPr lang="en-US" b="0" i="0" dirty="0">
              <a:solidFill>
                <a:srgbClr val="333333"/>
              </a:solidFill>
              <a:effectLst/>
              <a:latin typeface="Merriweather Sans"/>
            </a:endParaRPr>
          </a:p>
        </p:txBody>
      </p:sp>
    </p:spTree>
    <p:extLst>
      <p:ext uri="{BB962C8B-B14F-4D97-AF65-F5344CB8AC3E}">
        <p14:creationId xmlns:p14="http://schemas.microsoft.com/office/powerpoint/2010/main" val="255522020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CD881-0B84-4787-9C07-8747F295DC71}" type="datetime1">
              <a:rPr lang="en-US" smtClean="0"/>
              <a:t>14-Dec-21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09800" y="6356350"/>
            <a:ext cx="5562600" cy="365125"/>
          </a:xfrm>
        </p:spPr>
        <p:txBody>
          <a:bodyPr/>
          <a:lstStyle/>
          <a:p>
            <a:r>
              <a:rPr lang="da-DK" smtClean="0"/>
              <a:t>OBJECT ORIENTED  TECHNIQUES USING  JAVA   Unit - V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66</a:t>
            </a:fld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1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MCQs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2" descr="E:\NIET\Project\xLogo11.png.pagespeed.ic.pydHLuCQEZ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447800" cy="817163"/>
          </a:xfrm>
          <a:prstGeom prst="rect">
            <a:avLst/>
          </a:prstGeom>
          <a:noFill/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3DBEA5CA-07A8-4F79-A7DE-F7E4A1A72085}"/>
              </a:ext>
            </a:extLst>
          </p:cNvPr>
          <p:cNvSpPr txBox="1"/>
          <p:nvPr/>
        </p:nvSpPr>
        <p:spPr>
          <a:xfrm>
            <a:off x="381000" y="990600"/>
            <a:ext cx="8458200" cy="58785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b="0" i="0" dirty="0">
                <a:effectLst/>
                <a:latin typeface="Merriweather Sans"/>
              </a:rPr>
              <a:t>3. Why are generics used?</a:t>
            </a:r>
          </a:p>
          <a:p>
            <a:pPr algn="l"/>
            <a:r>
              <a:rPr lang="en-US" sz="2000" b="1" i="0" u="none" strike="noStrike" dirty="0">
                <a:effectLst/>
                <a:latin typeface="Merriweather Sans"/>
              </a:rPr>
              <a:t>A.</a:t>
            </a:r>
            <a:r>
              <a:rPr lang="en-US" sz="2000" b="0" i="0" u="none" strike="noStrike" dirty="0">
                <a:effectLst/>
                <a:latin typeface="Merriweather Sans"/>
              </a:rPr>
              <a:t> Generics make code more fast</a:t>
            </a:r>
            <a:endParaRPr lang="en-US" sz="2000" b="0" i="0" dirty="0">
              <a:effectLst/>
              <a:latin typeface="Merriweather Sans"/>
            </a:endParaRPr>
          </a:p>
          <a:p>
            <a:pPr algn="l"/>
            <a:r>
              <a:rPr lang="en-US" sz="2000" b="1" i="0" u="none" strike="noStrike" dirty="0">
                <a:effectLst/>
                <a:latin typeface="Merriweather Sans"/>
              </a:rPr>
              <a:t>B.</a:t>
            </a:r>
            <a:r>
              <a:rPr lang="en-US" sz="2000" b="0" i="0" u="none" strike="noStrike" dirty="0">
                <a:effectLst/>
                <a:latin typeface="Merriweather Sans"/>
              </a:rPr>
              <a:t> Generics make code more optimised and readable</a:t>
            </a:r>
            <a:endParaRPr lang="en-US" sz="2000" b="0" i="0" dirty="0">
              <a:effectLst/>
              <a:latin typeface="Merriweather Sans"/>
            </a:endParaRPr>
          </a:p>
          <a:p>
            <a:pPr algn="l"/>
            <a:r>
              <a:rPr lang="en-US" sz="2000" b="1" i="0" u="none" strike="noStrike" dirty="0">
                <a:effectLst/>
                <a:latin typeface="Merriweather Sans"/>
              </a:rPr>
              <a:t>C.</a:t>
            </a:r>
            <a:r>
              <a:rPr lang="en-US" sz="2000" b="0" i="0" u="none" strike="noStrike" dirty="0">
                <a:effectLst/>
                <a:latin typeface="Merriweather Sans"/>
              </a:rPr>
              <a:t> Generics add stability to your code by making more of your bugs detectable at compile time</a:t>
            </a:r>
            <a:endParaRPr lang="en-US" sz="2000" b="0" i="0" dirty="0">
              <a:effectLst/>
              <a:latin typeface="Merriweather Sans"/>
            </a:endParaRPr>
          </a:p>
          <a:p>
            <a:pPr algn="l"/>
            <a:r>
              <a:rPr lang="en-US" sz="2000" b="1" i="0" u="none" strike="noStrike" dirty="0">
                <a:effectLst/>
                <a:latin typeface="Merriweather Sans"/>
              </a:rPr>
              <a:t>D.</a:t>
            </a:r>
            <a:r>
              <a:rPr lang="en-US" sz="2000" b="0" i="0" u="none" strike="noStrike" dirty="0">
                <a:effectLst/>
                <a:latin typeface="Merriweather Sans"/>
              </a:rPr>
              <a:t> Generics add stability to your code by making more of your bugs detectable at a runtime</a:t>
            </a:r>
          </a:p>
          <a:p>
            <a:pPr algn="l"/>
            <a:endParaRPr lang="en-US" sz="2000" b="0" i="0" u="none" strike="noStrike" dirty="0">
              <a:solidFill>
                <a:srgbClr val="045482"/>
              </a:solidFill>
              <a:effectLst/>
              <a:latin typeface="Merriweather Sans"/>
            </a:endParaRPr>
          </a:p>
          <a:p>
            <a:r>
              <a:rPr lang="en-US" sz="2000" dirty="0">
                <a:solidFill>
                  <a:srgbClr val="045482"/>
                </a:solidFill>
                <a:latin typeface="Merriweather Sans"/>
              </a:rPr>
              <a:t>Answer: C</a:t>
            </a:r>
          </a:p>
          <a:p>
            <a:endParaRPr lang="en-US" sz="2000" dirty="0">
              <a:solidFill>
                <a:srgbClr val="045482"/>
              </a:solidFill>
              <a:latin typeface="Merriweather Sans"/>
            </a:endParaRPr>
          </a:p>
          <a:p>
            <a:pPr algn="l"/>
            <a:r>
              <a:rPr lang="en-US" sz="2000" b="0" i="0" dirty="0">
                <a:effectLst/>
                <a:latin typeface="Merriweather Sans"/>
              </a:rPr>
              <a:t>4. Which of the following reference types cannot be generic?</a:t>
            </a:r>
          </a:p>
          <a:p>
            <a:pPr algn="l"/>
            <a:r>
              <a:rPr lang="en-US" sz="2000" b="1" i="0" u="none" strike="noStrike" dirty="0">
                <a:effectLst/>
                <a:latin typeface="Merriweather Sans"/>
              </a:rPr>
              <a:t>A.</a:t>
            </a:r>
            <a:r>
              <a:rPr lang="en-US" sz="2000" b="0" i="0" u="none" strike="noStrike" dirty="0">
                <a:effectLst/>
                <a:latin typeface="Merriweather Sans"/>
              </a:rPr>
              <a:t> Anonymous inner class</a:t>
            </a:r>
            <a:endParaRPr lang="en-US" sz="2000" b="0" i="0" dirty="0">
              <a:effectLst/>
              <a:latin typeface="Merriweather Sans"/>
            </a:endParaRPr>
          </a:p>
          <a:p>
            <a:pPr algn="l"/>
            <a:r>
              <a:rPr lang="en-US" sz="2000" b="1" i="0" u="none" strike="noStrike" dirty="0">
                <a:effectLst/>
                <a:latin typeface="Merriweather Sans"/>
              </a:rPr>
              <a:t>B.</a:t>
            </a:r>
            <a:r>
              <a:rPr lang="en-US" sz="2000" b="0" i="0" u="none" strike="noStrike" dirty="0">
                <a:effectLst/>
                <a:latin typeface="Merriweather Sans"/>
              </a:rPr>
              <a:t> Interface</a:t>
            </a:r>
            <a:endParaRPr lang="en-US" sz="2000" b="0" i="0" dirty="0">
              <a:effectLst/>
              <a:latin typeface="Merriweather Sans"/>
            </a:endParaRPr>
          </a:p>
          <a:p>
            <a:pPr algn="l"/>
            <a:r>
              <a:rPr lang="en-US" sz="2000" b="1" i="0" u="none" strike="noStrike" dirty="0">
                <a:effectLst/>
                <a:latin typeface="Merriweather Sans"/>
              </a:rPr>
              <a:t>C.</a:t>
            </a:r>
            <a:r>
              <a:rPr lang="en-US" sz="2000" b="0" i="0" u="none" strike="noStrike" dirty="0">
                <a:effectLst/>
                <a:latin typeface="Merriweather Sans"/>
              </a:rPr>
              <a:t> Inner class</a:t>
            </a:r>
            <a:endParaRPr lang="en-US" sz="2000" b="0" i="0" dirty="0">
              <a:effectLst/>
              <a:latin typeface="Merriweather Sans"/>
            </a:endParaRPr>
          </a:p>
          <a:p>
            <a:pPr algn="l"/>
            <a:r>
              <a:rPr lang="en-US" sz="2000" b="1" i="0" u="none" strike="noStrike" dirty="0">
                <a:effectLst/>
                <a:latin typeface="Merriweather Sans"/>
              </a:rPr>
              <a:t>D.</a:t>
            </a:r>
            <a:r>
              <a:rPr lang="en-US" sz="2000" b="0" i="0" u="none" strike="noStrike" dirty="0">
                <a:effectLst/>
                <a:latin typeface="Merriweather Sans"/>
              </a:rPr>
              <a:t> All of the mentioned</a:t>
            </a:r>
          </a:p>
          <a:p>
            <a:pPr algn="l"/>
            <a:endParaRPr lang="en-US" sz="2000" dirty="0">
              <a:solidFill>
                <a:srgbClr val="045482"/>
              </a:solidFill>
              <a:latin typeface="Merriweather Sans"/>
            </a:endParaRPr>
          </a:p>
          <a:p>
            <a:r>
              <a:rPr lang="en-US" sz="2000" dirty="0">
                <a:solidFill>
                  <a:srgbClr val="045482"/>
                </a:solidFill>
                <a:latin typeface="Merriweather Sans"/>
              </a:rPr>
              <a:t>Answer: A</a:t>
            </a:r>
          </a:p>
          <a:p>
            <a:pPr algn="l"/>
            <a:endParaRPr lang="en-US" b="0" i="0" dirty="0">
              <a:solidFill>
                <a:srgbClr val="333333"/>
              </a:solidFill>
              <a:effectLst/>
              <a:latin typeface="Merriweather Sans"/>
            </a:endParaRPr>
          </a:p>
          <a:p>
            <a:pPr algn="l"/>
            <a:endParaRPr lang="en-US" b="0" i="0" dirty="0">
              <a:solidFill>
                <a:srgbClr val="333333"/>
              </a:solidFill>
              <a:effectLst/>
              <a:latin typeface="Merriweather Sans"/>
            </a:endParaRPr>
          </a:p>
        </p:txBody>
      </p:sp>
    </p:spTree>
    <p:extLst>
      <p:ext uri="{BB962C8B-B14F-4D97-AF65-F5344CB8AC3E}">
        <p14:creationId xmlns:p14="http://schemas.microsoft.com/office/powerpoint/2010/main" val="130924191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D12CB-92ED-4457-930F-044468435614}" type="datetime1">
              <a:rPr lang="en-US" smtClean="0"/>
              <a:t>14-Dec-21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09800" y="6356350"/>
            <a:ext cx="5562600" cy="365125"/>
          </a:xfrm>
        </p:spPr>
        <p:txBody>
          <a:bodyPr/>
          <a:lstStyle/>
          <a:p>
            <a:r>
              <a:rPr lang="da-DK" smtClean="0"/>
              <a:t>OBJECT ORIENTED  TECHNIQUES USING  JAVA   Unit - V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67</a:t>
            </a:fld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1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MCQs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2" descr="E:\NIET\Project\xLogo11.png.pagespeed.ic.pydHLuCQEZ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447800" cy="817163"/>
          </a:xfrm>
          <a:prstGeom prst="rect">
            <a:avLst/>
          </a:prstGeom>
          <a:noFill/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046FBD1-C852-41E3-87CC-E2A7D042C5BF}"/>
              </a:ext>
            </a:extLst>
          </p:cNvPr>
          <p:cNvSpPr txBox="1"/>
          <p:nvPr/>
        </p:nvSpPr>
        <p:spPr>
          <a:xfrm>
            <a:off x="457200" y="914400"/>
            <a:ext cx="8686800" cy="52937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dirty="0">
                <a:solidFill>
                  <a:srgbClr val="333333"/>
                </a:solidFill>
                <a:latin typeface="Merriweather Sans"/>
              </a:rPr>
              <a:t>5</a:t>
            </a:r>
            <a:r>
              <a:rPr lang="en-US" sz="2000" dirty="0">
                <a:latin typeface="Merriweather Sans"/>
              </a:rPr>
              <a:t>. </a:t>
            </a:r>
            <a:r>
              <a:rPr lang="en-US" sz="2000" b="0" i="0" dirty="0">
                <a:effectLst/>
                <a:latin typeface="Merriweather Sans"/>
              </a:rPr>
              <a:t>Which of these types cannot be used to initiate a generic type?</a:t>
            </a:r>
          </a:p>
          <a:p>
            <a:pPr algn="l"/>
            <a:r>
              <a:rPr lang="en-US" sz="2000" b="1" i="0" u="none" strike="noStrike" dirty="0">
                <a:effectLst/>
                <a:latin typeface="Merriweather Sans"/>
              </a:rPr>
              <a:t>A.</a:t>
            </a:r>
            <a:r>
              <a:rPr lang="en-US" sz="2000" b="0" i="0" u="none" strike="noStrike" dirty="0">
                <a:effectLst/>
                <a:latin typeface="Merriweather Sans"/>
              </a:rPr>
              <a:t> Integer class</a:t>
            </a:r>
            <a:endParaRPr lang="en-US" sz="2000" b="0" i="0" dirty="0">
              <a:effectLst/>
              <a:latin typeface="Merriweather Sans"/>
            </a:endParaRPr>
          </a:p>
          <a:p>
            <a:pPr algn="l"/>
            <a:r>
              <a:rPr lang="en-US" sz="2000" b="1" i="0" u="none" strike="noStrike" dirty="0">
                <a:effectLst/>
                <a:latin typeface="Merriweather Sans"/>
              </a:rPr>
              <a:t>B.</a:t>
            </a:r>
            <a:r>
              <a:rPr lang="en-US" sz="2000" b="0" i="0" u="none" strike="noStrike" dirty="0">
                <a:effectLst/>
                <a:latin typeface="Merriweather Sans"/>
              </a:rPr>
              <a:t> Float Class</a:t>
            </a:r>
            <a:endParaRPr lang="en-US" sz="2000" b="0" i="0" dirty="0">
              <a:effectLst/>
              <a:latin typeface="Merriweather Sans"/>
            </a:endParaRPr>
          </a:p>
          <a:p>
            <a:pPr algn="l"/>
            <a:r>
              <a:rPr lang="en-US" sz="2000" b="1" i="0" u="none" strike="noStrike" dirty="0">
                <a:effectLst/>
                <a:latin typeface="Merriweather Sans"/>
              </a:rPr>
              <a:t>C.</a:t>
            </a:r>
            <a:r>
              <a:rPr lang="en-US" sz="2000" b="0" i="0" u="none" strike="noStrike" dirty="0">
                <a:effectLst/>
                <a:latin typeface="Merriweather Sans"/>
              </a:rPr>
              <a:t> Primitive Types</a:t>
            </a:r>
            <a:endParaRPr lang="en-US" sz="2000" b="0" i="0" dirty="0">
              <a:effectLst/>
              <a:latin typeface="Merriweather Sans"/>
            </a:endParaRPr>
          </a:p>
          <a:p>
            <a:pPr algn="l"/>
            <a:r>
              <a:rPr lang="en-US" sz="2000" b="1" i="0" u="none" strike="noStrike" dirty="0">
                <a:effectLst/>
                <a:latin typeface="Merriweather Sans"/>
              </a:rPr>
              <a:t>D.</a:t>
            </a:r>
            <a:r>
              <a:rPr lang="en-US" sz="2000" b="0" i="0" u="none" strike="noStrike" dirty="0">
                <a:effectLst/>
                <a:latin typeface="Merriweather Sans"/>
              </a:rPr>
              <a:t> Collections</a:t>
            </a:r>
          </a:p>
          <a:p>
            <a:pPr algn="l"/>
            <a:endParaRPr lang="en-US" sz="2000" dirty="0">
              <a:solidFill>
                <a:srgbClr val="045482"/>
              </a:solidFill>
              <a:latin typeface="Merriweather Sans"/>
            </a:endParaRPr>
          </a:p>
          <a:p>
            <a:r>
              <a:rPr lang="en-US" sz="2000" dirty="0">
                <a:solidFill>
                  <a:srgbClr val="045482"/>
                </a:solidFill>
                <a:latin typeface="Merriweather Sans"/>
              </a:rPr>
              <a:t>Answer: C</a:t>
            </a:r>
          </a:p>
          <a:p>
            <a:endParaRPr lang="en-US" sz="2000" dirty="0">
              <a:solidFill>
                <a:srgbClr val="045482"/>
              </a:solidFill>
              <a:latin typeface="Merriweather Sans"/>
            </a:endParaRPr>
          </a:p>
          <a:p>
            <a:pPr algn="l"/>
            <a:r>
              <a:rPr lang="en-US" sz="2000" b="0" i="0" dirty="0">
                <a:solidFill>
                  <a:srgbClr val="333333"/>
                </a:solidFill>
                <a:effectLst/>
                <a:latin typeface="Merriweather Sans"/>
              </a:rPr>
              <a:t>6</a:t>
            </a:r>
            <a:r>
              <a:rPr lang="en-US" sz="2000" b="0" i="0" dirty="0">
                <a:effectLst/>
                <a:latin typeface="Merriweather Sans"/>
              </a:rPr>
              <a:t>.  Which of these instances cannot be created?</a:t>
            </a:r>
          </a:p>
          <a:p>
            <a:pPr algn="l"/>
            <a:r>
              <a:rPr lang="en-US" sz="2000" b="1" i="0" u="none" strike="noStrike" dirty="0">
                <a:effectLst/>
                <a:latin typeface="Merriweather Sans"/>
              </a:rPr>
              <a:t>A.</a:t>
            </a:r>
            <a:r>
              <a:rPr lang="en-US" sz="2000" b="0" i="0" u="none" strike="noStrike" dirty="0">
                <a:effectLst/>
                <a:latin typeface="Merriweather Sans"/>
              </a:rPr>
              <a:t> Integer Instance</a:t>
            </a:r>
            <a:endParaRPr lang="en-US" sz="2000" b="0" i="0" dirty="0">
              <a:effectLst/>
              <a:latin typeface="Merriweather Sans"/>
            </a:endParaRPr>
          </a:p>
          <a:p>
            <a:pPr algn="l"/>
            <a:r>
              <a:rPr lang="en-US" sz="2000" b="1" i="0" u="none" strike="noStrike" dirty="0">
                <a:effectLst/>
                <a:latin typeface="Merriweather Sans"/>
              </a:rPr>
              <a:t>B.</a:t>
            </a:r>
            <a:r>
              <a:rPr lang="en-US" sz="2000" b="0" i="0" u="none" strike="noStrike" dirty="0">
                <a:effectLst/>
                <a:latin typeface="Merriweather Sans"/>
              </a:rPr>
              <a:t> Generic Class Instance</a:t>
            </a:r>
            <a:endParaRPr lang="en-US" sz="2000" b="0" i="0" dirty="0">
              <a:effectLst/>
              <a:latin typeface="Merriweather Sans"/>
            </a:endParaRPr>
          </a:p>
          <a:p>
            <a:pPr algn="l"/>
            <a:r>
              <a:rPr lang="en-US" sz="2000" b="1" i="0" u="none" strike="noStrike" dirty="0">
                <a:effectLst/>
                <a:latin typeface="Merriweather Sans"/>
              </a:rPr>
              <a:t>C.</a:t>
            </a:r>
            <a:r>
              <a:rPr lang="en-US" sz="2000" b="0" i="0" u="none" strike="noStrike" dirty="0">
                <a:effectLst/>
                <a:latin typeface="Merriweather Sans"/>
              </a:rPr>
              <a:t> Generic Type Instance</a:t>
            </a:r>
            <a:endParaRPr lang="en-US" sz="2000" b="0" i="0" dirty="0">
              <a:effectLst/>
              <a:latin typeface="Merriweather Sans"/>
            </a:endParaRPr>
          </a:p>
          <a:p>
            <a:pPr algn="l"/>
            <a:r>
              <a:rPr lang="en-US" sz="2000" b="1" i="0" u="none" strike="noStrike" dirty="0">
                <a:effectLst/>
                <a:latin typeface="Merriweather Sans"/>
              </a:rPr>
              <a:t>D.</a:t>
            </a:r>
            <a:r>
              <a:rPr lang="en-US" sz="2000" b="0" i="0" u="none" strike="noStrike" dirty="0">
                <a:effectLst/>
                <a:latin typeface="Merriweather Sans"/>
              </a:rPr>
              <a:t> Collection Instances</a:t>
            </a:r>
            <a:endParaRPr lang="en-US" sz="2000" b="0" i="0" dirty="0">
              <a:effectLst/>
              <a:latin typeface="Merriweather Sans"/>
            </a:endParaRPr>
          </a:p>
          <a:p>
            <a:endParaRPr lang="en-US" sz="2000" dirty="0">
              <a:solidFill>
                <a:srgbClr val="045482"/>
              </a:solidFill>
              <a:latin typeface="Merriweather Sans"/>
            </a:endParaRPr>
          </a:p>
          <a:p>
            <a:r>
              <a:rPr lang="en-US" sz="2000" dirty="0">
                <a:solidFill>
                  <a:srgbClr val="045482"/>
                </a:solidFill>
                <a:latin typeface="Merriweather Sans"/>
              </a:rPr>
              <a:t>Answer: C</a:t>
            </a:r>
          </a:p>
          <a:p>
            <a:pPr algn="l"/>
            <a:endParaRPr lang="en-US" sz="2000" b="0" i="0" dirty="0">
              <a:solidFill>
                <a:srgbClr val="333333"/>
              </a:solidFill>
              <a:effectLst/>
              <a:latin typeface="Merriweather Sans"/>
            </a:endParaRPr>
          </a:p>
          <a:p>
            <a:endParaRPr lang="en-US" dirty="0">
              <a:solidFill>
                <a:srgbClr val="045482"/>
              </a:solidFill>
              <a:latin typeface="Merriweather Sans"/>
            </a:endParaRPr>
          </a:p>
        </p:txBody>
      </p:sp>
    </p:spTree>
    <p:extLst>
      <p:ext uri="{BB962C8B-B14F-4D97-AF65-F5344CB8AC3E}">
        <p14:creationId xmlns:p14="http://schemas.microsoft.com/office/powerpoint/2010/main" val="6207123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0121D-123D-46C9-8E93-9336F3491E15}" type="datetime1">
              <a:rPr lang="en-US" smtClean="0"/>
              <a:t>14-Dec-21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09800" y="6356350"/>
            <a:ext cx="5562600" cy="365125"/>
          </a:xfrm>
        </p:spPr>
        <p:txBody>
          <a:bodyPr/>
          <a:lstStyle/>
          <a:p>
            <a:r>
              <a:rPr lang="da-DK" smtClean="0"/>
              <a:t>OBJECT ORIENTED  TECHNIQUES USING  JAVA   Unit - V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68</a:t>
            </a:fld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1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MCQs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2" descr="E:\NIET\Project\xLogo11.png.pagespeed.ic.pydHLuCQEZ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447800" cy="817163"/>
          </a:xfrm>
          <a:prstGeom prst="rect">
            <a:avLst/>
          </a:prstGeom>
          <a:noFill/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046FBD1-C852-41E3-87CC-E2A7D042C5BF}"/>
              </a:ext>
            </a:extLst>
          </p:cNvPr>
          <p:cNvSpPr txBox="1"/>
          <p:nvPr/>
        </p:nvSpPr>
        <p:spPr>
          <a:xfrm>
            <a:off x="457200" y="914400"/>
            <a:ext cx="8686800" cy="58785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dirty="0">
                <a:solidFill>
                  <a:srgbClr val="333333"/>
                </a:solidFill>
                <a:latin typeface="Merriweather Sans"/>
              </a:rPr>
              <a:t>7. </a:t>
            </a:r>
            <a:r>
              <a:rPr lang="en-US" sz="2000" b="0" i="0" dirty="0">
                <a:effectLst/>
                <a:latin typeface="Merriweather Sans"/>
              </a:rPr>
              <a:t>Which of these is a correct way of defining of a generic method?</a:t>
            </a:r>
          </a:p>
          <a:p>
            <a:pPr algn="l"/>
            <a:r>
              <a:rPr lang="en-US" sz="2000" b="1" i="0" u="none" strike="noStrike" dirty="0">
                <a:effectLst/>
                <a:latin typeface="Merriweather Sans"/>
              </a:rPr>
              <a:t>A.</a:t>
            </a:r>
            <a:r>
              <a:rPr lang="en-US" sz="2000" b="0" i="0" u="none" strike="noStrike" dirty="0">
                <a:effectLst/>
                <a:latin typeface="Merriweather Sans"/>
              </a:rPr>
              <a:t> name(T1, T2, …, Tn) { /* … */ }</a:t>
            </a:r>
            <a:endParaRPr lang="en-US" sz="2000" b="0" i="0" dirty="0">
              <a:effectLst/>
              <a:latin typeface="Merriweather Sans"/>
            </a:endParaRPr>
          </a:p>
          <a:p>
            <a:pPr algn="l"/>
            <a:r>
              <a:rPr lang="en-US" sz="2000" b="1" i="0" u="none" strike="noStrike" dirty="0">
                <a:effectLst/>
                <a:latin typeface="Merriweather Sans"/>
              </a:rPr>
              <a:t>B.</a:t>
            </a:r>
            <a:r>
              <a:rPr lang="en-US" sz="2000" b="0" i="0" u="none" strike="noStrike" dirty="0">
                <a:effectLst/>
                <a:latin typeface="Merriweather Sans"/>
              </a:rPr>
              <a:t> public name { /* … */ }</a:t>
            </a:r>
            <a:endParaRPr lang="en-US" sz="2000" b="0" i="0" dirty="0">
              <a:effectLst/>
              <a:latin typeface="Merriweather Sans"/>
            </a:endParaRPr>
          </a:p>
          <a:p>
            <a:pPr algn="l"/>
            <a:r>
              <a:rPr lang="en-US" sz="2000" b="1" i="0" u="none" strike="noStrike" dirty="0">
                <a:effectLst/>
                <a:latin typeface="Merriweather Sans"/>
              </a:rPr>
              <a:t>C.</a:t>
            </a:r>
            <a:r>
              <a:rPr lang="en-US" sz="2000" b="0" i="0" u="none" strike="noStrike" dirty="0">
                <a:effectLst/>
                <a:latin typeface="Merriweather Sans"/>
              </a:rPr>
              <a:t> class name[T1, T2, …, Tn] { /* … */ }</a:t>
            </a:r>
            <a:endParaRPr lang="en-US" sz="2000" b="0" i="0" dirty="0">
              <a:effectLst/>
              <a:latin typeface="Merriweather Sans"/>
            </a:endParaRPr>
          </a:p>
          <a:p>
            <a:pPr algn="l"/>
            <a:r>
              <a:rPr lang="en-US" sz="2000" b="1" i="0" u="none" strike="noStrike" dirty="0">
                <a:effectLst/>
                <a:latin typeface="Merriweather Sans"/>
              </a:rPr>
              <a:t>D.</a:t>
            </a:r>
            <a:r>
              <a:rPr lang="en-US" sz="2000" b="0" i="0" u="none" strike="noStrike" dirty="0">
                <a:effectLst/>
                <a:latin typeface="Merriweather Sans"/>
              </a:rPr>
              <a:t> name{T1, T2, …, Tn} { /* … */ }</a:t>
            </a:r>
            <a:endParaRPr lang="en-US" sz="2000" b="0" i="0" dirty="0">
              <a:effectLst/>
              <a:latin typeface="Merriweather Sans"/>
            </a:endParaRPr>
          </a:p>
          <a:p>
            <a:pPr algn="l"/>
            <a:endParaRPr lang="en-US" sz="2000" dirty="0">
              <a:latin typeface="Merriweather Sans"/>
            </a:endParaRPr>
          </a:p>
          <a:p>
            <a:r>
              <a:rPr lang="en-US" sz="2000" dirty="0">
                <a:solidFill>
                  <a:srgbClr val="045482"/>
                </a:solidFill>
                <a:latin typeface="Merriweather Sans"/>
              </a:rPr>
              <a:t>Answer: B</a:t>
            </a:r>
          </a:p>
          <a:p>
            <a:endParaRPr lang="en-US" sz="2000" dirty="0">
              <a:solidFill>
                <a:srgbClr val="045482"/>
              </a:solidFill>
              <a:latin typeface="Merriweather Sans"/>
            </a:endParaRPr>
          </a:p>
          <a:p>
            <a:r>
              <a:rPr lang="en-US" sz="2000" i="0" dirty="0">
                <a:effectLst/>
                <a:latin typeface="open sans" panose="020B0606030504020204" pitchFamily="34" charset="0"/>
              </a:rPr>
              <a:t>8. Which of these package is used for graphical user interface?</a:t>
            </a:r>
          </a:p>
          <a:p>
            <a:r>
              <a:rPr lang="en-IN" sz="2000" b="0" i="0" dirty="0" err="1">
                <a:effectLst/>
                <a:latin typeface="open sans" panose="020B0606030504020204" pitchFamily="34" charset="0"/>
              </a:rPr>
              <a:t>java.applet</a:t>
            </a:r>
            <a:endParaRPr lang="en-US" sz="2000" b="1" dirty="0">
              <a:latin typeface="open sans" panose="020B0606030504020204" pitchFamily="34" charset="0"/>
            </a:endParaRPr>
          </a:p>
          <a:p>
            <a:r>
              <a:rPr lang="en-IN" sz="2000" b="0" i="0" dirty="0">
                <a:effectLst/>
                <a:latin typeface="open sans" panose="020B0606030504020204" pitchFamily="34" charset="0"/>
              </a:rPr>
              <a:t>java.awt</a:t>
            </a:r>
          </a:p>
          <a:p>
            <a:r>
              <a:rPr lang="en-IN" sz="2000" dirty="0">
                <a:latin typeface="open sans" panose="020B0606030504020204" pitchFamily="34" charset="0"/>
              </a:rPr>
              <a:t>j</a:t>
            </a:r>
            <a:r>
              <a:rPr lang="en-IN" sz="2000" b="0" i="0" dirty="0">
                <a:effectLst/>
                <a:latin typeface="open sans" panose="020B0606030504020204" pitchFamily="34" charset="0"/>
              </a:rPr>
              <a:t>ava.awt.image</a:t>
            </a:r>
            <a:endParaRPr lang="en-IN" sz="2000" dirty="0">
              <a:latin typeface="open sans" panose="020B0606030504020204" pitchFamily="34" charset="0"/>
            </a:endParaRPr>
          </a:p>
          <a:p>
            <a:r>
              <a:rPr lang="en-IN" sz="2000" b="0" i="0" dirty="0">
                <a:effectLst/>
                <a:latin typeface="open sans" panose="020B0606030504020204" pitchFamily="34" charset="0"/>
              </a:rPr>
              <a:t>java.io</a:t>
            </a:r>
            <a:endParaRPr lang="en-US" sz="2000" dirty="0">
              <a:latin typeface="Merriweather Sans"/>
            </a:endParaRPr>
          </a:p>
          <a:p>
            <a:endParaRPr lang="en-US" sz="2000" dirty="0">
              <a:solidFill>
                <a:srgbClr val="045482"/>
              </a:solidFill>
              <a:latin typeface="Merriweather Sans"/>
            </a:endParaRPr>
          </a:p>
          <a:p>
            <a:r>
              <a:rPr lang="en-US" sz="2000" dirty="0">
                <a:solidFill>
                  <a:srgbClr val="045482"/>
                </a:solidFill>
                <a:latin typeface="Merriweather Sans"/>
              </a:rPr>
              <a:t>Answer: B</a:t>
            </a:r>
          </a:p>
          <a:p>
            <a:endParaRPr lang="en-US" sz="2000" dirty="0">
              <a:solidFill>
                <a:srgbClr val="045482"/>
              </a:solidFill>
              <a:latin typeface="Merriweather Sans"/>
            </a:endParaRPr>
          </a:p>
          <a:p>
            <a:endParaRPr lang="en-US" sz="2000" dirty="0">
              <a:solidFill>
                <a:srgbClr val="045482"/>
              </a:solidFill>
              <a:latin typeface="Merriweather Sans"/>
            </a:endParaRPr>
          </a:p>
          <a:p>
            <a:pPr algn="l"/>
            <a:endParaRPr lang="en-US" b="0" i="0" dirty="0">
              <a:solidFill>
                <a:srgbClr val="333333"/>
              </a:solidFill>
              <a:effectLst/>
              <a:latin typeface="Merriweather Sans"/>
            </a:endParaRPr>
          </a:p>
          <a:p>
            <a:endParaRPr lang="en-US" dirty="0">
              <a:solidFill>
                <a:srgbClr val="045482"/>
              </a:solidFill>
              <a:latin typeface="Merriweather Sans"/>
            </a:endParaRPr>
          </a:p>
        </p:txBody>
      </p:sp>
    </p:spTree>
    <p:extLst>
      <p:ext uri="{BB962C8B-B14F-4D97-AF65-F5344CB8AC3E}">
        <p14:creationId xmlns:p14="http://schemas.microsoft.com/office/powerpoint/2010/main" val="31065259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9C2AD-3A49-4981-83F8-718CB1CE7D09}" type="datetime1">
              <a:rPr lang="en-US" smtClean="0"/>
              <a:t>14-Dec-21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09800" y="6356350"/>
            <a:ext cx="5562600" cy="365125"/>
          </a:xfrm>
        </p:spPr>
        <p:txBody>
          <a:bodyPr/>
          <a:lstStyle/>
          <a:p>
            <a:r>
              <a:rPr lang="da-DK" smtClean="0"/>
              <a:t>OBJECT ORIENTED  TECHNIQUES USING  JAVA   Unit - V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69</a:t>
            </a:fld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1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2" descr="E:\NIET\Project\xLogo11.png.pagespeed.ic.pydHLuCQEZ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447800" cy="817163"/>
          </a:xfrm>
          <a:prstGeom prst="rect">
            <a:avLst/>
          </a:prstGeom>
          <a:noFill/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046FBD1-C852-41E3-87CC-E2A7D042C5BF}"/>
              </a:ext>
            </a:extLst>
          </p:cNvPr>
          <p:cNvSpPr txBox="1"/>
          <p:nvPr/>
        </p:nvSpPr>
        <p:spPr>
          <a:xfrm>
            <a:off x="381000" y="666135"/>
            <a:ext cx="8686800" cy="5940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dirty="0">
                <a:solidFill>
                  <a:srgbClr val="000000"/>
                </a:solidFill>
                <a:latin typeface="Helvetica" panose="020B0604020202020204" pitchFamily="34" charset="0"/>
              </a:rPr>
              <a:t>9.</a:t>
            </a:r>
            <a:r>
              <a:rPr lang="en-US" sz="200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 Where are the following four methods commonly used?</a:t>
            </a:r>
            <a:br>
              <a:rPr lang="en-US" sz="200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</a:br>
            <a:r>
              <a:rPr lang="en-US" sz="200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	1) public void add(Component c)</a:t>
            </a:r>
            <a:br>
              <a:rPr lang="en-US" sz="200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</a:br>
            <a:r>
              <a:rPr lang="en-US" sz="200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	2) public void setSize(int width,int height)</a:t>
            </a:r>
            <a:br>
              <a:rPr lang="en-US" sz="200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</a:br>
            <a:r>
              <a:rPr lang="en-US" sz="200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	3) public void setLayout(LayoutManager m)</a:t>
            </a:r>
            <a:br>
              <a:rPr lang="en-US" sz="200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</a:br>
            <a:r>
              <a:rPr lang="en-US" sz="200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	4) public void setVisible(boolean)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a. Graphics class</a:t>
            </a:r>
          </a:p>
          <a:p>
            <a:pPr algn="l"/>
            <a:r>
              <a:rPr lang="en-US" sz="200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b. Component class</a:t>
            </a:r>
          </a:p>
          <a:p>
            <a:pPr algn="l"/>
            <a:r>
              <a:rPr lang="en-US" sz="200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c. Both A &amp; B</a:t>
            </a:r>
          </a:p>
          <a:p>
            <a:pPr algn="l"/>
            <a:r>
              <a:rPr lang="en-US" sz="200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d. None of the above</a:t>
            </a:r>
          </a:p>
          <a:p>
            <a:pPr algn="l"/>
            <a:r>
              <a:rPr lang="en-US" sz="200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Answer: B</a:t>
            </a:r>
          </a:p>
          <a:p>
            <a:pPr algn="l"/>
            <a:endParaRPr lang="en-US" sz="2000" dirty="0">
              <a:solidFill>
                <a:srgbClr val="000000"/>
              </a:solidFill>
              <a:latin typeface="Helvetica" panose="020B0604020202020204" pitchFamily="34" charset="0"/>
            </a:endParaRPr>
          </a:p>
          <a:p>
            <a:pPr algn="l"/>
            <a:r>
              <a:rPr lang="en-US" sz="200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 10. Which is the container that doesn't contain title bar and MenuBars but it can have other components like button, textfield etc?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a. Window</a:t>
            </a:r>
          </a:p>
          <a:p>
            <a:pPr algn="l"/>
            <a:r>
              <a:rPr lang="en-US" sz="200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b. Frame</a:t>
            </a:r>
          </a:p>
          <a:p>
            <a:pPr algn="l"/>
            <a:r>
              <a:rPr lang="en-US" sz="200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c. Panel</a:t>
            </a:r>
          </a:p>
          <a:p>
            <a:pPr algn="l"/>
            <a:r>
              <a:rPr lang="en-US" sz="200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d. Container</a:t>
            </a:r>
          </a:p>
          <a:p>
            <a:pPr algn="l"/>
            <a:endParaRPr lang="en-US" sz="2000" b="0" i="0" dirty="0">
              <a:solidFill>
                <a:srgbClr val="000000"/>
              </a:solidFill>
              <a:effectLst/>
              <a:latin typeface="Helvetica" panose="020B0604020202020204" pitchFamily="34" charset="0"/>
            </a:endParaRPr>
          </a:p>
          <a:p>
            <a:r>
              <a:rPr lang="en-US" sz="2000" dirty="0">
                <a:solidFill>
                  <a:srgbClr val="045482"/>
                </a:solidFill>
                <a:latin typeface="Merriweather Sans"/>
              </a:rPr>
              <a:t>Answer : C</a:t>
            </a:r>
          </a:p>
        </p:txBody>
      </p:sp>
    </p:spTree>
    <p:extLst>
      <p:ext uri="{BB962C8B-B14F-4D97-AF65-F5344CB8AC3E}">
        <p14:creationId xmlns:p14="http://schemas.microsoft.com/office/powerpoint/2010/main" val="4286503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30051-7D30-4032-A936-EFC818D8BCC4}" type="datetime1">
              <a:rPr lang="en-US" smtClean="0"/>
              <a:t>14-Dec-21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OBJECT ORIENTED  TECHNIQUES USING  JAVA   Unit - V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371600" y="0"/>
            <a:ext cx="7772400" cy="8382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3200" dirty="0"/>
              <a:t>Swing inheritance hierarchy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9" name="Picture 2" descr="E:\NIET\Project\xLogo11.png.pagespeed.ic.pydHLuCQEZ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447800" cy="817163"/>
          </a:xfrm>
          <a:prstGeom prst="rect">
            <a:avLst/>
          </a:prstGeom>
          <a:noFill/>
        </p:spPr>
      </p:pic>
      <p:sp>
        <p:nvSpPr>
          <p:cNvPr id="11" name="Rectangle 3">
            <a:extLst>
              <a:ext uri="{FF2B5EF4-FFF2-40B4-BE49-F238E27FC236}">
                <a16:creationId xmlns:a16="http://schemas.microsoft.com/office/drawing/2014/main" xmlns="" id="{5B1C1B2C-51A8-462E-811F-B64906570AC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1295400"/>
            <a:ext cx="9144000" cy="556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en-US" dirty="0">
                <a:solidFill>
                  <a:srgbClr val="262626"/>
                </a:solidFill>
                <a:latin typeface="Courier New" panose="02070309020205020404" pitchFamily="49" charset="0"/>
              </a:rPr>
              <a:t>Component  </a:t>
            </a:r>
            <a:r>
              <a:rPr lang="en-US" altLang="en-US" dirty="0">
                <a:solidFill>
                  <a:srgbClr val="262626"/>
                </a:solidFill>
              </a:rPr>
              <a:t>(AWT)</a:t>
            </a:r>
          </a:p>
          <a:p>
            <a:pPr lvl="1">
              <a:lnSpc>
                <a:spcPct val="85000"/>
              </a:lnSpc>
            </a:pPr>
            <a:r>
              <a:rPr lang="en-US" altLang="en-US" dirty="0">
                <a:solidFill>
                  <a:srgbClr val="404040"/>
                </a:solidFill>
                <a:latin typeface="Courier New" panose="02070309020205020404" pitchFamily="49" charset="0"/>
              </a:rPr>
              <a:t>Window</a:t>
            </a:r>
          </a:p>
          <a:p>
            <a:pPr lvl="2">
              <a:lnSpc>
                <a:spcPct val="85000"/>
              </a:lnSpc>
            </a:pPr>
            <a:r>
              <a:rPr lang="en-US" altLang="en-US" dirty="0">
                <a:latin typeface="Courier New" panose="02070309020205020404" pitchFamily="49" charset="0"/>
              </a:rPr>
              <a:t>Frame</a:t>
            </a:r>
          </a:p>
          <a:p>
            <a:pPr lvl="3">
              <a:lnSpc>
                <a:spcPct val="85000"/>
              </a:lnSpc>
              <a:buClr>
                <a:srgbClr val="4D4D4D"/>
              </a:buClr>
              <a:buFontTx/>
              <a:buChar char="•"/>
            </a:pPr>
            <a:r>
              <a:rPr lang="en-US" altLang="en-US" b="1" dirty="0">
                <a:latin typeface="Courier New" panose="02070309020205020404" pitchFamily="49" charset="0"/>
              </a:rPr>
              <a:t>JFrame</a:t>
            </a:r>
            <a:r>
              <a:rPr lang="en-US" altLang="en-US" dirty="0">
                <a:latin typeface="Courier New" panose="02070309020205020404" pitchFamily="49" charset="0"/>
              </a:rPr>
              <a:t>  </a:t>
            </a:r>
            <a:r>
              <a:rPr lang="en-US" altLang="en-US" dirty="0"/>
              <a:t>(Swing)</a:t>
            </a:r>
          </a:p>
          <a:p>
            <a:pPr lvl="3">
              <a:lnSpc>
                <a:spcPct val="85000"/>
              </a:lnSpc>
              <a:buClr>
                <a:srgbClr val="4D4D4D"/>
              </a:buClr>
              <a:buFontTx/>
              <a:buChar char="•"/>
            </a:pPr>
            <a:r>
              <a:rPr lang="en-US" altLang="en-US" b="1" dirty="0">
                <a:latin typeface="Courier New" panose="02070309020205020404" pitchFamily="49" charset="0"/>
              </a:rPr>
              <a:t>JDialog</a:t>
            </a:r>
          </a:p>
          <a:p>
            <a:pPr lvl="3">
              <a:lnSpc>
                <a:spcPct val="85000"/>
              </a:lnSpc>
              <a:buClr>
                <a:srgbClr val="4D4D4D"/>
              </a:buClr>
              <a:buFontTx/>
              <a:buChar char="•"/>
            </a:pPr>
            <a:endParaRPr lang="en-US" altLang="en-US" sz="800" dirty="0">
              <a:latin typeface="Courier New" panose="02070309020205020404" pitchFamily="49" charset="0"/>
            </a:endParaRPr>
          </a:p>
          <a:p>
            <a:pPr lvl="1">
              <a:lnSpc>
                <a:spcPct val="85000"/>
              </a:lnSpc>
            </a:pPr>
            <a:r>
              <a:rPr lang="en-US" altLang="en-US" dirty="0">
                <a:solidFill>
                  <a:srgbClr val="404040"/>
                </a:solidFill>
                <a:latin typeface="Courier New" panose="02070309020205020404" pitchFamily="49" charset="0"/>
              </a:rPr>
              <a:t>Container</a:t>
            </a:r>
          </a:p>
          <a:p>
            <a:pPr lvl="2">
              <a:lnSpc>
                <a:spcPct val="85000"/>
              </a:lnSpc>
            </a:pPr>
            <a:r>
              <a:rPr lang="en-US" altLang="en-US" dirty="0">
                <a:latin typeface="Courier New" panose="02070309020205020404" pitchFamily="49" charset="0"/>
              </a:rPr>
              <a:t>JComponent  </a:t>
            </a:r>
            <a:r>
              <a:rPr lang="en-US" altLang="en-US" dirty="0"/>
              <a:t>(Swing)</a:t>
            </a:r>
          </a:p>
          <a:p>
            <a:pPr lvl="3">
              <a:lnSpc>
                <a:spcPct val="85000"/>
              </a:lnSpc>
              <a:buClr>
                <a:srgbClr val="4D4D4D"/>
              </a:buClr>
              <a:buFontTx/>
              <a:buChar char="•"/>
            </a:pPr>
            <a:r>
              <a:rPr lang="en-US" altLang="en-US" b="1" dirty="0">
                <a:latin typeface="Courier New" panose="02070309020205020404" pitchFamily="49" charset="0"/>
              </a:rPr>
              <a:t>JButton        JColorChooser    JFileChooser</a:t>
            </a:r>
          </a:p>
          <a:p>
            <a:pPr lvl="3">
              <a:lnSpc>
                <a:spcPct val="85000"/>
              </a:lnSpc>
              <a:buClr>
                <a:srgbClr val="4D4D4D"/>
              </a:buClr>
              <a:buFontTx/>
              <a:buChar char="•"/>
            </a:pPr>
            <a:r>
              <a:rPr lang="en-US" altLang="en-US" b="1" dirty="0">
                <a:latin typeface="Courier New" panose="02070309020205020404" pitchFamily="49" charset="0"/>
              </a:rPr>
              <a:t>JComboBox      JLabel           JList</a:t>
            </a:r>
          </a:p>
          <a:p>
            <a:pPr lvl="3">
              <a:lnSpc>
                <a:spcPct val="85000"/>
              </a:lnSpc>
              <a:buClr>
                <a:srgbClr val="4D4D4D"/>
              </a:buClr>
              <a:buFontTx/>
              <a:buChar char="•"/>
            </a:pPr>
            <a:r>
              <a:rPr lang="en-US" altLang="en-US" b="1" dirty="0">
                <a:latin typeface="Courier New" panose="02070309020205020404" pitchFamily="49" charset="0"/>
              </a:rPr>
              <a:t>JMenuBar       JOptionPane      JPanel</a:t>
            </a:r>
          </a:p>
          <a:p>
            <a:pPr lvl="3">
              <a:lnSpc>
                <a:spcPct val="85000"/>
              </a:lnSpc>
              <a:buClr>
                <a:srgbClr val="4D4D4D"/>
              </a:buClr>
              <a:buFontTx/>
              <a:buChar char="•"/>
            </a:pPr>
            <a:r>
              <a:rPr lang="en-US" altLang="en-US" b="1" dirty="0">
                <a:latin typeface="Courier New" panose="02070309020205020404" pitchFamily="49" charset="0"/>
              </a:rPr>
              <a:t>JPopupMenu     JProgressBar     JScrollbar</a:t>
            </a:r>
          </a:p>
          <a:p>
            <a:pPr lvl="3">
              <a:lnSpc>
                <a:spcPct val="85000"/>
              </a:lnSpc>
              <a:buClr>
                <a:srgbClr val="4D4D4D"/>
              </a:buClr>
              <a:buFontTx/>
              <a:buChar char="•"/>
            </a:pPr>
            <a:r>
              <a:rPr lang="en-US" altLang="en-US" b="1" dirty="0">
                <a:latin typeface="Courier New" panose="02070309020205020404" pitchFamily="49" charset="0"/>
              </a:rPr>
              <a:t>JScrollPane    JSlider          JSpinner</a:t>
            </a:r>
          </a:p>
          <a:p>
            <a:pPr lvl="3">
              <a:lnSpc>
                <a:spcPct val="85000"/>
              </a:lnSpc>
              <a:buClr>
                <a:srgbClr val="4D4D4D"/>
              </a:buClr>
              <a:buFontTx/>
              <a:buChar char="•"/>
            </a:pPr>
            <a:r>
              <a:rPr lang="en-US" altLang="en-US" b="1" dirty="0">
                <a:latin typeface="Courier New" panose="02070309020205020404" pitchFamily="49" charset="0"/>
              </a:rPr>
              <a:t>JSplitPane     JTabbedPane      JTable         </a:t>
            </a:r>
          </a:p>
          <a:p>
            <a:pPr lvl="3">
              <a:lnSpc>
                <a:spcPct val="85000"/>
              </a:lnSpc>
              <a:buClr>
                <a:srgbClr val="4D4D4D"/>
              </a:buClr>
              <a:buFontTx/>
              <a:buChar char="•"/>
            </a:pPr>
            <a:r>
              <a:rPr lang="en-US" altLang="en-US" b="1" dirty="0">
                <a:latin typeface="Courier New" panose="02070309020205020404" pitchFamily="49" charset="0"/>
              </a:rPr>
              <a:t>JToolbar       JTree            JTextArea</a:t>
            </a:r>
          </a:p>
          <a:p>
            <a:pPr lvl="3">
              <a:lnSpc>
                <a:spcPct val="85000"/>
              </a:lnSpc>
              <a:buClr>
                <a:srgbClr val="4D4D4D"/>
              </a:buClr>
              <a:buFontTx/>
              <a:buChar char="•"/>
            </a:pPr>
            <a:r>
              <a:rPr lang="en-US" altLang="en-US" b="1" dirty="0">
                <a:latin typeface="Courier New" panose="02070309020205020404" pitchFamily="49" charset="0"/>
              </a:rPr>
              <a:t>JTextField     ...</a:t>
            </a:r>
          </a:p>
        </p:txBody>
      </p:sp>
    </p:spTree>
    <p:extLst>
      <p:ext uri="{BB962C8B-B14F-4D97-AF65-F5344CB8AC3E}">
        <p14:creationId xmlns:p14="http://schemas.microsoft.com/office/powerpoint/2010/main" val="3980363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668B6-4FD3-42A4-B5D9-0C1E977A933A}" type="datetime1">
              <a:rPr lang="en-US" smtClean="0"/>
              <a:t>14-Dec-21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09800" y="6356350"/>
            <a:ext cx="5562600" cy="365125"/>
          </a:xfrm>
        </p:spPr>
        <p:txBody>
          <a:bodyPr/>
          <a:lstStyle/>
          <a:p>
            <a:r>
              <a:rPr lang="da-DK" smtClean="0"/>
              <a:t>OBJECT ORIENTED  TECHNIQUES USING  JAVA   Unit - V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70</a:t>
            </a:fld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-39328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MCQs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2" descr="E:\NIET\Project\xLogo11.png.pagespeed.ic.pydHLuCQEZ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447800" cy="817163"/>
          </a:xfrm>
          <a:prstGeom prst="rect">
            <a:avLst/>
          </a:prstGeom>
          <a:noFill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289C0BF8-DC95-4E37-9C21-2C378CEE7663}"/>
              </a:ext>
            </a:extLst>
          </p:cNvPr>
          <p:cNvSpPr txBox="1"/>
          <p:nvPr/>
        </p:nvSpPr>
        <p:spPr>
          <a:xfrm>
            <a:off x="435076" y="841744"/>
            <a:ext cx="8023123" cy="58785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200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11. Which package provides many event classes and Listener interfaces for event handling?</a:t>
            </a:r>
            <a:r>
              <a:rPr lang="en-IN" sz="2000" dirty="0"/>
              <a:t/>
            </a:r>
            <a:br>
              <a:rPr lang="en-IN" sz="2000" dirty="0"/>
            </a:br>
            <a:r>
              <a:rPr lang="en-IN" sz="200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a. java.awt</a:t>
            </a:r>
          </a:p>
          <a:p>
            <a:pPr algn="l"/>
            <a:r>
              <a:rPr lang="en-IN" sz="200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b. java.awt.Graphics</a:t>
            </a:r>
          </a:p>
          <a:p>
            <a:pPr algn="l"/>
            <a:r>
              <a:rPr lang="en-IN" sz="200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c. java.awt.event</a:t>
            </a:r>
          </a:p>
          <a:p>
            <a:pPr algn="l"/>
            <a:r>
              <a:rPr lang="en-IN" sz="200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d. None of the above</a:t>
            </a:r>
          </a:p>
          <a:p>
            <a:pPr algn="l"/>
            <a:endParaRPr lang="en-IN" sz="2000" dirty="0">
              <a:solidFill>
                <a:srgbClr val="000000"/>
              </a:solidFill>
              <a:latin typeface="Helvetica" panose="020B0604020202020204" pitchFamily="34" charset="0"/>
            </a:endParaRPr>
          </a:p>
          <a:p>
            <a:pPr algn="l"/>
            <a:r>
              <a:rPr lang="en-IN" sz="200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Answer: c</a:t>
            </a:r>
          </a:p>
          <a:p>
            <a:pPr algn="l"/>
            <a:endParaRPr lang="en-IN" sz="2000" dirty="0">
              <a:solidFill>
                <a:srgbClr val="000000"/>
              </a:solidFill>
              <a:latin typeface="Helvetica" panose="020B0604020202020204" pitchFamily="34" charset="0"/>
            </a:endParaRPr>
          </a:p>
          <a:p>
            <a:pPr algn="l"/>
            <a:r>
              <a:rPr lang="en-US" sz="200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 12. Which is a component in AWT that can contain another components like buttons, textfields, labels etc.?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a. Window</a:t>
            </a:r>
          </a:p>
          <a:p>
            <a:pPr algn="l"/>
            <a:r>
              <a:rPr lang="en-US" sz="200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b. Container</a:t>
            </a:r>
          </a:p>
          <a:p>
            <a:pPr algn="l"/>
            <a:r>
              <a:rPr lang="en-US" sz="200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c. Panel</a:t>
            </a:r>
          </a:p>
          <a:p>
            <a:pPr algn="l"/>
            <a:r>
              <a:rPr lang="en-IN" sz="200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d. Frame</a:t>
            </a:r>
          </a:p>
          <a:p>
            <a:endParaRPr lang="en-IN" sz="2000" i="0" dirty="0">
              <a:solidFill>
                <a:srgbClr val="000000"/>
              </a:solidFill>
              <a:effectLst/>
              <a:latin typeface="Helvetica" panose="020B0604020202020204" pitchFamily="34" charset="0"/>
            </a:endParaRPr>
          </a:p>
          <a:p>
            <a:r>
              <a:rPr lang="en-IN" sz="200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Answer: b</a:t>
            </a:r>
          </a:p>
          <a:p>
            <a:pPr algn="l"/>
            <a:endParaRPr lang="en-US" i="0" dirty="0">
              <a:solidFill>
                <a:srgbClr val="000000"/>
              </a:solidFill>
              <a:effectLst/>
              <a:latin typeface="Helvetica" panose="020B0604020202020204" pitchFamily="34" charset="0"/>
            </a:endParaRPr>
          </a:p>
          <a:p>
            <a:pPr algn="l"/>
            <a:endParaRPr lang="en-IN" b="0" i="0" dirty="0">
              <a:solidFill>
                <a:srgbClr val="000000"/>
              </a:solidFill>
              <a:effectLst/>
              <a:latin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964727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4EE32-48D3-4D91-B755-C64E63C0D524}" type="datetime1">
              <a:rPr lang="en-US" smtClean="0"/>
              <a:t>14-Dec-21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09800" y="6356350"/>
            <a:ext cx="5562600" cy="365125"/>
          </a:xfrm>
        </p:spPr>
        <p:txBody>
          <a:bodyPr/>
          <a:lstStyle/>
          <a:p>
            <a:r>
              <a:rPr lang="da-DK" smtClean="0"/>
              <a:t>OBJECT ORIENTED  TECHNIQUES USING  JAVA   Unit - V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71</a:t>
            </a:fld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0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SAQs</a:t>
            </a:r>
          </a:p>
        </p:txBody>
      </p:sp>
      <p:pic>
        <p:nvPicPr>
          <p:cNvPr id="8" name="Picture 2" descr="E:\NIET\Project\xLogo11.png.pagespeed.ic.pydHLuCQEZ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447800" cy="817163"/>
          </a:xfrm>
          <a:prstGeom prst="rect">
            <a:avLst/>
          </a:prstGeom>
          <a:noFill/>
        </p:spPr>
      </p:pic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914400" y="839286"/>
            <a:ext cx="6355266" cy="638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457200" indent="-457200" algn="just">
              <a:buFont typeface="Arial" pitchFamily="34" charset="0"/>
              <a:buAutoNum type="arabicParenR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the Collection framework in Java?</a:t>
            </a:r>
          </a:p>
          <a:p>
            <a:pPr marL="457200" indent="-457200" algn="just">
              <a:buFont typeface="Arial" pitchFamily="34" charset="0"/>
              <a:buAutoNum type="arabicParenR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are the main differences between array and collection?</a:t>
            </a:r>
          </a:p>
          <a:p>
            <a:pPr marL="457200" indent="-457200" algn="just">
              <a:buFont typeface="Arial" pitchFamily="34" charset="0"/>
              <a:buAutoNum type="arabicParenR"/>
            </a:pPr>
            <a:r>
              <a:rPr lang="en-US" sz="18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Explain various interfaces used in Collection framework?</a:t>
            </a:r>
          </a:p>
          <a:p>
            <a:pPr marL="457200" indent="-457200" algn="just">
              <a:buFont typeface="Arial" pitchFamily="34" charset="0"/>
              <a:buAutoNum type="arabicParenR"/>
            </a:pPr>
            <a:r>
              <a:rPr lang="en-US" sz="18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What is the difference between ArrayList and Vector?</a:t>
            </a:r>
          </a:p>
          <a:p>
            <a:pPr marL="457200" indent="-457200" algn="just">
              <a:buFont typeface="Arial" pitchFamily="34" charset="0"/>
              <a:buAutoNum type="arabicParenR"/>
            </a:pPr>
            <a:r>
              <a:rPr lang="en-US" sz="18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What is the difference between ArrayList and LinkedList?</a:t>
            </a:r>
          </a:p>
          <a:p>
            <a:pPr marL="457200" indent="-457200" algn="just">
              <a:buFont typeface="Arial" pitchFamily="34" charset="0"/>
              <a:buAutoNum type="arabicParenR"/>
            </a:pPr>
            <a:r>
              <a:rPr lang="en-US" sz="18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What is the difference between Iterator and ListIterator?</a:t>
            </a:r>
          </a:p>
          <a:p>
            <a:pPr marL="457200" indent="-457200" algn="just">
              <a:buFont typeface="Arial" pitchFamily="34" charset="0"/>
              <a:buAutoNum type="arabicParenR"/>
            </a:pPr>
            <a:r>
              <a:rPr lang="en-US" sz="18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What is the difference between Iterator and Enumeration?</a:t>
            </a:r>
          </a:p>
          <a:p>
            <a:pPr marL="457200" indent="-457200" algn="just">
              <a:buFont typeface="Arial" pitchFamily="34" charset="0"/>
              <a:buAutoNum type="arabicParenR"/>
            </a:pPr>
            <a:r>
              <a:rPr lang="en-US" sz="18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What is the difference between List and Set?</a:t>
            </a:r>
          </a:p>
          <a:p>
            <a:pPr marL="457200" indent="-457200" algn="just">
              <a:buFont typeface="Arial" pitchFamily="34" charset="0"/>
              <a:buAutoNum type="arabicParenR"/>
            </a:pPr>
            <a:r>
              <a:rPr lang="en-US" sz="18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What is the difference between Set and Map?</a:t>
            </a:r>
          </a:p>
          <a:p>
            <a:pPr marL="457200" indent="-457200" algn="just">
              <a:buFont typeface="Arial" pitchFamily="34" charset="0"/>
              <a:buAutoNum type="arabicParenR"/>
            </a:pPr>
            <a:r>
              <a:rPr lang="en-US" sz="18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What is the difference between HashSet and HashMap?</a:t>
            </a:r>
          </a:p>
          <a:p>
            <a:pPr marL="457200" indent="-457200" algn="just">
              <a:buFont typeface="Arial" pitchFamily="34" charset="0"/>
              <a:buAutoNum type="arabicParenR"/>
            </a:pPr>
            <a:r>
              <a:rPr lang="en-US" sz="18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What is the difference between Collection and Collections?</a:t>
            </a:r>
          </a:p>
          <a:p>
            <a:pPr marL="457200" indent="-457200" algn="just">
              <a:buFont typeface="Arial" pitchFamily="34" charset="0"/>
              <a:buAutoNum type="arabicParenR"/>
            </a:pPr>
            <a:r>
              <a:rPr lang="en-US" sz="18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What is the difference between Comparable and Comparator?</a:t>
            </a:r>
          </a:p>
          <a:p>
            <a:pPr marL="457200" indent="-457200" algn="just">
              <a:buFont typeface="Arial" pitchFamily="34" charset="0"/>
              <a:buAutoNum type="arabicParenR"/>
            </a:pPr>
            <a:r>
              <a:rPr lang="en-US" sz="18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What is the advantage of the generic collection?</a:t>
            </a:r>
          </a:p>
          <a:p>
            <a:pPr marL="457200" indent="-457200" algn="just">
              <a:buFont typeface="Arial" pitchFamily="34" charset="0"/>
              <a:buAutoNum type="arabicParenR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the difference between Array and ArrayList?</a:t>
            </a:r>
          </a:p>
          <a:p>
            <a:pPr marL="457200" indent="-457200" algn="just">
              <a:buFont typeface="Arial" pitchFamily="34" charset="0"/>
              <a:buAutoNum type="arabicParenR"/>
            </a:pPr>
            <a:r>
              <a:rPr lang="en-US" sz="1800" i="0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How to reverse ArrayList?</a:t>
            </a:r>
          </a:p>
          <a:p>
            <a:pPr marL="457200" indent="-457200" algn="just">
              <a:buFont typeface="Arial" pitchFamily="34" charset="0"/>
              <a:buAutoNum type="arabicParenR"/>
            </a:pPr>
            <a:r>
              <a:rPr lang="en-US" sz="18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What is a Container Class?</a:t>
            </a:r>
          </a:p>
          <a:p>
            <a:pPr marL="457200" indent="-457200" algn="just">
              <a:buFont typeface="Arial" pitchFamily="34" charset="0"/>
              <a:buAutoNum type="arabicParenR"/>
            </a:pPr>
            <a:r>
              <a:rPr lang="en-US" sz="18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What is GUI in Java?</a:t>
            </a:r>
          </a:p>
          <a:p>
            <a:pPr marL="0" indent="0" algn="just">
              <a:buNone/>
            </a:pPr>
            <a:endParaRPr lang="en-US" sz="1400" b="0" i="0" dirty="0">
              <a:effectLst/>
              <a:latin typeface="erdana"/>
            </a:endParaRPr>
          </a:p>
          <a:p>
            <a:pPr marL="457200" indent="-457200" algn="just">
              <a:buAutoNum type="arabicParenR"/>
            </a:pPr>
            <a:endParaRPr lang="en-US" sz="2400" b="0" i="0" dirty="0">
              <a:solidFill>
                <a:srgbClr val="610B4B"/>
              </a:solidFill>
              <a:effectLst/>
              <a:latin typeface="erdana"/>
            </a:endParaRPr>
          </a:p>
        </p:txBody>
      </p:sp>
    </p:spTree>
    <p:extLst>
      <p:ext uri="{BB962C8B-B14F-4D97-AF65-F5344CB8AC3E}">
        <p14:creationId xmlns:p14="http://schemas.microsoft.com/office/powerpoint/2010/main" val="416636851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E4DBD-D4D9-4962-8B59-51826C03C696}" type="datetime1">
              <a:rPr lang="en-US" smtClean="0"/>
              <a:t>14-Dec-21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09800" y="6356350"/>
            <a:ext cx="5562600" cy="365125"/>
          </a:xfrm>
        </p:spPr>
        <p:txBody>
          <a:bodyPr/>
          <a:lstStyle/>
          <a:p>
            <a:r>
              <a:rPr lang="da-DK" smtClean="0"/>
              <a:t>OBJECT ORIENTED  TECHNIQUES USING  JAVA   Unit - V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72</a:t>
            </a:fld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1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2" descr="E:\NIET\Project\xLogo11.png.pagespeed.ic.pydHLuCQEZ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447800" cy="817163"/>
          </a:xfrm>
          <a:prstGeom prst="rect">
            <a:avLst/>
          </a:prstGeom>
          <a:noFill/>
        </p:spPr>
      </p:pic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533400" y="1143000"/>
            <a:ext cx="8229600" cy="45259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>
              <a:buNone/>
            </a:pPr>
            <a:r>
              <a:rPr lang="en-US" sz="66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1658448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AC472-39C5-4B63-B8FC-7AC94143C9D3}" type="datetime1">
              <a:rPr lang="en-US" smtClean="0"/>
              <a:t>14-Dec-21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OBJECT ORIENTED  TECHNIQUES USING  JAVA   Unit - V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371600" y="0"/>
            <a:ext cx="7772400" cy="8382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Component Properties</a:t>
            </a:r>
          </a:p>
        </p:txBody>
      </p:sp>
      <p:pic>
        <p:nvPicPr>
          <p:cNvPr id="9" name="Picture 2" descr="E:\NIET\Project\xLogo11.png.pagespeed.ic.pydHLuCQEZ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447800" cy="817163"/>
          </a:xfrm>
          <a:prstGeom prst="rect">
            <a:avLst/>
          </a:prstGeom>
          <a:noFill/>
        </p:spPr>
      </p:pic>
      <p:sp>
        <p:nvSpPr>
          <p:cNvPr id="11" name="Rectangle 3">
            <a:extLst>
              <a:ext uri="{FF2B5EF4-FFF2-40B4-BE49-F238E27FC236}">
                <a16:creationId xmlns:a16="http://schemas.microsoft.com/office/drawing/2014/main" xmlns="" id="{E6C6069D-DBCF-4BC8-85D0-2C59F330F21B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1295400"/>
            <a:ext cx="9144000" cy="556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en-US" dirty="0">
                <a:solidFill>
                  <a:srgbClr val="404040"/>
                </a:solidFill>
              </a:rPr>
              <a:t>Each has a </a:t>
            </a:r>
            <a:r>
              <a:rPr lang="en-US" altLang="en-US" dirty="0">
                <a:solidFill>
                  <a:srgbClr val="404040"/>
                </a:solidFill>
                <a:latin typeface="Courier New" panose="02070309020205020404" pitchFamily="49" charset="0"/>
              </a:rPr>
              <a:t>get</a:t>
            </a:r>
            <a:r>
              <a:rPr lang="en-US" altLang="en-US" dirty="0">
                <a:solidFill>
                  <a:srgbClr val="404040"/>
                </a:solidFill>
              </a:rPr>
              <a:t> (or </a:t>
            </a:r>
            <a:r>
              <a:rPr lang="en-US" altLang="en-US" dirty="0">
                <a:solidFill>
                  <a:srgbClr val="404040"/>
                </a:solidFill>
                <a:latin typeface="Courier New" panose="02070309020205020404" pitchFamily="49" charset="0"/>
              </a:rPr>
              <a:t>is</a:t>
            </a:r>
            <a:r>
              <a:rPr lang="en-US" altLang="en-US" dirty="0">
                <a:solidFill>
                  <a:srgbClr val="404040"/>
                </a:solidFill>
              </a:rPr>
              <a:t>) accessor and a </a:t>
            </a:r>
            <a:r>
              <a:rPr lang="en-US" altLang="en-US" dirty="0">
                <a:solidFill>
                  <a:srgbClr val="404040"/>
                </a:solidFill>
                <a:latin typeface="Courier New" panose="02070309020205020404" pitchFamily="49" charset="0"/>
              </a:rPr>
              <a:t>set</a:t>
            </a:r>
            <a:r>
              <a:rPr lang="en-US" altLang="en-US" dirty="0">
                <a:solidFill>
                  <a:srgbClr val="404040"/>
                </a:solidFill>
              </a:rPr>
              <a:t> modifier method.</a:t>
            </a:r>
          </a:p>
          <a:p>
            <a:pPr lvl="1"/>
            <a:r>
              <a:rPr lang="en-US" altLang="en-US" dirty="0">
                <a:solidFill>
                  <a:srgbClr val="404040"/>
                </a:solidFill>
              </a:rPr>
              <a:t>examples: </a:t>
            </a:r>
            <a:r>
              <a:rPr lang="en-US" altLang="en-US" dirty="0">
                <a:solidFill>
                  <a:srgbClr val="404040"/>
                </a:solidFill>
                <a:latin typeface="Courier New" panose="02070309020205020404" pitchFamily="49" charset="0"/>
              </a:rPr>
              <a:t>getColor</a:t>
            </a:r>
            <a:r>
              <a:rPr lang="en-US" altLang="en-US" dirty="0">
                <a:solidFill>
                  <a:srgbClr val="404040"/>
                </a:solidFill>
              </a:rPr>
              <a:t>, </a:t>
            </a:r>
            <a:r>
              <a:rPr lang="en-US" altLang="en-US" dirty="0">
                <a:solidFill>
                  <a:srgbClr val="404040"/>
                </a:solidFill>
                <a:latin typeface="Courier New" panose="02070309020205020404" pitchFamily="49" charset="0"/>
              </a:rPr>
              <a:t>setFont</a:t>
            </a:r>
            <a:r>
              <a:rPr lang="en-US" altLang="en-US" dirty="0">
                <a:solidFill>
                  <a:srgbClr val="404040"/>
                </a:solidFill>
              </a:rPr>
              <a:t>, </a:t>
            </a:r>
            <a:r>
              <a:rPr lang="en-US" altLang="en-US" dirty="0">
                <a:solidFill>
                  <a:srgbClr val="404040"/>
                </a:solidFill>
                <a:latin typeface="Courier New" panose="02070309020205020404" pitchFamily="49" charset="0"/>
              </a:rPr>
              <a:t>setEnabled</a:t>
            </a:r>
            <a:r>
              <a:rPr lang="en-US" altLang="en-US" dirty="0">
                <a:solidFill>
                  <a:srgbClr val="404040"/>
                </a:solidFill>
              </a:rPr>
              <a:t>, </a:t>
            </a:r>
            <a:r>
              <a:rPr lang="en-US" altLang="en-US" dirty="0">
                <a:solidFill>
                  <a:srgbClr val="404040"/>
                </a:solidFill>
                <a:latin typeface="Courier New" panose="02070309020205020404" pitchFamily="49" charset="0"/>
              </a:rPr>
              <a:t>isVisible</a:t>
            </a:r>
          </a:p>
        </p:txBody>
      </p:sp>
      <p:graphicFrame>
        <p:nvGraphicFramePr>
          <p:cNvPr id="12" name="Group 150">
            <a:extLst>
              <a:ext uri="{FF2B5EF4-FFF2-40B4-BE49-F238E27FC236}">
                <a16:creationId xmlns:a16="http://schemas.microsoft.com/office/drawing/2014/main" xmlns="" id="{DBCA87CC-79BE-404A-AD62-7D2104ED32E4}"/>
              </a:ext>
            </a:extLst>
          </p:cNvPr>
          <p:cNvGraphicFramePr>
            <a:graphicFrameLocks noGrp="1"/>
          </p:cNvGraphicFramePr>
          <p:nvPr/>
        </p:nvGraphicFramePr>
        <p:xfrm>
          <a:off x="228600" y="2182813"/>
          <a:ext cx="8693150" cy="4340860"/>
        </p:xfrm>
        <a:graphic>
          <a:graphicData uri="http://schemas.openxmlformats.org/drawingml/2006/table">
            <a:tbl>
              <a:tblPr/>
              <a:tblGrid>
                <a:gridCol w="2468563">
                  <a:extLst>
                    <a:ext uri="{9D8B030D-6E8A-4147-A177-3AD203B41FA5}">
                      <a16:colId xmlns:a16="http://schemas.microsoft.com/office/drawing/2014/main" xmlns="" val="4166034318"/>
                    </a:ext>
                  </a:extLst>
                </a:gridCol>
                <a:gridCol w="1722437">
                  <a:extLst>
                    <a:ext uri="{9D8B030D-6E8A-4147-A177-3AD203B41FA5}">
                      <a16:colId xmlns:a16="http://schemas.microsoft.com/office/drawing/2014/main" xmlns="" val="2032605400"/>
                    </a:ext>
                  </a:extLst>
                </a:gridCol>
                <a:gridCol w="4502150">
                  <a:extLst>
                    <a:ext uri="{9D8B030D-6E8A-4147-A177-3AD203B41FA5}">
                      <a16:colId xmlns:a16="http://schemas.microsoft.com/office/drawing/2014/main" xmlns="" val="3094734300"/>
                    </a:ext>
                  </a:extLst>
                </a:gridCol>
              </a:tblGrid>
              <a:tr h="333375">
                <a:tc>
                  <a:txBody>
                    <a:bodyPr/>
                    <a:lstStyle>
                      <a:lvl1pPr marL="49213" algn="l" eaLnBrk="0" hangingPunct="0">
                        <a:spcBef>
                          <a:spcPct val="20000"/>
                        </a:spcBef>
                        <a:buClr>
                          <a:srgbClr val="39275B"/>
                        </a:buClr>
                        <a:buSzPct val="100000"/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  <a:defRPr sz="2000">
                          <a:solidFill>
                            <a:srgbClr val="262626"/>
                          </a:solidFill>
                          <a:latin typeface="Calibri" panose="020F0502020204030204" pitchFamily="34" charset="0"/>
                        </a:defRPr>
                      </a:lvl1pPr>
                      <a:lvl2pPr marL="574675" algn="l" eaLnBrk="0" hangingPunct="0">
                        <a:spcBef>
                          <a:spcPct val="20000"/>
                        </a:spcBef>
                        <a:buClr>
                          <a:srgbClr val="4D4D4D"/>
                        </a:buClr>
                        <a:buFont typeface="Wingdings" panose="05000000000000000000" pitchFamily="2" charset="2"/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  <a:defRPr sz="2000"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2pPr>
                      <a:lvl3pPr marL="968375" algn="l" eaLnBrk="0" hangingPunct="0">
                        <a:spcBef>
                          <a:spcPct val="20000"/>
                        </a:spcBef>
                        <a:buClr>
                          <a:srgbClr val="9900CC"/>
                        </a:buClr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3pPr>
                      <a:lvl4pPr marL="1257300" algn="l" eaLnBrk="0" hangingPunct="0">
                        <a:spcBef>
                          <a:spcPct val="20000"/>
                        </a:spcBef>
                        <a:buClr>
                          <a:srgbClr val="796646"/>
                        </a:buClr>
                        <a:buFont typeface="Wingdings" panose="05000000000000000000" pitchFamily="2" charset="2"/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4pPr>
                      <a:lvl5pPr marL="1544638" algn="l" eaLnBrk="0" hangingPunct="0">
                        <a:spcBef>
                          <a:spcPct val="20000"/>
                        </a:spcBef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5pPr>
                      <a:lvl6pPr marL="2001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6pPr>
                      <a:lvl7pPr marL="24590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7pPr>
                      <a:lvl8pPr marL="2916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8pPr>
                      <a:lvl9pPr marL="3373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49213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275B"/>
                        </a:buClr>
                        <a:buSzPct val="100000"/>
                        <a:buFontTx/>
                        <a:buNone/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anose="020F0502020204030204" pitchFamily="34" charset="0"/>
                        </a:rPr>
                        <a:t>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9213" algn="l" eaLnBrk="0" hangingPunct="0">
                        <a:spcBef>
                          <a:spcPct val="20000"/>
                        </a:spcBef>
                        <a:buClr>
                          <a:srgbClr val="39275B"/>
                        </a:buClr>
                        <a:buSzPct val="100000"/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  <a:defRPr sz="2000">
                          <a:solidFill>
                            <a:srgbClr val="262626"/>
                          </a:solidFill>
                          <a:latin typeface="Calibri" panose="020F0502020204030204" pitchFamily="34" charset="0"/>
                        </a:defRPr>
                      </a:lvl1pPr>
                      <a:lvl2pPr marL="574675" algn="l" eaLnBrk="0" hangingPunct="0">
                        <a:spcBef>
                          <a:spcPct val="20000"/>
                        </a:spcBef>
                        <a:buClr>
                          <a:srgbClr val="4D4D4D"/>
                        </a:buClr>
                        <a:buFont typeface="Wingdings" panose="05000000000000000000" pitchFamily="2" charset="2"/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  <a:defRPr sz="2000"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2pPr>
                      <a:lvl3pPr marL="968375" algn="l" eaLnBrk="0" hangingPunct="0">
                        <a:spcBef>
                          <a:spcPct val="20000"/>
                        </a:spcBef>
                        <a:buClr>
                          <a:srgbClr val="9900CC"/>
                        </a:buClr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3pPr>
                      <a:lvl4pPr marL="1257300" algn="l" eaLnBrk="0" hangingPunct="0">
                        <a:spcBef>
                          <a:spcPct val="20000"/>
                        </a:spcBef>
                        <a:buClr>
                          <a:srgbClr val="796646"/>
                        </a:buClr>
                        <a:buFont typeface="Wingdings" panose="05000000000000000000" pitchFamily="2" charset="2"/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4pPr>
                      <a:lvl5pPr marL="1544638" algn="l" eaLnBrk="0" hangingPunct="0">
                        <a:spcBef>
                          <a:spcPct val="20000"/>
                        </a:spcBef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5pPr>
                      <a:lvl6pPr marL="2001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6pPr>
                      <a:lvl7pPr marL="24590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7pPr>
                      <a:lvl8pPr marL="2916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8pPr>
                      <a:lvl9pPr marL="3373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49213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275B"/>
                        </a:buClr>
                        <a:buSzPct val="100000"/>
                        <a:buFontTx/>
                        <a:buNone/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anose="020F0502020204030204" pitchFamily="34" charset="0"/>
                        </a:rPr>
                        <a:t>type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28600" algn="l" eaLnBrk="0" hangingPunct="0">
                        <a:spcBef>
                          <a:spcPct val="20000"/>
                        </a:spcBef>
                        <a:buClr>
                          <a:srgbClr val="39275B"/>
                        </a:buClr>
                        <a:buSzPct val="100000"/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  <a:defRPr sz="2000">
                          <a:solidFill>
                            <a:srgbClr val="262626"/>
                          </a:solidFill>
                          <a:latin typeface="Calibri" panose="020F0502020204030204" pitchFamily="34" charset="0"/>
                        </a:defRPr>
                      </a:lvl1pPr>
                      <a:lvl2pPr marL="574675" algn="l" eaLnBrk="0" hangingPunct="0">
                        <a:spcBef>
                          <a:spcPct val="20000"/>
                        </a:spcBef>
                        <a:buClr>
                          <a:srgbClr val="4D4D4D"/>
                        </a:buClr>
                        <a:buFont typeface="Wingdings" panose="05000000000000000000" pitchFamily="2" charset="2"/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  <a:defRPr sz="2000"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2pPr>
                      <a:lvl3pPr marL="968375" algn="l" eaLnBrk="0" hangingPunct="0">
                        <a:spcBef>
                          <a:spcPct val="20000"/>
                        </a:spcBef>
                        <a:buClr>
                          <a:srgbClr val="9900CC"/>
                        </a:buClr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3pPr>
                      <a:lvl4pPr marL="1257300" algn="l" eaLnBrk="0" hangingPunct="0">
                        <a:spcBef>
                          <a:spcPct val="20000"/>
                        </a:spcBef>
                        <a:buClr>
                          <a:srgbClr val="796646"/>
                        </a:buClr>
                        <a:buFont typeface="Wingdings" panose="05000000000000000000" pitchFamily="2" charset="2"/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4pPr>
                      <a:lvl5pPr marL="1544638" algn="l" eaLnBrk="0" hangingPunct="0">
                        <a:spcBef>
                          <a:spcPct val="20000"/>
                        </a:spcBef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5pPr>
                      <a:lvl6pPr marL="2001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6pPr>
                      <a:lvl7pPr marL="24590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7pPr>
                      <a:lvl8pPr marL="2916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8pPr>
                      <a:lvl9pPr marL="3373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22860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275B"/>
                        </a:buClr>
                        <a:buSzPct val="100000"/>
                        <a:buFontTx/>
                        <a:buNone/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anose="020F0502020204030204" pitchFamily="34" charset="0"/>
                        </a:rPr>
                        <a:t>description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140357642"/>
                  </a:ext>
                </a:extLst>
              </a:tr>
              <a:tr h="333375">
                <a:tc>
                  <a:txBody>
                    <a:bodyPr/>
                    <a:lstStyle>
                      <a:lvl1pPr marL="49213" algn="l" eaLnBrk="0" hangingPunct="0">
                        <a:spcBef>
                          <a:spcPct val="20000"/>
                        </a:spcBef>
                        <a:buClr>
                          <a:srgbClr val="39275B"/>
                        </a:buClr>
                        <a:buSzPct val="100000"/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  <a:defRPr sz="2000">
                          <a:solidFill>
                            <a:srgbClr val="262626"/>
                          </a:solidFill>
                          <a:latin typeface="Calibri" panose="020F0502020204030204" pitchFamily="34" charset="0"/>
                        </a:defRPr>
                      </a:lvl1pPr>
                      <a:lvl2pPr marL="574675" algn="l" eaLnBrk="0" hangingPunct="0">
                        <a:spcBef>
                          <a:spcPct val="20000"/>
                        </a:spcBef>
                        <a:buClr>
                          <a:srgbClr val="4D4D4D"/>
                        </a:buClr>
                        <a:buFont typeface="Wingdings" panose="05000000000000000000" pitchFamily="2" charset="2"/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  <a:defRPr sz="2000"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2pPr>
                      <a:lvl3pPr marL="968375" algn="l" eaLnBrk="0" hangingPunct="0">
                        <a:spcBef>
                          <a:spcPct val="20000"/>
                        </a:spcBef>
                        <a:buClr>
                          <a:srgbClr val="9900CC"/>
                        </a:buClr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3pPr>
                      <a:lvl4pPr marL="1257300" algn="l" eaLnBrk="0" hangingPunct="0">
                        <a:spcBef>
                          <a:spcPct val="20000"/>
                        </a:spcBef>
                        <a:buClr>
                          <a:srgbClr val="796646"/>
                        </a:buClr>
                        <a:buFont typeface="Wingdings" panose="05000000000000000000" pitchFamily="2" charset="2"/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4pPr>
                      <a:lvl5pPr marL="1544638" algn="l" eaLnBrk="0" hangingPunct="0">
                        <a:spcBef>
                          <a:spcPct val="20000"/>
                        </a:spcBef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5pPr>
                      <a:lvl6pPr marL="2001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6pPr>
                      <a:lvl7pPr marL="24590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7pPr>
                      <a:lvl8pPr marL="2916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8pPr>
                      <a:lvl9pPr marL="3373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49213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275B"/>
                        </a:buClr>
                        <a:buSzPct val="100000"/>
                        <a:buFontTx/>
                        <a:buNone/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anose="020F0502020204030204" pitchFamily="34" charset="0"/>
                        </a:rPr>
                        <a:t>background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9213" algn="l" eaLnBrk="0" hangingPunct="0">
                        <a:spcBef>
                          <a:spcPct val="20000"/>
                        </a:spcBef>
                        <a:buClr>
                          <a:srgbClr val="39275B"/>
                        </a:buClr>
                        <a:buSzPct val="100000"/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  <a:defRPr sz="2000">
                          <a:solidFill>
                            <a:srgbClr val="262626"/>
                          </a:solidFill>
                          <a:latin typeface="Calibri" panose="020F0502020204030204" pitchFamily="34" charset="0"/>
                        </a:defRPr>
                      </a:lvl1pPr>
                      <a:lvl2pPr marL="574675" algn="l" eaLnBrk="0" hangingPunct="0">
                        <a:spcBef>
                          <a:spcPct val="20000"/>
                        </a:spcBef>
                        <a:buClr>
                          <a:srgbClr val="4D4D4D"/>
                        </a:buClr>
                        <a:buFont typeface="Wingdings" panose="05000000000000000000" pitchFamily="2" charset="2"/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  <a:defRPr sz="2000"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2pPr>
                      <a:lvl3pPr marL="968375" algn="l" eaLnBrk="0" hangingPunct="0">
                        <a:spcBef>
                          <a:spcPct val="20000"/>
                        </a:spcBef>
                        <a:buClr>
                          <a:srgbClr val="9900CC"/>
                        </a:buClr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3pPr>
                      <a:lvl4pPr marL="1257300" algn="l" eaLnBrk="0" hangingPunct="0">
                        <a:spcBef>
                          <a:spcPct val="20000"/>
                        </a:spcBef>
                        <a:buClr>
                          <a:srgbClr val="796646"/>
                        </a:buClr>
                        <a:buFont typeface="Wingdings" panose="05000000000000000000" pitchFamily="2" charset="2"/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4pPr>
                      <a:lvl5pPr marL="1544638" algn="l" eaLnBrk="0" hangingPunct="0">
                        <a:spcBef>
                          <a:spcPct val="20000"/>
                        </a:spcBef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5pPr>
                      <a:lvl6pPr marL="2001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6pPr>
                      <a:lvl7pPr marL="24590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7pPr>
                      <a:lvl8pPr marL="2916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8pPr>
                      <a:lvl9pPr marL="3373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49213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275B"/>
                        </a:buClr>
                        <a:buSzPct val="100000"/>
                        <a:buFontTx/>
                        <a:buNone/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urier New" panose="02070309020205020404" pitchFamily="49" charset="0"/>
                        </a:rPr>
                        <a:t>Color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28600" algn="l" eaLnBrk="0" hangingPunct="0">
                        <a:spcBef>
                          <a:spcPct val="20000"/>
                        </a:spcBef>
                        <a:buClr>
                          <a:srgbClr val="39275B"/>
                        </a:buClr>
                        <a:buSzPct val="100000"/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  <a:defRPr sz="2000">
                          <a:solidFill>
                            <a:srgbClr val="262626"/>
                          </a:solidFill>
                          <a:latin typeface="Calibri" panose="020F0502020204030204" pitchFamily="34" charset="0"/>
                        </a:defRPr>
                      </a:lvl1pPr>
                      <a:lvl2pPr marL="574675" algn="l" eaLnBrk="0" hangingPunct="0">
                        <a:spcBef>
                          <a:spcPct val="20000"/>
                        </a:spcBef>
                        <a:buClr>
                          <a:srgbClr val="4D4D4D"/>
                        </a:buClr>
                        <a:buFont typeface="Wingdings" panose="05000000000000000000" pitchFamily="2" charset="2"/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  <a:defRPr sz="2000"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2pPr>
                      <a:lvl3pPr marL="968375" algn="l" eaLnBrk="0" hangingPunct="0">
                        <a:spcBef>
                          <a:spcPct val="20000"/>
                        </a:spcBef>
                        <a:buClr>
                          <a:srgbClr val="9900CC"/>
                        </a:buClr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3pPr>
                      <a:lvl4pPr marL="1257300" algn="l" eaLnBrk="0" hangingPunct="0">
                        <a:spcBef>
                          <a:spcPct val="20000"/>
                        </a:spcBef>
                        <a:buClr>
                          <a:srgbClr val="796646"/>
                        </a:buClr>
                        <a:buFont typeface="Wingdings" panose="05000000000000000000" pitchFamily="2" charset="2"/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4pPr>
                      <a:lvl5pPr marL="1544638" algn="l" eaLnBrk="0" hangingPunct="0">
                        <a:spcBef>
                          <a:spcPct val="20000"/>
                        </a:spcBef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5pPr>
                      <a:lvl6pPr marL="2001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6pPr>
                      <a:lvl7pPr marL="24590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7pPr>
                      <a:lvl8pPr marL="2916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8pPr>
                      <a:lvl9pPr marL="3373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22860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275B"/>
                        </a:buClr>
                        <a:buSzPct val="100000"/>
                        <a:buFontTx/>
                        <a:buNone/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anose="020F0502020204030204" pitchFamily="34" charset="0"/>
                        </a:rPr>
                        <a:t>background color behind component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964742693"/>
                  </a:ext>
                </a:extLst>
              </a:tr>
              <a:tr h="333375">
                <a:tc>
                  <a:txBody>
                    <a:bodyPr/>
                    <a:lstStyle>
                      <a:lvl1pPr marL="49213" algn="l" eaLnBrk="0" hangingPunct="0">
                        <a:spcBef>
                          <a:spcPct val="20000"/>
                        </a:spcBef>
                        <a:buClr>
                          <a:srgbClr val="39275B"/>
                        </a:buClr>
                        <a:buSzPct val="100000"/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  <a:defRPr sz="2000">
                          <a:solidFill>
                            <a:srgbClr val="262626"/>
                          </a:solidFill>
                          <a:latin typeface="Calibri" panose="020F0502020204030204" pitchFamily="34" charset="0"/>
                        </a:defRPr>
                      </a:lvl1pPr>
                      <a:lvl2pPr marL="574675" algn="l" eaLnBrk="0" hangingPunct="0">
                        <a:spcBef>
                          <a:spcPct val="20000"/>
                        </a:spcBef>
                        <a:buClr>
                          <a:srgbClr val="4D4D4D"/>
                        </a:buClr>
                        <a:buFont typeface="Wingdings" panose="05000000000000000000" pitchFamily="2" charset="2"/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  <a:defRPr sz="2000"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2pPr>
                      <a:lvl3pPr marL="968375" algn="l" eaLnBrk="0" hangingPunct="0">
                        <a:spcBef>
                          <a:spcPct val="20000"/>
                        </a:spcBef>
                        <a:buClr>
                          <a:srgbClr val="9900CC"/>
                        </a:buClr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3pPr>
                      <a:lvl4pPr marL="1257300" algn="l" eaLnBrk="0" hangingPunct="0">
                        <a:spcBef>
                          <a:spcPct val="20000"/>
                        </a:spcBef>
                        <a:buClr>
                          <a:srgbClr val="796646"/>
                        </a:buClr>
                        <a:buFont typeface="Wingdings" panose="05000000000000000000" pitchFamily="2" charset="2"/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4pPr>
                      <a:lvl5pPr marL="1544638" algn="l" eaLnBrk="0" hangingPunct="0">
                        <a:spcBef>
                          <a:spcPct val="20000"/>
                        </a:spcBef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5pPr>
                      <a:lvl6pPr marL="2001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6pPr>
                      <a:lvl7pPr marL="24590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7pPr>
                      <a:lvl8pPr marL="2916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8pPr>
                      <a:lvl9pPr marL="3373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49213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275B"/>
                        </a:buClr>
                        <a:buSzPct val="100000"/>
                        <a:buFontTx/>
                        <a:buNone/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anose="020F0502020204030204" pitchFamily="34" charset="0"/>
                        </a:rPr>
                        <a:t>border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9213" algn="l" eaLnBrk="0" hangingPunct="0">
                        <a:spcBef>
                          <a:spcPct val="20000"/>
                        </a:spcBef>
                        <a:buClr>
                          <a:srgbClr val="39275B"/>
                        </a:buClr>
                        <a:buSzPct val="100000"/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  <a:defRPr sz="2000">
                          <a:solidFill>
                            <a:srgbClr val="262626"/>
                          </a:solidFill>
                          <a:latin typeface="Calibri" panose="020F0502020204030204" pitchFamily="34" charset="0"/>
                        </a:defRPr>
                      </a:lvl1pPr>
                      <a:lvl2pPr marL="574675" algn="l" eaLnBrk="0" hangingPunct="0">
                        <a:spcBef>
                          <a:spcPct val="20000"/>
                        </a:spcBef>
                        <a:buClr>
                          <a:srgbClr val="4D4D4D"/>
                        </a:buClr>
                        <a:buFont typeface="Wingdings" panose="05000000000000000000" pitchFamily="2" charset="2"/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  <a:defRPr sz="2000"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2pPr>
                      <a:lvl3pPr marL="968375" algn="l" eaLnBrk="0" hangingPunct="0">
                        <a:spcBef>
                          <a:spcPct val="20000"/>
                        </a:spcBef>
                        <a:buClr>
                          <a:srgbClr val="9900CC"/>
                        </a:buClr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3pPr>
                      <a:lvl4pPr marL="1257300" algn="l" eaLnBrk="0" hangingPunct="0">
                        <a:spcBef>
                          <a:spcPct val="20000"/>
                        </a:spcBef>
                        <a:buClr>
                          <a:srgbClr val="796646"/>
                        </a:buClr>
                        <a:buFont typeface="Wingdings" panose="05000000000000000000" pitchFamily="2" charset="2"/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4pPr>
                      <a:lvl5pPr marL="1544638" algn="l" eaLnBrk="0" hangingPunct="0">
                        <a:spcBef>
                          <a:spcPct val="20000"/>
                        </a:spcBef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5pPr>
                      <a:lvl6pPr marL="2001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6pPr>
                      <a:lvl7pPr marL="24590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7pPr>
                      <a:lvl8pPr marL="2916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8pPr>
                      <a:lvl9pPr marL="3373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49213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275B"/>
                        </a:buClr>
                        <a:buSzPct val="100000"/>
                        <a:buFontTx/>
                        <a:buNone/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urier New" panose="02070309020205020404" pitchFamily="49" charset="0"/>
                        </a:rPr>
                        <a:t>Border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28600" algn="l" eaLnBrk="0" hangingPunct="0">
                        <a:spcBef>
                          <a:spcPct val="20000"/>
                        </a:spcBef>
                        <a:buClr>
                          <a:srgbClr val="39275B"/>
                        </a:buClr>
                        <a:buSzPct val="100000"/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  <a:defRPr sz="2000">
                          <a:solidFill>
                            <a:srgbClr val="262626"/>
                          </a:solidFill>
                          <a:latin typeface="Calibri" panose="020F0502020204030204" pitchFamily="34" charset="0"/>
                        </a:defRPr>
                      </a:lvl1pPr>
                      <a:lvl2pPr marL="574675" algn="l" eaLnBrk="0" hangingPunct="0">
                        <a:spcBef>
                          <a:spcPct val="20000"/>
                        </a:spcBef>
                        <a:buClr>
                          <a:srgbClr val="4D4D4D"/>
                        </a:buClr>
                        <a:buFont typeface="Wingdings" panose="05000000000000000000" pitchFamily="2" charset="2"/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  <a:defRPr sz="2000"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2pPr>
                      <a:lvl3pPr marL="968375" algn="l" eaLnBrk="0" hangingPunct="0">
                        <a:spcBef>
                          <a:spcPct val="20000"/>
                        </a:spcBef>
                        <a:buClr>
                          <a:srgbClr val="9900CC"/>
                        </a:buClr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3pPr>
                      <a:lvl4pPr marL="1257300" algn="l" eaLnBrk="0" hangingPunct="0">
                        <a:spcBef>
                          <a:spcPct val="20000"/>
                        </a:spcBef>
                        <a:buClr>
                          <a:srgbClr val="796646"/>
                        </a:buClr>
                        <a:buFont typeface="Wingdings" panose="05000000000000000000" pitchFamily="2" charset="2"/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4pPr>
                      <a:lvl5pPr marL="1544638" algn="l" eaLnBrk="0" hangingPunct="0">
                        <a:spcBef>
                          <a:spcPct val="20000"/>
                        </a:spcBef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5pPr>
                      <a:lvl6pPr marL="2001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6pPr>
                      <a:lvl7pPr marL="24590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7pPr>
                      <a:lvl8pPr marL="2916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8pPr>
                      <a:lvl9pPr marL="3373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22860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275B"/>
                        </a:buClr>
                        <a:buSzPct val="100000"/>
                        <a:buFontTx/>
                        <a:buNone/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anose="020F0502020204030204" pitchFamily="34" charset="0"/>
                        </a:rPr>
                        <a:t>border line around component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793950053"/>
                  </a:ext>
                </a:extLst>
              </a:tr>
              <a:tr h="387350">
                <a:tc>
                  <a:txBody>
                    <a:bodyPr/>
                    <a:lstStyle>
                      <a:lvl1pPr marL="49213" algn="l" eaLnBrk="0" hangingPunct="0">
                        <a:spcBef>
                          <a:spcPct val="20000"/>
                        </a:spcBef>
                        <a:buClr>
                          <a:srgbClr val="39275B"/>
                        </a:buClr>
                        <a:buSzPct val="100000"/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  <a:defRPr sz="2000">
                          <a:solidFill>
                            <a:srgbClr val="262626"/>
                          </a:solidFill>
                          <a:latin typeface="Calibri" panose="020F0502020204030204" pitchFamily="34" charset="0"/>
                        </a:defRPr>
                      </a:lvl1pPr>
                      <a:lvl2pPr marL="574675" algn="l" eaLnBrk="0" hangingPunct="0">
                        <a:spcBef>
                          <a:spcPct val="20000"/>
                        </a:spcBef>
                        <a:buClr>
                          <a:srgbClr val="4D4D4D"/>
                        </a:buClr>
                        <a:buFont typeface="Wingdings" panose="05000000000000000000" pitchFamily="2" charset="2"/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  <a:defRPr sz="2000"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2pPr>
                      <a:lvl3pPr marL="968375" algn="l" eaLnBrk="0" hangingPunct="0">
                        <a:spcBef>
                          <a:spcPct val="20000"/>
                        </a:spcBef>
                        <a:buClr>
                          <a:srgbClr val="9900CC"/>
                        </a:buClr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3pPr>
                      <a:lvl4pPr marL="1257300" algn="l" eaLnBrk="0" hangingPunct="0">
                        <a:spcBef>
                          <a:spcPct val="20000"/>
                        </a:spcBef>
                        <a:buClr>
                          <a:srgbClr val="796646"/>
                        </a:buClr>
                        <a:buFont typeface="Wingdings" panose="05000000000000000000" pitchFamily="2" charset="2"/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4pPr>
                      <a:lvl5pPr marL="1544638" algn="l" eaLnBrk="0" hangingPunct="0">
                        <a:spcBef>
                          <a:spcPct val="20000"/>
                        </a:spcBef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5pPr>
                      <a:lvl6pPr marL="2001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6pPr>
                      <a:lvl7pPr marL="24590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7pPr>
                      <a:lvl8pPr marL="2916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8pPr>
                      <a:lvl9pPr marL="3373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49213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275B"/>
                        </a:buClr>
                        <a:buSzPct val="100000"/>
                        <a:buFontTx/>
                        <a:buNone/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anose="020F0502020204030204" pitchFamily="34" charset="0"/>
                        </a:rPr>
                        <a:t>enabled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9213" algn="l" eaLnBrk="0" hangingPunct="0">
                        <a:spcBef>
                          <a:spcPct val="20000"/>
                        </a:spcBef>
                        <a:buClr>
                          <a:srgbClr val="39275B"/>
                        </a:buClr>
                        <a:buSzPct val="100000"/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  <a:defRPr sz="2000">
                          <a:solidFill>
                            <a:srgbClr val="262626"/>
                          </a:solidFill>
                          <a:latin typeface="Calibri" panose="020F0502020204030204" pitchFamily="34" charset="0"/>
                        </a:defRPr>
                      </a:lvl1pPr>
                      <a:lvl2pPr marL="574675" algn="l" eaLnBrk="0" hangingPunct="0">
                        <a:spcBef>
                          <a:spcPct val="20000"/>
                        </a:spcBef>
                        <a:buClr>
                          <a:srgbClr val="4D4D4D"/>
                        </a:buClr>
                        <a:buFont typeface="Wingdings" panose="05000000000000000000" pitchFamily="2" charset="2"/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  <a:defRPr sz="2000"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2pPr>
                      <a:lvl3pPr marL="968375" algn="l" eaLnBrk="0" hangingPunct="0">
                        <a:spcBef>
                          <a:spcPct val="20000"/>
                        </a:spcBef>
                        <a:buClr>
                          <a:srgbClr val="9900CC"/>
                        </a:buClr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3pPr>
                      <a:lvl4pPr marL="1257300" algn="l" eaLnBrk="0" hangingPunct="0">
                        <a:spcBef>
                          <a:spcPct val="20000"/>
                        </a:spcBef>
                        <a:buClr>
                          <a:srgbClr val="796646"/>
                        </a:buClr>
                        <a:buFont typeface="Wingdings" panose="05000000000000000000" pitchFamily="2" charset="2"/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4pPr>
                      <a:lvl5pPr marL="1544638" algn="l" eaLnBrk="0" hangingPunct="0">
                        <a:spcBef>
                          <a:spcPct val="20000"/>
                        </a:spcBef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5pPr>
                      <a:lvl6pPr marL="2001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6pPr>
                      <a:lvl7pPr marL="24590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7pPr>
                      <a:lvl8pPr marL="2916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8pPr>
                      <a:lvl9pPr marL="3373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49213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275B"/>
                        </a:buClr>
                        <a:buSzPct val="100000"/>
                        <a:buFontTx/>
                        <a:buNone/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urier New" panose="02070309020205020404" pitchFamily="49" charset="0"/>
                        </a:rPr>
                        <a:t>boolean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28600" algn="l" eaLnBrk="0" hangingPunct="0">
                        <a:spcBef>
                          <a:spcPct val="20000"/>
                        </a:spcBef>
                        <a:buClr>
                          <a:srgbClr val="39275B"/>
                        </a:buClr>
                        <a:buSzPct val="100000"/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  <a:defRPr sz="2000">
                          <a:solidFill>
                            <a:srgbClr val="262626"/>
                          </a:solidFill>
                          <a:latin typeface="Calibri" panose="020F0502020204030204" pitchFamily="34" charset="0"/>
                        </a:defRPr>
                      </a:lvl1pPr>
                      <a:lvl2pPr marL="574675" algn="l" eaLnBrk="0" hangingPunct="0">
                        <a:spcBef>
                          <a:spcPct val="20000"/>
                        </a:spcBef>
                        <a:buClr>
                          <a:srgbClr val="4D4D4D"/>
                        </a:buClr>
                        <a:buFont typeface="Wingdings" panose="05000000000000000000" pitchFamily="2" charset="2"/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  <a:defRPr sz="2000"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2pPr>
                      <a:lvl3pPr marL="968375" algn="l" eaLnBrk="0" hangingPunct="0">
                        <a:spcBef>
                          <a:spcPct val="20000"/>
                        </a:spcBef>
                        <a:buClr>
                          <a:srgbClr val="9900CC"/>
                        </a:buClr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3pPr>
                      <a:lvl4pPr marL="1257300" algn="l" eaLnBrk="0" hangingPunct="0">
                        <a:spcBef>
                          <a:spcPct val="20000"/>
                        </a:spcBef>
                        <a:buClr>
                          <a:srgbClr val="796646"/>
                        </a:buClr>
                        <a:buFont typeface="Wingdings" panose="05000000000000000000" pitchFamily="2" charset="2"/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4pPr>
                      <a:lvl5pPr marL="1544638" algn="l" eaLnBrk="0" hangingPunct="0">
                        <a:spcBef>
                          <a:spcPct val="20000"/>
                        </a:spcBef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5pPr>
                      <a:lvl6pPr marL="2001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6pPr>
                      <a:lvl7pPr marL="24590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7pPr>
                      <a:lvl8pPr marL="2916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8pPr>
                      <a:lvl9pPr marL="3373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22860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275B"/>
                        </a:buClr>
                        <a:buSzPct val="100000"/>
                        <a:buFontTx/>
                        <a:buNone/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anose="020F0502020204030204" pitchFamily="34" charset="0"/>
                        </a:rPr>
                        <a:t>whether it can be interacted with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900686006"/>
                  </a:ext>
                </a:extLst>
              </a:tr>
              <a:tr h="387350">
                <a:tc>
                  <a:txBody>
                    <a:bodyPr/>
                    <a:lstStyle>
                      <a:lvl1pPr marL="49213" algn="l" eaLnBrk="0" hangingPunct="0">
                        <a:spcBef>
                          <a:spcPct val="20000"/>
                        </a:spcBef>
                        <a:buClr>
                          <a:srgbClr val="39275B"/>
                        </a:buClr>
                        <a:buSzPct val="100000"/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  <a:defRPr sz="2000">
                          <a:solidFill>
                            <a:srgbClr val="262626"/>
                          </a:solidFill>
                          <a:latin typeface="Calibri" panose="020F0502020204030204" pitchFamily="34" charset="0"/>
                        </a:defRPr>
                      </a:lvl1pPr>
                      <a:lvl2pPr marL="574675" algn="l" eaLnBrk="0" hangingPunct="0">
                        <a:spcBef>
                          <a:spcPct val="20000"/>
                        </a:spcBef>
                        <a:buClr>
                          <a:srgbClr val="4D4D4D"/>
                        </a:buClr>
                        <a:buFont typeface="Wingdings" panose="05000000000000000000" pitchFamily="2" charset="2"/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  <a:defRPr sz="2000"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2pPr>
                      <a:lvl3pPr marL="968375" algn="l" eaLnBrk="0" hangingPunct="0">
                        <a:spcBef>
                          <a:spcPct val="20000"/>
                        </a:spcBef>
                        <a:buClr>
                          <a:srgbClr val="9900CC"/>
                        </a:buClr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3pPr>
                      <a:lvl4pPr marL="1257300" algn="l" eaLnBrk="0" hangingPunct="0">
                        <a:spcBef>
                          <a:spcPct val="20000"/>
                        </a:spcBef>
                        <a:buClr>
                          <a:srgbClr val="796646"/>
                        </a:buClr>
                        <a:buFont typeface="Wingdings" panose="05000000000000000000" pitchFamily="2" charset="2"/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4pPr>
                      <a:lvl5pPr marL="1544638" algn="l" eaLnBrk="0" hangingPunct="0">
                        <a:spcBef>
                          <a:spcPct val="20000"/>
                        </a:spcBef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5pPr>
                      <a:lvl6pPr marL="2001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6pPr>
                      <a:lvl7pPr marL="24590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7pPr>
                      <a:lvl8pPr marL="2916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8pPr>
                      <a:lvl9pPr marL="3373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49213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275B"/>
                        </a:buClr>
                        <a:buSzPct val="100000"/>
                        <a:buFontTx/>
                        <a:buNone/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anose="020F0502020204030204" pitchFamily="34" charset="0"/>
                        </a:rPr>
                        <a:t>focusable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9213" algn="l" eaLnBrk="0" hangingPunct="0">
                        <a:spcBef>
                          <a:spcPct val="20000"/>
                        </a:spcBef>
                        <a:buClr>
                          <a:srgbClr val="39275B"/>
                        </a:buClr>
                        <a:buSzPct val="100000"/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  <a:defRPr sz="2000">
                          <a:solidFill>
                            <a:srgbClr val="262626"/>
                          </a:solidFill>
                          <a:latin typeface="Calibri" panose="020F0502020204030204" pitchFamily="34" charset="0"/>
                        </a:defRPr>
                      </a:lvl1pPr>
                      <a:lvl2pPr marL="574675" algn="l" eaLnBrk="0" hangingPunct="0">
                        <a:spcBef>
                          <a:spcPct val="20000"/>
                        </a:spcBef>
                        <a:buClr>
                          <a:srgbClr val="4D4D4D"/>
                        </a:buClr>
                        <a:buFont typeface="Wingdings" panose="05000000000000000000" pitchFamily="2" charset="2"/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  <a:defRPr sz="2000"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2pPr>
                      <a:lvl3pPr marL="968375" algn="l" eaLnBrk="0" hangingPunct="0">
                        <a:spcBef>
                          <a:spcPct val="20000"/>
                        </a:spcBef>
                        <a:buClr>
                          <a:srgbClr val="9900CC"/>
                        </a:buClr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3pPr>
                      <a:lvl4pPr marL="1257300" algn="l" eaLnBrk="0" hangingPunct="0">
                        <a:spcBef>
                          <a:spcPct val="20000"/>
                        </a:spcBef>
                        <a:buClr>
                          <a:srgbClr val="796646"/>
                        </a:buClr>
                        <a:buFont typeface="Wingdings" panose="05000000000000000000" pitchFamily="2" charset="2"/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4pPr>
                      <a:lvl5pPr marL="1544638" algn="l" eaLnBrk="0" hangingPunct="0">
                        <a:spcBef>
                          <a:spcPct val="20000"/>
                        </a:spcBef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5pPr>
                      <a:lvl6pPr marL="2001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6pPr>
                      <a:lvl7pPr marL="24590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7pPr>
                      <a:lvl8pPr marL="2916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8pPr>
                      <a:lvl9pPr marL="3373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49213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275B"/>
                        </a:buClr>
                        <a:buSzPct val="100000"/>
                        <a:buFontTx/>
                        <a:buNone/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urier New" panose="02070309020205020404" pitchFamily="49" charset="0"/>
                        </a:rPr>
                        <a:t>boolean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28600" algn="l" eaLnBrk="0" hangingPunct="0">
                        <a:spcBef>
                          <a:spcPct val="20000"/>
                        </a:spcBef>
                        <a:buClr>
                          <a:srgbClr val="39275B"/>
                        </a:buClr>
                        <a:buSzPct val="100000"/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  <a:defRPr sz="2000">
                          <a:solidFill>
                            <a:srgbClr val="262626"/>
                          </a:solidFill>
                          <a:latin typeface="Calibri" panose="020F0502020204030204" pitchFamily="34" charset="0"/>
                        </a:defRPr>
                      </a:lvl1pPr>
                      <a:lvl2pPr marL="574675" algn="l" eaLnBrk="0" hangingPunct="0">
                        <a:spcBef>
                          <a:spcPct val="20000"/>
                        </a:spcBef>
                        <a:buClr>
                          <a:srgbClr val="4D4D4D"/>
                        </a:buClr>
                        <a:buFont typeface="Wingdings" panose="05000000000000000000" pitchFamily="2" charset="2"/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  <a:defRPr sz="2000"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2pPr>
                      <a:lvl3pPr marL="968375" algn="l" eaLnBrk="0" hangingPunct="0">
                        <a:spcBef>
                          <a:spcPct val="20000"/>
                        </a:spcBef>
                        <a:buClr>
                          <a:srgbClr val="9900CC"/>
                        </a:buClr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3pPr>
                      <a:lvl4pPr marL="1257300" algn="l" eaLnBrk="0" hangingPunct="0">
                        <a:spcBef>
                          <a:spcPct val="20000"/>
                        </a:spcBef>
                        <a:buClr>
                          <a:srgbClr val="796646"/>
                        </a:buClr>
                        <a:buFont typeface="Wingdings" panose="05000000000000000000" pitchFamily="2" charset="2"/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4pPr>
                      <a:lvl5pPr marL="1544638" algn="l" eaLnBrk="0" hangingPunct="0">
                        <a:spcBef>
                          <a:spcPct val="20000"/>
                        </a:spcBef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5pPr>
                      <a:lvl6pPr marL="2001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6pPr>
                      <a:lvl7pPr marL="24590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7pPr>
                      <a:lvl8pPr marL="2916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8pPr>
                      <a:lvl9pPr marL="3373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22860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275B"/>
                        </a:buClr>
                        <a:buSzPct val="100000"/>
                        <a:buFontTx/>
                        <a:buNone/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anose="020F0502020204030204" pitchFamily="34" charset="0"/>
                        </a:rPr>
                        <a:t>whether key text can be typed on it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69801899"/>
                  </a:ext>
                </a:extLst>
              </a:tr>
              <a:tr h="333375">
                <a:tc>
                  <a:txBody>
                    <a:bodyPr/>
                    <a:lstStyle>
                      <a:lvl1pPr marL="49213" algn="l" eaLnBrk="0" hangingPunct="0">
                        <a:spcBef>
                          <a:spcPct val="20000"/>
                        </a:spcBef>
                        <a:buClr>
                          <a:srgbClr val="39275B"/>
                        </a:buClr>
                        <a:buSzPct val="100000"/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  <a:defRPr sz="2000">
                          <a:solidFill>
                            <a:srgbClr val="262626"/>
                          </a:solidFill>
                          <a:latin typeface="Calibri" panose="020F0502020204030204" pitchFamily="34" charset="0"/>
                        </a:defRPr>
                      </a:lvl1pPr>
                      <a:lvl2pPr marL="574675" algn="l" eaLnBrk="0" hangingPunct="0">
                        <a:spcBef>
                          <a:spcPct val="20000"/>
                        </a:spcBef>
                        <a:buClr>
                          <a:srgbClr val="4D4D4D"/>
                        </a:buClr>
                        <a:buFont typeface="Wingdings" panose="05000000000000000000" pitchFamily="2" charset="2"/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  <a:defRPr sz="2000"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2pPr>
                      <a:lvl3pPr marL="968375" algn="l" eaLnBrk="0" hangingPunct="0">
                        <a:spcBef>
                          <a:spcPct val="20000"/>
                        </a:spcBef>
                        <a:buClr>
                          <a:srgbClr val="9900CC"/>
                        </a:buClr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3pPr>
                      <a:lvl4pPr marL="1257300" algn="l" eaLnBrk="0" hangingPunct="0">
                        <a:spcBef>
                          <a:spcPct val="20000"/>
                        </a:spcBef>
                        <a:buClr>
                          <a:srgbClr val="796646"/>
                        </a:buClr>
                        <a:buFont typeface="Wingdings" panose="05000000000000000000" pitchFamily="2" charset="2"/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4pPr>
                      <a:lvl5pPr marL="1544638" algn="l" eaLnBrk="0" hangingPunct="0">
                        <a:spcBef>
                          <a:spcPct val="20000"/>
                        </a:spcBef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5pPr>
                      <a:lvl6pPr marL="2001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6pPr>
                      <a:lvl7pPr marL="24590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7pPr>
                      <a:lvl8pPr marL="2916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8pPr>
                      <a:lvl9pPr marL="3373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49213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275B"/>
                        </a:buClr>
                        <a:buSzPct val="100000"/>
                        <a:buFontTx/>
                        <a:buNone/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anose="020F0502020204030204" pitchFamily="34" charset="0"/>
                        </a:rPr>
                        <a:t>font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9213" algn="l" eaLnBrk="0" hangingPunct="0">
                        <a:spcBef>
                          <a:spcPct val="20000"/>
                        </a:spcBef>
                        <a:buClr>
                          <a:srgbClr val="39275B"/>
                        </a:buClr>
                        <a:buSzPct val="100000"/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  <a:defRPr sz="2000">
                          <a:solidFill>
                            <a:srgbClr val="262626"/>
                          </a:solidFill>
                          <a:latin typeface="Calibri" panose="020F0502020204030204" pitchFamily="34" charset="0"/>
                        </a:defRPr>
                      </a:lvl1pPr>
                      <a:lvl2pPr marL="574675" algn="l" eaLnBrk="0" hangingPunct="0">
                        <a:spcBef>
                          <a:spcPct val="20000"/>
                        </a:spcBef>
                        <a:buClr>
                          <a:srgbClr val="4D4D4D"/>
                        </a:buClr>
                        <a:buFont typeface="Wingdings" panose="05000000000000000000" pitchFamily="2" charset="2"/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  <a:defRPr sz="2000"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2pPr>
                      <a:lvl3pPr marL="968375" algn="l" eaLnBrk="0" hangingPunct="0">
                        <a:spcBef>
                          <a:spcPct val="20000"/>
                        </a:spcBef>
                        <a:buClr>
                          <a:srgbClr val="9900CC"/>
                        </a:buClr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3pPr>
                      <a:lvl4pPr marL="1257300" algn="l" eaLnBrk="0" hangingPunct="0">
                        <a:spcBef>
                          <a:spcPct val="20000"/>
                        </a:spcBef>
                        <a:buClr>
                          <a:srgbClr val="796646"/>
                        </a:buClr>
                        <a:buFont typeface="Wingdings" panose="05000000000000000000" pitchFamily="2" charset="2"/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4pPr>
                      <a:lvl5pPr marL="1544638" algn="l" eaLnBrk="0" hangingPunct="0">
                        <a:spcBef>
                          <a:spcPct val="20000"/>
                        </a:spcBef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5pPr>
                      <a:lvl6pPr marL="2001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6pPr>
                      <a:lvl7pPr marL="24590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7pPr>
                      <a:lvl8pPr marL="2916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8pPr>
                      <a:lvl9pPr marL="3373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49213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275B"/>
                        </a:buClr>
                        <a:buSzPct val="100000"/>
                        <a:buFontTx/>
                        <a:buNone/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urier New" panose="02070309020205020404" pitchFamily="49" charset="0"/>
                        </a:rPr>
                        <a:t>Font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28600" algn="l" eaLnBrk="0" hangingPunct="0">
                        <a:spcBef>
                          <a:spcPct val="20000"/>
                        </a:spcBef>
                        <a:buClr>
                          <a:srgbClr val="39275B"/>
                        </a:buClr>
                        <a:buSzPct val="100000"/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  <a:defRPr sz="2000">
                          <a:solidFill>
                            <a:srgbClr val="262626"/>
                          </a:solidFill>
                          <a:latin typeface="Calibri" panose="020F0502020204030204" pitchFamily="34" charset="0"/>
                        </a:defRPr>
                      </a:lvl1pPr>
                      <a:lvl2pPr marL="574675" algn="l" eaLnBrk="0" hangingPunct="0">
                        <a:spcBef>
                          <a:spcPct val="20000"/>
                        </a:spcBef>
                        <a:buClr>
                          <a:srgbClr val="4D4D4D"/>
                        </a:buClr>
                        <a:buFont typeface="Wingdings" panose="05000000000000000000" pitchFamily="2" charset="2"/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  <a:defRPr sz="2000"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2pPr>
                      <a:lvl3pPr marL="968375" algn="l" eaLnBrk="0" hangingPunct="0">
                        <a:spcBef>
                          <a:spcPct val="20000"/>
                        </a:spcBef>
                        <a:buClr>
                          <a:srgbClr val="9900CC"/>
                        </a:buClr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3pPr>
                      <a:lvl4pPr marL="1257300" algn="l" eaLnBrk="0" hangingPunct="0">
                        <a:spcBef>
                          <a:spcPct val="20000"/>
                        </a:spcBef>
                        <a:buClr>
                          <a:srgbClr val="796646"/>
                        </a:buClr>
                        <a:buFont typeface="Wingdings" panose="05000000000000000000" pitchFamily="2" charset="2"/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4pPr>
                      <a:lvl5pPr marL="1544638" algn="l" eaLnBrk="0" hangingPunct="0">
                        <a:spcBef>
                          <a:spcPct val="20000"/>
                        </a:spcBef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5pPr>
                      <a:lvl6pPr marL="2001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6pPr>
                      <a:lvl7pPr marL="24590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7pPr>
                      <a:lvl8pPr marL="2916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8pPr>
                      <a:lvl9pPr marL="3373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22860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275B"/>
                        </a:buClr>
                        <a:buSzPct val="100000"/>
                        <a:buFontTx/>
                        <a:buNone/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anose="020F0502020204030204" pitchFamily="34" charset="0"/>
                        </a:rPr>
                        <a:t>font used for text in component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83733116"/>
                  </a:ext>
                </a:extLst>
              </a:tr>
              <a:tr h="333375">
                <a:tc>
                  <a:txBody>
                    <a:bodyPr/>
                    <a:lstStyle>
                      <a:lvl1pPr marL="49213" algn="l" eaLnBrk="0" hangingPunct="0">
                        <a:spcBef>
                          <a:spcPct val="20000"/>
                        </a:spcBef>
                        <a:buClr>
                          <a:srgbClr val="39275B"/>
                        </a:buClr>
                        <a:buSzPct val="100000"/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  <a:defRPr sz="2000">
                          <a:solidFill>
                            <a:srgbClr val="262626"/>
                          </a:solidFill>
                          <a:latin typeface="Calibri" panose="020F0502020204030204" pitchFamily="34" charset="0"/>
                        </a:defRPr>
                      </a:lvl1pPr>
                      <a:lvl2pPr marL="574675" algn="l" eaLnBrk="0" hangingPunct="0">
                        <a:spcBef>
                          <a:spcPct val="20000"/>
                        </a:spcBef>
                        <a:buClr>
                          <a:srgbClr val="4D4D4D"/>
                        </a:buClr>
                        <a:buFont typeface="Wingdings" panose="05000000000000000000" pitchFamily="2" charset="2"/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  <a:defRPr sz="2000"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2pPr>
                      <a:lvl3pPr marL="968375" algn="l" eaLnBrk="0" hangingPunct="0">
                        <a:spcBef>
                          <a:spcPct val="20000"/>
                        </a:spcBef>
                        <a:buClr>
                          <a:srgbClr val="9900CC"/>
                        </a:buClr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3pPr>
                      <a:lvl4pPr marL="1257300" algn="l" eaLnBrk="0" hangingPunct="0">
                        <a:spcBef>
                          <a:spcPct val="20000"/>
                        </a:spcBef>
                        <a:buClr>
                          <a:srgbClr val="796646"/>
                        </a:buClr>
                        <a:buFont typeface="Wingdings" panose="05000000000000000000" pitchFamily="2" charset="2"/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4pPr>
                      <a:lvl5pPr marL="1544638" algn="l" eaLnBrk="0" hangingPunct="0">
                        <a:spcBef>
                          <a:spcPct val="20000"/>
                        </a:spcBef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5pPr>
                      <a:lvl6pPr marL="2001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6pPr>
                      <a:lvl7pPr marL="24590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7pPr>
                      <a:lvl8pPr marL="2916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8pPr>
                      <a:lvl9pPr marL="3373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49213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275B"/>
                        </a:buClr>
                        <a:buSzPct val="100000"/>
                        <a:buFontTx/>
                        <a:buNone/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anose="020F0502020204030204" pitchFamily="34" charset="0"/>
                        </a:rPr>
                        <a:t>foreground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9213" algn="l" eaLnBrk="0" hangingPunct="0">
                        <a:spcBef>
                          <a:spcPct val="20000"/>
                        </a:spcBef>
                        <a:buClr>
                          <a:srgbClr val="39275B"/>
                        </a:buClr>
                        <a:buSzPct val="100000"/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  <a:defRPr sz="2000">
                          <a:solidFill>
                            <a:srgbClr val="262626"/>
                          </a:solidFill>
                          <a:latin typeface="Calibri" panose="020F0502020204030204" pitchFamily="34" charset="0"/>
                        </a:defRPr>
                      </a:lvl1pPr>
                      <a:lvl2pPr marL="574675" algn="l" eaLnBrk="0" hangingPunct="0">
                        <a:spcBef>
                          <a:spcPct val="20000"/>
                        </a:spcBef>
                        <a:buClr>
                          <a:srgbClr val="4D4D4D"/>
                        </a:buClr>
                        <a:buFont typeface="Wingdings" panose="05000000000000000000" pitchFamily="2" charset="2"/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  <a:defRPr sz="2000"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2pPr>
                      <a:lvl3pPr marL="968375" algn="l" eaLnBrk="0" hangingPunct="0">
                        <a:spcBef>
                          <a:spcPct val="20000"/>
                        </a:spcBef>
                        <a:buClr>
                          <a:srgbClr val="9900CC"/>
                        </a:buClr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3pPr>
                      <a:lvl4pPr marL="1257300" algn="l" eaLnBrk="0" hangingPunct="0">
                        <a:spcBef>
                          <a:spcPct val="20000"/>
                        </a:spcBef>
                        <a:buClr>
                          <a:srgbClr val="796646"/>
                        </a:buClr>
                        <a:buFont typeface="Wingdings" panose="05000000000000000000" pitchFamily="2" charset="2"/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4pPr>
                      <a:lvl5pPr marL="1544638" algn="l" eaLnBrk="0" hangingPunct="0">
                        <a:spcBef>
                          <a:spcPct val="20000"/>
                        </a:spcBef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5pPr>
                      <a:lvl6pPr marL="2001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6pPr>
                      <a:lvl7pPr marL="24590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7pPr>
                      <a:lvl8pPr marL="2916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8pPr>
                      <a:lvl9pPr marL="3373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49213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275B"/>
                        </a:buClr>
                        <a:buSzPct val="100000"/>
                        <a:buFontTx/>
                        <a:buNone/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urier New" panose="02070309020205020404" pitchFamily="49" charset="0"/>
                        </a:rPr>
                        <a:t>Color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28600" algn="l" eaLnBrk="0" hangingPunct="0">
                        <a:spcBef>
                          <a:spcPct val="20000"/>
                        </a:spcBef>
                        <a:buClr>
                          <a:srgbClr val="39275B"/>
                        </a:buClr>
                        <a:buSzPct val="100000"/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  <a:defRPr sz="2000">
                          <a:solidFill>
                            <a:srgbClr val="262626"/>
                          </a:solidFill>
                          <a:latin typeface="Calibri" panose="020F0502020204030204" pitchFamily="34" charset="0"/>
                        </a:defRPr>
                      </a:lvl1pPr>
                      <a:lvl2pPr marL="574675" algn="l" eaLnBrk="0" hangingPunct="0">
                        <a:spcBef>
                          <a:spcPct val="20000"/>
                        </a:spcBef>
                        <a:buClr>
                          <a:srgbClr val="4D4D4D"/>
                        </a:buClr>
                        <a:buFont typeface="Wingdings" panose="05000000000000000000" pitchFamily="2" charset="2"/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  <a:defRPr sz="2000"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2pPr>
                      <a:lvl3pPr marL="968375" algn="l" eaLnBrk="0" hangingPunct="0">
                        <a:spcBef>
                          <a:spcPct val="20000"/>
                        </a:spcBef>
                        <a:buClr>
                          <a:srgbClr val="9900CC"/>
                        </a:buClr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3pPr>
                      <a:lvl4pPr marL="1257300" algn="l" eaLnBrk="0" hangingPunct="0">
                        <a:spcBef>
                          <a:spcPct val="20000"/>
                        </a:spcBef>
                        <a:buClr>
                          <a:srgbClr val="796646"/>
                        </a:buClr>
                        <a:buFont typeface="Wingdings" panose="05000000000000000000" pitchFamily="2" charset="2"/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4pPr>
                      <a:lvl5pPr marL="1544638" algn="l" eaLnBrk="0" hangingPunct="0">
                        <a:spcBef>
                          <a:spcPct val="20000"/>
                        </a:spcBef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5pPr>
                      <a:lvl6pPr marL="2001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6pPr>
                      <a:lvl7pPr marL="24590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7pPr>
                      <a:lvl8pPr marL="2916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8pPr>
                      <a:lvl9pPr marL="3373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22860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275B"/>
                        </a:buClr>
                        <a:buSzPct val="100000"/>
                        <a:buFontTx/>
                        <a:buNone/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anose="020F0502020204030204" pitchFamily="34" charset="0"/>
                        </a:rPr>
                        <a:t>foreground color of component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020868958"/>
                  </a:ext>
                </a:extLst>
              </a:tr>
              <a:tr h="334963">
                <a:tc>
                  <a:txBody>
                    <a:bodyPr/>
                    <a:lstStyle>
                      <a:lvl1pPr marL="55563" indent="-6350" algn="l" eaLnBrk="0" hangingPunct="0">
                        <a:spcBef>
                          <a:spcPct val="20000"/>
                        </a:spcBef>
                        <a:buClr>
                          <a:srgbClr val="39275B"/>
                        </a:buClr>
                        <a:buSzPct val="100000"/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  <a:defRPr sz="2000">
                          <a:solidFill>
                            <a:srgbClr val="262626"/>
                          </a:solidFill>
                          <a:latin typeface="Calibri" panose="020F0502020204030204" pitchFamily="34" charset="0"/>
                        </a:defRPr>
                      </a:lvl1pPr>
                      <a:lvl2pPr marL="574675" algn="l" eaLnBrk="0" hangingPunct="0">
                        <a:spcBef>
                          <a:spcPct val="20000"/>
                        </a:spcBef>
                        <a:buClr>
                          <a:srgbClr val="4D4D4D"/>
                        </a:buClr>
                        <a:buFont typeface="Wingdings" panose="05000000000000000000" pitchFamily="2" charset="2"/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  <a:defRPr sz="2000"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2pPr>
                      <a:lvl3pPr marL="968375" algn="l" eaLnBrk="0" hangingPunct="0">
                        <a:spcBef>
                          <a:spcPct val="20000"/>
                        </a:spcBef>
                        <a:buClr>
                          <a:srgbClr val="9900CC"/>
                        </a:buClr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3pPr>
                      <a:lvl4pPr marL="1257300" algn="l" eaLnBrk="0" hangingPunct="0">
                        <a:spcBef>
                          <a:spcPct val="20000"/>
                        </a:spcBef>
                        <a:buClr>
                          <a:srgbClr val="796646"/>
                        </a:buClr>
                        <a:buFont typeface="Wingdings" panose="05000000000000000000" pitchFamily="2" charset="2"/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4pPr>
                      <a:lvl5pPr marL="1544638" algn="l" eaLnBrk="0" hangingPunct="0">
                        <a:spcBef>
                          <a:spcPct val="20000"/>
                        </a:spcBef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5pPr>
                      <a:lvl6pPr marL="2001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6pPr>
                      <a:lvl7pPr marL="24590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7pPr>
                      <a:lvl8pPr marL="2916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8pPr>
                      <a:lvl9pPr marL="3373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55563" marR="0" lvl="0" indent="-635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275B"/>
                        </a:buClr>
                        <a:buSzPct val="100000"/>
                        <a:buFontTx/>
                        <a:buNone/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anose="020F0502020204030204" pitchFamily="34" charset="0"/>
                        </a:rPr>
                        <a:t>height, width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9213" algn="l" eaLnBrk="0" hangingPunct="0">
                        <a:spcBef>
                          <a:spcPct val="20000"/>
                        </a:spcBef>
                        <a:buClr>
                          <a:srgbClr val="39275B"/>
                        </a:buClr>
                        <a:buSzPct val="100000"/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  <a:defRPr sz="2000">
                          <a:solidFill>
                            <a:srgbClr val="262626"/>
                          </a:solidFill>
                          <a:latin typeface="Calibri" panose="020F0502020204030204" pitchFamily="34" charset="0"/>
                        </a:defRPr>
                      </a:lvl1pPr>
                      <a:lvl2pPr marL="574675" algn="l" eaLnBrk="0" hangingPunct="0">
                        <a:spcBef>
                          <a:spcPct val="20000"/>
                        </a:spcBef>
                        <a:buClr>
                          <a:srgbClr val="4D4D4D"/>
                        </a:buClr>
                        <a:buFont typeface="Wingdings" panose="05000000000000000000" pitchFamily="2" charset="2"/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  <a:defRPr sz="2000"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2pPr>
                      <a:lvl3pPr marL="968375" algn="l" eaLnBrk="0" hangingPunct="0">
                        <a:spcBef>
                          <a:spcPct val="20000"/>
                        </a:spcBef>
                        <a:buClr>
                          <a:srgbClr val="9900CC"/>
                        </a:buClr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3pPr>
                      <a:lvl4pPr marL="1257300" algn="l" eaLnBrk="0" hangingPunct="0">
                        <a:spcBef>
                          <a:spcPct val="20000"/>
                        </a:spcBef>
                        <a:buClr>
                          <a:srgbClr val="796646"/>
                        </a:buClr>
                        <a:buFont typeface="Wingdings" panose="05000000000000000000" pitchFamily="2" charset="2"/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4pPr>
                      <a:lvl5pPr marL="1544638" algn="l" eaLnBrk="0" hangingPunct="0">
                        <a:spcBef>
                          <a:spcPct val="20000"/>
                        </a:spcBef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5pPr>
                      <a:lvl6pPr marL="2001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6pPr>
                      <a:lvl7pPr marL="24590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7pPr>
                      <a:lvl8pPr marL="2916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8pPr>
                      <a:lvl9pPr marL="3373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49213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275B"/>
                        </a:buClr>
                        <a:buSzPct val="100000"/>
                        <a:buFontTx/>
                        <a:buNone/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urier New" panose="02070309020205020404" pitchFamily="49" charset="0"/>
                        </a:rPr>
                        <a:t>int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28600" algn="l" eaLnBrk="0" hangingPunct="0">
                        <a:spcBef>
                          <a:spcPct val="20000"/>
                        </a:spcBef>
                        <a:buClr>
                          <a:srgbClr val="39275B"/>
                        </a:buClr>
                        <a:buSzPct val="100000"/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  <a:defRPr sz="2000">
                          <a:solidFill>
                            <a:srgbClr val="262626"/>
                          </a:solidFill>
                          <a:latin typeface="Calibri" panose="020F0502020204030204" pitchFamily="34" charset="0"/>
                        </a:defRPr>
                      </a:lvl1pPr>
                      <a:lvl2pPr marL="574675" algn="l" eaLnBrk="0" hangingPunct="0">
                        <a:spcBef>
                          <a:spcPct val="20000"/>
                        </a:spcBef>
                        <a:buClr>
                          <a:srgbClr val="4D4D4D"/>
                        </a:buClr>
                        <a:buFont typeface="Wingdings" panose="05000000000000000000" pitchFamily="2" charset="2"/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  <a:defRPr sz="2000"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2pPr>
                      <a:lvl3pPr marL="968375" algn="l" eaLnBrk="0" hangingPunct="0">
                        <a:spcBef>
                          <a:spcPct val="20000"/>
                        </a:spcBef>
                        <a:buClr>
                          <a:srgbClr val="9900CC"/>
                        </a:buClr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3pPr>
                      <a:lvl4pPr marL="1257300" algn="l" eaLnBrk="0" hangingPunct="0">
                        <a:spcBef>
                          <a:spcPct val="20000"/>
                        </a:spcBef>
                        <a:buClr>
                          <a:srgbClr val="796646"/>
                        </a:buClr>
                        <a:buFont typeface="Wingdings" panose="05000000000000000000" pitchFamily="2" charset="2"/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4pPr>
                      <a:lvl5pPr marL="1544638" algn="l" eaLnBrk="0" hangingPunct="0">
                        <a:spcBef>
                          <a:spcPct val="20000"/>
                        </a:spcBef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5pPr>
                      <a:lvl6pPr marL="2001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6pPr>
                      <a:lvl7pPr marL="24590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7pPr>
                      <a:lvl8pPr marL="2916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8pPr>
                      <a:lvl9pPr marL="3373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22860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275B"/>
                        </a:buClr>
                        <a:buSzPct val="100000"/>
                        <a:buFontTx/>
                        <a:buNone/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anose="020F0502020204030204" pitchFamily="34" charset="0"/>
                        </a:rPr>
                        <a:t>component's current size in pixels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162935463"/>
                  </a:ext>
                </a:extLst>
              </a:tr>
              <a:tr h="334963">
                <a:tc>
                  <a:txBody>
                    <a:bodyPr/>
                    <a:lstStyle>
                      <a:lvl1pPr marL="49213" algn="l" eaLnBrk="0" hangingPunct="0">
                        <a:spcBef>
                          <a:spcPct val="20000"/>
                        </a:spcBef>
                        <a:buClr>
                          <a:srgbClr val="39275B"/>
                        </a:buClr>
                        <a:buSzPct val="100000"/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  <a:defRPr sz="2000">
                          <a:solidFill>
                            <a:srgbClr val="262626"/>
                          </a:solidFill>
                          <a:latin typeface="Calibri" panose="020F0502020204030204" pitchFamily="34" charset="0"/>
                        </a:defRPr>
                      </a:lvl1pPr>
                      <a:lvl2pPr marL="574675" algn="l" eaLnBrk="0" hangingPunct="0">
                        <a:spcBef>
                          <a:spcPct val="20000"/>
                        </a:spcBef>
                        <a:buClr>
                          <a:srgbClr val="4D4D4D"/>
                        </a:buClr>
                        <a:buFont typeface="Wingdings" panose="05000000000000000000" pitchFamily="2" charset="2"/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  <a:defRPr sz="2000"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2pPr>
                      <a:lvl3pPr marL="968375" algn="l" eaLnBrk="0" hangingPunct="0">
                        <a:spcBef>
                          <a:spcPct val="20000"/>
                        </a:spcBef>
                        <a:buClr>
                          <a:srgbClr val="9900CC"/>
                        </a:buClr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3pPr>
                      <a:lvl4pPr marL="1257300" algn="l" eaLnBrk="0" hangingPunct="0">
                        <a:spcBef>
                          <a:spcPct val="20000"/>
                        </a:spcBef>
                        <a:buClr>
                          <a:srgbClr val="796646"/>
                        </a:buClr>
                        <a:buFont typeface="Wingdings" panose="05000000000000000000" pitchFamily="2" charset="2"/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4pPr>
                      <a:lvl5pPr marL="1544638" algn="l" eaLnBrk="0" hangingPunct="0">
                        <a:spcBef>
                          <a:spcPct val="20000"/>
                        </a:spcBef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5pPr>
                      <a:lvl6pPr marL="2001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6pPr>
                      <a:lvl7pPr marL="24590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7pPr>
                      <a:lvl8pPr marL="2916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8pPr>
                      <a:lvl9pPr marL="3373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49213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275B"/>
                        </a:buClr>
                        <a:buSzPct val="100000"/>
                        <a:buFontTx/>
                        <a:buNone/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anose="020F0502020204030204" pitchFamily="34" charset="0"/>
                        </a:rPr>
                        <a:t>visible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9213" algn="l" eaLnBrk="0" hangingPunct="0">
                        <a:spcBef>
                          <a:spcPct val="20000"/>
                        </a:spcBef>
                        <a:buClr>
                          <a:srgbClr val="39275B"/>
                        </a:buClr>
                        <a:buSzPct val="100000"/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  <a:defRPr sz="2000">
                          <a:solidFill>
                            <a:srgbClr val="262626"/>
                          </a:solidFill>
                          <a:latin typeface="Calibri" panose="020F0502020204030204" pitchFamily="34" charset="0"/>
                        </a:defRPr>
                      </a:lvl1pPr>
                      <a:lvl2pPr marL="574675" algn="l" eaLnBrk="0" hangingPunct="0">
                        <a:spcBef>
                          <a:spcPct val="20000"/>
                        </a:spcBef>
                        <a:buClr>
                          <a:srgbClr val="4D4D4D"/>
                        </a:buClr>
                        <a:buFont typeface="Wingdings" panose="05000000000000000000" pitchFamily="2" charset="2"/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  <a:defRPr sz="2000"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2pPr>
                      <a:lvl3pPr marL="968375" algn="l" eaLnBrk="0" hangingPunct="0">
                        <a:spcBef>
                          <a:spcPct val="20000"/>
                        </a:spcBef>
                        <a:buClr>
                          <a:srgbClr val="9900CC"/>
                        </a:buClr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3pPr>
                      <a:lvl4pPr marL="1257300" algn="l" eaLnBrk="0" hangingPunct="0">
                        <a:spcBef>
                          <a:spcPct val="20000"/>
                        </a:spcBef>
                        <a:buClr>
                          <a:srgbClr val="796646"/>
                        </a:buClr>
                        <a:buFont typeface="Wingdings" panose="05000000000000000000" pitchFamily="2" charset="2"/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4pPr>
                      <a:lvl5pPr marL="1544638" algn="l" eaLnBrk="0" hangingPunct="0">
                        <a:spcBef>
                          <a:spcPct val="20000"/>
                        </a:spcBef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5pPr>
                      <a:lvl6pPr marL="2001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6pPr>
                      <a:lvl7pPr marL="24590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7pPr>
                      <a:lvl8pPr marL="2916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8pPr>
                      <a:lvl9pPr marL="3373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49213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275B"/>
                        </a:buClr>
                        <a:buSzPct val="100000"/>
                        <a:buFontTx/>
                        <a:buNone/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urier New" panose="02070309020205020404" pitchFamily="49" charset="0"/>
                        </a:rPr>
                        <a:t>boolean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28600" algn="l" eaLnBrk="0" hangingPunct="0">
                        <a:spcBef>
                          <a:spcPct val="20000"/>
                        </a:spcBef>
                        <a:buClr>
                          <a:srgbClr val="39275B"/>
                        </a:buClr>
                        <a:buSzPct val="100000"/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  <a:defRPr sz="2000">
                          <a:solidFill>
                            <a:srgbClr val="262626"/>
                          </a:solidFill>
                          <a:latin typeface="Calibri" panose="020F0502020204030204" pitchFamily="34" charset="0"/>
                        </a:defRPr>
                      </a:lvl1pPr>
                      <a:lvl2pPr marL="574675" algn="l" eaLnBrk="0" hangingPunct="0">
                        <a:spcBef>
                          <a:spcPct val="20000"/>
                        </a:spcBef>
                        <a:buClr>
                          <a:srgbClr val="4D4D4D"/>
                        </a:buClr>
                        <a:buFont typeface="Wingdings" panose="05000000000000000000" pitchFamily="2" charset="2"/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  <a:defRPr sz="2000"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2pPr>
                      <a:lvl3pPr marL="968375" algn="l" eaLnBrk="0" hangingPunct="0">
                        <a:spcBef>
                          <a:spcPct val="20000"/>
                        </a:spcBef>
                        <a:buClr>
                          <a:srgbClr val="9900CC"/>
                        </a:buClr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3pPr>
                      <a:lvl4pPr marL="1257300" algn="l" eaLnBrk="0" hangingPunct="0">
                        <a:spcBef>
                          <a:spcPct val="20000"/>
                        </a:spcBef>
                        <a:buClr>
                          <a:srgbClr val="796646"/>
                        </a:buClr>
                        <a:buFont typeface="Wingdings" panose="05000000000000000000" pitchFamily="2" charset="2"/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4pPr>
                      <a:lvl5pPr marL="1544638" algn="l" eaLnBrk="0" hangingPunct="0">
                        <a:spcBef>
                          <a:spcPct val="20000"/>
                        </a:spcBef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5pPr>
                      <a:lvl6pPr marL="2001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6pPr>
                      <a:lvl7pPr marL="24590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7pPr>
                      <a:lvl8pPr marL="2916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8pPr>
                      <a:lvl9pPr marL="3373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22860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275B"/>
                        </a:buClr>
                        <a:buSzPct val="100000"/>
                        <a:buFontTx/>
                        <a:buNone/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anose="020F0502020204030204" pitchFamily="34" charset="0"/>
                        </a:rPr>
                        <a:t>whether component can be seen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685341293"/>
                  </a:ext>
                </a:extLst>
              </a:tr>
              <a:tr h="365125">
                <a:tc>
                  <a:txBody>
                    <a:bodyPr/>
                    <a:lstStyle>
                      <a:lvl1pPr marL="49213" algn="l" eaLnBrk="0" hangingPunct="0">
                        <a:spcBef>
                          <a:spcPct val="20000"/>
                        </a:spcBef>
                        <a:buClr>
                          <a:srgbClr val="39275B"/>
                        </a:buClr>
                        <a:buSzPct val="100000"/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  <a:defRPr sz="2000">
                          <a:solidFill>
                            <a:srgbClr val="262626"/>
                          </a:solidFill>
                          <a:latin typeface="Calibri" panose="020F0502020204030204" pitchFamily="34" charset="0"/>
                        </a:defRPr>
                      </a:lvl1pPr>
                      <a:lvl2pPr marL="574675" algn="l" eaLnBrk="0" hangingPunct="0">
                        <a:spcBef>
                          <a:spcPct val="20000"/>
                        </a:spcBef>
                        <a:buClr>
                          <a:srgbClr val="4D4D4D"/>
                        </a:buClr>
                        <a:buFont typeface="Wingdings" panose="05000000000000000000" pitchFamily="2" charset="2"/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  <a:defRPr sz="2000"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2pPr>
                      <a:lvl3pPr marL="968375" algn="l" eaLnBrk="0" hangingPunct="0">
                        <a:spcBef>
                          <a:spcPct val="20000"/>
                        </a:spcBef>
                        <a:buClr>
                          <a:srgbClr val="9900CC"/>
                        </a:buClr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3pPr>
                      <a:lvl4pPr marL="1257300" algn="l" eaLnBrk="0" hangingPunct="0">
                        <a:spcBef>
                          <a:spcPct val="20000"/>
                        </a:spcBef>
                        <a:buClr>
                          <a:srgbClr val="796646"/>
                        </a:buClr>
                        <a:buFont typeface="Wingdings" panose="05000000000000000000" pitchFamily="2" charset="2"/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4pPr>
                      <a:lvl5pPr marL="1544638" algn="l" eaLnBrk="0" hangingPunct="0">
                        <a:spcBef>
                          <a:spcPct val="20000"/>
                        </a:spcBef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5pPr>
                      <a:lvl6pPr marL="2001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6pPr>
                      <a:lvl7pPr marL="24590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7pPr>
                      <a:lvl8pPr marL="2916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8pPr>
                      <a:lvl9pPr marL="3373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49213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275B"/>
                        </a:buClr>
                        <a:buSzPct val="100000"/>
                        <a:buFontTx/>
                        <a:buNone/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anose="020F0502020204030204" pitchFamily="34" charset="0"/>
                        </a:rPr>
                        <a:t>tooltip text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9213" algn="l" eaLnBrk="0" hangingPunct="0">
                        <a:spcBef>
                          <a:spcPct val="20000"/>
                        </a:spcBef>
                        <a:buClr>
                          <a:srgbClr val="39275B"/>
                        </a:buClr>
                        <a:buSzPct val="100000"/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  <a:defRPr sz="2000">
                          <a:solidFill>
                            <a:srgbClr val="262626"/>
                          </a:solidFill>
                          <a:latin typeface="Calibri" panose="020F0502020204030204" pitchFamily="34" charset="0"/>
                        </a:defRPr>
                      </a:lvl1pPr>
                      <a:lvl2pPr marL="574675" algn="l" eaLnBrk="0" hangingPunct="0">
                        <a:spcBef>
                          <a:spcPct val="20000"/>
                        </a:spcBef>
                        <a:buClr>
                          <a:srgbClr val="4D4D4D"/>
                        </a:buClr>
                        <a:buFont typeface="Wingdings" panose="05000000000000000000" pitchFamily="2" charset="2"/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  <a:defRPr sz="2000"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2pPr>
                      <a:lvl3pPr marL="968375" algn="l" eaLnBrk="0" hangingPunct="0">
                        <a:spcBef>
                          <a:spcPct val="20000"/>
                        </a:spcBef>
                        <a:buClr>
                          <a:srgbClr val="9900CC"/>
                        </a:buClr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3pPr>
                      <a:lvl4pPr marL="1257300" algn="l" eaLnBrk="0" hangingPunct="0">
                        <a:spcBef>
                          <a:spcPct val="20000"/>
                        </a:spcBef>
                        <a:buClr>
                          <a:srgbClr val="796646"/>
                        </a:buClr>
                        <a:buFont typeface="Wingdings" panose="05000000000000000000" pitchFamily="2" charset="2"/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4pPr>
                      <a:lvl5pPr marL="1544638" algn="l" eaLnBrk="0" hangingPunct="0">
                        <a:spcBef>
                          <a:spcPct val="20000"/>
                        </a:spcBef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5pPr>
                      <a:lvl6pPr marL="2001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6pPr>
                      <a:lvl7pPr marL="24590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7pPr>
                      <a:lvl8pPr marL="2916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8pPr>
                      <a:lvl9pPr marL="3373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49213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275B"/>
                        </a:buClr>
                        <a:buSzPct val="100000"/>
                        <a:buFontTx/>
                        <a:buNone/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urier New" panose="02070309020205020404" pitchFamily="49" charset="0"/>
                        </a:rPr>
                        <a:t>String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28600" algn="l" eaLnBrk="0" hangingPunct="0">
                        <a:spcBef>
                          <a:spcPct val="20000"/>
                        </a:spcBef>
                        <a:buClr>
                          <a:srgbClr val="39275B"/>
                        </a:buClr>
                        <a:buSzPct val="100000"/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  <a:defRPr sz="2000">
                          <a:solidFill>
                            <a:srgbClr val="262626"/>
                          </a:solidFill>
                          <a:latin typeface="Calibri" panose="020F0502020204030204" pitchFamily="34" charset="0"/>
                        </a:defRPr>
                      </a:lvl1pPr>
                      <a:lvl2pPr marL="574675" algn="l" eaLnBrk="0" hangingPunct="0">
                        <a:spcBef>
                          <a:spcPct val="20000"/>
                        </a:spcBef>
                        <a:buClr>
                          <a:srgbClr val="4D4D4D"/>
                        </a:buClr>
                        <a:buFont typeface="Wingdings" panose="05000000000000000000" pitchFamily="2" charset="2"/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  <a:defRPr sz="2000"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2pPr>
                      <a:lvl3pPr marL="968375" algn="l" eaLnBrk="0" hangingPunct="0">
                        <a:spcBef>
                          <a:spcPct val="20000"/>
                        </a:spcBef>
                        <a:buClr>
                          <a:srgbClr val="9900CC"/>
                        </a:buClr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3pPr>
                      <a:lvl4pPr marL="1257300" algn="l" eaLnBrk="0" hangingPunct="0">
                        <a:spcBef>
                          <a:spcPct val="20000"/>
                        </a:spcBef>
                        <a:buClr>
                          <a:srgbClr val="796646"/>
                        </a:buClr>
                        <a:buFont typeface="Wingdings" panose="05000000000000000000" pitchFamily="2" charset="2"/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4pPr>
                      <a:lvl5pPr marL="1544638" algn="l" eaLnBrk="0" hangingPunct="0">
                        <a:spcBef>
                          <a:spcPct val="20000"/>
                        </a:spcBef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5pPr>
                      <a:lvl6pPr marL="2001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6pPr>
                      <a:lvl7pPr marL="24590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7pPr>
                      <a:lvl8pPr marL="2916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8pPr>
                      <a:lvl9pPr marL="3373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22860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275B"/>
                        </a:buClr>
                        <a:buSzPct val="100000"/>
                        <a:buFontTx/>
                        <a:buNone/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anose="020F0502020204030204" pitchFamily="34" charset="0"/>
                        </a:rPr>
                        <a:t>text shown when hovering mouse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27245648"/>
                  </a:ext>
                </a:extLst>
              </a:tr>
              <a:tr h="333375">
                <a:tc>
                  <a:txBody>
                    <a:bodyPr/>
                    <a:lstStyle>
                      <a:lvl1pPr marL="49213" algn="l" eaLnBrk="0" hangingPunct="0">
                        <a:spcBef>
                          <a:spcPct val="20000"/>
                        </a:spcBef>
                        <a:buClr>
                          <a:srgbClr val="39275B"/>
                        </a:buClr>
                        <a:buSzPct val="100000"/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  <a:defRPr sz="2000">
                          <a:solidFill>
                            <a:srgbClr val="262626"/>
                          </a:solidFill>
                          <a:latin typeface="Calibri" panose="020F0502020204030204" pitchFamily="34" charset="0"/>
                        </a:defRPr>
                      </a:lvl1pPr>
                      <a:lvl2pPr marL="574675" algn="l" eaLnBrk="0" hangingPunct="0">
                        <a:spcBef>
                          <a:spcPct val="20000"/>
                        </a:spcBef>
                        <a:buClr>
                          <a:srgbClr val="4D4D4D"/>
                        </a:buClr>
                        <a:buFont typeface="Wingdings" panose="05000000000000000000" pitchFamily="2" charset="2"/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  <a:defRPr sz="2000"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2pPr>
                      <a:lvl3pPr marL="968375" algn="l" eaLnBrk="0" hangingPunct="0">
                        <a:spcBef>
                          <a:spcPct val="20000"/>
                        </a:spcBef>
                        <a:buClr>
                          <a:srgbClr val="9900CC"/>
                        </a:buClr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3pPr>
                      <a:lvl4pPr marL="1257300" algn="l" eaLnBrk="0" hangingPunct="0">
                        <a:spcBef>
                          <a:spcPct val="20000"/>
                        </a:spcBef>
                        <a:buClr>
                          <a:srgbClr val="796646"/>
                        </a:buClr>
                        <a:buFont typeface="Wingdings" panose="05000000000000000000" pitchFamily="2" charset="2"/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4pPr>
                      <a:lvl5pPr marL="1544638" algn="l" eaLnBrk="0" hangingPunct="0">
                        <a:spcBef>
                          <a:spcPct val="20000"/>
                        </a:spcBef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5pPr>
                      <a:lvl6pPr marL="2001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6pPr>
                      <a:lvl7pPr marL="24590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7pPr>
                      <a:lvl8pPr marL="2916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8pPr>
                      <a:lvl9pPr marL="3373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49213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275B"/>
                        </a:buClr>
                        <a:buSzPct val="100000"/>
                        <a:buFontTx/>
                        <a:buNone/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anose="020F0502020204030204" pitchFamily="34" charset="0"/>
                        </a:rPr>
                        <a:t>size, minimum / maximum / preferred size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9213" algn="l" eaLnBrk="0" hangingPunct="0">
                        <a:spcBef>
                          <a:spcPct val="20000"/>
                        </a:spcBef>
                        <a:buClr>
                          <a:srgbClr val="39275B"/>
                        </a:buClr>
                        <a:buSzPct val="100000"/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  <a:defRPr sz="2000">
                          <a:solidFill>
                            <a:srgbClr val="262626"/>
                          </a:solidFill>
                          <a:latin typeface="Calibri" panose="020F0502020204030204" pitchFamily="34" charset="0"/>
                        </a:defRPr>
                      </a:lvl1pPr>
                      <a:lvl2pPr marL="574675" algn="l" eaLnBrk="0" hangingPunct="0">
                        <a:spcBef>
                          <a:spcPct val="20000"/>
                        </a:spcBef>
                        <a:buClr>
                          <a:srgbClr val="4D4D4D"/>
                        </a:buClr>
                        <a:buFont typeface="Wingdings" panose="05000000000000000000" pitchFamily="2" charset="2"/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  <a:defRPr sz="2000"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2pPr>
                      <a:lvl3pPr marL="968375" algn="l" eaLnBrk="0" hangingPunct="0">
                        <a:spcBef>
                          <a:spcPct val="20000"/>
                        </a:spcBef>
                        <a:buClr>
                          <a:srgbClr val="9900CC"/>
                        </a:buClr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3pPr>
                      <a:lvl4pPr marL="1257300" algn="l" eaLnBrk="0" hangingPunct="0">
                        <a:spcBef>
                          <a:spcPct val="20000"/>
                        </a:spcBef>
                        <a:buClr>
                          <a:srgbClr val="796646"/>
                        </a:buClr>
                        <a:buFont typeface="Wingdings" panose="05000000000000000000" pitchFamily="2" charset="2"/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4pPr>
                      <a:lvl5pPr marL="1544638" algn="l" eaLnBrk="0" hangingPunct="0">
                        <a:spcBef>
                          <a:spcPct val="20000"/>
                        </a:spcBef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5pPr>
                      <a:lvl6pPr marL="2001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6pPr>
                      <a:lvl7pPr marL="24590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7pPr>
                      <a:lvl8pPr marL="2916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8pPr>
                      <a:lvl9pPr marL="3373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49213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275B"/>
                        </a:buClr>
                        <a:buSzPct val="100000"/>
                        <a:buFontTx/>
                        <a:buNone/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urier New" panose="02070309020205020404" pitchFamily="49" charset="0"/>
                        </a:rPr>
                        <a:t>Dimension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28600" algn="l" eaLnBrk="0" hangingPunct="0">
                        <a:spcBef>
                          <a:spcPct val="20000"/>
                        </a:spcBef>
                        <a:buClr>
                          <a:srgbClr val="39275B"/>
                        </a:buClr>
                        <a:buSzPct val="100000"/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  <a:defRPr sz="2000">
                          <a:solidFill>
                            <a:srgbClr val="262626"/>
                          </a:solidFill>
                          <a:latin typeface="Calibri" panose="020F0502020204030204" pitchFamily="34" charset="0"/>
                        </a:defRPr>
                      </a:lvl1pPr>
                      <a:lvl2pPr marL="574675" algn="l" eaLnBrk="0" hangingPunct="0">
                        <a:spcBef>
                          <a:spcPct val="20000"/>
                        </a:spcBef>
                        <a:buClr>
                          <a:srgbClr val="4D4D4D"/>
                        </a:buClr>
                        <a:buFont typeface="Wingdings" panose="05000000000000000000" pitchFamily="2" charset="2"/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  <a:defRPr sz="2000"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2pPr>
                      <a:lvl3pPr marL="968375" algn="l" eaLnBrk="0" hangingPunct="0">
                        <a:spcBef>
                          <a:spcPct val="20000"/>
                        </a:spcBef>
                        <a:buClr>
                          <a:srgbClr val="9900CC"/>
                        </a:buClr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3pPr>
                      <a:lvl4pPr marL="1257300" algn="l" eaLnBrk="0" hangingPunct="0">
                        <a:spcBef>
                          <a:spcPct val="20000"/>
                        </a:spcBef>
                        <a:buClr>
                          <a:srgbClr val="796646"/>
                        </a:buClr>
                        <a:buFont typeface="Wingdings" panose="05000000000000000000" pitchFamily="2" charset="2"/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4pPr>
                      <a:lvl5pPr marL="1544638" algn="l" eaLnBrk="0" hangingPunct="0">
                        <a:spcBef>
                          <a:spcPct val="20000"/>
                        </a:spcBef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5pPr>
                      <a:lvl6pPr marL="2001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6pPr>
                      <a:lvl7pPr marL="24590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7pPr>
                      <a:lvl8pPr marL="2916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8pPr>
                      <a:lvl9pPr marL="3373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22860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275B"/>
                        </a:buClr>
                        <a:buSzPct val="100000"/>
                        <a:buFontTx/>
                        <a:buNone/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anose="020F0502020204030204" pitchFamily="34" charset="0"/>
                        </a:rPr>
                        <a:t>various sizes, size limits, or desired sizes that the component may take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802381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7300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EAAA9-A727-4C3A-BF1D-2FCB9F966373}" type="datetime1">
              <a:rPr lang="en-US" smtClean="0"/>
              <a:t>14-Dec-21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OBJECT ORIENTED  TECHNIQUES USING  JAVA   Unit - V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371600" y="0"/>
            <a:ext cx="7772400" cy="8382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3200" dirty="0"/>
              <a:t>JFrame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9" name="Picture 2" descr="E:\NIET\Project\xLogo11.png.pagespeed.ic.pydHLuCQEZ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447800" cy="817163"/>
          </a:xfrm>
          <a:prstGeom prst="rect">
            <a:avLst/>
          </a:prstGeom>
          <a:noFill/>
        </p:spPr>
      </p:pic>
      <p:sp>
        <p:nvSpPr>
          <p:cNvPr id="11" name="Rectangle 3">
            <a:extLst>
              <a:ext uri="{FF2B5EF4-FFF2-40B4-BE49-F238E27FC236}">
                <a16:creationId xmlns:a16="http://schemas.microsoft.com/office/drawing/2014/main" xmlns="" id="{C44A0EAF-106E-42A4-AE61-7EDEC34ACED1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1295400"/>
            <a:ext cx="9144000" cy="556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altLang="en-US" i="1" dirty="0">
                <a:solidFill>
                  <a:srgbClr val="262626"/>
                </a:solidFill>
              </a:rPr>
              <a:t>	a graphical window to hold other components</a:t>
            </a:r>
          </a:p>
          <a:p>
            <a:pPr algn="ctr">
              <a:buFontTx/>
              <a:buNone/>
            </a:pPr>
            <a:endParaRPr lang="en-US" altLang="en-US" i="1" dirty="0">
              <a:solidFill>
                <a:srgbClr val="262626"/>
              </a:solidFill>
            </a:endParaRPr>
          </a:p>
          <a:p>
            <a:r>
              <a:rPr lang="en-US" altLang="en-US" dirty="0">
                <a:solidFill>
                  <a:srgbClr val="262626"/>
                </a:solidFill>
                <a:latin typeface="Courier New" panose="02070309020205020404" pitchFamily="49" charset="0"/>
              </a:rPr>
              <a:t>public JFrame()</a:t>
            </a:r>
            <a:r>
              <a:rPr lang="en-US" altLang="en-US" dirty="0">
                <a:solidFill>
                  <a:srgbClr val="262626"/>
                </a:solidFill>
              </a:rPr>
              <a:t/>
            </a:r>
            <a:br>
              <a:rPr lang="en-US" altLang="en-US" dirty="0">
                <a:solidFill>
                  <a:srgbClr val="262626"/>
                </a:solidFill>
              </a:rPr>
            </a:br>
            <a:r>
              <a:rPr lang="en-US" altLang="en-US" dirty="0">
                <a:solidFill>
                  <a:srgbClr val="262626"/>
                </a:solidFill>
                <a:latin typeface="Courier New" panose="02070309020205020404" pitchFamily="49" charset="0"/>
              </a:rPr>
              <a:t>public JFrame(String title)</a:t>
            </a:r>
            <a:br>
              <a:rPr lang="en-US" altLang="en-US" dirty="0">
                <a:solidFill>
                  <a:srgbClr val="262626"/>
                </a:solidFill>
                <a:latin typeface="Courier New" panose="02070309020205020404" pitchFamily="49" charset="0"/>
              </a:rPr>
            </a:br>
            <a:r>
              <a:rPr lang="en-US" altLang="en-US" dirty="0">
                <a:solidFill>
                  <a:srgbClr val="262626"/>
                </a:solidFill>
              </a:rPr>
              <a:t>Creates a frame with an optional title.</a:t>
            </a:r>
          </a:p>
          <a:p>
            <a:pPr lvl="1"/>
            <a:endParaRPr lang="en-US" altLang="en-US" dirty="0">
              <a:solidFill>
                <a:srgbClr val="404040"/>
              </a:solidFill>
            </a:endParaRPr>
          </a:p>
          <a:p>
            <a:pPr lvl="1"/>
            <a:r>
              <a:rPr lang="en-US" altLang="en-US" dirty="0">
                <a:solidFill>
                  <a:srgbClr val="404040"/>
                </a:solidFill>
              </a:rPr>
              <a:t>Call </a:t>
            </a:r>
            <a:r>
              <a:rPr lang="en-US" altLang="en-US" dirty="0">
                <a:solidFill>
                  <a:srgbClr val="404040"/>
                </a:solidFill>
                <a:latin typeface="Courier New" panose="02070309020205020404" pitchFamily="49" charset="0"/>
              </a:rPr>
              <a:t>setVisible(true)</a:t>
            </a:r>
            <a:r>
              <a:rPr lang="en-US" altLang="en-US" dirty="0">
                <a:solidFill>
                  <a:srgbClr val="404040"/>
                </a:solidFill>
              </a:rPr>
              <a:t> to make a frame appear on the screen after creating it.</a:t>
            </a:r>
          </a:p>
          <a:p>
            <a:pPr lvl="1"/>
            <a:endParaRPr lang="en-US" altLang="en-US" dirty="0">
              <a:solidFill>
                <a:srgbClr val="404040"/>
              </a:solidFill>
            </a:endParaRPr>
          </a:p>
          <a:p>
            <a:r>
              <a:rPr lang="en-US" altLang="en-US" dirty="0">
                <a:solidFill>
                  <a:srgbClr val="262626"/>
                </a:solidFill>
                <a:latin typeface="Courier New" panose="02070309020205020404" pitchFamily="49" charset="0"/>
              </a:rPr>
              <a:t>public void add(Component comp)</a:t>
            </a:r>
            <a:r>
              <a:rPr lang="en-US" altLang="en-US" dirty="0">
                <a:solidFill>
                  <a:srgbClr val="262626"/>
                </a:solidFill>
              </a:rPr>
              <a:t/>
            </a:r>
            <a:br>
              <a:rPr lang="en-US" altLang="en-US" dirty="0">
                <a:solidFill>
                  <a:srgbClr val="262626"/>
                </a:solidFill>
              </a:rPr>
            </a:br>
            <a:r>
              <a:rPr lang="en-US" altLang="en-US" dirty="0">
                <a:solidFill>
                  <a:srgbClr val="262626"/>
                </a:solidFill>
              </a:rPr>
              <a:t>Places the given component or container inside the frame.</a:t>
            </a:r>
          </a:p>
        </p:txBody>
      </p:sp>
      <p:pic>
        <p:nvPicPr>
          <p:cNvPr id="12" name="Picture 4">
            <a:extLst>
              <a:ext uri="{FF2B5EF4-FFF2-40B4-BE49-F238E27FC236}">
                <a16:creationId xmlns:a16="http://schemas.microsoft.com/office/drawing/2014/main" xmlns="" id="{F8F10E6C-94C1-4E7A-A90D-87FAF90682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1839913"/>
            <a:ext cx="2209800" cy="1323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8236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se403-03wi-template">
  <a:themeElements>
    <a:clrScheme name="cse403-03wi-template.pot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se403-03wi-template.pot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cse403-03wi-template.pot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e403-03wi-template.pot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e403-03wi-template.pot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e403-03wi-template.pot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e403-03wi-template.po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e403-03wi-template.po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e403-03wi-template.po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A7E12BF89150641AFECEF0F7D8049CC" ma:contentTypeVersion="4" ma:contentTypeDescription="Create a new document." ma:contentTypeScope="" ma:versionID="989a4ec42f872ed958feac95306fad5b">
  <xsd:schema xmlns:xsd="http://www.w3.org/2001/XMLSchema" xmlns:xs="http://www.w3.org/2001/XMLSchema" xmlns:p="http://schemas.microsoft.com/office/2006/metadata/properties" xmlns:ns2="654c00b4-61d2-4cba-988c-2f0c774bd14f" targetNamespace="http://schemas.microsoft.com/office/2006/metadata/properties" ma:root="true" ma:fieldsID="27721b1ba72db852720f594684b0b724" ns2:_="">
    <xsd:import namespace="654c00b4-61d2-4cba-988c-2f0c774bd14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54c00b4-61d2-4cba-988c-2f0c774bd14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5B2F193-DC52-442C-B00B-3CD0C3EF3C6A}"/>
</file>

<file path=customXml/itemProps2.xml><?xml version="1.0" encoding="utf-8"?>
<ds:datastoreItem xmlns:ds="http://schemas.openxmlformats.org/officeDocument/2006/customXml" ds:itemID="{53740665-DBA2-4FF5-B56D-2A25BBFC20D1}"/>
</file>

<file path=customXml/itemProps3.xml><?xml version="1.0" encoding="utf-8"?>
<ds:datastoreItem xmlns:ds="http://schemas.openxmlformats.org/officeDocument/2006/customXml" ds:itemID="{27EE41F2-B31F-4E93-848D-B379A2D65374}"/>
</file>

<file path=docProps/app.xml><?xml version="1.0" encoding="utf-8"?>
<Properties xmlns="http://schemas.openxmlformats.org/officeDocument/2006/extended-properties" xmlns:vt="http://schemas.openxmlformats.org/officeDocument/2006/docPropsVTypes">
  <TotalTime>4998</TotalTime>
  <Words>3068</Words>
  <Application>Microsoft Office PowerPoint</Application>
  <PresentationFormat>On-screen Show (4:3)</PresentationFormat>
  <Paragraphs>827</Paragraphs>
  <Slides>72</Slides>
  <Notes>31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72</vt:i4>
      </vt:variant>
    </vt:vector>
  </HeadingPairs>
  <TitlesOfParts>
    <vt:vector size="74" baseType="lpstr">
      <vt:lpstr>Office Theme</vt:lpstr>
      <vt:lpstr>cse403-03wi-template</vt:lpstr>
      <vt:lpstr>Noida Institute of Engineering and Technology, Greater Noida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Manks</dc:creator>
  <cp:lastModifiedBy>Aditee</cp:lastModifiedBy>
  <cp:revision>325</cp:revision>
  <dcterms:created xsi:type="dcterms:W3CDTF">2006-08-16T00:00:00Z</dcterms:created>
  <dcterms:modified xsi:type="dcterms:W3CDTF">2021-12-15T04:47:03Z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0x010100CA7E12BF89150641AFECEF0F7D8049CC</vt:lpwstr>
  </property>
</Properties>
</file>