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harts/colors2.xml" ContentType="application/vnd.ms-office.chartcolorstyl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notesSlides/notesSlide7.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Default Extension="bin" ContentType="application/vnd.openxmlformats-officedocument.oleObject"/>
  <Override PartName="/ppt/charts/style1.xml" ContentType="application/vnd.ms-office.chartstyl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charts/colors3.xml" ContentType="application/vnd.ms-office.chartcolorstyle+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notesSlides/notesSlide4.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charts/style2.xml" ContentType="application/vnd.ms-office.chart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charts/colors1.xml" ContentType="application/vnd.ms-office.chartcolor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6"/>
  </p:notesMasterIdLst>
  <p:sldIdLst>
    <p:sldId id="257" r:id="rId2"/>
    <p:sldId id="556" r:id="rId3"/>
    <p:sldId id="794" r:id="rId4"/>
    <p:sldId id="284" r:id="rId5"/>
    <p:sldId id="795" r:id="rId6"/>
    <p:sldId id="796" r:id="rId7"/>
    <p:sldId id="295" r:id="rId8"/>
    <p:sldId id="452" r:id="rId9"/>
    <p:sldId id="296" r:id="rId10"/>
    <p:sldId id="453" r:id="rId11"/>
    <p:sldId id="563" r:id="rId12"/>
    <p:sldId id="564" r:id="rId13"/>
    <p:sldId id="565" r:id="rId14"/>
    <p:sldId id="299" r:id="rId15"/>
    <p:sldId id="562" r:id="rId16"/>
    <p:sldId id="558" r:id="rId17"/>
    <p:sldId id="690" r:id="rId18"/>
    <p:sldId id="455" r:id="rId19"/>
    <p:sldId id="454" r:id="rId20"/>
    <p:sldId id="703" r:id="rId21"/>
    <p:sldId id="708" r:id="rId22"/>
    <p:sldId id="709" r:id="rId23"/>
    <p:sldId id="710" r:id="rId24"/>
    <p:sldId id="718" r:id="rId25"/>
    <p:sldId id="720" r:id="rId26"/>
    <p:sldId id="723" r:id="rId27"/>
    <p:sldId id="724" r:id="rId28"/>
    <p:sldId id="725" r:id="rId29"/>
    <p:sldId id="711" r:id="rId30"/>
    <p:sldId id="712" r:id="rId31"/>
    <p:sldId id="713" r:id="rId32"/>
    <p:sldId id="714" r:id="rId33"/>
    <p:sldId id="719" r:id="rId34"/>
    <p:sldId id="721" r:id="rId35"/>
    <p:sldId id="722" r:id="rId36"/>
    <p:sldId id="715" r:id="rId37"/>
    <p:sldId id="716" r:id="rId38"/>
    <p:sldId id="717" r:id="rId39"/>
    <p:sldId id="414" r:id="rId40"/>
    <p:sldId id="791" r:id="rId41"/>
    <p:sldId id="729" r:id="rId42"/>
    <p:sldId id="730" r:id="rId43"/>
    <p:sldId id="694" r:id="rId44"/>
    <p:sldId id="695" r:id="rId45"/>
    <p:sldId id="698" r:id="rId46"/>
    <p:sldId id="697" r:id="rId47"/>
    <p:sldId id="258" r:id="rId48"/>
    <p:sldId id="259" r:id="rId49"/>
    <p:sldId id="260" r:id="rId50"/>
    <p:sldId id="261" r:id="rId51"/>
    <p:sldId id="262" r:id="rId52"/>
    <p:sldId id="263" r:id="rId53"/>
    <p:sldId id="264" r:id="rId54"/>
    <p:sldId id="265" r:id="rId55"/>
    <p:sldId id="266" r:id="rId56"/>
    <p:sldId id="267" r:id="rId57"/>
    <p:sldId id="268" r:id="rId58"/>
    <p:sldId id="269" r:id="rId59"/>
    <p:sldId id="270" r:id="rId60"/>
    <p:sldId id="271" r:id="rId61"/>
    <p:sldId id="272" r:id="rId62"/>
    <p:sldId id="306" r:id="rId63"/>
    <p:sldId id="781" r:id="rId64"/>
    <p:sldId id="792" r:id="rId65"/>
    <p:sldId id="731" r:id="rId66"/>
    <p:sldId id="732" r:id="rId67"/>
    <p:sldId id="736" r:id="rId68"/>
    <p:sldId id="737" r:id="rId69"/>
    <p:sldId id="738" r:id="rId70"/>
    <p:sldId id="739" r:id="rId71"/>
    <p:sldId id="741" r:id="rId72"/>
    <p:sldId id="793" r:id="rId73"/>
    <p:sldId id="742" r:id="rId74"/>
    <p:sldId id="744"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8" r:id="rId88"/>
    <p:sldId id="757" r:id="rId89"/>
    <p:sldId id="782" r:id="rId90"/>
    <p:sldId id="763" r:id="rId91"/>
    <p:sldId id="764" r:id="rId92"/>
    <p:sldId id="765" r:id="rId93"/>
    <p:sldId id="766" r:id="rId94"/>
    <p:sldId id="767" r:id="rId95"/>
    <p:sldId id="768" r:id="rId96"/>
    <p:sldId id="769" r:id="rId97"/>
    <p:sldId id="770" r:id="rId98"/>
    <p:sldId id="771" r:id="rId99"/>
    <p:sldId id="774" r:id="rId100"/>
    <p:sldId id="783" r:id="rId101"/>
    <p:sldId id="397" r:id="rId102"/>
    <p:sldId id="466" r:id="rId103"/>
    <p:sldId id="726" r:id="rId104"/>
    <p:sldId id="740" r:id="rId105"/>
    <p:sldId id="759" r:id="rId106"/>
    <p:sldId id="760" r:id="rId107"/>
    <p:sldId id="761" r:id="rId108"/>
    <p:sldId id="762" r:id="rId109"/>
    <p:sldId id="775" r:id="rId110"/>
    <p:sldId id="776" r:id="rId111"/>
    <p:sldId id="778" r:id="rId112"/>
    <p:sldId id="779" r:id="rId113"/>
    <p:sldId id="780" r:id="rId114"/>
    <p:sldId id="692" r:id="rId115"/>
    <p:sldId id="777" r:id="rId116"/>
    <p:sldId id="527" r:id="rId117"/>
    <p:sldId id="784" r:id="rId118"/>
    <p:sldId id="786" r:id="rId119"/>
    <p:sldId id="787" r:id="rId120"/>
    <p:sldId id="788" r:id="rId121"/>
    <p:sldId id="789" r:id="rId122"/>
    <p:sldId id="790" r:id="rId123"/>
    <p:sldId id="440" r:id="rId124"/>
    <p:sldId id="283" r:id="rId125"/>
  </p:sldIdLst>
  <p:sldSz cx="12192000" cy="6858000"/>
  <p:notesSz cx="6858000" cy="9144000"/>
  <p:defaultTextStyle>
    <a:defPPr>
      <a:defRPr lang="hi-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sorterViewPr>
    <p:cViewPr>
      <p:scale>
        <a:sx n="100" d="100"/>
        <a:sy n="100" d="100"/>
      </p:scale>
      <p:origin x="0" y="-2768"/>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package" Target="../embeddings/Microsoft_Office_Excel_Worksheet3.xlsx"/></Relationships>
</file>

<file path=ppt/charts/chart1.xml><?xml version="1.0" encoding="utf-8"?>
<c:chartSpace xmlns:c="http://schemas.openxmlformats.org/drawingml/2006/chart" xmlns:a="http://schemas.openxmlformats.org/drawingml/2006/main" xmlns:r="http://schemas.openxmlformats.org/officeDocument/2006/relationships">
  <c:lang val="en-US"/>
  <c:chart>
    <c:autoTitleDeleted val="1"/>
    <c:plotArea>
      <c:layout/>
      <c:pieChart>
        <c:varyColors val="1"/>
        <c:ser>
          <c:idx val="0"/>
          <c:order val="0"/>
          <c:tx>
            <c:strRef>
              <c:f>Sheet1!$B$1</c:f>
              <c:strCache>
                <c:ptCount val="1"/>
                <c:pt idx="0">
                  <c:v>Sales</c:v>
                </c:pt>
              </c:strCache>
            </c:strRef>
          </c:tx>
          <c:dPt>
            <c:idx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2-342E-4DA2-B086-14F5D75CA85B}"/>
              </c:ext>
            </c:extLst>
          </c:dPt>
          <c:dP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342E-4DA2-B086-14F5D75CA85B}"/>
              </c:ext>
            </c:extLst>
          </c:dPt>
          <c:dPt>
            <c:idx val="2"/>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4-342E-4DA2-B086-14F5D75CA85B}"/>
              </c:ext>
            </c:extLst>
          </c:dPt>
          <c:dPt>
            <c:idx val="3"/>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342E-4DA2-B086-14F5D75CA85B}"/>
              </c:ext>
            </c:extLst>
          </c:dPt>
          <c:dLbls>
            <c:dLbl>
              <c:idx val="0"/>
              <c:layout>
                <c:manualLayout>
                  <c:x val="-0.13280536417322841"/>
                  <c:y val="0.12589644830239069"/>
                </c:manualLayout>
              </c:layout>
              <c:tx>
                <c:rich>
                  <a:bodyPr/>
                  <a:lstStyle/>
                  <a:p>
                    <a:fld id="{B538312C-2990-44AC-8BB0-FE926C459A6F}" type="CATEGORYNAME">
                      <a:rPr lang="en-US"/>
                      <a:pPr/>
                      <a:t>[CATEGORY NAME]</a:t>
                    </a:fld>
                    <a:r>
                      <a:rPr lang="en-US" baseline="0" dirty="0"/>
                      <a:t>, </a:t>
                    </a:r>
                    <a:fld id="{D96DE496-7141-4BFC-95F2-A2DE5FC62B1D}" type="VALUE">
                      <a:rPr lang="en-US" baseline="0"/>
                      <a:pPr/>
                      <a:t>[VALUE]</a:t>
                    </a:fld>
                    <a:r>
                      <a:rPr lang="en-US" baseline="0" dirty="0"/>
                      <a:t>, </a:t>
                    </a:r>
                  </a:p>
                </c:rich>
              </c:tx>
              <c:dLblPos val="bestFit"/>
              <c:showVal val="1"/>
              <c:showCatName val="1"/>
              <c:showPercent val="1"/>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2-342E-4DA2-B086-14F5D75CA85B}"/>
                </c:ext>
              </c:extLst>
            </c:dLbl>
            <c:dLbl>
              <c:idx val="1"/>
              <c:layout>
                <c:manualLayout>
                  <c:x val="-7.8832308070866219E-2"/>
                  <c:y val="-0.22195489114761871"/>
                </c:manualLayout>
              </c:layout>
              <c:tx>
                <c:rich>
                  <a:bodyPr/>
                  <a:lstStyle/>
                  <a:p>
                    <a:fld id="{852DE4A5-E579-494C-936C-1355249922BC}" type="CATEGORYNAME">
                      <a:rPr lang="en-US"/>
                      <a:pPr/>
                      <a:t>[CATEGORY NAME]</a:t>
                    </a:fld>
                    <a:r>
                      <a:rPr lang="en-US" baseline="0" dirty="0"/>
                      <a:t>, </a:t>
                    </a:r>
                    <a:fld id="{0132C6F6-1F36-4DF6-AC59-4CDD1F48A044}" type="VALUE">
                      <a:rPr lang="en-US" baseline="0"/>
                      <a:pPr/>
                      <a:t>[VALUE]</a:t>
                    </a:fld>
                    <a:r>
                      <a:rPr lang="en-US" baseline="0" dirty="0"/>
                      <a:t>, </a:t>
                    </a:r>
                  </a:p>
                </c:rich>
              </c:tx>
              <c:dLblPos val="bestFit"/>
              <c:showVal val="1"/>
              <c:showCatName val="1"/>
              <c:showPercent val="1"/>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5-342E-4DA2-B086-14F5D75CA85B}"/>
                </c:ext>
              </c:extLst>
            </c:dLbl>
            <c:dLbl>
              <c:idx val="2"/>
              <c:layout>
                <c:manualLayout>
                  <c:x val="0.13666215551181105"/>
                  <c:y val="0.11124653949878846"/>
                </c:manualLayout>
              </c:layout>
              <c:tx>
                <c:rich>
                  <a:bodyPr/>
                  <a:lstStyle/>
                  <a:p>
                    <a:fld id="{7A45EC03-83B9-49CF-A88D-A050616C7C91}" type="CATEGORYNAME">
                      <a:rPr lang="en-US"/>
                      <a:pPr/>
                      <a:t>[CATEGORY NAME]</a:t>
                    </a:fld>
                    <a:r>
                      <a:rPr lang="en-US" baseline="0" dirty="0"/>
                      <a:t>, </a:t>
                    </a:r>
                    <a:fld id="{FCEF69CD-970C-4543-8381-68F745DEE0CE}" type="VALUE">
                      <a:rPr lang="en-US" baseline="0" smtClean="0"/>
                      <a:pPr/>
                      <a:t>[VALUE]</a:t>
                    </a:fld>
                    <a:endParaRPr lang="en-US" baseline="0" dirty="0"/>
                  </a:p>
                </c:rich>
              </c:tx>
              <c:dLblPos val="bestFit"/>
              <c:showVal val="1"/>
              <c:showCatName val="1"/>
              <c:showPercent val="1"/>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4-342E-4DA2-B086-14F5D75CA85B}"/>
                </c:ext>
              </c:extLst>
            </c:dLbl>
            <c:dLbl>
              <c:idx val="3"/>
              <c:layout>
                <c:manualLayout>
                  <c:x val="-1.484621062992126E-3"/>
                  <c:y val="1.3604268356036632E-2"/>
                </c:manualLayout>
              </c:layout>
              <c:tx>
                <c:rich>
                  <a:bodyPr/>
                  <a:lstStyle/>
                  <a:p>
                    <a:fld id="{71B6E1BE-E125-4C1A-BC4A-E86F21BD356D}" type="CATEGORYNAME">
                      <a:rPr lang="en-US"/>
                      <a:pPr/>
                      <a:t>[CATEGORY NAME]</a:t>
                    </a:fld>
                    <a:r>
                      <a:rPr lang="en-US" baseline="0" dirty="0"/>
                      <a:t>, </a:t>
                    </a:r>
                    <a:fld id="{E3FC56D0-8BEA-4BD0-89F8-CA68F41258E7}" type="VALUE">
                      <a:rPr lang="en-US" baseline="0"/>
                      <a:pPr/>
                      <a:t>[VALUE]</a:t>
                    </a:fld>
                    <a:r>
                      <a:rPr lang="en-US" baseline="0"/>
                      <a:t>, </a:t>
                    </a:r>
                  </a:p>
                </c:rich>
              </c:tx>
              <c:dLblPos val="bestFit"/>
              <c:showVal val="1"/>
              <c:showCatName val="1"/>
              <c:showPercent val="1"/>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3-342E-4DA2-B086-14F5D75CA85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Val val="1"/>
            <c:showCatName val="1"/>
            <c:showPercent val="1"/>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Mathematics</c:v>
                </c:pt>
                <c:pt idx="1">
                  <c:v>Science</c:v>
                </c:pt>
                <c:pt idx="2">
                  <c:v>Language </c:v>
                </c:pt>
                <c:pt idx="3">
                  <c:v>Other</c:v>
                </c:pt>
              </c:strCache>
            </c:strRef>
          </c:cat>
          <c:val>
            <c:numRef>
              <c:f>Sheet1!$B$2:$B$5</c:f>
              <c:numCache>
                <c:formatCode>0%</c:formatCode>
                <c:ptCount val="4"/>
                <c:pt idx="0">
                  <c:v>0.30000000000000004</c:v>
                </c:pt>
                <c:pt idx="1">
                  <c:v>0.32000000000000006</c:v>
                </c:pt>
                <c:pt idx="2">
                  <c:v>0.36000000000000004</c:v>
                </c:pt>
                <c:pt idx="3">
                  <c:v>2.0000000000000004E-2</c:v>
                </c:pt>
              </c:numCache>
            </c:numRef>
          </c:val>
          <c:extLst xmlns:c16r2="http://schemas.microsoft.com/office/drawing/2015/06/chart">
            <c:ext xmlns:c16="http://schemas.microsoft.com/office/drawing/2014/chart" uri="{C3380CC4-5D6E-409C-BE32-E72D297353CC}">
              <c16:uniqueId val="{00000000-342E-4DA2-B086-14F5D75CA85B}"/>
            </c:ext>
          </c:extLst>
        </c:ser>
        <c:dLbls>
          <c:showPercent val="1"/>
        </c:dLbls>
        <c:firstSliceAng val="0"/>
      </c:pieChart>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Examination</a:t>
            </a:r>
          </a:p>
        </c:rich>
      </c:tx>
      <c:spPr>
        <a:noFill/>
        <a:ln>
          <a:noFill/>
        </a:ln>
        <a:effectLst/>
      </c:spPr>
    </c:title>
    <c:plotArea>
      <c:layout/>
      <c:pieChart>
        <c:varyColors val="1"/>
        <c:ser>
          <c:idx val="0"/>
          <c:order val="0"/>
          <c:tx>
            <c:strRef>
              <c:f>Sheet1!$B$1</c:f>
              <c:strCache>
                <c:ptCount val="1"/>
                <c:pt idx="0">
                  <c:v>Sales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2-2E33-42AB-A695-87369432C550}"/>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5-2E33-42AB-A695-87369432C550}"/>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4-2E33-42AB-A695-87369432C550}"/>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3-2E33-42AB-A695-87369432C550}"/>
              </c:ext>
            </c:extLst>
          </c:dPt>
          <c:dLbls>
            <c:dLbl>
              <c:idx val="0"/>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2E33-42AB-A695-87369432C550}"/>
                </c:ext>
              </c:extLst>
            </c:dLbl>
            <c:dLbl>
              <c:idx val="1"/>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2E33-42AB-A695-87369432C550}"/>
                </c:ext>
              </c:extLst>
            </c:dLbl>
            <c:dLbl>
              <c:idx val="2"/>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2E33-42AB-A695-87369432C550}"/>
                </c:ext>
              </c:extLst>
            </c:dLbl>
            <c:dLbl>
              <c:idx val="3"/>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E33-42AB-A695-87369432C550}"/>
                </c:ext>
              </c:extLst>
            </c:dLbl>
            <c:delete val="1"/>
            <c:extLst xmlns:c16r2="http://schemas.microsoft.com/office/drawing/2015/06/chart">
              <c:ext xmlns:c15="http://schemas.microsoft.com/office/drawing/2012/chart" uri="{CE6537A1-D6FC-4f65-9D91-7224C49458BB}"/>
            </c:extLst>
          </c:dLbls>
          <c:cat>
            <c:strRef>
              <c:f>Sheet1!$A$2:$A$5</c:f>
              <c:strCache>
                <c:ptCount val="4"/>
                <c:pt idx="0">
                  <c:v>Bengali</c:v>
                </c:pt>
                <c:pt idx="1">
                  <c:v>English</c:v>
                </c:pt>
                <c:pt idx="2">
                  <c:v>History</c:v>
                </c:pt>
                <c:pt idx="3">
                  <c:v>Mathematics</c:v>
                </c:pt>
              </c:strCache>
            </c:strRef>
          </c:cat>
          <c:val>
            <c:numRef>
              <c:f>Sheet1!$B$2:$B$5</c:f>
              <c:numCache>
                <c:formatCode>General</c:formatCode>
                <c:ptCount val="4"/>
                <c:pt idx="0">
                  <c:v>144</c:v>
                </c:pt>
                <c:pt idx="1">
                  <c:v>54</c:v>
                </c:pt>
                <c:pt idx="2">
                  <c:v>72</c:v>
                </c:pt>
                <c:pt idx="3">
                  <c:v>90</c:v>
                </c:pt>
              </c:numCache>
            </c:numRef>
          </c:val>
          <c:extLst xmlns:c16r2="http://schemas.microsoft.com/office/drawing/2015/06/chart">
            <c:ext xmlns:c16="http://schemas.microsoft.com/office/drawing/2014/chart" uri="{C3380CC4-5D6E-409C-BE32-E72D297353CC}">
              <c16:uniqueId val="{00000000-2E33-42AB-A695-87369432C550}"/>
            </c:ext>
          </c:extLst>
        </c:ser>
        <c:dLbls/>
        <c:firstSliceAng val="0"/>
      </c:pieChart>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lang val="en-US"/>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Examination</a:t>
            </a:r>
          </a:p>
        </c:rich>
      </c:tx>
      <c:spPr>
        <a:noFill/>
        <a:ln>
          <a:noFill/>
        </a:ln>
        <a:effectLst/>
      </c:spPr>
    </c:title>
    <c:plotArea>
      <c:layout/>
      <c:pieChart>
        <c:varyColors val="1"/>
        <c:ser>
          <c:idx val="0"/>
          <c:order val="0"/>
          <c:tx>
            <c:strRef>
              <c:f>Sheet1!$B$1</c:f>
              <c:strCache>
                <c:ptCount val="1"/>
                <c:pt idx="0">
                  <c:v>Sales</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2-2E33-42AB-A695-87369432C550}"/>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5-2E33-42AB-A695-87369432C550}"/>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4-2E33-42AB-A695-87369432C550}"/>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3-2E33-42AB-A695-87369432C550}"/>
              </c:ext>
            </c:extLst>
          </c:dPt>
          <c:dLbls>
            <c:dLbl>
              <c:idx val="0"/>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2-2E33-42AB-A695-87369432C550}"/>
                </c:ext>
              </c:extLst>
            </c:dLbl>
            <c:dLbl>
              <c:idx val="1"/>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5-2E33-42AB-A695-87369432C550}"/>
                </c:ext>
              </c:extLst>
            </c:dLbl>
            <c:dLbl>
              <c:idx val="2"/>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2E33-42AB-A695-87369432C550}"/>
                </c:ext>
              </c:extLst>
            </c:dLbl>
            <c:dLbl>
              <c:idx val="3"/>
              <c:showVal val="1"/>
              <c:extLst xmlns:c16r2="http://schemas.microsoft.com/office/drawing/2015/06/chart">
                <c:ext xmlns:c15="http://schemas.microsoft.com/office/drawing/2012/chart" uri="{CE6537A1-D6FC-4f65-9D91-7224C49458BB}"/>
                <c:ext xmlns:c16="http://schemas.microsoft.com/office/drawing/2014/chart" uri="{C3380CC4-5D6E-409C-BE32-E72D297353CC}">
                  <c16:uniqueId val="{00000003-2E33-42AB-A695-87369432C550}"/>
                </c:ext>
              </c:extLst>
            </c:dLbl>
            <c:delete val="1"/>
            <c:extLst xmlns:c16r2="http://schemas.microsoft.com/office/drawing/2015/06/chart">
              <c:ext xmlns:c15="http://schemas.microsoft.com/office/drawing/2012/chart" uri="{CE6537A1-D6FC-4f65-9D91-7224C49458BB}"/>
            </c:extLst>
          </c:dLbls>
          <c:cat>
            <c:strRef>
              <c:f>Sheet1!$A$2:$A$5</c:f>
              <c:strCache>
                <c:ptCount val="4"/>
                <c:pt idx="0">
                  <c:v>Bengali</c:v>
                </c:pt>
                <c:pt idx="1">
                  <c:v>English</c:v>
                </c:pt>
                <c:pt idx="2">
                  <c:v>History</c:v>
                </c:pt>
                <c:pt idx="3">
                  <c:v>Mathematics</c:v>
                </c:pt>
              </c:strCache>
            </c:strRef>
          </c:cat>
          <c:val>
            <c:numRef>
              <c:f>Sheet1!$B$2:$B$5</c:f>
              <c:numCache>
                <c:formatCode>General</c:formatCode>
                <c:ptCount val="4"/>
                <c:pt idx="0">
                  <c:v>144</c:v>
                </c:pt>
                <c:pt idx="1">
                  <c:v>54</c:v>
                </c:pt>
                <c:pt idx="2">
                  <c:v>72</c:v>
                </c:pt>
                <c:pt idx="3">
                  <c:v>90</c:v>
                </c:pt>
              </c:numCache>
            </c:numRef>
          </c:val>
          <c:extLst xmlns:c16r2="http://schemas.microsoft.com/office/drawing/2015/06/chart">
            <c:ext xmlns:c16="http://schemas.microsoft.com/office/drawing/2014/chart" uri="{C3380CC4-5D6E-409C-BE32-E72D297353CC}">
              <c16:uniqueId val="{00000000-2E33-42AB-A695-87369432C550}"/>
            </c:ext>
          </c:extLst>
        </c:ser>
        <c:dLbls/>
        <c:firstSliceAng val="0"/>
      </c:pieChart>
      <c:spPr>
        <a:noFill/>
        <a:ln>
          <a:noFill/>
        </a:ln>
        <a:effectLst/>
      </c:spPr>
    </c:plotArea>
    <c:legend>
      <c:legendPos val="b"/>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8.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0.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5.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i-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679FD0-445F-4463-990E-738CBBA05C4C}" type="datetimeFigureOut">
              <a:rPr lang="hi-IN" smtClean="0"/>
              <a:pPr/>
              <a:t>शनिवार, 24 वैशाख 1944</a:t>
            </a:fld>
            <a:endParaRPr lang="hi-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i-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i-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582599-095A-4212-880B-CAC75A62FA89}" type="slidenum">
              <a:rPr lang="hi-IN" smtClean="0"/>
              <a:pPr/>
              <a:t>‹#›</a:t>
            </a:fld>
            <a:endParaRPr lang="hi-IN"/>
          </a:p>
        </p:txBody>
      </p:sp>
    </p:spTree>
    <p:extLst>
      <p:ext uri="{BB962C8B-B14F-4D97-AF65-F5344CB8AC3E}">
        <p14:creationId xmlns:p14="http://schemas.microsoft.com/office/powerpoint/2010/main" xmlns="" val="1208889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Slide Number Placeholder 3"/>
          <p:cNvSpPr>
            <a:spLocks noGrp="1"/>
          </p:cNvSpPr>
          <p:nvPr>
            <p:ph type="sldNum" sz="quarter" idx="5"/>
          </p:nvPr>
        </p:nvSpPr>
        <p:spPr/>
        <p:txBody>
          <a:bodyPr/>
          <a:lstStyle/>
          <a:p>
            <a:fld id="{72582599-095A-4212-880B-CAC75A62FA89}" type="slidenum">
              <a:rPr lang="hi-IN" smtClean="0"/>
              <a:pPr/>
              <a:t>35</a:t>
            </a:fld>
            <a:endParaRPr lang="hi-IN"/>
          </a:p>
        </p:txBody>
      </p:sp>
    </p:spTree>
    <p:extLst>
      <p:ext uri="{BB962C8B-B14F-4D97-AF65-F5344CB8AC3E}">
        <p14:creationId xmlns:p14="http://schemas.microsoft.com/office/powerpoint/2010/main" xmlns="" val="830335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6020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xmlns="" val="4172773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71954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627090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991748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Slide Number Placeholder 3"/>
          <p:cNvSpPr>
            <a:spLocks noGrp="1"/>
          </p:cNvSpPr>
          <p:nvPr>
            <p:ph type="sldNum" sz="quarter" idx="5"/>
          </p:nvPr>
        </p:nvSpPr>
        <p:spPr/>
        <p:txBody>
          <a:bodyPr/>
          <a:lstStyle/>
          <a:p>
            <a:fld id="{72582599-095A-4212-880B-CAC75A62FA89}" type="slidenum">
              <a:rPr lang="hi-IN" smtClean="0"/>
              <a:pPr/>
              <a:t>27</a:t>
            </a:fld>
            <a:endParaRPr lang="hi-IN"/>
          </a:p>
        </p:txBody>
      </p:sp>
    </p:spTree>
    <p:extLst>
      <p:ext uri="{BB962C8B-B14F-4D97-AF65-F5344CB8AC3E}">
        <p14:creationId xmlns:p14="http://schemas.microsoft.com/office/powerpoint/2010/main" xmlns="" val="362025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941C53C-E245-4618-9B46-949EC0D6AE95}" type="datetime1">
              <a:rPr lang="en-US" smtClean="0"/>
              <a:pPr/>
              <a:t>5/14/2022</a:t>
            </a:fld>
            <a:endParaRPr lang="en-US"/>
          </a:p>
        </p:txBody>
      </p:sp>
      <p:sp>
        <p:nvSpPr>
          <p:cNvPr id="5" name="Footer Placeholder 4"/>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54823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CCBF81-FB1D-4A23-AB71-5432CDFFE1F2}" type="datetime1">
              <a:rPr lang="en-US" smtClean="0"/>
              <a:pPr/>
              <a:t>5/14/2022</a:t>
            </a:fld>
            <a:endParaRPr lang="en-US"/>
          </a:p>
        </p:txBody>
      </p:sp>
      <p:sp>
        <p:nvSpPr>
          <p:cNvPr id="5" name="Footer Placeholder 4"/>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7632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26DA47-7612-41AD-84F9-96EF36D06696}" type="datetime1">
              <a:rPr lang="en-US" smtClean="0"/>
              <a:pPr/>
              <a:t>5/14/2022</a:t>
            </a:fld>
            <a:endParaRPr lang="en-US"/>
          </a:p>
        </p:txBody>
      </p:sp>
      <p:sp>
        <p:nvSpPr>
          <p:cNvPr id="5" name="Footer Placeholder 4"/>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960068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87A0BB-8BD2-45DD-87E0-E0CCC0C0C85A}" type="datetime1">
              <a:rPr lang="en-US" smtClean="0"/>
              <a:pPr/>
              <a:t>5/14/2022</a:t>
            </a:fld>
            <a:endParaRPr lang="en-US"/>
          </a:p>
        </p:txBody>
      </p:sp>
      <p:sp>
        <p:nvSpPr>
          <p:cNvPr id="5" name="Footer Placeholder 4"/>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70334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D1CFCB-80EA-41A4-B25A-DADC1BD9B51C}" type="datetime1">
              <a:rPr lang="en-US" smtClean="0"/>
              <a:pPr/>
              <a:t>5/14/2022</a:t>
            </a:fld>
            <a:endParaRPr lang="en-US"/>
          </a:p>
        </p:txBody>
      </p:sp>
      <p:sp>
        <p:nvSpPr>
          <p:cNvPr id="5" name="Footer Placeholder 4"/>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2131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70C0CCC-9338-4D88-BCD4-31AFEAF7D512}" type="datetime1">
              <a:rPr lang="en-US" smtClean="0"/>
              <a:pPr/>
              <a:t>5/14/2022</a:t>
            </a:fld>
            <a:endParaRPr lang="en-US"/>
          </a:p>
        </p:txBody>
      </p:sp>
      <p:sp>
        <p:nvSpPr>
          <p:cNvPr id="6" name="Footer Placeholder 5"/>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49565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EF63E7E-EB62-4050-9C14-814A2CAA0C66}" type="datetime1">
              <a:rPr lang="en-US" smtClean="0"/>
              <a:pPr/>
              <a:t>5/14/2022</a:t>
            </a:fld>
            <a:endParaRPr lang="en-US"/>
          </a:p>
        </p:txBody>
      </p:sp>
      <p:sp>
        <p:nvSpPr>
          <p:cNvPr id="8" name="Footer Placeholder 7"/>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34613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2BE0A86-AE23-4F59-923A-7C552EA16632}" type="datetime1">
              <a:rPr lang="en-US" smtClean="0"/>
              <a:pPr/>
              <a:t>5/14/2022</a:t>
            </a:fld>
            <a:endParaRPr lang="en-US"/>
          </a:p>
        </p:txBody>
      </p:sp>
      <p:sp>
        <p:nvSpPr>
          <p:cNvPr id="4" name="Footer Placeholder 3"/>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82302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3980F-1C4D-469B-BCF6-67ECAE8D6F0D}" type="datetime1">
              <a:rPr lang="en-US" smtClean="0"/>
              <a:pPr/>
              <a:t>5/14/2022</a:t>
            </a:fld>
            <a:endParaRPr lang="en-US"/>
          </a:p>
        </p:txBody>
      </p:sp>
      <p:sp>
        <p:nvSpPr>
          <p:cNvPr id="3" name="Footer Placeholder 2"/>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4198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FE12ED-86F3-42AE-9373-2BC128C35AFB}" type="datetime1">
              <a:rPr lang="en-US" smtClean="0"/>
              <a:pPr/>
              <a:t>5/14/2022</a:t>
            </a:fld>
            <a:endParaRPr lang="en-US"/>
          </a:p>
        </p:txBody>
      </p:sp>
      <p:sp>
        <p:nvSpPr>
          <p:cNvPr id="6" name="Footer Placeholder 5"/>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73279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0058FF-8958-4C82-A29B-CA4AB9975F20}" type="datetime1">
              <a:rPr lang="en-US" smtClean="0"/>
              <a:pPr/>
              <a:t>5/14/2022</a:t>
            </a:fld>
            <a:endParaRPr lang="en-US"/>
          </a:p>
        </p:txBody>
      </p:sp>
      <p:sp>
        <p:nvSpPr>
          <p:cNvPr id="6" name="Footer Placeholder 5"/>
          <p:cNvSpPr>
            <a:spLocks noGrp="1"/>
          </p:cNvSpPr>
          <p:nvPr>
            <p:ph type="ftr" sz="quarter" idx="11"/>
          </p:nvPr>
        </p:nvSpPr>
        <p:spPr/>
        <p:txBody>
          <a:bodyPr/>
          <a:lstStyle/>
          <a:p>
            <a:r>
              <a:rPr lang="en-US"/>
              <a:t>Faculty Name: Mr. Raman Chauhan       Optimization &amp; Numerical Techniques (AAS0404)      Unit V</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19913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9921F-3179-4F64-8E6F-010C1E7D4D16}" type="datetime1">
              <a:rPr lang="en-US" smtClean="0"/>
              <a:pPr/>
              <a:t>5/14/2022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7302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s://youtu.be/ETiRE7N7pEI" TargetMode="External"/><Relationship Id="rId7" Type="http://schemas.openxmlformats.org/officeDocument/2006/relationships/image" Target="../media/image3.png"/><Relationship Id="rId2" Type="http://schemas.openxmlformats.org/officeDocument/2006/relationships/hyperlink" Target="https://youtu.be/XBQXX-nFzr0" TargetMode="External"/><Relationship Id="rId1" Type="http://schemas.openxmlformats.org/officeDocument/2006/relationships/slideLayout" Target="../slideLayouts/slideLayout2.xml"/><Relationship Id="rId6" Type="http://schemas.openxmlformats.org/officeDocument/2006/relationships/hyperlink" Target="https://youtu.be/Ai7qmZIGILE" TargetMode="External"/><Relationship Id="rId5" Type="http://schemas.openxmlformats.org/officeDocument/2006/relationships/hyperlink" Target="https://youtu.be/oI1rowcZCeA" TargetMode="External"/><Relationship Id="rId4" Type="http://schemas.openxmlformats.org/officeDocument/2006/relationships/hyperlink" Target="https://youtu.be/CBnGs9t6RxY" TargetMode="Externa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byjus.com/maths/one-to-one-function/"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oleObject" Target="../embeddings/oleObject3.bin"/><Relationship Id="rId4" Type="http://schemas.openxmlformats.org/officeDocument/2006/relationships/image" Target="../media/image39.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png"/><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https://byjus.com/maths/onto-fun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oleObject" Target="../embeddings/oleObject6.bin"/></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7.vml"/><Relationship Id="rId4" Type="http://schemas.openxmlformats.org/officeDocument/2006/relationships/oleObject" Target="../embeddings/oleObject7.bin"/></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s/_rels/slide9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5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2326" y="43263"/>
            <a:ext cx="9820382" cy="817162"/>
          </a:xfrm>
        </p:spPr>
        <p:style>
          <a:lnRef idx="1">
            <a:schemeClr val="accent5"/>
          </a:lnRef>
          <a:fillRef idx="2">
            <a:schemeClr val="accent5"/>
          </a:fillRef>
          <a:effectRef idx="1">
            <a:schemeClr val="accent5"/>
          </a:effectRef>
          <a:fontRef idx="minor">
            <a:schemeClr val="dk1"/>
          </a:fontRef>
        </p:style>
        <p:txBody>
          <a:bodyPr>
            <a:noAutofit/>
          </a:bodyPr>
          <a:lstStyle/>
          <a:p>
            <a:r>
              <a:rPr lang="en-US" sz="2400" b="1" dirty="0" err="1"/>
              <a:t>Noida</a:t>
            </a:r>
            <a:r>
              <a:rPr lang="en-US" sz="2400" b="1" dirty="0"/>
              <a:t> Institute of Engineering and Technology, Greater </a:t>
            </a:r>
            <a:r>
              <a:rPr lang="en-US" sz="2400" b="1" dirty="0" err="1"/>
              <a:t>Noida</a:t>
            </a:r>
            <a:endParaRPr lang="en-US" sz="2400" b="1" dirty="0"/>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500" b="1" dirty="0">
                <a:solidFill>
                  <a:schemeClr val="tx1"/>
                </a:solidFill>
              </a:rPr>
              <a:t>Aptitude IV</a:t>
            </a:r>
          </a:p>
          <a:p>
            <a:endParaRPr lang="en-US" sz="2500" dirty="0">
              <a:solidFill>
                <a:schemeClr val="tx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xmlns="" val="0"/>
              </a:ext>
            </a:extLst>
          </a:blip>
          <a:srcRect/>
          <a:stretch/>
        </p:blipFill>
        <p:spPr bwMode="auto">
          <a:xfrm>
            <a:off x="152400" y="161250"/>
            <a:ext cx="1371600" cy="635365"/>
          </a:xfrm>
          <a:prstGeom prst="rect">
            <a:avLst/>
          </a:prstGeom>
          <a:noFill/>
        </p:spPr>
      </p:pic>
      <p:sp>
        <p:nvSpPr>
          <p:cNvPr id="6" name="Subtitle 2"/>
          <p:cNvSpPr txBox="1">
            <a:spLocks/>
          </p:cNvSpPr>
          <p:nvPr/>
        </p:nvSpPr>
        <p:spPr>
          <a:xfrm>
            <a:off x="7315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prstClr val="black"/>
                </a:solidFill>
                <a:latin typeface="Calibri"/>
              </a:rPr>
              <a:t>Mr. Raman Chauhan</a:t>
            </a:r>
          </a:p>
          <a:p>
            <a:pPr algn="ctr">
              <a:spcBef>
                <a:spcPct val="20000"/>
              </a:spcBef>
              <a:defRPr/>
            </a:pPr>
            <a:r>
              <a:rPr lang="en-US" sz="2400" dirty="0">
                <a:solidFill>
                  <a:prstClr val="black"/>
                </a:solidFill>
                <a:latin typeface="Calibri"/>
              </a:rPr>
              <a:t>Department of</a:t>
            </a:r>
          </a:p>
          <a:p>
            <a:pPr algn="ctr">
              <a:spcBef>
                <a:spcPct val="20000"/>
              </a:spcBef>
              <a:defRPr/>
            </a:pPr>
            <a:r>
              <a:rPr lang="en-US" sz="2400" dirty="0">
                <a:solidFill>
                  <a:prstClr val="black"/>
                </a:solidFill>
                <a:latin typeface="Calibri"/>
              </a:rPr>
              <a:t>Mathematics</a:t>
            </a: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B0221813-8E10-410F-BD68-98E1161B4FD9}" type="datetime1">
              <a:rPr lang="en-US" b="1" smtClean="0">
                <a:solidFill>
                  <a:prstClr val="black">
                    <a:tint val="75000"/>
                  </a:prstClr>
                </a:solidFill>
                <a:latin typeface="Calibri"/>
              </a:rPr>
              <a:pPr/>
              <a:t>5/14/2022</a:t>
            </a:fld>
            <a:endParaRPr lang="en-US" b="1" dirty="0">
              <a:solidFill>
                <a:prstClr val="black">
                  <a:tint val="75000"/>
                </a:prstClr>
              </a:solidFill>
              <a:latin typeface="Calibri"/>
            </a:endParaRPr>
          </a:p>
        </p:txBody>
      </p:sp>
      <p:sp>
        <p:nvSpPr>
          <p:cNvPr id="10" name="Slide Number Placeholder 9"/>
          <p:cNvSpPr>
            <a:spLocks noGrp="1"/>
          </p:cNvSpPr>
          <p:nvPr>
            <p:ph type="sldNum" sz="quarter" idx="12"/>
          </p:nvPr>
        </p:nvSpPr>
        <p:spPr/>
        <p:txBody>
          <a:bodyPr/>
          <a:lstStyle/>
          <a:p>
            <a:fld id="{B6F15528-21DE-4FAA-801E-634DDDAF4B2B}" type="slidenum">
              <a:rPr lang="en-US" b="1">
                <a:solidFill>
                  <a:prstClr val="black">
                    <a:tint val="75000"/>
                  </a:prstClr>
                </a:solidFill>
                <a:latin typeface="Calibri"/>
              </a:rPr>
              <a:pPr/>
              <a:t>1</a:t>
            </a:fld>
            <a:endParaRPr lang="en-US" b="1">
              <a:solidFill>
                <a:prstClr val="black">
                  <a:tint val="75000"/>
                </a:prstClr>
              </a:solidFill>
              <a:latin typeface="Calibri"/>
            </a:endParaRPr>
          </a:p>
        </p:txBody>
      </p:sp>
      <p:sp>
        <p:nvSpPr>
          <p:cNvPr id="12" name="Subtitle 2"/>
          <p:cNvSpPr txBox="1">
            <a:spLocks/>
          </p:cNvSpPr>
          <p:nvPr/>
        </p:nvSpPr>
        <p:spPr>
          <a:xfrm>
            <a:off x="1676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prstClr val="black"/>
                </a:solidFill>
                <a:latin typeface="Calibri"/>
              </a:rPr>
              <a:t>Unit: V</a:t>
            </a:r>
          </a:p>
        </p:txBody>
      </p:sp>
      <p:sp>
        <p:nvSpPr>
          <p:cNvPr id="13" name="Footer Placeholder 12"/>
          <p:cNvSpPr>
            <a:spLocks noGrp="1"/>
          </p:cNvSpPr>
          <p:nvPr>
            <p:ph type="ftr" sz="quarter" idx="11"/>
          </p:nvPr>
        </p:nvSpPr>
        <p:spPr>
          <a:xfrm>
            <a:off x="3810000" y="6248401"/>
            <a:ext cx="6477000" cy="228599"/>
          </a:xfrm>
        </p:spPr>
        <p:txBody>
          <a:bodyPr/>
          <a:lstStyle/>
          <a:p>
            <a:r>
              <a:rPr lang="en-US" b="1" dirty="0">
                <a:solidFill>
                  <a:prstClr val="black">
                    <a:tint val="75000"/>
                  </a:prstClr>
                </a:solidFill>
                <a:latin typeface="Calibri"/>
              </a:rPr>
              <a:t>Faculty Name: Mr. Raman Chauhan       Optimization &amp; Numerical Techniques (AAS0404)      Unit V</a:t>
            </a:r>
          </a:p>
        </p:txBody>
      </p:sp>
      <p:sp>
        <p:nvSpPr>
          <p:cNvPr id="14" name="Subtitle 2"/>
          <p:cNvSpPr txBox="1">
            <a:spLocks/>
          </p:cNvSpPr>
          <p:nvPr/>
        </p:nvSpPr>
        <p:spPr>
          <a:xfrm>
            <a:off x="1676400" y="3810000"/>
            <a:ext cx="44196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77500" lnSpcReduction="20000"/>
          </a:bodyPr>
          <a:lstStyle/>
          <a:p>
            <a:r>
              <a:rPr kumimoji="0" lang="en-US" sz="2600" b="0" i="0" u="none" strike="noStrike" kern="1200" cap="none" spc="0" normalizeH="0" baseline="0" noProof="0" dirty="0">
                <a:ln>
                  <a:noFill/>
                </a:ln>
                <a:solidFill>
                  <a:schemeClr val="tx1"/>
                </a:solidFill>
                <a:effectLst/>
                <a:uLnTx/>
                <a:uFillTx/>
                <a:ea typeface="+mn-ea"/>
                <a:cs typeface="+mn-cs"/>
              </a:rPr>
              <a:t>Subject</a:t>
            </a:r>
            <a:r>
              <a:rPr kumimoji="0" lang="en-US" sz="2600" b="0" i="0" u="none" strike="noStrike" kern="1200" cap="none" spc="0" normalizeH="0" noProof="0" dirty="0">
                <a:ln>
                  <a:noFill/>
                </a:ln>
                <a:solidFill>
                  <a:schemeClr val="tx1"/>
                </a:solidFill>
                <a:effectLst/>
                <a:uLnTx/>
                <a:uFillTx/>
                <a:ea typeface="+mn-ea"/>
                <a:cs typeface="+mn-cs"/>
              </a:rPr>
              <a:t> Name:</a:t>
            </a:r>
            <a:r>
              <a:rPr lang="en-US" sz="2600" dirty="0">
                <a:solidFill>
                  <a:schemeClr val="tx1"/>
                </a:solidFill>
              </a:rPr>
              <a:t>Optimization And Numerical Techniques</a:t>
            </a:r>
            <a:r>
              <a:rPr lang="en-US" sz="2600" dirty="0">
                <a:solidFill>
                  <a:schemeClr val="tx1"/>
                </a:solidFill>
                <a:cs typeface="Times New Roman" pitchFamily="18" charset="0"/>
              </a:rPr>
              <a:t> </a:t>
            </a:r>
          </a:p>
          <a:p>
            <a:r>
              <a:rPr kumimoji="0" lang="en-US" sz="2600" b="0" i="0" u="none" strike="noStrike" kern="1200" cap="none" spc="0" normalizeH="0" noProof="0" dirty="0">
                <a:ln>
                  <a:noFill/>
                </a:ln>
                <a:solidFill>
                  <a:schemeClr val="tx1"/>
                </a:solidFill>
                <a:effectLst/>
                <a:uLnTx/>
                <a:uFillTx/>
                <a:ea typeface="+mn-ea"/>
                <a:cs typeface="+mn-cs"/>
              </a:rPr>
              <a:t>Subject code:</a:t>
            </a:r>
            <a:r>
              <a:rPr lang="en-US" sz="2600" dirty="0"/>
              <a:t>(AAS0404)</a:t>
            </a:r>
            <a:endParaRPr kumimoji="0" lang="en-US" sz="2600" b="0" i="0" u="none" strike="noStrike" kern="1200" cap="none" spc="0" normalizeH="0" baseline="0" noProof="0" dirty="0">
              <a:ln>
                <a:noFill/>
              </a:ln>
              <a:solidFill>
                <a:schemeClr val="tx1"/>
              </a:solidFill>
              <a:effectLst/>
              <a:uLnTx/>
              <a:uFillTx/>
              <a:ea typeface="+mn-ea"/>
              <a:cs typeface="+mn-cs"/>
            </a:endParaRPr>
          </a:p>
          <a:p>
            <a:pPr algn="ctr">
              <a:spcBef>
                <a:spcPct val="20000"/>
              </a:spcBef>
              <a:defRPr/>
            </a:pPr>
            <a:endParaRPr lang="en-US" sz="2000" dirty="0">
              <a:solidFill>
                <a:prstClr val="black"/>
              </a:solidFill>
              <a:latin typeface="Calibri"/>
            </a:endParaRPr>
          </a:p>
        </p:txBody>
      </p:sp>
      <p:sp>
        <p:nvSpPr>
          <p:cNvPr id="15" name="Subtitle 2"/>
          <p:cNvSpPr txBox="1">
            <a:spLocks/>
          </p:cNvSpPr>
          <p:nvPr/>
        </p:nvSpPr>
        <p:spPr>
          <a:xfrm>
            <a:off x="1524000" y="47625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prstClr val="black"/>
                </a:solidFill>
                <a:latin typeface="Calibri"/>
              </a:rPr>
              <a:t> </a:t>
            </a:r>
          </a:p>
          <a:p>
            <a:pPr algn="ctr">
              <a:spcBef>
                <a:spcPct val="20000"/>
              </a:spcBef>
              <a:defRPr/>
            </a:pPr>
            <a:r>
              <a:rPr lang="en-US" sz="2000" dirty="0">
                <a:solidFill>
                  <a:prstClr val="black"/>
                </a:solidFill>
                <a:latin typeface="Calibri"/>
              </a:rPr>
              <a:t>B Tech 4</a:t>
            </a:r>
            <a:r>
              <a:rPr lang="en-US" sz="2000" baseline="30000" dirty="0">
                <a:solidFill>
                  <a:prstClr val="black"/>
                </a:solidFill>
                <a:latin typeface="Calibri"/>
              </a:rPr>
              <a:t>th</a:t>
            </a:r>
            <a:r>
              <a:rPr lang="en-US" sz="2000" dirty="0">
                <a:solidFill>
                  <a:prstClr val="black"/>
                </a:solidFill>
                <a:latin typeface="Calibri"/>
              </a:rPr>
              <a:t> Sem DS/AI/AIML</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D52341-3164-4352-801E-03110E570BEE}"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356352"/>
            <a:ext cx="6248400" cy="227014"/>
          </a:xfrm>
        </p:spPr>
        <p:txBody>
          <a:bodyPr/>
          <a:lstStyle/>
          <a:p>
            <a:r>
              <a:rPr lang="en-US" dirty="0">
                <a:solidFill>
                  <a:prstClr val="black">
                    <a:tint val="75000"/>
                  </a:prstClr>
                </a:solidFill>
                <a:latin typeface="Calibri"/>
              </a:rPr>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10</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CO-PSO Mapping(CO5)</a:t>
            </a:r>
          </a:p>
        </p:txBody>
      </p:sp>
      <p:sp>
        <p:nvSpPr>
          <p:cNvPr id="9" name="Content Placeholder 8"/>
          <p:cNvSpPr>
            <a:spLocks noGrp="1"/>
          </p:cNvSpPr>
          <p:nvPr>
            <p:ph idx="1"/>
          </p:nvPr>
        </p:nvSpPr>
        <p:spPr>
          <a:xfrm>
            <a:off x="1981200" y="1676401"/>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2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xmlns="" val="1172017062"/>
              </p:ext>
            </p:extLst>
          </p:nvPr>
        </p:nvGraphicFramePr>
        <p:xfrm>
          <a:off x="3352800" y="1295400"/>
          <a:ext cx="5181600" cy="3605868"/>
        </p:xfrm>
        <a:graphic>
          <a:graphicData uri="http://schemas.openxmlformats.org/drawingml/2006/table">
            <a:tbl>
              <a:tblPr firstRow="1" firstCol="1" bandRow="1">
                <a:tableStyleId>{5C22544A-7EE6-4342-B048-85BDC9FD1C3A}</a:tableStyleId>
              </a:tblPr>
              <a:tblGrid>
                <a:gridCol w="950899">
                  <a:extLst>
                    <a:ext uri="{9D8B030D-6E8A-4147-A177-3AD203B41FA5}">
                      <a16:colId xmlns:a16="http://schemas.microsoft.com/office/drawing/2014/main" xmlns="" val="20000"/>
                    </a:ext>
                  </a:extLst>
                </a:gridCol>
                <a:gridCol w="974092">
                  <a:extLst>
                    <a:ext uri="{9D8B030D-6E8A-4147-A177-3AD203B41FA5}">
                      <a16:colId xmlns:a16="http://schemas.microsoft.com/office/drawing/2014/main" xmlns="" val="20001"/>
                    </a:ext>
                  </a:extLst>
                </a:gridCol>
                <a:gridCol w="881321">
                  <a:extLst>
                    <a:ext uri="{9D8B030D-6E8A-4147-A177-3AD203B41FA5}">
                      <a16:colId xmlns:a16="http://schemas.microsoft.com/office/drawing/2014/main" xmlns="" val="20002"/>
                    </a:ext>
                  </a:extLst>
                </a:gridCol>
                <a:gridCol w="1187644">
                  <a:extLst>
                    <a:ext uri="{9D8B030D-6E8A-4147-A177-3AD203B41FA5}">
                      <a16:colId xmlns:a16="http://schemas.microsoft.com/office/drawing/2014/main" xmlns="" val="20003"/>
                    </a:ext>
                  </a:extLst>
                </a:gridCol>
                <a:gridCol w="1187644">
                  <a:extLst>
                    <a:ext uri="{9D8B030D-6E8A-4147-A177-3AD203B41FA5}">
                      <a16:colId xmlns:a16="http://schemas.microsoft.com/office/drawing/2014/main" xmlns="" val="68036629"/>
                    </a:ext>
                  </a:extLst>
                </a:gridCol>
              </a:tblGrid>
              <a:tr h="600978">
                <a:tc>
                  <a:txBody>
                    <a:bodyPr/>
                    <a:lstStyle/>
                    <a:p>
                      <a:pPr marL="0" marR="0" algn="ctr">
                        <a:lnSpc>
                          <a:spcPct val="115000"/>
                        </a:lnSpc>
                        <a:spcBef>
                          <a:spcPts val="0"/>
                        </a:spcBef>
                        <a:spcAft>
                          <a:spcPts val="0"/>
                        </a:spcAft>
                      </a:pPr>
                      <a:r>
                        <a:rPr lang="en-US" sz="2200" dirty="0">
                          <a:solidFill>
                            <a:schemeClr val="bg1"/>
                          </a:solidFill>
                          <a:effectLst/>
                        </a:rPr>
                        <a:t>CO</a:t>
                      </a:r>
                      <a:endParaRPr lang="en-US" sz="22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PSO1</a:t>
                      </a:r>
                      <a:endParaRPr lang="en-US" sz="22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PSO2</a:t>
                      </a:r>
                      <a:endParaRPr lang="en-US" sz="22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PSO3</a:t>
                      </a:r>
                      <a:endParaRPr lang="en-US" sz="22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rPr>
                        <a:t>PSO4</a:t>
                      </a:r>
                      <a:endParaRPr lang="en-US" sz="22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xmlns="" val="10000"/>
                  </a:ext>
                </a:extLst>
              </a:tr>
              <a:tr h="600978">
                <a:tc>
                  <a:txBody>
                    <a:bodyPr/>
                    <a:lstStyle/>
                    <a:p>
                      <a:pPr marL="0" marR="0" algn="ctr">
                        <a:lnSpc>
                          <a:spcPct val="115000"/>
                        </a:lnSpc>
                        <a:spcBef>
                          <a:spcPts val="0"/>
                        </a:spcBef>
                        <a:spcAft>
                          <a:spcPts val="0"/>
                        </a:spcAft>
                      </a:pPr>
                      <a:r>
                        <a:rPr lang="en-US" sz="2200" dirty="0">
                          <a:solidFill>
                            <a:schemeClr val="bg1"/>
                          </a:solidFill>
                          <a:effectLst/>
                        </a:rPr>
                        <a:t>CO.1</a:t>
                      </a:r>
                      <a:endParaRPr lang="en-US" sz="2200" dirty="0">
                        <a:solidFill>
                          <a:schemeClr val="bg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mn-lt"/>
                          <a:ea typeface="+mn-ea"/>
                          <a:cs typeface="+mn-cs"/>
                        </a:rPr>
                        <a:t>H</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600978">
                <a:tc>
                  <a:txBody>
                    <a:bodyPr/>
                    <a:lstStyle/>
                    <a:p>
                      <a:pPr marL="0" marR="0" algn="ctr">
                        <a:lnSpc>
                          <a:spcPct val="115000"/>
                        </a:lnSpc>
                        <a:spcBef>
                          <a:spcPts val="0"/>
                        </a:spcBef>
                        <a:spcAft>
                          <a:spcPts val="0"/>
                        </a:spcAft>
                      </a:pPr>
                      <a:r>
                        <a:rPr lang="en-US" sz="2200" b="1" dirty="0">
                          <a:solidFill>
                            <a:schemeClr val="bg1"/>
                          </a:solidFill>
                          <a:effectLst/>
                        </a:rPr>
                        <a:t>CO.2</a:t>
                      </a:r>
                      <a:endParaRPr lang="en-US" sz="2200" b="1" dirty="0">
                        <a:solidFill>
                          <a:schemeClr val="bg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rPr>
                        <a:t>L</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00978">
                <a:tc>
                  <a:txBody>
                    <a:bodyPr/>
                    <a:lstStyle/>
                    <a:p>
                      <a:pPr marL="0" marR="0" algn="ctr">
                        <a:lnSpc>
                          <a:spcPct val="115000"/>
                        </a:lnSpc>
                        <a:spcBef>
                          <a:spcPts val="0"/>
                        </a:spcBef>
                        <a:spcAft>
                          <a:spcPts val="0"/>
                        </a:spcAft>
                      </a:pPr>
                      <a:r>
                        <a:rPr lang="en-US" sz="2200" dirty="0">
                          <a:solidFill>
                            <a:schemeClr val="bg1"/>
                          </a:solidFill>
                          <a:effectLst/>
                        </a:rPr>
                        <a:t>CO.3</a:t>
                      </a:r>
                      <a:endParaRPr lang="en-US" sz="2200" dirty="0">
                        <a:solidFill>
                          <a:schemeClr val="bg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b="0" dirty="0">
                          <a:solidFill>
                            <a:schemeClr val="tx1"/>
                          </a:solidFill>
                          <a:effectLst/>
                          <a:latin typeface="Calibri"/>
                          <a:ea typeface="Calibri"/>
                          <a:cs typeface="Times New Roman"/>
                        </a:rPr>
                        <a:t>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rPr>
                        <a:t>M</a:t>
                      </a:r>
                      <a:endParaRPr lang="en-US" sz="22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rPr>
                        <a:t>M</a:t>
                      </a:r>
                      <a:endParaRPr lang="en-US" sz="22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b="0" dirty="0">
                          <a:solidFill>
                            <a:schemeClr val="tx1"/>
                          </a:solidFill>
                          <a:effectLst/>
                        </a:rPr>
                        <a:t>M</a:t>
                      </a:r>
                      <a:endParaRPr lang="en-US" sz="22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600978">
                <a:tc>
                  <a:txBody>
                    <a:bodyPr/>
                    <a:lstStyle/>
                    <a:p>
                      <a:pPr marL="0" marR="0" algn="ctr">
                        <a:lnSpc>
                          <a:spcPct val="115000"/>
                        </a:lnSpc>
                        <a:spcBef>
                          <a:spcPts val="0"/>
                        </a:spcBef>
                        <a:spcAft>
                          <a:spcPts val="0"/>
                        </a:spcAft>
                      </a:pPr>
                      <a:r>
                        <a:rPr lang="en-US" sz="2200" dirty="0">
                          <a:solidFill>
                            <a:schemeClr val="bg1"/>
                          </a:solidFill>
                          <a:effectLst/>
                        </a:rPr>
                        <a:t>CO.4</a:t>
                      </a:r>
                      <a:endParaRPr lang="en-US" sz="2200" dirty="0">
                        <a:solidFill>
                          <a:schemeClr val="bg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rPr>
                        <a:t>H</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600978">
                <a:tc>
                  <a:txBody>
                    <a:bodyPr/>
                    <a:lstStyle/>
                    <a:p>
                      <a:pPr marL="0" marR="0" algn="ctr">
                        <a:lnSpc>
                          <a:spcPct val="115000"/>
                        </a:lnSpc>
                        <a:spcBef>
                          <a:spcPts val="0"/>
                        </a:spcBef>
                        <a:spcAft>
                          <a:spcPts val="0"/>
                        </a:spcAft>
                      </a:pPr>
                      <a:r>
                        <a:rPr lang="en-US" sz="2200" dirty="0">
                          <a:solidFill>
                            <a:schemeClr val="bg1"/>
                          </a:solidFill>
                          <a:effectLst/>
                        </a:rPr>
                        <a:t>CO.5</a:t>
                      </a:r>
                      <a:endParaRPr lang="en-US" sz="2200" dirty="0">
                        <a:solidFill>
                          <a:schemeClr val="bg1"/>
                        </a:solidFill>
                        <a:effectLst/>
                        <a:latin typeface="Calibri"/>
                        <a:ea typeface="Calibri"/>
                        <a:cs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rPr>
                        <a:t>H</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rPr>
                        <a:t>M</a:t>
                      </a:r>
                      <a:endParaRPr lang="en-US" sz="220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5"/>
                  </a:ext>
                </a:extLst>
              </a:tr>
            </a:tbl>
          </a:graphicData>
        </a:graphic>
      </p:graphicFrame>
      <p:pic>
        <p:nvPicPr>
          <p:cNvPr id="10" name="Picture 9">
            <a:extLst>
              <a:ext uri="{FF2B5EF4-FFF2-40B4-BE49-F238E27FC236}">
                <a16:creationId xmlns:a16="http://schemas.microsoft.com/office/drawing/2014/main" xmlns="" id="{BE325C70-964B-4BFE-BBED-3DECBF0CEBC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810976931"/>
      </p:ext>
    </p:extLst>
  </p:cSld>
  <p:clrMapOvr>
    <a:masterClrMapping/>
  </p:clrMapOvr>
  <p:transition spd="slow">
    <p:push dir="u"/>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Font typeface="Wingdings" pitchFamily="2" charset="2"/>
              <a:buChar char="ü"/>
            </a:pPr>
            <a:r>
              <a:rPr lang="en-US" sz="2200" dirty="0"/>
              <a:t>Number System</a:t>
            </a:r>
          </a:p>
          <a:p>
            <a:pPr>
              <a:buFont typeface="Wingdings" pitchFamily="2" charset="2"/>
              <a:buChar char="ü"/>
            </a:pPr>
            <a:r>
              <a:rPr lang="en-US" sz="2200" dirty="0"/>
              <a:t>Permutation &amp; Combination</a:t>
            </a:r>
          </a:p>
          <a:p>
            <a:pPr>
              <a:buFont typeface="Wingdings" pitchFamily="2" charset="2"/>
              <a:buChar char="ü"/>
            </a:pPr>
            <a:r>
              <a:rPr lang="en-US" sz="2200" dirty="0"/>
              <a:t>Probability</a:t>
            </a:r>
          </a:p>
          <a:p>
            <a:pPr>
              <a:buFont typeface="Wingdings" pitchFamily="2" charset="2"/>
              <a:buChar char="ü"/>
            </a:pPr>
            <a:r>
              <a:rPr lang="en-US" sz="2200" dirty="0"/>
              <a:t>Function</a:t>
            </a:r>
          </a:p>
          <a:p>
            <a:pPr>
              <a:buFont typeface="Wingdings" pitchFamily="2" charset="2"/>
              <a:buChar char="ü"/>
            </a:pPr>
            <a:r>
              <a:rPr lang="en-US" sz="2200" dirty="0"/>
              <a:t>Data Interpretation</a:t>
            </a:r>
          </a:p>
          <a:p>
            <a:pPr>
              <a:buFont typeface="Wingdings" pitchFamily="2" charset="2"/>
              <a:buChar char="ü"/>
            </a:pPr>
            <a:r>
              <a:rPr lang="en-US" sz="2200" dirty="0"/>
              <a:t>Syllogism</a:t>
            </a:r>
          </a:p>
          <a:p>
            <a:pPr marL="0" indent="0">
              <a:buNone/>
            </a:pPr>
            <a:endParaRPr lang="en-US" sz="2200" dirty="0"/>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9871D845-2B39-492C-AC53-13A8B8FB9060}" type="datetime1">
              <a:rPr lang="en-US" smtClean="0"/>
              <a:pPr/>
              <a:t>5/14/2022</a:t>
            </a:fld>
            <a:endParaRPr lang="en-US"/>
          </a:p>
        </p:txBody>
      </p:sp>
      <p:sp>
        <p:nvSpPr>
          <p:cNvPr id="5" name="Footer Placeholder 4"/>
          <p:cNvSpPr>
            <a:spLocks noGrp="1"/>
          </p:cNvSpPr>
          <p:nvPr>
            <p:ph type="ftr" sz="quarter" idx="11"/>
          </p:nvPr>
        </p:nvSpPr>
        <p:spPr>
          <a:xfrm>
            <a:off x="2671281" y="6356351"/>
            <a:ext cx="6396519"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Recap(CO5)</a:t>
            </a:r>
          </a:p>
        </p:txBody>
      </p:sp>
      <p:pic>
        <p:nvPicPr>
          <p:cNvPr id="9" name="Picture 8">
            <a:extLst>
              <a:ext uri="{FF2B5EF4-FFF2-40B4-BE49-F238E27FC236}">
                <a16:creationId xmlns:a16="http://schemas.microsoft.com/office/drawing/2014/main" xmlns="" id="{A1099710-2741-4C18-B9A6-189F1EC6F2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1763272984"/>
      </p:ext>
    </p:extLst>
  </p:cSld>
  <p:clrMapOvr>
    <a:masterClrMapping/>
  </p:clrMapOvr>
  <p:transition spd="slow">
    <p:push dir="u"/>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sz="2200" dirty="0"/>
              <a:t>Self Made Video Link:</a:t>
            </a:r>
          </a:p>
          <a:p>
            <a:pPr marL="0" indent="0">
              <a:lnSpc>
                <a:spcPct val="115000"/>
              </a:lnSpc>
              <a:spcBef>
                <a:spcPts val="0"/>
              </a:spcBef>
              <a:spcAft>
                <a:spcPts val="1000"/>
              </a:spcAft>
              <a:buNone/>
            </a:pPr>
            <a:r>
              <a:rPr lang="en-US" sz="1800" dirty="0">
                <a:latin typeface="Calibri" panose="020F0502020204030204" pitchFamily="34" charset="0"/>
                <a:ea typeface="Calibri" panose="020F0502020204030204" pitchFamily="34" charset="0"/>
                <a:cs typeface="Mangal" panose="02040503050203030202" pitchFamily="18" charset="0"/>
              </a:rPr>
              <a:t>	</a:t>
            </a:r>
            <a:endParaRPr lang="en-US" sz="2200" dirty="0"/>
          </a:p>
        </p:txBody>
      </p:sp>
      <p:sp>
        <p:nvSpPr>
          <p:cNvPr id="4" name="Date Placeholder 3"/>
          <p:cNvSpPr>
            <a:spLocks noGrp="1"/>
          </p:cNvSpPr>
          <p:nvPr>
            <p:ph type="dt" sz="half" idx="10"/>
          </p:nvPr>
        </p:nvSpPr>
        <p:spPr/>
        <p:txBody>
          <a:bodyPr/>
          <a:lstStyle/>
          <a:p>
            <a:fld id="{33F59E86-672E-4891-A129-C7CFDEB74722}" type="datetime1">
              <a:rPr lang="en-US" smtClean="0"/>
              <a:pPr/>
              <a:t>5/14/2022</a:t>
            </a:fld>
            <a:endParaRPr lang="en-US"/>
          </a:p>
        </p:txBody>
      </p:sp>
      <p:sp>
        <p:nvSpPr>
          <p:cNvPr id="5" name="Footer Placeholder 4"/>
          <p:cNvSpPr>
            <a:spLocks noGrp="1"/>
          </p:cNvSpPr>
          <p:nvPr>
            <p:ph type="ftr" sz="quarter" idx="11"/>
          </p:nvPr>
        </p:nvSpPr>
        <p:spPr>
          <a:xfrm>
            <a:off x="2819400" y="6356351"/>
            <a:ext cx="6704744" cy="365126"/>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Faculty Video Links, </a:t>
            </a:r>
            <a:r>
              <a:rPr lang="en-US" sz="2400" b="1" dirty="0" err="1"/>
              <a:t>Youtube</a:t>
            </a:r>
            <a:r>
              <a:rPr lang="en-US" sz="2400" b="1" dirty="0"/>
              <a:t> &amp; NPTEL Video Links and Online Courses Details  </a:t>
            </a:r>
          </a:p>
        </p:txBody>
      </p:sp>
      <p:pic>
        <p:nvPicPr>
          <p:cNvPr id="9" name="Picture 8">
            <a:extLst>
              <a:ext uri="{FF2B5EF4-FFF2-40B4-BE49-F238E27FC236}">
                <a16:creationId xmlns:a16="http://schemas.microsoft.com/office/drawing/2014/main" xmlns="" id="{CEAD68EC-159A-4802-80EF-5F7501DE81CF}"/>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1259915154"/>
      </p:ext>
    </p:extLst>
  </p:cSld>
  <p:clrMapOvr>
    <a:masterClrMapping/>
  </p:clrMapOvr>
  <p:transition spd="slow">
    <p:push dir="u"/>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600200"/>
            <a:ext cx="8534400" cy="4876800"/>
          </a:xfrm>
        </p:spPr>
        <p:txBody>
          <a:bodyPr>
            <a:noAutofit/>
          </a:bodyPr>
          <a:lstStyle/>
          <a:p>
            <a:pPr marL="0" indent="0" algn="just">
              <a:buNone/>
            </a:pPr>
            <a:r>
              <a:rPr lang="en-US" sz="2200" dirty="0"/>
              <a:t>Suggested video link:</a:t>
            </a:r>
          </a:p>
          <a:p>
            <a:pPr marL="0" indent="0" algn="just">
              <a:buNone/>
            </a:pPr>
            <a:r>
              <a:rPr lang="en-US" sz="2200" dirty="0"/>
              <a:t>Number System</a:t>
            </a:r>
          </a:p>
          <a:p>
            <a:pPr marL="0" indent="0" algn="just">
              <a:buNone/>
            </a:pPr>
            <a:r>
              <a:rPr lang="en-US" sz="2200" dirty="0">
                <a:hlinkClick r:id="rId2"/>
              </a:rPr>
              <a:t>https://youtu.be/XBQXX-nFzr0</a:t>
            </a:r>
            <a:endParaRPr lang="en-US" sz="2200" dirty="0"/>
          </a:p>
          <a:p>
            <a:pPr marL="0" indent="0" algn="just">
              <a:buNone/>
            </a:pPr>
            <a:r>
              <a:rPr lang="en-US" sz="2200" dirty="0"/>
              <a:t>Permutation &amp; Combination</a:t>
            </a:r>
          </a:p>
          <a:p>
            <a:pPr marL="0" indent="0" algn="just">
              <a:buNone/>
            </a:pPr>
            <a:r>
              <a:rPr lang="en-US" sz="2200" dirty="0">
                <a:hlinkClick r:id="rId3"/>
              </a:rPr>
              <a:t>https://youtu.be/ETiRE7N7pEI</a:t>
            </a:r>
            <a:endParaRPr lang="en-US" sz="2200" dirty="0"/>
          </a:p>
          <a:p>
            <a:pPr marL="0" indent="0" algn="just">
              <a:buNone/>
            </a:pPr>
            <a:r>
              <a:rPr lang="en-US" sz="2200" dirty="0"/>
              <a:t>Probability </a:t>
            </a:r>
          </a:p>
          <a:p>
            <a:pPr marL="0" indent="0" algn="just">
              <a:buNone/>
            </a:pPr>
            <a:r>
              <a:rPr lang="en-US" sz="2200" dirty="0">
                <a:hlinkClick r:id="rId4"/>
              </a:rPr>
              <a:t>https://youtu.be/CBnGs9t6RxY</a:t>
            </a:r>
            <a:endParaRPr lang="en-US" sz="2200" dirty="0"/>
          </a:p>
          <a:p>
            <a:pPr marL="0" indent="0" algn="just">
              <a:buNone/>
            </a:pPr>
            <a:r>
              <a:rPr lang="en-US" sz="2200" dirty="0"/>
              <a:t>Data Interpretation</a:t>
            </a:r>
          </a:p>
          <a:p>
            <a:pPr marL="0" indent="0" algn="just">
              <a:buNone/>
            </a:pPr>
            <a:r>
              <a:rPr lang="en-US" sz="2200" dirty="0">
                <a:hlinkClick r:id="rId5"/>
              </a:rPr>
              <a:t>https://youtu.be/oI1rowcZCeA</a:t>
            </a:r>
            <a:endParaRPr lang="en-US" sz="2200" dirty="0"/>
          </a:p>
          <a:p>
            <a:pPr marL="0" indent="0" algn="just">
              <a:buNone/>
            </a:pPr>
            <a:r>
              <a:rPr lang="en-US" sz="2200" dirty="0"/>
              <a:t>Syllogism </a:t>
            </a:r>
          </a:p>
          <a:p>
            <a:pPr marL="0" indent="0" algn="just">
              <a:buNone/>
            </a:pPr>
            <a:r>
              <a:rPr lang="en-US" sz="2200" dirty="0">
                <a:hlinkClick r:id="rId6"/>
              </a:rPr>
              <a:t>https://youtu.be/Ai7qmZIGILE</a:t>
            </a:r>
            <a:endParaRPr lang="en-US" sz="2200" dirty="0"/>
          </a:p>
          <a:p>
            <a:pPr marL="0" indent="0" algn="just">
              <a:buNone/>
            </a:pPr>
            <a:endParaRPr lang="en-US" sz="2200" dirty="0"/>
          </a:p>
          <a:p>
            <a:pPr marL="0" indent="0" algn="just">
              <a:buNone/>
            </a:pPr>
            <a:endParaRPr lang="en-US" sz="2200" dirty="0"/>
          </a:p>
        </p:txBody>
      </p:sp>
      <p:sp>
        <p:nvSpPr>
          <p:cNvPr id="4" name="Date Placeholder 3"/>
          <p:cNvSpPr>
            <a:spLocks noGrp="1"/>
          </p:cNvSpPr>
          <p:nvPr>
            <p:ph type="dt" sz="half" idx="10"/>
          </p:nvPr>
        </p:nvSpPr>
        <p:spPr/>
        <p:txBody>
          <a:bodyPr/>
          <a:lstStyle/>
          <a:p>
            <a:fld id="{FD04F5D0-1CC8-4498-A150-03221BCFD509}" type="datetime1">
              <a:rPr lang="en-US" smtClean="0"/>
              <a:pPr/>
              <a:t>5/14/2022</a:t>
            </a:fld>
            <a:endParaRPr lang="en-US"/>
          </a:p>
        </p:txBody>
      </p:sp>
      <p:sp>
        <p:nvSpPr>
          <p:cNvPr id="5" name="Footer Placeholder 4"/>
          <p:cNvSpPr>
            <a:spLocks noGrp="1"/>
          </p:cNvSpPr>
          <p:nvPr>
            <p:ph type="ftr" sz="quarter" idx="11"/>
          </p:nvPr>
        </p:nvSpPr>
        <p:spPr>
          <a:xfrm>
            <a:off x="2517169" y="6246689"/>
            <a:ext cx="7315199" cy="474788"/>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2895600" y="0"/>
            <a:ext cx="7772400" cy="1219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Faculty Video Links, </a:t>
            </a:r>
            <a:r>
              <a:rPr lang="en-US" sz="3000" b="1" dirty="0" err="1"/>
              <a:t>Youtube</a:t>
            </a:r>
            <a:r>
              <a:rPr lang="en-US" sz="3000" b="1" dirty="0"/>
              <a:t> &amp; NPTEL Video Links and Online Courses Details(CO5)  </a:t>
            </a:r>
          </a:p>
        </p:txBody>
      </p:sp>
      <p:pic>
        <p:nvPicPr>
          <p:cNvPr id="9" name="Picture 8">
            <a:extLst>
              <a:ext uri="{FF2B5EF4-FFF2-40B4-BE49-F238E27FC236}">
                <a16:creationId xmlns:a16="http://schemas.microsoft.com/office/drawing/2014/main" xmlns="" id="{B318C39F-AE80-426B-B201-273D4CF5C3EC}"/>
              </a:ext>
            </a:extLst>
          </p:cNvPr>
          <p:cNvPicPr>
            <a:picLocks noChangeAspect="1"/>
          </p:cNvPicPr>
          <p:nvPr/>
        </p:nvPicPr>
        <p:blipFill>
          <a:blip r:embed="rId7">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2144907047"/>
      </p:ext>
    </p:extLst>
  </p:cSld>
  <p:clrMapOvr>
    <a:masterClrMapping/>
  </p:clrMapOvr>
  <p:transition spd="slow">
    <p:push dir="u"/>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Q1 Find the unit digit of (4137)</a:t>
            </a:r>
            <a:r>
              <a:rPr lang="en-US" sz="2400" i="0" baseline="30000" dirty="0">
                <a:ln w="0"/>
                <a:solidFill>
                  <a:schemeClr val="tx1"/>
                </a:solidFill>
                <a:effectLst>
                  <a:outerShdw blurRad="38100" dist="19050" dir="2700000" algn="tl" rotWithShape="0">
                    <a:schemeClr val="dk1">
                      <a:alpha val="40000"/>
                    </a:schemeClr>
                  </a:outerShdw>
                </a:effectLst>
              </a:rPr>
              <a:t>754</a:t>
            </a:r>
          </a:p>
          <a:p>
            <a:pPr algn="l"/>
            <a:r>
              <a:rPr lang="en-US" sz="2400" i="0" dirty="0">
                <a:ln w="0"/>
                <a:solidFill>
                  <a:schemeClr val="tx1"/>
                </a:solidFill>
                <a:effectLst>
                  <a:outerShdw blurRad="38100" dist="19050" dir="2700000" algn="tl" rotWithShape="0">
                    <a:schemeClr val="dk1">
                      <a:alpha val="40000"/>
                    </a:schemeClr>
                  </a:outerShdw>
                </a:effectLst>
              </a:rPr>
              <a:t>Q2 Find which of the following number is divisible by 11?</a:t>
            </a:r>
          </a:p>
          <a:p>
            <a:pPr algn="l"/>
            <a:r>
              <a:rPr lang="en-US" sz="2400" i="0" dirty="0">
                <a:ln w="0"/>
                <a:solidFill>
                  <a:schemeClr val="tx1"/>
                </a:solidFill>
                <a:effectLst>
                  <a:outerShdw blurRad="38100" dist="19050" dir="2700000" algn="tl" rotWithShape="0">
                    <a:schemeClr val="dk1">
                      <a:alpha val="40000"/>
                    </a:schemeClr>
                  </a:outerShdw>
                </a:effectLst>
              </a:rPr>
              <a:t>Q3. Find the largest 4 digit number which is divisible by 88.</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Q4. The remainder is 29, when a number is divided 56. If the same number is divided by 8, then what is the remainder?</a:t>
            </a:r>
          </a:p>
          <a:p>
            <a:pPr algn="l"/>
            <a:r>
              <a:rPr lang="en-US" sz="2400" i="0" dirty="0">
                <a:ln w="0"/>
                <a:solidFill>
                  <a:schemeClr val="tx1"/>
                </a:solidFill>
                <a:effectLst>
                  <a:outerShdw blurRad="38100" dist="19050" dir="2700000" algn="tl" rotWithShape="0">
                    <a:schemeClr val="dk1">
                      <a:alpha val="40000"/>
                    </a:schemeClr>
                  </a:outerShdw>
                </a:effectLst>
              </a:rPr>
              <a:t>Q5. Find the three consecutive odd numbers whose sum of the squares is 2531.</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Q6. On rolling a dice 2 times, the sum of 2 numbers that appear on the uppermost face is 8. What is the probability that the first throw of dice yields 4?</a:t>
            </a:r>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3A1B7497-F2DD-480C-92B7-C0BEDDC5946E}"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369977" cy="219111"/>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103</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3566942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Q7. </a:t>
                </a:r>
                <a:r>
                  <a:rPr lang="en-US" sz="2400" dirty="0">
                    <a:ln w="0"/>
                    <a:solidFill>
                      <a:schemeClr val="tx1"/>
                    </a:solidFill>
                    <a:effectLst>
                      <a:outerShdw blurRad="38100" dist="19050" dir="2700000" algn="tl" rotWithShape="0">
                        <a:schemeClr val="dk1">
                          <a:alpha val="40000"/>
                        </a:schemeClr>
                      </a:outerShdw>
                    </a:effectLst>
                  </a:rPr>
                  <a:t>If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solidFill>
                      <a:schemeClr val="tx1"/>
                    </a:solidFill>
                    <a:effectLst>
                      <a:outerShdw blurRad="38100" dist="19050" dir="2700000" algn="tl" rotWithShape="0">
                        <a:schemeClr val="dk1">
                          <a:alpha val="40000"/>
                        </a:schemeClr>
                      </a:outerShdw>
                    </a:effectLst>
                  </a:rPr>
                  <a:t> given by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oMath>
                </a14:m>
                <a:r>
                  <a:rPr lang="en-US" sz="2400" dirty="0">
                    <a:ln w="0"/>
                    <a:solidFill>
                      <a:schemeClr val="tx1"/>
                    </a:solidFill>
                    <a:effectLst>
                      <a:outerShdw blurRad="38100" dist="19050" dir="2700000" algn="tl" rotWithShape="0">
                        <a:schemeClr val="dk1">
                          <a:alpha val="40000"/>
                        </a:schemeClr>
                      </a:outerShdw>
                    </a:effectLst>
                  </a:rPr>
                  <a:t> then </a:t>
                </a:r>
                <a14:m>
                  <m:oMath xmlns:m="http://schemas.openxmlformats.org/officeDocument/2006/math">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oMath>
                </a14:m>
                <a:r>
                  <a:rPr lang="en-US" sz="2400" dirty="0">
                    <a:ln w="0"/>
                    <a:solidFill>
                      <a:schemeClr val="tx1"/>
                    </a:solidFill>
                    <a:effectLst>
                      <a:outerShdw blurRad="38100" dist="19050" dir="2700000" algn="tl" rotWithShape="0">
                        <a:schemeClr val="dk1">
                          <a:alpha val="40000"/>
                        </a:schemeClr>
                      </a:outerShdw>
                    </a:effectLst>
                  </a:rPr>
                  <a:t> is</a:t>
                </a:r>
              </a:p>
              <a:p>
                <a:pPr marL="457200" indent="-457200" algn="l">
                  <a:buAutoNum type="alphaLcPeriod"/>
                </a:pPr>
                <a:r>
                  <a:rPr lang="en-US" sz="2400" b="1" dirty="0">
                    <a:ln w="0"/>
                    <a:solidFill>
                      <a:schemeClr val="tx1"/>
                    </a:solidFill>
                    <a:effectLst>
                      <a:outerShdw blurRad="38100" dist="19050" dir="2700000" algn="tl" rotWithShape="0">
                        <a:schemeClr val="dk1">
                          <a:alpha val="40000"/>
                        </a:schemeClr>
                      </a:outerShdw>
                    </a:effectLst>
                  </a:rPr>
                  <a:t>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Onto</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Not 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None of these </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1" y="1055670"/>
                <a:ext cx="9890588" cy="4941718"/>
              </a:xfrm>
              <a:blipFill>
                <a:blip r:embed="rId2"/>
                <a:stretch>
                  <a:fillRect l="-1110" t="-1233"/>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7674BB7B-F056-4836-A9D4-61E06D15918C}"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208943" y="6210337"/>
            <a:ext cx="7643973"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104</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7715565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691812" y="958141"/>
            <a:ext cx="9890588" cy="4941718"/>
          </a:xfrm>
          <a:ln/>
        </p:spPr>
        <p:style>
          <a:lnRef idx="2">
            <a:schemeClr val="dk1"/>
          </a:lnRef>
          <a:fillRef idx="1">
            <a:schemeClr val="lt1"/>
          </a:fillRef>
          <a:effectRef idx="0">
            <a:schemeClr val="dk1"/>
          </a:effectRef>
          <a:fontRef idx="minor">
            <a:schemeClr val="dk1"/>
          </a:fontRef>
        </p:style>
        <p:txBody>
          <a:bodyPr>
            <a:noAutofit/>
          </a:bodyPr>
          <a:lstStyle/>
          <a:p>
            <a:pPr algn="l"/>
            <a:r>
              <a:rPr lang="en-US" sz="2400" b="1" i="0" dirty="0">
                <a:ln w="0"/>
                <a:solidFill>
                  <a:schemeClr val="tx1"/>
                </a:solidFill>
                <a:effectLst>
                  <a:outerShdw blurRad="38100" dist="19050" dir="2700000" algn="tl" rotWithShape="0">
                    <a:schemeClr val="dk1">
                      <a:alpha val="40000"/>
                    </a:schemeClr>
                  </a:outerShdw>
                </a:effectLst>
              </a:rPr>
              <a:t>Q8. </a:t>
            </a:r>
            <a:r>
              <a:rPr lang="en-US" sz="2400" i="0" u="none" strike="noStrike" baseline="0" dirty="0">
                <a:ln w="0"/>
                <a:solidFill>
                  <a:schemeClr val="tx1"/>
                </a:solidFill>
                <a:effectLst>
                  <a:outerShdw blurRad="38100" dist="19050" dir="2700000" algn="tl" rotWithShape="0">
                    <a:schemeClr val="dk1">
                      <a:alpha val="40000"/>
                    </a:schemeClr>
                  </a:outerShdw>
                </a:effectLst>
              </a:rPr>
              <a:t>The following pie-chart represents the result of 600 successful students in various subject of an examination. Study the Pie-chart and answer question</a:t>
            </a:r>
            <a:r>
              <a:rPr lang="en-US" sz="2400" b="0" i="0" u="none" strike="noStrike" baseline="0" dirty="0"/>
              <a:t>.</a:t>
            </a:r>
          </a:p>
          <a:p>
            <a:pPr algn="l"/>
            <a:r>
              <a:rPr lang="en-US" sz="2400" i="0" dirty="0">
                <a:ln w="0"/>
                <a:solidFill>
                  <a:schemeClr val="tx1"/>
                </a:solidFill>
                <a:effectLst>
                  <a:outerShdw blurRad="38100" dist="19050" dir="2700000" algn="tl" rotWithShape="0">
                    <a:schemeClr val="dk1">
                      <a:alpha val="40000"/>
                    </a:schemeClr>
                  </a:outerShdw>
                </a:effectLst>
              </a:rPr>
              <a:t> </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04CA4521-3594-4FB2-97AD-9CEF9249AB3D}"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1828801" y="6356351"/>
            <a:ext cx="7294651"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105</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9" name="Chart 8">
            <a:extLst>
              <a:ext uri="{FF2B5EF4-FFF2-40B4-BE49-F238E27FC236}">
                <a16:creationId xmlns:a16="http://schemas.microsoft.com/office/drawing/2014/main" xmlns="" id="{D90217DA-F876-4E92-9323-A56C7636670D}"/>
              </a:ext>
            </a:extLst>
          </p:cNvPr>
          <p:cNvGraphicFramePr/>
          <p:nvPr>
            <p:extLst>
              <p:ext uri="{D42A27DB-BD31-4B8C-83A1-F6EECF244321}">
                <p14:modId xmlns:p14="http://schemas.microsoft.com/office/powerpoint/2010/main" xmlns="" val="3016050952"/>
              </p:ext>
            </p:extLst>
          </p:nvPr>
        </p:nvGraphicFramePr>
        <p:xfrm>
          <a:off x="2936697" y="2106247"/>
          <a:ext cx="6318606" cy="4021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5486313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u="none" strike="noStrike" baseline="0" dirty="0">
                <a:ln w="0"/>
                <a:solidFill>
                  <a:schemeClr val="tx1"/>
                </a:solidFill>
                <a:effectLst>
                  <a:outerShdw blurRad="38100" dist="19050" dir="2700000" algn="tl" rotWithShape="0">
                    <a:schemeClr val="dk1">
                      <a:alpha val="40000"/>
                    </a:schemeClr>
                  </a:outerShdw>
                </a:effectLst>
              </a:rPr>
              <a:t>(</a:t>
            </a:r>
            <a:r>
              <a:rPr lang="en-US" sz="2400" i="0" u="none" strike="noStrike" baseline="0" dirty="0" err="1">
                <a:ln w="0"/>
                <a:solidFill>
                  <a:schemeClr val="tx1"/>
                </a:solidFill>
                <a:effectLst>
                  <a:outerShdw blurRad="38100" dist="19050" dir="2700000" algn="tl" rotWithShape="0">
                    <a:schemeClr val="dk1">
                      <a:alpha val="40000"/>
                    </a:schemeClr>
                  </a:outerShdw>
                </a:effectLst>
              </a:rPr>
              <a:t>i</a:t>
            </a:r>
            <a:r>
              <a:rPr lang="en-US" sz="2400" i="0" u="none" strike="noStrike" baseline="0" dirty="0">
                <a:ln w="0"/>
                <a:solidFill>
                  <a:schemeClr val="tx1"/>
                </a:solidFill>
                <a:effectLst>
                  <a:outerShdw blurRad="38100" dist="19050" dir="2700000" algn="tl" rotWithShape="0">
                    <a:schemeClr val="dk1">
                      <a:alpha val="40000"/>
                    </a:schemeClr>
                  </a:outerShdw>
                </a:effectLst>
              </a:rPr>
              <a:t>) The ratio of students who passed in Bengali, to the students who passed in History is</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1 : 2</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B. 2 : 1</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3 : 4</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3 : 5</a:t>
            </a:r>
            <a:endParaRPr lang="en-US" sz="2400" i="0" dirty="0">
              <a:ln w="0"/>
              <a:solidFill>
                <a:schemeClr val="tx1"/>
              </a:solidFill>
              <a:effectLst>
                <a:outerShdw blurRad="38100" dist="19050" dir="2700000" algn="tl" rotWithShape="0">
                  <a:schemeClr val="dk1">
                    <a:alpha val="40000"/>
                  </a:schemeClr>
                </a:outerShdw>
              </a:effectLst>
            </a:endParaRPr>
          </a:p>
          <a:p>
            <a:pPr algn="l"/>
            <a:r>
              <a:rPr lang="en-US" sz="2400" i="0" dirty="0">
                <a:ln w="0"/>
                <a:solidFill>
                  <a:schemeClr val="tx1"/>
                </a:solidFill>
                <a:effectLst>
                  <a:outerShdw blurRad="38100" dist="19050" dir="2700000" algn="tl" rotWithShape="0">
                    <a:schemeClr val="dk1">
                      <a:alpha val="40000"/>
                    </a:schemeClr>
                  </a:outerShdw>
                </a:effectLst>
              </a:rPr>
              <a:t>(ii)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passed in Bengali is greater than the number of students passed in History </a:t>
            </a:r>
            <a:r>
              <a:rPr lang="en-IN" sz="2400" i="0" u="none" strike="noStrike" baseline="0" dirty="0">
                <a:ln w="0"/>
                <a:solidFill>
                  <a:schemeClr val="tx1"/>
                </a:solidFill>
                <a:effectLst>
                  <a:outerShdw blurRad="38100" dist="19050" dir="2700000" algn="tl" rotWithShape="0">
                    <a:schemeClr val="dk1">
                      <a:alpha val="40000"/>
                    </a:schemeClr>
                  </a:outerShdw>
                </a:effectLst>
              </a:rPr>
              <a:t>by</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150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60</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C. 120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100</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664C8BD1-95B2-47F8-989D-46344F73BFC3}"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034283" y="6356352"/>
            <a:ext cx="7222733" cy="219110"/>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106</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06764264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(iii) </a:t>
            </a:r>
            <a:r>
              <a:rPr lang="en-US" sz="2400" i="0" u="none" strike="noStrike" baseline="0" dirty="0">
                <a:ln w="0"/>
                <a:solidFill>
                  <a:schemeClr val="tx1"/>
                </a:solidFill>
                <a:effectLst>
                  <a:outerShdw blurRad="38100" dist="19050" dir="2700000" algn="tl" rotWithShape="0">
                    <a:schemeClr val="dk1">
                      <a:alpha val="40000"/>
                    </a:schemeClr>
                  </a:outerShdw>
                </a:effectLst>
              </a:rPr>
              <a:t>The percentage of students who passed in English is</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A. 15%</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5%</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12%</a:t>
            </a:r>
          </a:p>
          <a:p>
            <a:pPr algn="l"/>
            <a:r>
              <a:rPr lang="en-IN" sz="2400" dirty="0">
                <a:ln w="0"/>
                <a:solidFill>
                  <a:schemeClr val="tx1"/>
                </a:solidFill>
                <a:effectLst>
                  <a:outerShdw blurRad="38100" dist="19050" dir="2700000" algn="tl" rotWithShape="0">
                    <a:schemeClr val="dk1">
                      <a:alpha val="40000"/>
                    </a:schemeClr>
                  </a:outerShdw>
                </a:effectLst>
              </a:rPr>
              <a:t>(iv)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passed in English is less than the number of students passed in</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Mathematics by</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50</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B. 60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90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75</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ABDC4DCA-5BBE-4285-B6F3-40F28FB09805}"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210337"/>
            <a:ext cx="6452171"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107</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06335330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(v)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who passed in Bengali is –</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A. 240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320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180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140</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2E68C08A-5CD5-41EC-9B01-CA6A494B16FC}"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472719"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108</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9826878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Q9. </a:t>
            </a:r>
            <a:r>
              <a:rPr lang="en-US" sz="2400" b="1" i="0" dirty="0">
                <a:solidFill>
                  <a:srgbClr val="000000"/>
                </a:solidFill>
                <a:effectLst/>
              </a:rPr>
              <a:t>Statements:</a:t>
            </a:r>
            <a:r>
              <a:rPr lang="en-US" sz="2400" b="0" i="0" dirty="0">
                <a:solidFill>
                  <a:srgbClr val="000000"/>
                </a:solidFill>
                <a:effectLst/>
              </a:rPr>
              <a:t> All green are blue. All blue are white.</a:t>
            </a:r>
          </a:p>
          <a:p>
            <a:pPr algn="l"/>
            <a:r>
              <a:rPr lang="en-US" sz="2400" b="1" i="0" dirty="0">
                <a:solidFill>
                  <a:srgbClr val="000000"/>
                </a:solidFill>
                <a:effectLst/>
              </a:rPr>
              <a:t>Conclusions:</a:t>
            </a:r>
            <a:endParaRPr lang="en-US" sz="2400" b="0" i="0" dirty="0">
              <a:solidFill>
                <a:srgbClr val="000000"/>
              </a:solidFill>
              <a:effectLst/>
            </a:endParaRPr>
          </a:p>
          <a:p>
            <a:pPr algn="l">
              <a:buFont typeface="+mj-lt"/>
              <a:buAutoNum type="arabicPeriod"/>
            </a:pPr>
            <a:r>
              <a:rPr lang="en-US" sz="2400" b="0" i="0" dirty="0">
                <a:solidFill>
                  <a:srgbClr val="000000"/>
                </a:solidFill>
                <a:effectLst/>
              </a:rPr>
              <a:t>Some blue are green.</a:t>
            </a:r>
          </a:p>
          <a:p>
            <a:pPr algn="l">
              <a:buFont typeface="+mj-lt"/>
              <a:buAutoNum type="arabicPeriod"/>
            </a:pPr>
            <a:r>
              <a:rPr lang="en-US" sz="2400" b="0" i="0" dirty="0">
                <a:solidFill>
                  <a:srgbClr val="000000"/>
                </a:solidFill>
                <a:effectLst/>
              </a:rPr>
              <a:t>Some white are green.</a:t>
            </a:r>
          </a:p>
          <a:p>
            <a:pPr algn="l">
              <a:buFont typeface="+mj-lt"/>
              <a:buAutoNum type="arabicPeriod"/>
            </a:pPr>
            <a:r>
              <a:rPr lang="en-US" sz="2400" b="0" i="0" dirty="0">
                <a:solidFill>
                  <a:srgbClr val="000000"/>
                </a:solidFill>
                <a:effectLst/>
              </a:rPr>
              <a:t>Some green are not white.</a:t>
            </a:r>
          </a:p>
          <a:p>
            <a:pPr algn="l">
              <a:buFont typeface="+mj-lt"/>
              <a:buAutoNum type="arabicPeriod"/>
            </a:pPr>
            <a:r>
              <a:rPr lang="en-US" sz="2400" b="0" i="0" dirty="0">
                <a:solidFill>
                  <a:srgbClr val="000000"/>
                </a:solidFill>
                <a:effectLst/>
              </a:rPr>
              <a:t>All white are blue.</a:t>
            </a:r>
          </a:p>
          <a:p>
            <a:pPr algn="l"/>
            <a:r>
              <a:rPr lang="en-US" sz="2400" i="0" dirty="0">
                <a:ln w="0"/>
                <a:solidFill>
                  <a:schemeClr val="tx1"/>
                </a:solidFill>
                <a:effectLst>
                  <a:outerShdw blurRad="38100" dist="19050" dir="2700000" algn="tl" rotWithShape="0">
                    <a:schemeClr val="dk1">
                      <a:alpha val="40000"/>
                    </a:schemeClr>
                  </a:outerShdw>
                </a:effectLst>
              </a:rPr>
              <a:t>Then </a:t>
            </a:r>
          </a:p>
          <a:p>
            <a:pPr marL="457200" indent="-457200" algn="l">
              <a:buFont typeface="+mj-lt"/>
              <a:buAutoNum type="alphaUcPeriod"/>
            </a:pPr>
            <a:r>
              <a:rPr lang="en-IN" sz="2400" b="1" i="0" dirty="0">
                <a:solidFill>
                  <a:srgbClr val="000000"/>
                </a:solidFill>
                <a:effectLst/>
              </a:rPr>
              <a:t>Only (1) and (2)</a:t>
            </a:r>
            <a:endParaRPr lang="en-US" sz="2400" b="1"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(1) and (3)</a:t>
            </a:r>
            <a:endParaRPr lang="en-US" sz="2400" i="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(1) and (4)</a:t>
            </a:r>
            <a:endParaRPr lang="en-US" sz="2400" b="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(2) and (4)</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F56B1364-76F3-44DA-9CFE-684D299CE6F6}"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210337"/>
            <a:ext cx="7089168" cy="365125"/>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95368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lnSpcReduction="10000"/>
          </a:bodyPr>
          <a:lstStyle/>
          <a:p>
            <a:pPr marL="0" indent="0" algn="just">
              <a:buNone/>
            </a:pPr>
            <a:r>
              <a:rPr lang="en-US" sz="2200" b="1" dirty="0">
                <a:latin typeface="+mj-lt"/>
              </a:rPr>
              <a:t>PEO-1: </a:t>
            </a:r>
            <a:r>
              <a:rPr lang="en-US" sz="2200" dirty="0">
                <a:solidFill>
                  <a:srgbClr val="000000"/>
                </a:solidFill>
                <a:latin typeface="+mj-lt"/>
              </a:rPr>
              <a:t>To have an excellent scientific and engineering breadth so as to comprehend, analyze, design and provide sustainable solutions for real-life problems using state-of-the-art technologies.</a:t>
            </a:r>
          </a:p>
          <a:p>
            <a:pPr marL="0" indent="0" algn="just">
              <a:buNone/>
            </a:pPr>
            <a:r>
              <a:rPr lang="en-US" sz="2200" b="1" dirty="0">
                <a:solidFill>
                  <a:srgbClr val="000000"/>
                </a:solidFill>
                <a:latin typeface="+mj-lt"/>
              </a:rPr>
              <a:t>PEO-2: </a:t>
            </a:r>
            <a:r>
              <a:rPr lang="en-US" sz="2200" dirty="0">
                <a:solidFill>
                  <a:srgbClr val="000000"/>
                </a:solidFill>
                <a:latin typeface="+mj-lt"/>
              </a:rPr>
              <a:t>To have a successful career in industries, to pursue higher studies or to support entrepreneurial endeavors and to face the global challenges.</a:t>
            </a:r>
          </a:p>
          <a:p>
            <a:pPr marL="0" indent="0" algn="just">
              <a:buNone/>
            </a:pPr>
            <a:r>
              <a:rPr lang="en-US" sz="2200" b="1" dirty="0">
                <a:solidFill>
                  <a:srgbClr val="000000"/>
                </a:solidFill>
                <a:latin typeface="+mj-lt"/>
              </a:rPr>
              <a:t>PEO-3: </a:t>
            </a:r>
            <a:r>
              <a:rPr lang="en-US" sz="2200" dirty="0">
                <a:solidFill>
                  <a:srgbClr val="000000"/>
                </a:solidFill>
                <a:latin typeface="+mj-lt"/>
              </a:rPr>
              <a:t>To have an effective communication skills, professional attitude, ethical values and a desire to learn specific knowledge in emerging trends, technologies for research, innovation and product    development and contribution to society.</a:t>
            </a:r>
            <a:endParaRPr lang="en-US" sz="2200" b="1" dirty="0">
              <a:solidFill>
                <a:srgbClr val="000000"/>
              </a:solidFill>
              <a:latin typeface="+mj-lt"/>
            </a:endParaRPr>
          </a:p>
          <a:p>
            <a:pPr marL="0" indent="0" algn="just">
              <a:buNone/>
            </a:pPr>
            <a:r>
              <a:rPr lang="en-US" sz="2200" b="1" dirty="0">
                <a:solidFill>
                  <a:srgbClr val="000000"/>
                </a:solidFill>
                <a:latin typeface="+mj-lt"/>
              </a:rPr>
              <a:t>PEO-4: </a:t>
            </a:r>
            <a:r>
              <a:rPr lang="en-US" sz="2200" dirty="0">
                <a:solidFill>
                  <a:srgbClr val="000000"/>
                </a:solidFill>
                <a:latin typeface="+mj-lt"/>
              </a:rPr>
              <a:t>To have life-long learning for up-skilling and re-skilling for successful professional career as engineer, scientist, entrepreneur and bureaucrat for betterment of society.</a:t>
            </a:r>
          </a:p>
          <a:p>
            <a:pPr marL="0" indent="0">
              <a:buNone/>
            </a:pPr>
            <a:endParaRPr lang="en-US" sz="2200" b="1" dirty="0"/>
          </a:p>
        </p:txBody>
      </p:sp>
      <p:sp>
        <p:nvSpPr>
          <p:cNvPr id="4" name="Date Placeholder 3"/>
          <p:cNvSpPr>
            <a:spLocks noGrp="1"/>
          </p:cNvSpPr>
          <p:nvPr>
            <p:ph type="dt" sz="half" idx="10"/>
          </p:nvPr>
        </p:nvSpPr>
        <p:spPr/>
        <p:txBody>
          <a:bodyPr/>
          <a:lstStyle/>
          <a:p>
            <a:fld id="{DDEC3AE8-5636-412B-AB1D-FE063D39E2F2}"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208944" y="6356352"/>
            <a:ext cx="6858856" cy="260206"/>
          </a:xfrm>
        </p:spPr>
        <p:txBody>
          <a:bodyPr/>
          <a:lstStyle/>
          <a:p>
            <a:r>
              <a:rPr lang="en-US">
                <a:solidFill>
                  <a:prstClr val="black">
                    <a:tint val="75000"/>
                  </a:prstClr>
                </a:solidFill>
                <a:latin typeface="Calibri"/>
              </a:rPr>
              <a:t>Faculty Name: Mr. Raman Chauhan       Optimization &amp; Numerical Techniques (AAS0404)      Unit V</a:t>
            </a:r>
            <a:endParaRPr lang="en-US"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11</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Program Educational Objectives(PEOs)</a:t>
            </a:r>
          </a:p>
        </p:txBody>
      </p:sp>
      <p:pic>
        <p:nvPicPr>
          <p:cNvPr id="9" name="Picture 8">
            <a:extLst>
              <a:ext uri="{FF2B5EF4-FFF2-40B4-BE49-F238E27FC236}">
                <a16:creationId xmlns:a16="http://schemas.microsoft.com/office/drawing/2014/main" xmlns="" id="{48D03EF3-93BA-4B03-9EC3-42AEF2AC17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723645260"/>
      </p:ext>
    </p:extLst>
  </p:cSld>
  <p:clrMapOvr>
    <a:masterClrMapping/>
  </p:clrMapOvr>
  <p:transition spd="slow">
    <p:push dir="u"/>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Weekly assignment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42053"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000" i="0" dirty="0">
                <a:ln w="0"/>
                <a:solidFill>
                  <a:schemeClr val="tx1"/>
                </a:solidFill>
                <a:effectLst>
                  <a:outerShdw blurRad="38100" dist="19050" dir="2700000" algn="tl" rotWithShape="0">
                    <a:schemeClr val="dk1">
                      <a:alpha val="40000"/>
                    </a:schemeClr>
                  </a:outerShdw>
                </a:effectLst>
              </a:rPr>
              <a:t>Q10. </a:t>
            </a:r>
            <a:r>
              <a:rPr lang="en-US" sz="2000" b="1" i="0" dirty="0">
                <a:solidFill>
                  <a:srgbClr val="000000"/>
                </a:solidFill>
                <a:effectLst/>
              </a:rPr>
              <a:t>Statements:</a:t>
            </a:r>
            <a:r>
              <a:rPr lang="en-US" sz="2000" b="0" i="0" dirty="0">
                <a:solidFill>
                  <a:srgbClr val="000000"/>
                </a:solidFill>
                <a:effectLst/>
              </a:rPr>
              <a:t> </a:t>
            </a:r>
          </a:p>
          <a:p>
            <a:pPr algn="l"/>
            <a:r>
              <a:rPr lang="en-US" sz="2000" b="0" i="0" dirty="0">
                <a:solidFill>
                  <a:srgbClr val="000000"/>
                </a:solidFill>
                <a:effectLst/>
              </a:rPr>
              <a:t>All the phones are scales. </a:t>
            </a:r>
          </a:p>
          <a:p>
            <a:pPr algn="l"/>
            <a:r>
              <a:rPr lang="en-US" sz="2000" b="0" i="0" dirty="0">
                <a:solidFill>
                  <a:srgbClr val="000000"/>
                </a:solidFill>
                <a:effectLst/>
              </a:rPr>
              <a:t>All the scales are calculators.</a:t>
            </a:r>
          </a:p>
          <a:p>
            <a:pPr algn="l"/>
            <a:r>
              <a:rPr lang="en-US" sz="2000" b="1" i="0" dirty="0">
                <a:solidFill>
                  <a:srgbClr val="000000"/>
                </a:solidFill>
                <a:effectLst/>
              </a:rPr>
              <a:t>Conclusions:</a:t>
            </a:r>
            <a:endParaRPr lang="en-US" sz="2000" b="0" i="0" dirty="0">
              <a:solidFill>
                <a:srgbClr val="000000"/>
              </a:solidFill>
              <a:effectLst/>
            </a:endParaRPr>
          </a:p>
          <a:p>
            <a:pPr algn="l">
              <a:buFont typeface="+mj-lt"/>
              <a:buAutoNum type="arabicPeriod"/>
            </a:pPr>
            <a:r>
              <a:rPr lang="en-US" sz="2000" b="0" i="0" dirty="0">
                <a:solidFill>
                  <a:srgbClr val="000000"/>
                </a:solidFill>
                <a:effectLst/>
              </a:rPr>
              <a:t>All the calculators are scales.</a:t>
            </a:r>
          </a:p>
          <a:p>
            <a:pPr algn="l">
              <a:buFont typeface="+mj-lt"/>
              <a:buAutoNum type="arabicPeriod"/>
            </a:pPr>
            <a:r>
              <a:rPr lang="en-US" sz="2000" b="0" i="0" dirty="0">
                <a:solidFill>
                  <a:srgbClr val="000000"/>
                </a:solidFill>
                <a:effectLst/>
              </a:rPr>
              <a:t>All the phones are calculators</a:t>
            </a:r>
          </a:p>
          <a:p>
            <a:pPr algn="l">
              <a:buFont typeface="+mj-lt"/>
              <a:buAutoNum type="arabicPeriod"/>
            </a:pPr>
            <a:r>
              <a:rPr lang="en-US" sz="2000" b="0" i="0" dirty="0">
                <a:solidFill>
                  <a:srgbClr val="000000"/>
                </a:solidFill>
                <a:effectLst/>
              </a:rPr>
              <a:t>All the scales are phones.</a:t>
            </a:r>
          </a:p>
          <a:p>
            <a:pPr algn="l">
              <a:buFont typeface="+mj-lt"/>
              <a:buAutoNum type="arabicPeriod"/>
            </a:pPr>
            <a:r>
              <a:rPr lang="en-US" sz="2000" b="0" i="0" dirty="0">
                <a:solidFill>
                  <a:srgbClr val="000000"/>
                </a:solidFill>
                <a:effectLst/>
              </a:rPr>
              <a:t>Some calculators are phones.</a:t>
            </a:r>
          </a:p>
          <a:p>
            <a:pPr algn="l"/>
            <a:r>
              <a:rPr lang="en-US" sz="2000" i="0" dirty="0">
                <a:ln w="0"/>
                <a:solidFill>
                  <a:schemeClr val="tx1"/>
                </a:solidFill>
                <a:effectLst>
                  <a:outerShdw blurRad="38100" dist="19050" dir="2700000" algn="tl" rotWithShape="0">
                    <a:schemeClr val="dk1">
                      <a:alpha val="40000"/>
                    </a:schemeClr>
                  </a:outerShdw>
                </a:effectLst>
              </a:rPr>
              <a:t>Then </a:t>
            </a:r>
          </a:p>
          <a:p>
            <a:pPr marL="457200" indent="-457200" algn="l">
              <a:buFont typeface="+mj-lt"/>
              <a:buAutoNum type="alphaUcPeriod"/>
            </a:pPr>
            <a:r>
              <a:rPr lang="en-IN" sz="2000" b="0" i="0" dirty="0">
                <a:solidFill>
                  <a:srgbClr val="000000"/>
                </a:solidFill>
                <a:effectLst/>
              </a:rPr>
              <a:t>Only (1) and (4)</a:t>
            </a:r>
            <a:endParaRPr lang="en-US" sz="2000" b="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000" b="0" i="0" dirty="0">
                <a:solidFill>
                  <a:srgbClr val="000000"/>
                </a:solidFill>
                <a:effectLst/>
              </a:rPr>
              <a:t>Only (3) and (4)</a:t>
            </a:r>
          </a:p>
          <a:p>
            <a:pPr marL="457200" indent="-457200" algn="l">
              <a:buFont typeface="+mj-lt"/>
              <a:buAutoNum type="alphaUcPeriod"/>
            </a:pPr>
            <a:r>
              <a:rPr lang="en-IN" sz="2000" b="1" i="0" dirty="0">
                <a:solidFill>
                  <a:srgbClr val="000000"/>
                </a:solidFill>
                <a:effectLst/>
              </a:rPr>
              <a:t>Only (2) and (4)</a:t>
            </a:r>
          </a:p>
          <a:p>
            <a:pPr marL="457200" indent="-457200" algn="l">
              <a:buFont typeface="+mj-lt"/>
              <a:buAutoNum type="alphaUcPeriod"/>
            </a:pPr>
            <a:r>
              <a:rPr lang="en-IN" sz="2000" b="0" i="0" dirty="0">
                <a:solidFill>
                  <a:srgbClr val="000000"/>
                </a:solidFill>
                <a:effectLst/>
              </a:rPr>
              <a:t>Only (1) and (3)</a:t>
            </a:r>
          </a:p>
          <a:p>
            <a:pPr algn="l"/>
            <a:endParaRPr lang="en-IN" sz="1400" b="0" i="0" dirty="0">
              <a:solidFill>
                <a:srgbClr val="000000"/>
              </a:solidFill>
              <a:effectLst/>
              <a:latin typeface="arial" panose="020B0604020202020204" pitchFamily="34" charset="0"/>
            </a:endParaRPr>
          </a:p>
          <a:p>
            <a:pPr marL="457200" indent="-457200" algn="l">
              <a:buFont typeface="+mj-lt"/>
              <a:buAutoNum type="alphaUcPeriod"/>
            </a:pPr>
            <a:endParaRPr lang="en-IN" sz="1400" b="0" i="0" dirty="0">
              <a:solidFill>
                <a:srgbClr val="000000"/>
              </a:solidFill>
              <a:effectLst/>
              <a:latin typeface="arial" panose="020B0604020202020204" pitchFamily="34" charset="0"/>
            </a:endParaRPr>
          </a:p>
          <a:p>
            <a:pPr marL="457200" indent="-457200" algn="l">
              <a:buFont typeface="+mj-lt"/>
              <a:buAutoNum type="alphaUcPeriod"/>
            </a:pPr>
            <a:endParaRPr lang="en-US" sz="2400" i="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pPr marL="457200" indent="-457200" algn="l">
              <a:buFont typeface="+mj-lt"/>
              <a:buAutoNum type="alphaUcPeriod"/>
            </a:pPr>
            <a:endParaRPr lang="en-US" sz="2400" i="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EE20634D-F7D5-46D8-A453-B7C61D1EE0A9}"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210337"/>
            <a:ext cx="7006975"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110</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90089768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MCQ’s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Q1 Find the unit digit of (4137)</a:t>
            </a:r>
            <a:r>
              <a:rPr lang="en-US" sz="2400" i="0" baseline="30000" dirty="0">
                <a:ln w="0"/>
                <a:solidFill>
                  <a:schemeClr val="tx1"/>
                </a:solidFill>
                <a:effectLst>
                  <a:outerShdw blurRad="38100" dist="19050" dir="2700000" algn="tl" rotWithShape="0">
                    <a:schemeClr val="dk1">
                      <a:alpha val="40000"/>
                    </a:schemeClr>
                  </a:outerShdw>
                </a:effectLst>
              </a:rPr>
              <a:t>754</a:t>
            </a:r>
          </a:p>
          <a:p>
            <a:pPr algn="l"/>
            <a:r>
              <a:rPr lang="en-IN" sz="2400" b="1" i="0" dirty="0">
                <a:solidFill>
                  <a:srgbClr val="000000"/>
                </a:solidFill>
                <a:effectLst/>
              </a:rPr>
              <a:t>a. 9</a:t>
            </a:r>
            <a:r>
              <a:rPr lang="en-IN" sz="2400" dirty="0"/>
              <a:t/>
            </a:r>
            <a:br>
              <a:rPr lang="en-IN" sz="2400" dirty="0"/>
            </a:br>
            <a:r>
              <a:rPr lang="en-IN" sz="2400" b="0" i="0" dirty="0">
                <a:solidFill>
                  <a:srgbClr val="000000"/>
                </a:solidFill>
                <a:effectLst/>
              </a:rPr>
              <a:t>b. 7</a:t>
            </a:r>
            <a:r>
              <a:rPr lang="en-IN" sz="2400" dirty="0"/>
              <a:t/>
            </a:r>
            <a:br>
              <a:rPr lang="en-IN" sz="2400" dirty="0"/>
            </a:br>
            <a:r>
              <a:rPr lang="en-IN" sz="2400" b="0" i="0" dirty="0">
                <a:solidFill>
                  <a:srgbClr val="000000"/>
                </a:solidFill>
                <a:effectLst/>
              </a:rPr>
              <a:t>c. 3</a:t>
            </a:r>
            <a:r>
              <a:rPr lang="en-IN" sz="2400" dirty="0"/>
              <a:t/>
            </a:r>
            <a:br>
              <a:rPr lang="en-IN" sz="2400" dirty="0"/>
            </a:br>
            <a:r>
              <a:rPr lang="en-IN" sz="2400" b="0" i="0" dirty="0">
                <a:solidFill>
                  <a:srgbClr val="000000"/>
                </a:solidFill>
                <a:effectLst/>
              </a:rPr>
              <a:t>d. 1</a:t>
            </a:r>
            <a:endParaRPr lang="en-US" sz="2400" i="0" baseline="30000" dirty="0">
              <a:ln w="0"/>
              <a:solidFill>
                <a:schemeClr val="tx1"/>
              </a:solidFill>
              <a:effectLst>
                <a:outerShdw blurRad="38100" dist="19050" dir="2700000" algn="tl" rotWithShape="0">
                  <a:schemeClr val="dk1">
                    <a:alpha val="40000"/>
                  </a:schemeClr>
                </a:outerShdw>
              </a:effectLst>
            </a:endParaRPr>
          </a:p>
          <a:p>
            <a:pPr algn="l"/>
            <a:r>
              <a:rPr lang="en-US" sz="2400" i="0" dirty="0">
                <a:ln w="0"/>
                <a:solidFill>
                  <a:schemeClr val="tx1"/>
                </a:solidFill>
                <a:effectLst>
                  <a:outerShdw blurRad="38100" dist="19050" dir="2700000" algn="tl" rotWithShape="0">
                    <a:schemeClr val="dk1">
                      <a:alpha val="40000"/>
                    </a:schemeClr>
                  </a:outerShdw>
                </a:effectLst>
              </a:rPr>
              <a:t>Q2 Find which of the following number is divisible by 11?</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246542</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b="1" i="0" dirty="0">
                <a:ln w="0"/>
                <a:solidFill>
                  <a:schemeClr val="tx1"/>
                </a:solidFill>
                <a:effectLst>
                  <a:outerShdw blurRad="38100" dist="19050" dir="2700000" algn="tl" rotWithShape="0">
                    <a:schemeClr val="dk1">
                      <a:alpha val="40000"/>
                    </a:schemeClr>
                  </a:outerShdw>
                </a:effectLst>
              </a:rPr>
              <a:t>b. 415624</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c. 146532</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426513</a:t>
            </a: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1CAC90E9-F069-4811-9141-113003195F07}"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6678202"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111</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4161773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MCQ’s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Q3. Find the largest 4 digit number which is divisible by 88.</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8844</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9999</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b="1" i="0" dirty="0">
                <a:ln w="0"/>
                <a:solidFill>
                  <a:schemeClr val="tx1"/>
                </a:solidFill>
                <a:effectLst>
                  <a:outerShdw blurRad="38100" dist="19050" dir="2700000" algn="tl" rotWithShape="0">
                    <a:schemeClr val="dk1">
                      <a:alpha val="40000"/>
                    </a:schemeClr>
                  </a:outerShdw>
                </a:effectLst>
              </a:rPr>
              <a:t>c. 9944</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9930</a:t>
            </a:r>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r>
              <a:rPr lang="en-US" sz="2400" i="0" dirty="0">
                <a:ln w="0"/>
                <a:solidFill>
                  <a:schemeClr val="tx1"/>
                </a:solidFill>
                <a:effectLst>
                  <a:outerShdw blurRad="38100" dist="19050" dir="2700000" algn="tl" rotWithShape="0">
                    <a:schemeClr val="dk1">
                      <a:alpha val="40000"/>
                    </a:schemeClr>
                  </a:outerShdw>
                </a:effectLst>
              </a:rPr>
              <a:t>Q4. The remainder is 29, when a number is divided 56. If the same number is divided by 8, then what is the remainder?</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3</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4</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c. 7</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5</a:t>
            </a: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552B1A23-85B3-41F3-B2FD-CF8032AF76D2}"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210337"/>
            <a:ext cx="6688476"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112</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3437300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MCQ’s(CO5)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Q5. Find the three consecutive odd numbers whose sum of the squares is 2531.</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19, 21, 23</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23, 25, 27</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b="1" i="0" dirty="0">
                <a:ln w="0"/>
                <a:solidFill>
                  <a:schemeClr val="tx1"/>
                </a:solidFill>
                <a:effectLst>
                  <a:outerShdw blurRad="38100" dist="19050" dir="2700000" algn="tl" rotWithShape="0">
                    <a:schemeClr val="dk1">
                      <a:alpha val="40000"/>
                    </a:schemeClr>
                  </a:outerShdw>
                </a:effectLst>
              </a:rPr>
              <a:t>c. 27, 29, 31</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31, 33, 35</a:t>
            </a:r>
          </a:p>
          <a:p>
            <a:pPr algn="l"/>
            <a:r>
              <a:rPr lang="en-US" sz="2400" i="0" dirty="0">
                <a:ln w="0"/>
                <a:solidFill>
                  <a:schemeClr val="tx1"/>
                </a:solidFill>
                <a:effectLst>
                  <a:outerShdw blurRad="38100" dist="19050" dir="2700000" algn="tl" rotWithShape="0">
                    <a:schemeClr val="dk1">
                      <a:alpha val="40000"/>
                    </a:schemeClr>
                  </a:outerShdw>
                </a:effectLst>
              </a:rPr>
              <a:t>Q6. On rolling a dice 2 times, the sum of 2 numbers that appear on the uppermost face is 8. What is the probability that the first throw of dice yields 4?</a:t>
            </a:r>
            <a:endParaRPr lang="en-US" sz="2400" dirty="0">
              <a:ln w="0"/>
              <a:solidFill>
                <a:schemeClr val="tx1"/>
              </a:solidFill>
              <a:effectLst>
                <a:outerShdw blurRad="38100" dist="19050" dir="2700000" algn="tl" rotWithShape="0">
                  <a:schemeClr val="dk1">
                    <a:alpha val="40000"/>
                  </a:schemeClr>
                </a:outerShdw>
              </a:effectLst>
            </a:endParaRPr>
          </a:p>
          <a:p>
            <a:pPr algn="l"/>
            <a:r>
              <a:rPr lang="en-IN" sz="2400" i="0" dirty="0">
                <a:ln w="0"/>
                <a:solidFill>
                  <a:schemeClr val="tx1"/>
                </a:solidFill>
                <a:effectLst>
                  <a:outerShdw blurRad="38100" dist="19050" dir="2700000" algn="tl" rotWithShape="0">
                    <a:schemeClr val="dk1">
                      <a:alpha val="40000"/>
                    </a:schemeClr>
                  </a:outerShdw>
                </a:effectLst>
              </a:rPr>
              <a:t>a. 2/36</a:t>
            </a:r>
          </a:p>
          <a:p>
            <a:pPr algn="l"/>
            <a:r>
              <a:rPr lang="en-IN" sz="2400" b="1" i="0" dirty="0">
                <a:ln w="0"/>
                <a:solidFill>
                  <a:schemeClr val="tx1"/>
                </a:solidFill>
                <a:effectLst>
                  <a:outerShdw blurRad="38100" dist="19050" dir="2700000" algn="tl" rotWithShape="0">
                    <a:schemeClr val="dk1">
                      <a:alpha val="40000"/>
                    </a:schemeClr>
                  </a:outerShdw>
                </a:effectLst>
              </a:rPr>
              <a:t>b. 1/36</a:t>
            </a:r>
          </a:p>
          <a:p>
            <a:pPr algn="l"/>
            <a:r>
              <a:rPr lang="en-IN" sz="2400" i="0" dirty="0">
                <a:ln w="0"/>
                <a:solidFill>
                  <a:schemeClr val="tx1"/>
                </a:solidFill>
                <a:effectLst>
                  <a:outerShdw blurRad="38100" dist="19050" dir="2700000" algn="tl" rotWithShape="0">
                    <a:schemeClr val="dk1">
                      <a:alpha val="40000"/>
                    </a:schemeClr>
                  </a:outerShdw>
                </a:effectLst>
              </a:rPr>
              <a:t>c. 1/6</a:t>
            </a:r>
          </a:p>
          <a:p>
            <a:pPr algn="l"/>
            <a:r>
              <a:rPr lang="en-IN" sz="2400" i="0" dirty="0">
                <a:ln w="0"/>
                <a:solidFill>
                  <a:schemeClr val="tx1"/>
                </a:solidFill>
                <a:effectLst>
                  <a:outerShdw blurRad="38100" dist="19050" dir="2700000" algn="tl" rotWithShape="0">
                    <a:schemeClr val="dk1">
                      <a:alpha val="40000"/>
                    </a:schemeClr>
                  </a:outerShdw>
                </a:effectLst>
              </a:rPr>
              <a:t>d. 1/5</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CCAB8DB9-3309-4672-88A8-9B95297BBD34}"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729573"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113</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47415038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1"/>
                <a:ext cx="8229600" cy="4525963"/>
              </a:xfrm>
            </p:spPr>
            <p:txBody>
              <a:bodyPr>
                <a:normAutofit/>
              </a:bodyPr>
              <a:lstStyle/>
              <a:p>
                <a:pPr marL="457200" indent="-457200">
                  <a:buAutoNum type="arabicPeriod"/>
                </a:pPr>
                <a:r>
                  <a:rPr lang="en-US" sz="2400" dirty="0"/>
                  <a:t>Pick out the correct option from Glossary-</a:t>
                </a:r>
              </a:p>
              <a:p>
                <a:pPr marL="514350" indent="-514350">
                  <a:buFont typeface="+mj-lt"/>
                  <a:buAutoNum type="romanUcPeriod"/>
                </a:pPr>
                <a:r>
                  <a:rPr lang="en-US" sz="2400" b="0" dirty="0"/>
                  <a:t>If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oMath>
                </a14:m>
                <a:r>
                  <a:rPr lang="en-US" sz="2400" dirty="0"/>
                  <a:t> is given by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𝑙𝑜𝑔</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𝑥</m:t>
                    </m:r>
                  </m:oMath>
                </a14:m>
                <a:r>
                  <a:rPr lang="en-US" sz="2400" dirty="0"/>
                  <a:t> then   </a:t>
                </a:r>
              </a:p>
              <a:p>
                <a:pPr marL="514350" indent="-514350">
                  <a:buFont typeface="+mj-lt"/>
                  <a:buAutoNum type="romanUcPeriod"/>
                </a:pPr>
                <a:r>
                  <a:rPr lang="en-US" sz="2400" b="0" dirty="0"/>
                  <a:t>If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oMath>
                </a14:m>
                <a:r>
                  <a:rPr lang="en-US" sz="2400" dirty="0"/>
                  <a:t> is given by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oMath>
                </a14:m>
                <a:r>
                  <a:rPr lang="en-US" sz="2400" dirty="0"/>
                  <a:t> then   </a:t>
                </a:r>
              </a:p>
              <a:p>
                <a:pPr marL="514350" indent="-514350">
                  <a:buFont typeface="+mj-lt"/>
                  <a:buAutoNum type="romanUcPeriod"/>
                </a:pPr>
                <a:r>
                  <a:rPr lang="en-US" sz="2400" b="0" dirty="0"/>
                  <a:t>If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oMath>
                </a14:m>
                <a:r>
                  <a:rPr lang="en-US" sz="2400" dirty="0"/>
                  <a:t> is given by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3</m:t>
                        </m:r>
                      </m:sup>
                    </m:sSup>
                  </m:oMath>
                </a14:m>
                <a:r>
                  <a:rPr lang="en-US" sz="2400" dirty="0"/>
                  <a:t> then   </a:t>
                </a:r>
              </a:p>
              <a:p>
                <a:pPr marL="514350" indent="-514350">
                  <a:buFont typeface="+mj-lt"/>
                  <a:buAutoNum type="romanUcPeriod"/>
                </a:pPr>
                <a:r>
                  <a:rPr lang="en-US" sz="2400" b="0" dirty="0"/>
                  <a:t>If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𝑅</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m:t>
                    </m:r>
                  </m:oMath>
                </a14:m>
                <a:r>
                  <a:rPr lang="en-US" sz="2400" dirty="0"/>
                  <a:t> is given by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=2</m:t>
                    </m:r>
                    <m:r>
                      <a:rPr lang="en-US" sz="2400" b="0" i="1" smtClean="0">
                        <a:latin typeface="Cambria Math" panose="02040503050406030204" pitchFamily="18" charset="0"/>
                      </a:rPr>
                      <m:t>𝑥</m:t>
                    </m:r>
                    <m:r>
                      <a:rPr lang="en-US" sz="2400" b="0" i="1" smtClean="0">
                        <a:latin typeface="Cambria Math" panose="02040503050406030204" pitchFamily="18" charset="0"/>
                      </a:rPr>
                      <m:t>+1</m:t>
                    </m:r>
                  </m:oMath>
                </a14:m>
                <a:r>
                  <a:rPr lang="en-US" sz="2400" dirty="0"/>
                  <a:t> then   </a:t>
                </a:r>
              </a:p>
              <a:p>
                <a:pPr marL="457200" indent="-457200">
                  <a:buFont typeface="+mj-lt"/>
                  <a:buAutoNum type="alphaUcPeriod"/>
                </a:pP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is function</a:t>
                </a:r>
              </a:p>
              <a:p>
                <a:pPr marL="457200" indent="-457200">
                  <a:buFont typeface="+mj-lt"/>
                  <a:buAutoNum type="alphaUcPeriod"/>
                </a:pP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oMath>
                </a14:m>
                <a:r>
                  <a:rPr lang="en-US" sz="2400" dirty="0"/>
                  <a:t> is not a function</a:t>
                </a:r>
              </a:p>
              <a:p>
                <a:pPr marL="457200" indent="-457200">
                  <a:buFont typeface="+mj-lt"/>
                  <a:buAutoNum type="alphaUcPeriod"/>
                </a:pPr>
                <a:r>
                  <a:rPr lang="en-US" sz="2400" dirty="0"/>
                  <a:t>Is onto function</a:t>
                </a:r>
              </a:p>
              <a:p>
                <a:pPr marL="457200" indent="-457200">
                  <a:buFont typeface="+mj-lt"/>
                  <a:buAutoNum type="alphaUcPeriod"/>
                </a:pPr>
                <a:r>
                  <a:rPr lang="en-US" sz="2400" dirty="0"/>
                  <a:t>Is one-one function</a:t>
                </a:r>
              </a:p>
              <a:p>
                <a:pPr marL="457200" indent="-457200">
                  <a:buFont typeface="+mj-lt"/>
                  <a:buAutoNum type="alphaUcPeriod"/>
                </a:pPr>
                <a:endParaRPr lang="en-US" sz="2200" dirty="0"/>
              </a:p>
              <a:p>
                <a:pPr marL="457200" indent="-457200">
                  <a:buFont typeface="+mj-lt"/>
                  <a:buAutoNum type="alphaUcPeriod"/>
                </a:pPr>
                <a:endParaRPr lang="en-US" sz="2200" dirty="0"/>
              </a:p>
              <a:p>
                <a:pPr marL="457200" indent="-457200">
                  <a:buFont typeface="+mj-lt"/>
                  <a:buAutoNum type="alphaUcPeriod"/>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1"/>
                <a:ext cx="8229600" cy="4525963"/>
              </a:xfrm>
              <a:blipFill>
                <a:blip r:embed="rId2"/>
                <a:stretch>
                  <a:fillRect l="-1185" t="-13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DEA71F46-71CB-4380-A241-741F0AF03106}" type="datetime1">
              <a:rPr lang="en-US" smtClean="0"/>
              <a:pPr/>
              <a:t>5/14/2022</a:t>
            </a:fld>
            <a:endParaRPr lang="en-US"/>
          </a:p>
        </p:txBody>
      </p:sp>
      <p:sp>
        <p:nvSpPr>
          <p:cNvPr id="5" name="Footer Placeholder 4"/>
          <p:cNvSpPr>
            <a:spLocks noGrp="1"/>
          </p:cNvSpPr>
          <p:nvPr>
            <p:ph type="ftr" sz="quarter" idx="11"/>
          </p:nvPr>
        </p:nvSpPr>
        <p:spPr>
          <a:xfrm>
            <a:off x="2895601" y="6324601"/>
            <a:ext cx="6710736"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Glossary Questions(CO5)</a:t>
            </a:r>
          </a:p>
        </p:txBody>
      </p:sp>
      <p:pic>
        <p:nvPicPr>
          <p:cNvPr id="9" name="Picture 8">
            <a:extLst>
              <a:ext uri="{FF2B5EF4-FFF2-40B4-BE49-F238E27FC236}">
                <a16:creationId xmlns:a16="http://schemas.microsoft.com/office/drawing/2014/main" xmlns="" id="{97E76CF6-052A-4420-9A24-0E679AC105D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113439508"/>
      </p:ext>
    </p:extLst>
  </p:cSld>
  <p:clrMapOvr>
    <a:masterClrMapping/>
  </p:clrMapOvr>
  <p:transition spd="slow">
    <p:push di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400" dirty="0"/>
              <a:t>2. Pick out the correct option from Glossary-</a:t>
            </a:r>
          </a:p>
          <a:p>
            <a:pPr marL="514350" indent="-514350">
              <a:buFont typeface="+mj-lt"/>
              <a:buAutoNum type="romanUcPeriod"/>
            </a:pPr>
            <a:r>
              <a:rPr lang="en-US" sz="2400" dirty="0"/>
              <a:t>50</a:t>
            </a:r>
          </a:p>
          <a:p>
            <a:pPr marL="514350" indent="-514350">
              <a:buFont typeface="+mj-lt"/>
              <a:buAutoNum type="romanUcPeriod"/>
            </a:pPr>
            <a:r>
              <a:rPr lang="en-US" sz="2400" dirty="0"/>
              <a:t>415624</a:t>
            </a:r>
          </a:p>
          <a:p>
            <a:pPr marL="514350" indent="-514350">
              <a:buFont typeface="+mj-lt"/>
              <a:buAutoNum type="romanUcPeriod"/>
            </a:pPr>
            <a:r>
              <a:rPr lang="en-US" sz="2400" dirty="0"/>
              <a:t>294678</a:t>
            </a:r>
          </a:p>
          <a:p>
            <a:pPr marL="514350" indent="-514350">
              <a:buFont typeface="+mj-lt"/>
              <a:buAutoNum type="romanUcPeriod"/>
            </a:pPr>
            <a:r>
              <a:rPr lang="en-US" sz="2400" dirty="0"/>
              <a:t>149264</a:t>
            </a:r>
          </a:p>
          <a:p>
            <a:pPr marL="457200" indent="-457200">
              <a:buFont typeface="+mj-lt"/>
              <a:buAutoNum type="alphaUcPeriod"/>
            </a:pPr>
            <a:r>
              <a:rPr lang="en-US" sz="2400" dirty="0"/>
              <a:t>Has 6 divisor</a:t>
            </a:r>
          </a:p>
          <a:p>
            <a:pPr marL="457200" indent="-457200">
              <a:buFont typeface="+mj-lt"/>
              <a:buAutoNum type="alphaUcPeriod"/>
            </a:pPr>
            <a:r>
              <a:rPr lang="en-US" sz="2400" dirty="0"/>
              <a:t>Is divisible by 11</a:t>
            </a:r>
          </a:p>
          <a:p>
            <a:pPr marL="457200" indent="-457200">
              <a:buFont typeface="+mj-lt"/>
              <a:buAutoNum type="alphaUcPeriod"/>
            </a:pPr>
            <a:r>
              <a:rPr lang="en-US" sz="2400" dirty="0"/>
              <a:t>Is divisible by 19</a:t>
            </a:r>
          </a:p>
          <a:p>
            <a:pPr marL="457200" indent="-457200">
              <a:buFont typeface="+mj-lt"/>
              <a:buAutoNum type="alphaUcPeriod"/>
            </a:pPr>
            <a:r>
              <a:rPr lang="en-US" sz="2400" dirty="0"/>
              <a:t>Is divisible by 17</a:t>
            </a:r>
          </a:p>
          <a:p>
            <a:pPr marL="457200" indent="-457200">
              <a:buFont typeface="+mj-lt"/>
              <a:buAutoNum type="alphaUcPeriod"/>
            </a:pPr>
            <a:endParaRPr lang="en-US" sz="2200" dirty="0"/>
          </a:p>
          <a:p>
            <a:pPr marL="457200" indent="-457200">
              <a:buFont typeface="+mj-lt"/>
              <a:buAutoNum type="alphaUcPeriod"/>
            </a:pPr>
            <a:endParaRPr lang="en-US" sz="2200" dirty="0"/>
          </a:p>
          <a:p>
            <a:pPr marL="457200" indent="-457200">
              <a:buFont typeface="+mj-lt"/>
              <a:buAutoNum type="alphaUcPeriod"/>
            </a:pPr>
            <a:endParaRPr lang="en-US" sz="2200" dirty="0"/>
          </a:p>
          <a:p>
            <a:pPr marL="457200" indent="-457200">
              <a:buFont typeface="+mj-lt"/>
              <a:buAutoNum type="alphaUcPeriod"/>
            </a:pPr>
            <a:endParaRPr lang="en-US" sz="2200" dirty="0"/>
          </a:p>
          <a:p>
            <a:pPr marL="0" indent="0">
              <a:buNone/>
            </a:pPr>
            <a:endParaRPr lang="en-US" sz="2200" dirty="0"/>
          </a:p>
        </p:txBody>
      </p:sp>
      <p:sp>
        <p:nvSpPr>
          <p:cNvPr id="4" name="Date Placeholder 3"/>
          <p:cNvSpPr>
            <a:spLocks noGrp="1"/>
          </p:cNvSpPr>
          <p:nvPr>
            <p:ph type="dt" sz="half" idx="10"/>
          </p:nvPr>
        </p:nvSpPr>
        <p:spPr/>
        <p:txBody>
          <a:bodyPr/>
          <a:lstStyle/>
          <a:p>
            <a:fld id="{BDC2623F-3DD8-409D-959D-17A038E9931E}" type="datetime1">
              <a:rPr lang="en-US" smtClean="0"/>
              <a:pPr/>
              <a:t>5/14/2022</a:t>
            </a:fld>
            <a:endParaRPr lang="en-US"/>
          </a:p>
        </p:txBody>
      </p:sp>
      <p:sp>
        <p:nvSpPr>
          <p:cNvPr id="5" name="Footer Placeholder 4"/>
          <p:cNvSpPr>
            <a:spLocks noGrp="1"/>
          </p:cNvSpPr>
          <p:nvPr>
            <p:ph type="ftr" sz="quarter" idx="11"/>
          </p:nvPr>
        </p:nvSpPr>
        <p:spPr>
          <a:xfrm>
            <a:off x="2465798" y="6236413"/>
            <a:ext cx="6449602" cy="453313"/>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Glossary Questions (CO5)</a:t>
            </a:r>
          </a:p>
        </p:txBody>
      </p:sp>
      <p:pic>
        <p:nvPicPr>
          <p:cNvPr id="9" name="Picture 8">
            <a:extLst>
              <a:ext uri="{FF2B5EF4-FFF2-40B4-BE49-F238E27FC236}">
                <a16:creationId xmlns:a16="http://schemas.microsoft.com/office/drawing/2014/main" xmlns="" id="{97E76CF6-052A-4420-9A24-0E679AC105DD}"/>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66861429"/>
      </p:ext>
    </p:extLst>
  </p:cSld>
  <p:clrMapOvr>
    <a:masterClrMapping/>
  </p:clrMapOvr>
  <p:transition spd="slow">
    <p:push di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CF7A662-0486-4804-8DE3-52C74FE3804A}" type="datetime1">
              <a:rPr lang="en-US" smtClean="0"/>
              <a:pPr/>
              <a:t>5/14/2022</a:t>
            </a:fld>
            <a:endParaRPr lang="en-US"/>
          </a:p>
        </p:txBody>
      </p:sp>
      <p:sp>
        <p:nvSpPr>
          <p:cNvPr id="5" name="Footer Placeholder 4"/>
          <p:cNvSpPr>
            <a:spLocks noGrp="1"/>
          </p:cNvSpPr>
          <p:nvPr>
            <p:ph type="ftr" sz="quarter" idx="11"/>
          </p:nvPr>
        </p:nvSpPr>
        <p:spPr>
          <a:xfrm>
            <a:off x="2219218" y="6452171"/>
            <a:ext cx="6696182" cy="23755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Old Question Papers</a:t>
            </a:r>
          </a:p>
        </p:txBody>
      </p:sp>
      <p:pic>
        <p:nvPicPr>
          <p:cNvPr id="9" name="Picture 8">
            <a:extLst>
              <a:ext uri="{FF2B5EF4-FFF2-40B4-BE49-F238E27FC236}">
                <a16:creationId xmlns:a16="http://schemas.microsoft.com/office/drawing/2014/main" xmlns="" id="{E699C6F9-3AB7-40BE-B0A0-30531285B16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
        <p:nvSpPr>
          <p:cNvPr id="2" name="Content Placeholder 1">
            <a:extLst>
              <a:ext uri="{FF2B5EF4-FFF2-40B4-BE49-F238E27FC236}">
                <a16:creationId xmlns:a16="http://schemas.microsoft.com/office/drawing/2014/main" xmlns="" id="{32AA187A-C19D-432A-9830-31E6AA3D8317}"/>
              </a:ext>
            </a:extLst>
          </p:cNvPr>
          <p:cNvSpPr>
            <a:spLocks noGrp="1"/>
          </p:cNvSpPr>
          <p:nvPr>
            <p:ph idx="1"/>
          </p:nvPr>
        </p:nvSpPr>
        <p:spPr/>
        <p:txBody>
          <a:bodyPr/>
          <a:lstStyle/>
          <a:p>
            <a:endParaRPr lang="hi-IN" dirty="0"/>
          </a:p>
        </p:txBody>
      </p:sp>
    </p:spTree>
    <p:extLst>
      <p:ext uri="{BB962C8B-B14F-4D97-AF65-F5344CB8AC3E}">
        <p14:creationId xmlns:p14="http://schemas.microsoft.com/office/powerpoint/2010/main" xmlns="" val="1437895696"/>
      </p:ext>
    </p:extLst>
  </p:cSld>
  <p:clrMapOvr>
    <a:masterClrMapping/>
  </p:clrMapOvr>
  <p:transition spd="slow">
    <p:push di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4"/>
                <a:ext cx="8686800" cy="5888436"/>
              </a:xfrm>
            </p:spPr>
            <p:txBody>
              <a:bodyPr>
                <a:noAutofit/>
              </a:bodyPr>
              <a:lstStyle/>
              <a:p>
                <a:pPr marL="0" indent="0" algn="l">
                  <a:buNone/>
                </a:pPr>
                <a:r>
                  <a:rPr lang="en-US" sz="2400" i="0" dirty="0">
                    <a:ln w="0"/>
                    <a:solidFill>
                      <a:schemeClr val="tx1"/>
                    </a:solidFill>
                    <a:effectLst>
                      <a:outerShdw blurRad="38100" dist="19050" dir="2700000" algn="tl" rotWithShape="0">
                        <a:schemeClr val="dk1">
                          <a:alpha val="40000"/>
                        </a:schemeClr>
                      </a:outerShdw>
                    </a:effectLst>
                  </a:rPr>
                  <a:t>Q1 Find the unit digit of (4137)</a:t>
                </a:r>
                <a:r>
                  <a:rPr lang="en-US" sz="2400" i="0" baseline="30000" dirty="0">
                    <a:ln w="0"/>
                    <a:solidFill>
                      <a:schemeClr val="tx1"/>
                    </a:solidFill>
                    <a:effectLst>
                      <a:outerShdw blurRad="38100" dist="19050" dir="2700000" algn="tl" rotWithShape="0">
                        <a:schemeClr val="dk1">
                          <a:alpha val="40000"/>
                        </a:schemeClr>
                      </a:outerShdw>
                    </a:effectLst>
                  </a:rPr>
                  <a:t>754</a:t>
                </a:r>
              </a:p>
              <a:p>
                <a:pPr marL="0" indent="0" algn="l">
                  <a:buNone/>
                </a:pPr>
                <a:r>
                  <a:rPr lang="en-US" sz="2400" i="0" dirty="0">
                    <a:ln w="0"/>
                    <a:solidFill>
                      <a:schemeClr val="tx1"/>
                    </a:solidFill>
                    <a:effectLst>
                      <a:outerShdw blurRad="38100" dist="19050" dir="2700000" algn="tl" rotWithShape="0">
                        <a:schemeClr val="dk1">
                          <a:alpha val="40000"/>
                        </a:schemeClr>
                      </a:outerShdw>
                    </a:effectLst>
                  </a:rPr>
                  <a:t>Q2 Find which of the following number is divisible by 11?</a:t>
                </a:r>
              </a:p>
              <a:p>
                <a:pPr marL="0" indent="0" algn="l">
                  <a:buNone/>
                </a:pPr>
                <a:r>
                  <a:rPr lang="en-US" sz="2400" i="0" dirty="0">
                    <a:ln w="0"/>
                    <a:solidFill>
                      <a:schemeClr val="tx1"/>
                    </a:solidFill>
                    <a:effectLst>
                      <a:outerShdw blurRad="38100" dist="19050" dir="2700000" algn="tl" rotWithShape="0">
                        <a:schemeClr val="dk1">
                          <a:alpha val="40000"/>
                        </a:schemeClr>
                      </a:outerShdw>
                    </a:effectLst>
                  </a:rPr>
                  <a:t>Q3. </a:t>
                </a:r>
                <a:r>
                  <a:rPr lang="en-US" sz="2400" dirty="0">
                    <a:ln w="0"/>
                    <a:solidFill>
                      <a:schemeClr val="tx1"/>
                    </a:solidFill>
                    <a:effectLst>
                      <a:outerShdw blurRad="38100" dist="19050" dir="2700000" algn="tl" rotWithShape="0">
                        <a:schemeClr val="dk1">
                          <a:alpha val="40000"/>
                        </a:schemeClr>
                      </a:outerShdw>
                    </a:effectLst>
                  </a:rPr>
                  <a:t>If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solidFill>
                      <a:schemeClr val="tx1"/>
                    </a:solidFill>
                    <a:effectLst>
                      <a:outerShdw blurRad="38100" dist="19050" dir="2700000" algn="tl" rotWithShape="0">
                        <a:schemeClr val="dk1">
                          <a:alpha val="40000"/>
                        </a:schemeClr>
                      </a:outerShdw>
                    </a:effectLst>
                  </a:rPr>
                  <a:t> given by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oMath>
                </a14:m>
                <a:r>
                  <a:rPr lang="en-US" sz="2400" dirty="0">
                    <a:ln w="0"/>
                    <a:solidFill>
                      <a:schemeClr val="tx1"/>
                    </a:solidFill>
                    <a:effectLst>
                      <a:outerShdw blurRad="38100" dist="19050" dir="2700000" algn="tl" rotWithShape="0">
                        <a:schemeClr val="dk1">
                          <a:alpha val="40000"/>
                        </a:schemeClr>
                      </a:outerShdw>
                    </a:effectLst>
                  </a:rPr>
                  <a:t> then </a:t>
                </a:r>
                <a14:m>
                  <m:oMath xmlns:m="http://schemas.openxmlformats.org/officeDocument/2006/math">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oMath>
                </a14:m>
                <a:r>
                  <a:rPr lang="en-US" sz="2400" dirty="0">
                    <a:ln w="0"/>
                    <a:solidFill>
                      <a:schemeClr val="tx1"/>
                    </a:solidFill>
                    <a:effectLst>
                      <a:outerShdw blurRad="38100" dist="19050" dir="2700000" algn="tl" rotWithShape="0">
                        <a:schemeClr val="dk1">
                          <a:alpha val="40000"/>
                        </a:schemeClr>
                      </a:outerShdw>
                    </a:effectLst>
                  </a:rPr>
                  <a:t> is</a:t>
                </a:r>
              </a:p>
              <a:p>
                <a:pPr marL="457200" indent="-457200" algn="l">
                  <a:buAutoNum type="alphaLcPeriod"/>
                </a:pPr>
                <a:r>
                  <a:rPr lang="en-US" sz="2400" b="1" dirty="0">
                    <a:ln w="0"/>
                    <a:solidFill>
                      <a:schemeClr val="tx1"/>
                    </a:solidFill>
                    <a:effectLst>
                      <a:outerShdw blurRad="38100" dist="19050" dir="2700000" algn="tl" rotWithShape="0">
                        <a:schemeClr val="dk1">
                          <a:alpha val="40000"/>
                        </a:schemeClr>
                      </a:outerShdw>
                    </a:effectLst>
                  </a:rPr>
                  <a:t>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Onto</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Not 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None of these </a:t>
                </a:r>
              </a:p>
              <a:p>
                <a:pPr marL="0" indent="0" algn="l">
                  <a:buNone/>
                </a:pPr>
                <a:endParaRPr lang="en-US" sz="2000" i="0" dirty="0">
                  <a:ln w="0"/>
                  <a:solidFill>
                    <a:schemeClr val="tx1"/>
                  </a:solidFill>
                  <a:effectLst>
                    <a:outerShdw blurRad="38100" dist="19050" dir="2700000" algn="tl" rotWithShape="0">
                      <a:schemeClr val="dk1">
                        <a:alpha val="40000"/>
                      </a:schemeClr>
                    </a:outerShdw>
                  </a:effectLst>
                </a:endParaRPr>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4"/>
                <a:ext cx="8686800" cy="5888436"/>
              </a:xfrm>
              <a:blipFill>
                <a:blip r:embed="rId2"/>
                <a:stretch>
                  <a:fillRect l="-1263" t="-103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67D4513C-F057-44F2-B5B8-B31C127093D7}" type="datetime1">
              <a:rPr lang="en-US" smtClean="0"/>
              <a:pPr/>
              <a:t>5/14/2022</a:t>
            </a:fld>
            <a:endParaRPr lang="en-US"/>
          </a:p>
        </p:txBody>
      </p:sp>
      <p:sp>
        <p:nvSpPr>
          <p:cNvPr id="5" name="Footer Placeholder 4"/>
          <p:cNvSpPr>
            <a:spLocks noGrp="1"/>
          </p:cNvSpPr>
          <p:nvPr>
            <p:ph type="ftr" sz="quarter" idx="11"/>
          </p:nvPr>
        </p:nvSpPr>
        <p:spPr>
          <a:xfrm>
            <a:off x="2404153" y="6356351"/>
            <a:ext cx="6892247"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Expected Questions for University Exam (CO5)</a:t>
            </a:r>
          </a:p>
        </p:txBody>
      </p:sp>
      <p:pic>
        <p:nvPicPr>
          <p:cNvPr id="9" name="Picture 8">
            <a:extLst>
              <a:ext uri="{FF2B5EF4-FFF2-40B4-BE49-F238E27FC236}">
                <a16:creationId xmlns:a16="http://schemas.microsoft.com/office/drawing/2014/main" xmlns="" id="{6E620EED-5540-4985-A14F-2EB2542DE53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cSld>
  <p:clrMapOvr>
    <a:masterClrMapping/>
  </p:clrMapOvr>
  <p:transition spd="slow">
    <p:push di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pPr lvl="0" algn="ctr">
              <a:spcBef>
                <a:spcPct val="0"/>
              </a:spcBef>
              <a:defRPr/>
            </a:pPr>
            <a:r>
              <a:rPr lang="en-US" sz="3200" b="1" dirty="0"/>
              <a:t>Expected Questions for University Exam (CO5)</a:t>
            </a:r>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691812" y="958141"/>
            <a:ext cx="9890588" cy="4941718"/>
          </a:xfrm>
          <a:ln/>
        </p:spPr>
        <p:style>
          <a:lnRef idx="2">
            <a:schemeClr val="dk1"/>
          </a:lnRef>
          <a:fillRef idx="1">
            <a:schemeClr val="lt1"/>
          </a:fillRef>
          <a:effectRef idx="0">
            <a:schemeClr val="dk1"/>
          </a:effectRef>
          <a:fontRef idx="minor">
            <a:schemeClr val="dk1"/>
          </a:fontRef>
        </p:style>
        <p:txBody>
          <a:bodyPr>
            <a:noAutofit/>
          </a:bodyPr>
          <a:lstStyle/>
          <a:p>
            <a:pPr algn="l"/>
            <a:r>
              <a:rPr lang="en-US" sz="2400" b="1" i="0" dirty="0">
                <a:ln w="0"/>
                <a:solidFill>
                  <a:schemeClr val="tx1"/>
                </a:solidFill>
                <a:effectLst>
                  <a:outerShdw blurRad="38100" dist="19050" dir="2700000" algn="tl" rotWithShape="0">
                    <a:schemeClr val="dk1">
                      <a:alpha val="40000"/>
                    </a:schemeClr>
                  </a:outerShdw>
                </a:effectLst>
              </a:rPr>
              <a:t>Q4. </a:t>
            </a:r>
            <a:r>
              <a:rPr lang="en-US" sz="2400" i="0" u="none" strike="noStrike" baseline="0" dirty="0">
                <a:ln w="0"/>
                <a:solidFill>
                  <a:schemeClr val="tx1"/>
                </a:solidFill>
                <a:effectLst>
                  <a:outerShdw blurRad="38100" dist="19050" dir="2700000" algn="tl" rotWithShape="0">
                    <a:schemeClr val="dk1">
                      <a:alpha val="40000"/>
                    </a:schemeClr>
                  </a:outerShdw>
                </a:effectLst>
              </a:rPr>
              <a:t>The following pie-chart represents the result of 600 successful students in various subject of an examination. Study the Pie-chart and answer question</a:t>
            </a:r>
            <a:r>
              <a:rPr lang="en-US" sz="2400" b="0" i="0" u="none" strike="noStrike" baseline="0" dirty="0"/>
              <a:t>.</a:t>
            </a:r>
          </a:p>
          <a:p>
            <a:pPr algn="l"/>
            <a:r>
              <a:rPr lang="en-US" sz="2400" i="0" dirty="0">
                <a:ln w="0"/>
                <a:solidFill>
                  <a:schemeClr val="tx1"/>
                </a:solidFill>
                <a:effectLst>
                  <a:outerShdw blurRad="38100" dist="19050" dir="2700000" algn="tl" rotWithShape="0">
                    <a:schemeClr val="dk1">
                      <a:alpha val="40000"/>
                    </a:schemeClr>
                  </a:outerShdw>
                </a:effectLst>
              </a:rPr>
              <a:t> </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18EF43F8-E6E5-4EBC-8698-E878B08A2939}"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996701" cy="219111"/>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118</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9" name="Chart 8">
            <a:extLst>
              <a:ext uri="{FF2B5EF4-FFF2-40B4-BE49-F238E27FC236}">
                <a16:creationId xmlns:a16="http://schemas.microsoft.com/office/drawing/2014/main" xmlns="" id="{D90217DA-F876-4E92-9323-A56C7636670D}"/>
              </a:ext>
            </a:extLst>
          </p:cNvPr>
          <p:cNvGraphicFramePr/>
          <p:nvPr/>
        </p:nvGraphicFramePr>
        <p:xfrm>
          <a:off x="2936697" y="2106247"/>
          <a:ext cx="6318606" cy="40218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xmlns="" val="427284343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pPr lvl="0" algn="ctr">
              <a:spcBef>
                <a:spcPct val="0"/>
              </a:spcBef>
              <a:defRPr/>
            </a:pPr>
            <a:r>
              <a:rPr lang="en-US" sz="3200" b="1" dirty="0"/>
              <a:t>Expected Questions for University Exam (CO5)</a:t>
            </a:r>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u="none" strike="noStrike" baseline="0" dirty="0">
                <a:ln w="0"/>
                <a:solidFill>
                  <a:schemeClr val="tx1"/>
                </a:solidFill>
                <a:effectLst>
                  <a:outerShdw blurRad="38100" dist="19050" dir="2700000" algn="tl" rotWithShape="0">
                    <a:schemeClr val="dk1">
                      <a:alpha val="40000"/>
                    </a:schemeClr>
                  </a:outerShdw>
                </a:effectLst>
              </a:rPr>
              <a:t>(</a:t>
            </a:r>
            <a:r>
              <a:rPr lang="en-US" sz="2400" i="0" u="none" strike="noStrike" baseline="0" dirty="0" err="1">
                <a:ln w="0"/>
                <a:solidFill>
                  <a:schemeClr val="tx1"/>
                </a:solidFill>
                <a:effectLst>
                  <a:outerShdw blurRad="38100" dist="19050" dir="2700000" algn="tl" rotWithShape="0">
                    <a:schemeClr val="dk1">
                      <a:alpha val="40000"/>
                    </a:schemeClr>
                  </a:outerShdw>
                </a:effectLst>
              </a:rPr>
              <a:t>i</a:t>
            </a:r>
            <a:r>
              <a:rPr lang="en-US" sz="2400" i="0" u="none" strike="noStrike" baseline="0" dirty="0">
                <a:ln w="0"/>
                <a:solidFill>
                  <a:schemeClr val="tx1"/>
                </a:solidFill>
                <a:effectLst>
                  <a:outerShdw blurRad="38100" dist="19050" dir="2700000" algn="tl" rotWithShape="0">
                    <a:schemeClr val="dk1">
                      <a:alpha val="40000"/>
                    </a:schemeClr>
                  </a:outerShdw>
                </a:effectLst>
              </a:rPr>
              <a:t>) The ratio of students who passed in Bengali, to the students who passed in History is</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1 : 2</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B. 2 : 1</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3 : 4</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3 : 5</a:t>
            </a:r>
            <a:endParaRPr lang="en-US" sz="2400" i="0" dirty="0">
              <a:ln w="0"/>
              <a:solidFill>
                <a:schemeClr val="tx1"/>
              </a:solidFill>
              <a:effectLst>
                <a:outerShdw blurRad="38100" dist="19050" dir="2700000" algn="tl" rotWithShape="0">
                  <a:schemeClr val="dk1">
                    <a:alpha val="40000"/>
                  </a:schemeClr>
                </a:outerShdw>
              </a:effectLst>
            </a:endParaRPr>
          </a:p>
          <a:p>
            <a:pPr algn="l"/>
            <a:r>
              <a:rPr lang="en-US" sz="2400" i="0" dirty="0">
                <a:ln w="0"/>
                <a:solidFill>
                  <a:schemeClr val="tx1"/>
                </a:solidFill>
                <a:effectLst>
                  <a:outerShdw blurRad="38100" dist="19050" dir="2700000" algn="tl" rotWithShape="0">
                    <a:schemeClr val="dk1">
                      <a:alpha val="40000"/>
                    </a:schemeClr>
                  </a:outerShdw>
                </a:effectLst>
              </a:rPr>
              <a:t>(ii)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passed in Bengali is greater than the number of students passed in History </a:t>
            </a:r>
            <a:r>
              <a:rPr lang="en-IN" sz="2400" i="0" u="none" strike="noStrike" baseline="0" dirty="0">
                <a:ln w="0"/>
                <a:solidFill>
                  <a:schemeClr val="tx1"/>
                </a:solidFill>
                <a:effectLst>
                  <a:outerShdw blurRad="38100" dist="19050" dir="2700000" algn="tl" rotWithShape="0">
                    <a:schemeClr val="dk1">
                      <a:alpha val="40000"/>
                    </a:schemeClr>
                  </a:outerShdw>
                </a:effectLst>
              </a:rPr>
              <a:t>by</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150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60</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C. 120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100</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150DBC94-5E3B-4081-8105-37B5A08A640D}"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428270"/>
            <a:ext cx="6472719" cy="14719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119</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773965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sz="2200" dirty="0"/>
          </a:p>
        </p:txBody>
      </p:sp>
      <p:sp>
        <p:nvSpPr>
          <p:cNvPr id="4" name="Date Placeholder 3"/>
          <p:cNvSpPr>
            <a:spLocks noGrp="1"/>
          </p:cNvSpPr>
          <p:nvPr>
            <p:ph type="dt" sz="half" idx="10"/>
          </p:nvPr>
        </p:nvSpPr>
        <p:spPr/>
        <p:txBody>
          <a:bodyPr/>
          <a:lstStyle/>
          <a:p>
            <a:fld id="{CAB71B5B-6134-4B10-845B-B2FF98D59DE5}"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342508" y="6356352"/>
            <a:ext cx="6725292" cy="365124"/>
          </a:xfrm>
        </p:spPr>
        <p:txBody>
          <a:bodyPr/>
          <a:lstStyle/>
          <a:p>
            <a:r>
              <a:rPr lang="en-US" dirty="0">
                <a:solidFill>
                  <a:prstClr val="black">
                    <a:tint val="75000"/>
                  </a:prstClr>
                </a:solidFill>
                <a:latin typeface="Calibri"/>
              </a:rPr>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12</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Result Analysis</a:t>
            </a:r>
          </a:p>
        </p:txBody>
      </p:sp>
      <p:pic>
        <p:nvPicPr>
          <p:cNvPr id="9" name="Picture 8">
            <a:extLst>
              <a:ext uri="{FF2B5EF4-FFF2-40B4-BE49-F238E27FC236}">
                <a16:creationId xmlns:a16="http://schemas.microsoft.com/office/drawing/2014/main" xmlns="" id="{48D03EF3-93BA-4B03-9EC3-42AEF2AC17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6525"/>
            <a:ext cx="1295400" cy="549276"/>
          </a:xfrm>
          <a:prstGeom prst="rect">
            <a:avLst/>
          </a:prstGeom>
        </p:spPr>
      </p:pic>
    </p:spTree>
    <p:extLst>
      <p:ext uri="{BB962C8B-B14F-4D97-AF65-F5344CB8AC3E}">
        <p14:creationId xmlns:p14="http://schemas.microsoft.com/office/powerpoint/2010/main" xmlns="" val="1810011023"/>
      </p:ext>
    </p:extLst>
  </p:cSld>
  <p:clrMapOvr>
    <a:masterClrMapping/>
  </p:clrMapOvr>
  <p:transition spd="slow">
    <p:push dir="u"/>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pPr lvl="0" algn="ctr">
              <a:spcBef>
                <a:spcPct val="0"/>
              </a:spcBef>
              <a:defRPr/>
            </a:pPr>
            <a:r>
              <a:rPr lang="en-US" sz="3200" b="1" dirty="0"/>
              <a:t>Expected Questions for University Exam (CO5)</a:t>
            </a:r>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(iii) </a:t>
            </a:r>
            <a:r>
              <a:rPr lang="en-US" sz="2400" i="0" u="none" strike="noStrike" baseline="0" dirty="0">
                <a:ln w="0"/>
                <a:solidFill>
                  <a:schemeClr val="tx1"/>
                </a:solidFill>
                <a:effectLst>
                  <a:outerShdw blurRad="38100" dist="19050" dir="2700000" algn="tl" rotWithShape="0">
                    <a:schemeClr val="dk1">
                      <a:alpha val="40000"/>
                    </a:schemeClr>
                  </a:outerShdw>
                </a:effectLst>
              </a:rPr>
              <a:t>The percentage of students who passed in English is</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A. 15%</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5%</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12%</a:t>
            </a:r>
          </a:p>
          <a:p>
            <a:pPr algn="l"/>
            <a:r>
              <a:rPr lang="en-IN" sz="2400" dirty="0">
                <a:ln w="0"/>
                <a:solidFill>
                  <a:schemeClr val="tx1"/>
                </a:solidFill>
                <a:effectLst>
                  <a:outerShdw blurRad="38100" dist="19050" dir="2700000" algn="tl" rotWithShape="0">
                    <a:schemeClr val="dk1">
                      <a:alpha val="40000"/>
                    </a:schemeClr>
                  </a:outerShdw>
                </a:effectLst>
              </a:rPr>
              <a:t>(iv)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passed in English is less than the number of students passed in</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Mathematics by</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A. 50</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B. 60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90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75</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DC176B60-3E79-46A6-8367-8F62ACC88533}"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210337"/>
            <a:ext cx="7140539"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120</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6282290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pPr lvl="0" algn="ctr">
              <a:spcBef>
                <a:spcPct val="0"/>
              </a:spcBef>
              <a:defRPr/>
            </a:pPr>
            <a:r>
              <a:rPr lang="en-US" sz="3200" b="1" dirty="0"/>
              <a:t>Expected Questions for University Exam (CO5)</a:t>
            </a:r>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(v) </a:t>
            </a:r>
            <a:r>
              <a:rPr lang="en-US" sz="2400" i="0" u="none" strike="noStrike" baseline="0" dirty="0">
                <a:ln w="0"/>
                <a:solidFill>
                  <a:schemeClr val="tx1"/>
                </a:solidFill>
                <a:effectLst>
                  <a:outerShdw blurRad="38100" dist="19050" dir="2700000" algn="tl" rotWithShape="0">
                    <a:schemeClr val="dk1">
                      <a:alpha val="40000"/>
                    </a:schemeClr>
                  </a:outerShdw>
                </a:effectLst>
              </a:rPr>
              <a:t>The number of students who passed in Bengali is –</a:t>
            </a:r>
          </a:p>
          <a:p>
            <a:pPr algn="l"/>
            <a:r>
              <a:rPr lang="en-IN" sz="2400" b="1" i="0" u="none" strike="noStrike" baseline="0" dirty="0">
                <a:ln w="0"/>
                <a:solidFill>
                  <a:schemeClr val="tx1"/>
                </a:solidFill>
                <a:effectLst>
                  <a:outerShdw blurRad="38100" dist="19050" dir="2700000" algn="tl" rotWithShape="0">
                    <a:schemeClr val="dk1">
                      <a:alpha val="40000"/>
                    </a:schemeClr>
                  </a:outerShdw>
                </a:effectLst>
              </a:rPr>
              <a:t>A. 240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B. 320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C. 180</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 140</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2B6610B0-71DC-4DCC-BEA3-C82114EDECA7}"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210337"/>
            <a:ext cx="6667928" cy="365125"/>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121</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99468142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pPr lvl="0" algn="ctr">
              <a:spcBef>
                <a:spcPct val="0"/>
              </a:spcBef>
              <a:defRPr/>
            </a:pPr>
            <a:r>
              <a:rPr lang="en-US" sz="3200" b="1" dirty="0"/>
              <a:t>Expected Questions for University Exam (CO5)</a:t>
            </a:r>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Q5. </a:t>
            </a:r>
            <a:r>
              <a:rPr lang="en-US" sz="2400" b="1" i="0" dirty="0">
                <a:solidFill>
                  <a:srgbClr val="000000"/>
                </a:solidFill>
                <a:effectLst/>
              </a:rPr>
              <a:t>Statements:</a:t>
            </a:r>
            <a:r>
              <a:rPr lang="en-US" sz="2400" b="0" i="0" dirty="0">
                <a:solidFill>
                  <a:srgbClr val="000000"/>
                </a:solidFill>
                <a:effectLst/>
              </a:rPr>
              <a:t> All green are blue. All blue are white.</a:t>
            </a:r>
          </a:p>
          <a:p>
            <a:pPr algn="l"/>
            <a:r>
              <a:rPr lang="en-US" sz="2400" b="1" i="0" dirty="0">
                <a:solidFill>
                  <a:srgbClr val="000000"/>
                </a:solidFill>
                <a:effectLst/>
              </a:rPr>
              <a:t>Conclusions:</a:t>
            </a:r>
            <a:endParaRPr lang="en-US" sz="2400" b="0" i="0" dirty="0">
              <a:solidFill>
                <a:srgbClr val="000000"/>
              </a:solidFill>
              <a:effectLst/>
            </a:endParaRPr>
          </a:p>
          <a:p>
            <a:pPr algn="l">
              <a:buFont typeface="+mj-lt"/>
              <a:buAutoNum type="arabicPeriod"/>
            </a:pPr>
            <a:r>
              <a:rPr lang="en-US" sz="2400" b="0" i="0" dirty="0">
                <a:solidFill>
                  <a:srgbClr val="000000"/>
                </a:solidFill>
                <a:effectLst/>
              </a:rPr>
              <a:t>Some blue are green.</a:t>
            </a:r>
          </a:p>
          <a:p>
            <a:pPr algn="l">
              <a:buFont typeface="+mj-lt"/>
              <a:buAutoNum type="arabicPeriod"/>
            </a:pPr>
            <a:r>
              <a:rPr lang="en-US" sz="2400" b="0" i="0" dirty="0">
                <a:solidFill>
                  <a:srgbClr val="000000"/>
                </a:solidFill>
                <a:effectLst/>
              </a:rPr>
              <a:t>Some white are green.</a:t>
            </a:r>
          </a:p>
          <a:p>
            <a:pPr algn="l">
              <a:buFont typeface="+mj-lt"/>
              <a:buAutoNum type="arabicPeriod"/>
            </a:pPr>
            <a:r>
              <a:rPr lang="en-US" sz="2400" b="0" i="0" dirty="0">
                <a:solidFill>
                  <a:srgbClr val="000000"/>
                </a:solidFill>
                <a:effectLst/>
              </a:rPr>
              <a:t>Some green are not white.</a:t>
            </a:r>
          </a:p>
          <a:p>
            <a:pPr algn="l">
              <a:buFont typeface="+mj-lt"/>
              <a:buAutoNum type="arabicPeriod"/>
            </a:pPr>
            <a:r>
              <a:rPr lang="en-US" sz="2400" b="0" i="0" dirty="0">
                <a:solidFill>
                  <a:srgbClr val="000000"/>
                </a:solidFill>
                <a:effectLst/>
              </a:rPr>
              <a:t>All white are blue.</a:t>
            </a:r>
          </a:p>
          <a:p>
            <a:pPr algn="l"/>
            <a:r>
              <a:rPr lang="en-US" sz="2400" i="0" dirty="0">
                <a:ln w="0"/>
                <a:solidFill>
                  <a:schemeClr val="tx1"/>
                </a:solidFill>
                <a:effectLst>
                  <a:outerShdw blurRad="38100" dist="19050" dir="2700000" algn="tl" rotWithShape="0">
                    <a:schemeClr val="dk1">
                      <a:alpha val="40000"/>
                    </a:schemeClr>
                  </a:outerShdw>
                </a:effectLst>
              </a:rPr>
              <a:t>Then </a:t>
            </a:r>
          </a:p>
          <a:p>
            <a:pPr marL="457200" indent="-457200" algn="l">
              <a:buFont typeface="+mj-lt"/>
              <a:buAutoNum type="alphaUcPeriod"/>
            </a:pPr>
            <a:r>
              <a:rPr lang="en-IN" sz="2400" b="1" i="0" dirty="0">
                <a:solidFill>
                  <a:srgbClr val="000000"/>
                </a:solidFill>
                <a:effectLst/>
              </a:rPr>
              <a:t>Only (1) and (2)</a:t>
            </a:r>
            <a:endParaRPr lang="en-US" sz="2400" b="1"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(1) and (3)</a:t>
            </a:r>
            <a:endParaRPr lang="en-US" sz="2400" i="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(1) and (4)</a:t>
            </a:r>
            <a:endParaRPr lang="en-US" sz="2400" b="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(2) and (4)</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D710FDC0-8548-4185-A753-C83C83F7A789}"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210337"/>
            <a:ext cx="6267236" cy="365125"/>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122</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62779002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2057400" y="1143001"/>
            <a:ext cx="8229600" cy="3951851"/>
          </a:xfrm>
          <a:prstGeom prst="rect">
            <a:avLst/>
          </a:prstGeom>
          <a:noFill/>
        </p:spPr>
        <p:txBody>
          <a:bodyPr vert="horz" wrap="square" lIns="91440" tIns="45720" rIns="91440" bIns="45720" rtlCol="0">
            <a:spAutoFit/>
          </a:bodyPr>
          <a:lstStyle/>
          <a:p>
            <a:pPr algn="ctr">
              <a:buNone/>
            </a:pPr>
            <a:r>
              <a:rPr lang="en-US" sz="2200" b="1" u="sng" dirty="0"/>
              <a:t>Reference Books</a:t>
            </a:r>
            <a:endParaRPr lang="en-US" sz="2200" u="sng" dirty="0"/>
          </a:p>
          <a:p>
            <a:pPr>
              <a:buNone/>
            </a:pPr>
            <a:r>
              <a:rPr lang="en-US" sz="2200" dirty="0">
                <a:ln w="0"/>
                <a:effectLst>
                  <a:outerShdw blurRad="38100" dist="19050" dir="2700000" algn="tl" rotWithShape="0">
                    <a:schemeClr val="dk1">
                      <a:alpha val="40000"/>
                    </a:schemeClr>
                  </a:outerShdw>
                </a:effectLst>
              </a:rPr>
              <a:t>1. Operation Research : Theory and Application by J.K Sharma.</a:t>
            </a:r>
          </a:p>
          <a:p>
            <a:pPr>
              <a:buNone/>
            </a:pPr>
            <a:r>
              <a:rPr lang="en-US" sz="2200" dirty="0">
                <a:ln w="0"/>
                <a:effectLst>
                  <a:outerShdw blurRad="38100" dist="19050" dir="2700000" algn="tl" rotWithShape="0">
                    <a:schemeClr val="dk1">
                      <a:alpha val="40000"/>
                    </a:schemeClr>
                  </a:outerShdw>
                </a:effectLst>
              </a:rPr>
              <a:t>2. Operation Research by </a:t>
            </a:r>
            <a:r>
              <a:rPr lang="en-US" sz="2200" dirty="0" err="1">
                <a:ln w="0"/>
                <a:effectLst>
                  <a:outerShdw blurRad="38100" dist="19050" dir="2700000" algn="tl" rotWithShape="0">
                    <a:schemeClr val="dk1">
                      <a:alpha val="40000"/>
                    </a:schemeClr>
                  </a:outerShdw>
                </a:effectLst>
              </a:rPr>
              <a:t>Kanti</a:t>
            </a:r>
            <a:r>
              <a:rPr lang="en-US" sz="2200" dirty="0">
                <a:ln w="0"/>
                <a:effectLst>
                  <a:outerShdw blurRad="38100" dist="19050" dir="2700000" algn="tl" rotWithShape="0">
                    <a:schemeClr val="dk1">
                      <a:alpha val="40000"/>
                    </a:schemeClr>
                  </a:outerShdw>
                </a:effectLst>
              </a:rPr>
              <a:t> </a:t>
            </a:r>
            <a:r>
              <a:rPr lang="en-US" sz="2200" dirty="0" err="1">
                <a:ln w="0"/>
                <a:effectLst>
                  <a:outerShdw blurRad="38100" dist="19050" dir="2700000" algn="tl" rotWithShape="0">
                    <a:schemeClr val="dk1">
                      <a:alpha val="40000"/>
                    </a:schemeClr>
                  </a:outerShdw>
                </a:effectLst>
              </a:rPr>
              <a:t>Swarup,Man</a:t>
            </a:r>
            <a:r>
              <a:rPr lang="en-US" sz="2200" dirty="0">
                <a:ln w="0"/>
                <a:effectLst>
                  <a:outerShdw blurRad="38100" dist="19050" dir="2700000" algn="tl" rotWithShape="0">
                    <a:schemeClr val="dk1">
                      <a:alpha val="40000"/>
                    </a:schemeClr>
                  </a:outerShdw>
                </a:effectLst>
              </a:rPr>
              <a:t> Mohan and P.K Gupta.</a:t>
            </a:r>
          </a:p>
          <a:p>
            <a:pPr>
              <a:buNone/>
            </a:pPr>
            <a:r>
              <a:rPr lang="en-US" sz="2200" dirty="0">
                <a:ln w="0"/>
                <a:effectLst>
                  <a:outerShdw blurRad="38100" dist="19050" dir="2700000" algn="tl" rotWithShape="0">
                    <a:schemeClr val="dk1">
                      <a:alpha val="40000"/>
                    </a:schemeClr>
                  </a:outerShdw>
                </a:effectLst>
              </a:rPr>
              <a:t>3. Operations Research: An Introduction, Global Edition  by </a:t>
            </a:r>
            <a:r>
              <a:rPr lang="en-US" sz="2200" dirty="0" err="1">
                <a:ln w="0"/>
                <a:effectLst>
                  <a:outerShdw blurRad="38100" dist="19050" dir="2700000" algn="tl" rotWithShape="0">
                    <a:schemeClr val="dk1">
                      <a:alpha val="40000"/>
                    </a:schemeClr>
                  </a:outerShdw>
                </a:effectLst>
              </a:rPr>
              <a:t>Hamdy</a:t>
            </a:r>
            <a:r>
              <a:rPr lang="en-US" sz="2200" dirty="0">
                <a:ln w="0"/>
                <a:effectLst>
                  <a:outerShdw blurRad="38100" dist="19050" dir="2700000" algn="tl" rotWithShape="0">
                    <a:schemeClr val="dk1">
                      <a:alpha val="40000"/>
                    </a:schemeClr>
                  </a:outerShdw>
                </a:effectLst>
              </a:rPr>
              <a:t> A. Taha </a:t>
            </a:r>
            <a:r>
              <a:rPr lang="en-US" sz="2200" dirty="0" err="1">
                <a:ln w="0"/>
                <a:effectLst>
                  <a:outerShdw blurRad="38100" dist="19050" dir="2700000" algn="tl" rotWithShape="0">
                    <a:schemeClr val="dk1">
                      <a:alpha val="40000"/>
                    </a:schemeClr>
                  </a:outerShdw>
                </a:effectLst>
              </a:rPr>
              <a:t>Hamdy</a:t>
            </a:r>
            <a:r>
              <a:rPr lang="en-US" sz="2200" dirty="0">
                <a:ln w="0"/>
                <a:effectLst>
                  <a:outerShdw blurRad="38100" dist="19050" dir="2700000" algn="tl" rotWithShape="0">
                    <a:schemeClr val="dk1">
                      <a:alpha val="40000"/>
                    </a:schemeClr>
                  </a:outerShdw>
                </a:effectLst>
              </a:rPr>
              <a:t> </a:t>
            </a:r>
          </a:p>
          <a:p>
            <a:pPr>
              <a:buNone/>
            </a:pPr>
            <a:r>
              <a:rPr lang="en-US" sz="2200" dirty="0">
                <a:ln w="0"/>
                <a:effectLst>
                  <a:outerShdw blurRad="38100" dist="19050" dir="2700000" algn="tl" rotWithShape="0">
                    <a:schemeClr val="dk1">
                      <a:alpha val="40000"/>
                    </a:schemeClr>
                  </a:outerShdw>
                </a:effectLst>
              </a:rPr>
              <a:t>4. Introduction to Operations Research by Hillier Lieberman</a:t>
            </a:r>
          </a:p>
          <a:p>
            <a:pPr>
              <a:buNone/>
            </a:pPr>
            <a:r>
              <a:rPr lang="en-US" sz="2200" dirty="0">
                <a:ln w="0"/>
                <a:effectLst>
                  <a:outerShdw blurRad="38100" dist="19050" dir="2700000" algn="tl" rotWithShape="0">
                    <a:schemeClr val="dk1">
                      <a:alpha val="40000"/>
                    </a:schemeClr>
                  </a:outerShdw>
                </a:effectLst>
              </a:rPr>
              <a:t>5. R.K. Jain and S.R.K. </a:t>
            </a:r>
            <a:r>
              <a:rPr lang="en-US" sz="2200" dirty="0" err="1">
                <a:ln w="0"/>
                <a:effectLst>
                  <a:outerShdw blurRad="38100" dist="19050" dir="2700000" algn="tl" rotWithShape="0">
                    <a:schemeClr val="dk1">
                      <a:alpha val="40000"/>
                    </a:schemeClr>
                  </a:outerShdw>
                </a:effectLst>
              </a:rPr>
              <a:t>Iyenger</a:t>
            </a:r>
            <a:r>
              <a:rPr lang="en-US" sz="2200" dirty="0">
                <a:ln w="0"/>
                <a:effectLst>
                  <a:outerShdw blurRad="38100" dist="19050" dir="2700000" algn="tl" rotWithShape="0">
                    <a:schemeClr val="dk1">
                      <a:alpha val="40000"/>
                    </a:schemeClr>
                  </a:outerShdw>
                </a:effectLst>
              </a:rPr>
              <a:t>: Advance Engineering Mathematics; </a:t>
            </a:r>
            <a:r>
              <a:rPr lang="en-US" sz="2200" dirty="0" err="1">
                <a:ln w="0"/>
                <a:effectLst>
                  <a:outerShdw blurRad="38100" dist="19050" dir="2700000" algn="tl" rotWithShape="0">
                    <a:schemeClr val="dk1">
                      <a:alpha val="40000"/>
                    </a:schemeClr>
                  </a:outerShdw>
                </a:effectLst>
              </a:rPr>
              <a:t>Narosa</a:t>
            </a:r>
            <a:r>
              <a:rPr lang="en-US" sz="2200" dirty="0">
                <a:ln w="0"/>
                <a:effectLst>
                  <a:outerShdw blurRad="38100" dist="19050" dir="2700000" algn="tl" rotWithShape="0">
                    <a:schemeClr val="dk1">
                      <a:alpha val="40000"/>
                    </a:schemeClr>
                  </a:outerShdw>
                </a:effectLst>
              </a:rPr>
              <a:t> Publishing House, New Delhi.</a:t>
            </a:r>
          </a:p>
          <a:p>
            <a:pPr lvl="0"/>
            <a:endParaRPr lang="en-US" sz="2200" dirty="0"/>
          </a:p>
          <a:p>
            <a:pPr lvl="0" algn="just">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Date Placeholder 3"/>
          <p:cNvSpPr>
            <a:spLocks noGrp="1"/>
          </p:cNvSpPr>
          <p:nvPr>
            <p:ph type="dt" sz="half" idx="10"/>
          </p:nvPr>
        </p:nvSpPr>
        <p:spPr/>
        <p:txBody>
          <a:bodyPr/>
          <a:lstStyle/>
          <a:p>
            <a:fld id="{5D6D2A1D-C297-466E-816D-2B185044DA46}" type="datetime1">
              <a:rPr lang="en-US" smtClean="0"/>
              <a:pPr/>
              <a:t>5/14/2022</a:t>
            </a:fld>
            <a:endParaRPr lang="en-US"/>
          </a:p>
        </p:txBody>
      </p:sp>
      <p:sp>
        <p:nvSpPr>
          <p:cNvPr id="5" name="Footer Placeholder 4"/>
          <p:cNvSpPr>
            <a:spLocks noGrp="1"/>
          </p:cNvSpPr>
          <p:nvPr>
            <p:ph type="ftr" sz="quarter" idx="11"/>
          </p:nvPr>
        </p:nvSpPr>
        <p:spPr>
          <a:xfrm>
            <a:off x="3733800" y="6356351"/>
            <a:ext cx="6478712"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524000" y="1"/>
            <a:ext cx="1447800" cy="817163"/>
          </a:xfrm>
          <a:prstGeom prst="rect">
            <a:avLst/>
          </a:prstGeom>
          <a:noFill/>
        </p:spPr>
      </p:pic>
    </p:spTree>
    <p:extLst>
      <p:ext uri="{BB962C8B-B14F-4D97-AF65-F5344CB8AC3E}">
        <p14:creationId xmlns:p14="http://schemas.microsoft.com/office/powerpoint/2010/main" xmlns="" val="239995388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986DF8-6BD4-4DA5-AD29-5D6F66AA56FD}" type="datetime1">
              <a:rPr lang="en-US" smtClean="0"/>
              <a:pPr/>
              <a:t>5/14/2022</a:t>
            </a:fld>
            <a:endParaRPr lang="en-US"/>
          </a:p>
        </p:txBody>
      </p:sp>
      <p:sp>
        <p:nvSpPr>
          <p:cNvPr id="5" name="Footer Placeholder 4"/>
          <p:cNvSpPr>
            <a:spLocks noGrp="1"/>
          </p:cNvSpPr>
          <p:nvPr>
            <p:ph type="ftr" sz="quarter" idx="11"/>
          </p:nvPr>
        </p:nvSpPr>
        <p:spPr>
          <a:xfrm>
            <a:off x="3733799" y="6356351"/>
            <a:ext cx="6365697"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9" name="Content Placeholder 8"/>
          <p:cNvSpPr>
            <a:spLocks noGrp="1"/>
          </p:cNvSpPr>
          <p:nvPr>
            <p:ph idx="1"/>
          </p:nvPr>
        </p:nvSpPr>
        <p:spPr>
          <a:xfrm>
            <a:off x="4269692" y="1143000"/>
            <a:ext cx="3805016" cy="1107996"/>
          </a:xfrm>
          <a:prstGeom prst="rect">
            <a:avLst/>
          </a:prstGeom>
          <a:noFill/>
        </p:spPr>
        <p:txBody>
          <a:bodyPr vert="horz" wrap="none" lIns="91440" tIns="45720" rIns="91440" bIns="45720" rtlCol="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7" name="Picture 6">
            <a:extLst>
              <a:ext uri="{FF2B5EF4-FFF2-40B4-BE49-F238E27FC236}">
                <a16:creationId xmlns:a16="http://schemas.microsoft.com/office/drawing/2014/main" xmlns="" id="{EAD5D8F7-7DFA-4987-A5C5-8B8A73091C3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63363" y="2582996"/>
            <a:ext cx="4017675" cy="2057400"/>
          </a:xfrm>
          <a:prstGeom prst="rect">
            <a:avLst/>
          </a:prstGeom>
        </p:spPr>
      </p:pic>
    </p:spTree>
    <p:extLst>
      <p:ext uri="{BB962C8B-B14F-4D97-AF65-F5344CB8AC3E}">
        <p14:creationId xmlns:p14="http://schemas.microsoft.com/office/powerpoint/2010/main" xmlns="" val="255522020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endParaRPr lang="en-US" sz="2200" dirty="0"/>
          </a:p>
        </p:txBody>
      </p:sp>
      <p:sp>
        <p:nvSpPr>
          <p:cNvPr id="4" name="Date Placeholder 3"/>
          <p:cNvSpPr>
            <a:spLocks noGrp="1"/>
          </p:cNvSpPr>
          <p:nvPr>
            <p:ph type="dt" sz="half" idx="10"/>
          </p:nvPr>
        </p:nvSpPr>
        <p:spPr/>
        <p:txBody>
          <a:bodyPr/>
          <a:lstStyle/>
          <a:p>
            <a:fld id="{743A3460-0426-4813-ADFC-83F61A4FA6DC}"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332234" y="6356352"/>
            <a:ext cx="6735566" cy="365124"/>
          </a:xfrm>
        </p:spPr>
        <p:txBody>
          <a:bodyPr/>
          <a:lstStyle/>
          <a:p>
            <a:r>
              <a:rPr lang="en-US" dirty="0">
                <a:solidFill>
                  <a:prstClr val="black">
                    <a:tint val="75000"/>
                  </a:prstClr>
                </a:solidFill>
                <a:latin typeface="Calibri"/>
              </a:rPr>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13</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End Semester Question Paper</a:t>
            </a:r>
          </a:p>
        </p:txBody>
      </p:sp>
      <p:pic>
        <p:nvPicPr>
          <p:cNvPr id="9" name="Picture 8">
            <a:extLst>
              <a:ext uri="{FF2B5EF4-FFF2-40B4-BE49-F238E27FC236}">
                <a16:creationId xmlns:a16="http://schemas.microsoft.com/office/drawing/2014/main" xmlns="" id="{48D03EF3-93BA-4B03-9EC3-42AEF2AC172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6525"/>
            <a:ext cx="1295400" cy="549276"/>
          </a:xfrm>
          <a:prstGeom prst="rect">
            <a:avLst/>
          </a:prstGeom>
        </p:spPr>
      </p:pic>
    </p:spTree>
    <p:extLst>
      <p:ext uri="{BB962C8B-B14F-4D97-AF65-F5344CB8AC3E}">
        <p14:creationId xmlns:p14="http://schemas.microsoft.com/office/powerpoint/2010/main" xmlns="" val="47885293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Font typeface="Wingdings" pitchFamily="2" charset="2"/>
              <a:buChar char="§"/>
            </a:pPr>
            <a:r>
              <a:rPr lang="en-US" sz="2000" dirty="0">
                <a:ea typeface="Calibri" panose="020F0502020204030204" pitchFamily="34" charset="0"/>
              </a:rPr>
              <a:t>Knowledge of Mathematics I ,II and III of B. Tech or equivalent.</a:t>
            </a:r>
            <a:endParaRPr lang="en-US" sz="2000" dirty="0"/>
          </a:p>
        </p:txBody>
      </p:sp>
      <p:sp>
        <p:nvSpPr>
          <p:cNvPr id="4" name="Date Placeholder 3"/>
          <p:cNvSpPr>
            <a:spLocks noGrp="1"/>
          </p:cNvSpPr>
          <p:nvPr>
            <p:ph type="dt" sz="half" idx="10"/>
          </p:nvPr>
        </p:nvSpPr>
        <p:spPr/>
        <p:txBody>
          <a:bodyPr/>
          <a:lstStyle/>
          <a:p>
            <a:fld id="{3EBED565-447F-4136-8BCF-B36805F2CA58}"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5" name="Footer Placeholder 4"/>
          <p:cNvSpPr>
            <a:spLocks noGrp="1"/>
          </p:cNvSpPr>
          <p:nvPr>
            <p:ph type="ftr" sz="quarter" idx="11"/>
          </p:nvPr>
        </p:nvSpPr>
        <p:spPr>
          <a:xfrm>
            <a:off x="2819400" y="6356351"/>
            <a:ext cx="6248400" cy="385672"/>
          </a:xfrm>
        </p:spPr>
        <p:txBody>
          <a:bodyPr/>
          <a:lstStyle/>
          <a:p>
            <a:r>
              <a:rPr lang="en-US" dirty="0">
                <a:solidFill>
                  <a:prstClr val="black">
                    <a:tint val="75000"/>
                  </a:prstClr>
                </a:solidFill>
                <a:latin typeface="Calibri"/>
              </a:rPr>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14</a:t>
            </a:fld>
            <a:endParaRPr lang="en-US">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Prerequisite and Recap(CO5)</a:t>
            </a:r>
          </a:p>
        </p:txBody>
      </p:sp>
      <p:pic>
        <p:nvPicPr>
          <p:cNvPr id="9" name="Picture 8">
            <a:extLst>
              <a:ext uri="{FF2B5EF4-FFF2-40B4-BE49-F238E27FC236}">
                <a16:creationId xmlns:a16="http://schemas.microsoft.com/office/drawing/2014/main" xmlns="" id="{17E52280-B824-447B-B19A-997C7BF584F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130523375"/>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458200" cy="4953000"/>
          </a:xfrm>
        </p:spPr>
        <p:txBody>
          <a:bodyPr>
            <a:noAutofit/>
          </a:bodyPr>
          <a:lstStyle/>
          <a:p>
            <a:r>
              <a:rPr lang="en-US" sz="2200" dirty="0">
                <a:latin typeface="+mj-lt"/>
                <a:ea typeface="Times New Roman" panose="02020603050405020304" pitchFamily="18" charset="0"/>
              </a:rPr>
              <a:t>In first three modules, we will discuss Optimization Techniques.</a:t>
            </a:r>
          </a:p>
          <a:p>
            <a:r>
              <a:rPr lang="en-US" sz="2200" dirty="0">
                <a:latin typeface="+mj-lt"/>
                <a:ea typeface="Times New Roman" panose="02020603050405020304" pitchFamily="18" charset="0"/>
              </a:rPr>
              <a:t>In 4</a:t>
            </a:r>
            <a:r>
              <a:rPr lang="en-US" sz="2200" baseline="30000" dirty="0">
                <a:latin typeface="+mj-lt"/>
                <a:ea typeface="Times New Roman" panose="02020603050405020304" pitchFamily="18" charset="0"/>
              </a:rPr>
              <a:t>th</a:t>
            </a:r>
            <a:r>
              <a:rPr lang="en-US" sz="2200" dirty="0">
                <a:latin typeface="+mj-lt"/>
                <a:ea typeface="Times New Roman" panose="02020603050405020304" pitchFamily="18" charset="0"/>
              </a:rPr>
              <a:t> &amp; 5</a:t>
            </a:r>
            <a:r>
              <a:rPr lang="en-US" sz="2200" baseline="30000" dirty="0">
                <a:latin typeface="+mj-lt"/>
                <a:ea typeface="Times New Roman" panose="02020603050405020304" pitchFamily="18" charset="0"/>
              </a:rPr>
              <a:t>th</a:t>
            </a:r>
            <a:r>
              <a:rPr lang="en-US" sz="2200" dirty="0">
                <a:latin typeface="+mj-lt"/>
                <a:ea typeface="Times New Roman" panose="02020603050405020304" pitchFamily="18" charset="0"/>
              </a:rPr>
              <a:t> module we will discuss  Numerical Techniques &amp; aptitude part.  </a:t>
            </a:r>
          </a:p>
        </p:txBody>
      </p:sp>
      <p:sp>
        <p:nvSpPr>
          <p:cNvPr id="6" name="Date Placeholder 5"/>
          <p:cNvSpPr>
            <a:spLocks noGrp="1"/>
          </p:cNvSpPr>
          <p:nvPr>
            <p:ph type="dt" sz="half" idx="10"/>
          </p:nvPr>
        </p:nvSpPr>
        <p:spPr/>
        <p:txBody>
          <a:bodyPr/>
          <a:lstStyle/>
          <a:p>
            <a:fld id="{FA67D0E2-EF21-4BA8-ABF2-1E7C5EA5A78F}" type="datetime1">
              <a:rPr lang="en-US" smtClean="0">
                <a:solidFill>
                  <a:prstClr val="black">
                    <a:tint val="75000"/>
                  </a:prstClr>
                </a:solidFill>
                <a:latin typeface="Calibri"/>
              </a:rPr>
              <a:pPr/>
              <a:t>5/14/2022</a:t>
            </a:fld>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15</a:t>
            </a:fld>
            <a:endParaRPr lang="en-US" dirty="0">
              <a:solidFill>
                <a:prstClr val="black">
                  <a:tint val="75000"/>
                </a:prstClr>
              </a:solidFill>
              <a:latin typeface="Calibri"/>
            </a:endParaRPr>
          </a:p>
        </p:txBody>
      </p:sp>
      <p:sp>
        <p:nvSpPr>
          <p:cNvPr id="8" name="Title 1"/>
          <p:cNvSpPr txBox="1">
            <a:spLocks/>
          </p:cNvSpPr>
          <p:nvPr/>
        </p:nvSpPr>
        <p:spPr>
          <a:xfrm>
            <a:off x="1633591" y="2"/>
            <a:ext cx="1002757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Brief Introduction about the sub</a:t>
            </a:r>
            <a:r>
              <a:rPr lang="en-US" sz="3000" b="1" dirty="0" err="1">
                <a:solidFill>
                  <a:prstClr val="black"/>
                </a:solidFill>
                <a:latin typeface="Calibri"/>
              </a:rPr>
              <a:t>ject</a:t>
            </a:r>
            <a:r>
              <a:rPr lang="en-US" sz="3000" b="1" dirty="0">
                <a:solidFill>
                  <a:prstClr val="black"/>
                </a:solidFill>
                <a:latin typeface="Calibri"/>
              </a:rPr>
              <a:t> with videos</a:t>
            </a:r>
          </a:p>
        </p:txBody>
      </p:sp>
      <p:sp>
        <p:nvSpPr>
          <p:cNvPr id="10" name="Footer Placeholder 9"/>
          <p:cNvSpPr>
            <a:spLocks noGrp="1"/>
          </p:cNvSpPr>
          <p:nvPr>
            <p:ph type="ftr" sz="quarter" idx="11"/>
          </p:nvPr>
        </p:nvSpPr>
        <p:spPr>
          <a:xfrm>
            <a:off x="2589088" y="6356351"/>
            <a:ext cx="6478712" cy="365125"/>
          </a:xfrm>
        </p:spPr>
        <p:txBody>
          <a:bodyPr/>
          <a:lstStyle/>
          <a:p>
            <a:r>
              <a:rPr lang="en-US">
                <a:solidFill>
                  <a:prstClr val="black">
                    <a:tint val="75000"/>
                  </a:prstClr>
                </a:solidFill>
                <a:latin typeface="Calibri"/>
              </a:rPr>
              <a:t>Faculty Name: Mr. Raman Chauhan       Optimization &amp; Numerical Techniques (AAS0404)      Unit V</a:t>
            </a:r>
            <a:endParaRPr lang="en-US" dirty="0">
              <a:solidFill>
                <a:prstClr val="black">
                  <a:tint val="75000"/>
                </a:prstClr>
              </a:solidFill>
              <a:latin typeface="Calibri"/>
            </a:endParaRPr>
          </a:p>
        </p:txBody>
      </p:sp>
      <p:pic>
        <p:nvPicPr>
          <p:cNvPr id="13" name="Picture 12">
            <a:extLst>
              <a:ext uri="{FF2B5EF4-FFF2-40B4-BE49-F238E27FC236}">
                <a16:creationId xmlns:a16="http://schemas.microsoft.com/office/drawing/2014/main" xmlns="" id="{67B7BB02-406A-4D53-904F-785909EE86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7263" y="136525"/>
            <a:ext cx="1295400" cy="549276"/>
          </a:xfrm>
          <a:prstGeom prst="rect">
            <a:avLst/>
          </a:prstGeom>
        </p:spPr>
      </p:pic>
    </p:spTree>
    <p:extLst>
      <p:ext uri="{BB962C8B-B14F-4D97-AF65-F5344CB8AC3E}">
        <p14:creationId xmlns:p14="http://schemas.microsoft.com/office/powerpoint/2010/main" xmlns="" val="407058577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8458200" cy="4953000"/>
          </a:xfrm>
        </p:spPr>
        <p:txBody>
          <a:bodyPr>
            <a:normAutofit/>
          </a:bodyPr>
          <a:lstStyle/>
          <a:p>
            <a:r>
              <a:rPr lang="en-US" sz="2400" b="1" dirty="0">
                <a:cs typeface="Calibri" panose="020F0502020204030204" pitchFamily="34" charset="0"/>
              </a:rPr>
              <a:t>To improve skills</a:t>
            </a:r>
          </a:p>
          <a:p>
            <a:r>
              <a:rPr lang="en-US" sz="2400" b="1" dirty="0">
                <a:cs typeface="Calibri" panose="020F0502020204030204" pitchFamily="34" charset="0"/>
              </a:rPr>
              <a:t>Useful in various Competition Exams</a:t>
            </a:r>
          </a:p>
        </p:txBody>
      </p:sp>
      <p:sp>
        <p:nvSpPr>
          <p:cNvPr id="6" name="Date Placeholder 5"/>
          <p:cNvSpPr>
            <a:spLocks noGrp="1"/>
          </p:cNvSpPr>
          <p:nvPr>
            <p:ph type="dt" sz="half" idx="10"/>
          </p:nvPr>
        </p:nvSpPr>
        <p:spPr/>
        <p:txBody>
          <a:bodyPr/>
          <a:lstStyle/>
          <a:p>
            <a:fld id="{F1A37D48-83E8-4248-965F-FE1F3842BBEA}" type="datetime1">
              <a:rPr lang="en-US" smtClean="0">
                <a:solidFill>
                  <a:prstClr val="black">
                    <a:tint val="75000"/>
                  </a:prstClr>
                </a:solidFill>
                <a:latin typeface="Calibri"/>
              </a:rPr>
              <a:pPr/>
              <a:t>5/14/2022</a:t>
            </a:fld>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16</a:t>
            </a:fld>
            <a:endParaRPr lang="en-US" dirty="0">
              <a:solidFill>
                <a:prstClr val="black">
                  <a:tint val="75000"/>
                </a:prstClr>
              </a:solidFill>
              <a:latin typeface="Calibri"/>
            </a:endParaRPr>
          </a:p>
        </p:txBody>
      </p:sp>
      <p:sp>
        <p:nvSpPr>
          <p:cNvPr id="8"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Br</a:t>
            </a:r>
            <a:r>
              <a:rPr lang="en-US" sz="3000" b="1" dirty="0" err="1">
                <a:solidFill>
                  <a:prstClr val="black"/>
                </a:solidFill>
                <a:latin typeface="Calibri"/>
              </a:rPr>
              <a:t>anch</a:t>
            </a:r>
            <a:r>
              <a:rPr lang="en-US" sz="3000" b="1" dirty="0">
                <a:solidFill>
                  <a:prstClr val="black"/>
                </a:solidFill>
                <a:latin typeface="Calibri"/>
              </a:rPr>
              <a:t> wise Application</a:t>
            </a:r>
          </a:p>
        </p:txBody>
      </p:sp>
      <p:sp>
        <p:nvSpPr>
          <p:cNvPr id="10" name="Footer Placeholder 9"/>
          <p:cNvSpPr>
            <a:spLocks noGrp="1"/>
          </p:cNvSpPr>
          <p:nvPr>
            <p:ph type="ftr" sz="quarter" idx="11"/>
          </p:nvPr>
        </p:nvSpPr>
        <p:spPr>
          <a:xfrm>
            <a:off x="2650733" y="6431622"/>
            <a:ext cx="6417067" cy="289854"/>
          </a:xfrm>
        </p:spPr>
        <p:txBody>
          <a:bodyPr/>
          <a:lstStyle/>
          <a:p>
            <a:r>
              <a:rPr lang="en-US" dirty="0">
                <a:solidFill>
                  <a:prstClr val="black">
                    <a:tint val="75000"/>
                  </a:prstClr>
                </a:solidFill>
                <a:latin typeface="Calibri"/>
              </a:rPr>
              <a:t>Faculty Name: Mr. Raman Chauhan       Optimization &amp; Numerical Techniques (AAS0404)      Unit V</a:t>
            </a:r>
          </a:p>
        </p:txBody>
      </p:sp>
      <p:pic>
        <p:nvPicPr>
          <p:cNvPr id="13" name="Picture 12">
            <a:extLst>
              <a:ext uri="{FF2B5EF4-FFF2-40B4-BE49-F238E27FC236}">
                <a16:creationId xmlns:a16="http://schemas.microsoft.com/office/drawing/2014/main" xmlns="" id="{67B7BB02-406A-4D53-904F-785909EE86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36525"/>
            <a:ext cx="1295400" cy="549276"/>
          </a:xfrm>
          <a:prstGeom prst="rect">
            <a:avLst/>
          </a:prstGeom>
        </p:spPr>
      </p:pic>
    </p:spTree>
    <p:extLst>
      <p:ext uri="{BB962C8B-B14F-4D97-AF65-F5344CB8AC3E}">
        <p14:creationId xmlns:p14="http://schemas.microsoft.com/office/powerpoint/2010/main" xmlns="" val="106574882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0"/>
            <a:ext cx="4724400" cy="4724400"/>
          </a:xfrm>
        </p:spPr>
        <p:txBody>
          <a:bodyPr>
            <a:noAutofit/>
          </a:bodyPr>
          <a:lstStyle/>
          <a:p>
            <a:endParaRPr lang="en-US" sz="2200" dirty="0"/>
          </a:p>
          <a:p>
            <a:endParaRPr lang="en-US" sz="2200" dirty="0"/>
          </a:p>
          <a:p>
            <a:endParaRPr lang="en-US" sz="2200" dirty="0"/>
          </a:p>
        </p:txBody>
      </p:sp>
      <p:sp>
        <p:nvSpPr>
          <p:cNvPr id="6" name="Date Placeholder 5"/>
          <p:cNvSpPr>
            <a:spLocks noGrp="1"/>
          </p:cNvSpPr>
          <p:nvPr>
            <p:ph type="dt" sz="half" idx="10"/>
          </p:nvPr>
        </p:nvSpPr>
        <p:spPr/>
        <p:txBody>
          <a:bodyPr/>
          <a:lstStyle/>
          <a:p>
            <a:fld id="{7AF11994-76F5-426E-B7BE-42A5695D2B49}" type="datetime1">
              <a:rPr lang="en-US" smtClean="0">
                <a:solidFill>
                  <a:prstClr val="black">
                    <a:tint val="75000"/>
                  </a:prstClr>
                </a:solidFill>
                <a:latin typeface="Calibri"/>
              </a:rPr>
              <a:pPr/>
              <a:t>5/14/2022</a:t>
            </a:fld>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17</a:t>
            </a:fld>
            <a:endParaRPr lang="en-US">
              <a:solidFill>
                <a:prstClr val="black">
                  <a:tint val="75000"/>
                </a:prstClr>
              </a:solidFill>
              <a:latin typeface="Calibri"/>
            </a:endParaRPr>
          </a:p>
        </p:txBody>
      </p:sp>
      <p:sp>
        <p:nvSpPr>
          <p:cNvPr id="8" name="Title 1"/>
          <p:cNvSpPr txBox="1">
            <a:spLocks/>
          </p:cNvSpPr>
          <p:nvPr/>
        </p:nvSpPr>
        <p:spPr>
          <a:xfrm>
            <a:off x="1816813" y="68263"/>
            <a:ext cx="897105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Unit Content(CO5)</a:t>
            </a:r>
          </a:p>
        </p:txBody>
      </p:sp>
      <p:sp>
        <p:nvSpPr>
          <p:cNvPr id="10" name="Footer Placeholder 9"/>
          <p:cNvSpPr>
            <a:spLocks noGrp="1"/>
          </p:cNvSpPr>
          <p:nvPr>
            <p:ph type="ftr" sz="quarter" idx="11"/>
          </p:nvPr>
        </p:nvSpPr>
        <p:spPr>
          <a:xfrm>
            <a:off x="2527443" y="6356351"/>
            <a:ext cx="6540357" cy="365125"/>
          </a:xfrm>
        </p:spPr>
        <p:txBody>
          <a:bodyPr/>
          <a:lstStyle/>
          <a:p>
            <a:r>
              <a:rPr lang="en-US" dirty="0">
                <a:solidFill>
                  <a:prstClr val="black">
                    <a:tint val="75000"/>
                  </a:prstClr>
                </a:solidFill>
                <a:latin typeface="Calibri"/>
              </a:rPr>
              <a:t>Faculty Name: Mr. Raman Chauhan       Optimization &amp; Numerical Techniques (AAS0404)      Unit V</a:t>
            </a:r>
          </a:p>
        </p:txBody>
      </p:sp>
      <p:pic>
        <p:nvPicPr>
          <p:cNvPr id="12" name="Picture 11">
            <a:extLst>
              <a:ext uri="{FF2B5EF4-FFF2-40B4-BE49-F238E27FC236}">
                <a16:creationId xmlns:a16="http://schemas.microsoft.com/office/drawing/2014/main" xmlns="" id="{789037CE-45A6-4E84-AD94-A598EFD5E27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68263"/>
            <a:ext cx="1295400" cy="549276"/>
          </a:xfrm>
          <a:prstGeom prst="rect">
            <a:avLst/>
          </a:prstGeom>
        </p:spPr>
      </p:pic>
      <p:sp>
        <p:nvSpPr>
          <p:cNvPr id="13" name="TextBox 12">
            <a:extLst>
              <a:ext uri="{FF2B5EF4-FFF2-40B4-BE49-F238E27FC236}">
                <a16:creationId xmlns:a16="http://schemas.microsoft.com/office/drawing/2014/main" xmlns="" id="{ED733213-50B1-4407-89F9-D9A39F192256}"/>
              </a:ext>
            </a:extLst>
          </p:cNvPr>
          <p:cNvSpPr txBox="1"/>
          <p:nvPr/>
        </p:nvSpPr>
        <p:spPr>
          <a:xfrm>
            <a:off x="1564240" y="1143000"/>
            <a:ext cx="9063519" cy="2308324"/>
          </a:xfrm>
          <a:prstGeom prst="rect">
            <a:avLst/>
          </a:prstGeom>
          <a:noFill/>
        </p:spPr>
        <p:txBody>
          <a:bodyPr wrap="square">
            <a:spAutoFit/>
          </a:bodyPr>
          <a:lstStyle/>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Number System</a:t>
            </a:r>
          </a:p>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Permutation &amp; Combination</a:t>
            </a:r>
          </a:p>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Probability</a:t>
            </a:r>
          </a:p>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Function</a:t>
            </a:r>
          </a:p>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Data Interpretation</a:t>
            </a:r>
          </a:p>
          <a:p>
            <a:pPr marL="285750" indent="-285750" algn="just">
              <a:buFont typeface="Arial" panose="020B0604020202020204" pitchFamily="34" charset="0"/>
              <a:buChar char="•"/>
            </a:pPr>
            <a:r>
              <a:rPr lang="en-US" sz="2400" dirty="0">
                <a:ea typeface="Calibri" panose="020F0502020204030204" pitchFamily="34" charset="0"/>
                <a:cs typeface="Times New Roman" panose="02020603050405020304" pitchFamily="18" charset="0"/>
              </a:rPr>
              <a:t>Syllogism</a:t>
            </a:r>
          </a:p>
        </p:txBody>
      </p:sp>
    </p:spTree>
    <p:extLst>
      <p:ext uri="{BB962C8B-B14F-4D97-AF65-F5344CB8AC3E}">
        <p14:creationId xmlns:p14="http://schemas.microsoft.com/office/powerpoint/2010/main" xmlns="" val="195413051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817164"/>
            <a:ext cx="8458200" cy="5431236"/>
          </a:xfrm>
        </p:spPr>
        <p:txBody>
          <a:bodyPr>
            <a:noAutofit/>
          </a:bodyPr>
          <a:lstStyle/>
          <a:p>
            <a:pPr algn="just"/>
            <a:r>
              <a:rPr lang="en-US" sz="2200" dirty="0"/>
              <a:t>The objective of this unit is to familiarize the engineers with Aptitude.</a:t>
            </a:r>
          </a:p>
        </p:txBody>
      </p:sp>
      <p:sp>
        <p:nvSpPr>
          <p:cNvPr id="4" name="Date Placeholder 3"/>
          <p:cNvSpPr>
            <a:spLocks noGrp="1"/>
          </p:cNvSpPr>
          <p:nvPr>
            <p:ph type="dt" sz="half" idx="10"/>
          </p:nvPr>
        </p:nvSpPr>
        <p:spPr/>
        <p:txBody>
          <a:bodyPr/>
          <a:lstStyle/>
          <a:p>
            <a:fld id="{9981B4FC-7EB3-4C5A-B285-7A0E9ABDDB42}" type="datetime1">
              <a:rPr lang="en-US" smtClean="0"/>
              <a:pPr/>
              <a:t>5/14/2022</a:t>
            </a:fld>
            <a:endParaRPr lang="en-US"/>
          </a:p>
        </p:txBody>
      </p:sp>
      <p:sp>
        <p:nvSpPr>
          <p:cNvPr id="5" name="Footer Placeholder 4"/>
          <p:cNvSpPr>
            <a:spLocks noGrp="1"/>
          </p:cNvSpPr>
          <p:nvPr>
            <p:ph type="ftr" sz="quarter" idx="11"/>
          </p:nvPr>
        </p:nvSpPr>
        <p:spPr>
          <a:xfrm>
            <a:off x="2496620" y="6248401"/>
            <a:ext cx="657118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Unit Objective(CO5)</a:t>
            </a:r>
          </a:p>
        </p:txBody>
      </p:sp>
      <p:pic>
        <p:nvPicPr>
          <p:cNvPr id="9" name="Picture 8">
            <a:extLst>
              <a:ext uri="{FF2B5EF4-FFF2-40B4-BE49-F238E27FC236}">
                <a16:creationId xmlns:a16="http://schemas.microsoft.com/office/drawing/2014/main" xmlns="" id="{9BB34F1A-F358-493B-BD09-9648D1BCE4D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186483961"/>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marL="0" indent="0">
              <a:buNone/>
            </a:pPr>
            <a:r>
              <a:rPr lang="en-US" sz="2200" b="1" dirty="0"/>
              <a:t>Number System</a:t>
            </a:r>
          </a:p>
          <a:p>
            <a:r>
              <a:rPr lang="en-US" sz="2200" dirty="0"/>
              <a:t>Understand the concept of various type of numbers &amp; Its divisibility. </a:t>
            </a:r>
          </a:p>
        </p:txBody>
      </p:sp>
      <p:sp>
        <p:nvSpPr>
          <p:cNvPr id="4" name="Date Placeholder 3"/>
          <p:cNvSpPr>
            <a:spLocks noGrp="1"/>
          </p:cNvSpPr>
          <p:nvPr>
            <p:ph type="dt" sz="half" idx="10"/>
          </p:nvPr>
        </p:nvSpPr>
        <p:spPr/>
        <p:txBody>
          <a:bodyPr/>
          <a:lstStyle/>
          <a:p>
            <a:fld id="{BB3AC328-0B44-4245-996A-774BECF7A536}" type="datetime1">
              <a:rPr lang="en-US" smtClean="0"/>
              <a:pPr/>
              <a:t>5/14/2022</a:t>
            </a:fld>
            <a:endParaRPr lang="en-US"/>
          </a:p>
        </p:txBody>
      </p:sp>
      <p:sp>
        <p:nvSpPr>
          <p:cNvPr id="5" name="Footer Placeholder 4"/>
          <p:cNvSpPr>
            <a:spLocks noGrp="1"/>
          </p:cNvSpPr>
          <p:nvPr>
            <p:ph type="ftr" sz="quarter" idx="11"/>
          </p:nvPr>
        </p:nvSpPr>
        <p:spPr>
          <a:xfrm>
            <a:off x="2599362" y="6356352"/>
            <a:ext cx="6468438" cy="22938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9"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Topic objective (CO5)</a:t>
            </a:r>
          </a:p>
        </p:txBody>
      </p:sp>
      <p:pic>
        <p:nvPicPr>
          <p:cNvPr id="10" name="Picture 9">
            <a:extLst>
              <a:ext uri="{FF2B5EF4-FFF2-40B4-BE49-F238E27FC236}">
                <a16:creationId xmlns:a16="http://schemas.microsoft.com/office/drawing/2014/main" xmlns="" id="{8513126B-3EB0-4B9F-B90E-1722DCBA8F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0246937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5509" y="1109609"/>
            <a:ext cx="9606337" cy="4986391"/>
          </a:xfrm>
        </p:spPr>
        <p:txBody>
          <a:bodyPr>
            <a:normAutofit/>
          </a:bodyPr>
          <a:lstStyle/>
          <a:p>
            <a:pPr marL="0" indent="0">
              <a:buNone/>
            </a:pPr>
            <a:r>
              <a:rPr lang="en-US" sz="2400" b="1" dirty="0">
                <a:latin typeface="Calibri" panose="020F0502020204030204" pitchFamily="34" charset="0"/>
                <a:cs typeface="Calibri" panose="020F0502020204030204" pitchFamily="34" charset="0"/>
              </a:rPr>
              <a:t>Faculty Name:</a:t>
            </a:r>
            <a:r>
              <a:rPr lang="en-US" sz="2400" dirty="0">
                <a:latin typeface="Calibri" panose="020F0502020204030204" pitchFamily="34" charset="0"/>
                <a:cs typeface="Calibri" panose="020F0502020204030204" pitchFamily="34" charset="0"/>
              </a:rPr>
              <a:t> Mr. Raman Chauhan</a:t>
            </a:r>
          </a:p>
          <a:p>
            <a:pPr marL="0" indent="0">
              <a:buNone/>
            </a:pPr>
            <a:r>
              <a:rPr lang="en-US" sz="2400" b="1" dirty="0">
                <a:latin typeface="Calibri" panose="020F0502020204030204" pitchFamily="34" charset="0"/>
                <a:cs typeface="Calibri" panose="020F0502020204030204" pitchFamily="34" charset="0"/>
              </a:rPr>
              <a:t>Education Qualification:</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M.Sc</a:t>
            </a:r>
            <a:r>
              <a:rPr lang="en-US" sz="2400" dirty="0">
                <a:latin typeface="Calibri" panose="020F0502020204030204" pitchFamily="34" charset="0"/>
                <a:cs typeface="Calibri" panose="020F0502020204030204" pitchFamily="34" charset="0"/>
              </a:rPr>
              <a:t> Mathematics (IIT Roorkee) </a:t>
            </a:r>
          </a:p>
          <a:p>
            <a:pPr marL="0" indent="0">
              <a:buNone/>
            </a:pPr>
            <a:r>
              <a:rPr lang="en-US" sz="2400" b="1" dirty="0">
                <a:latin typeface="Calibri" panose="020F0502020204030204" pitchFamily="34" charset="0"/>
                <a:cs typeface="Calibri" panose="020F0502020204030204" pitchFamily="34" charset="0"/>
              </a:rPr>
              <a:t>Exam Qualified: </a:t>
            </a:r>
            <a:r>
              <a:rPr lang="en-US" sz="2400" dirty="0">
                <a:latin typeface="Calibri" panose="020F0502020204030204" pitchFamily="34" charset="0"/>
                <a:cs typeface="Calibri" panose="020F0502020204030204" pitchFamily="34" charset="0"/>
              </a:rPr>
              <a:t>IIT-JAM, GATE Exam</a:t>
            </a:r>
            <a:endParaRPr lang="en-US" sz="2400" b="1" dirty="0">
              <a:latin typeface="Calibri" panose="020F0502020204030204" pitchFamily="34" charset="0"/>
              <a:cs typeface="Calibri" panose="020F0502020204030204" pitchFamily="34" charset="0"/>
            </a:endParaRPr>
          </a:p>
        </p:txBody>
      </p:sp>
      <p:sp>
        <p:nvSpPr>
          <p:cNvPr id="6" name="Date Placeholder 5"/>
          <p:cNvSpPr>
            <a:spLocks noGrp="1"/>
          </p:cNvSpPr>
          <p:nvPr>
            <p:ph type="dt" sz="half" idx="10"/>
          </p:nvPr>
        </p:nvSpPr>
        <p:spPr/>
        <p:txBody>
          <a:bodyPr/>
          <a:lstStyle/>
          <a:p>
            <a:fld id="{9A584CEB-5CE8-4E78-8241-59B92378AFEB}" type="datetime1">
              <a:rPr lang="en-US" smtClean="0">
                <a:solidFill>
                  <a:prstClr val="black">
                    <a:tint val="75000"/>
                  </a:prstClr>
                </a:solidFill>
                <a:latin typeface="Calibri"/>
              </a:rPr>
              <a:pPr/>
              <a:t>5/14/2022</a:t>
            </a:fld>
            <a:endParaRPr lang="en-US" dirty="0">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B6F15528-21DE-4FAA-801E-634DDDAF4B2B}" type="slidenum">
              <a:rPr lang="en-US">
                <a:solidFill>
                  <a:prstClr val="black">
                    <a:tint val="75000"/>
                  </a:prstClr>
                </a:solidFill>
                <a:latin typeface="Calibri"/>
              </a:rPr>
              <a:pPr/>
              <a:t>2</a:t>
            </a:fld>
            <a:endParaRPr lang="en-US" dirty="0">
              <a:solidFill>
                <a:prstClr val="black">
                  <a:tint val="75000"/>
                </a:prstClr>
              </a:solidFill>
              <a:latin typeface="Calibri"/>
            </a:endParaRPr>
          </a:p>
        </p:txBody>
      </p:sp>
      <p:sp>
        <p:nvSpPr>
          <p:cNvPr id="8" name="Title 1"/>
          <p:cNvSpPr txBox="1">
            <a:spLocks/>
          </p:cNvSpPr>
          <p:nvPr/>
        </p:nvSpPr>
        <p:spPr>
          <a:xfrm>
            <a:off x="1705509" y="2"/>
            <a:ext cx="960633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Brief Introduction of Faculty</a:t>
            </a:r>
          </a:p>
        </p:txBody>
      </p:sp>
      <p:sp>
        <p:nvSpPr>
          <p:cNvPr id="10" name="Footer Placeholder 9"/>
          <p:cNvSpPr>
            <a:spLocks noGrp="1"/>
          </p:cNvSpPr>
          <p:nvPr>
            <p:ph type="ftr" sz="quarter" idx="11"/>
          </p:nvPr>
        </p:nvSpPr>
        <p:spPr>
          <a:xfrm>
            <a:off x="4038600" y="6356352"/>
            <a:ext cx="6430766" cy="249932"/>
          </a:xfrm>
        </p:spPr>
        <p:txBody>
          <a:bodyPr/>
          <a:lstStyle/>
          <a:p>
            <a:r>
              <a:rPr lang="en-US" dirty="0">
                <a:solidFill>
                  <a:prstClr val="black">
                    <a:tint val="75000"/>
                  </a:prstClr>
                </a:solidFill>
                <a:latin typeface="Calibri"/>
              </a:rPr>
              <a:t>Faculty Name: Mr. Raman Chauhan       Optimization &amp; Numerical Techniques (AAS0404)      Unit V</a:t>
            </a:r>
          </a:p>
        </p:txBody>
      </p:sp>
      <p:pic>
        <p:nvPicPr>
          <p:cNvPr id="13" name="Picture 12">
            <a:extLst>
              <a:ext uri="{FF2B5EF4-FFF2-40B4-BE49-F238E27FC236}">
                <a16:creationId xmlns:a16="http://schemas.microsoft.com/office/drawing/2014/main" xmlns="" id="{67B7BB02-406A-4D53-904F-785909EE86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6888" y="47715"/>
            <a:ext cx="1295400" cy="549276"/>
          </a:xfrm>
          <a:prstGeom prst="rect">
            <a:avLst/>
          </a:prstGeom>
        </p:spPr>
      </p:pic>
      <p:pic>
        <p:nvPicPr>
          <p:cNvPr id="4" name="Picture 3">
            <a:extLst>
              <a:ext uri="{FF2B5EF4-FFF2-40B4-BE49-F238E27FC236}">
                <a16:creationId xmlns:a16="http://schemas.microsoft.com/office/drawing/2014/main" xmlns="" id="{7FCD9FDC-D101-42AB-AFD9-8759E2E7D62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981200" y="2514600"/>
            <a:ext cx="3124200" cy="3124200"/>
          </a:xfrm>
          <a:prstGeom prst="rect">
            <a:avLst/>
          </a:prstGeom>
        </p:spPr>
      </p:pic>
    </p:spTree>
    <p:extLst>
      <p:ext uri="{BB962C8B-B14F-4D97-AF65-F5344CB8AC3E}">
        <p14:creationId xmlns:p14="http://schemas.microsoft.com/office/powerpoint/2010/main" xmlns="" val="84274983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p:spPr>
        <p:style>
          <a:lnRef idx="2">
            <a:schemeClr val="accent2"/>
          </a:lnRef>
          <a:fillRef idx="1">
            <a:schemeClr val="lt1"/>
          </a:fillRef>
          <a:effectRef idx="0">
            <a:schemeClr val="accent2"/>
          </a:effectRef>
          <a:fontRef idx="minor">
            <a:schemeClr val="dk1"/>
          </a:fontRef>
        </p:style>
        <p:txBody>
          <a:bodyPr>
            <a:normAutofit/>
          </a:bodyPr>
          <a:lstStyle/>
          <a:p>
            <a:pPr algn="l"/>
            <a:r>
              <a:rPr lang="en-US" sz="2400" dirty="0">
                <a:ln w="0"/>
                <a:solidFill>
                  <a:schemeClr val="tx1"/>
                </a:solidFill>
                <a:effectLst>
                  <a:outerShdw blurRad="38100" dist="19050" dir="2700000" algn="tl" rotWithShape="0">
                    <a:schemeClr val="dk1">
                      <a:alpha val="40000"/>
                    </a:schemeClr>
                  </a:outerShdw>
                </a:effectLst>
                <a:cs typeface="+mj-cs"/>
              </a:rPr>
              <a:t>Number System is divided into 4 parts: </a:t>
            </a:r>
          </a:p>
          <a:p>
            <a:pPr marL="228600" indent="-228600" algn="l">
              <a:buAutoNum type="arabicPeriod"/>
            </a:pPr>
            <a:r>
              <a:rPr lang="en-US" sz="2400" dirty="0">
                <a:ln w="0"/>
                <a:solidFill>
                  <a:schemeClr val="tx1"/>
                </a:solidFill>
                <a:effectLst>
                  <a:outerShdw blurRad="38100" dist="19050" dir="2700000" algn="tl" rotWithShape="0">
                    <a:schemeClr val="dk1">
                      <a:alpha val="40000"/>
                    </a:schemeClr>
                  </a:outerShdw>
                </a:effectLst>
                <a:cs typeface="+mj-cs"/>
              </a:rPr>
              <a:t>Classification</a:t>
            </a:r>
          </a:p>
          <a:p>
            <a:pPr marL="228600" indent="-228600" algn="l">
              <a:buAutoNum type="arabicPeriod"/>
            </a:pPr>
            <a:r>
              <a:rPr lang="en-US" sz="2400" dirty="0">
                <a:ln w="0"/>
                <a:solidFill>
                  <a:schemeClr val="tx1"/>
                </a:solidFill>
                <a:effectLst>
                  <a:outerShdw blurRad="38100" dist="19050" dir="2700000" algn="tl" rotWithShape="0">
                    <a:schemeClr val="dk1">
                      <a:alpha val="40000"/>
                    </a:schemeClr>
                  </a:outerShdw>
                </a:effectLst>
                <a:cs typeface="+mj-cs"/>
              </a:rPr>
              <a:t> Divisibility Test</a:t>
            </a:r>
          </a:p>
          <a:p>
            <a:pPr marL="228600" indent="-228600" algn="l">
              <a:buAutoNum type="arabicPeriod"/>
            </a:pPr>
            <a:r>
              <a:rPr lang="en-US" sz="2400" dirty="0">
                <a:ln w="0"/>
                <a:solidFill>
                  <a:schemeClr val="tx1"/>
                </a:solidFill>
                <a:effectLst>
                  <a:outerShdw blurRad="38100" dist="19050" dir="2700000" algn="tl" rotWithShape="0">
                    <a:schemeClr val="dk1">
                      <a:alpha val="40000"/>
                    </a:schemeClr>
                  </a:outerShdw>
                </a:effectLst>
                <a:cs typeface="+mj-cs"/>
              </a:rPr>
              <a:t> Division and Remainder Rules</a:t>
            </a:r>
          </a:p>
          <a:p>
            <a:pPr marL="228600" indent="-228600" algn="l">
              <a:buAutoNum type="arabicPeriod"/>
            </a:pPr>
            <a:r>
              <a:rPr lang="en-US" sz="2400" dirty="0">
                <a:ln w="0"/>
                <a:solidFill>
                  <a:schemeClr val="tx1"/>
                </a:solidFill>
                <a:effectLst>
                  <a:outerShdw blurRad="38100" dist="19050" dir="2700000" algn="tl" rotWithShape="0">
                    <a:schemeClr val="dk1">
                      <a:alpha val="40000"/>
                    </a:schemeClr>
                  </a:outerShdw>
                </a:effectLst>
                <a:cs typeface="+mj-cs"/>
              </a:rPr>
              <a:t> Sum Rules</a:t>
            </a:r>
          </a:p>
          <a:p>
            <a:pPr algn="l"/>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j-cs"/>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EB2002A4-3609-444C-A98C-640C591F1C84}"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1828800" y="6356351"/>
            <a:ext cx="6908800" cy="311576"/>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20</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633734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689100" y="1023868"/>
            <a:ext cx="10502900" cy="5295935"/>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000" b="1" i="0" dirty="0">
                <a:solidFill>
                  <a:srgbClr val="333333"/>
                </a:solidFill>
                <a:effectLst/>
              </a:rPr>
              <a:t> </a:t>
            </a:r>
            <a:r>
              <a:rPr lang="en-US" sz="2400" dirty="0">
                <a:ln w="0"/>
                <a:solidFill>
                  <a:schemeClr val="tx1"/>
                </a:solidFill>
                <a:effectLst>
                  <a:outerShdw blurRad="38100" dist="19050" dir="2700000" algn="tl" rotWithShape="0">
                    <a:schemeClr val="dk1">
                      <a:alpha val="40000"/>
                    </a:schemeClr>
                  </a:outerShdw>
                </a:effectLst>
              </a:rPr>
              <a:t>TRICKS TO REMEMBER FOR NUMBER SYSTEM:</a:t>
            </a:r>
          </a:p>
          <a:p>
            <a:pPr algn="l"/>
            <a:r>
              <a:rPr lang="en-US" sz="2400" b="1" dirty="0">
                <a:solidFill>
                  <a:srgbClr val="333333"/>
                </a:solidFill>
                <a:ea typeface="Calibri" panose="020F0502020204030204" pitchFamily="34" charset="0"/>
                <a:cs typeface="Times New Roman" panose="02020603050405020304" pitchFamily="18" charset="0"/>
              </a:rPr>
              <a:t>1. Classification:</a:t>
            </a:r>
            <a:endParaRPr lang="hi-IN" sz="2400" b="1" dirty="0">
              <a:solidFill>
                <a:srgbClr val="333333"/>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B3C2220A-8595-4F9D-9A28-1B10CC654D37}"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032000" y="6392899"/>
            <a:ext cx="6502400"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21</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7" name="Table 7">
            <a:extLst>
              <a:ext uri="{FF2B5EF4-FFF2-40B4-BE49-F238E27FC236}">
                <a16:creationId xmlns:a16="http://schemas.microsoft.com/office/drawing/2014/main" xmlns="" id="{C47256B7-AD89-4AF3-8FB1-4D26CBAD2509}"/>
              </a:ext>
            </a:extLst>
          </p:cNvPr>
          <p:cNvGraphicFramePr>
            <a:graphicFrameLocks noGrp="1"/>
          </p:cNvGraphicFramePr>
          <p:nvPr>
            <p:extLst>
              <p:ext uri="{D42A27DB-BD31-4B8C-83A1-F6EECF244321}">
                <p14:modId xmlns:p14="http://schemas.microsoft.com/office/powerpoint/2010/main" xmlns="" val="3989807878"/>
              </p:ext>
            </p:extLst>
          </p:nvPr>
        </p:nvGraphicFramePr>
        <p:xfrm>
          <a:off x="1689100" y="1930683"/>
          <a:ext cx="9878031" cy="4389120"/>
        </p:xfrm>
        <a:graphic>
          <a:graphicData uri="http://schemas.openxmlformats.org/drawingml/2006/table">
            <a:tbl>
              <a:tblPr firstRow="1" bandRow="1">
                <a:tableStyleId>{5C22544A-7EE6-4342-B048-85BDC9FD1C3A}</a:tableStyleId>
              </a:tblPr>
              <a:tblGrid>
                <a:gridCol w="2418237">
                  <a:extLst>
                    <a:ext uri="{9D8B030D-6E8A-4147-A177-3AD203B41FA5}">
                      <a16:colId xmlns:a16="http://schemas.microsoft.com/office/drawing/2014/main" xmlns="" val="2895451881"/>
                    </a:ext>
                  </a:extLst>
                </a:gridCol>
                <a:gridCol w="7459794">
                  <a:extLst>
                    <a:ext uri="{9D8B030D-6E8A-4147-A177-3AD203B41FA5}">
                      <a16:colId xmlns:a16="http://schemas.microsoft.com/office/drawing/2014/main" xmlns="" val="2755128108"/>
                    </a:ext>
                  </a:extLst>
                </a:gridCol>
              </a:tblGrid>
              <a:tr h="361593">
                <a:tc>
                  <a:txBody>
                    <a:bodyPr/>
                    <a:lstStyle/>
                    <a:p>
                      <a:r>
                        <a:rPr lang="en-IN" sz="2000" dirty="0"/>
                        <a:t>Types</a:t>
                      </a:r>
                      <a:endParaRPr lang="hi-IN" sz="2000" dirty="0"/>
                    </a:p>
                  </a:txBody>
                  <a:tcPr/>
                </a:tc>
                <a:tc>
                  <a:txBody>
                    <a:bodyPr/>
                    <a:lstStyle/>
                    <a:p>
                      <a:r>
                        <a:rPr lang="en-IN" sz="2000" dirty="0"/>
                        <a:t>Description</a:t>
                      </a:r>
                      <a:endParaRPr lang="hi-IN" sz="2000" dirty="0"/>
                    </a:p>
                  </a:txBody>
                  <a:tcPr/>
                </a:tc>
                <a:extLst>
                  <a:ext uri="{0D108BD9-81ED-4DB2-BD59-A6C34878D82A}">
                    <a16:rowId xmlns:a16="http://schemas.microsoft.com/office/drawing/2014/main" xmlns="" val="2149470001"/>
                  </a:ext>
                </a:extLst>
              </a:tr>
              <a:tr h="361593">
                <a:tc>
                  <a:txBody>
                    <a:bodyPr/>
                    <a:lstStyle/>
                    <a:p>
                      <a:r>
                        <a:rPr lang="en-IN" sz="2000" dirty="0"/>
                        <a:t>Natural Numbers</a:t>
                      </a:r>
                      <a:endParaRPr lang="hi-IN" sz="2000" dirty="0"/>
                    </a:p>
                  </a:txBody>
                  <a:tcPr/>
                </a:tc>
                <a:tc>
                  <a:txBody>
                    <a:bodyPr/>
                    <a:lstStyle/>
                    <a:p>
                      <a:r>
                        <a:rPr lang="en-IN" sz="2000" dirty="0"/>
                        <a:t>all counting numbers ( 1,2,3,4,5….∞)</a:t>
                      </a:r>
                      <a:endParaRPr lang="hi-IN" sz="2000" dirty="0"/>
                    </a:p>
                  </a:txBody>
                  <a:tcPr/>
                </a:tc>
                <a:extLst>
                  <a:ext uri="{0D108BD9-81ED-4DB2-BD59-A6C34878D82A}">
                    <a16:rowId xmlns:a16="http://schemas.microsoft.com/office/drawing/2014/main" xmlns="" val="1335390555"/>
                  </a:ext>
                </a:extLst>
              </a:tr>
              <a:tr h="361593">
                <a:tc>
                  <a:txBody>
                    <a:bodyPr/>
                    <a:lstStyle/>
                    <a:p>
                      <a:r>
                        <a:rPr lang="en-IN" sz="2000" dirty="0"/>
                        <a:t>Whole Numbers</a:t>
                      </a:r>
                      <a:endParaRPr lang="hi-IN" sz="2000" dirty="0"/>
                    </a:p>
                  </a:txBody>
                  <a:tcPr/>
                </a:tc>
                <a:tc>
                  <a:txBody>
                    <a:bodyPr/>
                    <a:lstStyle/>
                    <a:p>
                      <a:r>
                        <a:rPr lang="en-IN" sz="2000" dirty="0"/>
                        <a:t>natural number + zero( 0,1,2,3,4,5…∞)</a:t>
                      </a:r>
                      <a:endParaRPr lang="hi-IN" sz="2000" dirty="0"/>
                    </a:p>
                  </a:txBody>
                  <a:tcPr/>
                </a:tc>
                <a:extLst>
                  <a:ext uri="{0D108BD9-81ED-4DB2-BD59-A6C34878D82A}">
                    <a16:rowId xmlns:a16="http://schemas.microsoft.com/office/drawing/2014/main" xmlns="" val="868025527"/>
                  </a:ext>
                </a:extLst>
              </a:tr>
              <a:tr h="639742">
                <a:tc>
                  <a:txBody>
                    <a:bodyPr/>
                    <a:lstStyle/>
                    <a:p>
                      <a:r>
                        <a:rPr lang="en-IN" sz="2000" dirty="0"/>
                        <a:t>Integers</a:t>
                      </a:r>
                      <a:endParaRPr lang="hi-IN" sz="2000" dirty="0"/>
                    </a:p>
                  </a:txBody>
                  <a:tcPr/>
                </a:tc>
                <a:tc>
                  <a:txBody>
                    <a:bodyPr/>
                    <a:lstStyle/>
                    <a:p>
                      <a:r>
                        <a:rPr lang="en-US" sz="2000" dirty="0"/>
                        <a:t>All whole numbers including Negative number + Positive number</a:t>
                      </a:r>
                    </a:p>
                    <a:p>
                      <a:r>
                        <a:rPr lang="en-US" sz="2000" dirty="0"/>
                        <a:t>(∞……-4,-3,-2,-1,0,1,2,3,4,5….∞)</a:t>
                      </a:r>
                      <a:endParaRPr lang="hi-IN" sz="2000" dirty="0"/>
                    </a:p>
                  </a:txBody>
                  <a:tcPr/>
                </a:tc>
                <a:extLst>
                  <a:ext uri="{0D108BD9-81ED-4DB2-BD59-A6C34878D82A}">
                    <a16:rowId xmlns:a16="http://schemas.microsoft.com/office/drawing/2014/main" xmlns="" val="2540462256"/>
                  </a:ext>
                </a:extLst>
              </a:tr>
              <a:tr h="639742">
                <a:tc>
                  <a:txBody>
                    <a:bodyPr/>
                    <a:lstStyle/>
                    <a:p>
                      <a:r>
                        <a:rPr lang="en-IN" sz="2000" dirty="0"/>
                        <a:t>Even &amp; Odd Numbers</a:t>
                      </a:r>
                      <a:endParaRPr lang="hi-IN" sz="2000" dirty="0"/>
                    </a:p>
                  </a:txBody>
                  <a:tcPr/>
                </a:tc>
                <a:tc>
                  <a:txBody>
                    <a:bodyPr/>
                    <a:lstStyle/>
                    <a:p>
                      <a:r>
                        <a:rPr lang="en-US" sz="2000" dirty="0"/>
                        <a:t>All whole number divisible by 2 is Even (0,2,4,6,8,10,12…..∞) and which does not divide by 2 are Odd (1,3,5,7,9,11,13,15,17,19….∞)</a:t>
                      </a:r>
                      <a:endParaRPr lang="hi-IN" sz="2000" dirty="0"/>
                    </a:p>
                  </a:txBody>
                  <a:tcPr/>
                </a:tc>
                <a:extLst>
                  <a:ext uri="{0D108BD9-81ED-4DB2-BD59-A6C34878D82A}">
                    <a16:rowId xmlns:a16="http://schemas.microsoft.com/office/drawing/2014/main" xmlns="" val="3288024518"/>
                  </a:ext>
                </a:extLst>
              </a:tr>
              <a:tr h="917891">
                <a:tc>
                  <a:txBody>
                    <a:bodyPr/>
                    <a:lstStyle/>
                    <a:p>
                      <a:r>
                        <a:rPr lang="en-IN" sz="2000" dirty="0"/>
                        <a:t>Prime Numbers</a:t>
                      </a:r>
                      <a:endParaRPr lang="hi-IN" sz="2000" dirty="0"/>
                    </a:p>
                  </a:txBody>
                  <a:tcPr/>
                </a:tc>
                <a:tc>
                  <a:txBody>
                    <a:bodyPr/>
                    <a:lstStyle/>
                    <a:p>
                      <a:r>
                        <a:rPr lang="en-US" sz="2000" dirty="0"/>
                        <a:t>it can be positive or negative except 1, if the number is not divisible by any number except the number itself.(2,3,5,7,11,13,17,19,23,29,31,37,41,43,47,53,59,61….∞)</a:t>
                      </a:r>
                      <a:endParaRPr lang="hi-IN" sz="2000" dirty="0"/>
                    </a:p>
                  </a:txBody>
                  <a:tcPr/>
                </a:tc>
                <a:extLst>
                  <a:ext uri="{0D108BD9-81ED-4DB2-BD59-A6C34878D82A}">
                    <a16:rowId xmlns:a16="http://schemas.microsoft.com/office/drawing/2014/main" xmlns="" val="268678765"/>
                  </a:ext>
                </a:extLst>
              </a:tr>
              <a:tr h="361593">
                <a:tc>
                  <a:txBody>
                    <a:bodyPr/>
                    <a:lstStyle/>
                    <a:p>
                      <a:r>
                        <a:rPr lang="en-IN" sz="2000" dirty="0"/>
                        <a:t>Composite Numbers</a:t>
                      </a:r>
                      <a:endParaRPr lang="hi-IN" sz="2000" dirty="0"/>
                    </a:p>
                  </a:txBody>
                  <a:tcPr/>
                </a:tc>
                <a:tc>
                  <a:txBody>
                    <a:bodyPr/>
                    <a:lstStyle/>
                    <a:p>
                      <a:r>
                        <a:rPr lang="en-US" sz="2000" dirty="0"/>
                        <a:t>Natural numbers which are not prime.</a:t>
                      </a:r>
                      <a:endParaRPr lang="hi-IN" sz="2000" dirty="0"/>
                    </a:p>
                  </a:txBody>
                  <a:tcPr/>
                </a:tc>
                <a:extLst>
                  <a:ext uri="{0D108BD9-81ED-4DB2-BD59-A6C34878D82A}">
                    <a16:rowId xmlns:a16="http://schemas.microsoft.com/office/drawing/2014/main" xmlns="" val="925953009"/>
                  </a:ext>
                </a:extLst>
              </a:tr>
              <a:tr h="361593">
                <a:tc>
                  <a:txBody>
                    <a:bodyPr/>
                    <a:lstStyle/>
                    <a:p>
                      <a:r>
                        <a:rPr lang="en-IN" sz="2000" dirty="0"/>
                        <a:t>Co-Prime</a:t>
                      </a:r>
                      <a:endParaRPr lang="hi-IN" sz="2000" dirty="0"/>
                    </a:p>
                  </a:txBody>
                  <a:tcPr/>
                </a:tc>
                <a:tc>
                  <a:txBody>
                    <a:bodyPr/>
                    <a:lstStyle/>
                    <a:p>
                      <a:r>
                        <a:rPr lang="en-US" sz="2000" dirty="0"/>
                        <a:t>Two natural number a and b are said to be co-prime if their HCF is 1.</a:t>
                      </a:r>
                    </a:p>
                  </a:txBody>
                  <a:tcPr/>
                </a:tc>
                <a:extLst>
                  <a:ext uri="{0D108BD9-81ED-4DB2-BD59-A6C34878D82A}">
                    <a16:rowId xmlns:a16="http://schemas.microsoft.com/office/drawing/2014/main" xmlns="" val="1223586648"/>
                  </a:ext>
                </a:extLst>
              </a:tr>
            </a:tbl>
          </a:graphicData>
        </a:graphic>
      </p:graphicFrame>
    </p:spTree>
    <p:extLst>
      <p:ext uri="{BB962C8B-B14F-4D97-AF65-F5344CB8AC3E}">
        <p14:creationId xmlns:p14="http://schemas.microsoft.com/office/powerpoint/2010/main" xmlns="" val="104390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016000" y="1262046"/>
            <a:ext cx="10703389"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i="0" dirty="0">
                <a:ln w="0"/>
                <a:solidFill>
                  <a:schemeClr val="tx1"/>
                </a:solidFill>
                <a:effectLst>
                  <a:outerShdw blurRad="38100" dist="19050" dir="2700000" algn="tl" rotWithShape="0">
                    <a:schemeClr val="dk1">
                      <a:alpha val="40000"/>
                    </a:schemeClr>
                  </a:outerShdw>
                </a:effectLst>
              </a:rPr>
              <a:t> 2. </a:t>
            </a:r>
            <a:r>
              <a:rPr lang="en-IN" sz="2400" dirty="0">
                <a:ln w="0"/>
                <a:solidFill>
                  <a:schemeClr val="tx1"/>
                </a:solidFill>
                <a:effectLst>
                  <a:outerShdw blurRad="38100" dist="19050" dir="2700000" algn="tl" rotWithShape="0">
                    <a:schemeClr val="dk1">
                      <a:alpha val="40000"/>
                    </a:schemeClr>
                  </a:outerShdw>
                </a:effectLst>
              </a:rPr>
              <a:t>Divisibility:</a:t>
            </a:r>
          </a:p>
          <a:p>
            <a:pPr algn="l"/>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3C132EB7-30DB-42D4-AB89-128227B07335}"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210337"/>
            <a:ext cx="6719299"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22</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9" name="Table 9">
            <a:extLst>
              <a:ext uri="{FF2B5EF4-FFF2-40B4-BE49-F238E27FC236}">
                <a16:creationId xmlns:a16="http://schemas.microsoft.com/office/drawing/2014/main" xmlns="" id="{D036471B-7260-45E8-887A-838135B1C369}"/>
              </a:ext>
            </a:extLst>
          </p:cNvPr>
          <p:cNvGraphicFramePr>
            <a:graphicFrameLocks noGrp="1"/>
          </p:cNvGraphicFramePr>
          <p:nvPr>
            <p:extLst>
              <p:ext uri="{D42A27DB-BD31-4B8C-83A1-F6EECF244321}">
                <p14:modId xmlns:p14="http://schemas.microsoft.com/office/powerpoint/2010/main" xmlns="" val="3400726837"/>
              </p:ext>
            </p:extLst>
          </p:nvPr>
        </p:nvGraphicFramePr>
        <p:xfrm>
          <a:off x="1104900" y="1791450"/>
          <a:ext cx="10477500" cy="4267200"/>
        </p:xfrm>
        <a:graphic>
          <a:graphicData uri="http://schemas.openxmlformats.org/drawingml/2006/table">
            <a:tbl>
              <a:tblPr firstRow="1" bandRow="1">
                <a:tableStyleId>{5C22544A-7EE6-4342-B048-85BDC9FD1C3A}</a:tableStyleId>
              </a:tblPr>
              <a:tblGrid>
                <a:gridCol w="2652232">
                  <a:extLst>
                    <a:ext uri="{9D8B030D-6E8A-4147-A177-3AD203B41FA5}">
                      <a16:colId xmlns:a16="http://schemas.microsoft.com/office/drawing/2014/main" xmlns="" val="2369175492"/>
                    </a:ext>
                  </a:extLst>
                </a:gridCol>
                <a:gridCol w="7825268">
                  <a:extLst>
                    <a:ext uri="{9D8B030D-6E8A-4147-A177-3AD203B41FA5}">
                      <a16:colId xmlns:a16="http://schemas.microsoft.com/office/drawing/2014/main" xmlns="" val="413461719"/>
                    </a:ext>
                  </a:extLst>
                </a:gridCol>
              </a:tblGrid>
              <a:tr h="370840">
                <a:tc>
                  <a:txBody>
                    <a:bodyPr/>
                    <a:lstStyle/>
                    <a:p>
                      <a:r>
                        <a:rPr lang="en-IN" sz="2000" dirty="0"/>
                        <a:t>Numbers</a:t>
                      </a:r>
                      <a:endParaRPr lang="hi-IN" sz="2000" dirty="0"/>
                    </a:p>
                  </a:txBody>
                  <a:tcPr/>
                </a:tc>
                <a:tc>
                  <a:txBody>
                    <a:bodyPr/>
                    <a:lstStyle/>
                    <a:p>
                      <a:r>
                        <a:rPr lang="en-IN" sz="2000" dirty="0"/>
                        <a:t>if a Number</a:t>
                      </a:r>
                      <a:endParaRPr lang="hi-IN" sz="2000" dirty="0"/>
                    </a:p>
                  </a:txBody>
                  <a:tcPr/>
                </a:tc>
                <a:extLst>
                  <a:ext uri="{0D108BD9-81ED-4DB2-BD59-A6C34878D82A}">
                    <a16:rowId xmlns:a16="http://schemas.microsoft.com/office/drawing/2014/main" xmlns="" val="1371992178"/>
                  </a:ext>
                </a:extLst>
              </a:tr>
              <a:tr h="370840">
                <a:tc>
                  <a:txBody>
                    <a:bodyPr/>
                    <a:lstStyle/>
                    <a:p>
                      <a:r>
                        <a:rPr lang="en-IN" sz="2000" dirty="0"/>
                        <a:t>Divisible by 2</a:t>
                      </a:r>
                      <a:endParaRPr lang="hi-IN" sz="2000" dirty="0"/>
                    </a:p>
                  </a:txBody>
                  <a:tcPr/>
                </a:tc>
                <a:tc>
                  <a:txBody>
                    <a:bodyPr/>
                    <a:lstStyle/>
                    <a:p>
                      <a:r>
                        <a:rPr lang="en-US" sz="2000" dirty="0"/>
                        <a:t>End with 0,2,4,6,8 are divisible by 2</a:t>
                      </a:r>
                      <a:endParaRPr lang="hi-IN" sz="2000" dirty="0"/>
                    </a:p>
                  </a:txBody>
                  <a:tcPr/>
                </a:tc>
                <a:extLst>
                  <a:ext uri="{0D108BD9-81ED-4DB2-BD59-A6C34878D82A}">
                    <a16:rowId xmlns:a16="http://schemas.microsoft.com/office/drawing/2014/main" xmlns="" val="597862691"/>
                  </a:ext>
                </a:extLst>
              </a:tr>
              <a:tr h="370840">
                <a:tc>
                  <a:txBody>
                    <a:bodyPr/>
                    <a:lstStyle/>
                    <a:p>
                      <a:r>
                        <a:rPr lang="en-IN" sz="2000" dirty="0"/>
                        <a:t>Divisible by 3</a:t>
                      </a:r>
                      <a:endParaRPr lang="hi-IN" sz="2000" dirty="0"/>
                    </a:p>
                  </a:txBody>
                  <a:tcPr/>
                </a:tc>
                <a:tc>
                  <a:txBody>
                    <a:bodyPr/>
                    <a:lstStyle/>
                    <a:p>
                      <a:r>
                        <a:rPr lang="en-US" sz="2000" dirty="0"/>
                        <a:t>Sum of its digits is divisible by 3</a:t>
                      </a:r>
                      <a:endParaRPr lang="hi-IN" sz="2000" dirty="0"/>
                    </a:p>
                  </a:txBody>
                  <a:tcPr/>
                </a:tc>
                <a:extLst>
                  <a:ext uri="{0D108BD9-81ED-4DB2-BD59-A6C34878D82A}">
                    <a16:rowId xmlns:a16="http://schemas.microsoft.com/office/drawing/2014/main" xmlns="" val="213765218"/>
                  </a:ext>
                </a:extLst>
              </a:tr>
              <a:tr h="370840">
                <a:tc>
                  <a:txBody>
                    <a:bodyPr/>
                    <a:lstStyle/>
                    <a:p>
                      <a:r>
                        <a:rPr lang="en-IN" sz="2000" dirty="0"/>
                        <a:t>Divisible by 4</a:t>
                      </a:r>
                      <a:endParaRPr lang="hi-IN" sz="2000" dirty="0"/>
                    </a:p>
                  </a:txBody>
                  <a:tcPr/>
                </a:tc>
                <a:tc>
                  <a:txBody>
                    <a:bodyPr/>
                    <a:lstStyle/>
                    <a:p>
                      <a:r>
                        <a:rPr lang="en-US" sz="2000" dirty="0"/>
                        <a:t>Last two digit divisible by 4</a:t>
                      </a:r>
                      <a:endParaRPr lang="hi-IN" sz="2000" dirty="0"/>
                    </a:p>
                  </a:txBody>
                  <a:tcPr/>
                </a:tc>
                <a:extLst>
                  <a:ext uri="{0D108BD9-81ED-4DB2-BD59-A6C34878D82A}">
                    <a16:rowId xmlns:a16="http://schemas.microsoft.com/office/drawing/2014/main" xmlns="" val="1918133177"/>
                  </a:ext>
                </a:extLst>
              </a:tr>
              <a:tr h="370840">
                <a:tc>
                  <a:txBody>
                    <a:bodyPr/>
                    <a:lstStyle/>
                    <a:p>
                      <a:r>
                        <a:rPr lang="en-IN" sz="2000" dirty="0"/>
                        <a:t>Divisible by 5</a:t>
                      </a:r>
                      <a:endParaRPr lang="hi-IN" sz="2000" dirty="0"/>
                    </a:p>
                  </a:txBody>
                  <a:tcPr/>
                </a:tc>
                <a:tc>
                  <a:txBody>
                    <a:bodyPr/>
                    <a:lstStyle/>
                    <a:p>
                      <a:r>
                        <a:rPr lang="en-US" sz="2000" dirty="0"/>
                        <a:t>Ends with 0 or 5</a:t>
                      </a:r>
                      <a:endParaRPr lang="hi-IN" sz="2000" dirty="0"/>
                    </a:p>
                  </a:txBody>
                  <a:tcPr/>
                </a:tc>
                <a:extLst>
                  <a:ext uri="{0D108BD9-81ED-4DB2-BD59-A6C34878D82A}">
                    <a16:rowId xmlns:a16="http://schemas.microsoft.com/office/drawing/2014/main" xmlns="" val="3315149065"/>
                  </a:ext>
                </a:extLst>
              </a:tr>
              <a:tr h="370840">
                <a:tc>
                  <a:txBody>
                    <a:bodyPr/>
                    <a:lstStyle/>
                    <a:p>
                      <a:r>
                        <a:rPr lang="en-IN" sz="2000" dirty="0"/>
                        <a:t>Divisible by 6</a:t>
                      </a:r>
                    </a:p>
                  </a:txBody>
                  <a:tcPr/>
                </a:tc>
                <a:tc>
                  <a:txBody>
                    <a:bodyPr/>
                    <a:lstStyle/>
                    <a:p>
                      <a:r>
                        <a:rPr lang="en-US" sz="2000" dirty="0"/>
                        <a:t>Divides by Both 2 &amp; 3</a:t>
                      </a:r>
                      <a:endParaRPr lang="hi-IN" sz="2000" dirty="0"/>
                    </a:p>
                  </a:txBody>
                  <a:tcPr/>
                </a:tc>
                <a:extLst>
                  <a:ext uri="{0D108BD9-81ED-4DB2-BD59-A6C34878D82A}">
                    <a16:rowId xmlns:a16="http://schemas.microsoft.com/office/drawing/2014/main" xmlns="" val="198190689"/>
                  </a:ext>
                </a:extLst>
              </a:tr>
              <a:tr h="370840">
                <a:tc>
                  <a:txBody>
                    <a:bodyPr/>
                    <a:lstStyle/>
                    <a:p>
                      <a:r>
                        <a:rPr lang="en-IN" sz="2000" dirty="0"/>
                        <a:t>Divisible by 8</a:t>
                      </a:r>
                      <a:endParaRPr lang="hi-IN" sz="2000" dirty="0"/>
                    </a:p>
                  </a:txBody>
                  <a:tcPr/>
                </a:tc>
                <a:tc>
                  <a:txBody>
                    <a:bodyPr/>
                    <a:lstStyle/>
                    <a:p>
                      <a:r>
                        <a:rPr lang="en-US" sz="2000" dirty="0"/>
                        <a:t>Last 3 digit divide by 8</a:t>
                      </a:r>
                      <a:endParaRPr lang="hi-IN" sz="2000" dirty="0"/>
                    </a:p>
                  </a:txBody>
                  <a:tcPr/>
                </a:tc>
                <a:extLst>
                  <a:ext uri="{0D108BD9-81ED-4DB2-BD59-A6C34878D82A}">
                    <a16:rowId xmlns:a16="http://schemas.microsoft.com/office/drawing/2014/main" xmlns="" val="1264693673"/>
                  </a:ext>
                </a:extLst>
              </a:tr>
              <a:tr h="370840">
                <a:tc>
                  <a:txBody>
                    <a:bodyPr/>
                    <a:lstStyle/>
                    <a:p>
                      <a:r>
                        <a:rPr lang="en-IN" sz="2000" dirty="0"/>
                        <a:t>Divisible by 10</a:t>
                      </a:r>
                      <a:endParaRPr lang="hi-IN" sz="2000" dirty="0"/>
                    </a:p>
                  </a:txBody>
                  <a:tcPr/>
                </a:tc>
                <a:tc>
                  <a:txBody>
                    <a:bodyPr/>
                    <a:lstStyle/>
                    <a:p>
                      <a:r>
                        <a:rPr lang="en-IN" sz="2000" dirty="0"/>
                        <a:t>End with 0</a:t>
                      </a:r>
                      <a:endParaRPr lang="hi-IN" sz="2000" dirty="0"/>
                    </a:p>
                  </a:txBody>
                  <a:tcPr/>
                </a:tc>
                <a:extLst>
                  <a:ext uri="{0D108BD9-81ED-4DB2-BD59-A6C34878D82A}">
                    <a16:rowId xmlns:a16="http://schemas.microsoft.com/office/drawing/2014/main" xmlns="" val="4159449224"/>
                  </a:ext>
                </a:extLst>
              </a:tr>
              <a:tr h="370840">
                <a:tc>
                  <a:txBody>
                    <a:bodyPr/>
                    <a:lstStyle/>
                    <a:p>
                      <a:r>
                        <a:rPr lang="en-IN" sz="2000" dirty="0"/>
                        <a:t>Divisible by 11</a:t>
                      </a:r>
                      <a:endParaRPr lang="hi-IN" sz="2000" dirty="0"/>
                    </a:p>
                  </a:txBody>
                  <a:tcPr/>
                </a:tc>
                <a:tc>
                  <a:txBody>
                    <a:bodyPr/>
                    <a:lstStyle/>
                    <a:p>
                      <a:r>
                        <a:rPr lang="en-US" sz="2000" dirty="0"/>
                        <a:t>[Sum of its digit in odd places-Sum of its digits in even places]= 0 or multiple of 11</a:t>
                      </a:r>
                      <a:endParaRPr lang="hi-IN" sz="2000" dirty="0"/>
                    </a:p>
                  </a:txBody>
                  <a:tcPr/>
                </a:tc>
                <a:extLst>
                  <a:ext uri="{0D108BD9-81ED-4DB2-BD59-A6C34878D82A}">
                    <a16:rowId xmlns:a16="http://schemas.microsoft.com/office/drawing/2014/main" xmlns="" val="51591535"/>
                  </a:ext>
                </a:extLst>
              </a:tr>
              <a:tr h="370840">
                <a:tc>
                  <a:txBody>
                    <a:bodyPr/>
                    <a:lstStyle/>
                    <a:p>
                      <a:r>
                        <a:rPr lang="en-IN" sz="2000" dirty="0"/>
                        <a:t>Divisible by 12</a:t>
                      </a:r>
                      <a:endParaRPr lang="hi-IN" sz="2000" dirty="0"/>
                    </a:p>
                  </a:txBody>
                  <a:tcPr/>
                </a:tc>
                <a:tc>
                  <a:txBody>
                    <a:bodyPr/>
                    <a:lstStyle/>
                    <a:p>
                      <a:r>
                        <a:rPr lang="en-US" sz="2000" dirty="0"/>
                        <a:t>[The number must be divisible by 3 and 4]</a:t>
                      </a:r>
                      <a:endParaRPr lang="hi-IN" sz="2000" dirty="0"/>
                    </a:p>
                  </a:txBody>
                  <a:tcPr/>
                </a:tc>
                <a:extLst>
                  <a:ext uri="{0D108BD9-81ED-4DB2-BD59-A6C34878D82A}">
                    <a16:rowId xmlns:a16="http://schemas.microsoft.com/office/drawing/2014/main" xmlns="" val="716994611"/>
                  </a:ext>
                </a:extLst>
              </a:tr>
            </a:tbl>
          </a:graphicData>
        </a:graphic>
      </p:graphicFrame>
    </p:spTree>
    <p:extLst>
      <p:ext uri="{BB962C8B-B14F-4D97-AF65-F5344CB8AC3E}">
        <p14:creationId xmlns:p14="http://schemas.microsoft.com/office/powerpoint/2010/main" xmlns="" val="1238693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B2B97FA2-993D-46CC-9535-80D18067DA5F}"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4572"/>
            <a:ext cx="6616557" cy="220890"/>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23</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9" name="Table 9">
            <a:extLst>
              <a:ext uri="{FF2B5EF4-FFF2-40B4-BE49-F238E27FC236}">
                <a16:creationId xmlns:a16="http://schemas.microsoft.com/office/drawing/2014/main" xmlns="" id="{C5FE1CA0-C769-4200-AEEE-04835CC18B84}"/>
              </a:ext>
            </a:extLst>
          </p:cNvPr>
          <p:cNvGraphicFramePr>
            <a:graphicFrameLocks noGrp="1"/>
          </p:cNvGraphicFramePr>
          <p:nvPr>
            <p:extLst>
              <p:ext uri="{D42A27DB-BD31-4B8C-83A1-F6EECF244321}">
                <p14:modId xmlns:p14="http://schemas.microsoft.com/office/powerpoint/2010/main" xmlns="" val="1609540776"/>
              </p:ext>
            </p:extLst>
          </p:nvPr>
        </p:nvGraphicFramePr>
        <p:xfrm>
          <a:off x="609601" y="1169680"/>
          <a:ext cx="10763892" cy="4857693"/>
        </p:xfrm>
        <a:graphic>
          <a:graphicData uri="http://schemas.openxmlformats.org/drawingml/2006/table">
            <a:tbl>
              <a:tblPr firstRow="1" bandRow="1">
                <a:tableStyleId>{5C22544A-7EE6-4342-B048-85BDC9FD1C3A}</a:tableStyleId>
              </a:tblPr>
              <a:tblGrid>
                <a:gridCol w="2171699">
                  <a:extLst>
                    <a:ext uri="{9D8B030D-6E8A-4147-A177-3AD203B41FA5}">
                      <a16:colId xmlns:a16="http://schemas.microsoft.com/office/drawing/2014/main" xmlns="" val="1907273898"/>
                    </a:ext>
                  </a:extLst>
                </a:gridCol>
                <a:gridCol w="8592193">
                  <a:extLst>
                    <a:ext uri="{9D8B030D-6E8A-4147-A177-3AD203B41FA5}">
                      <a16:colId xmlns:a16="http://schemas.microsoft.com/office/drawing/2014/main" xmlns="" val="352114274"/>
                    </a:ext>
                  </a:extLst>
                </a:gridCol>
              </a:tblGrid>
              <a:tr h="450831">
                <a:tc>
                  <a:txBody>
                    <a:bodyPr/>
                    <a:lstStyle/>
                    <a:p>
                      <a:r>
                        <a:rPr lang="en-IN" sz="2000" b="0" i="0" u="none" strike="noStrike" kern="1200" baseline="0" dirty="0">
                          <a:solidFill>
                            <a:schemeClr val="lt1"/>
                          </a:solidFill>
                          <a:latin typeface="+mj-lt"/>
                          <a:ea typeface="+mn-ea"/>
                          <a:cs typeface="+mn-cs"/>
                        </a:rPr>
                        <a:t>Divisible by 13</a:t>
                      </a:r>
                      <a:endParaRPr lang="hi-IN" sz="2000" dirty="0">
                        <a:latin typeface="+mj-lt"/>
                      </a:endParaRPr>
                    </a:p>
                  </a:txBody>
                  <a:tcPr/>
                </a:tc>
                <a:tc>
                  <a:txBody>
                    <a:bodyPr/>
                    <a:lstStyle/>
                    <a:p>
                      <a:r>
                        <a:rPr lang="en-US" sz="2000" b="0" i="0" u="none" strike="noStrike" kern="1200" baseline="0" dirty="0">
                          <a:solidFill>
                            <a:schemeClr val="lt1"/>
                          </a:solidFill>
                          <a:latin typeface="+mj-lt"/>
                          <a:ea typeface="+mn-ea"/>
                          <a:cs typeface="+mn-cs"/>
                        </a:rPr>
                        <a:t>[Multiply last digit with 4 and add it to remaining number in given number, result must be divisible by 13]</a:t>
                      </a:r>
                      <a:endParaRPr lang="hi-IN" sz="2000" dirty="0">
                        <a:latin typeface="+mj-lt"/>
                      </a:endParaRPr>
                    </a:p>
                  </a:txBody>
                  <a:tcPr/>
                </a:tc>
                <a:extLst>
                  <a:ext uri="{0D108BD9-81ED-4DB2-BD59-A6C34878D82A}">
                    <a16:rowId xmlns:a16="http://schemas.microsoft.com/office/drawing/2014/main" xmlns="" val="696682056"/>
                  </a:ext>
                </a:extLst>
              </a:tr>
              <a:tr h="450831">
                <a:tc>
                  <a:txBody>
                    <a:bodyPr/>
                    <a:lstStyle/>
                    <a:p>
                      <a:r>
                        <a:rPr lang="en-IN" sz="2000" b="0" i="0" u="none" strike="noStrike" kern="1200" baseline="0" dirty="0">
                          <a:solidFill>
                            <a:schemeClr val="dk1"/>
                          </a:solidFill>
                          <a:latin typeface="+mj-lt"/>
                          <a:ea typeface="+mn-ea"/>
                          <a:cs typeface="+mn-cs"/>
                        </a:rPr>
                        <a:t>Divisible by 14</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[The number must be divisible by 2 and 7. Because 2 and 7 are prime factors of</a:t>
                      </a:r>
                      <a:r>
                        <a:rPr lang="hi-IN" sz="2000" b="0" i="0" u="none" strike="noStrike" kern="1200" baseline="0" dirty="0">
                          <a:solidFill>
                            <a:schemeClr val="dk1"/>
                          </a:solidFill>
                          <a:latin typeface="+mj-lt"/>
                          <a:ea typeface="+mn-ea"/>
                          <a:cs typeface="+mn-cs"/>
                        </a:rPr>
                        <a:t>14.]</a:t>
                      </a:r>
                      <a:endParaRPr lang="hi-IN" sz="2000" dirty="0">
                        <a:latin typeface="+mj-lt"/>
                      </a:endParaRPr>
                    </a:p>
                  </a:txBody>
                  <a:tcPr/>
                </a:tc>
                <a:extLst>
                  <a:ext uri="{0D108BD9-81ED-4DB2-BD59-A6C34878D82A}">
                    <a16:rowId xmlns:a16="http://schemas.microsoft.com/office/drawing/2014/main" xmlns="" val="2380175191"/>
                  </a:ext>
                </a:extLst>
              </a:tr>
              <a:tr h="450831">
                <a:tc>
                  <a:txBody>
                    <a:bodyPr/>
                    <a:lstStyle/>
                    <a:p>
                      <a:r>
                        <a:rPr lang="en-IN" sz="2000" b="0" i="0" u="none" strike="noStrike" kern="1200" baseline="0" dirty="0">
                          <a:solidFill>
                            <a:schemeClr val="dk1"/>
                          </a:solidFill>
                          <a:latin typeface="+mj-lt"/>
                          <a:ea typeface="+mn-ea"/>
                          <a:cs typeface="+mn-cs"/>
                        </a:rPr>
                        <a:t>Divisible by 15</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[The number should be divisible by 3 and 5. Because 3 and 5 are prime factors of</a:t>
                      </a:r>
                      <a:r>
                        <a:rPr lang="hi-IN" sz="2000" b="0" i="0" u="none" strike="noStrike" kern="1200" baseline="0" dirty="0">
                          <a:solidFill>
                            <a:schemeClr val="dk1"/>
                          </a:solidFill>
                          <a:latin typeface="+mj-lt"/>
                          <a:ea typeface="+mn-ea"/>
                          <a:cs typeface="+mn-cs"/>
                        </a:rPr>
                        <a:t>15.]</a:t>
                      </a:r>
                      <a:endParaRPr lang="hi-IN" sz="2000" dirty="0">
                        <a:latin typeface="+mj-lt"/>
                      </a:endParaRPr>
                    </a:p>
                  </a:txBody>
                  <a:tcPr/>
                </a:tc>
                <a:extLst>
                  <a:ext uri="{0D108BD9-81ED-4DB2-BD59-A6C34878D82A}">
                    <a16:rowId xmlns:a16="http://schemas.microsoft.com/office/drawing/2014/main" xmlns="" val="3156911735"/>
                  </a:ext>
                </a:extLst>
              </a:tr>
              <a:tr h="450831">
                <a:tc>
                  <a:txBody>
                    <a:bodyPr/>
                    <a:lstStyle/>
                    <a:p>
                      <a:r>
                        <a:rPr lang="en-IN" sz="2000" b="0" i="0" u="none" strike="noStrike" kern="1200" baseline="0" dirty="0">
                          <a:solidFill>
                            <a:schemeClr val="dk1"/>
                          </a:solidFill>
                          <a:latin typeface="+mj-lt"/>
                          <a:ea typeface="+mn-ea"/>
                          <a:cs typeface="+mn-cs"/>
                        </a:rPr>
                        <a:t>Divisible by 16</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[The number formed by last four digits in given number must be divisible by 16.]</a:t>
                      </a:r>
                      <a:endParaRPr lang="hi-IN" sz="2000" dirty="0">
                        <a:latin typeface="+mj-lt"/>
                      </a:endParaRPr>
                    </a:p>
                  </a:txBody>
                  <a:tcPr/>
                </a:tc>
                <a:extLst>
                  <a:ext uri="{0D108BD9-81ED-4DB2-BD59-A6C34878D82A}">
                    <a16:rowId xmlns:a16="http://schemas.microsoft.com/office/drawing/2014/main" xmlns="" val="2080943611"/>
                  </a:ext>
                </a:extLst>
              </a:tr>
              <a:tr h="450831">
                <a:tc>
                  <a:txBody>
                    <a:bodyPr/>
                    <a:lstStyle/>
                    <a:p>
                      <a:r>
                        <a:rPr lang="en-IN" sz="2000" b="0" i="0" u="none" strike="noStrike" kern="1200" baseline="0" dirty="0">
                          <a:solidFill>
                            <a:schemeClr val="dk1"/>
                          </a:solidFill>
                          <a:latin typeface="+mj-lt"/>
                          <a:ea typeface="+mn-ea"/>
                          <a:cs typeface="+mn-cs"/>
                        </a:rPr>
                        <a:t>Divisible by 17</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[Multiply last digit with 5 and subtract it from remaining number in given number, result must be divisible by 17]</a:t>
                      </a:r>
                      <a:endParaRPr lang="hi-IN" sz="2000" dirty="0">
                        <a:latin typeface="+mj-lt"/>
                      </a:endParaRPr>
                    </a:p>
                  </a:txBody>
                  <a:tcPr/>
                </a:tc>
                <a:extLst>
                  <a:ext uri="{0D108BD9-81ED-4DB2-BD59-A6C34878D82A}">
                    <a16:rowId xmlns:a16="http://schemas.microsoft.com/office/drawing/2014/main" xmlns="" val="2902786172"/>
                  </a:ext>
                </a:extLst>
              </a:tr>
              <a:tr h="450831">
                <a:tc>
                  <a:txBody>
                    <a:bodyPr/>
                    <a:lstStyle/>
                    <a:p>
                      <a:r>
                        <a:rPr lang="en-IN" sz="2000" b="0" i="0" u="none" strike="noStrike" kern="1200" baseline="0" dirty="0">
                          <a:solidFill>
                            <a:schemeClr val="dk1"/>
                          </a:solidFill>
                          <a:latin typeface="+mj-lt"/>
                          <a:ea typeface="+mn-ea"/>
                          <a:cs typeface="+mn-cs"/>
                        </a:rPr>
                        <a:t>Divisible by 18</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[The number should be divisible by 2 and</a:t>
                      </a:r>
                      <a:r>
                        <a:rPr lang="hi-IN" sz="2000" b="0" i="0" u="none" strike="noStrike" kern="1200" baseline="0" dirty="0">
                          <a:solidFill>
                            <a:schemeClr val="dk1"/>
                          </a:solidFill>
                          <a:latin typeface="+mj-lt"/>
                          <a:ea typeface="+mn-ea"/>
                          <a:cs typeface="+mn-cs"/>
                        </a:rPr>
                        <a:t> 9]</a:t>
                      </a:r>
                      <a:endParaRPr lang="hi-IN" sz="2000" dirty="0">
                        <a:latin typeface="+mj-lt"/>
                      </a:endParaRPr>
                    </a:p>
                  </a:txBody>
                  <a:tcPr/>
                </a:tc>
                <a:extLst>
                  <a:ext uri="{0D108BD9-81ED-4DB2-BD59-A6C34878D82A}">
                    <a16:rowId xmlns:a16="http://schemas.microsoft.com/office/drawing/2014/main" xmlns="" val="818363178"/>
                  </a:ext>
                </a:extLst>
              </a:tr>
              <a:tr h="450831">
                <a:tc>
                  <a:txBody>
                    <a:bodyPr/>
                    <a:lstStyle/>
                    <a:p>
                      <a:r>
                        <a:rPr lang="en-IN" sz="2000" b="0" i="0" u="none" strike="noStrike" kern="1200" baseline="0" dirty="0">
                          <a:solidFill>
                            <a:schemeClr val="dk1"/>
                          </a:solidFill>
                          <a:latin typeface="+mj-lt"/>
                          <a:ea typeface="+mn-ea"/>
                          <a:cs typeface="+mn-cs"/>
                        </a:rPr>
                        <a:t>Divisible by 19</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[Multiply last digit with 2 and add it to remaining number in given number, result must be divisible by 19]</a:t>
                      </a:r>
                      <a:endParaRPr lang="hi-IN" sz="2000" dirty="0">
                        <a:latin typeface="+mj-lt"/>
                      </a:endParaRPr>
                    </a:p>
                  </a:txBody>
                  <a:tcPr/>
                </a:tc>
                <a:extLst>
                  <a:ext uri="{0D108BD9-81ED-4DB2-BD59-A6C34878D82A}">
                    <a16:rowId xmlns:a16="http://schemas.microsoft.com/office/drawing/2014/main" xmlns="" val="1511326969"/>
                  </a:ext>
                </a:extLst>
              </a:tr>
              <a:tr h="450831">
                <a:tc>
                  <a:txBody>
                    <a:bodyPr/>
                    <a:lstStyle/>
                    <a:p>
                      <a:r>
                        <a:rPr lang="en-IN" sz="2000" b="0" i="0" u="none" strike="noStrike" kern="1200" baseline="0" dirty="0">
                          <a:solidFill>
                            <a:schemeClr val="dk1"/>
                          </a:solidFill>
                          <a:latin typeface="+mj-lt"/>
                          <a:ea typeface="+mn-ea"/>
                          <a:cs typeface="+mn-cs"/>
                        </a:rPr>
                        <a:t>Divisible by 20</a:t>
                      </a:r>
                      <a:endParaRPr lang="hi-IN" sz="2000" dirty="0">
                        <a:latin typeface="+mj-lt"/>
                      </a:endParaRPr>
                    </a:p>
                  </a:txBody>
                  <a:tcPr/>
                </a:tc>
                <a:tc>
                  <a:txBody>
                    <a:bodyPr/>
                    <a:lstStyle/>
                    <a:p>
                      <a:r>
                        <a:rPr lang="en-US" sz="2000" b="0" i="0" u="none" strike="noStrike" kern="1200" baseline="0" dirty="0">
                          <a:solidFill>
                            <a:schemeClr val="dk1"/>
                          </a:solidFill>
                          <a:latin typeface="+mj-lt"/>
                          <a:ea typeface="+mn-ea"/>
                          <a:cs typeface="+mn-cs"/>
                        </a:rPr>
                        <a:t>[The number formed by last two digits in given number must be divisible by 20.]</a:t>
                      </a:r>
                      <a:endParaRPr lang="hi-IN" sz="2000" dirty="0">
                        <a:latin typeface="+mj-lt"/>
                      </a:endParaRPr>
                    </a:p>
                  </a:txBody>
                  <a:tcPr/>
                </a:tc>
                <a:extLst>
                  <a:ext uri="{0D108BD9-81ED-4DB2-BD59-A6C34878D82A}">
                    <a16:rowId xmlns:a16="http://schemas.microsoft.com/office/drawing/2014/main" xmlns="" val="58311615"/>
                  </a:ext>
                </a:extLst>
              </a:tr>
            </a:tbl>
          </a:graphicData>
        </a:graphic>
      </p:graphicFrame>
    </p:spTree>
    <p:extLst>
      <p:ext uri="{BB962C8B-B14F-4D97-AF65-F5344CB8AC3E}">
        <p14:creationId xmlns:p14="http://schemas.microsoft.com/office/powerpoint/2010/main" xmlns="" val="2643791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b="1" i="0" dirty="0">
                    <a:solidFill>
                      <a:srgbClr val="333333"/>
                    </a:solidFill>
                    <a:effectLst/>
                  </a:rPr>
                  <a:t> 3. </a:t>
                </a:r>
                <a:r>
                  <a:rPr lang="en-US" sz="2400" b="1" dirty="0">
                    <a:ln w="0"/>
                    <a:solidFill>
                      <a:schemeClr val="tx1"/>
                    </a:solidFill>
                    <a:effectLst>
                      <a:outerShdw blurRad="38100" dist="19050" dir="2700000" algn="tl" rotWithShape="0">
                        <a:schemeClr val="dk1">
                          <a:alpha val="40000"/>
                        </a:schemeClr>
                      </a:outerShdw>
                    </a:effectLst>
                    <a:cs typeface="+mj-cs"/>
                  </a:rPr>
                  <a:t>Division and Remainder Rules:</a:t>
                </a:r>
              </a:p>
              <a:p>
                <a:pPr algn="l"/>
                <a:r>
                  <a:rPr lang="en-US" sz="2400" i="0" u="none" strike="noStrike" baseline="0" dirty="0">
                    <a:ln w="0"/>
                    <a:solidFill>
                      <a:schemeClr val="tx1"/>
                    </a:solidFill>
                    <a:effectLst>
                      <a:outerShdw blurRad="38100" dist="19050" dir="2700000" algn="tl" rotWithShape="0">
                        <a:schemeClr val="dk1">
                          <a:alpha val="40000"/>
                        </a:schemeClr>
                      </a:outerShdw>
                    </a:effectLst>
                  </a:rPr>
                  <a:t>A very basic formula for division rules is:</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dividend = ( divisor </a:t>
                </a:r>
                <a14:m>
                  <m:oMath xmlns:m="http://schemas.openxmlformats.org/officeDocument/2006/math">
                    <m:r>
                      <a:rPr lang="en-IN"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 </m:t>
                    </m:r>
                  </m:oMath>
                </a14:m>
                <a:r>
                  <a:rPr lang="en-IN" sz="2400" i="0" u="none" strike="noStrike" baseline="0" dirty="0">
                    <a:ln w="0"/>
                    <a:solidFill>
                      <a:schemeClr val="tx1"/>
                    </a:solidFill>
                    <a:effectLst>
                      <a:outerShdw blurRad="38100" dist="19050" dir="2700000" algn="tl" rotWithShape="0">
                        <a:schemeClr val="dk1">
                          <a:alpha val="40000"/>
                        </a:schemeClr>
                      </a:outerShdw>
                    </a:effectLst>
                  </a:rPr>
                  <a:t>quotient ) + remainder</a:t>
                </a:r>
              </a:p>
              <a:p>
                <a:pPr algn="l"/>
                <a:endParaRPr lang="en-IN" sz="2400" dirty="0">
                  <a:ln w="0"/>
                  <a:solidFill>
                    <a:schemeClr val="tx1"/>
                  </a:solidFill>
                  <a:effectLst>
                    <a:outerShdw blurRad="38100" dist="19050" dir="2700000" algn="tl" rotWithShape="0">
                      <a:schemeClr val="dk1">
                        <a:alpha val="40000"/>
                      </a:schemeClr>
                    </a:outerShdw>
                  </a:effectLst>
                </a:endParaRPr>
              </a:p>
              <a:p>
                <a:pPr algn="l"/>
                <a:r>
                  <a:rPr lang="en-US" sz="2400" i="0" u="none" strike="noStrike" baseline="0" dirty="0">
                    <a:ln w="0"/>
                    <a:solidFill>
                      <a:schemeClr val="tx1"/>
                    </a:solidFill>
                    <a:effectLst>
                      <a:outerShdw blurRad="38100" dist="19050" dir="2700000" algn="tl" rotWithShape="0">
                        <a:schemeClr val="dk1">
                          <a:alpha val="40000"/>
                        </a:schemeClr>
                      </a:outerShdw>
                    </a:effectLst>
                  </a:rPr>
                  <a:t>This could be mathematically written in another way:</a:t>
                </a:r>
              </a:p>
              <a:p>
                <a:pPr algn="l"/>
                <a:r>
                  <a:rPr lang="en-IN" sz="2400" i="0" u="none" strike="noStrike" baseline="0" dirty="0">
                    <a:ln w="0"/>
                    <a:solidFill>
                      <a:schemeClr val="tx1"/>
                    </a:solidFill>
                    <a:effectLst>
                      <a:outerShdw blurRad="38100" dist="19050" dir="2700000" algn="tl" rotWithShape="0">
                        <a:schemeClr val="dk1">
                          <a:alpha val="40000"/>
                        </a:schemeClr>
                      </a:outerShdw>
                    </a:effectLst>
                  </a:rPr>
                  <a:t> x = </a:t>
                </a:r>
                <a:r>
                  <a:rPr lang="en-IN" sz="2400" i="0" u="none" strike="noStrike" baseline="0" dirty="0" err="1">
                    <a:ln w="0"/>
                    <a:solidFill>
                      <a:schemeClr val="tx1"/>
                    </a:solidFill>
                    <a:effectLst>
                      <a:outerShdw blurRad="38100" dist="19050" dir="2700000" algn="tl" rotWithShape="0">
                        <a:schemeClr val="dk1">
                          <a:alpha val="40000"/>
                        </a:schemeClr>
                      </a:outerShdw>
                    </a:effectLst>
                  </a:rPr>
                  <a:t>kq</a:t>
                </a:r>
                <a:r>
                  <a:rPr lang="en-IN" sz="2400" i="0" u="none" strike="noStrike" baseline="0" dirty="0">
                    <a:ln w="0"/>
                    <a:solidFill>
                      <a:schemeClr val="tx1"/>
                    </a:solidFill>
                    <a:effectLst>
                      <a:outerShdw blurRad="38100" dist="19050" dir="2700000" algn="tl" rotWithShape="0">
                        <a:schemeClr val="dk1">
                          <a:alpha val="40000"/>
                        </a:schemeClr>
                      </a:outerShdw>
                    </a:effectLst>
                  </a:rPr>
                  <a:t> + r where (x = dividend, k = divisor, q = quotient, r = remainder)</a:t>
                </a:r>
              </a:p>
              <a:p>
                <a:pPr algn="l"/>
                <a:endParaRPr lang="en-IN" sz="2400" dirty="0">
                  <a:ln w="0"/>
                  <a:solidFill>
                    <a:schemeClr val="tx1"/>
                  </a:solidFill>
                  <a:effectLst>
                    <a:outerShdw blurRad="38100" dist="19050" dir="2700000" algn="tl" rotWithShape="0">
                      <a:schemeClr val="dk1">
                        <a:alpha val="40000"/>
                      </a:schemeClr>
                    </a:outerShdw>
                  </a:effectLst>
                </a:endParaRPr>
              </a:p>
              <a:p>
                <a:pPr algn="l"/>
                <a:r>
                  <a:rPr lang="en-US" sz="2000" i="0" dirty="0">
                    <a:ln w="0"/>
                    <a:solidFill>
                      <a:schemeClr val="tx1"/>
                    </a:solidFill>
                    <a:effectLst>
                      <a:outerShdw blurRad="38100" dist="19050" dir="2700000" algn="tl" rotWithShape="0">
                        <a:schemeClr val="dk1">
                          <a:alpha val="40000"/>
                        </a:schemeClr>
                      </a:outerShdw>
                    </a:effectLst>
                  </a:rPr>
                  <a:t/>
                </a:r>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1048" t="-1285"/>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8486E5A9-0FC8-45B5-A6DE-EFC943DC8738}"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164494"/>
            <a:ext cx="6585735" cy="410968"/>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937640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marL="342900" indent="-342900" algn="l">
                  <a:buFont typeface="Arial" panose="020B0604020202020204" pitchFamily="34" charset="0"/>
                  <a:buChar char="•"/>
                </a:pPr>
                <a:r>
                  <a:rPr lang="en-US" sz="2400" b="1" i="0" dirty="0">
                    <a:ln w="0"/>
                    <a:solidFill>
                      <a:schemeClr val="tx1"/>
                    </a:solidFill>
                    <a:effectLst>
                      <a:outerShdw blurRad="38100" dist="19050" dir="2700000" algn="tl" rotWithShape="0">
                        <a:schemeClr val="dk1">
                          <a:alpha val="40000"/>
                        </a:schemeClr>
                      </a:outerShdw>
                    </a:effectLst>
                  </a:rPr>
                  <a:t>Method to find the number of different divisors of any composite number </a:t>
                </a:r>
                <a14:m>
                  <m:oMath xmlns:m="http://schemas.openxmlformats.org/officeDocument/2006/math">
                    <m:r>
                      <a:rPr lang="en-US" sz="2400" b="1"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𝑵</m:t>
                    </m:r>
                  </m:oMath>
                </a14:m>
                <a:r>
                  <a:rPr lang="en-US" sz="2400" b="1" i="0" dirty="0">
                    <a:ln w="0"/>
                    <a:solidFill>
                      <a:schemeClr val="tx1"/>
                    </a:solidFill>
                    <a:effectLst>
                      <a:outerShdw blurRad="38100" dist="19050" dir="2700000" algn="tl" rotWithShape="0">
                        <a:schemeClr val="dk1">
                          <a:alpha val="40000"/>
                        </a:schemeClr>
                      </a:outerShdw>
                    </a:effectLst>
                  </a:rPr>
                  <a:t>:</a:t>
                </a:r>
              </a:p>
              <a:p>
                <a:pPr marL="342900" indent="-342900" algn="l">
                  <a:buFont typeface="Arial" panose="020B0604020202020204" pitchFamily="34" charset="0"/>
                  <a:buChar char="•"/>
                </a:pPr>
                <a:r>
                  <a:rPr lang="en-US" sz="2400" b="1" i="0" dirty="0">
                    <a:ln w="0"/>
                    <a:solidFill>
                      <a:schemeClr val="tx1"/>
                    </a:solidFill>
                    <a:effectLst>
                      <a:outerShdw blurRad="38100" dist="19050" dir="2700000" algn="tl" rotWithShape="0">
                        <a:schemeClr val="dk1">
                          <a:alpha val="40000"/>
                        </a:schemeClr>
                      </a:outerShdw>
                    </a:effectLst>
                  </a:rPr>
                  <a:t>STEP I</a:t>
                </a:r>
                <a:r>
                  <a:rPr lang="en-US" sz="2400" i="0" dirty="0">
                    <a:ln w="0"/>
                    <a:solidFill>
                      <a:schemeClr val="tx1"/>
                    </a:solidFill>
                    <a:effectLst>
                      <a:outerShdw blurRad="38100" dist="19050" dir="2700000" algn="tl" rotWithShape="0">
                        <a:schemeClr val="dk1">
                          <a:alpha val="40000"/>
                        </a:schemeClr>
                      </a:outerShdw>
                    </a:effectLst>
                  </a:rPr>
                  <a:t>: Express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𝑵</m:t>
                    </m:r>
                  </m:oMath>
                </a14:m>
                <a:r>
                  <a:rPr lang="en-US" sz="2400" i="0" dirty="0">
                    <a:ln w="0"/>
                    <a:solidFill>
                      <a:schemeClr val="tx1"/>
                    </a:solidFill>
                    <a:effectLst>
                      <a:outerShdw blurRad="38100" dist="19050" dir="2700000" algn="tl" rotWithShape="0">
                        <a:schemeClr val="dk1">
                          <a:alpha val="40000"/>
                        </a:schemeClr>
                      </a:outerShdw>
                    </a:effectLst>
                  </a:rPr>
                  <a:t> as a product of prime numbers as.</a:t>
                </a:r>
              </a:p>
              <a:p>
                <a:pPr algn="l"/>
                <a14:m>
                  <m:oMathPara xmlns:m="http://schemas.openxmlformats.org/officeDocument/2006/math">
                    <m:oMathParaPr>
                      <m:jc m:val="center"/>
                    </m:oMathParaPr>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𝑵</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𝒙</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𝒂</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𝒚</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𝒃</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𝒛</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𝒄</m:t>
                          </m:r>
                        </m:sup>
                      </m:sSup>
                    </m:oMath>
                  </m:oMathPara>
                </a14:m>
                <a:endParaRPr lang="en-US" sz="2400" i="0" dirty="0">
                  <a:ln w="0"/>
                  <a:solidFill>
                    <a:schemeClr val="tx1"/>
                  </a:solidFill>
                  <a:effectLst>
                    <a:outerShdw blurRad="38100" dist="19050" dir="2700000" algn="tl" rotWithShape="0">
                      <a:schemeClr val="dk1">
                        <a:alpha val="40000"/>
                      </a:schemeClr>
                    </a:outerShdw>
                  </a:effectLst>
                  <a:ea typeface="Cambria Math" panose="02040503050406030204" pitchFamily="18" charset="0"/>
                </a:endParaRPr>
              </a:p>
              <a:p>
                <a:pPr marL="342900" indent="-342900" algn="l">
                  <a:buFont typeface="Arial" panose="020B0604020202020204" pitchFamily="34" charset="0"/>
                  <a:buChar char="•"/>
                </a:pPr>
                <a:r>
                  <a:rPr lang="en-US" sz="2400" b="1" i="0" dirty="0">
                    <a:ln w="0"/>
                    <a:solidFill>
                      <a:schemeClr val="tx1"/>
                    </a:solidFill>
                    <a:effectLst>
                      <a:outerShdw blurRad="38100" dist="19050" dir="2700000" algn="tl" rotWithShape="0">
                        <a:schemeClr val="dk1">
                          <a:alpha val="40000"/>
                        </a:schemeClr>
                      </a:outerShdw>
                    </a:effectLst>
                  </a:rPr>
                  <a:t>STEP II: </a:t>
                </a:r>
                <a:r>
                  <a:rPr lang="en-US" sz="2400" i="0" dirty="0">
                    <a:ln w="0"/>
                    <a:solidFill>
                      <a:schemeClr val="tx1"/>
                    </a:solidFill>
                    <a:effectLst>
                      <a:outerShdw blurRad="38100" dist="19050" dir="2700000" algn="tl" rotWithShape="0">
                        <a:schemeClr val="dk1">
                          <a:alpha val="40000"/>
                        </a:schemeClr>
                      </a:outerShdw>
                    </a:effectLst>
                  </a:rPr>
                  <a:t>Number of different divisors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𝒂</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𝟏</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𝒃</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𝟏</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𝒄</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𝟏</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2400" i="0" dirty="0">
                  <a:ln w="0"/>
                  <a:solidFill>
                    <a:schemeClr val="tx1"/>
                  </a:solidFill>
                  <a:effectLst>
                    <a:outerShdw blurRad="38100" dist="19050" dir="2700000" algn="tl" rotWithShape="0">
                      <a:schemeClr val="dk1">
                        <a:alpha val="40000"/>
                      </a:schemeClr>
                    </a:outerShdw>
                  </a:effectLst>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925" t="-1285" r="-1480"/>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08942CBB-66B5-4EEA-83EA-5D8825D751CD}"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7078894"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25</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696223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b="1" dirty="0">
                    <a:ln w="0"/>
                    <a:solidFill>
                      <a:schemeClr val="tx1"/>
                    </a:solidFill>
                    <a:effectLst>
                      <a:outerShdw blurRad="38100" dist="19050" dir="2700000" algn="tl" rotWithShape="0">
                        <a:schemeClr val="dk1">
                          <a:alpha val="40000"/>
                        </a:schemeClr>
                      </a:outerShdw>
                    </a:effectLst>
                  </a:rPr>
                  <a:t>REMAINDER THEOREM: </a:t>
                </a:r>
              </a:p>
              <a:p>
                <a:pPr marL="342900" indent="-342900" algn="l">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Remainder of expression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𝑏</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𝑐</m:t>
                        </m:r>
                      </m:num>
                      <m:den>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den>
                    </m:f>
                  </m:oMath>
                </a14:m>
                <a:r>
                  <a:rPr lang="en-US" sz="2400" dirty="0">
                    <a:ln w="0"/>
                    <a:solidFill>
                      <a:schemeClr val="tx1"/>
                    </a:solidFill>
                    <a:effectLst>
                      <a:outerShdw blurRad="38100" dist="19050" dir="2700000" algn="tl" rotWithShape="0">
                        <a:schemeClr val="dk1">
                          <a:alpha val="40000"/>
                        </a:schemeClr>
                      </a:outerShdw>
                    </a:effectLst>
                  </a:rPr>
                  <a:t> is equal to remainder of expression </a:t>
                </a:r>
                <a14:m>
                  <m:oMath xmlns:m="http://schemas.openxmlformats.org/officeDocument/2006/math">
                    <m:f>
                      <m:f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sSub>
                          <m:sSub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b>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b>
                          <m:sSub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num>
                      <m:den>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den>
                    </m:f>
                  </m:oMath>
                </a14:m>
                <a:r>
                  <a:rPr lang="en-US" sz="2400" dirty="0">
                    <a:ln w="0"/>
                    <a:solidFill>
                      <a:schemeClr val="tx1"/>
                    </a:solidFill>
                    <a:effectLst>
                      <a:outerShdw blurRad="38100" dist="19050" dir="2700000" algn="tl" rotWithShape="0">
                        <a:schemeClr val="dk1">
                          <a:alpha val="40000"/>
                        </a:schemeClr>
                      </a:outerShdw>
                    </a:effectLst>
                  </a:rPr>
                  <a:t/>
                </a:r>
              </a:p>
              <a:p>
                <a:pPr algn="l"/>
                <a:r>
                  <a:rPr lang="en-US" sz="2400" dirty="0">
                    <a:ln w="0"/>
                    <a:solidFill>
                      <a:schemeClr val="tx1"/>
                    </a:solidFill>
                    <a:effectLst>
                      <a:outerShdw blurRad="38100" dist="19050" dir="2700000" algn="tl" rotWithShape="0">
                        <a:schemeClr val="dk1">
                          <a:alpha val="40000"/>
                        </a:schemeClr>
                      </a:outerShdw>
                    </a:effectLst>
                  </a:rPr>
                  <a:t>Where </a:t>
                </a:r>
                <a:endParaRPr lang="en-US" sz="2400" i="1" dirty="0">
                  <a:ln w="0"/>
                  <a:solidFill>
                    <a:schemeClr val="tx1"/>
                  </a:solidFill>
                  <a:effectLst>
                    <a:outerShdw blurRad="38100" dist="19050" dir="2700000" algn="tl" rotWithShape="0">
                      <a:schemeClr val="dk1">
                        <a:alpha val="40000"/>
                      </a:schemeClr>
                    </a:outerShdw>
                  </a:effectLst>
                </a:endParaRPr>
              </a:p>
              <a:p>
                <a:pPr algn="l"/>
                <a14:m>
                  <m:oMath xmlns:m="http://schemas.openxmlformats.org/officeDocument/2006/math">
                    <m:sSub>
                      <m:sSub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b>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oMath>
                </a14:m>
                <a:r>
                  <a:rPr lang="en-US" sz="2400" dirty="0">
                    <a:ln w="0"/>
                    <a:solidFill>
                      <a:schemeClr val="tx1"/>
                    </a:solidFill>
                    <a:effectLst>
                      <a:outerShdw blurRad="38100" dist="19050" dir="2700000" algn="tl" rotWithShape="0">
                        <a:schemeClr val="dk1">
                          <a:alpha val="40000"/>
                        </a:schemeClr>
                      </a:outerShdw>
                    </a:effectLst>
                  </a:rPr>
                  <a:t> is remainder when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oMath>
                </a14:m>
                <a:r>
                  <a:rPr lang="en-US" sz="2400" dirty="0">
                    <a:ln w="0"/>
                    <a:solidFill>
                      <a:schemeClr val="tx1"/>
                    </a:solidFill>
                    <a:effectLst>
                      <a:outerShdw blurRad="38100" dist="19050" dir="2700000" algn="tl" rotWithShape="0">
                        <a:schemeClr val="dk1">
                          <a:alpha val="40000"/>
                        </a:schemeClr>
                      </a:outerShdw>
                    </a:effectLst>
                  </a:rPr>
                  <a:t> is divided by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oMath>
                </a14:m>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
                </a:r>
                <a14:m>
                  <m:oMath xmlns:m="http://schemas.openxmlformats.org/officeDocument/2006/math">
                    <m:sSub>
                      <m:sSub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b>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oMath>
                </a14:m>
                <a:r>
                  <a:rPr lang="en-US" sz="2400" dirty="0">
                    <a:ln w="0"/>
                    <a:solidFill>
                      <a:schemeClr val="tx1"/>
                    </a:solidFill>
                    <a:effectLst>
                      <a:outerShdw blurRad="38100" dist="19050" dir="2700000" algn="tl" rotWithShape="0">
                        <a:schemeClr val="dk1">
                          <a:alpha val="40000"/>
                        </a:schemeClr>
                      </a:outerShdw>
                    </a:effectLst>
                  </a:rPr>
                  <a:t> is remainder when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oMath>
                </a14:m>
                <a:r>
                  <a:rPr lang="en-US" sz="2400" dirty="0">
                    <a:ln w="0"/>
                    <a:solidFill>
                      <a:schemeClr val="tx1"/>
                    </a:solidFill>
                    <a:effectLst>
                      <a:outerShdw blurRad="38100" dist="19050" dir="2700000" algn="tl" rotWithShape="0">
                        <a:schemeClr val="dk1">
                          <a:alpha val="40000"/>
                        </a:schemeClr>
                      </a:outerShdw>
                    </a:effectLst>
                  </a:rPr>
                  <a:t> is divided by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oMath>
                </a14:m>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
                </a:r>
                <a14:m>
                  <m:oMath xmlns:m="http://schemas.openxmlformats.org/officeDocument/2006/math">
                    <m:sSub>
                      <m:sSub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b>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𝑟</m:t>
                        </m:r>
                      </m:sub>
                    </m:sSub>
                  </m:oMath>
                </a14:m>
                <a:r>
                  <a:rPr lang="en-US" sz="2400" dirty="0">
                    <a:ln w="0"/>
                    <a:solidFill>
                      <a:schemeClr val="tx1"/>
                    </a:solidFill>
                    <a:effectLst>
                      <a:outerShdw blurRad="38100" dist="19050" dir="2700000" algn="tl" rotWithShape="0">
                        <a:schemeClr val="dk1">
                          <a:alpha val="40000"/>
                        </a:schemeClr>
                      </a:outerShdw>
                    </a:effectLst>
                  </a:rPr>
                  <a:t> is remainder when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oMath>
                </a14:m>
                <a:r>
                  <a:rPr lang="en-US" sz="2400" dirty="0">
                    <a:ln w="0"/>
                    <a:solidFill>
                      <a:schemeClr val="tx1"/>
                    </a:solidFill>
                    <a:effectLst>
                      <a:outerShdw blurRad="38100" dist="19050" dir="2700000" algn="tl" rotWithShape="0">
                        <a:schemeClr val="dk1">
                          <a:alpha val="40000"/>
                        </a:schemeClr>
                      </a:outerShdw>
                    </a:effectLst>
                  </a:rPr>
                  <a:t> is divided by </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oMath>
                </a14:m>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000" dirty="0">
                  <a:ln w="0"/>
                  <a:solidFill>
                    <a:schemeClr val="tx1"/>
                  </a:solidFill>
                  <a:effectLst>
                    <a:outerShdw blurRad="38100" dist="19050" dir="2700000" algn="tl" rotWithShape="0">
                      <a:schemeClr val="dk1">
                        <a:alpha val="40000"/>
                      </a:schemeClr>
                    </a:outerShdw>
                  </a:effectLst>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1048" t="-1285"/>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241F1393-974A-41B5-84A1-5A4CC2274104}"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210337"/>
            <a:ext cx="6883685"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26</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50802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fontScale="92500"/>
              </a:bodyPr>
              <a:lstStyle/>
              <a:p>
                <a:pPr algn="l"/>
                <a:r>
                  <a:rPr lang="en-US" sz="2400" i="0" dirty="0">
                    <a:ln w="0"/>
                    <a:solidFill>
                      <a:schemeClr val="tx1"/>
                    </a:solidFill>
                    <a:effectLst>
                      <a:outerShdw blurRad="38100" dist="19050" dir="2700000" algn="tl" rotWithShape="0">
                        <a:schemeClr val="dk1">
                          <a:alpha val="40000"/>
                        </a:schemeClr>
                      </a:outerShdw>
                    </a:effectLst>
                    <a:latin typeface="+mj-lt"/>
                  </a:rPr>
                  <a:t>Cyclicity of numbers: The cyclicity of any number is focused on its unit digit mainly. </a:t>
                </a:r>
              </a:p>
              <a:p>
                <a:pPr algn="l"/>
                <a:r>
                  <a:rPr lang="en-US" sz="2400" dirty="0">
                    <a:ln w="0"/>
                    <a:solidFill>
                      <a:schemeClr val="tx1"/>
                    </a:solidFill>
                    <a:effectLst>
                      <a:outerShdw blurRad="38100" dist="19050" dir="2700000" algn="tl" rotWithShape="0">
                        <a:schemeClr val="dk1">
                          <a:alpha val="40000"/>
                        </a:schemeClr>
                      </a:outerShdw>
                    </a:effectLst>
                    <a:latin typeface="+mj-lt"/>
                  </a:rPr>
                  <a:t>Cyclicity of 1:</a:t>
                </a:r>
              </a:p>
              <a:p>
                <a:pPr algn="l"/>
                <a:r>
                  <a:rPr lang="en-US" sz="2400" i="0" dirty="0">
                    <a:ln w="0"/>
                    <a:solidFill>
                      <a:schemeClr val="tx1"/>
                    </a:solidFill>
                    <a:effectLst>
                      <a:outerShdw blurRad="38100" dist="19050" dir="2700000" algn="tl" rotWithShape="0">
                        <a:schemeClr val="dk1">
                          <a:alpha val="40000"/>
                        </a:schemeClr>
                      </a:outerShdw>
                    </a:effectLst>
                    <a:latin typeface="+mj-lt"/>
                  </a:rPr>
                  <a:t>In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sup>
                    </m:sSup>
                  </m:oMath>
                </a14:m>
                <a:r>
                  <a:rPr lang="en-US" sz="2400" i="0" dirty="0">
                    <a:ln w="0"/>
                    <a:solidFill>
                      <a:schemeClr val="tx1"/>
                    </a:solidFill>
                    <a:effectLst>
                      <a:outerShdw blurRad="38100" dist="19050" dir="2700000" algn="tl" rotWithShape="0">
                        <a:schemeClr val="dk1">
                          <a:alpha val="40000"/>
                        </a:schemeClr>
                      </a:outerShdw>
                    </a:effectLst>
                    <a:latin typeface="+mj-lt"/>
                  </a:rPr>
                  <a:t> unit digit will always 1.</a:t>
                </a:r>
              </a:p>
              <a:p>
                <a:pPr algn="l"/>
                <a:r>
                  <a:rPr lang="en-US" sz="2400" dirty="0">
                    <a:ln w="0"/>
                    <a:solidFill>
                      <a:schemeClr val="tx1"/>
                    </a:solidFill>
                    <a:effectLst>
                      <a:outerShdw blurRad="38100" dist="19050" dir="2700000" algn="tl" rotWithShape="0">
                        <a:schemeClr val="dk1">
                          <a:alpha val="40000"/>
                        </a:schemeClr>
                      </a:outerShdw>
                    </a:effectLst>
                    <a:latin typeface="+mj-lt"/>
                  </a:rPr>
                  <a:t>Cyclicity of 2:</a:t>
                </a: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=8</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4</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=16</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=32</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=64</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7</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=128</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14:m>
                  <m:oMathPara xmlns:m="http://schemas.openxmlformats.org/officeDocument/2006/math">
                    <m:oMathParaPr>
                      <m:jc m:val="left"/>
                    </m:oMathParaPr>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8</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=256</m:t>
                      </m:r>
                    </m:oMath>
                  </m:oMathPara>
                </a14:m>
                <a:endParaRPr lang="en-US" sz="2400" dirty="0">
                  <a:ln w="0"/>
                  <a:solidFill>
                    <a:schemeClr val="tx1"/>
                  </a:solidFill>
                  <a:effectLst>
                    <a:outerShdw blurRad="38100" dist="19050" dir="2700000" algn="tl" rotWithShape="0">
                      <a:schemeClr val="dk1">
                        <a:alpha val="40000"/>
                      </a:schemeClr>
                    </a:outerShdw>
                  </a:effectLst>
                  <a:latin typeface="+mj-lt"/>
                </a:endParaRPr>
              </a:p>
              <a:p>
                <a:pPr algn="l"/>
                <a:r>
                  <a:rPr lang="en-US" sz="2400" dirty="0">
                    <a:ln w="0"/>
                    <a:solidFill>
                      <a:schemeClr val="tx1"/>
                    </a:solidFill>
                    <a:effectLst>
                      <a:outerShdw blurRad="38100" dist="19050" dir="2700000" algn="tl" rotWithShape="0">
                        <a:schemeClr val="dk1">
                          <a:alpha val="40000"/>
                        </a:schemeClr>
                      </a:outerShdw>
                    </a:effectLst>
                    <a:latin typeface="+mj-lt"/>
                  </a:rPr>
                  <a:t>After every four intervals it repeats so cycle of 2 is 2,4,8,6.</a:t>
                </a: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0" i="0" dirty="0">
                  <a:solidFill>
                    <a:srgbClr val="273239"/>
                  </a:solidFill>
                  <a:effectLst/>
                  <a:latin typeface="+mj-lt"/>
                </a:endParaRPr>
              </a:p>
              <a:p>
                <a:pPr algn="l"/>
                <a:endParaRPr lang="en-US" sz="2400" b="1" i="0" dirty="0">
                  <a:solidFill>
                    <a:srgbClr val="333333"/>
                  </a:solidFill>
                  <a:effectLst/>
                  <a:latin typeface="+mj-lt"/>
                </a:endParaRPr>
              </a:p>
              <a:p>
                <a:pPr algn="l"/>
                <a:endParaRPr lang="hi-IN" sz="2000" b="1" dirty="0">
                  <a:solidFill>
                    <a:srgbClr val="333333"/>
                  </a:solidFill>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3"/>
                <a:stretch>
                  <a:fillRect l="-925" t="-1157" b="-2699"/>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5538DF9F-D034-4694-B97E-CE95A24D92A3}"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873411" cy="229383"/>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27</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91000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417834"/>
            <a:ext cx="9890588" cy="4746660"/>
          </a:xfrm>
          <a:noFill/>
          <a:ln>
            <a:noFill/>
          </a:ln>
        </p:spPr>
        <p:style>
          <a:lnRef idx="2">
            <a:schemeClr val="accent2"/>
          </a:lnRef>
          <a:fillRef idx="1">
            <a:schemeClr val="lt1"/>
          </a:fillRef>
          <a:effectRef idx="0">
            <a:schemeClr val="accent2"/>
          </a:effectRef>
          <a:fontRef idx="minor">
            <a:schemeClr val="dk1"/>
          </a:fontRef>
        </p:style>
        <p:txBody>
          <a:bodyPr>
            <a:normAutofit/>
          </a:bodyPr>
          <a:lstStyle/>
          <a:p>
            <a:pPr algn="l"/>
            <a:r>
              <a:rPr lang="en-US" sz="2000" b="1" i="0" dirty="0">
                <a:solidFill>
                  <a:srgbClr val="333333"/>
                </a:solidFill>
                <a:effectLst/>
              </a:rPr>
              <a:t> </a:t>
            </a:r>
            <a:r>
              <a:rPr lang="en-US" sz="2000" dirty="0">
                <a:ln w="0"/>
                <a:solidFill>
                  <a:schemeClr val="tx1"/>
                </a:solidFill>
                <a:effectLst>
                  <a:outerShdw blurRad="38100" dist="19050" dir="2700000" algn="tl" rotWithShape="0">
                    <a:schemeClr val="dk1">
                      <a:alpha val="40000"/>
                    </a:schemeClr>
                  </a:outerShdw>
                </a:effectLst>
              </a:rPr>
              <a:t>C</a:t>
            </a:r>
            <a:r>
              <a:rPr lang="en-US" sz="2000" i="0" dirty="0">
                <a:ln w="0"/>
                <a:solidFill>
                  <a:schemeClr val="tx1"/>
                </a:solidFill>
                <a:effectLst>
                  <a:outerShdw blurRad="38100" dist="19050" dir="2700000" algn="tl" rotWithShape="0">
                    <a:schemeClr val="dk1">
                      <a:alpha val="40000"/>
                    </a:schemeClr>
                  </a:outerShdw>
                </a:effectLst>
              </a:rPr>
              <a:t>yclicity Table:</a:t>
            </a: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1" dirty="0">
              <a:solidFill>
                <a:srgbClr val="273239"/>
              </a:solidFill>
              <a:latin typeface="+mj-lt"/>
            </a:endParaRPr>
          </a:p>
          <a:p>
            <a:pPr algn="l"/>
            <a:endParaRPr lang="en-US" sz="2400" b="0" i="0" dirty="0">
              <a:solidFill>
                <a:srgbClr val="273239"/>
              </a:solidFill>
              <a:effectLst/>
              <a:latin typeface="+mj-lt"/>
            </a:endParaRPr>
          </a:p>
          <a:p>
            <a:pPr algn="l"/>
            <a:endParaRPr lang="en-US" sz="2400" b="1" i="0" dirty="0">
              <a:solidFill>
                <a:srgbClr val="333333"/>
              </a:solidFill>
              <a:effectLst/>
              <a:latin typeface="+mj-lt"/>
            </a:endParaRPr>
          </a:p>
          <a:p>
            <a:pPr algn="l"/>
            <a:endParaRPr lang="hi-IN" sz="2000" b="1" dirty="0">
              <a:solidFill>
                <a:srgbClr val="333333"/>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485BD5CB-A109-4D01-9A9C-795331F3F446}"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585735"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28</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7" name="Table 7">
            <a:extLst>
              <a:ext uri="{FF2B5EF4-FFF2-40B4-BE49-F238E27FC236}">
                <a16:creationId xmlns:a16="http://schemas.microsoft.com/office/drawing/2014/main" xmlns="" id="{391DD45A-AF05-44D6-904C-B7EFA501C8CC}"/>
              </a:ext>
            </a:extLst>
          </p:cNvPr>
          <p:cNvGraphicFramePr>
            <a:graphicFrameLocks noGrp="1"/>
          </p:cNvGraphicFramePr>
          <p:nvPr>
            <p:extLst>
              <p:ext uri="{D42A27DB-BD31-4B8C-83A1-F6EECF244321}">
                <p14:modId xmlns:p14="http://schemas.microsoft.com/office/powerpoint/2010/main" xmlns="" val="3168805314"/>
              </p:ext>
            </p:extLst>
          </p:nvPr>
        </p:nvGraphicFramePr>
        <p:xfrm>
          <a:off x="1949807" y="2085254"/>
          <a:ext cx="8128000" cy="4079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4024510569"/>
                    </a:ext>
                  </a:extLst>
                </a:gridCol>
                <a:gridCol w="4064000">
                  <a:extLst>
                    <a:ext uri="{9D8B030D-6E8A-4147-A177-3AD203B41FA5}">
                      <a16:colId xmlns:a16="http://schemas.microsoft.com/office/drawing/2014/main" xmlns="" val="3154854830"/>
                    </a:ext>
                  </a:extLst>
                </a:gridCol>
              </a:tblGrid>
              <a:tr h="370840">
                <a:tc>
                  <a:txBody>
                    <a:bodyPr/>
                    <a:lstStyle/>
                    <a:p>
                      <a:r>
                        <a:rPr lang="en-US" dirty="0"/>
                        <a:t>Number</a:t>
                      </a:r>
                      <a:endParaRPr lang="hi-IN" dirty="0"/>
                    </a:p>
                  </a:txBody>
                  <a:tcPr/>
                </a:tc>
                <a:tc>
                  <a:txBody>
                    <a:bodyPr/>
                    <a:lstStyle/>
                    <a:p>
                      <a:r>
                        <a:rPr lang="en-US" dirty="0"/>
                        <a:t>Cyclicity</a:t>
                      </a:r>
                      <a:endParaRPr lang="hi-IN" dirty="0"/>
                    </a:p>
                  </a:txBody>
                  <a:tcPr/>
                </a:tc>
                <a:extLst>
                  <a:ext uri="{0D108BD9-81ED-4DB2-BD59-A6C34878D82A}">
                    <a16:rowId xmlns:a16="http://schemas.microsoft.com/office/drawing/2014/main" xmlns="" val="2248424765"/>
                  </a:ext>
                </a:extLst>
              </a:tr>
              <a:tr h="370840">
                <a:tc>
                  <a:txBody>
                    <a:bodyPr/>
                    <a:lstStyle/>
                    <a:p>
                      <a:r>
                        <a:rPr lang="en-US" dirty="0"/>
                        <a:t>1</a:t>
                      </a:r>
                      <a:endParaRPr lang="hi-IN" dirty="0"/>
                    </a:p>
                  </a:txBody>
                  <a:tcPr/>
                </a:tc>
                <a:tc>
                  <a:txBody>
                    <a:bodyPr/>
                    <a:lstStyle/>
                    <a:p>
                      <a:r>
                        <a:rPr lang="en-US" dirty="0"/>
                        <a:t>1</a:t>
                      </a:r>
                      <a:endParaRPr lang="hi-IN" dirty="0"/>
                    </a:p>
                  </a:txBody>
                  <a:tcPr/>
                </a:tc>
                <a:extLst>
                  <a:ext uri="{0D108BD9-81ED-4DB2-BD59-A6C34878D82A}">
                    <a16:rowId xmlns:a16="http://schemas.microsoft.com/office/drawing/2014/main" xmlns="" val="1696718657"/>
                  </a:ext>
                </a:extLst>
              </a:tr>
              <a:tr h="370840">
                <a:tc>
                  <a:txBody>
                    <a:bodyPr/>
                    <a:lstStyle/>
                    <a:p>
                      <a:r>
                        <a:rPr lang="en-US" dirty="0"/>
                        <a:t>2</a:t>
                      </a:r>
                      <a:endParaRPr lang="hi-IN" dirty="0"/>
                    </a:p>
                  </a:txBody>
                  <a:tcPr/>
                </a:tc>
                <a:tc>
                  <a:txBody>
                    <a:bodyPr/>
                    <a:lstStyle/>
                    <a:p>
                      <a:r>
                        <a:rPr lang="en-US" dirty="0"/>
                        <a:t>2,4,6,8</a:t>
                      </a:r>
                      <a:endParaRPr lang="hi-IN" dirty="0"/>
                    </a:p>
                  </a:txBody>
                  <a:tcPr/>
                </a:tc>
                <a:extLst>
                  <a:ext uri="{0D108BD9-81ED-4DB2-BD59-A6C34878D82A}">
                    <a16:rowId xmlns:a16="http://schemas.microsoft.com/office/drawing/2014/main" xmlns="" val="2030394868"/>
                  </a:ext>
                </a:extLst>
              </a:tr>
              <a:tr h="370840">
                <a:tc>
                  <a:txBody>
                    <a:bodyPr/>
                    <a:lstStyle/>
                    <a:p>
                      <a:r>
                        <a:rPr lang="en-US" dirty="0"/>
                        <a:t>3</a:t>
                      </a:r>
                      <a:endParaRPr lang="hi-IN" dirty="0"/>
                    </a:p>
                  </a:txBody>
                  <a:tcPr/>
                </a:tc>
                <a:tc>
                  <a:txBody>
                    <a:bodyPr/>
                    <a:lstStyle/>
                    <a:p>
                      <a:r>
                        <a:rPr lang="en-US" dirty="0"/>
                        <a:t>3,9,7,1</a:t>
                      </a:r>
                      <a:endParaRPr lang="hi-IN" dirty="0"/>
                    </a:p>
                  </a:txBody>
                  <a:tcPr/>
                </a:tc>
                <a:extLst>
                  <a:ext uri="{0D108BD9-81ED-4DB2-BD59-A6C34878D82A}">
                    <a16:rowId xmlns:a16="http://schemas.microsoft.com/office/drawing/2014/main" xmlns="" val="4051340728"/>
                  </a:ext>
                </a:extLst>
              </a:tr>
              <a:tr h="370840">
                <a:tc>
                  <a:txBody>
                    <a:bodyPr/>
                    <a:lstStyle/>
                    <a:p>
                      <a:r>
                        <a:rPr lang="en-US" dirty="0"/>
                        <a:t>4</a:t>
                      </a:r>
                      <a:endParaRPr lang="hi-IN" dirty="0"/>
                    </a:p>
                  </a:txBody>
                  <a:tcPr/>
                </a:tc>
                <a:tc>
                  <a:txBody>
                    <a:bodyPr/>
                    <a:lstStyle/>
                    <a:p>
                      <a:r>
                        <a:rPr lang="en-US" dirty="0"/>
                        <a:t>4,6</a:t>
                      </a:r>
                      <a:endParaRPr lang="hi-IN" dirty="0"/>
                    </a:p>
                  </a:txBody>
                  <a:tcPr/>
                </a:tc>
                <a:extLst>
                  <a:ext uri="{0D108BD9-81ED-4DB2-BD59-A6C34878D82A}">
                    <a16:rowId xmlns:a16="http://schemas.microsoft.com/office/drawing/2014/main" xmlns="" val="92724774"/>
                  </a:ext>
                </a:extLst>
              </a:tr>
              <a:tr h="370840">
                <a:tc>
                  <a:txBody>
                    <a:bodyPr/>
                    <a:lstStyle/>
                    <a:p>
                      <a:r>
                        <a:rPr lang="en-US" dirty="0"/>
                        <a:t>5</a:t>
                      </a:r>
                      <a:endParaRPr lang="hi-IN" dirty="0"/>
                    </a:p>
                  </a:txBody>
                  <a:tcPr/>
                </a:tc>
                <a:tc>
                  <a:txBody>
                    <a:bodyPr/>
                    <a:lstStyle/>
                    <a:p>
                      <a:r>
                        <a:rPr lang="en-US" dirty="0"/>
                        <a:t>5</a:t>
                      </a:r>
                      <a:endParaRPr lang="hi-IN" dirty="0"/>
                    </a:p>
                  </a:txBody>
                  <a:tcPr/>
                </a:tc>
                <a:extLst>
                  <a:ext uri="{0D108BD9-81ED-4DB2-BD59-A6C34878D82A}">
                    <a16:rowId xmlns:a16="http://schemas.microsoft.com/office/drawing/2014/main" xmlns="" val="1100062241"/>
                  </a:ext>
                </a:extLst>
              </a:tr>
              <a:tr h="370840">
                <a:tc>
                  <a:txBody>
                    <a:bodyPr/>
                    <a:lstStyle/>
                    <a:p>
                      <a:r>
                        <a:rPr lang="en-US" dirty="0"/>
                        <a:t>6</a:t>
                      </a:r>
                      <a:endParaRPr lang="hi-IN" dirty="0"/>
                    </a:p>
                  </a:txBody>
                  <a:tcPr/>
                </a:tc>
                <a:tc>
                  <a:txBody>
                    <a:bodyPr/>
                    <a:lstStyle/>
                    <a:p>
                      <a:r>
                        <a:rPr lang="en-US" dirty="0"/>
                        <a:t>6</a:t>
                      </a:r>
                      <a:endParaRPr lang="hi-IN" dirty="0"/>
                    </a:p>
                  </a:txBody>
                  <a:tcPr/>
                </a:tc>
                <a:extLst>
                  <a:ext uri="{0D108BD9-81ED-4DB2-BD59-A6C34878D82A}">
                    <a16:rowId xmlns:a16="http://schemas.microsoft.com/office/drawing/2014/main" xmlns="" val="1602658734"/>
                  </a:ext>
                </a:extLst>
              </a:tr>
              <a:tr h="370840">
                <a:tc>
                  <a:txBody>
                    <a:bodyPr/>
                    <a:lstStyle/>
                    <a:p>
                      <a:r>
                        <a:rPr lang="en-US" dirty="0"/>
                        <a:t>7</a:t>
                      </a:r>
                      <a:endParaRPr lang="hi-IN" dirty="0"/>
                    </a:p>
                  </a:txBody>
                  <a:tcPr/>
                </a:tc>
                <a:tc>
                  <a:txBody>
                    <a:bodyPr/>
                    <a:lstStyle/>
                    <a:p>
                      <a:r>
                        <a:rPr lang="en-US" dirty="0"/>
                        <a:t>7,9,3,1</a:t>
                      </a:r>
                      <a:endParaRPr lang="hi-IN" dirty="0"/>
                    </a:p>
                  </a:txBody>
                  <a:tcPr/>
                </a:tc>
                <a:extLst>
                  <a:ext uri="{0D108BD9-81ED-4DB2-BD59-A6C34878D82A}">
                    <a16:rowId xmlns:a16="http://schemas.microsoft.com/office/drawing/2014/main" xmlns="" val="2242088652"/>
                  </a:ext>
                </a:extLst>
              </a:tr>
              <a:tr h="370840">
                <a:tc>
                  <a:txBody>
                    <a:bodyPr/>
                    <a:lstStyle/>
                    <a:p>
                      <a:r>
                        <a:rPr lang="en-US" dirty="0"/>
                        <a:t>8</a:t>
                      </a:r>
                      <a:endParaRPr lang="hi-IN" dirty="0"/>
                    </a:p>
                  </a:txBody>
                  <a:tcPr/>
                </a:tc>
                <a:tc>
                  <a:txBody>
                    <a:bodyPr/>
                    <a:lstStyle/>
                    <a:p>
                      <a:r>
                        <a:rPr lang="en-US" dirty="0"/>
                        <a:t>8,4,2,6</a:t>
                      </a:r>
                      <a:endParaRPr lang="hi-IN" dirty="0"/>
                    </a:p>
                  </a:txBody>
                  <a:tcPr/>
                </a:tc>
                <a:extLst>
                  <a:ext uri="{0D108BD9-81ED-4DB2-BD59-A6C34878D82A}">
                    <a16:rowId xmlns:a16="http://schemas.microsoft.com/office/drawing/2014/main" xmlns="" val="1248173709"/>
                  </a:ext>
                </a:extLst>
              </a:tr>
              <a:tr h="370840">
                <a:tc>
                  <a:txBody>
                    <a:bodyPr/>
                    <a:lstStyle/>
                    <a:p>
                      <a:r>
                        <a:rPr lang="en-US" dirty="0"/>
                        <a:t>9</a:t>
                      </a:r>
                      <a:endParaRPr lang="hi-IN" dirty="0"/>
                    </a:p>
                  </a:txBody>
                  <a:tcPr/>
                </a:tc>
                <a:tc>
                  <a:txBody>
                    <a:bodyPr/>
                    <a:lstStyle/>
                    <a:p>
                      <a:r>
                        <a:rPr lang="en-US" dirty="0"/>
                        <a:t>9,1</a:t>
                      </a:r>
                      <a:endParaRPr lang="hi-IN" dirty="0"/>
                    </a:p>
                  </a:txBody>
                  <a:tcPr/>
                </a:tc>
                <a:extLst>
                  <a:ext uri="{0D108BD9-81ED-4DB2-BD59-A6C34878D82A}">
                    <a16:rowId xmlns:a16="http://schemas.microsoft.com/office/drawing/2014/main" xmlns="" val="3865077848"/>
                  </a:ext>
                </a:extLst>
              </a:tr>
              <a:tr h="370840">
                <a:tc>
                  <a:txBody>
                    <a:bodyPr/>
                    <a:lstStyle/>
                    <a:p>
                      <a:r>
                        <a:rPr lang="en-US" dirty="0"/>
                        <a:t>0</a:t>
                      </a:r>
                      <a:endParaRPr lang="hi-IN" dirty="0"/>
                    </a:p>
                  </a:txBody>
                  <a:tcPr/>
                </a:tc>
                <a:tc>
                  <a:txBody>
                    <a:bodyPr/>
                    <a:lstStyle/>
                    <a:p>
                      <a:r>
                        <a:rPr lang="en-US" dirty="0"/>
                        <a:t>0</a:t>
                      </a:r>
                      <a:endParaRPr lang="hi-IN" dirty="0"/>
                    </a:p>
                  </a:txBody>
                  <a:tcPr/>
                </a:tc>
                <a:extLst>
                  <a:ext uri="{0D108BD9-81ED-4DB2-BD59-A6C34878D82A}">
                    <a16:rowId xmlns:a16="http://schemas.microsoft.com/office/drawing/2014/main" xmlns="" val="3333529435"/>
                  </a:ext>
                </a:extLst>
              </a:tr>
            </a:tbl>
          </a:graphicData>
        </a:graphic>
      </p:graphicFrame>
    </p:spTree>
    <p:extLst>
      <p:ext uri="{BB962C8B-B14F-4D97-AF65-F5344CB8AC3E}">
        <p14:creationId xmlns:p14="http://schemas.microsoft.com/office/powerpoint/2010/main" xmlns="" val="20445800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1" y="1417834"/>
                <a:ext cx="9890588" cy="4746660"/>
              </a:xfrm>
              <a:ln/>
            </p:spPr>
            <p:style>
              <a:lnRef idx="2">
                <a:schemeClr val="dk1"/>
              </a:lnRef>
              <a:fillRef idx="1">
                <a:schemeClr val="lt1"/>
              </a:fillRef>
              <a:effectRef idx="0">
                <a:schemeClr val="dk1"/>
              </a:effectRef>
              <a:fontRef idx="minor">
                <a:schemeClr val="dk1"/>
              </a:fontRef>
            </p:style>
            <p:txBody>
              <a:bodyPr>
                <a:normAutofit/>
              </a:bodyPr>
              <a:lstStyle/>
              <a:p>
                <a:pPr algn="l"/>
                <a:r>
                  <a:rPr lang="en-US" sz="2400" i="0" dirty="0">
                    <a:ln w="0"/>
                    <a:solidFill>
                      <a:schemeClr val="tx1"/>
                    </a:solidFill>
                    <a:effectLst>
                      <a:outerShdw blurRad="38100" dist="19050" dir="2700000" algn="tl" rotWithShape="0">
                        <a:schemeClr val="dk1">
                          <a:alpha val="40000"/>
                        </a:schemeClr>
                      </a:outerShdw>
                    </a:effectLst>
                  </a:rPr>
                  <a:t/>
                </a:r>
                <a:r>
                  <a:rPr lang="en-US" sz="2400" dirty="0">
                    <a:ln w="0"/>
                    <a:solidFill>
                      <a:schemeClr val="tx1"/>
                    </a:solidFill>
                    <a:effectLst>
                      <a:outerShdw blurRad="38100" dist="19050" dir="2700000" algn="tl" rotWithShape="0">
                        <a:schemeClr val="dk1">
                          <a:alpha val="40000"/>
                        </a:schemeClr>
                      </a:outerShdw>
                    </a:effectLst>
                  </a:rPr>
                  <a:t>4. Sum Rules: </a:t>
                </a:r>
              </a:p>
              <a:p>
                <a:pPr algn="l"/>
                <a:r>
                  <a:rPr lang="en-US" sz="2400" dirty="0">
                    <a:ln w="0"/>
                    <a:solidFill>
                      <a:schemeClr val="tx1"/>
                    </a:solidFill>
                    <a:effectLst>
                      <a:outerShdw blurRad="38100" dist="19050" dir="2700000" algn="tl" rotWithShape="0">
                        <a:schemeClr val="dk1">
                          <a:alpha val="40000"/>
                        </a:schemeClr>
                      </a:outerShdw>
                    </a:effectLst>
                  </a:rPr>
                  <a:t>• Sum of first n natural numbers= n(n+1)/2</a:t>
                </a:r>
              </a:p>
              <a:p>
                <a:pPr algn="l"/>
                <a:r>
                  <a:rPr lang="en-US" sz="2400" dirty="0">
                    <a:ln w="0"/>
                    <a:solidFill>
                      <a:schemeClr val="tx1"/>
                    </a:solidFill>
                    <a:effectLst>
                      <a:outerShdw blurRad="38100" dist="19050" dir="2700000" algn="tl" rotWithShape="0">
                        <a:schemeClr val="dk1">
                          <a:alpha val="40000"/>
                        </a:schemeClr>
                      </a:outerShdw>
                    </a:effectLst>
                  </a:rPr>
                  <a:t>• Sum of square of first n natural numbers= n(n+1)(2n+1)/6 </a:t>
                </a:r>
              </a:p>
              <a:p>
                <a:pPr algn="l"/>
                <a:r>
                  <a:rPr lang="en-US" sz="2400" dirty="0">
                    <a:ln w="0"/>
                    <a:solidFill>
                      <a:schemeClr val="tx1"/>
                    </a:solidFill>
                    <a:effectLst>
                      <a:outerShdw blurRad="38100" dist="19050" dir="2700000" algn="tl" rotWithShape="0">
                        <a:schemeClr val="dk1">
                          <a:alpha val="40000"/>
                        </a:schemeClr>
                      </a:outerShdw>
                    </a:effectLst>
                  </a:rPr>
                  <a:t>• Sum of cubes of first n natural numbers=</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f>
                              <m:f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num>
                              <m:den>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den>
                            </m:f>
                          </m:e>
                        </m:d>
                      </m:e>
                      <m:sup>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oMath>
                </a14:m>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 Sum of first n odd numbers=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𝑛</m:t>
                        </m:r>
                      </m:e>
                      <m:sup>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oMath>
                </a14:m>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 Sum of first n even numbers= n(n+1)</a:t>
                </a: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1" y="1417834"/>
                <a:ext cx="9890588" cy="4746660"/>
              </a:xfrm>
              <a:blipFill>
                <a:blip r:embed="rId2"/>
                <a:stretch>
                  <a:fillRect l="-984" t="-1023"/>
                </a:stretch>
              </a:blip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71102203-AC35-4513-A0CC-3A47F8C82272}"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7006975" cy="31157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29</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152108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736FCDB-EF22-431C-81CB-50A6B0684636}" type="datetime1">
              <a:rPr lang="en-US" smtClean="0"/>
              <a:pPr/>
              <a:t>5/14/2022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Evaluation Scheme</a:t>
            </a:r>
          </a:p>
        </p:txBody>
      </p:sp>
      <p:sp>
        <p:nvSpPr>
          <p:cNvPr id="10" name="Footer Placeholder 9"/>
          <p:cNvSpPr>
            <a:spLocks noGrp="1"/>
          </p:cNvSpPr>
          <p:nvPr>
            <p:ph type="ftr" sz="quarter" idx="11"/>
          </p:nvPr>
        </p:nvSpPr>
        <p:spPr>
          <a:xfrm>
            <a:off x="2717800" y="6356351"/>
            <a:ext cx="6350000" cy="365125"/>
          </a:xfrm>
        </p:spPr>
        <p:txBody>
          <a:bodyPr/>
          <a:lstStyle/>
          <a:p>
            <a:r>
              <a:rPr lang="en-US" dirty="0"/>
              <a:t>Faculty Name: Mr. Raman Chauhan       Optimization &amp; Numerical Techniques (AAS0404)      Unit V</a:t>
            </a:r>
          </a:p>
        </p:txBody>
      </p:sp>
      <p:pic>
        <p:nvPicPr>
          <p:cNvPr id="1026" name="Picture 2"/>
          <p:cNvPicPr>
            <a:picLocks noGrp="1" noChangeAspect="1" noChangeArrowheads="1"/>
          </p:cNvPicPr>
          <p:nvPr>
            <p:ph idx="1"/>
          </p:nvPr>
        </p:nvPicPr>
        <p:blipFill rotWithShape="1">
          <a:blip r:embed="rId3">
            <a:extLst>
              <a:ext uri="{28A0092B-C50C-407E-A947-70E740481C1C}">
                <a14:useLocalDpi xmlns:a14="http://schemas.microsoft.com/office/drawing/2010/main" xmlns="" val="0"/>
              </a:ext>
            </a:extLst>
          </a:blip>
          <a:srcRect l="26083" t="17812" r="24130" b="11163"/>
          <a:stretch/>
        </p:blipFill>
        <p:spPr bwMode="auto">
          <a:xfrm>
            <a:off x="1880066" y="855909"/>
            <a:ext cx="8382000" cy="550044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2">
            <a:extLst>
              <a:ext uri="{FF2B5EF4-FFF2-40B4-BE49-F238E27FC236}">
                <a16:creationId xmlns:a16="http://schemas.microsoft.com/office/drawing/2014/main" xmlns="" id="{6A7940E2-0091-472B-89C4-B569A1EF2B81}"/>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p:blipFill>
        <p:spPr bwMode="auto">
          <a:xfrm>
            <a:off x="1346200" y="29888"/>
            <a:ext cx="1371600" cy="635365"/>
          </a:xfrm>
          <a:prstGeom prst="rect">
            <a:avLst/>
          </a:prstGeom>
          <a:noFill/>
        </p:spPr>
      </p:pic>
      <p:sp>
        <p:nvSpPr>
          <p:cNvPr id="11" name="Rectangle 10">
            <a:extLst>
              <a:ext uri="{FF2B5EF4-FFF2-40B4-BE49-F238E27FC236}">
                <a16:creationId xmlns:a16="http://schemas.microsoft.com/office/drawing/2014/main" xmlns="" id="{54849B50-3DA8-4676-A0FF-C6EF7090DF7A}"/>
              </a:ext>
            </a:extLst>
          </p:cNvPr>
          <p:cNvSpPr/>
          <p:nvPr/>
        </p:nvSpPr>
        <p:spPr>
          <a:xfrm>
            <a:off x="1346200" y="2640458"/>
            <a:ext cx="9321800" cy="2876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i-IN">
              <a:solidFill>
                <a:srgbClr val="FF0000"/>
              </a:solidFill>
              <a:latin typeface="Calibri"/>
              <a:cs typeface="Mangal" panose="02040503050203030202" pitchFamily="18" charset="0"/>
            </a:endParaRPr>
          </a:p>
        </p:txBody>
      </p:sp>
    </p:spTree>
    <p:extLst>
      <p:ext uri="{BB962C8B-B14F-4D97-AF65-F5344CB8AC3E}">
        <p14:creationId xmlns:p14="http://schemas.microsoft.com/office/powerpoint/2010/main" xmlns="" val="2212617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1" y="1055670"/>
                <a:ext cx="9890588" cy="4837130"/>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u="none" strike="noStrike"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Now we will look into basic mathematical formulas that help in solving the Number System </a:t>
                </a:r>
                <a:r>
                  <a:rPr lang="en-IN" sz="2400" i="0" u="none" strike="noStrike"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rPr>
                  <a:t>questions very frequently.</a:t>
                </a: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d>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d>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pt-BR" sz="2400" i="0" u="none" strike="noStrike"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d>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𝑏𝑐</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pt-BR" sz="2400" i="0" u="none" strike="noStrike" baseline="0" dirty="0">
                  <a:ln w="0"/>
                  <a:solidFill>
                    <a:schemeClr val="tx1"/>
                  </a:solidFill>
                  <a:effectLst>
                    <a:outerShdw blurRad="38100" dist="19050" dir="2700000" algn="tl" rotWithShape="0">
                      <a:schemeClr val="dk1">
                        <a:alpha val="40000"/>
                      </a:schemeClr>
                    </a:outerShdw>
                  </a:effectLst>
                  <a:latin typeface="Calibri" panose="020F0502020204030204" pitchFamily="34"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d>
                      <m:d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d>
                    <m:d>
                      <m:dPr>
                        <m:ctrlPr>
                          <a:rPr lang="en-US" sz="2400" i="1" u="none" strike="noStrike" baseline="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e>
                    </m:d>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pt-BR"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p>
                        <m:r>
                          <a:rPr lang="pt-BR"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𝑎𝑏𝑐</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m:t>
                        </m:r>
                      </m:e>
                      <m:sup>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𝑏𝑐</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𝑐𝑎</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d>
                          <m:d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d>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e>
                      <m:sup>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p>
                    </m:sSup>
                  </m:oMath>
                </a14:m>
                <a:endParaRPr lang="en-US" sz="2400" i="1" u="none" strike="noStrike" baseline="0" dirty="0">
                  <a:ln w="0"/>
                  <a:solidFill>
                    <a:schemeClr val="tx1"/>
                  </a:solidFill>
                  <a:effectLst>
                    <a:outerShdw blurRad="38100" dist="19050" dir="2700000" algn="tl" rotWithShape="0">
                      <a:schemeClr val="dk1">
                        <a:alpha val="40000"/>
                      </a:schemeClr>
                    </a:outerShdw>
                  </a:effectLst>
                  <a:latin typeface="Cambria Math" panose="02040503050406030204" pitchFamily="18" charset="0"/>
                </a:endParaRPr>
              </a:p>
              <a:p>
                <a:pPr marL="285750" indent="-285750" algn="l">
                  <a:buFont typeface="Arial" panose="020B0604020202020204" pitchFamily="34" charset="0"/>
                  <a:buChar char="•"/>
                </a:pPr>
                <a14:m>
                  <m:oMath xmlns:m="http://schemas.openxmlformats.org/officeDocument/2006/math">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)³=</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³−3</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²</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𝑎𝑏</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²−</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𝑏</m:t>
                    </m:r>
                    <m:r>
                      <a:rPr lang="pt-BR" sz="2400" i="1" u="none" strike="noStrike" baseline="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³</m:t>
                    </m:r>
                  </m:oMath>
                </a14:m>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1" y="1055670"/>
                <a:ext cx="9890588" cy="4837130"/>
              </a:xfrm>
              <a:blipFill>
                <a:blip r:embed="rId2"/>
                <a:stretch>
                  <a:fillRect l="-1048" t="-1259" b="-1637"/>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B76F41E2-5FC4-473A-96AE-C75DA99C1CE8}"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2"/>
            <a:ext cx="7048072" cy="280754"/>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30</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29633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i="0" dirty="0">
                <a:ln w="0"/>
                <a:solidFill>
                  <a:schemeClr val="tx1"/>
                </a:solidFill>
                <a:effectLst>
                  <a:outerShdw blurRad="38100" dist="19050" dir="2700000" algn="tl" rotWithShape="0">
                    <a:schemeClr val="dk1">
                      <a:alpha val="40000"/>
                    </a:schemeClr>
                  </a:outerShdw>
                </a:effectLst>
              </a:rPr>
              <a:t> </a:t>
            </a:r>
            <a:r>
              <a:rPr lang="en-US" sz="2400" b="1" i="0" dirty="0">
                <a:ln w="0"/>
                <a:solidFill>
                  <a:schemeClr val="tx1"/>
                </a:solidFill>
                <a:effectLst>
                  <a:outerShdw blurRad="38100" dist="19050" dir="2700000" algn="tl" rotWithShape="0">
                    <a:schemeClr val="dk1">
                      <a:alpha val="40000"/>
                    </a:schemeClr>
                  </a:outerShdw>
                </a:effectLst>
              </a:rPr>
              <a:t>Q1. </a:t>
            </a:r>
            <a:r>
              <a:rPr lang="en-US" sz="2400" i="0" dirty="0">
                <a:ln w="0"/>
                <a:solidFill>
                  <a:schemeClr val="tx1"/>
                </a:solidFill>
                <a:effectLst>
                  <a:outerShdw blurRad="38100" dist="19050" dir="2700000" algn="tl" rotWithShape="0">
                    <a:schemeClr val="dk1">
                      <a:alpha val="40000"/>
                    </a:schemeClr>
                  </a:outerShdw>
                </a:effectLst>
              </a:rPr>
              <a:t>Is 2331024 divisible by 12</a:t>
            </a:r>
          </a:p>
          <a:p>
            <a:pPr algn="l"/>
            <a:r>
              <a:rPr lang="en-US" sz="2400" i="0" dirty="0">
                <a:ln w="0"/>
                <a:solidFill>
                  <a:schemeClr val="tx1"/>
                </a:solidFill>
                <a:effectLst>
                  <a:outerShdw blurRad="38100" dist="19050" dir="2700000" algn="tl" rotWithShape="0">
                    <a:schemeClr val="dk1">
                      <a:alpha val="40000"/>
                    </a:schemeClr>
                  </a:outerShdw>
                </a:effectLst>
              </a:rPr>
              <a:t>Solution:</a:t>
            </a:r>
          </a:p>
          <a:p>
            <a:pPr algn="l"/>
            <a:r>
              <a:rPr lang="en-US" sz="2400" i="0" dirty="0">
                <a:ln w="0"/>
                <a:solidFill>
                  <a:schemeClr val="tx1"/>
                </a:solidFill>
                <a:effectLst>
                  <a:outerShdw blurRad="38100" dist="19050" dir="2700000" algn="tl" rotWithShape="0">
                    <a:schemeClr val="dk1">
                      <a:alpha val="40000"/>
                    </a:schemeClr>
                  </a:outerShdw>
                </a:effectLst>
              </a:rPr>
              <a:t>12 = 4 × 3</a:t>
            </a:r>
          </a:p>
          <a:p>
            <a:pPr algn="l"/>
            <a:r>
              <a:rPr lang="en-US" sz="2400" i="0" dirty="0">
                <a:ln w="0"/>
                <a:solidFill>
                  <a:schemeClr val="tx1"/>
                </a:solidFill>
                <a:effectLst>
                  <a:outerShdw blurRad="38100" dist="19050" dir="2700000" algn="tl" rotWithShape="0">
                    <a:schemeClr val="dk1">
                      <a:alpha val="40000"/>
                    </a:schemeClr>
                  </a:outerShdw>
                </a:effectLst>
              </a:rPr>
              <a:t>2331024 is divisible by 3 as (2+3+3+1+2+4)=15 is divisible by 3 </a:t>
            </a:r>
          </a:p>
          <a:p>
            <a:pPr algn="l"/>
            <a:r>
              <a:rPr lang="en-US" sz="2400" i="0" dirty="0">
                <a:ln w="0"/>
                <a:solidFill>
                  <a:schemeClr val="tx1"/>
                </a:solidFill>
                <a:effectLst>
                  <a:outerShdw blurRad="38100" dist="19050" dir="2700000" algn="tl" rotWithShape="0">
                    <a:schemeClr val="dk1">
                      <a:alpha val="40000"/>
                    </a:schemeClr>
                  </a:outerShdw>
                </a:effectLst>
              </a:rPr>
              <a:t>2331024 is also divisible by 4 because last two digits (24) is divisible by</a:t>
            </a:r>
          </a:p>
          <a:p>
            <a:pPr algn="l"/>
            <a:r>
              <a:rPr lang="en-US" sz="2400" i="0" dirty="0">
                <a:ln w="0"/>
                <a:solidFill>
                  <a:schemeClr val="tx1"/>
                </a:solidFill>
                <a:effectLst>
                  <a:outerShdw blurRad="38100" dist="19050" dir="2700000" algn="tl" rotWithShape="0">
                    <a:schemeClr val="dk1">
                      <a:alpha val="40000"/>
                    </a:schemeClr>
                  </a:outerShdw>
                </a:effectLst>
              </a:rPr>
              <a:t>4</a:t>
            </a:r>
          </a:p>
          <a:p>
            <a:pPr algn="l"/>
            <a:r>
              <a:rPr lang="en-US" sz="2400" i="0" dirty="0">
                <a:ln w="0"/>
                <a:solidFill>
                  <a:schemeClr val="tx1"/>
                </a:solidFill>
                <a:effectLst>
                  <a:outerShdw blurRad="38100" dist="19050" dir="2700000" algn="tl" rotWithShape="0">
                    <a:schemeClr val="dk1">
                      <a:alpha val="40000"/>
                    </a:schemeClr>
                  </a:outerShdw>
                </a:effectLst>
              </a:rPr>
              <a:t>Therefore 2331024 is divisible by 12</a:t>
            </a:r>
          </a:p>
          <a:p>
            <a:pPr algn="l"/>
            <a:endParaRPr lang="hi-IN" sz="2000" b="1" dirty="0">
              <a:solidFill>
                <a:srgbClr val="333333"/>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91A3173A-A114-4439-BFFF-0996594C0F6B}"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7346022"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31</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416145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67899" cy="591123"/>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842481"/>
            <a:ext cx="9474199" cy="5367856"/>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i="0" dirty="0">
                <a:ln w="0"/>
                <a:solidFill>
                  <a:schemeClr val="tx1"/>
                </a:solidFill>
                <a:effectLst>
                  <a:outerShdw blurRad="38100" dist="19050" dir="2700000" algn="tl" rotWithShape="0">
                    <a:schemeClr val="dk1">
                      <a:alpha val="40000"/>
                    </a:schemeClr>
                  </a:outerShdw>
                </a:effectLst>
                <a:latin typeface="+mj-lt"/>
              </a:rPr>
              <a:t>Q2. </a:t>
            </a:r>
            <a:r>
              <a:rPr lang="en-US" sz="2400" i="0" dirty="0">
                <a:ln w="0"/>
                <a:solidFill>
                  <a:schemeClr val="tx1"/>
                </a:solidFill>
                <a:effectLst>
                  <a:outerShdw blurRad="38100" dist="19050" dir="2700000" algn="tl" rotWithShape="0">
                    <a:schemeClr val="dk1">
                      <a:alpha val="40000"/>
                    </a:schemeClr>
                  </a:outerShdw>
                </a:effectLst>
                <a:latin typeface="+mj-lt"/>
              </a:rPr>
              <a:t>What is the value of M and N respectively if M39048458N is divisible by 8 and 11, where M and N are single digit integers?</a:t>
            </a:r>
          </a:p>
          <a:p>
            <a:pPr algn="l"/>
            <a:r>
              <a:rPr lang="en-US" sz="2400" i="0" dirty="0">
                <a:ln w="0"/>
                <a:solidFill>
                  <a:schemeClr val="tx1"/>
                </a:solidFill>
                <a:effectLst>
                  <a:outerShdw blurRad="38100" dist="19050" dir="2700000" algn="tl" rotWithShape="0">
                    <a:schemeClr val="dk1">
                      <a:alpha val="40000"/>
                    </a:schemeClr>
                  </a:outerShdw>
                </a:effectLst>
                <a:latin typeface="+mj-lt"/>
              </a:rPr>
              <a:t>Solution:</a:t>
            </a:r>
          </a:p>
          <a:p>
            <a:pPr algn="l"/>
            <a:r>
              <a:rPr lang="en-US" sz="2400" i="0" dirty="0">
                <a:ln w="0"/>
                <a:solidFill>
                  <a:schemeClr val="tx1"/>
                </a:solidFill>
                <a:effectLst>
                  <a:outerShdw blurRad="38100" dist="19050" dir="2700000" algn="tl" rotWithShape="0">
                    <a:schemeClr val="dk1">
                      <a:alpha val="40000"/>
                    </a:schemeClr>
                  </a:outerShdw>
                </a:effectLst>
                <a:latin typeface="+mj-lt"/>
              </a:rPr>
              <a:t>A number is divisible by 8 if the number formed by the last three digits is divisible by 8. i.e., 58N is divisible by 8.</a:t>
            </a:r>
          </a:p>
          <a:p>
            <a:pPr algn="l"/>
            <a:r>
              <a:rPr lang="en-US" sz="2400" i="0" dirty="0">
                <a:ln w="0"/>
                <a:solidFill>
                  <a:schemeClr val="tx1"/>
                </a:solidFill>
                <a:effectLst>
                  <a:outerShdw blurRad="38100" dist="19050" dir="2700000" algn="tl" rotWithShape="0">
                    <a:schemeClr val="dk1">
                      <a:alpha val="40000"/>
                    </a:schemeClr>
                  </a:outerShdw>
                </a:effectLst>
                <a:latin typeface="+mj-lt"/>
              </a:rPr>
              <a:t>Clearly, N = 4</a:t>
            </a:r>
          </a:p>
          <a:p>
            <a:pPr algn="l"/>
            <a:r>
              <a:rPr lang="en-US" sz="2400" i="0" dirty="0">
                <a:ln w="0"/>
                <a:solidFill>
                  <a:schemeClr val="tx1"/>
                </a:solidFill>
                <a:effectLst>
                  <a:outerShdw blurRad="38100" dist="19050" dir="2700000" algn="tl" rotWithShape="0">
                    <a:schemeClr val="dk1">
                      <a:alpha val="40000"/>
                    </a:schemeClr>
                  </a:outerShdw>
                </a:effectLst>
                <a:latin typeface="+mj-lt"/>
              </a:rPr>
              <a:t>Again, a number is divisible by 11 if the difference between the sum of digits at even places and sum of digits at the odd places is either 0 or is divisible by 11.</a:t>
            </a:r>
          </a:p>
          <a:p>
            <a:pPr algn="l"/>
            <a:r>
              <a:rPr lang="en-US" sz="2400" i="0" dirty="0">
                <a:ln w="0"/>
                <a:solidFill>
                  <a:schemeClr val="tx1"/>
                </a:solidFill>
                <a:effectLst>
                  <a:outerShdw blurRad="38100" dist="19050" dir="2700000" algn="tl" rotWithShape="0">
                    <a:schemeClr val="dk1">
                      <a:alpha val="40000"/>
                    </a:schemeClr>
                  </a:outerShdw>
                </a:effectLst>
                <a:latin typeface="+mj-lt"/>
              </a:rPr>
              <a:t>i.e. (M+9+4+4+8) – (3+0+8+5+N) = M + 25 – (16 + N)</a:t>
            </a:r>
          </a:p>
          <a:p>
            <a:pPr algn="l"/>
            <a:r>
              <a:rPr lang="en-US" sz="2400" i="0" dirty="0">
                <a:ln w="0"/>
                <a:solidFill>
                  <a:schemeClr val="tx1"/>
                </a:solidFill>
                <a:effectLst>
                  <a:outerShdw blurRad="38100" dist="19050" dir="2700000" algn="tl" rotWithShape="0">
                    <a:schemeClr val="dk1">
                      <a:alpha val="40000"/>
                    </a:schemeClr>
                  </a:outerShdw>
                </a:effectLst>
                <a:latin typeface="+mj-lt"/>
              </a:rPr>
              <a:t>= M – N + 9 must be zero or it must be divisible by 11</a:t>
            </a:r>
          </a:p>
          <a:p>
            <a:pPr algn="l"/>
            <a:r>
              <a:rPr lang="en-US" sz="2400" i="0" dirty="0">
                <a:ln w="0"/>
                <a:solidFill>
                  <a:schemeClr val="tx1"/>
                </a:solidFill>
                <a:effectLst>
                  <a:outerShdw blurRad="38100" dist="19050" dir="2700000" algn="tl" rotWithShape="0">
                    <a:schemeClr val="dk1">
                      <a:alpha val="40000"/>
                    </a:schemeClr>
                  </a:outerShdw>
                </a:effectLst>
                <a:latin typeface="+mj-lt"/>
              </a:rPr>
              <a:t>i.e. M – N = 2 ⇒ M = 2 + 4 = 6</a:t>
            </a:r>
          </a:p>
          <a:p>
            <a:pPr algn="l"/>
            <a:r>
              <a:rPr lang="en-US" sz="2400" i="0" dirty="0">
                <a:ln w="0"/>
                <a:solidFill>
                  <a:schemeClr val="tx1"/>
                </a:solidFill>
                <a:effectLst>
                  <a:outerShdw blurRad="38100" dist="19050" dir="2700000" algn="tl" rotWithShape="0">
                    <a:schemeClr val="dk1">
                      <a:alpha val="40000"/>
                    </a:schemeClr>
                  </a:outerShdw>
                </a:effectLst>
                <a:latin typeface="+mj-lt"/>
              </a:rPr>
              <a:t>Hence, M = 6; N = 4</a:t>
            </a: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028A6996-49A8-4FCC-B6D4-BB72857D1C67}"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25170"/>
            <a:ext cx="7253555" cy="250292"/>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32</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70340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b="1" i="0" dirty="0">
                <a:solidFill>
                  <a:srgbClr val="333333"/>
                </a:solidFill>
                <a:effectLst/>
              </a:rPr>
              <a:t>Q3. </a:t>
            </a:r>
            <a:r>
              <a:rPr lang="en-US" sz="2400" i="0" dirty="0">
                <a:ln w="0"/>
                <a:solidFill>
                  <a:schemeClr val="tx1"/>
                </a:solidFill>
                <a:effectLst>
                  <a:outerShdw blurRad="38100" dist="19050" dir="2700000" algn="tl" rotWithShape="0">
                    <a:schemeClr val="dk1">
                      <a:alpha val="40000"/>
                    </a:schemeClr>
                  </a:outerShdw>
                </a:effectLst>
              </a:rPr>
              <a:t>A certain number when divided by 899 leaves the remainder 63. Find the remainder when the same number is divided by 29.</a:t>
            </a: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p>
          <a:p>
            <a:pPr algn="l"/>
            <a:r>
              <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Number = 899Q+63, where Q is quotient</a:t>
            </a:r>
          </a:p>
          <a:p>
            <a:pPr algn="l"/>
            <a:r>
              <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31 × 29Q+ (58 + 5) =29[31Q+2] + 5</a:t>
            </a:r>
          </a:p>
          <a:p>
            <a:pPr algn="l"/>
            <a:r>
              <a:rPr lang="en-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∴Remainder = 5</a:t>
            </a:r>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4650011C-0AEB-4D23-AFCC-8B4996C34C85}"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832315"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33</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4275104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b="1" i="0" dirty="0">
                    <a:ln w="0"/>
                    <a:solidFill>
                      <a:schemeClr val="tx1"/>
                    </a:solidFill>
                    <a:effectLst>
                      <a:outerShdw blurRad="38100" dist="19050" dir="2700000" algn="tl" rotWithShape="0">
                        <a:schemeClr val="dk1">
                          <a:alpha val="40000"/>
                        </a:schemeClr>
                      </a:outerShdw>
                    </a:effectLst>
                  </a:rPr>
                  <a:t>Q4.  </a:t>
                </a:r>
                <a:r>
                  <a:rPr lang="en-US" sz="2400" i="0" dirty="0">
                    <a:ln w="0"/>
                    <a:solidFill>
                      <a:schemeClr val="tx1"/>
                    </a:solidFill>
                    <a:effectLst>
                      <a:outerShdw blurRad="38100" dist="19050" dir="2700000" algn="tl" rotWithShape="0">
                        <a:schemeClr val="dk1">
                          <a:alpha val="40000"/>
                        </a:schemeClr>
                      </a:outerShdw>
                    </a:effectLst>
                  </a:rPr>
                  <a:t>Find the number of different divisors of 50, besides unity and the number itself.</a:t>
                </a: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libri" panose="020F0502020204030204" pitchFamily="34" charset="0"/>
                        <a:cs typeface="Times New Roman" panose="02020603050405020304" pitchFamily="18" charset="0"/>
                      </a:rPr>
                      <m:t>𝟓𝟎</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libri" panose="020F0502020204030204" pitchFamily="34" charset="0"/>
                        <a:cs typeface="Times New Roman" panose="020206030504050203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libri" panose="020F0502020204030204" pitchFamily="34" charset="0"/>
                        <a:cs typeface="Times New Roman" panose="02020603050405020304" pitchFamily="18" charset="0"/>
                      </a:rPr>
                      <m:t>𝟐</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𝟓</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𝟐</m:t>
                        </m:r>
                      </m:sup>
                    </m:sSup>
                  </m:oMath>
                </a14:m>
                <a:endPar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The number of total divisors = (1 + 1) × (2+1) = 2 × 3 = 6 </a:t>
                </a: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Then the number of divisors excluding 1 and 50 = 6 – 2 = 4</a:t>
                </a:r>
              </a:p>
              <a:p>
                <a:pPr algn="l"/>
                <a:r>
                  <a:rPr lang="en-US" sz="2400" b="1"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Q5. </a:t>
                </a:r>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Find the remainder of expression </a:t>
                </a:r>
                <a14:m>
                  <m:oMath xmlns:m="http://schemas.openxmlformats.org/officeDocument/2006/math">
                    <m:f>
                      <m:f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ctrlPr>
                      </m:fPr>
                      <m:num>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t>19</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×20×21</m:t>
                        </m:r>
                      </m:num>
                      <m:den>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t>9</m:t>
                        </m:r>
                      </m:den>
                    </m:f>
                  </m:oMath>
                </a14:m>
                <a:endPar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Remainder</a:t>
                </a:r>
                <a14:m>
                  <m:oMath xmlns:m="http://schemas.openxmlformats.org/officeDocument/2006/math">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2400" dirty="0">
                    <a:ln w="0"/>
                    <a:solidFill>
                      <a:schemeClr val="tx1"/>
                    </a:solidFill>
                    <a:effectLst>
                      <a:outerShdw blurRad="38100" dist="19050" dir="2700000" algn="tl" rotWithShape="0">
                        <a:schemeClr val="dk1">
                          <a:alpha val="40000"/>
                        </a:schemeClr>
                      </a:outerShdw>
                    </a:effectLst>
                    <a:cs typeface="Times New Roman" panose="02020603050405020304" pitchFamily="18" charset="0"/>
                  </a:rPr>
                  <a:t/>
                </a:r>
                <a14:m>
                  <m:oMath xmlns:m="http://schemas.openxmlformats.org/officeDocument/2006/math">
                    <m:f>
                      <m:fPr>
                        <m:ctrlP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ctrlPr>
                      </m:fPr>
                      <m:num>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t>1</m:t>
                        </m:r>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×2</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3</m:t>
                        </m:r>
                      </m:num>
                      <m:den>
                        <m:r>
                          <a:rPr lang="en-US" sz="2400" i="1">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t>9</m:t>
                        </m:r>
                      </m:den>
                    </m:f>
                    <m:r>
                      <a:rPr lang="en-US" sz="2400" b="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Times New Roman" panose="02020603050405020304" pitchFamily="18" charset="0"/>
                      </a:rPr>
                      <m:t>=6</m:t>
                    </m:r>
                  </m:oMath>
                </a14:m>
                <a:endPar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1110" t="-1285" r="-1480"/>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67A4530C-ABF3-4C95-9905-5C64E79B7FD2}"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356351"/>
            <a:ext cx="6719299"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34</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556600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
                </a:r>
                <a:r>
                  <a:rPr lang="en-US" sz="2400" b="1" i="0" dirty="0">
                    <a:ln w="0"/>
                    <a:solidFill>
                      <a:schemeClr val="tx1"/>
                    </a:solidFill>
                    <a:effectLst>
                      <a:outerShdw blurRad="38100" dist="19050" dir="2700000" algn="tl" rotWithShape="0">
                        <a:schemeClr val="dk1">
                          <a:alpha val="40000"/>
                        </a:schemeClr>
                      </a:outerShdw>
                    </a:effectLst>
                  </a:rPr>
                  <a:t>Q6</a:t>
                </a:r>
                <a:r>
                  <a:rPr lang="en-US" sz="2400" i="0" dirty="0">
                    <a:ln w="0"/>
                    <a:solidFill>
                      <a:schemeClr val="tx1"/>
                    </a:solidFill>
                    <a:effectLst>
                      <a:outerShdw blurRad="38100" dist="19050" dir="2700000" algn="tl" rotWithShape="0">
                        <a:schemeClr val="dk1">
                          <a:alpha val="40000"/>
                        </a:schemeClr>
                      </a:outerShdw>
                    </a:effectLst>
                  </a:rPr>
                  <a:t>. Find the unit digit of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𝟒</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𝟔𝟗</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𝟔</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oMath>
                </a14:m>
                <a:endParaRPr lang="en-US" sz="2400" i="0" dirty="0">
                  <a:ln w="0"/>
                  <a:solidFill>
                    <a:schemeClr val="tx1"/>
                  </a:solidFill>
                  <a:effectLst>
                    <a:outerShdw blurRad="38100" dist="19050" dir="2700000" algn="tl" rotWithShape="0">
                      <a:schemeClr val="dk1">
                        <a:alpha val="40000"/>
                      </a:schemeClr>
                    </a:outerShdw>
                  </a:effectLst>
                  <a:ea typeface="Cambria Math" panose="02040503050406030204" pitchFamily="18" charset="0"/>
                </a:endParaRP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p>
              <a:p>
                <a:pPr algn="l"/>
                <a:r>
                  <a:rPr lang="en-US" sz="2400" dirty="0">
                    <a:ln w="0"/>
                    <a:solidFill>
                      <a:schemeClr val="tx1"/>
                    </a:solidFill>
                    <a:effectLst>
                      <a:outerShdw blurRad="38100" dist="19050" dir="2700000" algn="tl" rotWithShape="0">
                        <a:schemeClr val="dk1">
                          <a:alpha val="40000"/>
                        </a:schemeClr>
                      </a:outerShdw>
                    </a:effectLst>
                  </a:rPr>
                  <a:t>U</a:t>
                </a:r>
                <a:r>
                  <a:rPr lang="en-US" sz="2400" i="0" dirty="0">
                    <a:ln w="0"/>
                    <a:solidFill>
                      <a:schemeClr val="tx1"/>
                    </a:solidFill>
                    <a:effectLst>
                      <a:outerShdw blurRad="38100" dist="19050" dir="2700000" algn="tl" rotWithShape="0">
                        <a:schemeClr val="dk1">
                          <a:alpha val="40000"/>
                        </a:schemeClr>
                      </a:outerShdw>
                    </a:effectLst>
                  </a:rPr>
                  <a:t>nit digit of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𝟒</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𝟔𝟗</m:t>
                        </m:r>
                      </m:sup>
                    </m:sSup>
                  </m:oMath>
                </a14:m>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is 4</a:t>
                </a:r>
              </a:p>
              <a:p>
                <a:pPr algn="l"/>
                <a:r>
                  <a:rPr lang="en-US" sz="2400" dirty="0">
                    <a:ln w="0"/>
                    <a:solidFill>
                      <a:schemeClr val="tx1"/>
                    </a:solidFill>
                    <a:effectLst>
                      <a:outerShdw blurRad="38100" dist="19050" dir="2700000" algn="tl" rotWithShape="0">
                        <a:schemeClr val="dk1">
                          <a:alpha val="40000"/>
                        </a:schemeClr>
                      </a:outerShdw>
                    </a:effectLst>
                  </a:rPr>
                  <a:t>U</a:t>
                </a:r>
                <a:r>
                  <a:rPr lang="en-US" sz="2400" i="0" dirty="0">
                    <a:ln w="0"/>
                    <a:solidFill>
                      <a:schemeClr val="tx1"/>
                    </a:solidFill>
                    <a:effectLst>
                      <a:outerShdw blurRad="38100" dist="19050" dir="2700000" algn="tl" rotWithShape="0">
                        <a:schemeClr val="dk1">
                          <a:alpha val="40000"/>
                        </a:schemeClr>
                      </a:outerShdw>
                    </a:effectLst>
                  </a:rPr>
                  <a:t>nit digit of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𝟓</m:t>
                        </m:r>
                      </m:sup>
                    </m:sSup>
                  </m:oMath>
                </a14:m>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is 6</a:t>
                </a:r>
              </a:p>
              <a:p>
                <a:pPr algn="l"/>
                <a:r>
                  <a:rPr lang="en-US" sz="2400" dirty="0">
                    <a:ln w="0"/>
                    <a:solidFill>
                      <a:schemeClr val="tx1"/>
                    </a:solidFill>
                    <a:effectLst>
                      <a:outerShdw blurRad="38100" dist="19050" dir="2700000" algn="tl" rotWithShape="0">
                        <a:schemeClr val="dk1">
                          <a:alpha val="40000"/>
                        </a:schemeClr>
                      </a:outerShdw>
                    </a:effectLst>
                  </a:rPr>
                  <a:t>U</a:t>
                </a:r>
                <a:r>
                  <a:rPr lang="en-US" sz="2400" i="0" dirty="0">
                    <a:ln w="0"/>
                    <a:solidFill>
                      <a:schemeClr val="tx1"/>
                    </a:solidFill>
                    <a:effectLst>
                      <a:outerShdw blurRad="38100" dist="19050" dir="2700000" algn="tl" rotWithShape="0">
                        <a:schemeClr val="dk1">
                          <a:alpha val="40000"/>
                        </a:schemeClr>
                      </a:outerShdw>
                    </a:effectLst>
                  </a:rPr>
                  <a:t>nit digit of </a:t>
                </a:r>
                <a14:m>
                  <m:oMath xmlns:m="http://schemas.openxmlformats.org/officeDocument/2006/math">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𝟒</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𝟔𝟗</m:t>
                        </m:r>
                      </m:sup>
                    </m:s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Sup>
                      <m:sSupPr>
                        <m:ctrlP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ctrlPr>
                      </m:sSupPr>
                      <m:e>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𝟔</m:t>
                        </m:r>
                      </m:e>
                      <m:sup>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𝟓</m:t>
                        </m:r>
                      </m:sup>
                    </m:sSup>
                  </m:oMath>
                </a14:m>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will be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libri" panose="020F0502020204030204" pitchFamily="34" charset="0"/>
                        <a:cs typeface="Times New Roman" panose="02020603050405020304" pitchFamily="18" charset="0"/>
                      </a:rPr>
                      <m:t>𝟒</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𝟔</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cs typeface="Times New Roman" panose="02020603050405020304" pitchFamily="18" charset="0"/>
                      </a:rPr>
                      <m:t>𝟐𝟒</m:t>
                    </m:r>
                  </m:oMath>
                </a14:m>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a:r>
                <a:r>
                  <a:rPr lang="en-US" sz="2400" dirty="0" err="1">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i.e</a:t>
                </a:r>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 4</a:t>
                </a:r>
              </a:p>
              <a:p>
                <a:pPr algn="l"/>
                <a:r>
                  <a:rPr lang="en-US" sz="2400" b="1" i="0" dirty="0">
                    <a:ln w="0"/>
                    <a:solidFill>
                      <a:schemeClr val="tx1"/>
                    </a:solidFill>
                    <a:effectLst>
                      <a:outerShdw blurRad="38100" dist="19050" dir="2700000" algn="tl" rotWithShape="0">
                        <a:schemeClr val="dk1">
                          <a:alpha val="40000"/>
                        </a:schemeClr>
                      </a:outerShdw>
                    </a:effectLst>
                  </a:rPr>
                  <a:t>Q7. </a:t>
                </a:r>
                <a:r>
                  <a:rPr lang="en-US" sz="2400" i="0" dirty="0">
                    <a:ln w="0"/>
                    <a:solidFill>
                      <a:schemeClr val="tx1"/>
                    </a:solidFill>
                    <a:effectLst>
                      <a:outerShdw blurRad="38100" dist="19050" dir="2700000" algn="tl" rotWithShape="0">
                        <a:schemeClr val="dk1">
                          <a:alpha val="40000"/>
                        </a:schemeClr>
                      </a:outerShdw>
                    </a:effectLst>
                  </a:rPr>
                  <a:t>f the sum two numbers is 31 and their product is 240, then find the absolute difference between the numbers.</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1</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3</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c. 4</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5</a:t>
                </a:r>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3"/>
                <a:stretch>
                  <a:fillRect l="-1048" t="-1028"/>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153F584C-5D75-432C-8885-0F65B220C94A}"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065801"/>
            <a:ext cx="7315201" cy="389244"/>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35</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849534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1" y="1463677"/>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i="0" dirty="0">
                    <a:ln w="0"/>
                    <a:solidFill>
                      <a:schemeClr val="tx1"/>
                    </a:solidFill>
                    <a:effectLst>
                      <a:outerShdw blurRad="38100" dist="19050" dir="2700000" algn="tl" rotWithShape="0">
                        <a:schemeClr val="dk1">
                          <a:alpha val="40000"/>
                        </a:schemeClr>
                      </a:outerShdw>
                    </a:effectLst>
                  </a:rPr>
                  <a:t/>
                </a:r>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r>
                  <a:rPr lang="en-US" sz="2400" i="0" dirty="0">
                    <a:ln w="0"/>
                    <a:solidFill>
                      <a:schemeClr val="tx1"/>
                    </a:solidFill>
                    <a:effectLst>
                      <a:outerShdw blurRad="38100" dist="19050" dir="2700000" algn="tl" rotWithShape="0">
                        <a:schemeClr val="dk1">
                          <a:alpha val="40000"/>
                        </a:schemeClr>
                      </a:outerShdw>
                    </a:effectLst>
                  </a:rPr>
                  <a:t>Let two numbers be x and y</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We are given that, sum of two numbers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31 </m:t>
                    </m:r>
                  </m:oMath>
                </a14:m>
                <a:r>
                  <a:rPr lang="en-US" sz="2400" i="0" dirty="0">
                    <a:ln w="0"/>
                    <a:solidFill>
                      <a:schemeClr val="tx1"/>
                    </a:solidFill>
                    <a:effectLst>
                      <a:outerShdw blurRad="38100" dist="19050" dir="2700000" algn="tl" rotWithShape="0">
                        <a:schemeClr val="dk1">
                          <a:alpha val="40000"/>
                        </a:schemeClr>
                      </a:outerShdw>
                    </a:effectLst>
                  </a:rPr>
                  <a:t>and product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𝑥𝑦</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240</m:t>
                    </m:r>
                  </m:oMath>
                </a14:m>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Therefore,</a:t>
                </a:r>
                <a:br>
                  <a:rPr lang="en-US" sz="2400" dirty="0">
                    <a:ln w="0"/>
                    <a:solidFill>
                      <a:schemeClr val="tx1"/>
                    </a:solidFill>
                    <a:effectLst>
                      <a:outerShdw blurRad="38100" dist="19050" dir="2700000" algn="tl" rotWithShape="0">
                        <a:schemeClr val="dk1">
                          <a:alpha val="40000"/>
                        </a:schemeClr>
                      </a:outerShdw>
                    </a:effectLst>
                  </a:rPr>
                </a:br>
                <a14:m>
                  <m:oMathPara xmlns:m="http://schemas.openxmlformats.org/officeDocument/2006/math">
                    <m:oMathParaPr>
                      <m:jc m:val="left"/>
                    </m:oMathParaPr>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ad>
                        <m:radPr>
                          <m:degHide m:val="on"/>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radPr>
                        <m:deg/>
                        <m:e>
                          <m:sSup>
                            <m:sSup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e>
                            <m:sup>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4</m:t>
                          </m:r>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𝑥𝑦</m:t>
                          </m:r>
                        </m:e>
                      </m:rad>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m:t>
                      </m:r>
                    </m:oMath>
                  </m:oMathPara>
                </a14:m>
                <a:endPar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r>
                  <a:rPr lang="en-US" sz="2400" b="1" i="0" dirty="0">
                    <a:ln w="0"/>
                    <a:solidFill>
                      <a:schemeClr val="tx1"/>
                    </a:solidFill>
                    <a:effectLst>
                      <a:outerShdw blurRad="38100" dist="19050" dir="2700000" algn="tl" rotWithShape="0">
                        <a:schemeClr val="dk1">
                          <a:alpha val="40000"/>
                        </a:schemeClr>
                      </a:outerShdw>
                    </a:effectLst>
                  </a:rPr>
                  <a:t>Q8. </a:t>
                </a:r>
                <a:r>
                  <a:rPr lang="en-US" sz="2400" i="0" dirty="0">
                    <a:ln w="0"/>
                    <a:solidFill>
                      <a:schemeClr val="tx1"/>
                    </a:solidFill>
                    <a:effectLst>
                      <a:outerShdw blurRad="38100" dist="19050" dir="2700000" algn="tl" rotWithShape="0">
                        <a:schemeClr val="dk1">
                          <a:alpha val="40000"/>
                        </a:schemeClr>
                      </a:outerShdw>
                    </a:effectLst>
                  </a:rPr>
                  <a:t>The sum of squares of three numbers is 138 and the sum of their products taken two at a time is 131. Find their sum.</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35</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42</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c. 20</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d.18</a:t>
                </a:r>
                <a:endPar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endParaRPr lang="hi-IN" sz="2000" b="1" dirty="0">
                  <a:solidFill>
                    <a:srgbClr val="333333"/>
                  </a:solidFill>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1" y="1463677"/>
                <a:ext cx="9890588" cy="4746660"/>
              </a:xfrm>
              <a:blipFill>
                <a:blip r:embed="rId2"/>
                <a:stretch>
                  <a:fillRect l="-1048" t="-1284" r="-1665"/>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A396CA54-33F9-427A-830C-F8C6876A7050}"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6955604" cy="239657"/>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36</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577617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1"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400" i="0" dirty="0">
                    <a:ln w="0"/>
                    <a:solidFill>
                      <a:schemeClr val="tx1"/>
                    </a:solidFill>
                    <a:effectLst>
                      <a:outerShdw blurRad="38100" dist="19050" dir="2700000" algn="tl" rotWithShape="0">
                        <a:schemeClr val="dk1">
                          <a:alpha val="40000"/>
                        </a:schemeClr>
                      </a:outerShdw>
                    </a:effectLst>
                  </a:rPr>
                  <a:t> Sol:</a:t>
                </a:r>
              </a:p>
              <a:p>
                <a:pPr algn="l"/>
                <a:r>
                  <a:rPr lang="en-US" sz="2400" i="0" dirty="0">
                    <a:ln w="0"/>
                    <a:solidFill>
                      <a:schemeClr val="tx1"/>
                    </a:solidFill>
                    <a:effectLst>
                      <a:outerShdw blurRad="38100" dist="19050" dir="2700000" algn="tl" rotWithShape="0">
                        <a:schemeClr val="dk1">
                          <a:alpha val="40000"/>
                        </a:schemeClr>
                      </a:outerShdw>
                    </a:effectLst>
                  </a:rPr>
                  <a:t>Sum of squares of three numbers is 138 and sum of their products taken two at a time is 131</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Therefore,</a:t>
                </a:r>
                <a:br>
                  <a:rPr lang="en-US" sz="2400" dirty="0">
                    <a:ln w="0"/>
                    <a:solidFill>
                      <a:schemeClr val="tx1"/>
                    </a:solidFill>
                    <a:effectLst>
                      <a:outerShdw blurRad="38100" dist="19050" dir="2700000" algn="tl" rotWithShape="0">
                        <a:schemeClr val="dk1">
                          <a:alpha val="40000"/>
                        </a:schemeClr>
                      </a:outerShdw>
                    </a:effectLst>
                  </a:rPr>
                </a:br>
                <a14:m>
                  <m:oMathPara xmlns:m="http://schemas.openxmlformats.org/officeDocument/2006/math">
                    <m:oMathParaPr>
                      <m:jc m:val="left"/>
                    </m:oMathParaPr>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US"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m:t>
                      </m:r>
                      <m:r>
                        <a:rPr lang="en-US"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=138</m:t>
                      </m:r>
                    </m:oMath>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𝑥𝑦</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𝑦𝑧</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=131</m:t>
                      </m:r>
                    </m:oMath>
                  </m:oMathPara>
                </a14:m>
                <a:endParaRPr lang="en-US" sz="2400" i="0" dirty="0">
                  <a:ln w="0"/>
                  <a:solidFill>
                    <a:schemeClr val="tx1"/>
                  </a:solidFill>
                  <a:effectLst>
                    <a:outerShdw blurRad="38100" dist="19050" dir="2700000" algn="tl" rotWithShape="0">
                      <a:schemeClr val="dk1">
                        <a:alpha val="40000"/>
                      </a:schemeClr>
                    </a:outerShdw>
                  </a:effectLst>
                </a:endParaRPr>
              </a:p>
              <a:p>
                <a:pPr algn="l"/>
                <a14:m>
                  <m:oMathPara xmlns:m="http://schemas.openxmlformats.org/officeDocument/2006/math">
                    <m:oMathParaPr>
                      <m:jc m:val="left"/>
                    </m:oMathParaPr>
                    <m:oMath xmlns:m="http://schemas.openxmlformats.org/officeDocument/2006/math">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IN"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IN"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m:t>
                      </m:r>
                      <m:r>
                        <a:rPr lang="en-IN" sz="2400" i="1" baseline="30000"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+ 2 (</m:t>
                      </m:r>
                      <m:r>
                        <a:rPr lang="en-IN" sz="2400" i="1" dirty="0" err="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𝑥𝑦</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err="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𝑦𝑧</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err="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𝑧𝑥</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oMath>
                    <m:oMath xmlns:m="http://schemas.openxmlformats.org/officeDocument/2006/math">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)2 = 138 + 2(131)</m:t>
                      </m:r>
                    </m:oMath>
                    <m:oMath xmlns:m="http://schemas.openxmlformats.org/officeDocument/2006/math">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𝑦</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𝑧</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)2 = 400</m:t>
                      </m:r>
                    </m:oMath>
                    <m:oMath xmlns:m="http://schemas.openxmlformats.org/officeDocument/2006/math">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𝑯𝒆𝒏𝒄𝒆</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𝒙</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𝒚</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𝒛</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 </m:t>
                      </m:r>
                      <m:r>
                        <a:rPr lang="en-IN"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𝟐𝟎</m:t>
                      </m:r>
                    </m:oMath>
                  </m:oMathPara>
                </a14:m>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1" y="1417834"/>
                <a:ext cx="9890588" cy="4746660"/>
              </a:xfrm>
              <a:blipFill>
                <a:blip r:embed="rId2"/>
                <a:stretch>
                  <a:fillRect l="-1048" t="-1285"/>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9FE832FF-9270-41B4-84AD-8CC2DA9067BF}"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6780944" cy="31157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37</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502441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Number System</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463677"/>
            <a:ext cx="9890588" cy="4746660"/>
          </a:xfrm>
          <a:ln/>
        </p:spPr>
        <p:style>
          <a:lnRef idx="2">
            <a:schemeClr val="dk1"/>
          </a:lnRef>
          <a:fillRef idx="1">
            <a:schemeClr val="lt1"/>
          </a:fillRef>
          <a:effectRef idx="0">
            <a:schemeClr val="dk1"/>
          </a:effectRef>
          <a:fontRef idx="minor">
            <a:schemeClr val="dk1"/>
          </a:fontRef>
        </p:style>
        <p:txBody>
          <a:bodyPr>
            <a:normAutofit lnSpcReduction="10000"/>
          </a:bodyPr>
          <a:lstStyle/>
          <a:p>
            <a:pPr algn="l"/>
            <a:r>
              <a:rPr lang="en-US" sz="2400" i="0" dirty="0">
                <a:ln w="0"/>
                <a:solidFill>
                  <a:schemeClr val="tx1"/>
                </a:solidFill>
                <a:effectLst>
                  <a:outerShdw blurRad="38100" dist="19050" dir="2700000" algn="tl" rotWithShape="0">
                    <a:schemeClr val="dk1">
                      <a:alpha val="40000"/>
                    </a:schemeClr>
                  </a:outerShdw>
                </a:effectLst>
              </a:rPr>
              <a:t> Q9. Find the largest number of 4-digits divisible by 12, 15 and 18.</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a. 9900</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b. 9750</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c. 9450</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d. 9000</a:t>
            </a:r>
          </a:p>
          <a:p>
            <a:pPr algn="l"/>
            <a:r>
              <a:rPr lang="en-US"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r>
              <a:rPr lang="en-US" sz="2400" i="0" dirty="0">
                <a:ln w="0"/>
                <a:solidFill>
                  <a:schemeClr val="tx1"/>
                </a:solidFill>
                <a:effectLst>
                  <a:outerShdw blurRad="38100" dist="19050" dir="2700000" algn="tl" rotWithShape="0">
                    <a:schemeClr val="dk1">
                      <a:alpha val="40000"/>
                    </a:schemeClr>
                  </a:outerShdw>
                </a:effectLst>
              </a:rPr>
              <a:t>L.C.M. of 12, 15 and 18</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12 = 2 × 2 × 3</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15 =5 × 3</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18 = 2 × 3 × 3</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L.C.M. = 180</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Now divide 9999 by 180, we get remainder as 99</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The required largest number = (9999 – 99) =9900</a:t>
            </a:r>
            <a:r>
              <a:rPr lang="en-US" sz="2400" dirty="0">
                <a:ln w="0"/>
                <a:solidFill>
                  <a:schemeClr val="tx1"/>
                </a:solidFill>
                <a:effectLst>
                  <a:outerShdw blurRad="38100" dist="19050" dir="2700000" algn="tl" rotWithShape="0">
                    <a:schemeClr val="dk1">
                      <a:alpha val="40000"/>
                    </a:schemeClr>
                  </a:outerShdw>
                </a:effectLst>
              </a:rPr>
              <a:t/>
            </a:r>
            <a:br>
              <a:rPr lang="en-US" sz="2400" dirty="0">
                <a:ln w="0"/>
                <a:solidFill>
                  <a:schemeClr val="tx1"/>
                </a:solidFill>
                <a:effectLst>
                  <a:outerShdw blurRad="38100" dist="19050" dir="2700000" algn="tl" rotWithShape="0">
                    <a:schemeClr val="dk1">
                      <a:alpha val="40000"/>
                    </a:schemeClr>
                  </a:outerShdw>
                </a:effectLst>
              </a:rPr>
            </a:br>
            <a:r>
              <a:rPr lang="en-US" sz="2400" i="0" dirty="0">
                <a:ln w="0"/>
                <a:solidFill>
                  <a:schemeClr val="tx1"/>
                </a:solidFill>
                <a:effectLst>
                  <a:outerShdw blurRad="38100" dist="19050" dir="2700000" algn="tl" rotWithShape="0">
                    <a:schemeClr val="dk1">
                      <a:alpha val="40000"/>
                    </a:schemeClr>
                  </a:outerShdw>
                </a:effectLst>
              </a:rPr>
              <a:t>Number 9900 is exactly divisible by 180.</a:t>
            </a:r>
            <a:endParaRPr lang="hi-IN" sz="24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EB9183B8-2678-496E-9C60-B9260371E471}"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7191910" cy="26020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38</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4714980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Font typeface="Wingdings" pitchFamily="2" charset="2"/>
              <a:buChar char="ü"/>
            </a:pPr>
            <a:r>
              <a:rPr lang="en-US" sz="2200" dirty="0"/>
              <a:t>Number System</a:t>
            </a:r>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F40A9E42-9CC1-4B91-A627-15ED13C2D385}" type="datetime1">
              <a:rPr lang="en-US" smtClean="0"/>
              <a:pPr/>
              <a:t>5/14/2022</a:t>
            </a:fld>
            <a:endParaRPr lang="en-US"/>
          </a:p>
        </p:txBody>
      </p:sp>
      <p:sp>
        <p:nvSpPr>
          <p:cNvPr id="5" name="Footer Placeholder 4"/>
          <p:cNvSpPr>
            <a:spLocks noGrp="1"/>
          </p:cNvSpPr>
          <p:nvPr>
            <p:ph type="ftr" sz="quarter" idx="11"/>
          </p:nvPr>
        </p:nvSpPr>
        <p:spPr>
          <a:xfrm>
            <a:off x="4038599" y="6356352"/>
            <a:ext cx="6471863" cy="249932"/>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Recap(CO5)</a:t>
            </a:r>
          </a:p>
        </p:txBody>
      </p:sp>
      <p:pic>
        <p:nvPicPr>
          <p:cNvPr id="9" name="Picture 8">
            <a:extLst>
              <a:ext uri="{FF2B5EF4-FFF2-40B4-BE49-F238E27FC236}">
                <a16:creationId xmlns:a16="http://schemas.microsoft.com/office/drawing/2014/main" xmlns="" id="{A1099710-2741-4C18-B9A6-189F1EC6F2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18050529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8888F5C-0CE2-4B47-898B-4AF2465BA487}" type="datetime1">
              <a:rPr lang="en-US" smtClean="0"/>
              <a:pPr/>
              <a:t>5/14/2022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Syllabus</a:t>
            </a:r>
          </a:p>
        </p:txBody>
      </p:sp>
      <p:sp>
        <p:nvSpPr>
          <p:cNvPr id="10" name="Footer Placeholder 9"/>
          <p:cNvSpPr>
            <a:spLocks noGrp="1"/>
          </p:cNvSpPr>
          <p:nvPr>
            <p:ph type="ftr" sz="quarter" idx="11"/>
          </p:nvPr>
        </p:nvSpPr>
        <p:spPr>
          <a:xfrm>
            <a:off x="1993187" y="6324601"/>
            <a:ext cx="7074613" cy="396876"/>
          </a:xfrm>
        </p:spPr>
        <p:txBody>
          <a:bodyPr/>
          <a:lstStyle/>
          <a:p>
            <a:r>
              <a:rPr lang="en-US" dirty="0"/>
              <a:t>Faculty Name: Mr. Raman Chauhan       Optimization &amp; Numerical Techniques (AAS0404)      Unit V</a:t>
            </a:r>
          </a:p>
        </p:txBody>
      </p:sp>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28704" t="17329" r="28065" b="14678"/>
          <a:stretch/>
        </p:blipFill>
        <p:spPr bwMode="auto">
          <a:xfrm>
            <a:off x="1905001" y="838200"/>
            <a:ext cx="8458199" cy="54864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0">
            <a:extLst>
              <a:ext uri="{FF2B5EF4-FFF2-40B4-BE49-F238E27FC236}">
                <a16:creationId xmlns:a16="http://schemas.microsoft.com/office/drawing/2014/main" xmlns="" id="{418261B3-0977-4DAC-9F12-A38B06D25A4C}"/>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384300" y="68263"/>
            <a:ext cx="1295400" cy="549276"/>
          </a:xfrm>
          <a:prstGeom prst="rect">
            <a:avLst/>
          </a:prstGeom>
        </p:spPr>
      </p:pic>
    </p:spTree>
    <p:extLst>
      <p:ext uri="{BB962C8B-B14F-4D97-AF65-F5344CB8AC3E}">
        <p14:creationId xmlns:p14="http://schemas.microsoft.com/office/powerpoint/2010/main" xmlns="" val="327941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sz="2200" dirty="0"/>
              <a:t>Understand the concept of arrangement &amp; Combination by permutation &amp; combination. </a:t>
            </a:r>
          </a:p>
          <a:p>
            <a:r>
              <a:rPr lang="en-US" sz="2200" dirty="0"/>
              <a:t>Understand the concept of basic probability.</a:t>
            </a:r>
          </a:p>
        </p:txBody>
      </p:sp>
      <p:sp>
        <p:nvSpPr>
          <p:cNvPr id="4" name="Date Placeholder 3"/>
          <p:cNvSpPr>
            <a:spLocks noGrp="1"/>
          </p:cNvSpPr>
          <p:nvPr>
            <p:ph type="dt" sz="half" idx="10"/>
          </p:nvPr>
        </p:nvSpPr>
        <p:spPr/>
        <p:txBody>
          <a:bodyPr/>
          <a:lstStyle/>
          <a:p>
            <a:fld id="{C9993713-6B96-4EAD-9D2A-615BE9BC62D3}" type="datetime1">
              <a:rPr lang="en-US" smtClean="0"/>
              <a:pPr/>
              <a:t>5/14/2022</a:t>
            </a:fld>
            <a:endParaRPr lang="en-US"/>
          </a:p>
        </p:txBody>
      </p:sp>
      <p:sp>
        <p:nvSpPr>
          <p:cNvPr id="5" name="Footer Placeholder 4"/>
          <p:cNvSpPr>
            <a:spLocks noGrp="1"/>
          </p:cNvSpPr>
          <p:nvPr>
            <p:ph type="ftr" sz="quarter" idx="11"/>
          </p:nvPr>
        </p:nvSpPr>
        <p:spPr>
          <a:xfrm>
            <a:off x="3359649" y="6441897"/>
            <a:ext cx="6770669" cy="279579"/>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9"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Topic objective (CO5)</a:t>
            </a:r>
          </a:p>
        </p:txBody>
      </p:sp>
      <p:pic>
        <p:nvPicPr>
          <p:cNvPr id="10" name="Picture 9">
            <a:extLst>
              <a:ext uri="{FF2B5EF4-FFF2-40B4-BE49-F238E27FC236}">
                <a16:creationId xmlns:a16="http://schemas.microsoft.com/office/drawing/2014/main" xmlns="" id="{8513126B-3EB0-4B9F-B90E-1722DCBA8F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8540578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marL="171450" indent="-171450" algn="l">
                  <a:buFont typeface="Arial" panose="020B0604020202020204" pitchFamily="34" charset="0"/>
                  <a:buChar char="•"/>
                </a:pPr>
                <a:r>
                  <a:rPr lang="en-US" sz="2400" i="0" dirty="0">
                    <a:ln w="0"/>
                    <a:solidFill>
                      <a:schemeClr val="tx1"/>
                    </a:solidFill>
                    <a:effectLst>
                      <a:outerShdw blurRad="38100" dist="19050" dir="2700000" algn="tl" rotWithShape="0">
                        <a:schemeClr val="dk1">
                          <a:alpha val="40000"/>
                        </a:schemeClr>
                      </a:outerShdw>
                    </a:effectLst>
                  </a:rPr>
                  <a:t>In mathematics, permutation relates to the act of arranging all the members of a set into some sequence or order.</a:t>
                </a:r>
              </a:p>
              <a:p>
                <a:pPr marL="171450" indent="-171450" algn="just">
                  <a:buFont typeface="Arial" panose="020B0604020202020204" pitchFamily="34" charset="0"/>
                  <a:buChar char="•"/>
                </a:pPr>
                <a:r>
                  <a:rPr lang="en-US" sz="2400" dirty="0">
                    <a:ln w="0"/>
                    <a:solidFill>
                      <a:schemeClr val="tx1"/>
                    </a:solidFill>
                    <a:effectLst>
                      <a:outerShdw blurRad="38100" dist="19050" dir="2700000" algn="tl" rotWithShape="0">
                        <a:schemeClr val="dk1">
                          <a:alpha val="40000"/>
                        </a:schemeClr>
                      </a:outerShdw>
                    </a:effectLst>
                  </a:rPr>
                  <a:t>C</a:t>
                </a:r>
                <a:r>
                  <a:rPr lang="en-US" sz="2400" i="0" dirty="0">
                    <a:ln w="0"/>
                    <a:solidFill>
                      <a:schemeClr val="tx1"/>
                    </a:solidFill>
                    <a:effectLst>
                      <a:outerShdw blurRad="38100" dist="19050" dir="2700000" algn="tl" rotWithShape="0">
                        <a:schemeClr val="dk1">
                          <a:alpha val="40000"/>
                        </a:schemeClr>
                      </a:outerShdw>
                    </a:effectLst>
                  </a:rPr>
                  <a:t>ombination is a way of selecting items from a collection, such that (unlike permutations) the order of selection does not matter</a:t>
                </a:r>
                <a:r>
                  <a:rPr lang="en-US" sz="1200" i="0" dirty="0">
                    <a:ln w="0"/>
                    <a:solidFill>
                      <a:schemeClr val="tx1"/>
                    </a:solidFill>
                    <a:effectLst>
                      <a:outerShdw blurRad="38100" dist="19050" dir="2700000" algn="tl" rotWithShape="0">
                        <a:schemeClr val="dk1">
                          <a:alpha val="40000"/>
                        </a:schemeClr>
                      </a:outerShdw>
                    </a:effectLst>
                  </a:rPr>
                  <a:t>. </a:t>
                </a:r>
              </a:p>
              <a:p>
                <a:pPr marL="171450" indent="-171450" algn="just">
                  <a:buFont typeface="Arial" panose="020B0604020202020204" pitchFamily="34" charset="0"/>
                  <a:buChar char="•"/>
                </a:pPr>
                <a:r>
                  <a:rPr lang="en-US" sz="2400" i="0" dirty="0">
                    <a:ln w="0"/>
                    <a:solidFill>
                      <a:schemeClr val="tx1"/>
                    </a:solidFill>
                    <a:effectLst>
                      <a:outerShdw blurRad="38100" dist="19050" dir="2700000" algn="tl" rotWithShape="0">
                        <a:schemeClr val="dk1">
                          <a:alpha val="40000"/>
                        </a:schemeClr>
                      </a:outerShdw>
                    </a:effectLst>
                  </a:rPr>
                  <a:t>A permutation is the choice of r things from a set of n things without replacement and where the order matters.</a:t>
                </a:r>
              </a:p>
              <a:p>
                <a:pPr algn="just"/>
                <a:r>
                  <a:rPr lang="en-IN" sz="2400" dirty="0">
                    <a:ln w="0"/>
                    <a:solidFill>
                      <a:schemeClr val="tx1"/>
                    </a:solidFill>
                    <a:effectLst>
                      <a:outerShdw blurRad="38100" dist="19050" dir="2700000" algn="tl" rotWithShape="0">
                        <a:schemeClr val="dk1">
                          <a:alpha val="40000"/>
                        </a:schemeClr>
                      </a:outerShdw>
                    </a:effectLst>
                  </a:rPr>
                  <a:t/>
                </a:r>
                <a14:m>
                  <m:oMath xmlns:m="http://schemas.openxmlformats.org/officeDocument/2006/math">
                    <m:sPre>
                      <m:sPrePr>
                        <m:ctrlPr>
                          <a:rPr lang="en-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PrePr>
                      <m: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ub>
                      <m:sup>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sup>
                      <m:e>
                        <m:sSub>
                          <m:sSub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𝑷</m:t>
                            </m:r>
                          </m:e>
                          <m: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𝒓</m:t>
                            </m:r>
                          </m:sub>
                        </m:s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num>
                          <m:den>
                            <m:d>
                              <m:d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𝒓</m:t>
                                </m:r>
                              </m:e>
                            </m:d>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den>
                        </m:f>
                      </m:e>
                    </m:sPre>
                  </m:oMath>
                </a14:m>
                <a:endParaRPr lang="en-US" sz="2400" i="0" dirty="0">
                  <a:ln w="0"/>
                  <a:solidFill>
                    <a:schemeClr val="tx1"/>
                  </a:solidFill>
                  <a:effectLst>
                    <a:outerShdw blurRad="38100" dist="19050" dir="2700000" algn="tl" rotWithShape="0">
                      <a:schemeClr val="dk1">
                        <a:alpha val="40000"/>
                      </a:schemeClr>
                    </a:outerShdw>
                  </a:effectLst>
                </a:endParaRPr>
              </a:p>
              <a:p>
                <a:pPr marL="171450" indent="-171450" algn="just">
                  <a:buFont typeface="Arial" panose="020B0604020202020204" pitchFamily="34" charset="0"/>
                  <a:buChar char="•"/>
                </a:pPr>
                <a:r>
                  <a:rPr lang="en-US" sz="2400" i="0" dirty="0">
                    <a:ln w="0"/>
                    <a:solidFill>
                      <a:schemeClr val="tx1"/>
                    </a:solidFill>
                    <a:effectLst>
                      <a:outerShdw blurRad="38100" dist="19050" dir="2700000" algn="tl" rotWithShape="0">
                        <a:schemeClr val="dk1">
                          <a:alpha val="40000"/>
                        </a:schemeClr>
                      </a:outerShdw>
                    </a:effectLst>
                  </a:rPr>
                  <a:t>A combination is the choice of r things from a set of n things without replacement and where order does not matter.</a:t>
                </a:r>
              </a:p>
              <a:p>
                <a:pPr algn="just"/>
                <a:r>
                  <a:rPr lang="en-US" sz="2400" dirty="0">
                    <a:ln w="0"/>
                    <a:solidFill>
                      <a:schemeClr val="tx1"/>
                    </a:solidFill>
                    <a:effectLst>
                      <a:outerShdw blurRad="38100" dist="19050" dir="2700000" algn="tl" rotWithShape="0">
                        <a:schemeClr val="dk1">
                          <a:alpha val="40000"/>
                        </a:schemeClr>
                      </a:outerShdw>
                    </a:effectLst>
                  </a:rPr>
                  <a:t/>
                </a:r>
                <a14:m>
                  <m:oMath xmlns:m="http://schemas.openxmlformats.org/officeDocument/2006/math">
                    <m:sPre>
                      <m:sPrePr>
                        <m:ctrlPr>
                          <a:rPr lang="en-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PrePr>
                      <m: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ub>
                      <m:sup>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sup>
                      <m:e>
                        <m:sSub>
                          <m:sSub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𝑪</m:t>
                            </m:r>
                          </m:e>
                          <m: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𝒓</m:t>
                            </m:r>
                          </m:sub>
                        </m:sSub>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f>
                          <m:f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fPr>
                          <m:num>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num>
                          <m:den>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𝒓</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d>
                              <m:dPr>
                                <m:ctrlP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𝒏</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𝒓</m:t>
                                </m:r>
                              </m:e>
                            </m:d>
                            <m:r>
                              <a:rPr lang="hi-IN"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den>
                        </m:f>
                      </m:e>
                    </m:sPre>
                  </m:oMath>
                </a14:m>
                <a:endParaRPr lang="en-US" sz="2400" b="0" dirty="0">
                  <a:solidFill>
                    <a:srgbClr val="333333"/>
                  </a:solidFill>
                </a:endParaRPr>
              </a:p>
              <a:p>
                <a:pPr marL="171450" indent="-171450" algn="just">
                  <a:buFont typeface="Arial" panose="020B0604020202020204" pitchFamily="34" charset="0"/>
                  <a:buChar char="•"/>
                </a:pPr>
                <a:endParaRPr lang="hi-IN" sz="2000" dirty="0">
                  <a:solidFill>
                    <a:srgbClr val="333333"/>
                  </a:solidFill>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925" t="-1285" r="-1233"/>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DE3A1027-FBD2-4509-BA3A-F87546409D51}" type="datetime1">
              <a:rPr lang="en-US" smtClean="0"/>
              <a:pPr/>
              <a:t>5/14/2022</a:t>
            </a:fld>
            <a:endParaRPr lang="en-US" dirty="0"/>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3061699" y="6179515"/>
            <a:ext cx="7048072" cy="365124"/>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41</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441694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055670"/>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just"/>
            <a:r>
              <a:rPr lang="en-US" sz="2400" b="1" i="0" dirty="0">
                <a:solidFill>
                  <a:schemeClr val="tx1"/>
                </a:solidFill>
                <a:effectLst/>
              </a:rPr>
              <a:t>Difference Between Permutation and Combination:</a:t>
            </a:r>
          </a:p>
          <a:p>
            <a:pPr algn="just"/>
            <a:endParaRPr lang="hi-IN" sz="2000" dirty="0">
              <a:solidFill>
                <a:srgbClr val="333333"/>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A679EED9-CAA6-4D96-A142-09D260214A28}" type="datetime1">
              <a:rPr lang="en-US" smtClean="0"/>
              <a:pPr/>
              <a:t>5/14/2022</a:t>
            </a:fld>
            <a:endParaRPr lang="en-US" dirty="0"/>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270589" y="6345441"/>
            <a:ext cx="6822039" cy="199197"/>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42</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9" name="Table 9">
            <a:extLst>
              <a:ext uri="{FF2B5EF4-FFF2-40B4-BE49-F238E27FC236}">
                <a16:creationId xmlns:a16="http://schemas.microsoft.com/office/drawing/2014/main" xmlns="" id="{CC8F08E2-F83A-4F75-9CDA-D4ED11A30C63}"/>
              </a:ext>
            </a:extLst>
          </p:cNvPr>
          <p:cNvGraphicFramePr>
            <a:graphicFrameLocks noGrp="1"/>
          </p:cNvGraphicFramePr>
          <p:nvPr>
            <p:extLst>
              <p:ext uri="{D42A27DB-BD31-4B8C-83A1-F6EECF244321}">
                <p14:modId xmlns:p14="http://schemas.microsoft.com/office/powerpoint/2010/main" xmlns="" val="2910680622"/>
              </p:ext>
            </p:extLst>
          </p:nvPr>
        </p:nvGraphicFramePr>
        <p:xfrm>
          <a:off x="1911927" y="1598781"/>
          <a:ext cx="8128000" cy="44805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3447125487"/>
                    </a:ext>
                  </a:extLst>
                </a:gridCol>
                <a:gridCol w="4064000">
                  <a:extLst>
                    <a:ext uri="{9D8B030D-6E8A-4147-A177-3AD203B41FA5}">
                      <a16:colId xmlns:a16="http://schemas.microsoft.com/office/drawing/2014/main" xmlns="" val="2795746716"/>
                    </a:ext>
                  </a:extLst>
                </a:gridCol>
              </a:tblGrid>
              <a:tr h="192254">
                <a:tc>
                  <a:txBody>
                    <a:bodyPr/>
                    <a:lstStyle/>
                    <a:p>
                      <a:r>
                        <a:rPr lang="en-US" sz="2400" b="1" dirty="0"/>
                        <a:t>Permutation</a:t>
                      </a:r>
                      <a:endParaRPr lang="hi-IN" sz="2400" dirty="0"/>
                    </a:p>
                  </a:txBody>
                  <a:tcPr/>
                </a:tc>
                <a:tc>
                  <a:txBody>
                    <a:bodyPr/>
                    <a:lstStyle/>
                    <a:p>
                      <a:r>
                        <a:rPr lang="en-US" sz="2400" b="1" dirty="0"/>
                        <a:t>Combination</a:t>
                      </a:r>
                      <a:endParaRPr lang="hi-IN" sz="2400" dirty="0"/>
                    </a:p>
                  </a:txBody>
                  <a:tcPr/>
                </a:tc>
                <a:extLst>
                  <a:ext uri="{0D108BD9-81ED-4DB2-BD59-A6C34878D82A}">
                    <a16:rowId xmlns:a16="http://schemas.microsoft.com/office/drawing/2014/main" xmlns="" val="1824296508"/>
                  </a:ext>
                </a:extLst>
              </a:tr>
              <a:tr h="370840">
                <a:tc>
                  <a:txBody>
                    <a:bodyPr/>
                    <a:lstStyle/>
                    <a:p>
                      <a:r>
                        <a:rPr lang="en-US" sz="2400" b="0" i="0" kern="1200" dirty="0">
                          <a:solidFill>
                            <a:schemeClr val="dk1"/>
                          </a:solidFill>
                          <a:effectLst/>
                          <a:latin typeface="+mn-lt"/>
                          <a:ea typeface="+mn-ea"/>
                          <a:cs typeface="+mn-cs"/>
                        </a:rPr>
                        <a:t>Arranging people, digits, numbers, alphabets, letters, and </a:t>
                      </a:r>
                      <a:r>
                        <a:rPr lang="en-US" sz="2400" b="0" i="0" kern="1200" dirty="0" err="1">
                          <a:solidFill>
                            <a:schemeClr val="dk1"/>
                          </a:solidFill>
                          <a:effectLst/>
                          <a:latin typeface="+mn-lt"/>
                          <a:ea typeface="+mn-ea"/>
                          <a:cs typeface="+mn-cs"/>
                        </a:rPr>
                        <a:t>colours</a:t>
                      </a:r>
                      <a:endParaRPr lang="hi-IN" sz="2400" dirty="0"/>
                    </a:p>
                  </a:txBody>
                  <a:tcPr/>
                </a:tc>
                <a:tc>
                  <a:txBody>
                    <a:bodyPr/>
                    <a:lstStyle/>
                    <a:p>
                      <a:r>
                        <a:rPr lang="en-US" sz="2400" b="0" i="0" kern="1200" dirty="0">
                          <a:solidFill>
                            <a:schemeClr val="dk1"/>
                          </a:solidFill>
                          <a:effectLst/>
                          <a:latin typeface="+mn-lt"/>
                          <a:ea typeface="+mn-ea"/>
                          <a:cs typeface="+mn-cs"/>
                        </a:rPr>
                        <a:t>Selection of menu, food, clothes, subjects, team.</a:t>
                      </a:r>
                      <a:endParaRPr lang="hi-IN" sz="2400" dirty="0"/>
                    </a:p>
                  </a:txBody>
                  <a:tcPr/>
                </a:tc>
                <a:extLst>
                  <a:ext uri="{0D108BD9-81ED-4DB2-BD59-A6C34878D82A}">
                    <a16:rowId xmlns:a16="http://schemas.microsoft.com/office/drawing/2014/main" xmlns="" val="3246295762"/>
                  </a:ext>
                </a:extLst>
              </a:tr>
              <a:tr h="370840">
                <a:tc>
                  <a:txBody>
                    <a:bodyPr/>
                    <a:lstStyle/>
                    <a:p>
                      <a:r>
                        <a:rPr lang="en-US" sz="2400" b="0" i="0" kern="1200" dirty="0">
                          <a:solidFill>
                            <a:schemeClr val="dk1"/>
                          </a:solidFill>
                          <a:effectLst/>
                          <a:latin typeface="+mn-lt"/>
                          <a:ea typeface="+mn-ea"/>
                          <a:cs typeface="+mn-cs"/>
                        </a:rPr>
                        <a:t>Picking a team captain, pitcher and shortstop from a group.</a:t>
                      </a:r>
                      <a:endParaRPr lang="hi-IN" sz="2400" dirty="0"/>
                    </a:p>
                  </a:txBody>
                  <a:tcPr/>
                </a:tc>
                <a:tc>
                  <a:txBody>
                    <a:bodyPr/>
                    <a:lstStyle/>
                    <a:p>
                      <a:r>
                        <a:rPr lang="en-US" sz="2400" b="0" i="0" kern="1200" dirty="0">
                          <a:solidFill>
                            <a:schemeClr val="dk1"/>
                          </a:solidFill>
                          <a:effectLst/>
                          <a:latin typeface="+mn-lt"/>
                          <a:ea typeface="+mn-ea"/>
                          <a:cs typeface="+mn-cs"/>
                        </a:rPr>
                        <a:t>Picking three team members from a group.</a:t>
                      </a:r>
                      <a:endParaRPr lang="hi-IN" sz="2400" dirty="0"/>
                    </a:p>
                  </a:txBody>
                  <a:tcPr/>
                </a:tc>
                <a:extLst>
                  <a:ext uri="{0D108BD9-81ED-4DB2-BD59-A6C34878D82A}">
                    <a16:rowId xmlns:a16="http://schemas.microsoft.com/office/drawing/2014/main" xmlns="" val="248310808"/>
                  </a:ext>
                </a:extLst>
              </a:tr>
              <a:tr h="370840">
                <a:tc>
                  <a:txBody>
                    <a:bodyPr/>
                    <a:lstStyle/>
                    <a:p>
                      <a:r>
                        <a:rPr lang="en-US" sz="2400" b="0" i="0" kern="1200" dirty="0">
                          <a:solidFill>
                            <a:schemeClr val="dk1"/>
                          </a:solidFill>
                          <a:effectLst/>
                          <a:latin typeface="+mn-lt"/>
                          <a:ea typeface="+mn-ea"/>
                          <a:cs typeface="+mn-cs"/>
                        </a:rPr>
                        <a:t>Picking two </a:t>
                      </a:r>
                      <a:r>
                        <a:rPr lang="en-US" sz="2400" b="0" i="0" kern="1200" dirty="0" err="1">
                          <a:solidFill>
                            <a:schemeClr val="dk1"/>
                          </a:solidFill>
                          <a:effectLst/>
                          <a:latin typeface="+mn-lt"/>
                          <a:ea typeface="+mn-ea"/>
                          <a:cs typeface="+mn-cs"/>
                        </a:rPr>
                        <a:t>favourite</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rPr>
                        <a:t>colours</a:t>
                      </a:r>
                      <a:r>
                        <a:rPr lang="en-US" sz="2400" b="0" i="0" kern="1200" dirty="0">
                          <a:solidFill>
                            <a:schemeClr val="dk1"/>
                          </a:solidFill>
                          <a:effectLst/>
                          <a:latin typeface="+mn-lt"/>
                          <a:ea typeface="+mn-ea"/>
                          <a:cs typeface="+mn-cs"/>
                        </a:rPr>
                        <a:t>, in order, from a </a:t>
                      </a:r>
                      <a:r>
                        <a:rPr lang="en-US" sz="2400" b="0" i="0" kern="1200" dirty="0" err="1">
                          <a:solidFill>
                            <a:schemeClr val="dk1"/>
                          </a:solidFill>
                          <a:effectLst/>
                          <a:latin typeface="+mn-lt"/>
                          <a:ea typeface="+mn-ea"/>
                          <a:cs typeface="+mn-cs"/>
                        </a:rPr>
                        <a:t>colour</a:t>
                      </a:r>
                      <a:r>
                        <a:rPr lang="en-US" sz="2400" b="0" i="0" kern="1200" dirty="0">
                          <a:solidFill>
                            <a:schemeClr val="dk1"/>
                          </a:solidFill>
                          <a:effectLst/>
                          <a:latin typeface="+mn-lt"/>
                          <a:ea typeface="+mn-ea"/>
                          <a:cs typeface="+mn-cs"/>
                        </a:rPr>
                        <a:t> brochure.</a:t>
                      </a:r>
                      <a:endParaRPr lang="hi-IN" sz="2400" dirty="0"/>
                    </a:p>
                  </a:txBody>
                  <a:tcPr/>
                </a:tc>
                <a:tc>
                  <a:txBody>
                    <a:bodyPr/>
                    <a:lstStyle/>
                    <a:p>
                      <a:r>
                        <a:rPr lang="en-US" sz="2400" b="0" i="0" kern="1200" dirty="0">
                          <a:solidFill>
                            <a:schemeClr val="dk1"/>
                          </a:solidFill>
                          <a:effectLst/>
                          <a:latin typeface="+mn-lt"/>
                          <a:ea typeface="+mn-ea"/>
                          <a:cs typeface="+mn-cs"/>
                        </a:rPr>
                        <a:t>Picking two </a:t>
                      </a:r>
                      <a:r>
                        <a:rPr lang="en-US" sz="2400" b="0" i="0" kern="1200" dirty="0" err="1">
                          <a:solidFill>
                            <a:schemeClr val="dk1"/>
                          </a:solidFill>
                          <a:effectLst/>
                          <a:latin typeface="+mn-lt"/>
                          <a:ea typeface="+mn-ea"/>
                          <a:cs typeface="+mn-cs"/>
                        </a:rPr>
                        <a:t>colours</a:t>
                      </a:r>
                      <a:r>
                        <a:rPr lang="en-US" sz="2400" b="0" i="0" kern="1200" dirty="0">
                          <a:solidFill>
                            <a:schemeClr val="dk1"/>
                          </a:solidFill>
                          <a:effectLst/>
                          <a:latin typeface="+mn-lt"/>
                          <a:ea typeface="+mn-ea"/>
                          <a:cs typeface="+mn-cs"/>
                        </a:rPr>
                        <a:t> from a </a:t>
                      </a:r>
                      <a:r>
                        <a:rPr lang="en-US" sz="2400" b="0" i="0" kern="1200" dirty="0" err="1">
                          <a:solidFill>
                            <a:schemeClr val="dk1"/>
                          </a:solidFill>
                          <a:effectLst/>
                          <a:latin typeface="+mn-lt"/>
                          <a:ea typeface="+mn-ea"/>
                          <a:cs typeface="+mn-cs"/>
                        </a:rPr>
                        <a:t>colour</a:t>
                      </a:r>
                      <a:r>
                        <a:rPr lang="en-US" sz="2400" b="0" i="0" kern="1200" dirty="0">
                          <a:solidFill>
                            <a:schemeClr val="dk1"/>
                          </a:solidFill>
                          <a:effectLst/>
                          <a:latin typeface="+mn-lt"/>
                          <a:ea typeface="+mn-ea"/>
                          <a:cs typeface="+mn-cs"/>
                        </a:rPr>
                        <a:t> brochure.</a:t>
                      </a:r>
                      <a:endParaRPr lang="hi-IN" sz="2400" dirty="0"/>
                    </a:p>
                  </a:txBody>
                  <a:tcPr/>
                </a:tc>
                <a:extLst>
                  <a:ext uri="{0D108BD9-81ED-4DB2-BD59-A6C34878D82A}">
                    <a16:rowId xmlns:a16="http://schemas.microsoft.com/office/drawing/2014/main" xmlns="" val="2800664881"/>
                  </a:ext>
                </a:extLst>
              </a:tr>
              <a:tr h="370840">
                <a:tc>
                  <a:txBody>
                    <a:bodyPr/>
                    <a:lstStyle/>
                    <a:p>
                      <a:r>
                        <a:rPr lang="en-US" sz="2400" b="0" i="0" kern="1200" dirty="0">
                          <a:solidFill>
                            <a:schemeClr val="dk1"/>
                          </a:solidFill>
                          <a:effectLst/>
                          <a:latin typeface="+mn-lt"/>
                          <a:ea typeface="+mn-ea"/>
                          <a:cs typeface="+mn-cs"/>
                        </a:rPr>
                        <a:t>Picking first, second and third place winners.</a:t>
                      </a:r>
                      <a:endParaRPr lang="hi-IN" sz="2400" dirty="0"/>
                    </a:p>
                  </a:txBody>
                  <a:tcPr/>
                </a:tc>
                <a:tc>
                  <a:txBody>
                    <a:bodyPr/>
                    <a:lstStyle/>
                    <a:p>
                      <a:r>
                        <a:rPr lang="en-IN" sz="2400" b="0" i="0" kern="1200" dirty="0">
                          <a:solidFill>
                            <a:schemeClr val="dk1"/>
                          </a:solidFill>
                          <a:effectLst/>
                          <a:latin typeface="+mn-lt"/>
                          <a:ea typeface="+mn-ea"/>
                          <a:cs typeface="+mn-cs"/>
                        </a:rPr>
                        <a:t>Picking three winners.</a:t>
                      </a:r>
                      <a:endParaRPr lang="hi-IN" sz="2400" dirty="0"/>
                    </a:p>
                  </a:txBody>
                  <a:tcPr/>
                </a:tc>
                <a:extLst>
                  <a:ext uri="{0D108BD9-81ED-4DB2-BD59-A6C34878D82A}">
                    <a16:rowId xmlns:a16="http://schemas.microsoft.com/office/drawing/2014/main" xmlns="" val="3981682771"/>
                  </a:ext>
                </a:extLst>
              </a:tr>
            </a:tbl>
          </a:graphicData>
        </a:graphic>
      </p:graphicFrame>
    </p:spTree>
    <p:extLst>
      <p:ext uri="{BB962C8B-B14F-4D97-AF65-F5344CB8AC3E}">
        <p14:creationId xmlns:p14="http://schemas.microsoft.com/office/powerpoint/2010/main" xmlns="" val="3983734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000" i="0" dirty="0">
                    <a:ln w="0"/>
                    <a:solidFill>
                      <a:schemeClr val="tx1"/>
                    </a:solidFill>
                    <a:effectLst>
                      <a:outerShdw blurRad="38100" dist="19050" dir="2700000" algn="tl" rotWithShape="0">
                        <a:schemeClr val="dk1">
                          <a:alpha val="40000"/>
                        </a:schemeClr>
                      </a:outerShdw>
                    </a:effectLst>
                  </a:rPr>
                  <a:t>Q1 How many words can be formed by using all letters of the word "BIHAR“?</a:t>
                </a:r>
              </a:p>
              <a:p>
                <a:pPr algn="l"/>
                <a:r>
                  <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p>
              <a:p>
                <a:pPr algn="l"/>
                <a:r>
                  <a:rPr lang="en-US" sz="2000" i="0" dirty="0">
                    <a:ln w="0"/>
                    <a:solidFill>
                      <a:schemeClr val="tx1"/>
                    </a:solidFill>
                    <a:effectLst>
                      <a:outerShdw blurRad="38100" dist="19050" dir="2700000" algn="tl" rotWithShape="0">
                        <a:schemeClr val="dk1">
                          <a:alpha val="40000"/>
                        </a:schemeClr>
                      </a:outerShdw>
                    </a:effectLst>
                  </a:rPr>
                  <a:t>The word BIHAR contains 5 different letters.</a:t>
                </a:r>
                <a:endParaRPr lang="en-US" sz="2000" i="0" dirty="0">
                  <a:ln w="0"/>
                  <a:solidFill>
                    <a:schemeClr val="tx1"/>
                  </a:solidFill>
                  <a:effectLst>
                    <a:outerShdw blurRad="38100" dist="19050" dir="2700000" algn="tl" rotWithShape="0">
                      <a:schemeClr val="dk1">
                        <a:alpha val="40000"/>
                      </a:schemeClr>
                    </a:outerShdw>
                  </a:effectLst>
                  <a:cs typeface="Times New Roman" panose="02020603050405020304" pitchFamily="18" charset="0"/>
                </a:endParaRPr>
              </a:p>
              <a:p>
                <a:pPr algn="l"/>
                <a:r>
                  <a:rPr lang="en-IN" sz="2000" i="0" dirty="0">
                    <a:ln w="0"/>
                    <a:solidFill>
                      <a:schemeClr val="tx1"/>
                    </a:solidFill>
                    <a:effectLst>
                      <a:outerShdw blurRad="38100" dist="19050" dir="2700000" algn="tl" rotWithShape="0">
                        <a:schemeClr val="dk1">
                          <a:alpha val="40000"/>
                        </a:schemeClr>
                      </a:outerShdw>
                    </a:effectLst>
                  </a:rPr>
                  <a:t>Required number of words</a:t>
                </a:r>
                <a14:m>
                  <m:oMath xmlns:m="http://schemas.openxmlformats.org/officeDocument/2006/math">
                    <m:r>
                      <a:rPr lang="en-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Pre>
                      <m:sPrePr>
                        <m:ctrlPr>
                          <a:rPr lang="en-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PrePr>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ub>
                      <m:sup>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sup>
                      <m:e>
                        <m:sSub>
                          <m:sSubPr>
                            <m:ctrlP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𝑃</m:t>
                            </m:r>
                          </m:e>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sub>
                        </m:s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e>
                    </m:sPre>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!=120</m:t>
                    </m:r>
                  </m:oMath>
                </a14:m>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just"/>
                <a:r>
                  <a:rPr lang="en-US" sz="2000" i="0" dirty="0">
                    <a:ln w="0"/>
                    <a:solidFill>
                      <a:schemeClr val="tx1"/>
                    </a:solidFill>
                    <a:effectLst>
                      <a:outerShdw blurRad="38100" dist="19050" dir="2700000" algn="tl" rotWithShape="0">
                        <a:schemeClr val="dk1">
                          <a:alpha val="40000"/>
                        </a:schemeClr>
                      </a:outerShdw>
                    </a:effectLst>
                  </a:rPr>
                  <a:t>Q2 How many words can be formed by using all letters of the word "DAUGHTER” so that the vowels always come together?</a:t>
                </a:r>
              </a:p>
              <a:p>
                <a:pPr algn="just"/>
                <a:r>
                  <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r>
                  <a:rPr lang="en-US" sz="2000" i="0" dirty="0">
                    <a:ln w="0"/>
                    <a:solidFill>
                      <a:schemeClr val="tx1"/>
                    </a:solidFill>
                    <a:effectLst>
                      <a:outerShdw blurRad="38100" dist="19050" dir="2700000" algn="tl" rotWithShape="0">
                        <a:schemeClr val="dk1">
                          <a:alpha val="40000"/>
                        </a:schemeClr>
                      </a:outerShdw>
                    </a:effectLst>
                  </a:rPr>
                  <a:t>Given word contains 8 different letters. When the vowels AUE are always together,</a:t>
                </a:r>
              </a:p>
              <a:p>
                <a:pPr algn="just"/>
                <a:r>
                  <a:rPr lang="en-US" sz="2000" i="0" dirty="0">
                    <a:ln w="0"/>
                    <a:solidFill>
                      <a:schemeClr val="tx1"/>
                    </a:solidFill>
                    <a:effectLst>
                      <a:outerShdw blurRad="38100" dist="19050" dir="2700000" algn="tl" rotWithShape="0">
                        <a:schemeClr val="dk1">
                          <a:alpha val="40000"/>
                        </a:schemeClr>
                      </a:outerShdw>
                    </a:effectLst>
                  </a:rPr>
                  <a:t>we may suppose them to form an entity, treated as one letter.</a:t>
                </a:r>
                <a:endParaRPr lang="en-US" sz="2000" dirty="0">
                  <a:ln w="0"/>
                  <a:solidFill>
                    <a:schemeClr val="tx1"/>
                  </a:solidFill>
                  <a:effectLst>
                    <a:outerShdw blurRad="38100" dist="19050" dir="2700000" algn="tl" rotWithShape="0">
                      <a:schemeClr val="dk1">
                        <a:alpha val="40000"/>
                      </a:schemeClr>
                    </a:outerShdw>
                  </a:effectLst>
                </a:endParaRPr>
              </a:p>
              <a:p>
                <a:pPr algn="just"/>
                <a:r>
                  <a:rPr lang="en-US" sz="2000" i="0" dirty="0">
                    <a:ln w="0"/>
                    <a:solidFill>
                      <a:schemeClr val="tx1"/>
                    </a:solidFill>
                    <a:effectLst>
                      <a:outerShdw blurRad="38100" dist="19050" dir="2700000" algn="tl" rotWithShape="0">
                        <a:schemeClr val="dk1">
                          <a:alpha val="40000"/>
                        </a:schemeClr>
                      </a:outerShdw>
                    </a:effectLst>
                  </a:rPr>
                  <a:t>Then, the letters to be arranged are DGNTR (AUE).</a:t>
                </a:r>
              </a:p>
              <a:p>
                <a:pPr algn="just"/>
                <a:r>
                  <a:rPr lang="en-US" sz="2000" i="0" dirty="0">
                    <a:ln w="0"/>
                    <a:solidFill>
                      <a:schemeClr val="tx1"/>
                    </a:solidFill>
                    <a:effectLst>
                      <a:outerShdw blurRad="38100" dist="19050" dir="2700000" algn="tl" rotWithShape="0">
                        <a:schemeClr val="dk1">
                          <a:alpha val="40000"/>
                        </a:schemeClr>
                      </a:outerShdw>
                    </a:effectLst>
                  </a:rPr>
                  <a:t>Then 6 letters to be arranged in </a:t>
                </a:r>
                <a14:m>
                  <m:oMath xmlns:m="http://schemas.openxmlformats.org/officeDocument/2006/math">
                    <m:r>
                      <a:rPr lang="en-IN" sz="2000" i="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Pre>
                      <m:sPrePr>
                        <m:ctrlPr>
                          <a:rPr lang="en-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PrePr>
                      <m:sub>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ub>
                      <m:sup>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m:t>
                        </m:r>
                      </m:sup>
                      <m:e>
                        <m:sSub>
                          <m:sSubPr>
                            <m:ctrlP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𝑷</m:t>
                            </m:r>
                          </m:e>
                          <m:sub>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m:t>
                            </m:r>
                          </m:sub>
                        </m:sSub>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𝟔</m:t>
                        </m:r>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𝟕𝟐𝟎</m:t>
                        </m:r>
                      </m:e>
                    </m:sPre>
                  </m:oMath>
                </a14:m>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just"/>
                <a:r>
                  <a:rPr lang="en-US" sz="2000" i="0" dirty="0">
                    <a:ln w="0"/>
                    <a:solidFill>
                      <a:schemeClr val="tx1"/>
                    </a:solidFill>
                    <a:effectLst>
                      <a:outerShdw blurRad="38100" dist="19050" dir="2700000" algn="tl" rotWithShape="0">
                        <a:schemeClr val="dk1">
                          <a:alpha val="40000"/>
                        </a:schemeClr>
                      </a:outerShdw>
                    </a:effectLst>
                    <a:latin typeface="Helvetica Neue"/>
                  </a:rPr>
                  <a:t>The vowels in the group (AUE) may be arranged in </a:t>
                </a:r>
                <a14:m>
                  <m:oMath xmlns:m="http://schemas.openxmlformats.org/officeDocument/2006/math">
                    <m: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=3!=6 </m:t>
                    </m:r>
                    <m: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𝑤𝑎𝑦𝑠</m:t>
                    </m:r>
                  </m:oMath>
                </a14:m>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just"/>
                <a:r>
                  <a:rPr lang="en-IN" sz="2000" i="0" dirty="0">
                    <a:ln w="0"/>
                    <a:solidFill>
                      <a:schemeClr val="tx1"/>
                    </a:solidFill>
                    <a:effectLst>
                      <a:outerShdw blurRad="38100" dist="19050" dir="2700000" algn="tl" rotWithShape="0">
                        <a:schemeClr val="dk1">
                          <a:alpha val="40000"/>
                        </a:schemeClr>
                      </a:outerShdw>
                    </a:effectLst>
                    <a:latin typeface="Helvetica Neue"/>
                  </a:rPr>
                  <a:t>Required number of words</a:t>
                </a:r>
                <a14:m>
                  <m:oMath xmlns:m="http://schemas.openxmlformats.org/officeDocument/2006/math">
                    <m:r>
                      <a:rPr lang="en-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=720×6=4320</m:t>
                    </m:r>
                  </m:oMath>
                </a14:m>
                <a:r>
                  <a:rPr lang="en-IN" sz="2000" i="0" dirty="0">
                    <a:ln w="0"/>
                    <a:solidFill>
                      <a:schemeClr val="tx1"/>
                    </a:solidFill>
                    <a:effectLst>
                      <a:outerShdw blurRad="38100" dist="19050" dir="2700000" algn="tl" rotWithShape="0">
                        <a:schemeClr val="dk1">
                          <a:alpha val="40000"/>
                        </a:schemeClr>
                      </a:outerShdw>
                    </a:effectLst>
                    <a:latin typeface="Helvetica Neue"/>
                  </a:rPr>
                  <a:t> </a:t>
                </a:r>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just"/>
                <a:endParaRPr lang="hi-IN" sz="2000" b="1" dirty="0">
                  <a:solidFill>
                    <a:srgbClr val="333333"/>
                  </a:solidFill>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740" t="-1028" r="-863" b="-2571"/>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2BDD3499-78A8-406F-A5B4-5DB5118B2AED}"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363057" y="6356351"/>
            <a:ext cx="6729572" cy="188287"/>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43</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2993205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lgn="l"/>
            <a:r>
              <a:rPr lang="en-US" sz="2200" i="0" dirty="0">
                <a:ln w="0"/>
                <a:solidFill>
                  <a:schemeClr val="tx1"/>
                </a:solidFill>
                <a:effectLst>
                  <a:outerShdw blurRad="38100" dist="19050" dir="2700000" algn="tl" rotWithShape="0">
                    <a:schemeClr val="dk1">
                      <a:alpha val="40000"/>
                    </a:schemeClr>
                  </a:outerShdw>
                </a:effectLst>
              </a:rPr>
              <a:t>Q3 How many words can be formed from the letters of the word "EXTRA" so that the </a:t>
            </a:r>
            <a:r>
              <a:rPr lang="en-IN" sz="2200" i="0" dirty="0">
                <a:ln w="0"/>
                <a:solidFill>
                  <a:schemeClr val="tx1"/>
                </a:solidFill>
                <a:effectLst>
                  <a:outerShdw blurRad="38100" dist="19050" dir="2700000" algn="tl" rotWithShape="0">
                    <a:schemeClr val="dk1">
                      <a:alpha val="40000"/>
                    </a:schemeClr>
                  </a:outerShdw>
                </a:effectLst>
              </a:rPr>
              <a:t>vowels are never together?</a:t>
            </a:r>
          </a:p>
          <a:p>
            <a:pPr algn="just">
              <a:lnSpc>
                <a:spcPct val="107000"/>
              </a:lnSpc>
              <a:spcAft>
                <a:spcPts val="750"/>
              </a:spcAft>
            </a:pPr>
            <a:r>
              <a:rPr lang="en-IN"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The given word contains 5 different letters.</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Taking the vowels EA together, we treat them as one letter.</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Then, the letters to be arranged are XTR (EA).</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These letters can be arranged in 4! = 24 ways.</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The vowels EA may be arranged amongst themselves in 2! = 2 ways.</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Number of words, each having vowels together = (24x2) = 48 ways.</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Total number of words formed by using all the letters of the given words</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 5! = (5x4x3x2x1) = 120.</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2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Number of words, each having vowels never together = (120-48) = 72.</a:t>
            </a:r>
            <a:endParaRPr lang="en-US" sz="22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l"/>
            <a:endParaRPr lang="hi-IN" sz="2000" b="1" dirty="0">
              <a:solidFill>
                <a:srgbClr val="333333"/>
              </a:solidFill>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2551EEF7-0EDF-4429-83CB-29073E510260}"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024009" y="6428270"/>
            <a:ext cx="7017249" cy="293205"/>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44</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8089176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000" i="0" dirty="0">
                <a:ln w="0"/>
                <a:solidFill>
                  <a:schemeClr val="tx1"/>
                </a:solidFill>
                <a:effectLst>
                  <a:outerShdw blurRad="38100" dist="19050" dir="2700000" algn="tl" rotWithShape="0">
                    <a:schemeClr val="dk1">
                      <a:alpha val="40000"/>
                    </a:schemeClr>
                  </a:outerShdw>
                </a:effectLst>
              </a:rPr>
              <a:t>Q4 How many words can be formed from the letters of the word "DIRECTOR“ So that the vowels are always together?</a:t>
            </a: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 </a:t>
            </a: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In the given word, we treat the vowels IEO as one letter.</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Thus, we have DRCTR (IEO).</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This group has 6 letters of which R occurs 2 times and others are different.</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Number of ways of arranging these letters = 6!/2! = 360.</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Now 3 vowels can be arranged among themselves in 3! = 6 ways.</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Required number of ways = (360x6) = 2160</a:t>
            </a:r>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F144DA38-5C56-41EC-864A-8AA9D1DB33E5}"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5" y="6164494"/>
            <a:ext cx="7140539" cy="410968"/>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45</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813020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t>Permutation &amp; Combination</a:t>
            </a:r>
            <a:r>
              <a:rPr lang="en-US" sz="3200" b="1" dirty="0">
                <a:solidFill>
                  <a:prstClr val="black"/>
                </a:solidFill>
                <a:latin typeface="Calibri"/>
              </a:rPr>
              <a:t> (CO5)</a:t>
            </a:r>
            <a:endParaRPr lang="hi-IN" sz="3200" b="1" dirty="0"/>
          </a:p>
        </p:txBody>
      </p:sp>
      <mc:AlternateContent xmlns:mc="http://schemas.openxmlformats.org/markup-compatibility/2006">
        <mc:Choice xmlns:a14="http://schemas.microsoft.com/office/drawing/2010/main" xmlns="" Requires="a14">
          <p:sp>
            <p:nvSpPr>
              <p:cNvPr id="3" name="Subtitle 2">
                <a:extLst>
                  <a:ext uri="{FF2B5EF4-FFF2-40B4-BE49-F238E27FC236}">
                    <a16:creationId xmlns:a16="http://schemas.microsoft.com/office/drawing/2014/main" id="{5DADA288-0591-41CE-A60B-0AC00CF37ECA}"/>
                  </a:ext>
                </a:extLst>
              </p:cNvPr>
              <p:cNvSpPr>
                <a:spLocks noGrp="1"/>
              </p:cNvSpPr>
              <p:nvPr>
                <p:ph type="subTitle" idx="1"/>
              </p:nvPr>
            </p:nvSpPr>
            <p:spPr>
              <a:xfrm>
                <a:off x="1828800" y="1417834"/>
                <a:ext cx="9890588" cy="4746660"/>
              </a:xfrm>
              <a:ln>
                <a:noFill/>
              </a:ln>
            </p:spPr>
            <p:style>
              <a:lnRef idx="2">
                <a:schemeClr val="accent1"/>
              </a:lnRef>
              <a:fillRef idx="1">
                <a:schemeClr val="lt1"/>
              </a:fillRef>
              <a:effectRef idx="0">
                <a:schemeClr val="accent1"/>
              </a:effectRef>
              <a:fontRef idx="minor">
                <a:schemeClr val="dk1"/>
              </a:fontRef>
            </p:style>
            <p:txBody>
              <a:bodyPr>
                <a:normAutofit/>
              </a:bodyPr>
              <a:lstStyle/>
              <a:p>
                <a:pPr algn="l"/>
                <a:r>
                  <a:rPr lang="en-US" sz="2000" i="0" dirty="0">
                    <a:ln w="0"/>
                    <a:solidFill>
                      <a:schemeClr val="tx1"/>
                    </a:solidFill>
                    <a:effectLst>
                      <a:outerShdw blurRad="38100" dist="19050" dir="2700000" algn="tl" rotWithShape="0">
                        <a:schemeClr val="dk1">
                          <a:alpha val="40000"/>
                        </a:schemeClr>
                      </a:outerShdw>
                    </a:effectLst>
                  </a:rPr>
                  <a:t>Q5 In how many ways can a cricket eleven be chosen out of a batch of 15 players?</a:t>
                </a:r>
              </a:p>
              <a:p>
                <a:pPr algn="l"/>
                <a:r>
                  <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Sol:</a:t>
                </a:r>
              </a:p>
              <a:p>
                <a:pPr algn="l"/>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Mangal" panose="02040503050203030202" pitchFamily="18" charset="0"/>
                  </a:rPr>
                  <a:t>Required number of ways</a:t>
                </a:r>
                <a14:m>
                  <m:oMath xmlns:m="http://schemas.openxmlformats.org/officeDocument/2006/math">
                    <m: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Times New Roman" panose="02020603050405020304" pitchFamily="18" charset="0"/>
                        <a:cs typeface="Mangal" panose="02040503050203030202" pitchFamily="18" charset="0"/>
                      </a:rPr>
                      <m:t>=</m:t>
                    </m:r>
                    <m:sPre>
                      <m:sPrePr>
                        <m:ctrlP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ctrlPr>
                      </m:sPrePr>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t> </m:t>
                        </m:r>
                      </m:sub>
                      <m:sup>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15</m:t>
                        </m:r>
                      </m:sup>
                      <m:e>
                        <m:sSub>
                          <m:sSubPr>
                            <m:ctrlP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𝐶</m:t>
                            </m:r>
                          </m:e>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11</m:t>
                            </m:r>
                          </m:sub>
                        </m:s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=1365</m:t>
                        </m:r>
                      </m:e>
                    </m:sPre>
                  </m:oMath>
                </a14:m>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l"/>
                <a:endPar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endParaRPr>
              </a:p>
              <a:p>
                <a:pPr algn="just">
                  <a:lnSpc>
                    <a:spcPct val="107000"/>
                  </a:lnSpc>
                  <a:spcAft>
                    <a:spcPts val="750"/>
                  </a:spcAft>
                </a:pPr>
                <a:r>
                  <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Times New Roman" panose="02020603050405020304" pitchFamily="18" charset="0"/>
                  </a:rPr>
                  <a:t>Q6. </a:t>
                </a: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Calibri" panose="020F0502020204030204" pitchFamily="34" charset="0"/>
                  </a:rPr>
                  <a:t>In how many ways, a committee of 5 members can be selected from</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Calibri" panose="020F0502020204030204" pitchFamily="34" charset="0"/>
                  </a:rPr>
                  <a:t>6 men and 5 ladies, consisting of 3 men and 2 ladies?</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75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Calibri" panose="020F0502020204030204" pitchFamily="34" charset="0"/>
                  </a:rPr>
                  <a:t>Sol: (3 men out 6) and (2 ladies out of 5) are to be chosen.</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just">
                  <a:lnSpc>
                    <a:spcPct val="107000"/>
                  </a:lnSpc>
                  <a:spcAft>
                    <a:spcPts val="800"/>
                  </a:spcAft>
                </a:pPr>
                <a:r>
                  <a:rPr lang="en-US" sz="2000" dirty="0">
                    <a:ln w="0"/>
                    <a:solidFill>
                      <a:schemeClr val="tx1"/>
                    </a:solidFill>
                    <a:effectLst>
                      <a:outerShdw blurRad="38100" dist="19050" dir="2700000" algn="tl" rotWithShape="0">
                        <a:schemeClr val="dk1">
                          <a:alpha val="40000"/>
                        </a:schemeClr>
                      </a:outerShdw>
                    </a:effectLst>
                    <a:ea typeface="Times New Roman" panose="02020603050405020304" pitchFamily="18" charset="0"/>
                    <a:cs typeface="Calibri" panose="020F0502020204030204" pitchFamily="34" charset="0"/>
                  </a:rPr>
                  <a:t>Required number of ways =</a:t>
                </a:r>
                <a:r>
                  <a:rPr lang="en-US" sz="2000" dirty="0">
                    <a:ln w="0"/>
                    <a:solidFill>
                      <a:schemeClr val="tx1"/>
                    </a:solidFill>
                    <a:effectLst>
                      <a:outerShdw blurRad="38100" dist="19050" dir="2700000" algn="tl" rotWithShape="0">
                        <a:schemeClr val="dk1">
                          <a:alpha val="40000"/>
                        </a:schemeClr>
                      </a:outerShdw>
                    </a:effectLst>
                    <a:cs typeface="Mangal" panose="02040503050203030202" pitchFamily="18" charset="0"/>
                  </a:rPr>
                  <a:t/>
                </a:r>
                <a14:m>
                  <m:oMath xmlns:m="http://schemas.openxmlformats.org/officeDocument/2006/math">
                    <m:sPre>
                      <m:sPrePr>
                        <m:ctrlP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ctrlPr>
                      </m:sPrePr>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t> </m:t>
                        </m:r>
                      </m:sub>
                      <m:sup>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t>6</m:t>
                        </m:r>
                      </m:sup>
                      <m:e>
                        <m:sSub>
                          <m:sSubPr>
                            <m:ctrlP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𝐶</m:t>
                            </m:r>
                          </m:e>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sub>
                        </m:s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sPre>
                          <m:sPrePr>
                            <m:ctrlPr>
                              <a:rPr lang="en-US"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cs typeface="Mangal" panose="02040503050203030202" pitchFamily="18" charset="0"/>
                              </a:rPr>
                            </m:ctrlPr>
                          </m:sPrePr>
                          <m:sub>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 </m:t>
                            </m:r>
                          </m:sub>
                          <m:sup>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5</m:t>
                            </m:r>
                          </m:sup>
                          <m:e>
                            <m:sSub>
                              <m:sSubPr>
                                <m:ctrlP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bPr>
                              <m:e>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𝐶</m:t>
                                </m:r>
                              </m:e>
                              <m:sub>
                                <m:r>
                                  <a:rPr lang="hi-IN" sz="20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b>
                            </m:sSub>
                          </m:e>
                        </m:sPre>
                      </m:e>
                    </m:sPre>
                    <m:r>
                      <a:rPr lang="hi-IN" sz="2000" i="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hi-IN" sz="2000" i="1">
                        <a:ln w="0"/>
                        <a:solidFill>
                          <a:schemeClr val="tx1"/>
                        </a:solidFill>
                        <a:effectLst>
                          <a:outerShdw blurRad="38100" dist="19050" dir="2700000" algn="tl" rotWithShape="0">
                            <a:schemeClr val="dk1">
                              <a:alpha val="40000"/>
                            </a:schemeClr>
                          </a:outerShdw>
                        </a:effectLst>
                        <a:latin typeface="Cambria Math" panose="02040503050406030204" pitchFamily="18" charset="0"/>
                      </a:rPr>
                      <m:t>200</m:t>
                    </m:r>
                  </m:oMath>
                </a14:m>
                <a:r>
                  <a:rPr lang="hi-IN"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rPr>
                  <a:t>.</a:t>
                </a:r>
                <a:endParaRPr lang="en-US" sz="2000" dirty="0">
                  <a:ln w="0"/>
                  <a:solidFill>
                    <a:schemeClr val="tx1"/>
                  </a:solidFill>
                  <a:effectLst>
                    <a:outerShdw blurRad="38100" dist="19050" dir="2700000" algn="tl" rotWithShape="0">
                      <a:schemeClr val="dk1">
                        <a:alpha val="40000"/>
                      </a:schemeClr>
                    </a:outerShdw>
                  </a:effectLst>
                  <a:ea typeface="Calibri" panose="020F0502020204030204" pitchFamily="34" charset="0"/>
                  <a:cs typeface="Mangal" panose="02040503050203030202" pitchFamily="18" charset="0"/>
                </a:endParaRPr>
              </a:p>
              <a:p>
                <a:pPr algn="l"/>
                <a:endParaRPr lang="hi-IN" sz="2000" b="1" dirty="0">
                  <a:solidFill>
                    <a:srgbClr val="333333"/>
                  </a:solidFill>
                  <a:ea typeface="Calibri" panose="020F0502020204030204" pitchFamily="34" charset="0"/>
                  <a:cs typeface="Times New Roman" panose="02020603050405020304" pitchFamily="18" charset="0"/>
                </a:endParaRPr>
              </a:p>
            </p:txBody>
          </p:sp>
        </mc:Choice>
        <mc:Fallback>
          <p:sp>
            <p:nvSpPr>
              <p:cNvPr id="3" name="Subtitle 2">
                <a:extLst>
                  <a:ext uri="{FF2B5EF4-FFF2-40B4-BE49-F238E27FC236}">
                    <a16:creationId xmlns:a16="http://schemas.microsoft.com/office/drawing/2014/main" xmlns="" xmlns:a14="http://schemas.microsoft.com/office/drawing/2010/main" id="{5DADA288-0591-41CE-A60B-0AC00CF37ECA}"/>
                  </a:ext>
                </a:extLst>
              </p:cNvPr>
              <p:cNvSpPr>
                <a:spLocks noGrp="1" noRot="1" noChangeAspect="1" noMove="1" noResize="1" noEditPoints="1" noAdjustHandles="1" noChangeArrowheads="1" noChangeShapeType="1" noTextEdit="1"/>
              </p:cNvSpPr>
              <p:nvPr>
                <p:ph type="subTitle" idx="1"/>
              </p:nvPr>
            </p:nvSpPr>
            <p:spPr>
              <a:xfrm>
                <a:off x="1828800" y="1417834"/>
                <a:ext cx="9890588" cy="4746660"/>
              </a:xfrm>
              <a:blipFill>
                <a:blip r:embed="rId2"/>
                <a:stretch>
                  <a:fillRect l="-740" t="-1028"/>
                </a:stretch>
              </a:blipFill>
              <a:ln>
                <a:noFill/>
              </a:ln>
            </p:spPr>
            <p:txBody>
              <a:bodyPr/>
              <a:lstStyle/>
              <a:p>
                <a:r>
                  <a:rPr lang="hi-IN">
                    <a:noFill/>
                  </a:rPr>
                  <a:t> </a:t>
                </a:r>
              </a:p>
            </p:txBody>
          </p:sp>
        </mc:Fallback>
      </mc:AlternateContent>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3827714E-ED36-430A-9699-C87A7FD71322}"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210337"/>
            <a:ext cx="6770670"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46</a:t>
            </a:fld>
            <a:endParaRPr lang="en-US"/>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19349794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164"/>
            <a:ext cx="8229600" cy="8784037"/>
          </a:xfrm>
        </p:spPr>
        <p:txBody>
          <a:bodyPr>
            <a:noAutofit/>
          </a:bodyPr>
          <a:lstStyle/>
          <a:p>
            <a:pPr algn="just"/>
            <a:r>
              <a:rPr lang="en-US" sz="2200" b="1" dirty="0">
                <a:ln w="0"/>
                <a:effectLst>
                  <a:outerShdw blurRad="38100" dist="19050" dir="2700000" algn="tl" rotWithShape="0">
                    <a:schemeClr val="dk1">
                      <a:alpha val="40000"/>
                    </a:schemeClr>
                  </a:outerShdw>
                </a:effectLst>
              </a:rPr>
              <a:t>Trial and events: </a:t>
            </a:r>
            <a:r>
              <a:rPr lang="en-US" sz="2200" dirty="0">
                <a:ln w="0"/>
                <a:effectLst>
                  <a:outerShdw blurRad="38100" dist="19050" dir="2700000" algn="tl" rotWithShape="0">
                    <a:schemeClr val="dk1">
                      <a:alpha val="40000"/>
                    </a:schemeClr>
                  </a:outerShdw>
                </a:effectLst>
              </a:rPr>
              <a:t>The experiment is called trials and the possible outcomes are known as events or cases. For example-Tossing of a coin is a trial and the running up of the head or tail  is an event.</a:t>
            </a:r>
          </a:p>
          <a:p>
            <a:pPr algn="just"/>
            <a:r>
              <a:rPr lang="en-US" sz="2200" b="1" dirty="0">
                <a:ln w="0"/>
                <a:effectLst>
                  <a:outerShdw blurRad="38100" dist="19050" dir="2700000" algn="tl" rotWithShape="0">
                    <a:schemeClr val="dk1">
                      <a:alpha val="40000"/>
                    </a:schemeClr>
                  </a:outerShdw>
                </a:effectLst>
              </a:rPr>
              <a:t>Random Experiments: </a:t>
            </a:r>
            <a:r>
              <a:rPr lang="en-US" sz="2200" dirty="0">
                <a:ln w="0"/>
                <a:effectLst>
                  <a:outerShdw blurRad="38100" dist="19050" dir="2700000" algn="tl" rotWithShape="0">
                    <a:schemeClr val="dk1">
                      <a:alpha val="40000"/>
                    </a:schemeClr>
                  </a:outerShdw>
                </a:effectLst>
              </a:rPr>
              <a:t>Whose results can not be predicated before hand is known as Random Experiments. For Example-Tossing a coin, Rolling a die, balls taking out from an urn.</a:t>
            </a:r>
          </a:p>
          <a:p>
            <a:pPr algn="just"/>
            <a:r>
              <a:rPr lang="en-US" sz="2200" b="1" dirty="0">
                <a:ln w="0"/>
                <a:effectLst>
                  <a:outerShdw blurRad="38100" dist="19050" dir="2700000" algn="tl" rotWithShape="0">
                    <a:schemeClr val="dk1">
                      <a:alpha val="40000"/>
                    </a:schemeClr>
                  </a:outerShdw>
                </a:effectLst>
              </a:rPr>
              <a:t>Sample Space: </a:t>
            </a:r>
            <a:r>
              <a:rPr lang="en-US" sz="2200" dirty="0">
                <a:ln w="0"/>
                <a:effectLst>
                  <a:outerShdw blurRad="38100" dist="19050" dir="2700000" algn="tl" rotWithShape="0">
                    <a:schemeClr val="dk1">
                      <a:alpha val="40000"/>
                    </a:schemeClr>
                  </a:outerShdw>
                </a:effectLst>
              </a:rPr>
              <a:t>The set of all possible outcomes of a random  experiment is called Sample Space and it is denoted by S. Example- If we are tossing a coin then the outcomes are Head(H) and Tail(T). So sample space  S={H,T}  </a:t>
            </a:r>
          </a:p>
          <a:p>
            <a:pPr algn="just"/>
            <a:r>
              <a:rPr lang="en-US" sz="2200" b="1" dirty="0">
                <a:ln w="0"/>
                <a:effectLst>
                  <a:outerShdw blurRad="38100" dist="19050" dir="2700000" algn="tl" rotWithShape="0">
                    <a:schemeClr val="dk1">
                      <a:alpha val="40000"/>
                    </a:schemeClr>
                  </a:outerShdw>
                </a:effectLst>
              </a:rPr>
              <a:t>Favorable events or cases: </a:t>
            </a:r>
            <a:r>
              <a:rPr lang="en-US" sz="2200" dirty="0">
                <a:ln w="0"/>
                <a:effectLst>
                  <a:outerShdw blurRad="38100" dist="19050" dir="2700000" algn="tl" rotWithShape="0">
                    <a:schemeClr val="dk1">
                      <a:alpha val="40000"/>
                    </a:schemeClr>
                  </a:outerShdw>
                </a:effectLst>
              </a:rPr>
              <a:t>The total number of possible outcomes in which specified event happens then these specified events are known as Favorable event or cases. For example- In a throw of two dice , the number of cases favorable to getting a sum 6 is 5, i.e. (1,5);</a:t>
            </a:r>
            <a:r>
              <a:rPr lang="en-US" sz="2200" dirty="0">
                <a:ln w="0"/>
                <a:effectLst>
                  <a:outerShdw blurRad="38100" dist="19050" dir="2700000" algn="tl" rotWithShape="0">
                    <a:schemeClr val="dk1">
                      <a:alpha val="40000"/>
                    </a:schemeClr>
                  </a:outerShdw>
                </a:effectLst>
                <a:sym typeface="Wingdings" pitchFamily="2" charset="2"/>
              </a:rPr>
              <a:t>(2,4); (3,3);(4,2);(5,1)</a:t>
            </a: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2E185050-AF5E-4368-A350-0886F512E1F5}" type="datetime1">
              <a:rPr lang="en-US" smtClean="0"/>
              <a:pPr/>
              <a:t>5/14/2022</a:t>
            </a:fld>
            <a:endParaRPr lang="en-US" dirty="0"/>
          </a:p>
        </p:txBody>
      </p:sp>
      <p:sp>
        <p:nvSpPr>
          <p:cNvPr id="5" name="Footer Placeholder 4"/>
          <p:cNvSpPr>
            <a:spLocks noGrp="1"/>
          </p:cNvSpPr>
          <p:nvPr>
            <p:ph type="ftr" sz="quarter" idx="11"/>
          </p:nvPr>
        </p:nvSpPr>
        <p:spPr>
          <a:xfrm>
            <a:off x="2712378" y="6356352"/>
            <a:ext cx="7422222" cy="219110"/>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itchFamily="18" charset="0"/>
              <a:cs typeface="Times New Roman" pitchFamily="18" charset="0"/>
            </a:endParaRPr>
          </a:p>
          <a:p>
            <a:pPr algn="ctr">
              <a:spcBef>
                <a:spcPct val="0"/>
              </a:spcBef>
              <a:defRPr/>
            </a:pPr>
            <a:r>
              <a:rPr lang="en-US" sz="3000" b="1" dirty="0">
                <a:cs typeface="Times New Roman" pitchFamily="18" charset="0"/>
              </a:rPr>
              <a:t>Probability</a:t>
            </a:r>
            <a:r>
              <a:rPr lang="en-US" sz="3000" b="1" dirty="0">
                <a:solidFill>
                  <a:prstClr val="black"/>
                </a:solidFill>
                <a:latin typeface="Calibri"/>
              </a:rPr>
              <a:t> (CO5)</a:t>
            </a:r>
            <a:endParaRPr lang="en-US" sz="30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FD94F186-C5F7-4300-8290-A0A56242621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16978" y="-31847"/>
            <a:ext cx="1295400" cy="705957"/>
          </a:xfrm>
          <a:prstGeom prst="rect">
            <a:avLst/>
          </a:prstGeom>
        </p:spPr>
      </p:pic>
    </p:spTree>
    <p:extLst>
      <p:ext uri="{BB962C8B-B14F-4D97-AF65-F5344CB8AC3E}">
        <p14:creationId xmlns:p14="http://schemas.microsoft.com/office/powerpoint/2010/main" xmlns="" val="189047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500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817164"/>
            <a:ext cx="8229600" cy="8784037"/>
          </a:xfrm>
        </p:spPr>
        <p:txBody>
          <a:bodyPr>
            <a:noAutofit/>
          </a:bodyPr>
          <a:lstStyle/>
          <a:p>
            <a:r>
              <a:rPr lang="en-US" sz="2200" b="1" dirty="0">
                <a:ln w="0"/>
                <a:effectLst>
                  <a:outerShdw blurRad="38100" dist="19050" dir="2700000" algn="tl" rotWithShape="0">
                    <a:schemeClr val="dk1">
                      <a:alpha val="40000"/>
                    </a:schemeClr>
                  </a:outerShdw>
                </a:effectLst>
                <a:cs typeface="Times New Roman" pitchFamily="18" charset="0"/>
              </a:rPr>
              <a:t>Mutually exclusive events:</a:t>
            </a:r>
            <a:r>
              <a:rPr lang="en-US" sz="2200" dirty="0">
                <a:ln w="0"/>
                <a:effectLst>
                  <a:outerShdw blurRad="38100" dist="19050" dir="2700000" algn="tl" rotWithShape="0">
                    <a:schemeClr val="dk1">
                      <a:alpha val="40000"/>
                    </a:schemeClr>
                  </a:outerShdw>
                </a:effectLst>
                <a:cs typeface="Times New Roman" pitchFamily="18" charset="0"/>
              </a:rPr>
              <a:t> If no two or more than two of them can happen simultaneously in same trial. For example: In tossing a coin , then events are head and tail are mutually exclusive, since if the outcome is head then the possibility of getting tail in the same trial ruled out.</a:t>
            </a:r>
          </a:p>
          <a:p>
            <a:r>
              <a:rPr lang="en-US" sz="2200" b="1" dirty="0">
                <a:ln w="0"/>
                <a:effectLst>
                  <a:outerShdw blurRad="38100" dist="19050" dir="2700000" algn="tl" rotWithShape="0">
                    <a:schemeClr val="dk1">
                      <a:alpha val="40000"/>
                    </a:schemeClr>
                  </a:outerShdw>
                </a:effectLst>
                <a:cs typeface="Times New Roman" pitchFamily="18" charset="0"/>
              </a:rPr>
              <a:t>Equally likely events: </a:t>
            </a:r>
            <a:r>
              <a:rPr lang="en-US" sz="2200" dirty="0">
                <a:ln w="0"/>
                <a:effectLst>
                  <a:outerShdw blurRad="38100" dist="19050" dir="2700000" algn="tl" rotWithShape="0">
                    <a:schemeClr val="dk1">
                      <a:alpha val="40000"/>
                    </a:schemeClr>
                  </a:outerShdw>
                </a:effectLst>
                <a:cs typeface="Times New Roman" pitchFamily="18" charset="0"/>
              </a:rPr>
              <a:t>Events are said to be equally likely if there is no reasons to expect any one in preference to any other. For example- In throwing a die ,all the six faces are equally likely to come.</a:t>
            </a:r>
          </a:p>
          <a:p>
            <a:r>
              <a:rPr lang="en-US" sz="2200" b="1" dirty="0">
                <a:ln w="0"/>
                <a:effectLst>
                  <a:outerShdw blurRad="38100" dist="19050" dir="2700000" algn="tl" rotWithShape="0">
                    <a:schemeClr val="dk1">
                      <a:alpha val="40000"/>
                    </a:schemeClr>
                  </a:outerShdw>
                </a:effectLst>
                <a:cs typeface="Times New Roman" pitchFamily="18" charset="0"/>
              </a:rPr>
              <a:t>Independent &amp; dependent events: </a:t>
            </a:r>
            <a:r>
              <a:rPr lang="en-US" sz="2200" dirty="0">
                <a:ln w="0"/>
                <a:effectLst>
                  <a:outerShdw blurRad="38100" dist="19050" dir="2700000" algn="tl" rotWithShape="0">
                    <a:schemeClr val="dk1">
                      <a:alpha val="40000"/>
                    </a:schemeClr>
                  </a:outerShdw>
                </a:effectLst>
                <a:cs typeface="Times New Roman" pitchFamily="18" charset="0"/>
              </a:rPr>
              <a:t>Two or more events are said to be independent if the happening or non happening  of any one does depend (or is not affected) by the happening  or non happening of any other . Otherwise they are said to be dependent</a:t>
            </a: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7D1468E2-2086-4B01-8865-BC2F748D2253}" type="datetime1">
              <a:rPr lang="en-US" smtClean="0"/>
              <a:pPr/>
              <a:t>5/14/2022</a:t>
            </a:fld>
            <a:endParaRPr lang="en-US" dirty="0"/>
          </a:p>
        </p:txBody>
      </p:sp>
      <p:sp>
        <p:nvSpPr>
          <p:cNvPr id="5" name="Footer Placeholder 4"/>
          <p:cNvSpPr>
            <a:spLocks noGrp="1"/>
          </p:cNvSpPr>
          <p:nvPr>
            <p:ph type="ftr" sz="quarter" idx="11"/>
          </p:nvPr>
        </p:nvSpPr>
        <p:spPr>
          <a:xfrm>
            <a:off x="2815119" y="6133673"/>
            <a:ext cx="6252681" cy="58780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itchFamily="18" charset="0"/>
              <a:cs typeface="Times New Roman" pitchFamily="18" charset="0"/>
            </a:endParaRPr>
          </a:p>
          <a:p>
            <a:pPr algn="ctr">
              <a:spcBef>
                <a:spcPct val="0"/>
              </a:spcBef>
              <a:defRPr/>
            </a:pPr>
            <a:r>
              <a:rPr lang="en-US" sz="3000" b="1" dirty="0">
                <a:cs typeface="Times New Roman" pitchFamily="18" charset="0"/>
              </a:rPr>
              <a:t>Probability</a:t>
            </a:r>
            <a:r>
              <a:rPr lang="en-US" sz="3000" b="1" dirty="0">
                <a:solidFill>
                  <a:prstClr val="black"/>
                </a:solidFill>
                <a:latin typeface="Calibri"/>
              </a:rPr>
              <a:t> (CO5)</a:t>
            </a:r>
            <a:endParaRPr lang="en-US" sz="30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3CCA1D80-2D4B-45EB-BC41-B51C420308FE}"/>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2037540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50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500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500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lgn="just">
                  <a:buNone/>
                </a:pPr>
                <a:r>
                  <a:rPr lang="en-US" sz="2200" b="1" dirty="0">
                    <a:ln w="0"/>
                    <a:effectLst>
                      <a:outerShdw blurRad="38100" dist="19050" dir="2700000" algn="tl" rotWithShape="0">
                        <a:schemeClr val="dk1">
                          <a:alpha val="40000"/>
                        </a:schemeClr>
                      </a:outerShdw>
                    </a:effectLst>
                  </a:rPr>
                  <a:t>Mathematical  Definition of the probability:</a:t>
                </a:r>
              </a:p>
              <a:p>
                <a:pPr marL="0" indent="0" algn="just">
                  <a:buNone/>
                </a:pPr>
                <a:r>
                  <a:rPr lang="en-US" sz="2200" dirty="0">
                    <a:ln w="0"/>
                    <a:effectLst>
                      <a:outerShdw blurRad="38100" dist="19050" dir="2700000" algn="tl" rotWithShape="0">
                        <a:schemeClr val="dk1">
                          <a:alpha val="40000"/>
                        </a:schemeClr>
                      </a:outerShdw>
                    </a:effectLst>
                  </a:rPr>
                  <a:t>If there are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𝑛</m:t>
                    </m:r>
                  </m:oMath>
                </a14:m>
                <a:r>
                  <a:rPr lang="en-US" sz="2200" dirty="0">
                    <a:ln w="0"/>
                    <a:effectLst>
                      <a:outerShdw blurRad="38100" dist="19050" dir="2700000" algn="tl" rotWithShape="0">
                        <a:schemeClr val="dk1">
                          <a:alpha val="40000"/>
                        </a:schemeClr>
                      </a:outerShdw>
                    </a:effectLst>
                  </a:rPr>
                  <a:t> equally likely ,mutually exclusive and exhaustive cases of an experiment and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𝑚</m:t>
                    </m:r>
                  </m:oMath>
                </a14:m>
                <a:r>
                  <a:rPr lang="en-US" sz="2200" dirty="0">
                    <a:ln w="0"/>
                    <a:effectLst>
                      <a:outerShdw blurRad="38100" dist="19050" dir="2700000" algn="tl" rotWithShape="0">
                        <a:schemeClr val="dk1">
                          <a:alpha val="40000"/>
                        </a:schemeClr>
                      </a:outerShdw>
                    </a:effectLst>
                  </a:rPr>
                  <a:t> of theses are </a:t>
                </a:r>
                <a:r>
                  <a:rPr lang="en-US" sz="2200" dirty="0" err="1">
                    <a:ln w="0"/>
                    <a:effectLst>
                      <a:outerShdw blurRad="38100" dist="19050" dir="2700000" algn="tl" rotWithShape="0">
                        <a:schemeClr val="dk1">
                          <a:alpha val="40000"/>
                        </a:schemeClr>
                      </a:outerShdw>
                    </a:effectLst>
                  </a:rPr>
                  <a:t>favourable</a:t>
                </a:r>
                <a:r>
                  <a:rPr lang="en-US" sz="2200" dirty="0">
                    <a:ln w="0"/>
                    <a:effectLst>
                      <a:outerShdw blurRad="38100" dist="19050" dir="2700000" algn="tl" rotWithShape="0">
                        <a:schemeClr val="dk1">
                          <a:alpha val="40000"/>
                        </a:schemeClr>
                      </a:outerShdw>
                    </a:effectLst>
                  </a:rPr>
                  <a:t>  then the probability of happening of the event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𝐸</m:t>
                    </m:r>
                  </m:oMath>
                </a14:m>
                <a:r>
                  <a:rPr lang="en-US" sz="2200" dirty="0">
                    <a:ln w="0"/>
                    <a:effectLst>
                      <a:outerShdw blurRad="38100" dist="19050" dir="2700000" algn="tl" rotWithShape="0">
                        <a:schemeClr val="dk1">
                          <a:alpha val="40000"/>
                        </a:schemeClr>
                      </a:outerShdw>
                    </a:effectLst>
                  </a:rPr>
                  <a:t> is </a:t>
                </a:r>
                <a:endParaRPr lang="en-US" sz="2200" i="1" dirty="0">
                  <a:ln w="0"/>
                  <a:effectLst>
                    <a:outerShdw blurRad="38100" dist="19050" dir="2700000" algn="tl" rotWithShape="0">
                      <a:schemeClr val="dk1">
                        <a:alpha val="40000"/>
                      </a:schemeClr>
                    </a:outerShdw>
                  </a:effectLst>
                </a:endParaRPr>
              </a:p>
              <a:p>
                <a:pPr marL="0" indent="0" algn="just">
                  <a:buNone/>
                </a:pPr>
                <a14:m>
                  <m:oMathPara xmlns:m="http://schemas.openxmlformats.org/officeDocument/2006/math">
                    <m:oMathParaPr>
                      <m:jc m:val="left"/>
                    </m:oMathParaPr>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𝑝</m:t>
                      </m:r>
                      <m:r>
                        <a:rPr lang="en-US" sz="2200" i="1">
                          <a:ln w="0"/>
                          <a:effectLst>
                            <a:outerShdw blurRad="38100" dist="19050" dir="2700000" algn="tl" rotWithShape="0">
                              <a:schemeClr val="dk1">
                                <a:alpha val="40000"/>
                              </a:schemeClr>
                            </a:outerShdw>
                          </a:effectLst>
                          <a:latin typeface="Cambria Math"/>
                        </a:rPr>
                        <m:t>=</m:t>
                      </m:r>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r>
                            <a:rPr lang="en-US" sz="2200" i="1">
                              <a:ln w="0"/>
                              <a:effectLst>
                                <a:outerShdw blurRad="38100" dist="19050" dir="2700000" algn="tl" rotWithShape="0">
                                  <a:schemeClr val="dk1">
                                    <a:alpha val="40000"/>
                                  </a:schemeClr>
                                </a:outerShdw>
                              </a:effectLst>
                              <a:latin typeface="Cambria Math"/>
                            </a:rPr>
                            <m:t>𝐸</m:t>
                          </m:r>
                        </m:e>
                      </m:d>
                      <m:r>
                        <a:rPr lang="en-US" sz="2200" i="1">
                          <a:ln w="0"/>
                          <a:effectLst>
                            <a:outerShdw blurRad="38100" dist="19050" dir="2700000" algn="tl" rotWithShape="0">
                              <a:schemeClr val="dk1">
                                <a:alpha val="40000"/>
                              </a:schemeClr>
                            </a:outerShdw>
                          </a:effectLst>
                          <a:latin typeface="Cambria Math"/>
                        </a:rPr>
                        <m:t>=</m:t>
                      </m:r>
                      <m:f>
                        <m:fPr>
                          <m:ctrlPr>
                            <a:rPr lang="en-US" sz="2200" i="1">
                              <a:ln w="0"/>
                              <a:effectLst>
                                <a:outerShdw blurRad="38100" dist="19050" dir="2700000" algn="tl" rotWithShape="0">
                                  <a:schemeClr val="dk1">
                                    <a:alpha val="40000"/>
                                  </a:schemeClr>
                                </a:outerShdw>
                              </a:effectLst>
                              <a:latin typeface="Cambria Math" panose="02040503050406030204" pitchFamily="18" charset="0"/>
                            </a:rPr>
                          </m:ctrlPr>
                        </m:fPr>
                        <m:num>
                          <m:r>
                            <m:rPr>
                              <m:sty m:val="p"/>
                            </m:rPr>
                            <a:rPr lang="en-US" sz="2200">
                              <a:ln w="0"/>
                              <a:effectLst>
                                <a:outerShdw blurRad="38100" dist="19050" dir="2700000" algn="tl" rotWithShape="0">
                                  <a:schemeClr val="dk1">
                                    <a:alpha val="40000"/>
                                  </a:schemeClr>
                                </a:outerShdw>
                              </a:effectLst>
                              <a:latin typeface="Cambria Math"/>
                            </a:rPr>
                            <m:t>favourable</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number</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of</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cases</m:t>
                          </m:r>
                        </m:num>
                        <m:den>
                          <m:r>
                            <m:rPr>
                              <m:nor/>
                            </m:rPr>
                            <a:rPr lang="en-US" sz="2200" dirty="0">
                              <a:ln w="0"/>
                              <a:effectLst>
                                <a:outerShdw blurRad="38100" dist="19050" dir="2700000" algn="tl" rotWithShape="0">
                                  <a:schemeClr val="dk1">
                                    <a:alpha val="40000"/>
                                  </a:schemeClr>
                                </a:outerShdw>
                              </a:effectLst>
                            </a:rPr>
                            <m:t>exhaustive</m:t>
                          </m:r>
                          <m:r>
                            <a:rPr lang="en-US" sz="2200" dirty="0">
                              <a:ln w="0"/>
                              <a:effectLst>
                                <a:outerShdw blurRad="38100" dist="19050" dir="2700000" algn="tl" rotWithShape="0">
                                  <a:schemeClr val="dk1">
                                    <a:alpha val="40000"/>
                                  </a:schemeClr>
                                </a:outerShdw>
                              </a:effectLst>
                              <a:latin typeface="Cambria Math"/>
                            </a:rPr>
                            <m:t> </m:t>
                          </m:r>
                          <m:r>
                            <m:rPr>
                              <m:sty m:val="p"/>
                            </m:rPr>
                            <a:rPr lang="en-US" sz="2200" dirty="0">
                              <a:ln w="0"/>
                              <a:effectLst>
                                <a:outerShdw blurRad="38100" dist="19050" dir="2700000" algn="tl" rotWithShape="0">
                                  <a:schemeClr val="dk1">
                                    <a:alpha val="40000"/>
                                  </a:schemeClr>
                                </a:outerShdw>
                              </a:effectLst>
                              <a:latin typeface="Cambria Math"/>
                            </a:rPr>
                            <m:t>number</m:t>
                          </m:r>
                          <m:r>
                            <a:rPr lang="en-US" sz="2200" dirty="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of</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cases</m:t>
                          </m:r>
                        </m:den>
                      </m:f>
                      <m:r>
                        <a:rPr lang="en-US" sz="2200" i="1">
                          <a:ln w="0"/>
                          <a:effectLst>
                            <a:outerShdw blurRad="38100" dist="19050" dir="2700000" algn="tl" rotWithShape="0">
                              <a:schemeClr val="dk1">
                                <a:alpha val="40000"/>
                              </a:schemeClr>
                            </a:outerShdw>
                          </a:effectLst>
                          <a:latin typeface="Cambria Math"/>
                        </a:rPr>
                        <m:t>=</m:t>
                      </m:r>
                      <m:f>
                        <m:fPr>
                          <m:ctrlPr>
                            <a:rPr lang="en-US" sz="2200" i="1">
                              <a:ln w="0"/>
                              <a:effectLst>
                                <a:outerShdw blurRad="38100" dist="19050" dir="2700000" algn="tl" rotWithShape="0">
                                  <a:schemeClr val="dk1">
                                    <a:alpha val="40000"/>
                                  </a:schemeClr>
                                </a:outerShdw>
                              </a:effectLst>
                              <a:latin typeface="Cambria Math" panose="02040503050406030204" pitchFamily="18" charset="0"/>
                            </a:rPr>
                          </m:ctrlPr>
                        </m:fPr>
                        <m:num>
                          <m:r>
                            <a:rPr lang="en-US" sz="2200" i="1">
                              <a:ln w="0"/>
                              <a:effectLst>
                                <a:outerShdw blurRad="38100" dist="19050" dir="2700000" algn="tl" rotWithShape="0">
                                  <a:schemeClr val="dk1">
                                    <a:alpha val="40000"/>
                                  </a:schemeClr>
                                </a:outerShdw>
                              </a:effectLst>
                              <a:latin typeface="Cambria Math"/>
                            </a:rPr>
                            <m:t>𝑚</m:t>
                          </m:r>
                        </m:num>
                        <m:den>
                          <m:r>
                            <a:rPr lang="en-US" sz="2200" i="1">
                              <a:ln w="0"/>
                              <a:effectLst>
                                <a:outerShdw blurRad="38100" dist="19050" dir="2700000" algn="tl" rotWithShape="0">
                                  <a:schemeClr val="dk1">
                                    <a:alpha val="40000"/>
                                  </a:schemeClr>
                                </a:outerShdw>
                              </a:effectLst>
                              <a:latin typeface="Cambria Math"/>
                            </a:rPr>
                            <m:t>𝑛</m:t>
                          </m:r>
                        </m:den>
                      </m:f>
                    </m:oMath>
                  </m:oMathPara>
                </a14:m>
                <a:endParaRPr lang="en-US" sz="2200" dirty="0">
                  <a:ln w="0"/>
                  <a:effectLst>
                    <a:outerShdw blurRad="38100" dist="19050" dir="2700000" algn="tl" rotWithShape="0">
                      <a:schemeClr val="dk1">
                        <a:alpha val="40000"/>
                      </a:schemeClr>
                    </a:outerShdw>
                  </a:effectLst>
                </a:endParaRPr>
              </a:p>
              <a:p>
                <a:pPr marL="0" indent="0" algn="just">
                  <a:buNone/>
                </a:pPr>
                <a:r>
                  <a:rPr lang="en-US" sz="2200" dirty="0">
                    <a:ln w="0"/>
                    <a:effectLst>
                      <a:outerShdw blurRad="38100" dist="19050" dir="2700000" algn="tl" rotWithShape="0">
                        <a:schemeClr val="dk1">
                          <a:alpha val="40000"/>
                        </a:schemeClr>
                      </a:outerShdw>
                    </a:effectLst>
                  </a:rPr>
                  <a:t>Probability that the event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𝐸</m:t>
                    </m:r>
                  </m:oMath>
                </a14:m>
                <a:r>
                  <a:rPr lang="en-US" sz="2200" dirty="0">
                    <a:ln w="0"/>
                    <a:effectLst>
                      <a:outerShdw blurRad="38100" dist="19050" dir="2700000" algn="tl" rotWithShape="0">
                        <a:schemeClr val="dk1">
                          <a:alpha val="40000"/>
                        </a:schemeClr>
                      </a:outerShdw>
                    </a:effectLst>
                  </a:rPr>
                  <a:t> will not happen is</a:t>
                </a:r>
              </a:p>
              <a:p>
                <a:pPr marL="0" indent="0" algn="just">
                  <a:buNone/>
                </a:pPr>
                <a14:m>
                  <m:oMathPara xmlns:m="http://schemas.openxmlformats.org/officeDocument/2006/math">
                    <m:oMathParaPr>
                      <m:jc m:val="left"/>
                    </m:oMathParaPr>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acc>
                            <m:accPr>
                              <m:chr m:val="̅"/>
                              <m:ctrlPr>
                                <a:rPr lang="en-US" sz="2200" i="1">
                                  <a:ln w="0"/>
                                  <a:effectLst>
                                    <a:outerShdw blurRad="38100" dist="19050" dir="2700000" algn="tl" rotWithShape="0">
                                      <a:schemeClr val="dk1">
                                        <a:alpha val="40000"/>
                                      </a:schemeClr>
                                    </a:outerShdw>
                                  </a:effectLst>
                                  <a:latin typeface="Cambria Math" panose="02040503050406030204" pitchFamily="18" charset="0"/>
                                </a:rPr>
                              </m:ctrlPr>
                            </m:accPr>
                            <m:e>
                              <m:r>
                                <a:rPr lang="en-US" sz="2200" i="1">
                                  <a:ln w="0"/>
                                  <a:effectLst>
                                    <a:outerShdw blurRad="38100" dist="19050" dir="2700000" algn="tl" rotWithShape="0">
                                      <a:schemeClr val="dk1">
                                        <a:alpha val="40000"/>
                                      </a:schemeClr>
                                    </a:outerShdw>
                                  </a:effectLst>
                                  <a:latin typeface="Cambria Math"/>
                                </a:rPr>
                                <m:t>𝐸</m:t>
                              </m:r>
                            </m:e>
                          </m:acc>
                        </m:e>
                      </m:d>
                      <m:r>
                        <a:rPr lang="en-US" sz="2200" i="1">
                          <a:ln w="0"/>
                          <a:effectLst>
                            <a:outerShdw blurRad="38100" dist="19050" dir="2700000" algn="tl" rotWithShape="0">
                              <a:schemeClr val="dk1">
                                <a:alpha val="40000"/>
                              </a:schemeClr>
                            </a:outerShdw>
                          </a:effectLst>
                          <a:latin typeface="Cambria Math"/>
                        </a:rPr>
                        <m:t>=</m:t>
                      </m:r>
                      <m:f>
                        <m:fPr>
                          <m:ctrlPr>
                            <a:rPr lang="en-US" sz="2200" i="1">
                              <a:ln w="0"/>
                              <a:effectLst>
                                <a:outerShdw blurRad="38100" dist="19050" dir="2700000" algn="tl" rotWithShape="0">
                                  <a:schemeClr val="dk1">
                                    <a:alpha val="40000"/>
                                  </a:schemeClr>
                                </a:outerShdw>
                              </a:effectLst>
                              <a:latin typeface="Cambria Math" panose="02040503050406030204" pitchFamily="18" charset="0"/>
                            </a:rPr>
                          </m:ctrlPr>
                        </m:fPr>
                        <m:num>
                          <m:r>
                            <m:rPr>
                              <m:sty m:val="p"/>
                            </m:rPr>
                            <a:rPr lang="en-US" sz="2200">
                              <a:ln w="0"/>
                              <a:effectLst>
                                <a:outerShdw blurRad="38100" dist="19050" dir="2700000" algn="tl" rotWithShape="0">
                                  <a:schemeClr val="dk1">
                                    <a:alpha val="40000"/>
                                  </a:schemeClr>
                                </a:outerShdw>
                              </a:effectLst>
                              <a:latin typeface="Cambria Math"/>
                            </a:rPr>
                            <m:t>unfavourable</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number</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of</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cases</m:t>
                          </m:r>
                        </m:num>
                        <m:den>
                          <m:r>
                            <a:rPr lang="en-US" sz="2200" dirty="0">
                              <a:ln w="0"/>
                              <a:effectLst>
                                <a:outerShdw blurRad="38100" dist="19050" dir="2700000" algn="tl" rotWithShape="0">
                                  <a:schemeClr val="dk1">
                                    <a:alpha val="40000"/>
                                  </a:schemeClr>
                                </a:outerShdw>
                              </a:effectLst>
                              <a:latin typeface="Cambria Math"/>
                            </a:rPr>
                            <m:t> </m:t>
                          </m:r>
                          <m:r>
                            <m:rPr>
                              <m:sty m:val="p"/>
                            </m:rPr>
                            <a:rPr lang="en-US" sz="2200" dirty="0">
                              <a:ln w="0"/>
                              <a:effectLst>
                                <a:outerShdw blurRad="38100" dist="19050" dir="2700000" algn="tl" rotWithShape="0">
                                  <a:schemeClr val="dk1">
                                    <a:alpha val="40000"/>
                                  </a:schemeClr>
                                </a:outerShdw>
                              </a:effectLst>
                              <a:latin typeface="Cambria Math"/>
                            </a:rPr>
                            <m:t>exhaustive</m:t>
                          </m:r>
                          <m:r>
                            <a:rPr lang="en-US" sz="2200" dirty="0">
                              <a:ln w="0"/>
                              <a:effectLst>
                                <a:outerShdw blurRad="38100" dist="19050" dir="2700000" algn="tl" rotWithShape="0">
                                  <a:schemeClr val="dk1">
                                    <a:alpha val="40000"/>
                                  </a:schemeClr>
                                </a:outerShdw>
                              </a:effectLst>
                              <a:latin typeface="Cambria Math"/>
                            </a:rPr>
                            <m:t> </m:t>
                          </m:r>
                          <m:r>
                            <m:rPr>
                              <m:sty m:val="p"/>
                            </m:rPr>
                            <a:rPr lang="en-US" sz="2200" dirty="0">
                              <a:ln w="0"/>
                              <a:effectLst>
                                <a:outerShdw blurRad="38100" dist="19050" dir="2700000" algn="tl" rotWithShape="0">
                                  <a:schemeClr val="dk1">
                                    <a:alpha val="40000"/>
                                  </a:schemeClr>
                                </a:outerShdw>
                              </a:effectLst>
                              <a:latin typeface="Cambria Math"/>
                            </a:rPr>
                            <m:t>number</m:t>
                          </m:r>
                          <m:r>
                            <a:rPr lang="en-US" sz="2200" dirty="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of</m:t>
                          </m:r>
                          <m:r>
                            <a:rPr lang="en-US" sz="2200">
                              <a:ln w="0"/>
                              <a:effectLst>
                                <a:outerShdw blurRad="38100" dist="19050" dir="2700000" algn="tl" rotWithShape="0">
                                  <a:schemeClr val="dk1">
                                    <a:alpha val="40000"/>
                                  </a:schemeClr>
                                </a:outerShdw>
                              </a:effectLst>
                              <a:latin typeface="Cambria Math"/>
                            </a:rPr>
                            <m:t> </m:t>
                          </m:r>
                          <m:r>
                            <m:rPr>
                              <m:sty m:val="p"/>
                            </m:rPr>
                            <a:rPr lang="en-US" sz="2200">
                              <a:ln w="0"/>
                              <a:effectLst>
                                <a:outerShdw blurRad="38100" dist="19050" dir="2700000" algn="tl" rotWithShape="0">
                                  <a:schemeClr val="dk1">
                                    <a:alpha val="40000"/>
                                  </a:schemeClr>
                                </a:outerShdw>
                              </a:effectLst>
                              <a:latin typeface="Cambria Math"/>
                            </a:rPr>
                            <m:t>cases</m:t>
                          </m:r>
                        </m:den>
                      </m:f>
                      <m:r>
                        <a:rPr lang="en-US" sz="2200" i="1">
                          <a:ln w="0"/>
                          <a:effectLst>
                            <a:outerShdw blurRad="38100" dist="19050" dir="2700000" algn="tl" rotWithShape="0">
                              <a:schemeClr val="dk1">
                                <a:alpha val="40000"/>
                              </a:schemeClr>
                            </a:outerShdw>
                          </a:effectLst>
                          <a:latin typeface="Cambria Math"/>
                        </a:rPr>
                        <m:t>=</m:t>
                      </m:r>
                      <m:f>
                        <m:fPr>
                          <m:ctrlPr>
                            <a:rPr lang="en-US" sz="2200" i="1">
                              <a:ln w="0"/>
                              <a:effectLst>
                                <a:outerShdw blurRad="38100" dist="19050" dir="2700000" algn="tl" rotWithShape="0">
                                  <a:schemeClr val="dk1">
                                    <a:alpha val="40000"/>
                                  </a:schemeClr>
                                </a:outerShdw>
                              </a:effectLst>
                              <a:latin typeface="Cambria Math" panose="02040503050406030204" pitchFamily="18" charset="0"/>
                            </a:rPr>
                          </m:ctrlPr>
                        </m:fPr>
                        <m:num>
                          <m:r>
                            <a:rPr lang="en-US" sz="2200" i="1">
                              <a:ln w="0"/>
                              <a:effectLst>
                                <a:outerShdw blurRad="38100" dist="19050" dir="2700000" algn="tl" rotWithShape="0">
                                  <a:schemeClr val="dk1">
                                    <a:alpha val="40000"/>
                                  </a:schemeClr>
                                </a:outerShdw>
                              </a:effectLst>
                              <a:latin typeface="Cambria Math"/>
                            </a:rPr>
                            <m:t>𝑛</m:t>
                          </m:r>
                          <m:r>
                            <a:rPr lang="en-US" sz="2200" i="1">
                              <a:ln w="0"/>
                              <a:effectLst>
                                <a:outerShdw blurRad="38100" dist="19050" dir="2700000" algn="tl" rotWithShape="0">
                                  <a:schemeClr val="dk1">
                                    <a:alpha val="40000"/>
                                  </a:schemeClr>
                                </a:outerShdw>
                              </a:effectLst>
                              <a:latin typeface="Cambria Math"/>
                            </a:rPr>
                            <m:t>−</m:t>
                          </m:r>
                          <m:r>
                            <a:rPr lang="en-US" sz="2200" i="1">
                              <a:ln w="0"/>
                              <a:effectLst>
                                <a:outerShdw blurRad="38100" dist="19050" dir="2700000" algn="tl" rotWithShape="0">
                                  <a:schemeClr val="dk1">
                                    <a:alpha val="40000"/>
                                  </a:schemeClr>
                                </a:outerShdw>
                              </a:effectLst>
                              <a:latin typeface="Cambria Math"/>
                            </a:rPr>
                            <m:t>𝑚</m:t>
                          </m:r>
                        </m:num>
                        <m:den>
                          <m:r>
                            <a:rPr lang="en-US" sz="2200" i="1">
                              <a:ln w="0"/>
                              <a:effectLst>
                                <a:outerShdw blurRad="38100" dist="19050" dir="2700000" algn="tl" rotWithShape="0">
                                  <a:schemeClr val="dk1">
                                    <a:alpha val="40000"/>
                                  </a:schemeClr>
                                </a:outerShdw>
                              </a:effectLst>
                              <a:latin typeface="Cambria Math"/>
                            </a:rPr>
                            <m:t>𝑛</m:t>
                          </m:r>
                        </m:den>
                      </m:f>
                    </m:oMath>
                  </m:oMathPara>
                </a14:m>
                <a:endParaRPr lang="en-US" sz="2200" i="1" dirty="0">
                  <a:ln w="0"/>
                  <a:effectLst>
                    <a:outerShdw blurRad="38100" dist="19050" dir="2700000" algn="tl" rotWithShape="0">
                      <a:schemeClr val="dk1">
                        <a:alpha val="40000"/>
                      </a:schemeClr>
                    </a:outerShdw>
                  </a:effectLst>
                  <a:latin typeface="Cambria Math"/>
                </a:endParaRPr>
              </a:p>
              <a:p>
                <a:pPr marL="0" indent="0" algn="just">
                  <a:buNone/>
                </a:pPr>
                <a:r>
                  <a:rPr lang="en-US" sz="2200" dirty="0">
                    <a:ln w="0"/>
                    <a:effectLst>
                      <a:outerShdw blurRad="38100" dist="19050" dir="2700000" algn="tl" rotWithShape="0">
                        <a:schemeClr val="dk1">
                          <a:alpha val="40000"/>
                        </a:schemeClr>
                      </a:outerShdw>
                    </a:effectLst>
                    <a:latin typeface="Cambria Math"/>
                    <a:ea typeface="Cambria Math"/>
                  </a:rPr>
                  <a:t>⇒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acc>
                          <m:accPr>
                            <m:chr m:val="̅"/>
                            <m:ctrlPr>
                              <a:rPr lang="en-US" sz="2200" i="1">
                                <a:ln w="0"/>
                                <a:effectLst>
                                  <a:outerShdw blurRad="38100" dist="19050" dir="2700000" algn="tl" rotWithShape="0">
                                    <a:schemeClr val="dk1">
                                      <a:alpha val="40000"/>
                                    </a:schemeClr>
                                  </a:outerShdw>
                                </a:effectLst>
                                <a:latin typeface="Cambria Math" panose="02040503050406030204" pitchFamily="18" charset="0"/>
                              </a:rPr>
                            </m:ctrlPr>
                          </m:accPr>
                          <m:e>
                            <m:r>
                              <a:rPr lang="en-US" sz="2200" i="1">
                                <a:ln w="0"/>
                                <a:effectLst>
                                  <a:outerShdw blurRad="38100" dist="19050" dir="2700000" algn="tl" rotWithShape="0">
                                    <a:schemeClr val="dk1">
                                      <a:alpha val="40000"/>
                                    </a:schemeClr>
                                  </a:outerShdw>
                                </a:effectLst>
                                <a:latin typeface="Cambria Math"/>
                              </a:rPr>
                              <m:t>𝐸</m:t>
                            </m:r>
                          </m:e>
                        </m:acc>
                      </m:e>
                    </m:d>
                    <m:r>
                      <a:rPr lang="en-US" sz="2200" i="1">
                        <a:ln w="0"/>
                        <a:effectLst>
                          <a:outerShdw blurRad="38100" dist="19050" dir="2700000" algn="tl" rotWithShape="0">
                            <a:schemeClr val="dk1">
                              <a:alpha val="40000"/>
                            </a:schemeClr>
                          </a:outerShdw>
                        </a:effectLst>
                        <a:latin typeface="Cambria Math"/>
                      </a:rPr>
                      <m:t>=1−</m:t>
                    </m:r>
                    <m:f>
                      <m:fPr>
                        <m:ctrlPr>
                          <a:rPr lang="en-US" sz="2200" i="1">
                            <a:ln w="0"/>
                            <a:effectLst>
                              <a:outerShdw blurRad="38100" dist="19050" dir="2700000" algn="tl" rotWithShape="0">
                                <a:schemeClr val="dk1">
                                  <a:alpha val="40000"/>
                                </a:schemeClr>
                              </a:outerShdw>
                            </a:effectLst>
                            <a:latin typeface="Cambria Math" panose="02040503050406030204" pitchFamily="18" charset="0"/>
                          </a:rPr>
                        </m:ctrlPr>
                      </m:fPr>
                      <m:num>
                        <m:r>
                          <a:rPr lang="en-US" sz="2200" i="1">
                            <a:ln w="0"/>
                            <a:effectLst>
                              <a:outerShdw blurRad="38100" dist="19050" dir="2700000" algn="tl" rotWithShape="0">
                                <a:schemeClr val="dk1">
                                  <a:alpha val="40000"/>
                                </a:schemeClr>
                              </a:outerShdw>
                            </a:effectLst>
                            <a:latin typeface="Cambria Math"/>
                          </a:rPr>
                          <m:t>𝑚</m:t>
                        </m:r>
                      </m:num>
                      <m:den>
                        <m:r>
                          <a:rPr lang="en-US" sz="2200" i="1">
                            <a:ln w="0"/>
                            <a:effectLst>
                              <a:outerShdw blurRad="38100" dist="19050" dir="2700000" algn="tl" rotWithShape="0">
                                <a:schemeClr val="dk1">
                                  <a:alpha val="40000"/>
                                </a:schemeClr>
                              </a:outerShdw>
                            </a:effectLst>
                            <a:latin typeface="Cambria Math"/>
                          </a:rPr>
                          <m:t>𝑛</m:t>
                        </m:r>
                      </m:den>
                    </m:f>
                  </m:oMath>
                </a14:m>
                <a:endParaRPr lang="en-US" sz="2200" dirty="0">
                  <a:ln w="0"/>
                  <a:effectLst>
                    <a:outerShdw blurRad="38100" dist="19050" dir="2700000" algn="tl" rotWithShape="0">
                      <a:schemeClr val="dk1">
                        <a:alpha val="40000"/>
                      </a:schemeClr>
                    </a:outerShdw>
                  </a:effectLst>
                </a:endParaRPr>
              </a:p>
              <a:p>
                <a:pPr marL="0" indent="0" algn="just">
                  <a:buNone/>
                </a:pPr>
                <a:r>
                  <a:rPr lang="en-US" sz="2200" dirty="0">
                    <a:ln w="0"/>
                    <a:effectLst>
                      <a:outerShdw blurRad="38100" dist="19050" dir="2700000" algn="tl" rotWithShape="0">
                        <a:schemeClr val="dk1">
                          <a:alpha val="40000"/>
                        </a:schemeClr>
                      </a:outerShdw>
                    </a:effectLst>
                    <a:latin typeface="Cambria Math"/>
                    <a:ea typeface="Cambria Math"/>
                  </a:rPr>
                  <a:t>⇒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acc>
                          <m:accPr>
                            <m:chr m:val="̅"/>
                            <m:ctrlPr>
                              <a:rPr lang="en-US" sz="2200" i="1">
                                <a:ln w="0"/>
                                <a:effectLst>
                                  <a:outerShdw blurRad="38100" dist="19050" dir="2700000" algn="tl" rotWithShape="0">
                                    <a:schemeClr val="dk1">
                                      <a:alpha val="40000"/>
                                    </a:schemeClr>
                                  </a:outerShdw>
                                </a:effectLst>
                                <a:latin typeface="Cambria Math" panose="02040503050406030204" pitchFamily="18" charset="0"/>
                              </a:rPr>
                            </m:ctrlPr>
                          </m:accPr>
                          <m:e>
                            <m:r>
                              <a:rPr lang="en-US" sz="2200" i="1">
                                <a:ln w="0"/>
                                <a:effectLst>
                                  <a:outerShdw blurRad="38100" dist="19050" dir="2700000" algn="tl" rotWithShape="0">
                                    <a:schemeClr val="dk1">
                                      <a:alpha val="40000"/>
                                    </a:schemeClr>
                                  </a:outerShdw>
                                </a:effectLst>
                                <a:latin typeface="Cambria Math"/>
                              </a:rPr>
                              <m:t>𝐸</m:t>
                            </m:r>
                          </m:e>
                        </m:acc>
                      </m:e>
                    </m:d>
                    <m:r>
                      <a:rPr lang="en-US" sz="2200" i="1">
                        <a:ln w="0"/>
                        <a:effectLst>
                          <a:outerShdw blurRad="38100" dist="19050" dir="2700000" algn="tl" rotWithShape="0">
                            <a:schemeClr val="dk1">
                              <a:alpha val="40000"/>
                            </a:schemeClr>
                          </a:outerShdw>
                        </a:effectLst>
                        <a:latin typeface="Cambria Math"/>
                      </a:rPr>
                      <m:t>=1−</m:t>
                    </m:r>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r>
                          <a:rPr lang="en-US" sz="2200" i="1">
                            <a:ln w="0"/>
                            <a:effectLst>
                              <a:outerShdw blurRad="38100" dist="19050" dir="2700000" algn="tl" rotWithShape="0">
                                <a:schemeClr val="dk1">
                                  <a:alpha val="40000"/>
                                </a:schemeClr>
                              </a:outerShdw>
                            </a:effectLst>
                            <a:latin typeface="Cambria Math"/>
                          </a:rPr>
                          <m:t>𝐸</m:t>
                        </m:r>
                      </m:e>
                    </m:d>
                  </m:oMath>
                </a14:m>
                <a:endParaRPr lang="en-US" sz="2200" dirty="0">
                  <a:ln w="0"/>
                  <a:effectLst>
                    <a:outerShdw blurRad="38100" dist="19050" dir="2700000" algn="tl" rotWithShape="0">
                      <a:schemeClr val="dk1">
                        <a:alpha val="40000"/>
                      </a:schemeClr>
                    </a:outerShdw>
                  </a:effectLst>
                </a:endParaRPr>
              </a:p>
              <a:p>
                <a:pPr marL="0" indent="0" algn="just">
                  <a:buNone/>
                </a:pPr>
                <a:r>
                  <a:rPr lang="en-US" sz="2200" dirty="0">
                    <a:ln w="0"/>
                    <a:effectLst>
                      <a:outerShdw blurRad="38100" dist="19050" dir="2700000" algn="tl" rotWithShape="0">
                        <a:schemeClr val="dk1">
                          <a:alpha val="40000"/>
                        </a:schemeClr>
                      </a:outerShdw>
                    </a:effectLst>
                    <a:latin typeface="Cambria Math"/>
                    <a:ea typeface="Cambria Math"/>
                  </a:rPr>
                  <a:t>⇒ </a:t>
                </a:r>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r>
                          <a:rPr lang="en-US" sz="2200" i="1">
                            <a:ln w="0"/>
                            <a:effectLst>
                              <a:outerShdw blurRad="38100" dist="19050" dir="2700000" algn="tl" rotWithShape="0">
                                <a:schemeClr val="dk1">
                                  <a:alpha val="40000"/>
                                </a:schemeClr>
                              </a:outerShdw>
                            </a:effectLst>
                            <a:latin typeface="Cambria Math"/>
                          </a:rPr>
                          <m:t>𝐸</m:t>
                        </m:r>
                      </m:e>
                    </m:d>
                    <m:r>
                      <a:rPr lang="en-US" sz="2200" i="1">
                        <a:ln w="0"/>
                        <a:effectLst>
                          <a:outerShdw blurRad="38100" dist="19050" dir="2700000" algn="tl" rotWithShape="0">
                            <a:schemeClr val="dk1">
                              <a:alpha val="40000"/>
                            </a:schemeClr>
                          </a:outerShdw>
                        </a:effectLst>
                        <a:latin typeface="Cambria Math"/>
                      </a:rPr>
                      <m:t>+</m:t>
                    </m:r>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acc>
                          <m:accPr>
                            <m:chr m:val="̅"/>
                            <m:ctrlPr>
                              <a:rPr lang="en-US" sz="2200" i="1">
                                <a:ln w="0"/>
                                <a:effectLst>
                                  <a:outerShdw blurRad="38100" dist="19050" dir="2700000" algn="tl" rotWithShape="0">
                                    <a:schemeClr val="dk1">
                                      <a:alpha val="40000"/>
                                    </a:schemeClr>
                                  </a:outerShdw>
                                </a:effectLst>
                                <a:latin typeface="Cambria Math" panose="02040503050406030204" pitchFamily="18" charset="0"/>
                              </a:rPr>
                            </m:ctrlPr>
                          </m:accPr>
                          <m:e>
                            <m:r>
                              <a:rPr lang="en-US" sz="2200" i="1">
                                <a:ln w="0"/>
                                <a:effectLst>
                                  <a:outerShdw blurRad="38100" dist="19050" dir="2700000" algn="tl" rotWithShape="0">
                                    <a:schemeClr val="dk1">
                                      <a:alpha val="40000"/>
                                    </a:schemeClr>
                                  </a:outerShdw>
                                </a:effectLst>
                                <a:latin typeface="Cambria Math"/>
                              </a:rPr>
                              <m:t>𝐸</m:t>
                            </m:r>
                          </m:e>
                        </m:acc>
                      </m:e>
                    </m:d>
                    <m:r>
                      <a:rPr lang="en-US" sz="2200" i="1">
                        <a:ln w="0"/>
                        <a:effectLst>
                          <a:outerShdw blurRad="38100" dist="19050" dir="2700000" algn="tl" rotWithShape="0">
                            <a:schemeClr val="dk1">
                              <a:alpha val="40000"/>
                            </a:schemeClr>
                          </a:outerShdw>
                        </a:effectLst>
                        <a:latin typeface="Cambria Math"/>
                      </a:rPr>
                      <m:t>=1</m:t>
                    </m:r>
                  </m:oMath>
                </a14:m>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2"/>
                <a:stretch>
                  <a:fillRect l="-1062" t="-898" r="-113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4E277E4A-EF6A-41E8-B4DF-2ACB5C5E899B}" type="datetime1">
              <a:rPr lang="en-US" smtClean="0"/>
              <a:pPr/>
              <a:t>5/14/2022</a:t>
            </a:fld>
            <a:endParaRPr lang="en-US"/>
          </a:p>
        </p:txBody>
      </p:sp>
      <p:sp>
        <p:nvSpPr>
          <p:cNvPr id="5" name="Footer Placeholder 4"/>
          <p:cNvSpPr>
            <a:spLocks noGrp="1"/>
          </p:cNvSpPr>
          <p:nvPr>
            <p:ph type="ftr" sz="quarter" idx="11"/>
          </p:nvPr>
        </p:nvSpPr>
        <p:spPr>
          <a:xfrm>
            <a:off x="2383604" y="6248401"/>
            <a:ext cx="6684196"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b="1" dirty="0">
              <a:cs typeface="Times New Roman" pitchFamily="18" charset="0"/>
            </a:endParaRPr>
          </a:p>
          <a:p>
            <a:pPr algn="ctr">
              <a:spcBef>
                <a:spcPct val="0"/>
              </a:spcBef>
              <a:defRPr/>
            </a:pPr>
            <a:r>
              <a:rPr lang="en-US" sz="3000" b="1" dirty="0">
                <a:cs typeface="Times New Roman" pitchFamily="18" charset="0"/>
              </a:rPr>
              <a:t>Probability</a:t>
            </a:r>
            <a:r>
              <a:rPr lang="en-US" sz="3000" b="1" dirty="0">
                <a:solidFill>
                  <a:prstClr val="black"/>
                </a:solidFill>
                <a:latin typeface="Calibri"/>
              </a:rPr>
              <a:t> (CO5)</a:t>
            </a:r>
            <a:endParaRPr lang="en-US" sz="3000" b="1" dirty="0">
              <a:cs typeface="Times New Roman" pitchFamily="18" charset="0"/>
            </a:endParaRPr>
          </a:p>
          <a:p>
            <a:pPr lvl="0" algn="ctr">
              <a:spcBef>
                <a:spcPct val="0"/>
              </a:spcBef>
              <a:defRPr/>
            </a:pPr>
            <a:endParaRPr lang="en-US" sz="3000" b="1" dirty="0"/>
          </a:p>
        </p:txBody>
      </p:sp>
      <p:pic>
        <p:nvPicPr>
          <p:cNvPr id="9" name="Picture 8">
            <a:extLst>
              <a:ext uri="{FF2B5EF4-FFF2-40B4-BE49-F238E27FC236}">
                <a16:creationId xmlns:a16="http://schemas.microsoft.com/office/drawing/2014/main" xmlns="" id="{9918C8A7-F0F7-42D5-B97A-6EB4666AA2D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3248619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66018"/>
            <a:ext cx="8229600" cy="4525963"/>
          </a:xfrm>
        </p:spPr>
        <p:txBody>
          <a:bodyPr>
            <a:normAutofit fontScale="92500" lnSpcReduction="10000"/>
          </a:bodyPr>
          <a:lstStyle/>
          <a:p>
            <a:pPr marL="0" indent="0" algn="just">
              <a:buNone/>
            </a:pPr>
            <a:r>
              <a:rPr lang="en-US" sz="2400" b="1" dirty="0"/>
              <a:t>Course objective: </a:t>
            </a:r>
            <a:r>
              <a:rPr lang="en-US" sz="2400" dirty="0"/>
              <a:t>The objective of this course is to familiarize the engineers with concept of Linear Programming Problem (LPP), Integer Programming Problems, Constraint programming, various numerical techniques for mathematical task such as roots, integration, differential equations and numerical aptitude. It aims to show case the students with standard concepts and tools from B. Tech to deal with advanced level of mathematics and applications that would be essential for their disciplines. The student will be able to understand:</a:t>
            </a:r>
          </a:p>
          <a:p>
            <a:r>
              <a:rPr lang="en-US" sz="2400" dirty="0"/>
              <a:t>The concept of Linear Programming Problem .</a:t>
            </a:r>
          </a:p>
          <a:p>
            <a:r>
              <a:rPr lang="en-US" sz="2400" dirty="0"/>
              <a:t>The concept of Integer Programming Problems.</a:t>
            </a:r>
          </a:p>
          <a:p>
            <a:r>
              <a:rPr lang="en-US" sz="2400" dirty="0"/>
              <a:t>The concept of Non-Linear Programming Problem .</a:t>
            </a:r>
          </a:p>
          <a:p>
            <a:r>
              <a:rPr lang="en-US" sz="2400" dirty="0"/>
              <a:t>The concept of Numerical Techniques. </a:t>
            </a:r>
          </a:p>
          <a:p>
            <a:r>
              <a:rPr lang="en-US" sz="2400" dirty="0"/>
              <a:t>The concept of Numerical aptitude.</a:t>
            </a:r>
          </a:p>
        </p:txBody>
      </p:sp>
      <p:sp>
        <p:nvSpPr>
          <p:cNvPr id="4" name="Date Placeholder 3"/>
          <p:cNvSpPr>
            <a:spLocks noGrp="1"/>
          </p:cNvSpPr>
          <p:nvPr>
            <p:ph type="dt" sz="half" idx="10"/>
          </p:nvPr>
        </p:nvSpPr>
        <p:spPr/>
        <p:txBody>
          <a:bodyPr/>
          <a:lstStyle/>
          <a:p>
            <a:fld id="{C8C9CBF4-5D07-4B50-B01E-CA351FA421EB}" type="datetime1">
              <a:rPr lang="en-US" smtClean="0"/>
              <a:pPr/>
              <a:t>5/14/2022</a:t>
            </a:fld>
            <a:endParaRPr lang="en-US"/>
          </a:p>
        </p:txBody>
      </p:sp>
      <p:sp>
        <p:nvSpPr>
          <p:cNvPr id="5" name="Footer Placeholder 4"/>
          <p:cNvSpPr>
            <a:spLocks noGrp="1"/>
          </p:cNvSpPr>
          <p:nvPr>
            <p:ph type="ftr" sz="quarter" idx="11"/>
          </p:nvPr>
        </p:nvSpPr>
        <p:spPr>
          <a:xfrm>
            <a:off x="2506894" y="6248402"/>
            <a:ext cx="6560906" cy="234592"/>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895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Course Objective</a:t>
            </a:r>
          </a:p>
        </p:txBody>
      </p:sp>
      <p:pic>
        <p:nvPicPr>
          <p:cNvPr id="8" name="Picture 2">
            <a:extLst>
              <a:ext uri="{FF2B5EF4-FFF2-40B4-BE49-F238E27FC236}">
                <a16:creationId xmlns:a16="http://schemas.microsoft.com/office/drawing/2014/main" xmlns="" id="{6036A7A8-86EE-4C6A-99A4-A53E1510E87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p:blipFill>
        <p:spPr bwMode="auto">
          <a:xfrm>
            <a:off x="1346200" y="29888"/>
            <a:ext cx="1371600" cy="635365"/>
          </a:xfrm>
          <a:prstGeom prst="rect">
            <a:avLst/>
          </a:prstGeom>
          <a:noFill/>
        </p:spPr>
      </p:pic>
    </p:spTree>
    <p:extLst>
      <p:ext uri="{BB962C8B-B14F-4D97-AF65-F5344CB8AC3E}">
        <p14:creationId xmlns:p14="http://schemas.microsoft.com/office/powerpoint/2010/main" xmlns="" val="27067268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buNone/>
                </a:pPr>
                <a:r>
                  <a:rPr lang="en-US" sz="2200" b="1" dirty="0">
                    <a:ln w="0"/>
                    <a:effectLst>
                      <a:outerShdw blurRad="38100" dist="19050" dir="2700000" algn="tl" rotWithShape="0">
                        <a:schemeClr val="dk1">
                          <a:alpha val="40000"/>
                        </a:schemeClr>
                      </a:outerShdw>
                    </a:effectLst>
                  </a:rPr>
                  <a:t>Note: </a:t>
                </a:r>
              </a:p>
              <a:p>
                <a:r>
                  <a:rPr lang="en-US" sz="2200" dirty="0">
                    <a:ln w="0"/>
                    <a:effectLst>
                      <a:outerShdw blurRad="38100" dist="19050" dir="2700000" algn="tl" rotWithShape="0">
                        <a:schemeClr val="dk1">
                          <a:alpha val="40000"/>
                        </a:schemeClr>
                      </a:outerShdw>
                    </a:effectLst>
                  </a:rPr>
                  <a:t>Probability of the impossible event is zero.</a:t>
                </a:r>
              </a:p>
              <a:p>
                <a14:m>
                  <m:oMath xmlns:m="http://schemas.openxmlformats.org/officeDocument/2006/math">
                    <m:r>
                      <a:rPr lang="en-US" sz="2200" i="1">
                        <a:ln w="0"/>
                        <a:effectLst>
                          <a:outerShdw blurRad="38100" dist="19050" dir="2700000" algn="tl" rotWithShape="0">
                            <a:schemeClr val="dk1">
                              <a:alpha val="40000"/>
                            </a:schemeClr>
                          </a:outerShdw>
                        </a:effectLst>
                        <a:latin typeface="Cambria Math"/>
                      </a:rPr>
                      <m:t>0</m:t>
                    </m:r>
                    <m:r>
                      <a:rPr lang="en-US" sz="2200" i="1">
                        <a:ln w="0"/>
                        <a:effectLst>
                          <a:outerShdw blurRad="38100" dist="19050" dir="2700000" algn="tl" rotWithShape="0">
                            <a:schemeClr val="dk1">
                              <a:alpha val="40000"/>
                            </a:schemeClr>
                          </a:outerShdw>
                        </a:effectLst>
                        <a:latin typeface="Cambria Math"/>
                        <a:ea typeface="Cambria Math"/>
                      </a:rPr>
                      <m:t>≤</m:t>
                    </m:r>
                    <m:r>
                      <a:rPr lang="en-US" sz="2200" i="1">
                        <a:ln w="0"/>
                        <a:effectLst>
                          <a:outerShdw blurRad="38100" dist="19050" dir="2700000" algn="tl" rotWithShape="0">
                            <a:schemeClr val="dk1">
                              <a:alpha val="40000"/>
                            </a:schemeClr>
                          </a:outerShdw>
                        </a:effectLst>
                        <a:latin typeface="Cambria Math"/>
                      </a:rPr>
                      <m:t>𝑃</m:t>
                    </m:r>
                    <m:d>
                      <m:dPr>
                        <m:ctrlPr>
                          <a:rPr lang="en-US" sz="2200" i="1">
                            <a:ln w="0"/>
                            <a:effectLst>
                              <a:outerShdw blurRad="38100" dist="19050" dir="2700000" algn="tl" rotWithShape="0">
                                <a:schemeClr val="dk1">
                                  <a:alpha val="40000"/>
                                </a:schemeClr>
                              </a:outerShdw>
                            </a:effectLst>
                            <a:latin typeface="Cambria Math" panose="02040503050406030204" pitchFamily="18" charset="0"/>
                          </a:rPr>
                        </m:ctrlPr>
                      </m:dPr>
                      <m:e>
                        <m:r>
                          <a:rPr lang="en-US" sz="2200" i="1">
                            <a:ln w="0"/>
                            <a:effectLst>
                              <a:outerShdw blurRad="38100" dist="19050" dir="2700000" algn="tl" rotWithShape="0">
                                <a:schemeClr val="dk1">
                                  <a:alpha val="40000"/>
                                </a:schemeClr>
                              </a:outerShdw>
                            </a:effectLst>
                            <a:latin typeface="Cambria Math"/>
                          </a:rPr>
                          <m:t>𝐸</m:t>
                        </m:r>
                      </m:e>
                    </m:d>
                    <m:r>
                      <a:rPr lang="en-US" sz="2200" i="1">
                        <a:ln w="0"/>
                        <a:effectLst>
                          <a:outerShdw blurRad="38100" dist="19050" dir="2700000" algn="tl" rotWithShape="0">
                            <a:schemeClr val="dk1">
                              <a:alpha val="40000"/>
                            </a:schemeClr>
                          </a:outerShdw>
                        </a:effectLst>
                        <a:latin typeface="Cambria Math"/>
                        <a:ea typeface="Cambria Math"/>
                      </a:rPr>
                      <m:t>≤1.</m:t>
                    </m:r>
                  </m:oMath>
                </a14:m>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2"/>
                <a:stretch>
                  <a:fillRect l="-1062"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1A40633-7BB4-4EFC-B46E-F1423936A8C1}" type="datetime1">
              <a:rPr lang="en-US" smtClean="0"/>
              <a:pPr/>
              <a:t>5/14/2022</a:t>
            </a:fld>
            <a:endParaRPr lang="en-US"/>
          </a:p>
        </p:txBody>
      </p:sp>
      <p:sp>
        <p:nvSpPr>
          <p:cNvPr id="5" name="Footer Placeholder 4"/>
          <p:cNvSpPr>
            <a:spLocks noGrp="1"/>
          </p:cNvSpPr>
          <p:nvPr>
            <p:ph type="ftr" sz="quarter" idx="11"/>
          </p:nvPr>
        </p:nvSpPr>
        <p:spPr>
          <a:xfrm>
            <a:off x="2661007" y="6356351"/>
            <a:ext cx="6406793"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E4E04524-94EE-457E-A2AA-75410ED9766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152277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4800600"/>
              </a:xfrm>
            </p:spPr>
            <p:txBody>
              <a:bodyPr>
                <a:normAutofit/>
              </a:bodyPr>
              <a:lstStyle/>
              <a:p>
                <a:pPr marL="0" indent="0">
                  <a:buNone/>
                </a:pPr>
                <a:r>
                  <a:rPr lang="en-US" sz="2200" b="1" dirty="0"/>
                  <a:t>Example-1.</a:t>
                </a:r>
                <a:r>
                  <a:rPr lang="en-US" sz="2200" dirty="0"/>
                  <a:t> A bag contains 7 white, 6 red and 5 black balls . Two balls are drawn at random. Find the probability that they will both be white.</a:t>
                </a:r>
              </a:p>
              <a:p>
                <a:pPr marL="0" indent="0">
                  <a:buNone/>
                </a:pPr>
                <a:r>
                  <a:rPr lang="en-US" sz="2200" b="1" dirty="0"/>
                  <a:t>Sol:</a:t>
                </a:r>
                <a:endParaRPr lang="en-US" sz="2200" dirty="0"/>
              </a:p>
              <a:p>
                <a:pPr marL="0" indent="0">
                  <a:buNone/>
                </a:pPr>
                <a:r>
                  <a:rPr lang="en-US" sz="2200" dirty="0"/>
                  <a:t>Total no of balls </a:t>
                </a:r>
                <a14:m>
                  <m:oMath xmlns:m="http://schemas.openxmlformats.org/officeDocument/2006/math">
                    <m:r>
                      <a:rPr lang="en-US" sz="2200" i="1">
                        <a:latin typeface="Cambria Math"/>
                        <a:ea typeface="Cambria Math"/>
                      </a:rPr>
                      <m:t>=7+6+5=18</m:t>
                    </m:r>
                  </m:oMath>
                </a14:m>
                <a:endParaRPr lang="en-US" sz="2200" dirty="0">
                  <a:ea typeface="Cambria Math"/>
                </a:endParaRPr>
              </a:p>
              <a:p>
                <a:pPr marL="0" indent="0">
                  <a:buNone/>
                </a:pPr>
                <a:r>
                  <a:rPr lang="en-US" sz="2200" dirty="0"/>
                  <a:t>Out of 18 balls  2 balls are drawn at random in </a:t>
                </a:r>
                <a14:m>
                  <m:oMath xmlns:m="http://schemas.openxmlformats.org/officeDocument/2006/math">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18</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𝑤𝑎𝑦𝑠</m:t>
                    </m:r>
                  </m:oMath>
                </a14:m>
                <a:r>
                  <a:rPr lang="en-US" sz="2200" dirty="0"/>
                  <a:t>.</a:t>
                </a:r>
              </a:p>
              <a:p>
                <a:pPr marL="0" indent="0">
                  <a:buNone/>
                </a:pPr>
                <a:r>
                  <a:rPr lang="en-US" sz="2200" dirty="0"/>
                  <a:t>Therefore Exhaustive number of cases</a:t>
                </a:r>
                <a14:m>
                  <m:oMath xmlns:m="http://schemas.openxmlformats.org/officeDocument/2006/math">
                    <m:r>
                      <a:rPr lang="en-US" sz="2200" i="1">
                        <a:latin typeface="Cambria Math"/>
                      </a:rPr>
                      <m:t>=</m:t>
                    </m:r>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18</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m:t>
                    </m:r>
                    <m:f>
                      <m:fPr>
                        <m:ctrlPr>
                          <a:rPr lang="en-US" sz="2200" i="1">
                            <a:latin typeface="Cambria Math" panose="02040503050406030204" pitchFamily="18" charset="0"/>
                          </a:rPr>
                        </m:ctrlPr>
                      </m:fPr>
                      <m:num>
                        <m:r>
                          <a:rPr lang="en-US" sz="2200" i="1">
                            <a:latin typeface="Cambria Math"/>
                          </a:rPr>
                          <m:t>18</m:t>
                        </m:r>
                        <m:r>
                          <a:rPr lang="en-US" sz="2200" i="1">
                            <a:latin typeface="Cambria Math"/>
                            <a:ea typeface="Cambria Math"/>
                          </a:rPr>
                          <m:t>×17</m:t>
                        </m:r>
                      </m:num>
                      <m:den>
                        <m:r>
                          <a:rPr lang="en-US" sz="2200" i="1">
                            <a:latin typeface="Cambria Math"/>
                          </a:rPr>
                          <m:t>2</m:t>
                        </m:r>
                        <m:r>
                          <a:rPr lang="en-US" sz="2200" i="1">
                            <a:latin typeface="Cambria Math"/>
                            <a:ea typeface="Cambria Math"/>
                          </a:rPr>
                          <m:t>×1</m:t>
                        </m:r>
                      </m:den>
                    </m:f>
                    <m:r>
                      <a:rPr lang="en-US" sz="2200" i="1">
                        <a:latin typeface="Cambria Math"/>
                      </a:rPr>
                      <m:t>=153</m:t>
                    </m:r>
                  </m:oMath>
                </a14:m>
                <a:endParaRPr lang="en-US" sz="2200" dirty="0"/>
              </a:p>
              <a:p>
                <a:pPr marL="0" indent="0">
                  <a:buNone/>
                </a:pPr>
                <a:r>
                  <a:rPr lang="en-US" sz="2200" dirty="0"/>
                  <a:t>Out of 7 white balls , 2 balls can be drawn </a:t>
                </a:r>
                <a14:m>
                  <m:oMath xmlns:m="http://schemas.openxmlformats.org/officeDocument/2006/math">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7</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 </m:t>
                    </m:r>
                  </m:oMath>
                </a14:m>
                <a:r>
                  <a:rPr lang="en-US" sz="2200" dirty="0"/>
                  <a:t>ways</a:t>
                </a:r>
              </a:p>
              <a:p>
                <a:pPr marL="0" indent="0">
                  <a:buNone/>
                </a:pPr>
                <a:r>
                  <a:rPr lang="en-US" sz="2200" dirty="0"/>
                  <a:t>So favorable number of cases</a:t>
                </a:r>
                <a14:m>
                  <m:oMath xmlns:m="http://schemas.openxmlformats.org/officeDocument/2006/math">
                    <m:r>
                      <a:rPr lang="en-US" sz="2200" i="1">
                        <a:latin typeface="Cambria Math"/>
                        <a:ea typeface="Cambria Math"/>
                      </a:rPr>
                      <m:t>=</m:t>
                    </m:r>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7</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r>
                      <a:rPr lang="en-US" sz="2200" i="1">
                        <a:latin typeface="Cambria Math"/>
                      </a:rPr>
                      <m:t>=</m:t>
                    </m:r>
                    <m:f>
                      <m:fPr>
                        <m:ctrlPr>
                          <a:rPr lang="en-US" sz="2200" i="1">
                            <a:latin typeface="Cambria Math" panose="02040503050406030204" pitchFamily="18" charset="0"/>
                          </a:rPr>
                        </m:ctrlPr>
                      </m:fPr>
                      <m:num>
                        <m:r>
                          <a:rPr lang="en-US" sz="2200" i="1">
                            <a:latin typeface="Cambria Math"/>
                          </a:rPr>
                          <m:t>7</m:t>
                        </m:r>
                        <m:r>
                          <a:rPr lang="en-US" sz="2200" i="1">
                            <a:latin typeface="Cambria Math"/>
                            <a:ea typeface="Cambria Math"/>
                          </a:rPr>
                          <m:t>×6</m:t>
                        </m:r>
                      </m:num>
                      <m:den>
                        <m:r>
                          <a:rPr lang="en-US" sz="2200" i="1">
                            <a:latin typeface="Cambria Math"/>
                          </a:rPr>
                          <m:t>2</m:t>
                        </m:r>
                        <m:r>
                          <a:rPr lang="en-US" sz="2200" i="1">
                            <a:latin typeface="Cambria Math"/>
                            <a:ea typeface="Cambria Math"/>
                          </a:rPr>
                          <m:t>×1</m:t>
                        </m:r>
                      </m:den>
                    </m:f>
                    <m:r>
                      <a:rPr lang="en-US" sz="2200" i="1">
                        <a:latin typeface="Cambria Math"/>
                      </a:rPr>
                      <m:t>=21</m:t>
                    </m:r>
                  </m:oMath>
                </a14:m>
                <a:endParaRPr lang="en-US" sz="2200" dirty="0"/>
              </a:p>
              <a:p>
                <a:pPr marL="0" indent="0">
                  <a:buNone/>
                </a:pPr>
                <a:r>
                  <a:rPr lang="en-US" sz="2200" dirty="0"/>
                  <a:t>Probability of getting 2 white balls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21</m:t>
                        </m:r>
                      </m:num>
                      <m:den>
                        <m:r>
                          <a:rPr lang="en-US" sz="2200" i="1">
                            <a:latin typeface="Cambria Math"/>
                            <a:ea typeface="Cambria Math"/>
                          </a:rPr>
                          <m:t>153</m:t>
                        </m:r>
                      </m:den>
                    </m:f>
                    <m:r>
                      <a:rPr lang="en-US" sz="2200" i="1">
                        <a:latin typeface="Cambria Math"/>
                        <a:ea typeface="Cambria Math"/>
                      </a:rPr>
                      <m:t>=</m:t>
                    </m:r>
                    <m:f>
                      <m:fPr>
                        <m:ctrlPr>
                          <a:rPr lang="en-US" sz="2200" i="1">
                            <a:latin typeface="Cambria Math" panose="02040503050406030204" pitchFamily="18" charset="0"/>
                          </a:rPr>
                        </m:ctrlPr>
                      </m:fPr>
                      <m:num>
                        <m:r>
                          <a:rPr lang="en-US" sz="2200" i="1">
                            <a:latin typeface="Cambria Math"/>
                          </a:rPr>
                          <m:t>7</m:t>
                        </m:r>
                      </m:num>
                      <m:den>
                        <m:r>
                          <a:rPr lang="en-US" sz="2200" i="1">
                            <a:latin typeface="Cambria Math"/>
                            <a:ea typeface="Cambria Math"/>
                          </a:rPr>
                          <m:t>51</m:t>
                        </m:r>
                      </m:den>
                    </m:f>
                  </m:oMath>
                </a14:m>
                <a:endParaRPr lang="en-US" sz="2200" dirty="0"/>
              </a:p>
              <a:p>
                <a:pPr marL="0" indent="0">
                  <a:buNone/>
                </a:pPr>
                <a:endParaRPr lang="en-US" sz="2200" dirty="0"/>
              </a:p>
              <a:p>
                <a:pPr marL="0" indent="0" algn="ctr">
                  <a:buNone/>
                </a:pPr>
                <a:endParaRPr lang="en-US" sz="2200" b="1" dirty="0"/>
              </a:p>
              <a:p>
                <a:pPr marL="0" indent="0" algn="ctr">
                  <a:buNone/>
                </a:pPr>
                <a:endParaRPr lang="en-US" sz="22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4800600"/>
              </a:xfrm>
              <a:blipFill>
                <a:blip r:embed="rId2"/>
                <a:stretch>
                  <a:fillRect l="-963" t="-889" r="-44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246F5A4A-66FB-4162-BED8-CB777DC8BDD9}" type="datetime1">
              <a:rPr lang="en-US" smtClean="0"/>
              <a:pPr/>
              <a:t>5/14/2022</a:t>
            </a:fld>
            <a:endParaRPr lang="en-US"/>
          </a:p>
        </p:txBody>
      </p:sp>
      <p:sp>
        <p:nvSpPr>
          <p:cNvPr id="5" name="Footer Placeholder 4"/>
          <p:cNvSpPr>
            <a:spLocks noGrp="1"/>
          </p:cNvSpPr>
          <p:nvPr>
            <p:ph type="ftr" sz="quarter" idx="11"/>
          </p:nvPr>
        </p:nvSpPr>
        <p:spPr>
          <a:xfrm>
            <a:off x="2239766" y="6269437"/>
            <a:ext cx="6828034" cy="452040"/>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endParaRPr lang="en-US" sz="3200" b="1" dirty="0">
              <a:cs typeface="Times New Roman" pitchFamily="18" charset="0"/>
            </a:endParaRPr>
          </a:p>
          <a:p>
            <a:pPr algn="ctr">
              <a:spcBef>
                <a:spcPct val="0"/>
              </a:spcBef>
              <a:defRPr/>
            </a:pP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r>
              <a:rPr lang="en-US" sz="3200" b="1" dirty="0"/>
              <a:t> </a:t>
            </a:r>
          </a:p>
          <a:p>
            <a:pPr lvl="0" algn="ctr">
              <a:spcBef>
                <a:spcPct val="0"/>
              </a:spcBef>
              <a:defRPr/>
            </a:pPr>
            <a:r>
              <a:rPr lang="en-US" sz="3200" b="1" dirty="0"/>
              <a:t> </a:t>
            </a:r>
          </a:p>
        </p:txBody>
      </p:sp>
      <p:pic>
        <p:nvPicPr>
          <p:cNvPr id="9" name="Picture 8">
            <a:extLst>
              <a:ext uri="{FF2B5EF4-FFF2-40B4-BE49-F238E27FC236}">
                <a16:creationId xmlns:a16="http://schemas.microsoft.com/office/drawing/2014/main" xmlns="" id="{3FD0D3B5-2C93-4538-8F73-651CE592863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155472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4800600"/>
              </a:xfrm>
            </p:spPr>
            <p:txBody>
              <a:bodyPr>
                <a:normAutofit/>
              </a:bodyPr>
              <a:lstStyle/>
              <a:p>
                <a:pPr marL="0" indent="0">
                  <a:buNone/>
                </a:pPr>
                <a:r>
                  <a:rPr lang="en-US" sz="2200" b="1" dirty="0"/>
                  <a:t>Example-2: </a:t>
                </a:r>
                <a:r>
                  <a:rPr lang="en-US" sz="2200" dirty="0"/>
                  <a:t>What is the probability that a leap year selected at random </a:t>
                </a:r>
              </a:p>
              <a:p>
                <a:pPr marL="0" indent="0">
                  <a:buNone/>
                </a:pPr>
                <a:r>
                  <a:rPr lang="en-US" sz="2200" dirty="0"/>
                  <a:t>Will contain 53 Sundays? </a:t>
                </a:r>
              </a:p>
              <a:p>
                <a:pPr marL="0" indent="0">
                  <a:buNone/>
                </a:pPr>
                <a:r>
                  <a:rPr lang="en-US" sz="2200" b="1" dirty="0"/>
                  <a:t>Sol:</a:t>
                </a:r>
                <a:r>
                  <a:rPr lang="en-US" sz="2200" dirty="0"/>
                  <a:t> A leap year have 366 days</a:t>
                </a:r>
                <a14:m>
                  <m:oMath xmlns:m="http://schemas.openxmlformats.org/officeDocument/2006/math">
                    <m:r>
                      <a:rPr lang="en-US" sz="2200" i="1">
                        <a:latin typeface="Cambria Math"/>
                      </a:rPr>
                      <m:t>=</m:t>
                    </m:r>
                  </m:oMath>
                </a14:m>
                <a:r>
                  <a:rPr lang="en-US" sz="2200" dirty="0"/>
                  <a:t>52 weeks </a:t>
                </a:r>
                <a14:m>
                  <m:oMath xmlns:m="http://schemas.openxmlformats.org/officeDocument/2006/math">
                    <m:r>
                      <a:rPr lang="en-US" sz="2200" i="1">
                        <a:latin typeface="Cambria Math"/>
                      </a:rPr>
                      <m:t>+</m:t>
                    </m:r>
                  </m:oMath>
                </a14:m>
                <a:r>
                  <a:rPr lang="en-US" sz="2200" dirty="0"/>
                  <a:t> 2 days extra</a:t>
                </a:r>
              </a:p>
              <a:p>
                <a:pPr marL="0" indent="0">
                  <a:buNone/>
                </a:pPr>
                <a:r>
                  <a:rPr lang="en-US" sz="2200" dirty="0"/>
                  <a:t>That 2 days in a week either </a:t>
                </a:r>
              </a:p>
              <a:p>
                <a:pPr marL="0" indent="0">
                  <a:buNone/>
                </a:pPr>
                <a:r>
                  <a:rPr lang="en-US" sz="2200" dirty="0"/>
                  <a:t>Sunday-Monday</a:t>
                </a:r>
              </a:p>
              <a:p>
                <a:pPr marL="0" indent="0">
                  <a:buNone/>
                </a:pPr>
                <a:r>
                  <a:rPr lang="en-US" sz="2200" dirty="0"/>
                  <a:t>Monday-Tuesday</a:t>
                </a:r>
              </a:p>
              <a:p>
                <a:pPr marL="0" indent="0">
                  <a:buNone/>
                </a:pPr>
                <a:r>
                  <a:rPr lang="en-US" sz="2200" dirty="0"/>
                  <a:t>Tuesday-Wednesday</a:t>
                </a:r>
              </a:p>
              <a:p>
                <a:pPr marL="0" indent="0">
                  <a:buNone/>
                </a:pPr>
                <a:r>
                  <a:rPr lang="en-US" sz="2200" dirty="0"/>
                  <a:t>Wednesday-Thursday</a:t>
                </a:r>
              </a:p>
              <a:p>
                <a:pPr marL="0" indent="0">
                  <a:buNone/>
                </a:pPr>
                <a:r>
                  <a:rPr lang="en-US" sz="2200" dirty="0"/>
                  <a:t>Thursday-Friday</a:t>
                </a:r>
              </a:p>
              <a:p>
                <a:pPr marL="0" indent="0">
                  <a:buNone/>
                </a:pPr>
                <a:r>
                  <a:rPr lang="en-US" sz="2200" dirty="0"/>
                  <a:t>Friday-Saturday</a:t>
                </a:r>
              </a:p>
              <a:p>
                <a:pPr marL="0" indent="0">
                  <a:buNone/>
                </a:pPr>
                <a:r>
                  <a:rPr lang="en-US" sz="2200" dirty="0"/>
                  <a:t>Saturday-Sunday       so required prob.</a:t>
                </a: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7</m:t>
                        </m:r>
                      </m:den>
                    </m:f>
                  </m:oMath>
                </a14:m>
                <a:endParaRPr lang="en-US" sz="2200" dirty="0"/>
              </a:p>
              <a:p>
                <a:pPr marL="0" indent="0">
                  <a:buNone/>
                </a:pPr>
                <a:endParaRPr lang="en-US" sz="2200" dirty="0"/>
              </a:p>
              <a:p>
                <a:pPr marL="0" indent="0" algn="ctr">
                  <a:buNone/>
                </a:pPr>
                <a:endParaRPr lang="en-US" sz="2200" b="1" dirty="0"/>
              </a:p>
              <a:p>
                <a:pPr marL="0" indent="0" algn="ctr">
                  <a:buNone/>
                </a:pPr>
                <a:endParaRPr lang="en-US" sz="2200" b="1"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4800600"/>
              </a:xfrm>
              <a:blipFill>
                <a:blip r:embed="rId2"/>
                <a:stretch>
                  <a:fillRect l="-963" t="-889" r="-125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699AEA43-7494-4903-AC2C-598B942E107E}" type="datetime1">
              <a:rPr lang="en-US" smtClean="0"/>
              <a:pPr/>
              <a:t>5/14/2022</a:t>
            </a:fld>
            <a:endParaRPr lang="en-US"/>
          </a:p>
        </p:txBody>
      </p:sp>
      <p:sp>
        <p:nvSpPr>
          <p:cNvPr id="5" name="Footer Placeholder 4"/>
          <p:cNvSpPr>
            <a:spLocks noGrp="1"/>
          </p:cNvSpPr>
          <p:nvPr>
            <p:ph type="ftr" sz="quarter" idx="11"/>
          </p:nvPr>
        </p:nvSpPr>
        <p:spPr>
          <a:xfrm>
            <a:off x="2705100" y="6356351"/>
            <a:ext cx="636270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endParaRPr lang="en-US" sz="3200" b="1" dirty="0">
              <a:cs typeface="Times New Roman" pitchFamily="18" charset="0"/>
            </a:endParaRPr>
          </a:p>
          <a:p>
            <a:pPr algn="ctr">
              <a:spcBef>
                <a:spcPct val="0"/>
              </a:spcBef>
              <a:defRPr/>
            </a:pP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r>
              <a:rPr lang="en-US" sz="3200" b="1" dirty="0"/>
              <a:t> </a:t>
            </a:r>
          </a:p>
          <a:p>
            <a:pPr lvl="0" algn="ctr">
              <a:spcBef>
                <a:spcPct val="0"/>
              </a:spcBef>
              <a:defRPr/>
            </a:pPr>
            <a:r>
              <a:rPr lang="en-US" sz="3200" b="1" dirty="0"/>
              <a:t> </a:t>
            </a:r>
          </a:p>
        </p:txBody>
      </p:sp>
      <p:pic>
        <p:nvPicPr>
          <p:cNvPr id="9" name="Picture 8">
            <a:extLst>
              <a:ext uri="{FF2B5EF4-FFF2-40B4-BE49-F238E27FC236}">
                <a16:creationId xmlns:a16="http://schemas.microsoft.com/office/drawing/2014/main" xmlns="" id="{593B2EFE-915D-4EAA-80B3-E33025909BB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85214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947F4B-E422-46FA-86B8-2A4A92C15E3B}" type="datetime1">
              <a:rPr lang="en-US" smtClean="0"/>
              <a:pPr/>
              <a:t>5/14/2022</a:t>
            </a:fld>
            <a:endParaRPr lang="en-US"/>
          </a:p>
        </p:txBody>
      </p:sp>
      <p:sp>
        <p:nvSpPr>
          <p:cNvPr id="5" name="Footer Placeholder 4"/>
          <p:cNvSpPr>
            <a:spLocks noGrp="1"/>
          </p:cNvSpPr>
          <p:nvPr>
            <p:ph type="ftr" sz="quarter" idx="11"/>
          </p:nvPr>
        </p:nvSpPr>
        <p:spPr>
          <a:xfrm>
            <a:off x="2568539" y="6356352"/>
            <a:ext cx="6499261" cy="32987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2895600" y="14075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Addition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p:txBody>
      </p:sp>
      <mc:AlternateContent xmlns:mc="http://schemas.openxmlformats.org/markup-compatibility/2006">
        <mc:Choice xmlns:a14="http://schemas.microsoft.com/office/drawing/2010/main" xmlns="" Requires="a14">
          <p:sp>
            <p:nvSpPr>
              <p:cNvPr id="2" name="Content Placeholder 1"/>
              <p:cNvSpPr>
                <a:spLocks noGrp="1"/>
              </p:cNvSpPr>
              <p:nvPr>
                <p:ph idx="1"/>
              </p:nvPr>
            </p:nvSpPr>
            <p:spPr>
              <a:xfrm>
                <a:off x="1981199" y="990599"/>
                <a:ext cx="9741614" cy="4454703"/>
              </a:xfrm>
            </p:spPr>
            <p:txBody>
              <a:bodyPr>
                <a:noAutofit/>
              </a:bodyPr>
              <a:lstStyle/>
              <a:p>
                <a:pPr marL="0" indent="0">
                  <a:buNone/>
                </a:pPr>
                <a:r>
                  <a:rPr lang="en-US" sz="2200" b="1" dirty="0"/>
                  <a:t>Statement: </a:t>
                </a:r>
                <a:r>
                  <a:rPr lang="en-US" sz="2200" dirty="0"/>
                  <a:t>If </a:t>
                </a:r>
                <a:r>
                  <a:rPr lang="en-US" sz="2200" i="1" dirty="0"/>
                  <a:t>A </a:t>
                </a:r>
                <a:r>
                  <a:rPr lang="en-US" sz="2200" dirty="0"/>
                  <a:t>and </a:t>
                </a:r>
                <a14:m>
                  <m:oMath xmlns:m="http://schemas.openxmlformats.org/officeDocument/2006/math">
                    <m:r>
                      <a:rPr lang="en-US" sz="2200" i="1">
                        <a:latin typeface="Cambria Math"/>
                      </a:rPr>
                      <m:t>𝐵</m:t>
                    </m:r>
                  </m:oMath>
                </a14:m>
                <a:r>
                  <a:rPr lang="en-US" sz="2200" dirty="0">
                    <a:latin typeface="Cambria Math"/>
                  </a:rPr>
                  <a:t> are any two events, which are not mutually exclusive then probability of the event that either  </a:t>
                </a:r>
                <a14:m>
                  <m:oMath xmlns:m="http://schemas.openxmlformats.org/officeDocument/2006/math">
                    <m:r>
                      <a:rPr lang="en-US" sz="2200" i="1">
                        <a:latin typeface="Cambria Math"/>
                      </a:rPr>
                      <m:t>𝐴</m:t>
                    </m:r>
                  </m:oMath>
                </a14:m>
                <a:r>
                  <a:rPr lang="en-US" sz="2200" dirty="0">
                    <a:latin typeface="Cambria Math"/>
                  </a:rPr>
                  <a:t> or </a:t>
                </a:r>
                <a14:m>
                  <m:oMath xmlns:m="http://schemas.openxmlformats.org/officeDocument/2006/math">
                    <m:r>
                      <a:rPr lang="en-US" sz="2200" i="1">
                        <a:latin typeface="Cambria Math"/>
                      </a:rPr>
                      <m:t>𝐵</m:t>
                    </m:r>
                  </m:oMath>
                </a14:m>
                <a:r>
                  <a:rPr lang="en-US" sz="2200" dirty="0">
                    <a:latin typeface="Cambria Math"/>
                  </a:rPr>
                  <a:t> occur is given as-</a:t>
                </a:r>
              </a:p>
              <a:p>
                <a:pPr marL="0" indent="0">
                  <a:buNone/>
                </a:pPr>
                <a14:m>
                  <m:oMathPara xmlns:m="http://schemas.openxmlformats.org/officeDocument/2006/math">
                    <m:oMathParaPr>
                      <m:jc m:val="centerGroup"/>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m:t>
                          </m:r>
                          <m:r>
                            <a:rPr lang="en-US" sz="2200" i="1">
                              <a:latin typeface="Cambria Math"/>
                              <a:ea typeface="Cambria Math"/>
                            </a:rPr>
                            <m:t>𝐵</m:t>
                          </m:r>
                        </m:e>
                      </m:d>
                    </m:oMath>
                  </m:oMathPara>
                </a14:m>
                <a:endParaRPr lang="en-US" sz="2200" i="1" dirty="0">
                  <a:latin typeface="Cambria Math"/>
                  <a:ea typeface="Cambria Math"/>
                </a:endParaRPr>
              </a:p>
              <a:p>
                <a:pPr marL="0" indent="0">
                  <a:buNone/>
                </a:pPr>
                <a14:m>
                  <m:oMathPara xmlns:m="http://schemas.openxmlformats.org/officeDocument/2006/math">
                    <m:oMathParaPr>
                      <m:jc m:val="centerGroup"/>
                    </m:oMathParaPr>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 </m:t>
                          </m:r>
                          <m:r>
                            <m:rPr>
                              <m:sty m:val="p"/>
                            </m:rPr>
                            <a:rPr lang="en-US" sz="2200">
                              <a:latin typeface="Cambria Math"/>
                              <a:ea typeface="Cambria Math"/>
                            </a:rPr>
                            <m:t>or</m:t>
                          </m:r>
                          <m:r>
                            <a:rPr lang="en-US" sz="2200" i="1">
                              <a:latin typeface="Cambria Math"/>
                              <a:ea typeface="Cambria Math"/>
                            </a:rPr>
                            <m:t> </m:t>
                          </m:r>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 </m:t>
                          </m:r>
                          <m:r>
                            <m:rPr>
                              <m:sty m:val="p"/>
                            </m:rPr>
                            <a:rPr lang="en-US" sz="2200">
                              <a:latin typeface="Cambria Math"/>
                              <a:ea typeface="Cambria Math"/>
                            </a:rPr>
                            <m:t>and</m:t>
                          </m:r>
                          <m:r>
                            <a:rPr lang="en-US" sz="2200" i="1">
                              <a:latin typeface="Cambria Math"/>
                              <a:ea typeface="Cambria Math"/>
                            </a:rPr>
                            <m:t> </m:t>
                          </m:r>
                          <m:r>
                            <a:rPr lang="en-US" sz="2200" i="1">
                              <a:latin typeface="Cambria Math"/>
                              <a:ea typeface="Cambria Math"/>
                            </a:rPr>
                            <m:t>𝐵</m:t>
                          </m:r>
                        </m:e>
                      </m:d>
                      <m:r>
                        <a:rPr lang="en-US" sz="2200" i="1">
                          <a:latin typeface="Cambria Math"/>
                          <a:ea typeface="Cambria Math"/>
                        </a:rPr>
                        <m:t>.</m:t>
                      </m:r>
                    </m:oMath>
                  </m:oMathPara>
                </a14:m>
                <a:endParaRPr lang="en-US" sz="2200" i="1" dirty="0"/>
              </a:p>
              <a:p>
                <a:pPr marL="0" indent="0">
                  <a:buNone/>
                </a:pPr>
                <a:r>
                  <a:rPr lang="en-US" sz="2200" b="1" dirty="0"/>
                  <a:t>Note :</a:t>
                </a:r>
              </a:p>
              <a:p>
                <a:r>
                  <a:rPr lang="en-US" sz="2200" dirty="0"/>
                  <a:t>If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are mutually exclusive then </a:t>
                </a:r>
                <a14:m>
                  <m:oMath xmlns:m="http://schemas.openxmlformats.org/officeDocument/2006/math">
                    <m:r>
                      <a:rPr lang="en-US" sz="2200" i="1">
                        <a:latin typeface="Cambria Math"/>
                      </a:rPr>
                      <m:t>𝐴</m:t>
                    </m:r>
                    <m:r>
                      <a:rPr lang="en-US" sz="2200" i="1">
                        <a:latin typeface="Cambria Math"/>
                        <a:ea typeface="Cambria Math"/>
                      </a:rPr>
                      <m:t>∩</m:t>
                    </m:r>
                    <m:r>
                      <a:rPr lang="en-US" sz="2200" i="1">
                        <a:latin typeface="Cambria Math"/>
                        <a:ea typeface="Cambria Math"/>
                      </a:rPr>
                      <m:t>𝐵</m:t>
                    </m:r>
                    <m:r>
                      <a:rPr lang="en-US" sz="2200" i="1">
                        <a:latin typeface="Cambria Math"/>
                        <a:ea typeface="Cambria Math"/>
                      </a:rPr>
                      <m:t>=</m:t>
                    </m:r>
                    <m:r>
                      <a:rPr lang="en-US" sz="2200" i="1">
                        <a:latin typeface="Cambria Math"/>
                        <a:ea typeface="Cambria Math"/>
                      </a:rPr>
                      <m:t>𝜙</m:t>
                    </m:r>
                  </m:oMath>
                </a14:m>
                <a:endParaRPr lang="en-US" sz="2200" dirty="0"/>
              </a:p>
              <a:p>
                <a:pPr marL="0" indent="0">
                  <a:buNone/>
                </a:pPr>
                <a:r>
                  <a:rPr lang="en-US" sz="2200" dirty="0">
                    <a:latin typeface="Cambria Math"/>
                    <a:ea typeface="Cambria Math"/>
                  </a:rPr>
                  <a:t>⇒ </a:t>
                </a:r>
                <a14:m>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𝜙</m:t>
                        </m:r>
                      </m:e>
                    </m:d>
                    <m:r>
                      <a:rPr lang="en-US" sz="2200">
                        <a:latin typeface="Cambria Math"/>
                        <a:ea typeface="Cambria Math"/>
                      </a:rPr>
                      <m:t>=0</m:t>
                    </m:r>
                  </m:oMath>
                </a14:m>
                <a:r>
                  <a:rPr lang="en-US" sz="2200" dirty="0"/>
                  <a:t> then </a:t>
                </a:r>
              </a:p>
              <a:p>
                <a:pPr marL="0" indent="0">
                  <a:buNone/>
                </a:pPr>
                <a:r>
                  <a:rPr lang="en-US" sz="2200" dirty="0">
                    <a:latin typeface="Cambria Math"/>
                    <a:ea typeface="Cambria Math"/>
                  </a:rPr>
                  <a:t>⇒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e>
                    </m:d>
                  </m:oMath>
                </a14:m>
                <a:endParaRPr lang="en-US" sz="2200" dirty="0"/>
              </a:p>
              <a:p>
                <a:r>
                  <a:rPr lang="en-US" sz="2200" dirty="0"/>
                  <a:t>If </a:t>
                </a:r>
                <a14:m>
                  <m:oMath xmlns:m="http://schemas.openxmlformats.org/officeDocument/2006/math">
                    <m:r>
                      <a:rPr lang="en-US" sz="2200" i="1">
                        <a:latin typeface="Cambria Math"/>
                      </a:rPr>
                      <m:t>𝐴</m:t>
                    </m:r>
                    <m:r>
                      <a:rPr lang="en-US" sz="2200">
                        <a:latin typeface="Cambria Math"/>
                      </a:rPr>
                      <m:t>,</m:t>
                    </m:r>
                    <m:r>
                      <a:rPr lang="en-US" sz="2200" i="1">
                        <a:latin typeface="Cambria Math"/>
                      </a:rPr>
                      <m:t>𝐵</m:t>
                    </m:r>
                  </m:oMath>
                </a14:m>
                <a:r>
                  <a:rPr lang="en-US" sz="2200" dirty="0"/>
                  <a:t>&amp;</a:t>
                </a:r>
                <a14:m>
                  <m:oMath xmlns:m="http://schemas.openxmlformats.org/officeDocument/2006/math">
                    <m:r>
                      <a:rPr lang="en-US" sz="2200" i="1">
                        <a:latin typeface="Cambria Math"/>
                      </a:rPr>
                      <m:t>𝐶</m:t>
                    </m:r>
                  </m:oMath>
                </a14:m>
                <a:r>
                  <a:rPr lang="en-US" sz="2200" dirty="0"/>
                  <a:t> are any three events , then </a:t>
                </a:r>
              </a:p>
              <a:p>
                <a:pPr marL="0" indent="0" algn="just">
                  <a:buNone/>
                </a:pPr>
                <a14:m>
                  <m:oMath xmlns:m="http://schemas.openxmlformats.org/officeDocument/2006/math">
                    <m:r>
                      <a:rPr lang="en-US" sz="2200" i="1">
                        <a:latin typeface="Cambria Math"/>
                      </a:rPr>
                      <m:t>      </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r>
                          <a:rPr lang="en-US" sz="2200" i="1">
                            <a:latin typeface="Cambria Math"/>
                            <a:ea typeface="Cambria Math"/>
                          </a:rPr>
                          <m:t>∪</m:t>
                        </m:r>
                        <m:r>
                          <a:rPr lang="en-US" sz="2200" i="1">
                            <a:latin typeface="Cambria Math"/>
                            <a:ea typeface="Cambria Math"/>
                          </a:rPr>
                          <m:t>𝐶</m:t>
                        </m:r>
                      </m:e>
                    </m:d>
                    <m:r>
                      <a:rPr lang="en-US" sz="2200" i="1">
                        <a:latin typeface="Cambria Math"/>
                        <a:ea typeface="Cambria Math"/>
                      </a:rPr>
                      <m:t>=</m:t>
                    </m:r>
                  </m:oMath>
                </a14:m>
                <a:r>
                  <a:rPr lang="en-US" sz="2200" dirty="0">
                    <a:ea typeface="Cambria Math"/>
                  </a:rPr>
                  <a:t/>
                </a:r>
                <a14:m>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𝐶</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oMath>
                </a14:m>
                <a:r>
                  <a:rPr lang="en-US" sz="2200" dirty="0">
                    <a:ea typeface="Cambria Math"/>
                  </a:rPr>
                  <a:t/>
                </a:r>
                <a14:m>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r>
                          <a:rPr lang="en-US" sz="2200" i="1">
                            <a:latin typeface="Cambria Math"/>
                            <a:ea typeface="Cambria Math"/>
                          </a:rPr>
                          <m:t>∩</m:t>
                        </m:r>
                        <m:r>
                          <a:rPr lang="en-US" sz="2200" i="1">
                            <a:latin typeface="Cambria Math"/>
                            <a:ea typeface="Cambria Math"/>
                          </a:rPr>
                          <m:t>𝐶</m:t>
                        </m:r>
                      </m:e>
                    </m:d>
                  </m:oMath>
                </a14:m>
                <a:endParaRPr lang="en-US" sz="2200" i="1" dirty="0">
                  <a:latin typeface="Cambria Math"/>
                  <a:ea typeface="Cambria Math"/>
                </a:endParaRPr>
              </a:p>
              <a:p>
                <a:pPr marL="0" indent="0" algn="just">
                  <a:buNone/>
                </a:pPr>
                <a:r>
                  <a:rPr lang="en-US" sz="2200" dirty="0">
                    <a:ea typeface="Cambria Math"/>
                  </a:rPr>
                  <a:t/>
                </a:r>
                <a14:m>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𝐶</m:t>
                        </m:r>
                        <m:r>
                          <a:rPr lang="en-US" sz="2200" i="1">
                            <a:latin typeface="Cambria Math"/>
                            <a:ea typeface="Cambria Math"/>
                          </a:rPr>
                          <m:t>∩</m:t>
                        </m:r>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m:t>
                        </m:r>
                        <m:r>
                          <a:rPr lang="en-US" sz="2200" i="1">
                            <a:latin typeface="Cambria Math"/>
                            <a:ea typeface="Cambria Math"/>
                          </a:rPr>
                          <m:t>𝐵</m:t>
                        </m:r>
                        <m:r>
                          <a:rPr lang="en-US" sz="2200" i="1">
                            <a:latin typeface="Cambria Math"/>
                            <a:ea typeface="Cambria Math"/>
                          </a:rPr>
                          <m:t>∩</m:t>
                        </m:r>
                        <m:r>
                          <a:rPr lang="en-US" sz="2200" i="1">
                            <a:latin typeface="Cambria Math"/>
                            <a:ea typeface="Cambria Math"/>
                          </a:rPr>
                          <m:t>𝐶</m:t>
                        </m:r>
                      </m:e>
                    </m:d>
                  </m:oMath>
                </a14:m>
                <a:endParaRPr lang="en-US" sz="2200" i="1" dirty="0">
                  <a:latin typeface="Cambria Math"/>
                  <a:ea typeface="Cambria Math"/>
                </a:endParaRPr>
              </a:p>
              <a:p>
                <a:pPr marL="0" indent="0">
                  <a:buNone/>
                </a:pPr>
                <a:endParaRPr lang="en-US" sz="2200" dirty="0"/>
              </a:p>
              <a:p>
                <a:pPr marL="0" indent="0">
                  <a:buNone/>
                </a:pPr>
                <a:endParaRPr lang="en-US" sz="2200" dirty="0"/>
              </a:p>
              <a:p>
                <a:pPr marL="0" indent="0">
                  <a:buNone/>
                </a:pPr>
                <a:endParaRPr lang="en-US" sz="22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981199" y="990599"/>
                <a:ext cx="9741614" cy="4454703"/>
              </a:xfrm>
              <a:blipFill>
                <a:blip r:embed="rId2"/>
                <a:stretch>
                  <a:fillRect l="-814" t="-1094"/>
                </a:stretch>
              </a:blipFill>
            </p:spPr>
            <p:txBody>
              <a:bodyPr/>
              <a:lstStyle/>
              <a:p>
                <a:r>
                  <a:rPr lang="hi-IN">
                    <a:noFill/>
                  </a:rPr>
                  <a:t> </a:t>
                </a:r>
              </a:p>
            </p:txBody>
          </p:sp>
        </mc:Fallback>
      </mc:AlternateContent>
      <p:pic>
        <p:nvPicPr>
          <p:cNvPr id="9" name="Picture 8">
            <a:extLst>
              <a:ext uri="{FF2B5EF4-FFF2-40B4-BE49-F238E27FC236}">
                <a16:creationId xmlns:a16="http://schemas.microsoft.com/office/drawing/2014/main" xmlns="" id="{2422CC1B-C6C8-433D-B50A-8AD864E55A4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84300" y="171775"/>
            <a:ext cx="1295400" cy="659747"/>
          </a:xfrm>
          <a:prstGeom prst="rect">
            <a:avLst/>
          </a:prstGeom>
        </p:spPr>
      </p:pic>
    </p:spTree>
    <p:extLst>
      <p:ext uri="{BB962C8B-B14F-4D97-AF65-F5344CB8AC3E}">
        <p14:creationId xmlns:p14="http://schemas.microsoft.com/office/powerpoint/2010/main" xmlns="" val="305203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1"/>
                <a:ext cx="8229600" cy="4525963"/>
              </a:xfrm>
            </p:spPr>
            <p:txBody>
              <a:bodyPr>
                <a:noAutofit/>
              </a:bodyPr>
              <a:lstStyle/>
              <a:p>
                <a:pPr marL="0" indent="0">
                  <a:buNone/>
                </a:pPr>
                <a:r>
                  <a:rPr lang="en-US" sz="2200" b="1" dirty="0"/>
                  <a:t>Statement: </a:t>
                </a:r>
                <a:r>
                  <a:rPr lang="en-US" sz="2200" dirty="0"/>
                  <a:t>If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are two independent events , respective probabilities of which are known then the probability that both will happen is the product of probabilities of their happening respectively.</a:t>
                </a:r>
              </a:p>
              <a:p>
                <a:pPr marL="0" indent="0">
                  <a:buNone/>
                </a:pPr>
                <a:r>
                  <a:rPr lang="en-US" sz="2200" dirty="0"/>
                  <a:t>i.e.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oMath>
                </a14:m>
                <a:endParaRPr lang="en-US" sz="2200" dirty="0"/>
              </a:p>
              <a:p>
                <a:pPr marL="0" indent="0">
                  <a:buNone/>
                </a:pPr>
                <a:r>
                  <a:rPr lang="en-US" sz="2200" b="1" dirty="0"/>
                  <a:t>Proof: </a:t>
                </a:r>
              </a:p>
              <a:p>
                <a:pPr marL="0" indent="0">
                  <a:buNone/>
                </a:pPr>
                <a:r>
                  <a:rPr lang="en-US" sz="2200" dirty="0"/>
                  <a:t>Suppose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are two independent events. </a:t>
                </a:r>
              </a:p>
              <a:p>
                <a:pPr marL="0" indent="0">
                  <a:buNone/>
                </a:pPr>
                <a:r>
                  <a:rPr lang="en-US" sz="2200" dirty="0"/>
                  <a:t>Let </a:t>
                </a:r>
                <a14:m>
                  <m:oMath xmlns:m="http://schemas.openxmlformats.org/officeDocument/2006/math">
                    <m:r>
                      <a:rPr lang="en-US" sz="2200" i="1">
                        <a:latin typeface="Cambria Math"/>
                      </a:rPr>
                      <m:t>𝐴</m:t>
                    </m:r>
                  </m:oMath>
                </a14:m>
                <a:r>
                  <a:rPr lang="en-US" sz="2200" dirty="0"/>
                  <a:t> happens in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oMath>
                </a14:m>
                <a:r>
                  <a:rPr lang="en-US" sz="2200" dirty="0"/>
                  <a:t> ways and fail in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oMath>
                </a14:m>
                <a:r>
                  <a:rPr lang="en-US" sz="2200" dirty="0"/>
                  <a:t> ways  then</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num>
                        <m:den>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den>
                      </m:f>
                    </m:oMath>
                  </m:oMathPara>
                </a14:m>
                <a:endParaRPr lang="en-US" sz="2200" dirty="0"/>
              </a:p>
              <a:p>
                <a:pPr marL="0" indent="0">
                  <a:buNone/>
                </a:pPr>
                <a:r>
                  <a:rPr lang="en-US" sz="2200" dirty="0"/>
                  <a:t>Let </a:t>
                </a:r>
                <a14:m>
                  <m:oMath xmlns:m="http://schemas.openxmlformats.org/officeDocument/2006/math">
                    <m:r>
                      <a:rPr lang="en-US" sz="2200" i="1">
                        <a:latin typeface="Cambria Math"/>
                      </a:rPr>
                      <m:t>𝐵</m:t>
                    </m:r>
                  </m:oMath>
                </a14:m>
                <a:r>
                  <a:rPr lang="en-US" sz="2200" dirty="0"/>
                  <a:t> happens in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oMath>
                </a14:m>
                <a:r>
                  <a:rPr lang="en-US" sz="2200" dirty="0"/>
                  <a:t> ways and fail in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oMath>
                </a14:m>
                <a:r>
                  <a:rPr lang="en-US" sz="2200" dirty="0"/>
                  <a:t> ways  then</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num>
                        <m:den>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den>
                      </m:f>
                    </m:oMath>
                  </m:oMathPara>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1"/>
                <a:ext cx="8229600" cy="4525963"/>
              </a:xfrm>
              <a:blipFill>
                <a:blip r:embed="rId2"/>
                <a:stretch>
                  <a:fillRect l="-963" t="-94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BBB50B3-1090-4B85-AF14-00905CF4147E}" type="datetime1">
              <a:rPr lang="en-US" smtClean="0"/>
              <a:pPr/>
              <a:t>5/14/2022</a:t>
            </a:fld>
            <a:endParaRPr lang="en-US"/>
          </a:p>
        </p:txBody>
      </p:sp>
      <p:sp>
        <p:nvSpPr>
          <p:cNvPr id="5" name="Footer Placeholder 4"/>
          <p:cNvSpPr>
            <a:spLocks noGrp="1"/>
          </p:cNvSpPr>
          <p:nvPr>
            <p:ph type="ftr" sz="quarter" idx="11"/>
          </p:nvPr>
        </p:nvSpPr>
        <p:spPr>
          <a:xfrm>
            <a:off x="2609636" y="6356351"/>
            <a:ext cx="6458164"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Multiplicative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53306E59-EF50-4934-BBFF-47F24C7AE55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365092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1"/>
                <a:ext cx="8229600" cy="4525963"/>
              </a:xfrm>
            </p:spPr>
            <p:txBody>
              <a:bodyPr>
                <a:noAutofit/>
              </a:bodyPr>
              <a:lstStyle/>
              <a:p>
                <a:pPr marL="0" indent="0">
                  <a:buNone/>
                </a:pPr>
                <a:r>
                  <a:rPr lang="en-US" sz="2200" dirty="0"/>
                  <a:t>Now there are four possibilities-</a:t>
                </a:r>
              </a:p>
              <a:p>
                <a:pPr marL="0" indent="0">
                  <a:buNone/>
                </a:pP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both may happen then no. of ways</a:t>
                </a:r>
                <a14:m>
                  <m:oMath xmlns:m="http://schemas.openxmlformats.org/officeDocument/2006/math">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oMath>
                </a14:m>
                <a:endParaRPr lang="en-US" sz="2200" dirty="0"/>
              </a:p>
              <a:p>
                <a:pPr marL="0" indent="0">
                  <a:buNone/>
                </a:pPr>
                <a14:m>
                  <m:oMath xmlns:m="http://schemas.openxmlformats.org/officeDocument/2006/math">
                    <m:r>
                      <a:rPr lang="en-US" sz="2200" i="1">
                        <a:latin typeface="Cambria Math"/>
                      </a:rPr>
                      <m:t>𝐴</m:t>
                    </m:r>
                  </m:oMath>
                </a14:m>
                <a:r>
                  <a:rPr lang="en-US" sz="2200" dirty="0"/>
                  <a:t> may happen and </a:t>
                </a:r>
                <a14:m>
                  <m:oMath xmlns:m="http://schemas.openxmlformats.org/officeDocument/2006/math">
                    <m:r>
                      <a:rPr lang="en-US" sz="2200" i="1">
                        <a:latin typeface="Cambria Math"/>
                      </a:rPr>
                      <m:t>𝐵</m:t>
                    </m:r>
                  </m:oMath>
                </a14:m>
                <a:r>
                  <a:rPr lang="en-US" sz="2200" dirty="0"/>
                  <a:t> may fail then no. of ways</a:t>
                </a:r>
                <a14:m>
                  <m:oMath xmlns:m="http://schemas.openxmlformats.org/officeDocument/2006/math">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oMath>
                </a14:m>
                <a:endParaRPr lang="en-US" sz="2200" dirty="0"/>
              </a:p>
              <a:p>
                <a:pPr marL="0" indent="0">
                  <a:buNone/>
                </a:pPr>
                <a14:m>
                  <m:oMath xmlns:m="http://schemas.openxmlformats.org/officeDocument/2006/math">
                    <m:r>
                      <a:rPr lang="en-US" sz="2200" i="1">
                        <a:latin typeface="Cambria Math"/>
                      </a:rPr>
                      <m:t>𝐴</m:t>
                    </m:r>
                  </m:oMath>
                </a14:m>
                <a:r>
                  <a:rPr lang="en-US" sz="2200" dirty="0"/>
                  <a:t> may  fail and </a:t>
                </a:r>
                <a14:m>
                  <m:oMath xmlns:m="http://schemas.openxmlformats.org/officeDocument/2006/math">
                    <m:r>
                      <a:rPr lang="en-US" sz="2200" i="1">
                        <a:latin typeface="Cambria Math"/>
                      </a:rPr>
                      <m:t>𝐵</m:t>
                    </m:r>
                  </m:oMath>
                </a14:m>
                <a:r>
                  <a:rPr lang="en-US" sz="2200" dirty="0"/>
                  <a:t> may happen then no. of ways</a:t>
                </a:r>
                <a14:m>
                  <m:oMath xmlns:m="http://schemas.openxmlformats.org/officeDocument/2006/math">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oMath>
                </a14:m>
                <a:endParaRPr lang="en-US" sz="2200" dirty="0"/>
              </a:p>
              <a:p>
                <a:pPr marL="0" indent="0">
                  <a:buNone/>
                </a:pP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both may fail then no. of ways</a:t>
                </a:r>
                <a14:m>
                  <m:oMath xmlns:m="http://schemas.openxmlformats.org/officeDocument/2006/math">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oMath>
                </a14:m>
                <a:endParaRPr lang="en-US" sz="2200" dirty="0"/>
              </a:p>
              <a:p>
                <a:pPr marL="0" indent="0">
                  <a:buNone/>
                </a:pPr>
                <a:r>
                  <a:rPr lang="en-US" sz="2200" dirty="0"/>
                  <a:t>Total no. of ways</a:t>
                </a:r>
                <a14:m>
                  <m:oMath xmlns:m="http://schemas.openxmlformats.org/officeDocument/2006/math">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2</m:t>
                        </m:r>
                      </m:sub>
                    </m:sSub>
                  </m:oMath>
                </a14:m>
                <a:endParaRPr lang="en-US" sz="2200" dirty="0"/>
              </a:p>
              <a:p>
                <a:pPr marL="0" indent="0">
                  <a:buNone/>
                </a:pPr>
                <a:r>
                  <a:rPr lang="en-US" sz="2200" dirty="0"/>
                  <a:t>Total no. of ways</a:t>
                </a:r>
                <a14:m>
                  <m:oMath xmlns:m="http://schemas.openxmlformats.org/officeDocument/2006/math">
                    <m:r>
                      <a:rPr lang="en-US" sz="2200" i="1">
                        <a:latin typeface="Cambria Math"/>
                      </a:rPr>
                      <m:t>=</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𝑛</m:t>
                            </m:r>
                          </m:e>
                          <m:sub>
                            <m:r>
                              <a:rPr lang="en-US" sz="2200" i="1">
                                <a:latin typeface="Cambria Math"/>
                              </a:rPr>
                              <m:t>1</m:t>
                            </m:r>
                          </m:sub>
                        </m:sSub>
                      </m:e>
                    </m:d>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𝑛</m:t>
                            </m:r>
                          </m:e>
                          <m:sub>
                            <m:r>
                              <a:rPr lang="en-US" sz="2200" i="1">
                                <a:latin typeface="Cambria Math"/>
                              </a:rPr>
                              <m:t>2</m:t>
                            </m:r>
                          </m:sub>
                        </m:sSub>
                      </m:e>
                    </m:d>
                  </m:oMath>
                </a14:m>
                <a:endParaRPr lang="en-US" sz="2200" dirty="0"/>
              </a:p>
              <a:p>
                <a:pPr marL="0" indent="0">
                  <a:buNone/>
                </a:pPr>
                <a:r>
                  <a:rPr lang="en-US" sz="2200" dirty="0"/>
                  <a:t>Then the probabilities of the happening of both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oMath>
                </a14:m>
                <a:r>
                  <a:rPr lang="en-US" sz="2200" dirty="0"/>
                  <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𝐴𝐵</m:t>
                          </m:r>
                        </m:e>
                      </m:d>
                      <m:r>
                        <a:rPr lang="en-US" sz="2200" i="1">
                          <a:latin typeface="Cambria Math"/>
                        </a:rPr>
                        <m:t>=</m:t>
                      </m:r>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num>
                        <m:den>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1</m:t>
                                  </m:r>
                                </m:sub>
                              </m:sSub>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𝑛</m:t>
                                  </m:r>
                                </m:e>
                                <m:sub>
                                  <m:r>
                                    <a:rPr lang="en-US" sz="2200" i="1">
                                      <a:latin typeface="Cambria Math"/>
                                    </a:rPr>
                                    <m:t>1</m:t>
                                  </m:r>
                                </m:sub>
                              </m:sSub>
                            </m:e>
                          </m:d>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a:rPr>
                                    <m:t>𝑚</m:t>
                                  </m:r>
                                </m:e>
                                <m:sub>
                                  <m:r>
                                    <a:rPr lang="en-US" sz="2200" i="1">
                                      <a:latin typeface="Cambria Math"/>
                                    </a:rPr>
                                    <m:t>2</m:t>
                                  </m:r>
                                </m:sub>
                              </m:sSub>
                              <m:sSub>
                                <m:sSubPr>
                                  <m:ctrlPr>
                                    <a:rPr lang="en-US" sz="2200" i="1">
                                      <a:latin typeface="Cambria Math" panose="02040503050406030204" pitchFamily="18" charset="0"/>
                                    </a:rPr>
                                  </m:ctrlPr>
                                </m:sSubPr>
                                <m:e>
                                  <m:r>
                                    <a:rPr lang="en-US" sz="2200" i="1">
                                      <a:latin typeface="Cambria Math"/>
                                    </a:rPr>
                                    <m:t>+</m:t>
                                  </m:r>
                                  <m:r>
                                    <a:rPr lang="en-US" sz="2200" i="1">
                                      <a:latin typeface="Cambria Math"/>
                                    </a:rPr>
                                    <m:t>𝑛</m:t>
                                  </m:r>
                                </m:e>
                                <m:sub>
                                  <m:r>
                                    <a:rPr lang="en-US" sz="2200" i="1">
                                      <a:latin typeface="Cambria Math"/>
                                    </a:rPr>
                                    <m:t>2</m:t>
                                  </m:r>
                                </m:sub>
                              </m:sSub>
                            </m:e>
                          </m:d>
                        </m:den>
                      </m:f>
                    </m:oMath>
                  </m:oMathPara>
                </a14:m>
                <a:endParaRPr lang="en-US" sz="2200" dirty="0"/>
              </a:p>
              <a:p>
                <a:pPr marL="0" indent="0">
                  <a:buNone/>
                </a:pPr>
                <a:r>
                  <a:rPr lang="en-US" sz="2200" dirty="0">
                    <a:latin typeface="Cambria Math"/>
                    <a:ea typeface="Cambria Math"/>
                  </a:rPr>
                  <a:t>⇒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oMath>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1"/>
                <a:ext cx="8229600" cy="4525963"/>
              </a:xfrm>
              <a:blipFill>
                <a:blip r:embed="rId2"/>
                <a:stretch>
                  <a:fillRect l="-963" t="-94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1BB3B96F-2FE8-43E4-9A94-369F0B7E0EE1}" type="datetime1">
              <a:rPr lang="en-US" smtClean="0"/>
              <a:pPr/>
              <a:t>5/14/2022</a:t>
            </a:fld>
            <a:endParaRPr lang="en-US"/>
          </a:p>
        </p:txBody>
      </p:sp>
      <p:sp>
        <p:nvSpPr>
          <p:cNvPr id="5" name="Footer Placeholder 4"/>
          <p:cNvSpPr>
            <a:spLocks noGrp="1"/>
          </p:cNvSpPr>
          <p:nvPr>
            <p:ph type="ftr" sz="quarter" idx="11"/>
          </p:nvPr>
        </p:nvSpPr>
        <p:spPr>
          <a:xfrm>
            <a:off x="2619910" y="6256963"/>
            <a:ext cx="6447890" cy="46451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Multiplicative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37194429-513B-4F51-BD7E-BF7B37547C3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242224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1"/>
                <a:ext cx="8229600" cy="4525963"/>
              </a:xfrm>
            </p:spPr>
            <p:txBody>
              <a:bodyPr>
                <a:noAutofit/>
              </a:bodyPr>
              <a:lstStyle/>
              <a:p>
                <a:pPr marL="0" indent="0">
                  <a:buNone/>
                </a:pPr>
                <a:r>
                  <a:rPr lang="en-US" sz="2200" b="1" dirty="0"/>
                  <a:t>Example-1: </a:t>
                </a:r>
                <a:r>
                  <a:rPr lang="en-US" sz="2200" dirty="0"/>
                  <a:t>An urn contains 10 blacks and 10 white balls. Find the probability of drawing two balls of the same </a:t>
                </a:r>
                <a:r>
                  <a:rPr lang="en-US" sz="2200" dirty="0" err="1"/>
                  <a:t>colour</a:t>
                </a:r>
                <a:r>
                  <a:rPr lang="en-US" sz="2200" dirty="0"/>
                  <a:t>.</a:t>
                </a:r>
              </a:p>
              <a:p>
                <a:pPr marL="0" indent="0">
                  <a:buNone/>
                </a:pPr>
                <a:r>
                  <a:rPr lang="en-US" sz="2200" b="1" dirty="0"/>
                  <a:t>Sol: </a:t>
                </a:r>
                <a:r>
                  <a:rPr lang="en-US" sz="2200" dirty="0"/>
                  <a:t>Probability of drawing two blacks balls</a:t>
                </a: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den>
                    </m:f>
                  </m:oMath>
                </a14:m>
                <a:endParaRPr lang="en-US" sz="2200" b="1" dirty="0"/>
              </a:p>
              <a:p>
                <a:pPr marL="0" indent="0">
                  <a:buNone/>
                </a:pPr>
                <a:r>
                  <a:rPr lang="en-US" sz="2200" dirty="0"/>
                  <a:t>Probability of drawing two red balls</a:t>
                </a: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den>
                    </m:f>
                  </m:oMath>
                </a14:m>
                <a:endParaRPr lang="en-US" sz="2200" b="1" dirty="0"/>
              </a:p>
              <a:p>
                <a:pPr marL="0" indent="0">
                  <a:buNone/>
                </a:pPr>
                <a14:m>
                  <m:oMath xmlns:m="http://schemas.openxmlformats.org/officeDocument/2006/math">
                    <m:r>
                      <a:rPr lang="en-US" sz="2200" i="1">
                        <a:latin typeface="Cambria Math"/>
                        <a:ea typeface="Cambria Math"/>
                      </a:rPr>
                      <m:t>∴</m:t>
                    </m:r>
                  </m:oMath>
                </a14:m>
                <a:r>
                  <a:rPr lang="en-US" sz="2200" dirty="0"/>
                  <a:t> probability of drawing two balls of the same </a:t>
                </a:r>
                <a:r>
                  <a:rPr lang="en-US" sz="2200" dirty="0" err="1"/>
                  <a:t>colour</a:t>
                </a:r>
                <a:endParaRPr lang="en-US" sz="2200" dirty="0"/>
              </a:p>
              <a:p>
                <a:pPr marL="0" indent="0">
                  <a:buNone/>
                </a:pPr>
                <a14:m>
                  <m:oMath xmlns:m="http://schemas.openxmlformats.org/officeDocument/2006/math">
                    <m:r>
                      <a:rPr lang="en-US" sz="2200" i="1">
                        <a:latin typeface="Cambria Math"/>
                      </a:rPr>
                      <m:t>=</m:t>
                    </m:r>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den>
                    </m:f>
                    <m:r>
                      <a:rPr lang="en-US" sz="2200" i="1">
                        <a:latin typeface="Cambria Math"/>
                      </a:rPr>
                      <m:t>+</m:t>
                    </m:r>
                    <m:f>
                      <m:fPr>
                        <m:ctrlPr>
                          <a:rPr lang="en-US" sz="2200" i="1">
                            <a:latin typeface="Cambria Math" panose="02040503050406030204" pitchFamily="18" charset="0"/>
                          </a:rPr>
                        </m:ctrlPr>
                      </m:fPr>
                      <m:num>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10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num>
                      <m:den>
                        <m:sPre>
                          <m:sPrePr>
                            <m:ctrlPr>
                              <a:rPr lang="en-US" sz="2200" i="1">
                                <a:latin typeface="Cambria Math" panose="02040503050406030204" pitchFamily="18" charset="0"/>
                              </a:rPr>
                            </m:ctrlPr>
                          </m:sPrePr>
                          <m:sub>
                            <m:r>
                              <a:rPr lang="en-US" sz="2200" i="1">
                                <a:latin typeface="Cambria Math" panose="02040503050406030204" pitchFamily="18" charset="0"/>
                              </a:rPr>
                              <m:t> </m:t>
                            </m:r>
                          </m:sub>
                          <m:sup>
                            <m:r>
                              <a:rPr lang="en-US" sz="2200" i="1">
                                <a:latin typeface="Cambria Math"/>
                              </a:rPr>
                              <m:t>20</m:t>
                            </m:r>
                          </m:sup>
                          <m:e>
                            <m:sSub>
                              <m:sSubPr>
                                <m:ctrlPr>
                                  <a:rPr lang="en-US" sz="2200" i="1">
                                    <a:latin typeface="Cambria Math" panose="02040503050406030204" pitchFamily="18" charset="0"/>
                                  </a:rPr>
                                </m:ctrlPr>
                              </m:sSubPr>
                              <m:e>
                                <m:r>
                                  <a:rPr lang="en-US" sz="2200" i="1">
                                    <a:latin typeface="Cambria Math"/>
                                  </a:rPr>
                                  <m:t>𝐶</m:t>
                                </m:r>
                              </m:e>
                              <m:sub>
                                <m:r>
                                  <a:rPr lang="en-US" sz="2200" i="1">
                                    <a:latin typeface="Cambria Math"/>
                                  </a:rPr>
                                  <m:t>2</m:t>
                                </m:r>
                              </m:sub>
                            </m:sSub>
                          </m:e>
                        </m:sPre>
                      </m:den>
                    </m:f>
                    <m:r>
                      <a:rPr lang="en-US" sz="2200" i="1">
                        <a:latin typeface="Cambria Math"/>
                      </a:rPr>
                      <m:t>=</m:t>
                    </m:r>
                    <m:f>
                      <m:fPr>
                        <m:ctrlPr>
                          <a:rPr lang="en-US" sz="2200" i="1">
                            <a:latin typeface="Cambria Math" panose="02040503050406030204" pitchFamily="18" charset="0"/>
                          </a:rPr>
                        </m:ctrlPr>
                      </m:fPr>
                      <m:num>
                        <m:r>
                          <a:rPr lang="en-US" sz="2200" i="1">
                            <a:latin typeface="Cambria Math"/>
                          </a:rPr>
                          <m:t>9</m:t>
                        </m:r>
                      </m:num>
                      <m:den>
                        <m:r>
                          <a:rPr lang="en-US" sz="2200" i="1">
                            <a:latin typeface="Cambria Math"/>
                          </a:rPr>
                          <m:t>19</m:t>
                        </m:r>
                      </m:den>
                    </m:f>
                  </m:oMath>
                </a14:m>
                <a:r>
                  <a:rPr lang="en-US" sz="2200" dirty="0"/>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1"/>
                <a:ext cx="8229600" cy="4525963"/>
              </a:xfrm>
              <a:blipFill>
                <a:blip r:embed="rId2"/>
                <a:stretch>
                  <a:fillRect l="-963" t="-94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459B10E-1064-493F-B02C-22C0B255D4B3}" type="datetime1">
              <a:rPr lang="en-US" smtClean="0"/>
              <a:pPr/>
              <a:t>5/14/2022</a:t>
            </a:fld>
            <a:endParaRPr lang="en-US" dirty="0"/>
          </a:p>
        </p:txBody>
      </p:sp>
      <p:sp>
        <p:nvSpPr>
          <p:cNvPr id="5" name="Footer Placeholder 4"/>
          <p:cNvSpPr>
            <a:spLocks noGrp="1"/>
          </p:cNvSpPr>
          <p:nvPr>
            <p:ph type="ftr" sz="quarter" idx="11"/>
          </p:nvPr>
        </p:nvSpPr>
        <p:spPr>
          <a:xfrm>
            <a:off x="2705100" y="6356351"/>
            <a:ext cx="636270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Addition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DE70B197-E663-429C-81C6-CFBAB8B7F485}"/>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256182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1"/>
                <a:ext cx="8229600" cy="4525963"/>
              </a:xfrm>
            </p:spPr>
            <p:txBody>
              <a:bodyPr>
                <a:noAutofit/>
              </a:bodyPr>
              <a:lstStyle/>
              <a:p>
                <a:pPr marL="0" indent="0">
                  <a:buNone/>
                </a:pPr>
                <a:r>
                  <a:rPr lang="en-US" sz="2200" b="1" dirty="0"/>
                  <a:t>Example-2: </a:t>
                </a:r>
                <a:r>
                  <a:rPr lang="en-US" sz="2200" dirty="0"/>
                  <a:t>An integers  is chosen at random from two hundred digits. What is the probability that integers is divisible by 6 or 8?</a:t>
                </a:r>
              </a:p>
              <a:p>
                <a:pPr marL="0" indent="0">
                  <a:buNone/>
                </a:pPr>
                <a:r>
                  <a:rPr lang="en-US" sz="2200" b="1" dirty="0"/>
                  <a:t>Sol:</a:t>
                </a:r>
              </a:p>
              <a:p>
                <a:pPr marL="0" indent="0">
                  <a:buNone/>
                </a:pPr>
                <a14:m>
                  <m:oMath xmlns:m="http://schemas.openxmlformats.org/officeDocument/2006/math">
                    <m:r>
                      <a:rPr lang="en-US" sz="2200" i="1">
                        <a:latin typeface="Cambria Math"/>
                      </a:rPr>
                      <m:t>𝐴</m:t>
                    </m:r>
                    <m:r>
                      <a:rPr lang="en-US" sz="2200" i="1">
                        <a:latin typeface="Cambria Math"/>
                      </a:rPr>
                      <m:t>:</m:t>
                    </m:r>
                  </m:oMath>
                </a14:m>
                <a:r>
                  <a:rPr lang="en-US" sz="2200" dirty="0"/>
                  <a:t> integers divisible by 6 i.e.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33</m:t>
                        </m:r>
                      </m:num>
                      <m:den>
                        <m:r>
                          <a:rPr lang="en-US" sz="2200" i="1">
                            <a:latin typeface="Cambria Math"/>
                          </a:rPr>
                          <m:t>200</m:t>
                        </m:r>
                      </m:den>
                    </m:f>
                  </m:oMath>
                </a14:m>
                <a:endParaRPr lang="en-US" sz="2200" dirty="0"/>
              </a:p>
              <a:p>
                <a:pPr marL="0" indent="0">
                  <a:buNone/>
                </a:pPr>
                <a14:m>
                  <m:oMath xmlns:m="http://schemas.openxmlformats.org/officeDocument/2006/math">
                    <m:r>
                      <a:rPr lang="en-US" sz="2200" i="1">
                        <a:latin typeface="Cambria Math"/>
                      </a:rPr>
                      <m:t>𝐵</m:t>
                    </m:r>
                    <m:r>
                      <a:rPr lang="en-US" sz="2200" i="1">
                        <a:latin typeface="Cambria Math"/>
                      </a:rPr>
                      <m:t>:</m:t>
                    </m:r>
                  </m:oMath>
                </a14:m>
                <a:r>
                  <a:rPr lang="en-US" sz="2200" dirty="0"/>
                  <a:t> integers divisible by 8 i.e.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25</m:t>
                        </m:r>
                      </m:num>
                      <m:den>
                        <m:r>
                          <a:rPr lang="en-US" sz="2200" i="1">
                            <a:latin typeface="Cambria Math"/>
                          </a:rPr>
                          <m:t>200</m:t>
                        </m:r>
                      </m:den>
                    </m:f>
                  </m:oMath>
                </a14:m>
                <a:endParaRPr lang="en-US" sz="2200" dirty="0"/>
              </a:p>
              <a:p>
                <a:pPr marL="0" indent="0">
                  <a:buNone/>
                </a:pPr>
                <a14:m>
                  <m:oMath xmlns:m="http://schemas.openxmlformats.org/officeDocument/2006/math">
                    <m:r>
                      <a:rPr lang="en-US" sz="2200" i="1">
                        <a:latin typeface="Cambria Math"/>
                      </a:rPr>
                      <m:t>𝐴</m:t>
                    </m:r>
                    <m:r>
                      <a:rPr lang="en-US" sz="2200" i="1">
                        <a:latin typeface="Cambria Math"/>
                        <a:ea typeface="Cambria Math"/>
                      </a:rPr>
                      <m:t>∩</m:t>
                    </m:r>
                    <m:r>
                      <a:rPr lang="en-US" sz="2200" i="1">
                        <a:latin typeface="Cambria Math"/>
                      </a:rPr>
                      <m:t>𝐵</m:t>
                    </m:r>
                    <m:r>
                      <a:rPr lang="en-US" sz="2200" i="1">
                        <a:latin typeface="Cambria Math"/>
                      </a:rPr>
                      <m:t>:</m:t>
                    </m:r>
                  </m:oMath>
                </a14:m>
                <a:r>
                  <a:rPr lang="en-US" sz="2200" dirty="0"/>
                  <a:t> integers divisible by 6 and 8 both i.e.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8</m:t>
                        </m:r>
                      </m:num>
                      <m:den>
                        <m:r>
                          <a:rPr lang="en-US" sz="2200" i="1">
                            <a:latin typeface="Cambria Math"/>
                          </a:rPr>
                          <m:t>200</m:t>
                        </m:r>
                      </m:den>
                    </m:f>
                  </m:oMath>
                </a14:m>
                <a:endParaRPr lang="en-US" sz="2200" dirty="0"/>
              </a:p>
              <a:p>
                <a:pPr marL="0" indent="0">
                  <a:buNone/>
                </a:pPr>
                <a:r>
                  <a:rPr lang="en-US" sz="2200" dirty="0"/>
                  <a:t>Using addition law</a:t>
                </a:r>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𝐵</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𝐴</m:t>
                          </m:r>
                          <m:r>
                            <a:rPr lang="en-US" sz="2200" i="1">
                              <a:latin typeface="Cambria Math"/>
                              <a:ea typeface="Cambria Math"/>
                            </a:rPr>
                            <m:t>∩</m:t>
                          </m:r>
                          <m:r>
                            <a:rPr lang="en-US" sz="2200" i="1">
                              <a:latin typeface="Cambria Math"/>
                              <a:ea typeface="Cambria Math"/>
                            </a:rPr>
                            <m:t>𝐵</m:t>
                          </m:r>
                        </m:e>
                      </m:d>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r>
                            <a:rPr lang="en-US" sz="2200" i="1">
                              <a:latin typeface="Cambria Math"/>
                              <a:ea typeface="Cambria Math"/>
                            </a:rPr>
                            <m:t>∪</m:t>
                          </m:r>
                          <m:r>
                            <a:rPr lang="en-US" sz="2200" i="1">
                              <a:latin typeface="Cambria Math"/>
                              <a:ea typeface="Cambria Math"/>
                            </a:rPr>
                            <m:t>𝐵</m:t>
                          </m:r>
                        </m:e>
                      </m:d>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1</m:t>
                          </m:r>
                        </m:num>
                        <m:den>
                          <m:r>
                            <a:rPr lang="en-US" sz="2200" i="1">
                              <a:latin typeface="Cambria Math"/>
                              <a:ea typeface="Cambria Math"/>
                            </a:rPr>
                            <m:t>4</m:t>
                          </m:r>
                        </m:den>
                      </m:f>
                    </m:oMath>
                  </m:oMathPara>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1"/>
                <a:ext cx="8229600" cy="4525963"/>
              </a:xfrm>
              <a:blipFill>
                <a:blip r:embed="rId2"/>
                <a:stretch>
                  <a:fillRect l="-963" t="-943" r="-1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03B61F6-E19D-4F49-A078-FB62FDAD8D26}" type="datetime1">
              <a:rPr lang="en-US" smtClean="0"/>
              <a:pPr/>
              <a:t>5/14/2022</a:t>
            </a:fld>
            <a:endParaRPr lang="en-US" dirty="0"/>
          </a:p>
        </p:txBody>
      </p:sp>
      <p:sp>
        <p:nvSpPr>
          <p:cNvPr id="5" name="Footer Placeholder 4"/>
          <p:cNvSpPr>
            <a:spLocks noGrp="1"/>
          </p:cNvSpPr>
          <p:nvPr>
            <p:ph type="ftr" sz="quarter" idx="11"/>
          </p:nvPr>
        </p:nvSpPr>
        <p:spPr>
          <a:xfrm>
            <a:off x="2527443" y="6356351"/>
            <a:ext cx="6540357"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Addition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DA83E311-0C42-45E4-8515-EAC464F893E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6461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5257800"/>
              </a:xfrm>
            </p:spPr>
            <p:txBody>
              <a:bodyPr>
                <a:noAutofit/>
              </a:bodyPr>
              <a:lstStyle/>
              <a:p>
                <a:pPr marL="0" indent="0">
                  <a:buNone/>
                </a:pPr>
                <a:r>
                  <a:rPr lang="en-US" sz="2200" b="1" dirty="0"/>
                  <a:t>Example-3: </a:t>
                </a:r>
                <a:r>
                  <a:rPr lang="en-US" sz="2200" dirty="0"/>
                  <a:t>Three news papers </a:t>
                </a:r>
                <a14:m>
                  <m:oMath xmlns:m="http://schemas.openxmlformats.org/officeDocument/2006/math">
                    <m:r>
                      <a:rPr lang="en-US" sz="2200" i="1">
                        <a:latin typeface="Cambria Math"/>
                      </a:rPr>
                      <m:t>𝐴</m:t>
                    </m:r>
                    <m:r>
                      <a:rPr lang="en-US" sz="2200" i="1">
                        <a:latin typeface="Cambria Math"/>
                      </a:rPr>
                      <m:t>,</m:t>
                    </m:r>
                    <m:r>
                      <a:rPr lang="en-US" sz="2200" i="1">
                        <a:latin typeface="Cambria Math"/>
                      </a:rPr>
                      <m:t>𝐵</m:t>
                    </m:r>
                  </m:oMath>
                </a14:m>
                <a:r>
                  <a:rPr lang="en-US" sz="2200" dirty="0"/>
                  <a:t> and </a:t>
                </a:r>
                <a14:m>
                  <m:oMath xmlns:m="http://schemas.openxmlformats.org/officeDocument/2006/math">
                    <m:r>
                      <a:rPr lang="en-US" sz="2200" i="1">
                        <a:latin typeface="Cambria Math"/>
                      </a:rPr>
                      <m:t>𝐶</m:t>
                    </m:r>
                  </m:oMath>
                </a14:m>
                <a:r>
                  <a:rPr lang="en-US" sz="2200" dirty="0"/>
                  <a:t> are published in a certain city. It is estimated from a survey that of the adult population: 20% read </a:t>
                </a:r>
                <a14:m>
                  <m:oMath xmlns:m="http://schemas.openxmlformats.org/officeDocument/2006/math">
                    <m:r>
                      <a:rPr lang="en-US" sz="2200" i="1">
                        <a:latin typeface="Cambria Math"/>
                      </a:rPr>
                      <m:t>𝐴</m:t>
                    </m:r>
                    <m:r>
                      <a:rPr lang="en-US" sz="2200" i="1">
                        <a:latin typeface="Cambria Math"/>
                      </a:rPr>
                      <m:t>,</m:t>
                    </m:r>
                  </m:oMath>
                </a14:m>
                <a:r>
                  <a:rPr lang="en-US" sz="2200" dirty="0"/>
                  <a:t> 16% read </a:t>
                </a:r>
                <a14:m>
                  <m:oMath xmlns:m="http://schemas.openxmlformats.org/officeDocument/2006/math">
                    <m:r>
                      <a:rPr lang="en-US" sz="2200" i="1">
                        <a:latin typeface="Cambria Math"/>
                      </a:rPr>
                      <m:t>𝐵</m:t>
                    </m:r>
                    <m:r>
                      <a:rPr lang="en-US" sz="2200" i="1">
                        <a:latin typeface="Cambria Math"/>
                      </a:rPr>
                      <m:t>,</m:t>
                    </m:r>
                  </m:oMath>
                </a14:m>
                <a:r>
                  <a:rPr lang="en-US" sz="2200" dirty="0"/>
                  <a:t> 14% read </a:t>
                </a:r>
                <a14:m>
                  <m:oMath xmlns:m="http://schemas.openxmlformats.org/officeDocument/2006/math">
                    <m:r>
                      <a:rPr lang="en-US" sz="2200" i="1">
                        <a:latin typeface="Cambria Math"/>
                      </a:rPr>
                      <m:t>𝐶</m:t>
                    </m:r>
                  </m:oMath>
                </a14:m>
                <a:r>
                  <a:rPr lang="en-US" sz="2200" dirty="0"/>
                  <a:t>,8% read both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a:latin typeface="Cambria Math"/>
                      </a:rPr>
                      <m:t>𝐵</m:t>
                    </m:r>
                    <m:r>
                      <a:rPr lang="en-US" sz="2200" i="1">
                        <a:latin typeface="Cambria Math"/>
                      </a:rPr>
                      <m:t>,</m:t>
                    </m:r>
                  </m:oMath>
                </a14:m>
                <a:r>
                  <a:rPr lang="en-US" sz="2200" dirty="0"/>
                  <a:t> 5% read both </a:t>
                </a:r>
                <a14:m>
                  <m:oMath xmlns:m="http://schemas.openxmlformats.org/officeDocument/2006/math">
                    <m:r>
                      <a:rPr lang="en-US" sz="2200" i="1">
                        <a:latin typeface="Cambria Math"/>
                      </a:rPr>
                      <m:t>𝐴</m:t>
                    </m:r>
                  </m:oMath>
                </a14:m>
                <a:r>
                  <a:rPr lang="en-US" sz="2200" dirty="0"/>
                  <a:t> and </a:t>
                </a:r>
                <a14:m>
                  <m:oMath xmlns:m="http://schemas.openxmlformats.org/officeDocument/2006/math">
                    <m:r>
                      <a:rPr lang="en-US" sz="2200" i="1" dirty="0">
                        <a:latin typeface="Cambria Math"/>
                      </a:rPr>
                      <m:t>𝐶</m:t>
                    </m:r>
                  </m:oMath>
                </a14:m>
                <a:r>
                  <a:rPr lang="en-US" sz="2200" dirty="0"/>
                  <a:t>, 4% read both </a:t>
                </a:r>
                <a14:m>
                  <m:oMath xmlns:m="http://schemas.openxmlformats.org/officeDocument/2006/math">
                    <m:r>
                      <a:rPr lang="en-US" sz="2200" i="1">
                        <a:latin typeface="Cambria Math"/>
                      </a:rPr>
                      <m:t>𝐵</m:t>
                    </m:r>
                  </m:oMath>
                </a14:m>
                <a:r>
                  <a:rPr lang="en-US" sz="2200" dirty="0"/>
                  <a:t> and </a:t>
                </a:r>
                <a14:m>
                  <m:oMath xmlns:m="http://schemas.openxmlformats.org/officeDocument/2006/math">
                    <m:r>
                      <a:rPr lang="en-US" sz="2200" i="1">
                        <a:latin typeface="Cambria Math"/>
                      </a:rPr>
                      <m:t>𝐶</m:t>
                    </m:r>
                    <m:r>
                      <a:rPr lang="en-US" sz="2200" i="1">
                        <a:latin typeface="Cambria Math"/>
                      </a:rPr>
                      <m:t>,</m:t>
                    </m:r>
                  </m:oMath>
                </a14:m>
                <a:r>
                  <a:rPr lang="en-US" sz="2200" dirty="0"/>
                  <a:t> 2% read all three. Find the probability what percentage read at-least one of the papers?</a:t>
                </a:r>
              </a:p>
              <a:p>
                <a:pPr marL="0" indent="0">
                  <a:buNone/>
                </a:pPr>
                <a:r>
                  <a:rPr lang="en-US" sz="2200" b="1" dirty="0"/>
                  <a:t>Sol:</a:t>
                </a:r>
              </a:p>
              <a:p>
                <a:pPr marL="0" indent="0">
                  <a:buNone/>
                </a:pPr>
                <a14:m>
                  <m:oMath xmlns:m="http://schemas.openxmlformats.org/officeDocument/2006/math">
                    <m:r>
                      <a:rPr lang="en-US" sz="2200" i="1">
                        <a:latin typeface="Cambria Math"/>
                      </a:rPr>
                      <m:t>𝐸</m:t>
                    </m:r>
                    <m:r>
                      <a:rPr lang="en-US" sz="2200" i="1">
                        <a:latin typeface="Cambria Math"/>
                      </a:rPr>
                      <m:t>:</m:t>
                    </m:r>
                  </m:oMath>
                </a14:m>
                <a:r>
                  <a:rPr lang="en-US" sz="2200" dirty="0"/>
                  <a:t> event that adults read news paper </a:t>
                </a:r>
                <a14:m>
                  <m:oMath xmlns:m="http://schemas.openxmlformats.org/officeDocument/2006/math">
                    <m:r>
                      <a:rPr lang="en-US" sz="2200" i="1">
                        <a:latin typeface="Cambria Math"/>
                      </a:rPr>
                      <m:t>𝐴</m:t>
                    </m:r>
                    <m:r>
                      <a:rPr lang="en-US" sz="2200" i="1">
                        <a:latin typeface="Cambria Math"/>
                      </a:rPr>
                      <m:t>.</m:t>
                    </m:r>
                  </m:oMath>
                </a14:m>
                <a:endParaRPr lang="en-US" sz="2200" dirty="0"/>
              </a:p>
              <a:p>
                <a:pPr marL="0" indent="0">
                  <a:buNone/>
                </a:pPr>
                <a14:m>
                  <m:oMath xmlns:m="http://schemas.openxmlformats.org/officeDocument/2006/math">
                    <m:r>
                      <a:rPr lang="en-US" sz="2200" i="1">
                        <a:latin typeface="Cambria Math"/>
                      </a:rPr>
                      <m:t>𝐹</m:t>
                    </m:r>
                    <m:r>
                      <a:rPr lang="en-US" sz="2200" i="1">
                        <a:latin typeface="Cambria Math"/>
                      </a:rPr>
                      <m:t>:</m:t>
                    </m:r>
                  </m:oMath>
                </a14:m>
                <a:r>
                  <a:rPr lang="en-US" sz="2200" dirty="0"/>
                  <a:t> event that adults read news paper </a:t>
                </a:r>
                <a14:m>
                  <m:oMath xmlns:m="http://schemas.openxmlformats.org/officeDocument/2006/math">
                    <m:r>
                      <a:rPr lang="en-US" sz="2200" i="1">
                        <a:latin typeface="Cambria Math"/>
                      </a:rPr>
                      <m:t>𝐵</m:t>
                    </m:r>
                    <m:r>
                      <a:rPr lang="en-US" sz="2200" i="1">
                        <a:latin typeface="Cambria Math"/>
                      </a:rPr>
                      <m:t>.</m:t>
                    </m:r>
                  </m:oMath>
                </a14:m>
                <a:endParaRPr lang="en-US" sz="2200" dirty="0"/>
              </a:p>
              <a:p>
                <a:pPr marL="0" indent="0">
                  <a:buNone/>
                </a:pPr>
                <a14:m>
                  <m:oMath xmlns:m="http://schemas.openxmlformats.org/officeDocument/2006/math">
                    <m:r>
                      <a:rPr lang="en-US" sz="2200" i="1">
                        <a:latin typeface="Cambria Math"/>
                      </a:rPr>
                      <m:t>𝐺</m:t>
                    </m:r>
                    <m:r>
                      <a:rPr lang="en-US" sz="2200" i="1">
                        <a:latin typeface="Cambria Math"/>
                      </a:rPr>
                      <m:t>:</m:t>
                    </m:r>
                  </m:oMath>
                </a14:m>
                <a:r>
                  <a:rPr lang="en-US" sz="2200" dirty="0"/>
                  <a:t> event that adults read news paper </a:t>
                </a:r>
                <a14:m>
                  <m:oMath xmlns:m="http://schemas.openxmlformats.org/officeDocument/2006/math">
                    <m:r>
                      <a:rPr lang="en-US" sz="2200" i="1">
                        <a:latin typeface="Cambria Math"/>
                      </a:rPr>
                      <m:t>𝐶</m:t>
                    </m:r>
                    <m:r>
                      <a:rPr lang="en-US" sz="2200" i="1">
                        <a:latin typeface="Cambria Math"/>
                      </a:rPr>
                      <m:t>.</m:t>
                    </m:r>
                  </m:oMath>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𝐸</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20</m:t>
                          </m:r>
                        </m:num>
                        <m:den>
                          <m:r>
                            <a:rPr lang="en-US" sz="2200" i="1">
                              <a:latin typeface="Cambria Math"/>
                            </a:rPr>
                            <m:t>100</m:t>
                          </m:r>
                        </m:den>
                      </m:f>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𝐹</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14</m:t>
                          </m:r>
                        </m:num>
                        <m:den>
                          <m:r>
                            <a:rPr lang="en-US" sz="2200" i="1">
                              <a:latin typeface="Cambria Math"/>
                            </a:rPr>
                            <m:t>100</m:t>
                          </m:r>
                        </m:den>
                      </m:f>
                    </m:oMath>
                  </m:oMathPara>
                </a14:m>
                <a:endParaRPr lang="en-US" sz="2200" dirty="0"/>
              </a:p>
              <a:p>
                <a:pPr mar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5257800"/>
              </a:xfrm>
              <a:blipFill>
                <a:blip r:embed="rId2"/>
                <a:stretch>
                  <a:fillRect l="-963" t="-812" r="-1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5BC7A16-051F-4C17-BF55-0FBC321582A6}" type="datetime1">
              <a:rPr lang="en-US" smtClean="0"/>
              <a:pPr/>
              <a:t>5/14/2022</a:t>
            </a:fld>
            <a:endParaRPr lang="en-US" dirty="0"/>
          </a:p>
        </p:txBody>
      </p:sp>
      <p:sp>
        <p:nvSpPr>
          <p:cNvPr id="5" name="Footer Placeholder 4"/>
          <p:cNvSpPr>
            <a:spLocks noGrp="1"/>
          </p:cNvSpPr>
          <p:nvPr>
            <p:ph type="ftr" sz="quarter" idx="11"/>
          </p:nvPr>
        </p:nvSpPr>
        <p:spPr>
          <a:xfrm>
            <a:off x="2198670" y="6256963"/>
            <a:ext cx="6869130" cy="46451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endParaRPr lang="en-US" sz="3200" b="1" dirty="0"/>
          </a:p>
          <a:p>
            <a:pPr algn="ctr">
              <a:spcBef>
                <a:spcPct val="0"/>
              </a:spcBef>
              <a:defRPr/>
            </a:pPr>
            <a:r>
              <a:rPr lang="en-US" sz="3200" b="1" dirty="0"/>
              <a:t>Addition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a:p>
            <a:pPr algn="ctr">
              <a:spcBef>
                <a:spcPct val="0"/>
              </a:spcBef>
              <a:defRPr/>
            </a:pPr>
            <a:endParaRPr lang="en-US" sz="3200" b="1" dirty="0"/>
          </a:p>
        </p:txBody>
      </p:sp>
      <p:pic>
        <p:nvPicPr>
          <p:cNvPr id="9" name="Picture 8">
            <a:extLst>
              <a:ext uri="{FF2B5EF4-FFF2-40B4-BE49-F238E27FC236}">
                <a16:creationId xmlns:a16="http://schemas.microsoft.com/office/drawing/2014/main" xmlns="" id="{72D6C474-EE7D-4AF8-9A52-6F1B0F7ABB71}"/>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310463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5257800"/>
              </a:xfrm>
            </p:spPr>
            <p:txBody>
              <a:bodyPr>
                <a:noAutofit/>
              </a:bodyPr>
              <a:lstStyle/>
              <a:p>
                <a:pPr marL="0" indent="0">
                  <a:buNone/>
                </a:pPr>
                <a14:m>
                  <m:oMathPara xmlns:m="http://schemas.openxmlformats.org/officeDocument/2006/math">
                    <m:oMathParaPr>
                      <m:jc m:val="left"/>
                    </m:oMathParaPr>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𝐺</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14</m:t>
                          </m:r>
                        </m:num>
                        <m:den>
                          <m:r>
                            <a:rPr lang="en-US" sz="2200" i="1">
                              <a:latin typeface="Cambria Math"/>
                            </a:rPr>
                            <m:t>100</m:t>
                          </m:r>
                        </m:den>
                      </m:f>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r>
                            <a:rPr lang="en-US" sz="2200" i="1">
                              <a:latin typeface="Cambria Math"/>
                              <a:ea typeface="Cambria Math"/>
                            </a:rPr>
                            <m:t>∩</m:t>
                          </m:r>
                          <m:r>
                            <a:rPr lang="en-US" sz="2200" i="1">
                              <a:latin typeface="Cambria Math"/>
                              <a:ea typeface="Cambria Math"/>
                            </a:rPr>
                            <m:t>𝐹</m:t>
                          </m:r>
                        </m:e>
                      </m:d>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8</m:t>
                          </m:r>
                        </m:num>
                        <m:den>
                          <m:r>
                            <a:rPr lang="en-US" sz="2200" i="1">
                              <a:latin typeface="Cambria Math"/>
                              <a:ea typeface="Cambria Math"/>
                            </a:rPr>
                            <m:t>100</m:t>
                          </m:r>
                        </m:den>
                      </m:f>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4</m:t>
                          </m:r>
                        </m:num>
                        <m:den>
                          <m:r>
                            <a:rPr lang="en-US" sz="2200" i="1">
                              <a:latin typeface="Cambria Math"/>
                              <a:ea typeface="Cambria Math"/>
                            </a:rPr>
                            <m:t>100</m:t>
                          </m:r>
                        </m:den>
                      </m:f>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r>
                            <a:rPr lang="en-US" sz="2200" i="1">
                              <a:latin typeface="Cambria Math"/>
                              <a:ea typeface="Cambria Math"/>
                            </a:rPr>
                            <m:t>∩</m:t>
                          </m:r>
                          <m:r>
                            <a:rPr lang="en-US" sz="2200" i="1">
                              <a:latin typeface="Cambria Math"/>
                              <a:ea typeface="Cambria Math"/>
                            </a:rPr>
                            <m:t>𝐺</m:t>
                          </m:r>
                        </m:e>
                      </m:d>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5</m:t>
                          </m:r>
                        </m:num>
                        <m:den>
                          <m:r>
                            <a:rPr lang="en-US" sz="2200" i="1">
                              <a:latin typeface="Cambria Math"/>
                              <a:ea typeface="Cambria Math"/>
                            </a:rPr>
                            <m:t>100</m:t>
                          </m:r>
                        </m:den>
                      </m:f>
                    </m:oMath>
                  </m:oMathPara>
                </a14:m>
                <a:endParaRPr lang="en-US" sz="2200" dirty="0"/>
              </a:p>
              <a:p>
                <a:pPr marL="0" indent="0">
                  <a:buNone/>
                </a:pPr>
                <a14:m>
                  <m:oMathPara xmlns:m="http://schemas.openxmlformats.org/officeDocument/2006/math">
                    <m:oMathParaPr>
                      <m:jc m:val="left"/>
                    </m:oMathParaPr>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r>
                            <a:rPr lang="en-US" sz="2200" i="1">
                              <a:latin typeface="Cambria Math"/>
                              <a:ea typeface="Cambria Math"/>
                            </a:rPr>
                            <m:t>∩</m:t>
                          </m:r>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r>
                        <a:rPr lang="en-US" sz="2200" i="1">
                          <a:latin typeface="Cambria Math"/>
                          <a:ea typeface="Cambria Math"/>
                        </a:rPr>
                        <m:t>=</m:t>
                      </m:r>
                      <m:f>
                        <m:fPr>
                          <m:ctrlPr>
                            <a:rPr lang="en-US" sz="2200" i="1">
                              <a:latin typeface="Cambria Math" panose="02040503050406030204" pitchFamily="18" charset="0"/>
                              <a:ea typeface="Cambria Math"/>
                            </a:rPr>
                          </m:ctrlPr>
                        </m:fPr>
                        <m:num>
                          <m:r>
                            <a:rPr lang="en-US" sz="2200" i="1">
                              <a:latin typeface="Cambria Math"/>
                              <a:ea typeface="Cambria Math"/>
                            </a:rPr>
                            <m:t>2</m:t>
                          </m:r>
                        </m:num>
                        <m:den>
                          <m:r>
                            <a:rPr lang="en-US" sz="2200" i="1">
                              <a:latin typeface="Cambria Math"/>
                              <a:ea typeface="Cambria Math"/>
                            </a:rPr>
                            <m:t>100</m:t>
                          </m:r>
                        </m:den>
                      </m:f>
                    </m:oMath>
                  </m:oMathPara>
                </a14:m>
                <a:endParaRPr lang="en-US" sz="2200" dirty="0"/>
              </a:p>
              <a:p>
                <a:pPr marL="0" indent="0" algn="just">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𝐸</m:t>
                        </m:r>
                        <m:r>
                          <a:rPr lang="en-US" sz="2200" i="1">
                            <a:latin typeface="Cambria Math"/>
                            <a:ea typeface="Cambria Math"/>
                          </a:rPr>
                          <m:t>∪</m:t>
                        </m:r>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r>
                      <a:rPr lang="en-US" sz="2200" i="1">
                        <a:latin typeface="Cambria Math"/>
                        <a:ea typeface="Cambria Math"/>
                      </a:rPr>
                      <m:t>=</m:t>
                    </m:r>
                  </m:oMath>
                </a14:m>
                <a:r>
                  <a:rPr lang="en-US" sz="2200" dirty="0">
                    <a:ea typeface="Cambria Math"/>
                  </a:rPr>
                  <a:t/>
                </a:r>
                <a14:m>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𝐹</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𝐺</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r>
                          <a:rPr lang="en-US" sz="2200" i="1">
                            <a:latin typeface="Cambria Math"/>
                            <a:ea typeface="Cambria Math"/>
                          </a:rPr>
                          <m:t>∩</m:t>
                        </m:r>
                        <m:r>
                          <a:rPr lang="en-US" sz="2200" i="1">
                            <a:latin typeface="Cambria Math"/>
                            <a:ea typeface="Cambria Math"/>
                          </a:rPr>
                          <m:t>𝐹</m:t>
                        </m:r>
                      </m:e>
                    </m:d>
                    <m:r>
                      <a:rPr lang="en-US" sz="2200" i="1">
                        <a:latin typeface="Cambria Math"/>
                        <a:ea typeface="Cambria Math"/>
                      </a:rPr>
                      <m:t>−</m:t>
                    </m:r>
                  </m:oMath>
                </a14:m>
                <a:r>
                  <a:rPr lang="en-US" sz="2200" dirty="0">
                    <a:ea typeface="Cambria Math"/>
                  </a:rPr>
                  <a:t/>
                </a:r>
                <a14:m>
                  <m:oMath xmlns:m="http://schemas.openxmlformats.org/officeDocument/2006/math">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oMath>
                </a14:m>
                <a:endParaRPr lang="en-US" sz="2200" i="1" dirty="0">
                  <a:latin typeface="Cambria Math"/>
                  <a:ea typeface="Cambria Math"/>
                </a:endParaRPr>
              </a:p>
              <a:p>
                <a:pPr marL="0" indent="0" algn="just">
                  <a:buNone/>
                </a:pPr>
                <a:r>
                  <a:rPr lang="en-US" sz="2200" dirty="0">
                    <a:ea typeface="Cambria Math"/>
                  </a:rPr>
                  <a:t/>
                </a:r>
                <a14:m>
                  <m:oMath xmlns:m="http://schemas.openxmlformats.org/officeDocument/2006/math">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𝐺</m:t>
                        </m:r>
                        <m:r>
                          <a:rPr lang="en-US" sz="2200" i="1">
                            <a:latin typeface="Cambria Math"/>
                            <a:ea typeface="Cambria Math"/>
                          </a:rPr>
                          <m:t>∩</m:t>
                        </m:r>
                        <m:r>
                          <a:rPr lang="en-US" sz="2200" i="1">
                            <a:latin typeface="Cambria Math"/>
                            <a:ea typeface="Cambria Math"/>
                          </a:rPr>
                          <m:t>𝐸</m:t>
                        </m:r>
                      </m:e>
                    </m:d>
                    <m:r>
                      <a:rPr lang="en-US" sz="2200" i="1">
                        <a:latin typeface="Cambria Math"/>
                        <a:ea typeface="Cambria Math"/>
                      </a:rPr>
                      <m:t>+</m:t>
                    </m:r>
                    <m:r>
                      <a:rPr lang="en-US" sz="2200" i="1">
                        <a:latin typeface="Cambria Math"/>
                        <a:ea typeface="Cambria Math"/>
                      </a:rPr>
                      <m:t>𝑃</m:t>
                    </m:r>
                    <m:d>
                      <m:dPr>
                        <m:ctrlPr>
                          <a:rPr lang="en-US" sz="2200" i="1">
                            <a:latin typeface="Cambria Math" panose="02040503050406030204" pitchFamily="18" charset="0"/>
                            <a:ea typeface="Cambria Math"/>
                          </a:rPr>
                        </m:ctrlPr>
                      </m:dPr>
                      <m:e>
                        <m:r>
                          <a:rPr lang="en-US" sz="2200" i="1">
                            <a:latin typeface="Cambria Math"/>
                            <a:ea typeface="Cambria Math"/>
                          </a:rPr>
                          <m:t>𝐸</m:t>
                        </m:r>
                        <m:r>
                          <a:rPr lang="en-US" sz="2200" i="1">
                            <a:latin typeface="Cambria Math"/>
                            <a:ea typeface="Cambria Math"/>
                          </a:rPr>
                          <m:t>∩</m:t>
                        </m:r>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oMath>
                </a14:m>
                <a:endParaRPr lang="en-US" sz="2200" dirty="0"/>
              </a:p>
              <a:p>
                <a:pPr marL="0" indent="0" algn="just">
                  <a:buNone/>
                </a:pPr>
                <a:r>
                  <a:rPr lang="en-US" sz="2200" dirty="0">
                    <a:latin typeface="Cambria Math"/>
                    <a:ea typeface="Cambria Math"/>
                  </a:rPr>
                  <a:t>⇒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𝐸</m:t>
                        </m:r>
                        <m:r>
                          <a:rPr lang="en-US" sz="2200" i="1">
                            <a:latin typeface="Cambria Math"/>
                            <a:ea typeface="Cambria Math"/>
                          </a:rPr>
                          <m:t>∪</m:t>
                        </m:r>
                        <m:r>
                          <a:rPr lang="en-US" sz="2200" i="1">
                            <a:latin typeface="Cambria Math"/>
                            <a:ea typeface="Cambria Math"/>
                          </a:rPr>
                          <m:t>𝐹</m:t>
                        </m:r>
                        <m:r>
                          <a:rPr lang="en-US" sz="2200" i="1">
                            <a:latin typeface="Cambria Math"/>
                            <a:ea typeface="Cambria Math"/>
                          </a:rPr>
                          <m:t>∪</m:t>
                        </m:r>
                        <m:r>
                          <a:rPr lang="en-US" sz="2200" i="1">
                            <a:latin typeface="Cambria Math"/>
                            <a:ea typeface="Cambria Math"/>
                          </a:rPr>
                          <m:t>𝐺</m:t>
                        </m:r>
                      </m:e>
                    </m:d>
                    <m:r>
                      <a:rPr lang="en-US" sz="2200" i="1">
                        <a:latin typeface="Cambria Math"/>
                        <a:ea typeface="Cambria Math"/>
                      </a:rPr>
                      <m:t>=0.35</m:t>
                    </m:r>
                  </m:oMath>
                </a14:m>
                <a:endParaRPr lang="en-US" sz="2200" dirty="0">
                  <a:ea typeface="Cambria Math"/>
                </a:endParaRPr>
              </a:p>
              <a:p>
                <a:pPr marL="0" indent="0" algn="just">
                  <a:buNone/>
                </a:pPr>
                <a:r>
                  <a:rPr lang="en-US" sz="2200" dirty="0">
                    <a:ea typeface="Cambria Math"/>
                  </a:rPr>
                  <a:t>35% read at least one of the papers. </a:t>
                </a:r>
                <a:endParaRPr lang="en-US" sz="2200" dirty="0"/>
              </a:p>
              <a:p>
                <a:pPr marL="0" indent="0">
                  <a:buNone/>
                </a:pPr>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5257800"/>
              </a:xfrm>
              <a:blipFill>
                <a:blip r:embed="rId2"/>
                <a:stretch>
                  <a:fillRect l="-96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406C35F4-7079-49D3-AAFC-342B23EFF8E0}" type="datetime1">
              <a:rPr lang="en-US" smtClean="0"/>
              <a:pPr/>
              <a:t>5/14/2022</a:t>
            </a:fld>
            <a:endParaRPr lang="en-US" dirty="0"/>
          </a:p>
        </p:txBody>
      </p:sp>
      <p:sp>
        <p:nvSpPr>
          <p:cNvPr id="5" name="Footer Placeholder 4"/>
          <p:cNvSpPr>
            <a:spLocks noGrp="1"/>
          </p:cNvSpPr>
          <p:nvPr>
            <p:ph type="ftr" sz="quarter" idx="11"/>
          </p:nvPr>
        </p:nvSpPr>
        <p:spPr>
          <a:xfrm>
            <a:off x="2057400" y="6356351"/>
            <a:ext cx="701040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endParaRPr lang="en-US" sz="3200" b="1" dirty="0"/>
          </a:p>
          <a:p>
            <a:pPr algn="ctr">
              <a:spcBef>
                <a:spcPct val="0"/>
              </a:spcBef>
              <a:defRPr/>
            </a:pPr>
            <a:r>
              <a:rPr lang="en-US" sz="3200" b="1" dirty="0"/>
              <a:t>Addition Law of</a:t>
            </a:r>
            <a:r>
              <a:rPr lang="en-US" sz="3200" b="1" dirty="0">
                <a:cs typeface="Times New Roman" pitchFamily="18" charset="0"/>
              </a:rPr>
              <a:t> 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a:p>
            <a:pPr algn="ctr">
              <a:spcBef>
                <a:spcPct val="0"/>
              </a:spcBef>
              <a:defRPr/>
            </a:pPr>
            <a:endParaRPr lang="en-US" sz="3200" b="1" dirty="0"/>
          </a:p>
        </p:txBody>
      </p:sp>
      <p:pic>
        <p:nvPicPr>
          <p:cNvPr id="9" name="Picture 8">
            <a:extLst>
              <a:ext uri="{FF2B5EF4-FFF2-40B4-BE49-F238E27FC236}">
                <a16:creationId xmlns:a16="http://schemas.microsoft.com/office/drawing/2014/main" xmlns="" id="{EF2E93D9-8A18-48C8-B24B-88B0FAFEB13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256125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8079" y="1166018"/>
            <a:ext cx="9525000" cy="4525963"/>
          </a:xfrm>
        </p:spPr>
        <p:txBody>
          <a:bodyPr>
            <a:noAutofit/>
          </a:bodyPr>
          <a:lstStyle/>
          <a:p>
            <a:pPr marL="0" indent="0" algn="just">
              <a:buNone/>
            </a:pPr>
            <a:r>
              <a:rPr lang="en-US" sz="2200" b="1" dirty="0">
                <a:latin typeface="Times New Roman" pitchFamily="18" charset="0"/>
                <a:cs typeface="Times New Roman" pitchFamily="18" charset="0"/>
              </a:rPr>
              <a:t>CO1: </a:t>
            </a:r>
            <a:r>
              <a:rPr lang="en-US" sz="2200" dirty="0">
                <a:latin typeface="Times New Roman" pitchFamily="18" charset="0"/>
                <a:cs typeface="Times New Roman" pitchFamily="18" charset="0"/>
              </a:rPr>
              <a:t>Understand the concepts to formulate and to solve a Linear Programming Problem .</a:t>
            </a:r>
          </a:p>
          <a:p>
            <a:pPr marL="0" indent="0" algn="just">
              <a:buNone/>
            </a:pPr>
            <a:r>
              <a:rPr lang="en-US" sz="2200" b="1" dirty="0">
                <a:latin typeface="Times New Roman" pitchFamily="18" charset="0"/>
                <a:cs typeface="Times New Roman" pitchFamily="18" charset="0"/>
              </a:rPr>
              <a:t>CO2: </a:t>
            </a:r>
            <a:r>
              <a:rPr lang="en-US" sz="2200" dirty="0">
                <a:latin typeface="Times New Roman" pitchFamily="18" charset="0"/>
                <a:cs typeface="Times New Roman" pitchFamily="18" charset="0"/>
              </a:rPr>
              <a:t>Understand the concepts of Integer Programming Problem.</a:t>
            </a:r>
          </a:p>
          <a:p>
            <a:pPr marL="0" indent="0" algn="just">
              <a:buNone/>
            </a:pPr>
            <a:r>
              <a:rPr lang="en-US" sz="2200" b="1" dirty="0">
                <a:latin typeface="Times New Roman" pitchFamily="18" charset="0"/>
                <a:cs typeface="Times New Roman" pitchFamily="18" charset="0"/>
              </a:rPr>
              <a:t>CO3: </a:t>
            </a:r>
            <a:r>
              <a:rPr lang="en-US" sz="2200" dirty="0">
                <a:latin typeface="Times New Roman" pitchFamily="18" charset="0"/>
                <a:cs typeface="Times New Roman" pitchFamily="18" charset="0"/>
              </a:rPr>
              <a:t>Understand the concepts of Non- Linear Programming Problem .</a:t>
            </a:r>
          </a:p>
          <a:p>
            <a:pPr marL="0" indent="0" algn="just">
              <a:buNone/>
            </a:pPr>
            <a:r>
              <a:rPr lang="en-US" sz="2200" b="1" dirty="0">
                <a:latin typeface="Times New Roman" pitchFamily="18" charset="0"/>
                <a:cs typeface="Times New Roman" pitchFamily="18" charset="0"/>
              </a:rPr>
              <a:t>CO4: </a:t>
            </a:r>
            <a:r>
              <a:rPr lang="en-US" sz="2200" dirty="0">
                <a:latin typeface="Times New Roman" pitchFamily="18" charset="0"/>
                <a:cs typeface="Times New Roman" pitchFamily="18" charset="0"/>
              </a:rPr>
              <a:t>Apply the concept of numerical techniques to evaluate the zeroes of the equation, concept of interpolation and numerical methods for various mathematical operations and tasks, such as integration, the solution of linear system of equations and the solution of differential equation. 	</a:t>
            </a:r>
          </a:p>
          <a:p>
            <a:pPr marL="0" indent="0" algn="just">
              <a:buNone/>
            </a:pPr>
            <a:r>
              <a:rPr lang="en-US" sz="2200" b="1" dirty="0">
                <a:latin typeface="Times New Roman" pitchFamily="18" charset="0"/>
                <a:cs typeface="Times New Roman" pitchFamily="18" charset="0"/>
              </a:rPr>
              <a:t>CO5: </a:t>
            </a:r>
            <a:r>
              <a:rPr lang="en-US" sz="2200" dirty="0">
                <a:latin typeface="Times New Roman" pitchFamily="18" charset="0"/>
                <a:cs typeface="Times New Roman" pitchFamily="18" charset="0"/>
              </a:rPr>
              <a:t>Solve the problems of Number System, Permutation &amp; Combination, Probability, Function, Data Interpretation, Syllogism. 	</a:t>
            </a:r>
          </a:p>
          <a:p>
            <a:pPr marL="0" indent="0">
              <a:buNone/>
            </a:pPr>
            <a:endParaRPr lang="en-US"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52B717C-7D20-4FF5-A1C8-CE9EE6FCF815}" type="datetime1">
              <a:rPr lang="en-US" smtClean="0"/>
              <a:pPr/>
              <a:t>5/14/2022</a:t>
            </a:fld>
            <a:endParaRPr lang="en-US"/>
          </a:p>
        </p:txBody>
      </p:sp>
      <p:sp>
        <p:nvSpPr>
          <p:cNvPr id="5" name="Footer Placeholder 4"/>
          <p:cNvSpPr>
            <a:spLocks noGrp="1"/>
          </p:cNvSpPr>
          <p:nvPr>
            <p:ph type="ftr" sz="quarter" idx="11"/>
          </p:nvPr>
        </p:nvSpPr>
        <p:spPr>
          <a:xfrm>
            <a:off x="2465798" y="6213295"/>
            <a:ext cx="6602002" cy="508181"/>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Course Outcome</a:t>
            </a:r>
          </a:p>
        </p:txBody>
      </p:sp>
      <p:pic>
        <p:nvPicPr>
          <p:cNvPr id="8" name="Picture 2">
            <a:extLst>
              <a:ext uri="{FF2B5EF4-FFF2-40B4-BE49-F238E27FC236}">
                <a16:creationId xmlns:a16="http://schemas.microsoft.com/office/drawing/2014/main" xmlns="" id="{B33EBF83-1B02-4F0E-8D15-7A2331AC3B11}"/>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p:blipFill>
        <p:spPr bwMode="auto">
          <a:xfrm>
            <a:off x="1346200" y="9339"/>
            <a:ext cx="1371600" cy="635365"/>
          </a:xfrm>
          <a:prstGeom prst="rect">
            <a:avLst/>
          </a:prstGeom>
          <a:noFill/>
        </p:spPr>
      </p:pic>
    </p:spTree>
    <p:extLst>
      <p:ext uri="{BB962C8B-B14F-4D97-AF65-F5344CB8AC3E}">
        <p14:creationId xmlns:p14="http://schemas.microsoft.com/office/powerpoint/2010/main" xmlns="" val="35495481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5257800"/>
              </a:xfrm>
            </p:spPr>
            <p:txBody>
              <a:bodyPr>
                <a:noAutofit/>
              </a:bodyPr>
              <a:lstStyle/>
              <a:p>
                <a:pPr marL="0" indent="0">
                  <a:buNone/>
                </a:pPr>
                <a:r>
                  <a:rPr lang="en-US" sz="2200" b="1" dirty="0"/>
                  <a:t>Example-4: </a:t>
                </a:r>
                <a:r>
                  <a:rPr lang="en-US" sz="2200" dirty="0"/>
                  <a:t>The probability that machine </a:t>
                </a:r>
                <a14:m>
                  <m:oMath xmlns:m="http://schemas.openxmlformats.org/officeDocument/2006/math">
                    <m:r>
                      <a:rPr lang="en-US" sz="2200" i="1">
                        <a:latin typeface="Cambria Math"/>
                      </a:rPr>
                      <m:t>𝐴</m:t>
                    </m:r>
                  </m:oMath>
                </a14:m>
                <a:r>
                  <a:rPr lang="en-US" sz="2200" dirty="0"/>
                  <a:t> will be performing an usual function in 5 years time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4</m:t>
                        </m:r>
                      </m:den>
                    </m:f>
                    <m:r>
                      <a:rPr lang="en-US" sz="2200" i="1">
                        <a:latin typeface="Cambria Math"/>
                      </a:rPr>
                      <m:t>,</m:t>
                    </m:r>
                  </m:oMath>
                </a14:m>
                <a:r>
                  <a:rPr lang="en-US" sz="2200" dirty="0"/>
                  <a:t> while the probability that machine </a:t>
                </a:r>
                <a14:m>
                  <m:oMath xmlns:m="http://schemas.openxmlformats.org/officeDocument/2006/math">
                    <m:r>
                      <a:rPr lang="en-US" sz="2200" i="1">
                        <a:latin typeface="Cambria Math"/>
                      </a:rPr>
                      <m:t>𝐵</m:t>
                    </m:r>
                  </m:oMath>
                </a14:m>
                <a:r>
                  <a:rPr lang="en-US" sz="2200" dirty="0"/>
                  <a:t> will be operating usually at the end of the same period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r>
                  <a:rPr lang="en-US" sz="2200" dirty="0"/>
                  <a:t>.</a:t>
                </a:r>
              </a:p>
              <a:p>
                <a:pPr marL="0" indent="0">
                  <a:buNone/>
                </a:pPr>
                <a:r>
                  <a:rPr lang="en-US" sz="2200" dirty="0"/>
                  <a:t>Find the probability in the following cases that in 5 years time:</a:t>
                </a:r>
              </a:p>
              <a:p>
                <a:pPr marL="514350" indent="-514350">
                  <a:buAutoNum type="romanLcParenBoth"/>
                </a:pPr>
                <a:r>
                  <a:rPr lang="en-US" sz="2200" dirty="0"/>
                  <a:t>Both machines will be performing an usual function</a:t>
                </a:r>
              </a:p>
              <a:p>
                <a:pPr marL="514350" indent="-514350">
                  <a:buAutoNum type="romanLcParenBoth"/>
                </a:pPr>
                <a:r>
                  <a:rPr lang="en-US" sz="2200" dirty="0"/>
                  <a:t>Neither will be operating</a:t>
                </a:r>
              </a:p>
              <a:p>
                <a:pPr marL="514350" indent="-514350">
                  <a:buAutoNum type="romanLcParenBoth"/>
                </a:pPr>
                <a:r>
                  <a:rPr lang="en-US" sz="2200" dirty="0"/>
                  <a:t>Only machine </a:t>
                </a:r>
                <a14:m>
                  <m:oMath xmlns:m="http://schemas.openxmlformats.org/officeDocument/2006/math">
                    <m:r>
                      <a:rPr lang="en-US" sz="2200" i="1">
                        <a:latin typeface="Cambria Math"/>
                      </a:rPr>
                      <m:t>𝐵</m:t>
                    </m:r>
                  </m:oMath>
                </a14:m>
                <a:r>
                  <a:rPr lang="en-US" sz="2200" dirty="0"/>
                  <a:t> will be operating</a:t>
                </a:r>
              </a:p>
              <a:p>
                <a:pPr marL="514350" indent="-514350">
                  <a:buAutoNum type="romanLcParenBoth"/>
                </a:pPr>
                <a:r>
                  <a:rPr lang="en-US" sz="2200" dirty="0"/>
                  <a:t>At least one of the machines will be operating</a:t>
                </a:r>
              </a:p>
              <a:p>
                <a:pPr marL="0" indent="0">
                  <a:buNone/>
                </a:pPr>
                <a:r>
                  <a:rPr lang="en-US" sz="2200" b="1" dirty="0"/>
                  <a:t>Sol: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4</m:t>
                        </m:r>
                      </m:den>
                    </m:f>
                  </m:oMath>
                </a14:m>
                <a:r>
                  <a:rPr lang="en-US" sz="2200" dirty="0"/>
                  <a:t>,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a:rPr>
                              <m:t>𝐴</m:t>
                            </m:r>
                          </m:e>
                        </m:acc>
                      </m:e>
                    </m:d>
                    <m:r>
                      <a:rPr lang="en-US" sz="2200" i="1">
                        <a:latin typeface="Cambria Math"/>
                      </a:rPr>
                      <m:t>=1−</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3</m:t>
                        </m:r>
                      </m:num>
                      <m:den>
                        <m:r>
                          <a:rPr lang="en-US" sz="2200" i="1">
                            <a:latin typeface="Cambria Math"/>
                          </a:rPr>
                          <m:t>4</m:t>
                        </m:r>
                      </m:den>
                    </m:f>
                  </m:oMath>
                </a14:m>
                <a:endParaRPr lang="en-US" sz="2200" dirty="0"/>
              </a:p>
              <a:p>
                <a:pPr marL="0" indent="0">
                  <a:buNone/>
                </a:pP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3</m:t>
                        </m:r>
                      </m:den>
                    </m:f>
                  </m:oMath>
                </a14:m>
                <a:r>
                  <a:rPr lang="en-US" sz="2200" dirty="0"/>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a:rPr>
                              <m:t>𝐵</m:t>
                            </m:r>
                          </m:e>
                        </m:acc>
                      </m:e>
                    </m:d>
                    <m:r>
                      <a:rPr lang="en-US" sz="2200" i="1">
                        <a:latin typeface="Cambria Math"/>
                      </a:rPr>
                      <m:t>=1−</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2</m:t>
                        </m:r>
                      </m:num>
                      <m:den>
                        <m:r>
                          <a:rPr lang="en-US" sz="2200" i="1">
                            <a:latin typeface="Cambria Math"/>
                          </a:rPr>
                          <m:t>3</m:t>
                        </m:r>
                      </m:den>
                    </m:f>
                  </m:oMath>
                </a14:m>
                <a:endParaRPr lang="en-US" sz="2200" dirty="0"/>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5257800"/>
              </a:xfrm>
              <a:blipFill>
                <a:blip r:embed="rId2"/>
                <a:stretch>
                  <a:fillRect l="-1037" t="-812" r="-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93941EA-3124-4ACD-B013-D160151C4D59}" type="datetime1">
              <a:rPr lang="en-US" smtClean="0"/>
              <a:pPr/>
              <a:t>5/14/2022</a:t>
            </a:fld>
            <a:endParaRPr lang="en-US" dirty="0"/>
          </a:p>
        </p:txBody>
      </p:sp>
      <p:sp>
        <p:nvSpPr>
          <p:cNvPr id="5" name="Footer Placeholder 4"/>
          <p:cNvSpPr>
            <a:spLocks noGrp="1"/>
          </p:cNvSpPr>
          <p:nvPr>
            <p:ph type="ftr" sz="quarter" idx="11"/>
          </p:nvPr>
        </p:nvSpPr>
        <p:spPr>
          <a:xfrm>
            <a:off x="2424701" y="6205591"/>
            <a:ext cx="6643099" cy="51588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Multiplicative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3B84F451-2820-42DF-B689-96D4B25A316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312084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1143000"/>
                <a:ext cx="8229600" cy="5257800"/>
              </a:xfrm>
            </p:spPr>
            <p:txBody>
              <a:bodyPr>
                <a:noAutofit/>
              </a:bodyPr>
              <a:lstStyle/>
              <a:p>
                <a:pPr marL="514350" indent="-514350">
                  <a:buAutoNum type="romanLcParenBoth"/>
                </a:pP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AB</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A</m:t>
                        </m:r>
                      </m:e>
                    </m:d>
                    <m:r>
                      <a:rPr lang="en-US" sz="2200">
                        <a:latin typeface="Cambria Math"/>
                      </a:rPr>
                      <m:t>.</m:t>
                    </m:r>
                    <m:r>
                      <m:rPr>
                        <m:sty m:val="p"/>
                      </m:rPr>
                      <a:rPr lang="en-US" sz="2200">
                        <a:latin typeface="Cambria Math"/>
                      </a:rPr>
                      <m:t>P</m:t>
                    </m:r>
                    <m:d>
                      <m:dPr>
                        <m:ctrlPr>
                          <a:rPr lang="en-US" sz="2200" i="1">
                            <a:latin typeface="Cambria Math" panose="02040503050406030204" pitchFamily="18" charset="0"/>
                          </a:rPr>
                        </m:ctrlPr>
                      </m:dPr>
                      <m:e>
                        <m:r>
                          <m:rPr>
                            <m:sty m:val="p"/>
                          </m:rPr>
                          <a:rPr lang="en-US" sz="2200">
                            <a:latin typeface="Cambria Math"/>
                          </a:rPr>
                          <m:t>B</m:t>
                        </m:r>
                      </m:e>
                    </m:d>
                    <m:r>
                      <a:rPr lang="en-US" sz="2200">
                        <a:latin typeface="Cambria Math"/>
                      </a:rPr>
                      <m:t>=</m:t>
                    </m:r>
                    <m:f>
                      <m:fPr>
                        <m:ctrlPr>
                          <a:rPr lang="en-US" sz="2200" i="1">
                            <a:latin typeface="Cambria Math" panose="02040503050406030204" pitchFamily="18" charset="0"/>
                          </a:rPr>
                        </m:ctrlPr>
                      </m:fPr>
                      <m:num>
                        <m:r>
                          <a:rPr lang="en-US" sz="2200">
                            <a:latin typeface="Cambria Math"/>
                          </a:rPr>
                          <m:t>1</m:t>
                        </m:r>
                      </m:num>
                      <m:den>
                        <m:r>
                          <a:rPr lang="en-US" sz="2200">
                            <a:latin typeface="Cambria Math"/>
                          </a:rPr>
                          <m:t>12</m:t>
                        </m:r>
                      </m:den>
                    </m:f>
                  </m:oMath>
                </a14:m>
                <a:endParaRPr lang="en-US" sz="2200" dirty="0"/>
              </a:p>
              <a:p>
                <a:pPr marL="514350" indent="-514350">
                  <a:buAutoNum type="romanLcParenBoth"/>
                </a:pP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m:rPr>
                                <m:sty m:val="p"/>
                              </m:rPr>
                              <a:rPr lang="en-US" sz="2200">
                                <a:latin typeface="Cambria Math"/>
                              </a:rPr>
                              <m:t>A</m:t>
                            </m:r>
                          </m:e>
                        </m:acc>
                        <m:acc>
                          <m:accPr>
                            <m:chr m:val="̅"/>
                            <m:ctrlPr>
                              <a:rPr lang="en-US" sz="2200" i="1">
                                <a:latin typeface="Cambria Math" panose="02040503050406030204" pitchFamily="18" charset="0"/>
                              </a:rPr>
                            </m:ctrlPr>
                          </m:accPr>
                          <m:e>
                            <m:r>
                              <m:rPr>
                                <m:sty m:val="p"/>
                              </m:rPr>
                              <a:rPr lang="en-US" sz="2200">
                                <a:latin typeface="Cambria Math"/>
                              </a:rPr>
                              <m:t>B</m:t>
                            </m:r>
                          </m:e>
                        </m:acc>
                      </m:e>
                    </m:d>
                    <m:r>
                      <a:rPr lang="en-US" sz="2200">
                        <a:latin typeface="Cambria Math"/>
                      </a:rPr>
                      <m:t>=</m:t>
                    </m:r>
                    <m:f>
                      <m:fPr>
                        <m:ctrlPr>
                          <a:rPr lang="en-US" sz="2200" i="1">
                            <a:latin typeface="Cambria Math" panose="02040503050406030204" pitchFamily="18" charset="0"/>
                          </a:rPr>
                        </m:ctrlPr>
                      </m:fPr>
                      <m:num>
                        <m:r>
                          <a:rPr lang="en-US" sz="2200">
                            <a:latin typeface="Cambria Math"/>
                          </a:rPr>
                          <m:t>1</m:t>
                        </m:r>
                      </m:num>
                      <m:den>
                        <m:r>
                          <a:rPr lang="en-US" sz="2200">
                            <a:latin typeface="Cambria Math"/>
                          </a:rPr>
                          <m:t>2</m:t>
                        </m:r>
                      </m:den>
                    </m:f>
                    <m:r>
                      <a:rPr lang="en-US" sz="2200">
                        <a:latin typeface="Cambria Math"/>
                      </a:rPr>
                      <m:t> </m:t>
                    </m:r>
                  </m:oMath>
                </a14:m>
                <a:endParaRPr lang="en-US" sz="2200" dirty="0"/>
              </a:p>
              <a:p>
                <a:pPr marL="514350" indent="-514350">
                  <a:buFont typeface="Arial" pitchFamily="34" charset="0"/>
                  <a:buAutoNum type="romanLcParenBoth"/>
                </a:pPr>
                <a14:m>
                  <m:oMath xmlns:m="http://schemas.openxmlformats.org/officeDocument/2006/math">
                    <m:r>
                      <m:rPr>
                        <m:sty m:val="p"/>
                      </m:rPr>
                      <a:rPr lang="en-US" sz="2200">
                        <a:latin typeface="Cambria Math"/>
                      </a:rPr>
                      <m:t>P</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m:rPr>
                                <m:sty m:val="p"/>
                              </m:rPr>
                              <a:rPr lang="en-US" sz="2200">
                                <a:latin typeface="Cambria Math"/>
                              </a:rPr>
                              <m:t>A</m:t>
                            </m:r>
                          </m:e>
                        </m:acc>
                        <m:r>
                          <m:rPr>
                            <m:sty m:val="p"/>
                          </m:rPr>
                          <a:rPr lang="en-US" sz="2200">
                            <a:latin typeface="Cambria Math"/>
                          </a:rPr>
                          <m:t>B</m:t>
                        </m:r>
                      </m:e>
                    </m:d>
                    <m:r>
                      <a:rPr lang="en-US" sz="2200">
                        <a:latin typeface="Cambria Math"/>
                      </a:rPr>
                      <m:t>=</m:t>
                    </m:r>
                    <m:f>
                      <m:fPr>
                        <m:ctrlPr>
                          <a:rPr lang="en-US" sz="2200" i="1">
                            <a:latin typeface="Cambria Math" panose="02040503050406030204" pitchFamily="18" charset="0"/>
                          </a:rPr>
                        </m:ctrlPr>
                      </m:fPr>
                      <m:num>
                        <m:r>
                          <a:rPr lang="en-US" sz="2200">
                            <a:latin typeface="Cambria Math"/>
                          </a:rPr>
                          <m:t>1</m:t>
                        </m:r>
                      </m:num>
                      <m:den>
                        <m:r>
                          <a:rPr lang="en-US" sz="2200">
                            <a:latin typeface="Cambria Math"/>
                          </a:rPr>
                          <m:t>4</m:t>
                        </m:r>
                      </m:den>
                    </m:f>
                    <m:r>
                      <a:rPr lang="en-US" sz="2200">
                        <a:latin typeface="Cambria Math"/>
                      </a:rPr>
                      <m:t> </m:t>
                    </m:r>
                  </m:oMath>
                </a14:m>
                <a:endParaRPr lang="en-US" sz="2200" dirty="0"/>
              </a:p>
              <a:p>
                <a:pPr marL="514350" indent="-514350">
                  <a:buAutoNum type="romanLcParenBoth"/>
                </a:pPr>
                <a:r>
                  <a:rPr lang="en-US" sz="2200" dirty="0"/>
                  <a:t>Required </a:t>
                </a:r>
                <a:r>
                  <a:rPr lang="en-US" sz="2200" dirty="0" err="1"/>
                  <a:t>prob</a:t>
                </a:r>
                <a14:m>
                  <m:oMath xmlns:m="http://schemas.openxmlformats.org/officeDocument/2006/math">
                    <m:r>
                      <a:rPr lang="en-US" sz="2200" i="1">
                        <a:latin typeface="Cambria Math"/>
                      </a:rPr>
                      <m:t>=</m:t>
                    </m:r>
                    <m:r>
                      <a:rPr lang="en-US" sz="2200" i="1">
                        <a:latin typeface="Cambria Math"/>
                      </a:rPr>
                      <m:t>𝑃</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a:rPr>
                              <m:t>𝐴</m:t>
                            </m:r>
                          </m:e>
                        </m:acc>
                        <m:r>
                          <a:rPr lang="en-US" sz="2200" i="1">
                            <a:latin typeface="Cambria Math"/>
                          </a:rPr>
                          <m:t>𝐵</m:t>
                        </m:r>
                      </m:e>
                    </m:d>
                    <m:r>
                      <a:rPr lang="en-US" sz="2200" i="1">
                        <a:latin typeface="Cambria Math"/>
                      </a:rPr>
                      <m:t>+</m:t>
                    </m:r>
                  </m:oMath>
                </a14:m>
                <a:r>
                  <a:rPr lang="en-US" sz="2200" dirty="0"/>
                  <a:t/>
                </a:r>
                <a14:m>
                  <m:oMath xmlns:m="http://schemas.openxmlformats.org/officeDocument/2006/math">
                    <m:r>
                      <a:rPr lang="en-US" sz="2200" i="1">
                        <a:latin typeface="Cambria Math"/>
                      </a:rPr>
                      <m:t>𝑃</m:t>
                    </m:r>
                    <m:d>
                      <m:dPr>
                        <m:ctrlPr>
                          <a:rPr lang="en-US" sz="2200" i="1">
                            <a:latin typeface="Cambria Math" panose="02040503050406030204" pitchFamily="18" charset="0"/>
                          </a:rPr>
                        </m:ctrlPr>
                      </m:dPr>
                      <m:e>
                        <m:acc>
                          <m:accPr>
                            <m:chr m:val="̅"/>
                            <m:ctrlPr>
                              <a:rPr lang="en-US" sz="2200" i="1">
                                <a:latin typeface="Cambria Math" panose="02040503050406030204" pitchFamily="18" charset="0"/>
                              </a:rPr>
                            </m:ctrlPr>
                          </m:accPr>
                          <m:e>
                            <m:r>
                              <a:rPr lang="en-US" sz="2200" i="1">
                                <a:latin typeface="Cambria Math"/>
                              </a:rPr>
                              <m:t>𝐴</m:t>
                            </m:r>
                          </m:e>
                        </m:acc>
                        <m:r>
                          <a:rPr lang="en-US" sz="2200" i="1">
                            <a:latin typeface="Cambria Math"/>
                          </a:rPr>
                          <m:t>𝐵</m:t>
                        </m:r>
                      </m:e>
                    </m:d>
                    <m:r>
                      <a:rPr lang="en-US" sz="2200" i="1">
                        <a:latin typeface="Cambria Math"/>
                      </a:rPr>
                      <m:t>+ </m:t>
                    </m:r>
                    <m:r>
                      <a:rPr lang="en-US" sz="2200" i="1">
                        <a:latin typeface="Cambria Math"/>
                      </a:rPr>
                      <m:t>𝑃</m:t>
                    </m:r>
                    <m:d>
                      <m:dPr>
                        <m:ctrlPr>
                          <a:rPr lang="en-US" sz="2200" i="1">
                            <a:latin typeface="Cambria Math" panose="02040503050406030204" pitchFamily="18" charset="0"/>
                          </a:rPr>
                        </m:ctrlPr>
                      </m:dPr>
                      <m:e>
                        <m:r>
                          <a:rPr lang="en-US" sz="2200" i="1">
                            <a:latin typeface="Cambria Math"/>
                          </a:rPr>
                          <m:t>𝐴𝐵</m:t>
                        </m:r>
                      </m:e>
                    </m:d>
                    <m:r>
                      <a:rPr lang="en-US" sz="2200" i="1">
                        <a:latin typeface="Cambria Math"/>
                      </a:rPr>
                      <m:t>=</m:t>
                    </m:r>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a:r>
              </a:p>
              <a:p>
                <a:pPr marL="0" indent="0">
                  <a:buNone/>
                </a:pPr>
                <a:r>
                  <a:rPr lang="en-US" sz="2200" dirty="0"/>
                  <a:t/>
                </a:r>
              </a:p>
              <a:p>
                <a:pPr marL="0" indent="0">
                  <a:buNone/>
                </a:pP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1143000"/>
                <a:ext cx="8229600" cy="5257800"/>
              </a:xfrm>
              <a:blipFill>
                <a:blip r:embed="rId2"/>
                <a:stretch>
                  <a:fillRect l="-103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36413DF-850B-463C-B85B-46969EDDA9F4}" type="datetime1">
              <a:rPr lang="en-US" smtClean="0"/>
              <a:pPr/>
              <a:t>5/14/2022</a:t>
            </a:fld>
            <a:endParaRPr lang="en-US" dirty="0"/>
          </a:p>
        </p:txBody>
      </p:sp>
      <p:sp>
        <p:nvSpPr>
          <p:cNvPr id="5" name="Footer Placeholder 4"/>
          <p:cNvSpPr>
            <a:spLocks noGrp="1"/>
          </p:cNvSpPr>
          <p:nvPr>
            <p:ph type="ftr" sz="quarter" idx="11"/>
          </p:nvPr>
        </p:nvSpPr>
        <p:spPr>
          <a:xfrm>
            <a:off x="2393879" y="6356351"/>
            <a:ext cx="6673921" cy="36512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p>
          <a:p>
            <a:pPr algn="ctr">
              <a:spcBef>
                <a:spcPct val="0"/>
              </a:spcBef>
              <a:defRPr/>
            </a:pPr>
            <a:r>
              <a:rPr lang="en-US" sz="3200" b="1" dirty="0"/>
              <a:t>Multiplicative Law of </a:t>
            </a:r>
            <a:r>
              <a:rPr lang="en-US" sz="3200" b="1" dirty="0">
                <a:cs typeface="Times New Roman" pitchFamily="18" charset="0"/>
              </a:rPr>
              <a:t>Probability</a:t>
            </a:r>
            <a:r>
              <a:rPr lang="en-US" sz="3200" b="1" dirty="0">
                <a:solidFill>
                  <a:prstClr val="black"/>
                </a:solidFill>
                <a:latin typeface="Calibri"/>
              </a:rPr>
              <a:t> (CO5)</a:t>
            </a:r>
            <a:endParaRPr lang="en-US" sz="3200" b="1" dirty="0">
              <a:cs typeface="Times New Roman" pitchFamily="18" charset="0"/>
            </a:endParaRPr>
          </a:p>
          <a:p>
            <a:pPr algn="ctr">
              <a:spcBef>
                <a:spcPct val="0"/>
              </a:spcBef>
              <a:defRPr/>
            </a:pPr>
            <a:endParaRPr lang="en-US" sz="3200" b="1" dirty="0"/>
          </a:p>
        </p:txBody>
      </p:sp>
      <p:pic>
        <p:nvPicPr>
          <p:cNvPr id="9" name="Picture 8">
            <a:extLst>
              <a:ext uri="{FF2B5EF4-FFF2-40B4-BE49-F238E27FC236}">
                <a16:creationId xmlns:a16="http://schemas.microsoft.com/office/drawing/2014/main" xmlns="" id="{2A3BB9A0-85D6-46E2-83CC-F6C6D31086B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3072323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817164"/>
                <a:ext cx="8229600" cy="5507437"/>
              </a:xfrm>
            </p:spPr>
            <p:txBody>
              <a:bodyPr>
                <a:normAutofit/>
              </a:bodyPr>
              <a:lstStyle/>
              <a:p>
                <a:pPr marL="0" indent="0" algn="just">
                  <a:buNone/>
                </a:pPr>
                <a:endParaRPr lang="en-US" sz="2200" b="1" dirty="0"/>
              </a:p>
              <a:p>
                <a:pPr marL="0" indent="0" algn="just">
                  <a:buNone/>
                </a:pPr>
                <a:endParaRPr lang="en-US" sz="2200" b="1" dirty="0"/>
              </a:p>
              <a:p>
                <a:pPr marL="0" indent="0" algn="just">
                  <a:buNone/>
                </a:pPr>
                <a:r>
                  <a:rPr lang="en-US" sz="2200" b="1" dirty="0"/>
                  <a:t>Q1. </a:t>
                </a:r>
                <a:r>
                  <a:rPr lang="en-US" sz="2200" dirty="0"/>
                  <a:t>A candidate is called for an interview by three companies. For the first company, there are 12 candidates and for the second, there are 15 candidates and for the third, there are 10 candidates. What are the chances of his getting at least one of the companies?</a:t>
                </a:r>
              </a:p>
              <a:p>
                <a:pPr marL="0" indent="0" algn="just">
                  <a:buNone/>
                </a:pPr>
                <a:r>
                  <a:rPr lang="en-US" sz="2200" b="1" dirty="0"/>
                  <a:t>Q2.</a:t>
                </a:r>
                <a:r>
                  <a:rPr lang="en-US" sz="2200" dirty="0"/>
                  <a:t>The probability that machine A will be performing an usual function in 5 years’ time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2</m:t>
                        </m:r>
                      </m:den>
                    </m:f>
                  </m:oMath>
                </a14:m>
                <a:r>
                  <a:rPr lang="en-US" sz="2200" dirty="0"/>
                  <a:t> , while the probability that machine B will be operating usefully at the end of the same period is </a:t>
                </a:r>
                <a14:m>
                  <m:oMath xmlns:m="http://schemas.openxmlformats.org/officeDocument/2006/math">
                    <m:f>
                      <m:fPr>
                        <m:ctrlPr>
                          <a:rPr lang="en-US" sz="2200" i="1">
                            <a:latin typeface="Cambria Math" panose="02040503050406030204" pitchFamily="18" charset="0"/>
                          </a:rPr>
                        </m:ctrlPr>
                      </m:fPr>
                      <m:num>
                        <m:r>
                          <a:rPr lang="en-US" sz="2200" i="1">
                            <a:latin typeface="Cambria Math"/>
                          </a:rPr>
                          <m:t>1</m:t>
                        </m:r>
                      </m:num>
                      <m:den>
                        <m:r>
                          <a:rPr lang="en-US" sz="2200" i="1">
                            <a:latin typeface="Cambria Math"/>
                          </a:rPr>
                          <m:t>4</m:t>
                        </m:r>
                      </m:den>
                    </m:f>
                  </m:oMath>
                </a14:m>
                <a:r>
                  <a:rPr lang="en-US" sz="2200" dirty="0"/>
                  <a:t> .</a:t>
                </a:r>
              </a:p>
              <a:p>
                <a:pPr marL="0" indent="0" algn="just">
                  <a:buNone/>
                </a:pPr>
                <a:r>
                  <a:rPr lang="en-US" sz="2200" dirty="0"/>
                  <a:t>Find the probability that in the following cases that in 5 years’ time:</a:t>
                </a:r>
              </a:p>
              <a:p>
                <a:pPr marL="571500" indent="-571500" algn="just">
                  <a:buFont typeface="+mj-lt"/>
                  <a:buAutoNum type="romanLcPeriod"/>
                </a:pPr>
                <a:r>
                  <a:rPr lang="en-US" sz="2200" dirty="0"/>
                  <a:t>Both machines will be performing an usual function</a:t>
                </a:r>
              </a:p>
              <a:p>
                <a:pPr marL="571500" indent="-571500" algn="just">
                  <a:buFont typeface="+mj-lt"/>
                  <a:buAutoNum type="romanLcPeriod"/>
                </a:pPr>
                <a:r>
                  <a:rPr lang="en-US" sz="2200" dirty="0"/>
                  <a:t>Only machine B will be operating</a:t>
                </a:r>
              </a:p>
              <a:p>
                <a:pPr marL="571500" indent="-571500" algn="just">
                  <a:buFont typeface="+mj-lt"/>
                  <a:buAutoNum type="romanLcPeriod"/>
                </a:pPr>
                <a:r>
                  <a:rPr lang="en-US" sz="2200" dirty="0"/>
                  <a:t>At least one of the machines will be operating.</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817164"/>
                <a:ext cx="8229600" cy="5507437"/>
              </a:xfrm>
              <a:blipFill>
                <a:blip r:embed="rId2"/>
                <a:stretch>
                  <a:fillRect l="-1037" r="-88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DE8EAAC-43C7-45AD-9C1B-73B0E8961CCB}" type="datetime1">
              <a:rPr lang="en-US" smtClean="0"/>
              <a:pPr/>
              <a:t>5/14/2022</a:t>
            </a:fld>
            <a:endParaRPr lang="en-US"/>
          </a:p>
        </p:txBody>
      </p:sp>
      <p:sp>
        <p:nvSpPr>
          <p:cNvPr id="5" name="Footer Placeholder 4"/>
          <p:cNvSpPr>
            <a:spLocks noGrp="1"/>
          </p:cNvSpPr>
          <p:nvPr>
            <p:ph type="ftr" sz="quarter" idx="11"/>
          </p:nvPr>
        </p:nvSpPr>
        <p:spPr>
          <a:xfrm>
            <a:off x="2599362" y="6356351"/>
            <a:ext cx="6468438" cy="36512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cs typeface="Times New Roman" pitchFamily="18" charset="0"/>
              </a:rPr>
              <a:t>Probability</a:t>
            </a:r>
            <a:r>
              <a:rPr lang="en-US" sz="3000" b="1" dirty="0">
                <a:solidFill>
                  <a:prstClr val="black"/>
                </a:solidFill>
                <a:latin typeface="Calibri"/>
              </a:rPr>
              <a:t> (CO5)</a:t>
            </a:r>
            <a:endParaRPr lang="en-US" sz="3000" b="1" dirty="0">
              <a:cs typeface="Times New Roman" pitchFamily="18"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55563" y="817163"/>
            <a:ext cx="3600450" cy="7830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xmlns="" id="{2B7B7C6D-F69C-4272-B94C-709BDA837175}"/>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409700" y="26053"/>
            <a:ext cx="1295400" cy="659747"/>
          </a:xfrm>
          <a:prstGeom prst="rect">
            <a:avLst/>
          </a:prstGeom>
        </p:spPr>
      </p:pic>
    </p:spTree>
    <p:extLst>
      <p:ext uri="{BB962C8B-B14F-4D97-AF65-F5344CB8AC3E}">
        <p14:creationId xmlns:p14="http://schemas.microsoft.com/office/powerpoint/2010/main" xmlns="" val="1800611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Font typeface="Wingdings" pitchFamily="2" charset="2"/>
              <a:buChar char="ü"/>
            </a:pPr>
            <a:r>
              <a:rPr lang="en-US" sz="2200" dirty="0"/>
              <a:t>Number System</a:t>
            </a:r>
          </a:p>
          <a:p>
            <a:pPr>
              <a:buFont typeface="Wingdings" pitchFamily="2" charset="2"/>
              <a:buChar char="ü"/>
            </a:pPr>
            <a:r>
              <a:rPr lang="en-US" sz="2200" dirty="0"/>
              <a:t>Permutation &amp; Combination</a:t>
            </a:r>
          </a:p>
          <a:p>
            <a:pPr>
              <a:buFont typeface="Wingdings" pitchFamily="2" charset="2"/>
              <a:buChar char="ü"/>
            </a:pPr>
            <a:r>
              <a:rPr lang="en-US" sz="2200" dirty="0"/>
              <a:t>Probability</a:t>
            </a:r>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623F55A1-CA14-4BE4-8019-81865752740A}" type="datetime1">
              <a:rPr lang="en-US" smtClean="0"/>
              <a:pPr/>
              <a:t>5/14/2022</a:t>
            </a:fld>
            <a:endParaRPr lang="en-US"/>
          </a:p>
        </p:txBody>
      </p:sp>
      <p:sp>
        <p:nvSpPr>
          <p:cNvPr id="5" name="Footer Placeholder 4"/>
          <p:cNvSpPr>
            <a:spLocks noGrp="1"/>
          </p:cNvSpPr>
          <p:nvPr>
            <p:ph type="ftr" sz="quarter" idx="11"/>
          </p:nvPr>
        </p:nvSpPr>
        <p:spPr>
          <a:xfrm>
            <a:off x="2819400" y="6256963"/>
            <a:ext cx="6248400" cy="464514"/>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Recap(CO5)</a:t>
            </a:r>
          </a:p>
        </p:txBody>
      </p:sp>
      <p:pic>
        <p:nvPicPr>
          <p:cNvPr id="9" name="Picture 8">
            <a:extLst>
              <a:ext uri="{FF2B5EF4-FFF2-40B4-BE49-F238E27FC236}">
                <a16:creationId xmlns:a16="http://schemas.microsoft.com/office/drawing/2014/main" xmlns="" id="{A1099710-2741-4C18-B9A6-189F1EC6F2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3202064764"/>
      </p:ext>
    </p:extLst>
  </p:cSld>
  <p:clrMapOvr>
    <a:masterClrMapping/>
  </p:clrMapOvr>
  <p:transition spd="slow">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sz="2200" dirty="0"/>
              <a:t>Understand the concept of Function &amp; its various types.</a:t>
            </a:r>
          </a:p>
        </p:txBody>
      </p:sp>
      <p:sp>
        <p:nvSpPr>
          <p:cNvPr id="4" name="Date Placeholder 3"/>
          <p:cNvSpPr>
            <a:spLocks noGrp="1"/>
          </p:cNvSpPr>
          <p:nvPr>
            <p:ph type="dt" sz="half" idx="10"/>
          </p:nvPr>
        </p:nvSpPr>
        <p:spPr/>
        <p:txBody>
          <a:bodyPr/>
          <a:lstStyle/>
          <a:p>
            <a:fld id="{F392F5FC-767C-4984-BF8F-D89C1DEDA6C6}" type="datetime1">
              <a:rPr lang="en-US" smtClean="0"/>
              <a:pPr/>
              <a:t>5/14/2022</a:t>
            </a:fld>
            <a:endParaRPr lang="en-US"/>
          </a:p>
        </p:txBody>
      </p:sp>
      <p:sp>
        <p:nvSpPr>
          <p:cNvPr id="5" name="Footer Placeholder 4"/>
          <p:cNvSpPr>
            <a:spLocks noGrp="1"/>
          </p:cNvSpPr>
          <p:nvPr>
            <p:ph type="ftr" sz="quarter" idx="11"/>
          </p:nvPr>
        </p:nvSpPr>
        <p:spPr>
          <a:xfrm>
            <a:off x="2393879" y="6256963"/>
            <a:ext cx="6673921" cy="46451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9"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Topic objective (CO5)</a:t>
            </a:r>
          </a:p>
        </p:txBody>
      </p:sp>
      <p:pic>
        <p:nvPicPr>
          <p:cNvPr id="10" name="Picture 9">
            <a:extLst>
              <a:ext uri="{FF2B5EF4-FFF2-40B4-BE49-F238E27FC236}">
                <a16:creationId xmlns:a16="http://schemas.microsoft.com/office/drawing/2014/main" xmlns="" id="{8513126B-3EB0-4B9F-B90E-1722DCBA8F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41053946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buNone/>
            </a:pPr>
            <a:r>
              <a:rPr lang="en-US" sz="2400" b="1" dirty="0"/>
              <a:t>Function</a:t>
            </a:r>
            <a:r>
              <a:rPr lang="en-US" sz="2400" dirty="0"/>
              <a:t>: Let A &amp; B be any two non-empty sets, mapping from A to B will be a function only when every element in set A has one end only one image in set B.</a:t>
            </a:r>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D9DF3C22-DAF7-4766-9CB4-A531D60438F1}" type="datetime1">
              <a:rPr lang="en-US" smtClean="0"/>
              <a:pPr/>
              <a:t>5/14/2022</a:t>
            </a:fld>
            <a:endParaRPr lang="en-US"/>
          </a:p>
        </p:txBody>
      </p:sp>
      <p:sp>
        <p:nvSpPr>
          <p:cNvPr id="5" name="Footer Placeholder 4"/>
          <p:cNvSpPr>
            <a:spLocks noGrp="1"/>
          </p:cNvSpPr>
          <p:nvPr>
            <p:ph type="ftr" sz="quarter" idx="11"/>
          </p:nvPr>
        </p:nvSpPr>
        <p:spPr>
          <a:xfrm>
            <a:off x="2627416" y="6356351"/>
            <a:ext cx="6440384" cy="36512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graphicFrame>
        <p:nvGraphicFramePr>
          <p:cNvPr id="2" name="Object 1">
            <a:extLst>
              <a:ext uri="{FF2B5EF4-FFF2-40B4-BE49-F238E27FC236}">
                <a16:creationId xmlns:a16="http://schemas.microsoft.com/office/drawing/2014/main" xmlns="" id="{C69FE691-5278-42E3-99CD-7FC88108E04F}"/>
              </a:ext>
            </a:extLst>
          </p:cNvPr>
          <p:cNvGraphicFramePr>
            <a:graphicFrameLocks noChangeAspect="1"/>
          </p:cNvGraphicFramePr>
          <p:nvPr>
            <p:extLst>
              <p:ext uri="{D42A27DB-BD31-4B8C-83A1-F6EECF244321}">
                <p14:modId xmlns:p14="http://schemas.microsoft.com/office/powerpoint/2010/main" xmlns="" val="206722469"/>
              </p:ext>
            </p:extLst>
          </p:nvPr>
        </p:nvGraphicFramePr>
        <p:xfrm>
          <a:off x="2627416" y="2697757"/>
          <a:ext cx="7145977" cy="1778000"/>
        </p:xfrm>
        <a:graphic>
          <a:graphicData uri="http://schemas.openxmlformats.org/presentationml/2006/ole">
            <p:oleObj spid="_x0000_s2113" name="Bitmap Image" r:id="rId3" imgW="4121280" imgH="1778040" progId="PBrush">
              <p:embed/>
            </p:oleObj>
          </a:graphicData>
        </a:graphic>
      </p:graphicFrame>
      <p:pic>
        <p:nvPicPr>
          <p:cNvPr id="9" name="Picture 8">
            <a:extLst>
              <a:ext uri="{FF2B5EF4-FFF2-40B4-BE49-F238E27FC236}">
                <a16:creationId xmlns:a16="http://schemas.microsoft.com/office/drawing/2014/main" xmlns="" id="{BA7A905F-58E5-4F38-AA03-692B2C304142}"/>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61520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buNone/>
            </a:pPr>
            <a:r>
              <a:rPr lang="en-US" sz="2400" b="1" dirty="0"/>
              <a:t>Vertical Line Test:</a:t>
            </a:r>
            <a:endParaRPr lang="en-US" sz="2400" dirty="0"/>
          </a:p>
          <a:p>
            <a:pPr marL="0" indent="0">
              <a:buNone/>
            </a:pPr>
            <a:r>
              <a:rPr lang="en-US" sz="2400" dirty="0"/>
              <a:t>Vertical line test is used to determine whether a curve is a  function or not. If any curve cuts a vertical line at more than one points then the curve is not a function.</a:t>
            </a:r>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167EBE03-6FBF-47F8-97EA-9E6BC6972645}" type="datetime1">
              <a:rPr lang="en-US" smtClean="0"/>
              <a:pPr/>
              <a:t>5/14/2022</a:t>
            </a:fld>
            <a:endParaRPr lang="en-US"/>
          </a:p>
        </p:txBody>
      </p:sp>
      <p:sp>
        <p:nvSpPr>
          <p:cNvPr id="5" name="Footer Placeholder 4"/>
          <p:cNvSpPr>
            <a:spLocks noGrp="1"/>
          </p:cNvSpPr>
          <p:nvPr>
            <p:ph type="ftr" sz="quarter" idx="11"/>
          </p:nvPr>
        </p:nvSpPr>
        <p:spPr>
          <a:xfrm>
            <a:off x="2465798" y="6356351"/>
            <a:ext cx="6602002"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graphicFrame>
        <p:nvGraphicFramePr>
          <p:cNvPr id="9" name="Object 8">
            <a:extLst>
              <a:ext uri="{FF2B5EF4-FFF2-40B4-BE49-F238E27FC236}">
                <a16:creationId xmlns:a16="http://schemas.microsoft.com/office/drawing/2014/main" xmlns="" id="{22ECE357-DFD1-48C6-8A27-E9EAD61568B2}"/>
              </a:ext>
            </a:extLst>
          </p:cNvPr>
          <p:cNvGraphicFramePr>
            <a:graphicFrameLocks noChangeAspect="1"/>
          </p:cNvGraphicFramePr>
          <p:nvPr>
            <p:extLst>
              <p:ext uri="{D42A27DB-BD31-4B8C-83A1-F6EECF244321}">
                <p14:modId xmlns:p14="http://schemas.microsoft.com/office/powerpoint/2010/main" xmlns="" val="478691743"/>
              </p:ext>
            </p:extLst>
          </p:nvPr>
        </p:nvGraphicFramePr>
        <p:xfrm>
          <a:off x="3336967" y="2922299"/>
          <a:ext cx="4488872" cy="2579692"/>
        </p:xfrm>
        <a:graphic>
          <a:graphicData uri="http://schemas.openxmlformats.org/presentationml/2006/ole">
            <p:oleObj spid="_x0000_s3137" name="Bitmap Image" r:id="rId3" imgW="2495520" imgH="1841400" progId="PBrush">
              <p:embed/>
            </p:oleObj>
          </a:graphicData>
        </a:graphic>
      </p:graphicFrame>
      <p:pic>
        <p:nvPicPr>
          <p:cNvPr id="10" name="Picture 9">
            <a:extLst>
              <a:ext uri="{FF2B5EF4-FFF2-40B4-BE49-F238E27FC236}">
                <a16:creationId xmlns:a16="http://schemas.microsoft.com/office/drawing/2014/main" xmlns="" id="{BC9AB262-FB70-486A-BDA9-EF0FC833344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43120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buNone/>
            </a:pPr>
            <a:r>
              <a:rPr lang="en-IN" sz="2400" b="1" dirty="0"/>
              <a:t>Types of Functions:</a:t>
            </a:r>
          </a:p>
          <a:p>
            <a:r>
              <a:rPr lang="en-US" sz="2400" dirty="0"/>
              <a:t>One – one function (Injective function)</a:t>
            </a:r>
          </a:p>
          <a:p>
            <a:r>
              <a:rPr lang="en-US" sz="2400" dirty="0"/>
              <a:t>Many – one function</a:t>
            </a:r>
          </a:p>
          <a:p>
            <a:r>
              <a:rPr lang="en-US" sz="2400" dirty="0"/>
              <a:t>Onto – function (Surjective Function)</a:t>
            </a:r>
          </a:p>
          <a:p>
            <a:r>
              <a:rPr lang="en-US" sz="2400" dirty="0"/>
              <a:t>Into – function</a:t>
            </a: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856A9FF3-D6AB-4EF8-93DE-E9110F1D6131}" type="datetime1">
              <a:rPr lang="en-US" smtClean="0"/>
              <a:pPr/>
              <a:t>5/14/2022</a:t>
            </a:fld>
            <a:endParaRPr lang="en-US"/>
          </a:p>
        </p:txBody>
      </p:sp>
      <p:sp>
        <p:nvSpPr>
          <p:cNvPr id="5" name="Footer Placeholder 4"/>
          <p:cNvSpPr>
            <a:spLocks noGrp="1"/>
          </p:cNvSpPr>
          <p:nvPr>
            <p:ph type="ftr" sz="quarter" idx="11"/>
          </p:nvPr>
        </p:nvSpPr>
        <p:spPr>
          <a:xfrm>
            <a:off x="2167847" y="6356351"/>
            <a:ext cx="6899953" cy="36512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467EA151-A65B-47BA-BDCE-7DDD637C923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72978419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US" sz="2400" b="1" i="0" dirty="0">
                    <a:effectLst/>
                    <a:latin typeface="Roboto" panose="02000000000000000000" pitchFamily="2" charset="0"/>
                  </a:rPr>
                  <a:t>One – one function (Injective function)</a:t>
                </a:r>
              </a:p>
              <a:p>
                <a:pPr marL="0" indent="0" algn="l">
                  <a:buNone/>
                </a:pPr>
                <a:r>
                  <a:rPr lang="en-US" sz="2400" i="0" dirty="0">
                    <a:effectLst/>
                  </a:rPr>
                  <a:t>If each element in the domain of a function has a distinct image in the co-domain, the function is said to be </a:t>
                </a:r>
                <a:r>
                  <a:rPr lang="en-US" sz="2400" i="0" strike="noStrike" dirty="0">
                    <a:effectLst/>
                    <a:hlinkClick r:id="rId3">
                      <a:extLst>
                        <a:ext uri="{A12FA001-AC4F-418D-AE19-62706E023703}">
                          <ahyp:hlinkClr xmlns:ahyp="http://schemas.microsoft.com/office/drawing/2018/hyperlinkcolor" val="tx"/>
                        </a:ext>
                      </a:extLst>
                    </a:hlinkClick>
                  </a:rPr>
                  <a:t>one – one function</a:t>
                </a:r>
                <a:r>
                  <a:rPr lang="en-US" sz="2400" i="0" dirty="0">
                    <a:effectLst/>
                  </a:rPr>
                  <a:t>.</a:t>
                </a: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a:p>
                <a:pPr marL="0" indent="0">
                  <a:buNone/>
                </a:pPr>
                <a:endParaRPr lang="en-US" sz="2200" dirty="0">
                  <a:ln w="0"/>
                  <a:effectLst>
                    <a:outerShdw blurRad="38100" dist="19050" dir="2700000" algn="tl" rotWithShape="0">
                      <a:schemeClr val="dk1">
                        <a:alpha val="40000"/>
                      </a:schemeClr>
                    </a:outerShdw>
                  </a:effectLst>
                </a:endParaRPr>
              </a:p>
              <a:p>
                <a:pPr marL="0" indent="0">
                  <a:buNone/>
                </a:pPr>
                <a:endParaRPr lang="en-US" sz="2200" dirty="0">
                  <a:ln w="0"/>
                  <a:effectLst>
                    <a:outerShdw blurRad="38100" dist="19050" dir="2700000" algn="tl" rotWithShape="0">
                      <a:schemeClr val="dk1">
                        <a:alpha val="40000"/>
                      </a:schemeClr>
                    </a:outerShdw>
                  </a:effectLst>
                </a:endParaRPr>
              </a:p>
              <a:p>
                <a:pPr marL="0" indent="0">
                  <a:buNone/>
                </a:pPr>
                <a:endParaRPr lang="en-US" sz="2200" dirty="0">
                  <a:ln w="0"/>
                  <a:effectLst>
                    <a:outerShdw blurRad="38100" dist="19050" dir="2700000" algn="tl" rotWithShape="0">
                      <a:schemeClr val="dk1">
                        <a:alpha val="40000"/>
                      </a:schemeClr>
                    </a:outerShdw>
                  </a:effectLst>
                </a:endParaRPr>
              </a:p>
              <a:p>
                <a:pPr marL="0" indent="0">
                  <a:buNone/>
                </a:pPr>
                <a:endParaRPr lang="en-US" sz="2200" dirty="0">
                  <a:ln w="0"/>
                  <a:effectLst>
                    <a:outerShdw blurRad="38100" dist="19050" dir="2700000" algn="tl" rotWithShape="0">
                      <a:schemeClr val="dk1">
                        <a:alpha val="40000"/>
                      </a:schemeClr>
                    </a:outerShdw>
                  </a:effectLst>
                </a:endParaRPr>
              </a:p>
              <a:p>
                <a:pPr marL="0" indent="0">
                  <a:buNone/>
                </a:pPr>
                <a:r>
                  <a:rPr lang="en-US" sz="2200" dirty="0">
                    <a:ln w="0"/>
                    <a:effectLst>
                      <a:outerShdw blurRad="38100" dist="19050" dir="2700000" algn="tl" rotWithShape="0">
                        <a:schemeClr val="dk1">
                          <a:alpha val="40000"/>
                        </a:schemeClr>
                      </a:outerShdw>
                    </a:effectLst>
                  </a:rPr>
                  <a:t>For example: </a:t>
                </a:r>
                <a14:m>
                  <m:oMath xmlns:m="http://schemas.openxmlformats.org/officeDocument/2006/math">
                    <m:r>
                      <m:rPr>
                        <m:sty m:val="p"/>
                      </m:rPr>
                      <a:rPr lang="en-US" sz="2200" b="0" i="0" smtClean="0">
                        <a:ln w="0"/>
                        <a:effectLst>
                          <a:outerShdw blurRad="38100" dist="19050" dir="2700000" algn="tl" rotWithShape="0">
                            <a:schemeClr val="dk1">
                              <a:alpha val="40000"/>
                            </a:schemeClr>
                          </a:outerShdw>
                        </a:effectLst>
                        <a:latin typeface="Cambria Math" panose="02040503050406030204" pitchFamily="18" charset="0"/>
                      </a:rPr>
                      <m:t>If</m:t>
                    </m:r>
                    <m:r>
                      <a:rPr lang="en-US" sz="2200" b="0" i="0" smtClean="0">
                        <a:ln w="0"/>
                        <a:effectLst>
                          <a:outerShdw blurRad="38100" dist="19050" dir="2700000" algn="tl" rotWithShape="0">
                            <a:schemeClr val="dk1">
                              <a:alpha val="40000"/>
                            </a:schemeClr>
                          </a:outerShdw>
                        </a:effectLst>
                        <a:latin typeface="Cambria Math" panose="02040503050406030204" pitchFamily="18" charset="0"/>
                      </a:rPr>
                      <m:t> </m:t>
                    </m:r>
                    <m:r>
                      <a:rPr lang="en-US" sz="2200" b="0" i="1" smtClean="0">
                        <a:ln w="0"/>
                        <a:effectLst>
                          <a:outerShdw blurRad="38100" dist="19050" dir="2700000" algn="tl" rotWithShape="0">
                            <a:schemeClr val="dk1">
                              <a:alpha val="40000"/>
                            </a:schemeClr>
                          </a:outerShdw>
                        </a:effectLst>
                        <a:latin typeface="Cambria Math" panose="02040503050406030204" pitchFamily="18" charset="0"/>
                      </a:rPr>
                      <m:t>𝑓</m:t>
                    </m:r>
                    <m:r>
                      <a:rPr lang="en-US" sz="2200" b="0" i="1" smtClean="0">
                        <a:ln w="0"/>
                        <a:effectLst>
                          <a:outerShdw blurRad="38100" dist="19050" dir="2700000" algn="tl" rotWithShape="0">
                            <a:schemeClr val="dk1">
                              <a:alpha val="40000"/>
                            </a:schemeClr>
                          </a:outerShdw>
                        </a:effectLst>
                        <a:latin typeface="Cambria Math" panose="02040503050406030204" pitchFamily="18" charset="0"/>
                      </a:rPr>
                      <m:t>:</m:t>
                    </m:r>
                    <m:r>
                      <a:rPr lang="en-US" sz="2200" b="0" i="1" smtClean="0">
                        <a:ln w="0"/>
                        <a:effectLst>
                          <a:outerShdw blurRad="38100" dist="19050" dir="2700000" algn="tl" rotWithShape="0">
                            <a:schemeClr val="dk1">
                              <a:alpha val="40000"/>
                            </a:schemeClr>
                          </a:outerShdw>
                        </a:effectLst>
                        <a:latin typeface="Cambria Math" panose="02040503050406030204" pitchFamily="18" charset="0"/>
                      </a:rPr>
                      <m:t>𝑅</m:t>
                    </m:r>
                    <m:r>
                      <a:rPr lang="en-US" sz="22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2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200" dirty="0">
                    <a:ln w="0"/>
                    <a:effectLst>
                      <a:outerShdw blurRad="38100" dist="19050" dir="2700000" algn="tl" rotWithShape="0">
                        <a:schemeClr val="dk1">
                          <a:alpha val="40000"/>
                        </a:schemeClr>
                      </a:outerShdw>
                    </a:effectLst>
                  </a:rPr>
                  <a:t> given by </a:t>
                </a:r>
                <a14:m>
                  <m:oMath xmlns:m="http://schemas.openxmlformats.org/officeDocument/2006/math">
                    <m: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t>𝑓</m:t>
                    </m:r>
                    <m:d>
                      <m:dPr>
                        <m:ctrlP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t>𝑥</m:t>
                        </m:r>
                      </m:e>
                    </m:d>
                    <m: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t>=3</m:t>
                    </m:r>
                    <m: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t>𝑥</m:t>
                    </m:r>
                    <m:r>
                      <a:rPr lang="en-US" sz="2200" b="0" i="1" dirty="0" smtClean="0">
                        <a:ln w="0"/>
                        <a:effectLst>
                          <a:outerShdw blurRad="38100" dist="19050" dir="2700000" algn="tl" rotWithShape="0">
                            <a:schemeClr val="dk1">
                              <a:alpha val="40000"/>
                            </a:schemeClr>
                          </a:outerShdw>
                        </a:effectLst>
                        <a:latin typeface="Cambria Math" panose="02040503050406030204" pitchFamily="18" charset="0"/>
                      </a:rPr>
                      <m:t>+5</m:t>
                    </m:r>
                  </m:oMath>
                </a14:m>
                <a:r>
                  <a:rPr lang="en-US" sz="2200" dirty="0">
                    <a:ln w="0"/>
                    <a:effectLst>
                      <a:outerShdw blurRad="38100" dist="19050" dir="2700000" algn="tl" rotWithShape="0">
                        <a:schemeClr val="dk1">
                          <a:alpha val="40000"/>
                        </a:schemeClr>
                      </a:outerShdw>
                    </a:effectLst>
                  </a:rPr>
                  <a:t> is one-one function.</a:t>
                </a:r>
              </a:p>
              <a:p>
                <a:pPr marL="0" indent="0">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4"/>
                <a:stretch>
                  <a:fillRect l="-1133" t="-786"/>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E3ECA40-66AE-465C-81A5-3CD2DE2F584D}" type="datetime1">
              <a:rPr lang="en-US" smtClean="0"/>
              <a:pPr/>
              <a:t>5/14/2022</a:t>
            </a:fld>
            <a:endParaRPr lang="en-US"/>
          </a:p>
        </p:txBody>
      </p:sp>
      <p:sp>
        <p:nvSpPr>
          <p:cNvPr id="5" name="Footer Placeholder 4"/>
          <p:cNvSpPr>
            <a:spLocks noGrp="1"/>
          </p:cNvSpPr>
          <p:nvPr>
            <p:ph type="ftr" sz="quarter" idx="11"/>
          </p:nvPr>
        </p:nvSpPr>
        <p:spPr>
          <a:xfrm>
            <a:off x="2075380" y="6356351"/>
            <a:ext cx="699242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graphicFrame>
        <p:nvGraphicFramePr>
          <p:cNvPr id="2" name="Object 1">
            <a:extLst>
              <a:ext uri="{FF2B5EF4-FFF2-40B4-BE49-F238E27FC236}">
                <a16:creationId xmlns:a16="http://schemas.microsoft.com/office/drawing/2014/main" xmlns="" id="{2F64D214-A1D8-4442-8AFB-C4612633A151}"/>
              </a:ext>
            </a:extLst>
          </p:cNvPr>
          <p:cNvGraphicFramePr>
            <a:graphicFrameLocks noChangeAspect="1"/>
          </p:cNvGraphicFramePr>
          <p:nvPr>
            <p:extLst>
              <p:ext uri="{D42A27DB-BD31-4B8C-83A1-F6EECF244321}">
                <p14:modId xmlns:p14="http://schemas.microsoft.com/office/powerpoint/2010/main" xmlns="" val="383140844"/>
              </p:ext>
            </p:extLst>
          </p:nvPr>
        </p:nvGraphicFramePr>
        <p:xfrm>
          <a:off x="3562597" y="2525713"/>
          <a:ext cx="4868884" cy="2794432"/>
        </p:xfrm>
        <a:graphic>
          <a:graphicData uri="http://schemas.openxmlformats.org/presentationml/2006/ole">
            <p:oleObj spid="_x0000_s4160" name="Bitmap Image" r:id="rId5" imgW="3048120" imgH="1803240" progId="PBrush">
              <p:embed/>
            </p:oleObj>
          </a:graphicData>
        </a:graphic>
      </p:graphicFrame>
      <p:pic>
        <p:nvPicPr>
          <p:cNvPr id="9" name="Picture 8">
            <a:extLst>
              <a:ext uri="{FF2B5EF4-FFF2-40B4-BE49-F238E27FC236}">
                <a16:creationId xmlns:a16="http://schemas.microsoft.com/office/drawing/2014/main" xmlns="" id="{3163DF3C-16A6-4A6C-82CA-8677E9F9E6E0}"/>
              </a:ext>
            </a:extLst>
          </p:cNvPr>
          <p:cNvPicPr>
            <a:picLocks noChangeAspect="1"/>
          </p:cNvPicPr>
          <p:nvPr/>
        </p:nvPicPr>
        <p:blipFill>
          <a:blip r:embed="rId6">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0364771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US" sz="2400" b="1" i="0" dirty="0">
                    <a:effectLst/>
                    <a:latin typeface="+mj-lt"/>
                    <a:ea typeface="Nirmala UI Semilight" panose="020B0402040204020203" pitchFamily="34" charset="0"/>
                    <a:cs typeface="Nirmala UI Semilight" panose="020B0402040204020203" pitchFamily="34" charset="0"/>
                  </a:rPr>
                  <a:t>Many – one function:</a:t>
                </a:r>
              </a:p>
              <a:p>
                <a:pPr marL="0" indent="0" algn="l">
                  <a:buNone/>
                </a:pPr>
                <a:r>
                  <a:rPr lang="en-US" sz="2400" b="0" i="0" dirty="0">
                    <a:solidFill>
                      <a:srgbClr val="333333"/>
                    </a:solidFill>
                    <a:effectLst/>
                    <a:latin typeface="+mj-lt"/>
                    <a:ea typeface="Nirmala UI Semilight" panose="020B0402040204020203" pitchFamily="34" charset="0"/>
                    <a:cs typeface="Nirmala UI Semilight" panose="020B0402040204020203" pitchFamily="34" charset="0"/>
                  </a:rPr>
                  <a:t>On the other hand, if there are at least two elements in the domain whose images are same, the function is known as many to one.</a:t>
                </a: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lgn="l">
                  <a:buNone/>
                </a:pPr>
                <a:endParaRPr lang="en-US" sz="2400" dirty="0">
                  <a:solidFill>
                    <a:srgbClr val="333333"/>
                  </a:solidFill>
                  <a:latin typeface="+mj-l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lgn="l">
                  <a:buNone/>
                </a:pPr>
                <a:endParaRPr lang="en-US" sz="2400" dirty="0">
                  <a:solidFill>
                    <a:srgbClr val="333333"/>
                  </a:solidFill>
                  <a:latin typeface="+mj-l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lgn="l">
                  <a:buNone/>
                </a:pPr>
                <a:endParaRPr lang="en-US" sz="2400" dirty="0">
                  <a:solidFill>
                    <a:srgbClr val="333333"/>
                  </a:solidFill>
                  <a:latin typeface="+mj-l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buNone/>
                </a:pPr>
                <a:r>
                  <a:rPr lang="en-US" sz="2400" dirty="0">
                    <a:ln w="0"/>
                    <a:effectLst>
                      <a:outerShdw blurRad="38100" dist="19050" dir="2700000" algn="tl" rotWithShape="0">
                        <a:schemeClr val="dk1">
                          <a:alpha val="40000"/>
                        </a:schemeClr>
                      </a:outerShdw>
                    </a:effectLst>
                  </a:rPr>
                  <a:t>For example: If </a:t>
                </a:r>
                <a14:m>
                  <m:oMath xmlns:m="http://schemas.openxmlformats.org/officeDocument/2006/math">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𝑓</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𝑅</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effectLst>
                      <a:outerShdw blurRad="38100" dist="19050" dir="2700000" algn="tl" rotWithShape="0">
                        <a:schemeClr val="dk1">
                          <a:alpha val="40000"/>
                        </a:schemeClr>
                      </a:outerShdw>
                    </a:effectLst>
                  </a:rPr>
                  <a:t> given by </a:t>
                </a:r>
                <a14:m>
                  <m:oMath xmlns:m="http://schemas.openxmlformats.org/officeDocument/2006/math">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𝑓</m:t>
                    </m:r>
                    <m:d>
                      <m:dPr>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d>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m:t>
                    </m:r>
                    <m:sSup>
                      <m:sSupPr>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sSup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sup>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2</m:t>
                        </m:r>
                      </m:sup>
                    </m:sSup>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+1</m:t>
                    </m:r>
                  </m:oMath>
                </a14:m>
                <a:r>
                  <a:rPr lang="en-US" sz="2400" dirty="0">
                    <a:ln w="0"/>
                    <a:effectLst>
                      <a:outerShdw blurRad="38100" dist="19050" dir="2700000" algn="tl" rotWithShape="0">
                        <a:schemeClr val="dk1">
                          <a:alpha val="40000"/>
                        </a:schemeClr>
                      </a:outerShdw>
                    </a:effectLst>
                  </a:rPr>
                  <a:t> is  many one function.</a:t>
                </a: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3"/>
                <a:stretch>
                  <a:fillRect l="-1275" t="-898" r="-63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6E716B27-8E3F-4C77-80AC-0597249A029B}" type="datetime1">
              <a:rPr lang="en-US" smtClean="0"/>
              <a:pPr/>
              <a:t>5/14/2022</a:t>
            </a:fld>
            <a:endParaRPr lang="en-US"/>
          </a:p>
        </p:txBody>
      </p:sp>
      <p:sp>
        <p:nvSpPr>
          <p:cNvPr id="5" name="Footer Placeholder 4"/>
          <p:cNvSpPr>
            <a:spLocks noGrp="1"/>
          </p:cNvSpPr>
          <p:nvPr>
            <p:ph type="ftr" sz="quarter" idx="11"/>
          </p:nvPr>
        </p:nvSpPr>
        <p:spPr>
          <a:xfrm>
            <a:off x="2147299" y="6356351"/>
            <a:ext cx="6920501"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graphicFrame>
        <p:nvGraphicFramePr>
          <p:cNvPr id="11" name="Object 10">
            <a:extLst>
              <a:ext uri="{FF2B5EF4-FFF2-40B4-BE49-F238E27FC236}">
                <a16:creationId xmlns:a16="http://schemas.microsoft.com/office/drawing/2014/main" xmlns="" id="{C4C1F8D3-5AEE-42A0-A920-0F07BAD98A61}"/>
              </a:ext>
            </a:extLst>
          </p:cNvPr>
          <p:cNvGraphicFramePr>
            <a:graphicFrameLocks noChangeAspect="1"/>
          </p:cNvGraphicFramePr>
          <p:nvPr>
            <p:extLst>
              <p:ext uri="{D42A27DB-BD31-4B8C-83A1-F6EECF244321}">
                <p14:modId xmlns:p14="http://schemas.microsoft.com/office/powerpoint/2010/main" xmlns="" val="2423544112"/>
              </p:ext>
            </p:extLst>
          </p:nvPr>
        </p:nvGraphicFramePr>
        <p:xfrm>
          <a:off x="2971800" y="2606675"/>
          <a:ext cx="5127171" cy="2581208"/>
        </p:xfrm>
        <a:graphic>
          <a:graphicData uri="http://schemas.openxmlformats.org/presentationml/2006/ole">
            <p:oleObj spid="_x0000_s5184" name="Bitmap Image" r:id="rId4" imgW="2971800" imgH="1828800" progId="PBrush">
              <p:embed/>
            </p:oleObj>
          </a:graphicData>
        </a:graphic>
      </p:graphicFrame>
      <p:pic>
        <p:nvPicPr>
          <p:cNvPr id="9" name="Picture 8">
            <a:extLst>
              <a:ext uri="{FF2B5EF4-FFF2-40B4-BE49-F238E27FC236}">
                <a16:creationId xmlns:a16="http://schemas.microsoft.com/office/drawing/2014/main" xmlns="" id="{2EDE436B-3211-4B00-8911-B96B76FEDE2C}"/>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590831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4A58640-0ED9-4915-ABC8-4E64BFA549AA}" type="datetime1">
              <a:rPr lang="en-US" b="1" smtClean="0"/>
              <a:pPr/>
              <a:t>5/14/2022</a:t>
            </a:fld>
            <a:endParaRPr lang="en-US" b="1"/>
          </a:p>
        </p:txBody>
      </p:sp>
      <p:sp>
        <p:nvSpPr>
          <p:cNvPr id="5" name="Footer Placeholder 4"/>
          <p:cNvSpPr>
            <a:spLocks noGrp="1"/>
          </p:cNvSpPr>
          <p:nvPr>
            <p:ph type="ftr" sz="quarter" idx="11"/>
          </p:nvPr>
        </p:nvSpPr>
        <p:spPr>
          <a:xfrm>
            <a:off x="2589088" y="6356351"/>
            <a:ext cx="6585734" cy="270480"/>
          </a:xfrm>
        </p:spPr>
        <p:txBody>
          <a:bodyPr/>
          <a:lstStyle/>
          <a:p>
            <a:r>
              <a:rPr lang="en-US" b="1"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b="1" smtClean="0"/>
              <a:pPr/>
              <a:t>7</a:t>
            </a:fld>
            <a:endParaRPr lang="en-US" b="1"/>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Program O</a:t>
            </a:r>
            <a:r>
              <a:rPr lang="en-US" sz="3000" b="1" dirty="0" err="1"/>
              <a:t>utcomes</a:t>
            </a:r>
            <a:endParaRPr lang="en-US" sz="30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2712830" y="1143001"/>
            <a:ext cx="6918741" cy="4525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xmlns="" id="{CBDC02FC-8185-467A-A1A7-22F0A1FB3B9F}"/>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070565787"/>
      </p:ext>
    </p:extLst>
  </p:cSld>
  <p:clrMapOvr>
    <a:masterClrMapping/>
  </p:clrMapOvr>
  <p:transition spd="slow">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US" sz="2400" b="1" i="0" dirty="0">
                    <a:effectLst/>
                    <a:latin typeface="+mj-lt"/>
                    <a:ea typeface="Nirmala UI Semilight" panose="020B0402040204020203" pitchFamily="34" charset="0"/>
                    <a:cs typeface="Nirmala UI Semilight" panose="020B0402040204020203" pitchFamily="34" charset="0"/>
                  </a:rPr>
                  <a:t>Onto – function (Surjective Function)</a:t>
                </a:r>
              </a:p>
              <a:p>
                <a:pPr marL="0" indent="0" algn="l">
                  <a:buNone/>
                </a:pPr>
                <a:r>
                  <a:rPr lang="en-US" sz="2400" b="0" i="0" dirty="0">
                    <a:effectLst/>
                    <a:latin typeface="+mj-lt"/>
                    <a:ea typeface="Nirmala UI Semilight" panose="020B0402040204020203" pitchFamily="34" charset="0"/>
                    <a:cs typeface="Nirmala UI Semilight" panose="020B0402040204020203" pitchFamily="34" charset="0"/>
                  </a:rPr>
                  <a:t>A function is called an </a:t>
                </a:r>
                <a:r>
                  <a:rPr lang="en-US" sz="2400" b="0" i="0" u="none" strike="noStrike" dirty="0">
                    <a:effectLst/>
                    <a:latin typeface="+mj-lt"/>
                    <a:ea typeface="Nirmala UI Semilight" panose="020B0402040204020203" pitchFamily="34" charset="0"/>
                    <a:cs typeface="Nirmala UI Semilight" panose="020B0402040204020203" pitchFamily="34" charset="0"/>
                    <a:hlinkClick r:id="rId2">
                      <a:extLst>
                        <a:ext uri="{A12FA001-AC4F-418D-AE19-62706E023703}">
                          <ahyp:hlinkClr xmlns:ahyp="http://schemas.microsoft.com/office/drawing/2018/hyperlinkcolor" val="tx"/>
                        </a:ext>
                      </a:extLst>
                    </a:hlinkClick>
                  </a:rPr>
                  <a:t>onto function</a:t>
                </a:r>
                <a:r>
                  <a:rPr lang="en-US" sz="2400" b="0" i="0" dirty="0">
                    <a:effectLst/>
                    <a:latin typeface="+mj-lt"/>
                    <a:ea typeface="Nirmala UI Semilight" panose="020B0402040204020203" pitchFamily="34" charset="0"/>
                    <a:cs typeface="Nirmala UI Semilight" panose="020B0402040204020203" pitchFamily="34" charset="0"/>
                  </a:rPr>
                  <a:t> if each element in the co-domain has at least one pre – image in the domain.</a:t>
                </a:r>
              </a:p>
              <a:p>
                <a:pPr marL="0" indent="0">
                  <a:buNone/>
                </a:pPr>
                <a:r>
                  <a:rPr lang="en-US" sz="2400" dirty="0">
                    <a:ln w="0"/>
                    <a:effectLst>
                      <a:outerShdw blurRad="38100" dist="19050" dir="2700000" algn="tl" rotWithShape="0">
                        <a:schemeClr val="dk1">
                          <a:alpha val="40000"/>
                        </a:schemeClr>
                      </a:outerShdw>
                    </a:effectLst>
                  </a:rPr>
                  <a:t>For example: If </a:t>
                </a:r>
                <a14:m>
                  <m:oMath xmlns:m="http://schemas.openxmlformats.org/officeDocument/2006/math">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𝑓</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𝑅</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effectLst>
                      <a:outerShdw blurRad="38100" dist="19050" dir="2700000" algn="tl" rotWithShape="0">
                        <a:schemeClr val="dk1">
                          <a:alpha val="40000"/>
                        </a:schemeClr>
                      </a:outerShdw>
                    </a:effectLst>
                  </a:rPr>
                  <a:t> given by </a:t>
                </a:r>
                <a14:m>
                  <m:oMath xmlns:m="http://schemas.openxmlformats.org/officeDocument/2006/math">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𝑓</m:t>
                    </m:r>
                    <m:d>
                      <m:dPr>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d>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m:t>
                    </m:r>
                    <m:sSup>
                      <m:sSupPr>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sSup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sup>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3</m:t>
                        </m:r>
                      </m:sup>
                    </m:sSup>
                  </m:oMath>
                </a14:m>
                <a:r>
                  <a:rPr lang="en-US" sz="2400" dirty="0">
                    <a:ln w="0"/>
                    <a:effectLst>
                      <a:outerShdw blurRad="38100" dist="19050" dir="2700000" algn="tl" rotWithShape="0">
                        <a:schemeClr val="dk1">
                          <a:alpha val="40000"/>
                        </a:schemeClr>
                      </a:outerShdw>
                    </a:effectLst>
                  </a:rPr>
                  <a:t> is  onto function.</a:t>
                </a:r>
              </a:p>
              <a:p>
                <a:pPr marL="0" indent="0" algn="l">
                  <a:buNone/>
                </a:pPr>
                <a:endParaRPr lang="en-US" sz="2400" b="0" i="0" dirty="0">
                  <a:effectLst/>
                  <a:latin typeface="+mj-lt"/>
                  <a:ea typeface="Nirmala UI Semilight" panose="020B0402040204020203" pitchFamily="34" charset="0"/>
                  <a:cs typeface="Nirmala UI Semilight" panose="020B0402040204020203" pitchFamily="34" charset="0"/>
                </a:endParaRPr>
              </a:p>
              <a:p>
                <a:pPr marL="0" indent="0" algn="l">
                  <a:buNone/>
                </a:pPr>
                <a:r>
                  <a:rPr lang="en-US" sz="2400" b="1" i="0" dirty="0">
                    <a:effectLst/>
                    <a:latin typeface="+mj-lt"/>
                    <a:ea typeface="Nirmala UI Semilight" panose="020B0402040204020203" pitchFamily="34" charset="0"/>
                    <a:cs typeface="Nirmala UI Semilight" panose="020B0402040204020203" pitchFamily="34" charset="0"/>
                  </a:rPr>
                  <a:t>Into – function</a:t>
                </a:r>
              </a:p>
              <a:p>
                <a:pPr marL="0" indent="0" algn="l">
                  <a:buNone/>
                </a:pPr>
                <a:r>
                  <a:rPr lang="en-US" sz="2400" b="0" i="0" dirty="0">
                    <a:effectLst/>
                    <a:latin typeface="+mj-lt"/>
                    <a:ea typeface="Nirmala UI Semilight" panose="020B0402040204020203" pitchFamily="34" charset="0"/>
                    <a:cs typeface="Nirmala UI Semilight" panose="020B0402040204020203" pitchFamily="34" charset="0"/>
                  </a:rPr>
                  <a:t>If there exists at least one element in the co-domain which is not an image of any element in the domain then the function will be Into function.</a:t>
                </a:r>
              </a:p>
              <a:p>
                <a:pPr marL="0" indent="0">
                  <a:buNone/>
                </a:pPr>
                <a:r>
                  <a:rPr lang="en-US" sz="2400" dirty="0">
                    <a:ln w="0"/>
                    <a:effectLst>
                      <a:outerShdw blurRad="38100" dist="19050" dir="2700000" algn="tl" rotWithShape="0">
                        <a:schemeClr val="dk1">
                          <a:alpha val="40000"/>
                        </a:schemeClr>
                      </a:outerShdw>
                    </a:effectLst>
                  </a:rPr>
                  <a:t>For example: If </a:t>
                </a:r>
                <a14:m>
                  <m:oMath xmlns:m="http://schemas.openxmlformats.org/officeDocument/2006/math">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𝑓</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𝐴</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𝐵</m:t>
                    </m:r>
                  </m:oMath>
                </a14:m>
                <a:r>
                  <a:rPr lang="en-US" sz="2400" dirty="0">
                    <a:ln w="0"/>
                    <a:effectLst>
                      <a:outerShdw blurRad="38100" dist="19050" dir="2700000" algn="tl" rotWithShape="0">
                        <a:schemeClr val="dk1">
                          <a:alpha val="40000"/>
                        </a:schemeClr>
                      </a:outerShdw>
                    </a:effectLst>
                  </a:rPr>
                  <a:t> where </a:t>
                </a:r>
                <a14:m>
                  <m:oMath xmlns:m="http://schemas.openxmlformats.org/officeDocument/2006/math">
                    <m:r>
                      <a:rPr lang="en-US" sz="2400" b="0" i="1" smtClean="0">
                        <a:ln w="0"/>
                        <a:effectLst>
                          <a:outerShdw blurRad="38100" dist="19050" dir="2700000" algn="tl" rotWithShape="0">
                            <a:schemeClr val="dk1">
                              <a:alpha val="40000"/>
                            </a:schemeClr>
                          </a:outerShdw>
                        </a:effectLst>
                        <a:latin typeface="Cambria Math" panose="02040503050406030204" pitchFamily="18" charset="0"/>
                      </a:rPr>
                      <m:t>𝐴</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en-US" sz="2400" b="0" i="1"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𝑥</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:−1&lt;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𝑥</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&lt;1</m:t>
                        </m:r>
                      </m:e>
                    </m:d>
                    <m:r>
                      <a:rPr lang="en-US" sz="2400" b="0" i="1" smtClean="0">
                        <a:ln w="0"/>
                        <a:effectLst>
                          <a:outerShdw blurRad="38100" dist="19050" dir="2700000" algn="tl" rotWithShape="0">
                            <a:schemeClr val="dk1">
                              <a:alpha val="40000"/>
                            </a:schemeClr>
                          </a:outerShdw>
                        </a:effectLst>
                        <a:latin typeface="Cambria Math" panose="02040503050406030204" pitchFamily="18" charset="0"/>
                      </a:rPr>
                      <m:t>=</m:t>
                    </m:r>
                    <m:r>
                      <a:rPr lang="en-US" sz="2400" b="0" i="1" smtClean="0">
                        <a:ln w="0"/>
                        <a:effectLst>
                          <a:outerShdw blurRad="38100" dist="19050" dir="2700000" algn="tl" rotWithShape="0">
                            <a:schemeClr val="dk1">
                              <a:alpha val="40000"/>
                            </a:schemeClr>
                          </a:outerShdw>
                        </a:effectLst>
                        <a:latin typeface="Cambria Math" panose="02040503050406030204" pitchFamily="18" charset="0"/>
                      </a:rPr>
                      <m:t>𝐵</m:t>
                    </m:r>
                  </m:oMath>
                </a14:m>
                <a:r>
                  <a:rPr lang="en-US" sz="2400" dirty="0">
                    <a:ln w="0"/>
                    <a:effectLst>
                      <a:outerShdw blurRad="38100" dist="19050" dir="2700000" algn="tl" rotWithShape="0">
                        <a:schemeClr val="dk1">
                          <a:alpha val="40000"/>
                        </a:schemeClr>
                      </a:outerShdw>
                    </a:effectLst>
                  </a:rPr>
                  <a:t> given by </a:t>
                </a:r>
                <a14:m>
                  <m:oMath xmlns:m="http://schemas.openxmlformats.org/officeDocument/2006/math">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𝑓</m:t>
                    </m:r>
                    <m:d>
                      <m:dPr>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d>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m:t>
                    </m:r>
                    <m:d>
                      <m:dPr>
                        <m:begChr m:val="|"/>
                        <m:endChr m:val="|"/>
                        <m:ctrlP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ctrlPr>
                      </m:dPr>
                      <m:e>
                        <m:r>
                          <a:rPr lang="en-US" sz="2400" b="0" i="1" dirty="0" smtClean="0">
                            <a:ln w="0"/>
                            <a:effectLst>
                              <a:outerShdw blurRad="38100" dist="19050" dir="2700000" algn="tl" rotWithShape="0">
                                <a:schemeClr val="dk1">
                                  <a:alpha val="40000"/>
                                </a:schemeClr>
                              </a:outerShdw>
                            </a:effectLst>
                            <a:latin typeface="Cambria Math" panose="02040503050406030204" pitchFamily="18" charset="0"/>
                          </a:rPr>
                          <m:t>𝑥</m:t>
                        </m:r>
                      </m:e>
                    </m:d>
                  </m:oMath>
                </a14:m>
                <a:r>
                  <a:rPr lang="en-US" sz="2400" dirty="0">
                    <a:ln w="0"/>
                    <a:effectLst>
                      <a:outerShdw blurRad="38100" dist="19050" dir="2700000" algn="tl" rotWithShape="0">
                        <a:schemeClr val="dk1">
                          <a:alpha val="40000"/>
                        </a:schemeClr>
                      </a:outerShdw>
                    </a:effectLst>
                  </a:rPr>
                  <a:t> is  into function.</a:t>
                </a:r>
              </a:p>
              <a:p>
                <a:pPr marL="0" indent="0" algn="l">
                  <a:buNone/>
                </a:pPr>
                <a:endParaRPr lang="en-US" sz="2400" b="0" i="0" dirty="0">
                  <a:effectLst/>
                  <a:latin typeface="+mj-l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3"/>
                <a:stretch>
                  <a:fillRect l="-1275" t="-898" r="-113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C0507D5-DB20-4CE4-8B35-944C7F7A0936}" type="datetime1">
              <a:rPr lang="en-US" smtClean="0"/>
              <a:pPr/>
              <a:t>5/14/2022</a:t>
            </a:fld>
            <a:endParaRPr lang="en-US"/>
          </a:p>
        </p:txBody>
      </p:sp>
      <p:sp>
        <p:nvSpPr>
          <p:cNvPr id="5" name="Footer Placeholder 4"/>
          <p:cNvSpPr>
            <a:spLocks noGrp="1"/>
          </p:cNvSpPr>
          <p:nvPr>
            <p:ph type="ftr" sz="quarter" idx="11"/>
          </p:nvPr>
        </p:nvSpPr>
        <p:spPr>
          <a:xfrm>
            <a:off x="1972638" y="6356351"/>
            <a:ext cx="7095162"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Function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6EA4E97B-D93A-44E8-9FAD-0E5D9FC43168}"/>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9199740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2057400" y="817164"/>
                <a:ext cx="8229600" cy="5507437"/>
              </a:xfrm>
            </p:spPr>
            <p:txBody>
              <a:bodyPr>
                <a:normAutofit fontScale="92500" lnSpcReduction="10000"/>
              </a:bodyPr>
              <a:lstStyle/>
              <a:p>
                <a:pPr marL="0" indent="0" algn="just">
                  <a:buNone/>
                </a:pPr>
                <a:endParaRPr lang="en-US" sz="2200" b="1" dirty="0"/>
              </a:p>
              <a:p>
                <a:pPr marL="0" indent="0" algn="just">
                  <a:buNone/>
                </a:pPr>
                <a:endParaRPr lang="en-US" sz="2200" b="1" dirty="0"/>
              </a:p>
              <a:p>
                <a:pPr marL="0" indent="0" algn="l">
                  <a:buNone/>
                </a:pPr>
                <a:r>
                  <a:rPr lang="en-US" sz="2400" b="1" dirty="0"/>
                  <a:t>Q1. </a:t>
                </a:r>
                <a:r>
                  <a:rPr lang="en-US" sz="2400" dirty="0">
                    <a:ln w="0"/>
                    <a:solidFill>
                      <a:schemeClr val="tx1"/>
                    </a:solidFill>
                    <a:effectLst>
                      <a:outerShdw blurRad="38100" dist="19050" dir="2700000" algn="tl" rotWithShape="0">
                        <a:schemeClr val="dk1">
                          <a:alpha val="40000"/>
                        </a:schemeClr>
                      </a:outerShdw>
                    </a:effectLst>
                  </a:rPr>
                  <a:t>If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solidFill>
                      <a:schemeClr val="tx1"/>
                    </a:solidFill>
                    <a:effectLst>
                      <a:outerShdw blurRad="38100" dist="19050" dir="2700000" algn="tl" rotWithShape="0">
                        <a:schemeClr val="dk1">
                          <a:alpha val="40000"/>
                        </a:schemeClr>
                      </a:outerShdw>
                    </a:effectLst>
                  </a:rPr>
                  <a:t> given by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+3</m:t>
                    </m:r>
                  </m:oMath>
                </a14:m>
                <a:r>
                  <a:rPr lang="en-US" sz="2400" dirty="0">
                    <a:ln w="0"/>
                    <a:solidFill>
                      <a:schemeClr val="tx1"/>
                    </a:solidFill>
                    <a:effectLst>
                      <a:outerShdw blurRad="38100" dist="19050" dir="2700000" algn="tl" rotWithShape="0">
                        <a:schemeClr val="dk1">
                          <a:alpha val="40000"/>
                        </a:schemeClr>
                      </a:outerShdw>
                    </a:effectLst>
                  </a:rPr>
                  <a:t> then </a:t>
                </a:r>
                <a14:m>
                  <m:oMath xmlns:m="http://schemas.openxmlformats.org/officeDocument/2006/math">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oMath>
                </a14:m>
                <a:r>
                  <a:rPr lang="en-US" sz="2400" dirty="0">
                    <a:ln w="0"/>
                    <a:solidFill>
                      <a:schemeClr val="tx1"/>
                    </a:solidFill>
                    <a:effectLst>
                      <a:outerShdw blurRad="38100" dist="19050" dir="2700000" algn="tl" rotWithShape="0">
                        <a:schemeClr val="dk1">
                          <a:alpha val="40000"/>
                        </a:schemeClr>
                      </a:outerShdw>
                    </a:effectLst>
                  </a:rPr>
                  <a:t> is</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Onto</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Not 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None of these </a:t>
                </a:r>
              </a:p>
              <a:p>
                <a:pPr marL="457200" indent="-457200" algn="l">
                  <a:buAutoNum type="alphaLcPeriod"/>
                </a:pPr>
                <a:endParaRPr lang="en-US" sz="2400" dirty="0">
                  <a:ln w="0"/>
                  <a:effectLst>
                    <a:outerShdw blurRad="38100" dist="19050" dir="2700000" algn="tl" rotWithShape="0">
                      <a:schemeClr val="dk1">
                        <a:alpha val="40000"/>
                      </a:schemeClr>
                    </a:outerShdw>
                  </a:effectLst>
                </a:endParaRPr>
              </a:p>
              <a:p>
                <a:pPr marL="0" indent="0" algn="l">
                  <a:buNone/>
                </a:pPr>
                <a:r>
                  <a:rPr lang="en-US" sz="2400" dirty="0">
                    <a:ln w="0"/>
                    <a:solidFill>
                      <a:schemeClr val="tx1"/>
                    </a:solidFill>
                    <a:effectLst>
                      <a:outerShdw blurRad="38100" dist="19050" dir="2700000" algn="tl" rotWithShape="0">
                        <a:schemeClr val="dk1">
                          <a:alpha val="40000"/>
                        </a:schemeClr>
                      </a:outerShdw>
                    </a:effectLst>
                  </a:rPr>
                  <a:t>Q2. If </a:t>
                </a:r>
                <a14:m>
                  <m:oMath xmlns:m="http://schemas.openxmlformats.org/officeDocument/2006/math">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𝑅</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m:t>
                    </m:r>
                    <m:r>
                      <a:rPr lang="en-US" sz="2400" i="1"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ea typeface="Cambria Math" panose="02040503050406030204" pitchFamily="18" charset="0"/>
                      </a:rPr>
                      <m:t>𝑅</m:t>
                    </m:r>
                  </m:oMath>
                </a14:m>
                <a:r>
                  <a:rPr lang="en-US" sz="2400" dirty="0">
                    <a:ln w="0"/>
                    <a:solidFill>
                      <a:schemeClr val="tx1"/>
                    </a:solidFill>
                    <a:effectLst>
                      <a:outerShdw blurRad="38100" dist="19050" dir="2700000" algn="tl" rotWithShape="0">
                        <a:schemeClr val="dk1">
                          <a:alpha val="40000"/>
                        </a:schemeClr>
                      </a:outerShdw>
                    </a:effectLst>
                  </a:rPr>
                  <a:t> given by </a:t>
                </a:r>
                <a14:m>
                  <m:oMath xmlns:m="http://schemas.openxmlformats.org/officeDocument/2006/math">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m:t>
                    </m:r>
                    <m:sSup>
                      <m:sSupPr>
                        <m:ctrlPr>
                          <a:rPr lang="en-US" sz="240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sSupPr>
                      <m:e>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sup>
                        <m:r>
                          <a:rPr lang="en-US" sz="2400" b="0" i="1" dirty="0" smtClean="0">
                            <a:ln w="0"/>
                            <a:solidFill>
                              <a:schemeClr val="tx1"/>
                            </a:solidFill>
                            <a:effectLst>
                              <a:outerShdw blurRad="38100" dist="19050" dir="2700000" algn="tl" rotWithShape="0">
                                <a:schemeClr val="dk1">
                                  <a:alpha val="40000"/>
                                </a:schemeClr>
                              </a:outerShdw>
                            </a:effectLst>
                            <a:latin typeface="Cambria Math" panose="02040503050406030204" pitchFamily="18" charset="0"/>
                          </a:rPr>
                          <m:t>2</m:t>
                        </m:r>
                      </m:sup>
                    </m:sSup>
                  </m:oMath>
                </a14:m>
                <a:r>
                  <a:rPr lang="en-US" sz="2400" dirty="0">
                    <a:ln w="0"/>
                    <a:solidFill>
                      <a:schemeClr val="tx1"/>
                    </a:solidFill>
                    <a:effectLst>
                      <a:outerShdw blurRad="38100" dist="19050" dir="2700000" algn="tl" rotWithShape="0">
                        <a:schemeClr val="dk1">
                          <a:alpha val="40000"/>
                        </a:schemeClr>
                      </a:outerShdw>
                    </a:effectLst>
                  </a:rPr>
                  <a:t> then </a:t>
                </a:r>
                <a14:m>
                  <m:oMath xmlns:m="http://schemas.openxmlformats.org/officeDocument/2006/math">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𝑓</m:t>
                    </m:r>
                    <m:d>
                      <m:dPr>
                        <m:ctrlP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ctrlPr>
                      </m:dPr>
                      <m:e>
                        <m:r>
                          <a:rPr lang="en-US" sz="2400" i="1" dirty="0">
                            <a:ln w="0"/>
                            <a:solidFill>
                              <a:schemeClr val="tx1"/>
                            </a:solidFill>
                            <a:effectLst>
                              <a:outerShdw blurRad="38100" dist="19050" dir="2700000" algn="tl" rotWithShape="0">
                                <a:schemeClr val="dk1">
                                  <a:alpha val="40000"/>
                                </a:schemeClr>
                              </a:outerShdw>
                            </a:effectLst>
                            <a:latin typeface="Cambria Math" panose="02040503050406030204" pitchFamily="18" charset="0"/>
                          </a:rPr>
                          <m:t>𝑥</m:t>
                        </m:r>
                      </m:e>
                    </m:d>
                  </m:oMath>
                </a14:m>
                <a:r>
                  <a:rPr lang="en-US" sz="2400" dirty="0">
                    <a:ln w="0"/>
                    <a:solidFill>
                      <a:schemeClr val="tx1"/>
                    </a:solidFill>
                    <a:effectLst>
                      <a:outerShdw blurRad="38100" dist="19050" dir="2700000" algn="tl" rotWithShape="0">
                        <a:schemeClr val="dk1">
                          <a:alpha val="40000"/>
                        </a:schemeClr>
                      </a:outerShdw>
                    </a:effectLst>
                  </a:rPr>
                  <a:t> is</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One-one</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Onto</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Neither one-one nor onto </a:t>
                </a:r>
              </a:p>
              <a:p>
                <a:pPr marL="457200" indent="-457200" algn="l">
                  <a:buAutoNum type="alphaLcPeriod"/>
                </a:pPr>
                <a:r>
                  <a:rPr lang="en-US" sz="2400" dirty="0">
                    <a:ln w="0"/>
                    <a:solidFill>
                      <a:schemeClr val="tx1"/>
                    </a:solidFill>
                    <a:effectLst>
                      <a:outerShdw blurRad="38100" dist="19050" dir="2700000" algn="tl" rotWithShape="0">
                        <a:schemeClr val="dk1">
                          <a:alpha val="40000"/>
                        </a:schemeClr>
                      </a:outerShdw>
                    </a:effectLst>
                  </a:rPr>
                  <a:t>None of these </a:t>
                </a:r>
              </a:p>
              <a:p>
                <a:pPr marL="0" indent="0" algn="l">
                  <a:buNone/>
                </a:pPr>
                <a:endParaRPr lang="en-US" sz="2000" dirty="0">
                  <a:ln w="0"/>
                  <a:solidFill>
                    <a:schemeClr val="tx1"/>
                  </a:solidFill>
                  <a:effectLst>
                    <a:outerShdw blurRad="38100" dist="19050" dir="2700000" algn="tl" rotWithShape="0">
                      <a:schemeClr val="dk1">
                        <a:alpha val="40000"/>
                      </a:schemeClr>
                    </a:outerShdw>
                  </a:effectLst>
                </a:endParaRPr>
              </a:p>
              <a:p>
                <a:pPr marL="0" indent="0" algn="just">
                  <a:buNone/>
                </a:pPr>
                <a:r>
                  <a:rPr lang="en-US" sz="2200" b="1" dirty="0"/>
                  <a:t/>
                </a:r>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057400" y="817164"/>
                <a:ext cx="8229600" cy="5507437"/>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965A40F-CE09-4311-A09E-2810DB80D5F5}" type="datetime1">
              <a:rPr lang="en-US" smtClean="0"/>
              <a:pPr/>
              <a:t>5/14/2022</a:t>
            </a:fld>
            <a:endParaRPr lang="en-US"/>
          </a:p>
        </p:txBody>
      </p:sp>
      <p:sp>
        <p:nvSpPr>
          <p:cNvPr id="5" name="Footer Placeholder 4"/>
          <p:cNvSpPr>
            <a:spLocks noGrp="1"/>
          </p:cNvSpPr>
          <p:nvPr>
            <p:ph type="ftr" sz="quarter" idx="11"/>
          </p:nvPr>
        </p:nvSpPr>
        <p:spPr>
          <a:xfrm>
            <a:off x="2229492" y="6324601"/>
            <a:ext cx="6838308" cy="39687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cs typeface="Times New Roman" pitchFamily="18" charset="0"/>
              </a:rPr>
              <a:t>Function</a:t>
            </a:r>
            <a:r>
              <a:rPr lang="en-US" sz="3000" b="1" dirty="0">
                <a:solidFill>
                  <a:prstClr val="black"/>
                </a:solidFill>
                <a:latin typeface="Calibri"/>
              </a:rPr>
              <a:t> (CO5)</a:t>
            </a:r>
            <a:endParaRPr lang="en-US" sz="3000" b="1" dirty="0">
              <a:cs typeface="Times New Roman" pitchFamily="18"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71975" y="817164"/>
            <a:ext cx="3600450" cy="5430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0" name="Picture 9">
            <a:extLst>
              <a:ext uri="{FF2B5EF4-FFF2-40B4-BE49-F238E27FC236}">
                <a16:creationId xmlns:a16="http://schemas.microsoft.com/office/drawing/2014/main" xmlns="" id="{695C44C0-953D-49C1-974C-DAED5E6EFF5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7411682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r>
              <a:rPr lang="en-US" sz="2200" dirty="0"/>
              <a:t>Understand the concept of Data Interpretation &amp; Syllogism.</a:t>
            </a:r>
          </a:p>
        </p:txBody>
      </p:sp>
      <p:sp>
        <p:nvSpPr>
          <p:cNvPr id="4" name="Date Placeholder 3"/>
          <p:cNvSpPr>
            <a:spLocks noGrp="1"/>
          </p:cNvSpPr>
          <p:nvPr>
            <p:ph type="dt" sz="half" idx="10"/>
          </p:nvPr>
        </p:nvSpPr>
        <p:spPr/>
        <p:txBody>
          <a:bodyPr/>
          <a:lstStyle/>
          <a:p>
            <a:fld id="{8D10ACF2-D9AE-4662-AD28-C3733B3DDD9E}" type="datetime1">
              <a:rPr lang="en-US" smtClean="0"/>
              <a:pPr/>
              <a:t>5/14/2022</a:t>
            </a:fld>
            <a:endParaRPr lang="en-US"/>
          </a:p>
        </p:txBody>
      </p:sp>
      <p:sp>
        <p:nvSpPr>
          <p:cNvPr id="5" name="Footer Placeholder 4"/>
          <p:cNvSpPr>
            <a:spLocks noGrp="1"/>
          </p:cNvSpPr>
          <p:nvPr>
            <p:ph type="ftr" sz="quarter" idx="11"/>
          </p:nvPr>
        </p:nvSpPr>
        <p:spPr>
          <a:xfrm>
            <a:off x="2547991" y="6256963"/>
            <a:ext cx="6519809" cy="46451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9"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t>Topic objective (CO5)</a:t>
            </a:r>
          </a:p>
        </p:txBody>
      </p:sp>
      <p:pic>
        <p:nvPicPr>
          <p:cNvPr id="8" name="Picture 7">
            <a:extLst>
              <a:ext uri="{FF2B5EF4-FFF2-40B4-BE49-F238E27FC236}">
                <a16:creationId xmlns:a16="http://schemas.microsoft.com/office/drawing/2014/main" xmlns="" id="{BDD3B92B-26DE-467E-9C02-C229F84C2C0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13779523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lgn="just">
              <a:buNone/>
            </a:pPr>
            <a:r>
              <a:rPr lang="en-US" sz="2400" b="1" i="0" u="none" strike="noStrike" baseline="0" dirty="0"/>
              <a:t>Data Interpretation or DI:</a:t>
            </a:r>
            <a:r>
              <a:rPr lang="en-US" sz="2400" b="0" i="0" u="none" strike="noStrike" baseline="0" dirty="0"/>
              <a:t> refers to the implementation of procedures through which data is reviewed for the purpose of arriving at an inference. Data can be obtained from multiple sources e.g. data from running of industries, census population data etc. Interpreting data requires analyzing data to infer information from it in order to answer questions. Data can be provided in a number of </a:t>
            </a:r>
            <a:r>
              <a:rPr lang="en-IN" sz="2400" b="0" i="0" u="none" strike="noStrike" baseline="0" dirty="0"/>
              <a:t>formats via: Bars, tables, line graphs, pie graphs.</a:t>
            </a:r>
          </a:p>
          <a:p>
            <a:pPr marL="0" indent="0" algn="just">
              <a:buNone/>
            </a:pPr>
            <a:r>
              <a:rPr lang="en-IN" sz="2400" b="1" dirty="0">
                <a:effectLst/>
                <a:ea typeface="Nirmala UI Semilight" panose="020B0402040204020203" pitchFamily="34" charset="0"/>
                <a:cs typeface="Nirmala UI Semilight" panose="020B0402040204020203" pitchFamily="34" charset="0"/>
              </a:rPr>
              <a:t>Bar Graph: </a:t>
            </a:r>
            <a:r>
              <a:rPr lang="en-US" sz="2400" b="0" i="0" u="none" strike="noStrike" baseline="0" dirty="0"/>
              <a:t>A bar graph or bar chart represents explicit data with rectangular bars. The heights and lengths of these bar graphs are proportional to the values of data they represent. There are two types of bar graph, one is called horizontal bar graph and other is called vertical bar graph. Bar graphs made up of two axis, one is called x- axis and other is called y- axis.</a:t>
            </a:r>
            <a:endParaRPr lang="en-US" sz="2400" b="0" i="0" dirty="0">
              <a:effectLs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latin typeface="+mj-l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5515FEBE-13F4-4739-8DDA-E51D34B3D60C}" type="datetime1">
              <a:rPr lang="en-US" smtClean="0"/>
              <a:pPr/>
              <a:t>5/14/2022</a:t>
            </a:fld>
            <a:endParaRPr lang="en-US"/>
          </a:p>
        </p:txBody>
      </p:sp>
      <p:sp>
        <p:nvSpPr>
          <p:cNvPr id="5" name="Footer Placeholder 4"/>
          <p:cNvSpPr>
            <a:spLocks noGrp="1"/>
          </p:cNvSpPr>
          <p:nvPr>
            <p:ph type="ftr" sz="quarter" idx="11"/>
          </p:nvPr>
        </p:nvSpPr>
        <p:spPr>
          <a:xfrm>
            <a:off x="2373330" y="6248401"/>
            <a:ext cx="6694470"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56D1682E-A33D-4119-97A5-E25EAF984D0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1825338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lgn="just">
              <a:buNone/>
            </a:pPr>
            <a:r>
              <a:rPr lang="en-US" sz="2400" b="1" i="0" u="none" strike="noStrike" baseline="0" dirty="0"/>
              <a:t>What is represented in a Data Interpretation Table?</a:t>
            </a:r>
          </a:p>
          <a:p>
            <a:pPr marL="0" indent="0" algn="just">
              <a:buNone/>
            </a:pPr>
            <a:r>
              <a:rPr lang="en-US" sz="2400" b="0" i="0" u="none" strike="noStrike" baseline="0" dirty="0"/>
              <a:t>DI Questions based on Tables are very common in competitive exams. Rows and Columns of tables consist of various types of data like income of company, expenditure on various items, and marks of Applicants and so on. First column and row of tables represent the titles. Level of Questions in Tables may be lower or higher in comparison of other graphs form, depending on given data in the table and the way, questions are framed.</a:t>
            </a:r>
            <a:endParaRPr lang="en-US" sz="2400" b="0" i="0" dirty="0">
              <a:solidFill>
                <a:srgbClr val="333333"/>
              </a:solidFill>
              <a:effectLs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9A6DEC02-9F65-45ED-A0EA-DF3F7C1A98B9}" type="datetime1">
              <a:rPr lang="en-US" smtClean="0"/>
              <a:pPr/>
              <a:t>5/14/2022</a:t>
            </a:fld>
            <a:endParaRPr lang="en-US"/>
          </a:p>
        </p:txBody>
      </p:sp>
      <p:sp>
        <p:nvSpPr>
          <p:cNvPr id="5" name="Footer Placeholder 4"/>
          <p:cNvSpPr>
            <a:spLocks noGrp="1"/>
          </p:cNvSpPr>
          <p:nvPr>
            <p:ph type="ftr" sz="quarter" idx="11"/>
          </p:nvPr>
        </p:nvSpPr>
        <p:spPr>
          <a:xfrm>
            <a:off x="2537717" y="6248401"/>
            <a:ext cx="6530083"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678ABF91-DE6A-447C-9A4B-D4C1BFFC60A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9135244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IN" sz="2400" b="1" i="0" u="none" strike="noStrike" baseline="0" dirty="0">
                <a:solidFill>
                  <a:srgbClr val="000000"/>
                </a:solidFill>
              </a:rPr>
              <a:t>Data Interpretation Forms:-</a:t>
            </a:r>
          </a:p>
          <a:p>
            <a:pPr marL="0" indent="0" algn="l">
              <a:buNone/>
            </a:pPr>
            <a:r>
              <a:rPr lang="en-US" sz="2400" b="0" i="0" u="none" strike="noStrike" baseline="0" dirty="0">
                <a:solidFill>
                  <a:srgbClr val="000000"/>
                </a:solidFill>
              </a:rPr>
              <a:t>As every one of you know Data can be composed or spoke to in 4 Forms</a:t>
            </a:r>
          </a:p>
          <a:p>
            <a:pPr marL="0" indent="0" algn="l">
              <a:buNone/>
            </a:pPr>
            <a:r>
              <a:rPr lang="en-IN" sz="2400" b="0" i="0" u="none" strike="noStrike" baseline="0" dirty="0">
                <a:solidFill>
                  <a:srgbClr val="000000"/>
                </a:solidFill>
              </a:rPr>
              <a:t>1. </a:t>
            </a:r>
            <a:r>
              <a:rPr lang="en-IN" sz="2400" b="1" i="0" u="none" strike="noStrike" baseline="0" dirty="0">
                <a:solidFill>
                  <a:srgbClr val="000000"/>
                </a:solidFill>
              </a:rPr>
              <a:t>Numerical: - </a:t>
            </a:r>
            <a:r>
              <a:rPr lang="en-IN" sz="2400" b="0" i="0" u="none" strike="noStrike" baseline="0" dirty="0">
                <a:solidFill>
                  <a:srgbClr val="000000"/>
                </a:solidFill>
              </a:rPr>
              <a:t>Data in numerical structure</a:t>
            </a:r>
          </a:p>
          <a:p>
            <a:pPr marL="0" indent="0" algn="l">
              <a:buNone/>
            </a:pPr>
            <a:r>
              <a:rPr lang="en-US" sz="2400" b="0" i="0" u="none" strike="noStrike" baseline="0" dirty="0">
                <a:solidFill>
                  <a:srgbClr val="000000"/>
                </a:solidFill>
              </a:rPr>
              <a:t>2. </a:t>
            </a:r>
            <a:r>
              <a:rPr lang="en-US" sz="2400" b="1" i="0" u="none" strike="noStrike" baseline="0" dirty="0">
                <a:solidFill>
                  <a:srgbClr val="000000"/>
                </a:solidFill>
              </a:rPr>
              <a:t>Table Form: - </a:t>
            </a:r>
            <a:r>
              <a:rPr lang="en-US" sz="2400" b="0" i="0" u="none" strike="noStrike" baseline="0" dirty="0">
                <a:solidFill>
                  <a:srgbClr val="000000"/>
                </a:solidFill>
              </a:rPr>
              <a:t>Data in Tabular structure</a:t>
            </a:r>
          </a:p>
          <a:p>
            <a:pPr marL="0" indent="0" algn="l">
              <a:buNone/>
            </a:pPr>
            <a:r>
              <a:rPr lang="en-IN" sz="2400" b="0" i="0" u="none" strike="noStrike" baseline="0" dirty="0">
                <a:solidFill>
                  <a:srgbClr val="000000"/>
                </a:solidFill>
              </a:rPr>
              <a:t>3. </a:t>
            </a:r>
            <a:r>
              <a:rPr lang="en-IN" sz="2400" b="1" i="0" u="none" strike="noStrike" baseline="0" dirty="0">
                <a:solidFill>
                  <a:srgbClr val="000000"/>
                </a:solidFill>
              </a:rPr>
              <a:t>Mixed form: - </a:t>
            </a:r>
            <a:r>
              <a:rPr lang="en-IN" sz="2400" b="0" i="0" u="none" strike="noStrike" baseline="0" dirty="0">
                <a:solidFill>
                  <a:srgbClr val="000000"/>
                </a:solidFill>
              </a:rPr>
              <a:t>Data in Mix Form</a:t>
            </a:r>
          </a:p>
          <a:p>
            <a:pPr marL="0" indent="0" algn="l">
              <a:buNone/>
            </a:pPr>
            <a:r>
              <a:rPr lang="en-US" sz="2400" b="0" i="0" u="none" strike="noStrike" baseline="0" dirty="0">
                <a:solidFill>
                  <a:srgbClr val="000000"/>
                </a:solidFill>
              </a:rPr>
              <a:t>4. </a:t>
            </a:r>
            <a:r>
              <a:rPr lang="en-US" sz="2400" b="1" i="0" u="none" strike="noStrike" baseline="0" dirty="0">
                <a:solidFill>
                  <a:srgbClr val="000000"/>
                </a:solidFill>
              </a:rPr>
              <a:t>Graphical structure </a:t>
            </a:r>
            <a:r>
              <a:rPr lang="en-US" sz="2400" b="0" i="0" u="none" strike="noStrike" baseline="0" dirty="0">
                <a:solidFill>
                  <a:srgbClr val="000000"/>
                </a:solidFill>
              </a:rPr>
              <a:t>Like Line, Bar chart and so forth.</a:t>
            </a:r>
          </a:p>
          <a:p>
            <a:pPr marL="0" indent="0" algn="l">
              <a:buNone/>
            </a:pPr>
            <a:endParaRPr lang="en-US" sz="2400" b="0" i="0" dirty="0">
              <a:solidFill>
                <a:srgbClr val="333333"/>
              </a:solidFill>
              <a:effectLs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D41022A2-B25C-46E1-843E-F5FF71C4B4F4}" type="datetime1">
              <a:rPr lang="en-US" smtClean="0"/>
              <a:pPr/>
              <a:t>5/14/2022</a:t>
            </a:fld>
            <a:endParaRPr lang="en-US"/>
          </a:p>
        </p:txBody>
      </p:sp>
      <p:sp>
        <p:nvSpPr>
          <p:cNvPr id="5" name="Footer Placeholder 4"/>
          <p:cNvSpPr>
            <a:spLocks noGrp="1"/>
          </p:cNvSpPr>
          <p:nvPr>
            <p:ph type="ftr" sz="quarter" idx="11"/>
          </p:nvPr>
        </p:nvSpPr>
        <p:spPr>
          <a:xfrm>
            <a:off x="2589088" y="6356351"/>
            <a:ext cx="6478712"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D63D195E-B8DF-4386-AAAA-1779DBD2166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1557321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IN" sz="2400" b="1" i="0" u="none" strike="noStrike" baseline="0" dirty="0"/>
              <a:t>Tabular Data Interpretation formulas</a:t>
            </a:r>
          </a:p>
          <a:p>
            <a:pPr marL="0" indent="0" algn="l">
              <a:buNone/>
            </a:pPr>
            <a:r>
              <a:rPr lang="en-IN" sz="2400" b="1" i="0" u="none" strike="noStrike" baseline="0" dirty="0"/>
              <a:t>1. Average:</a:t>
            </a:r>
          </a:p>
          <a:p>
            <a:pPr marL="0" indent="0" algn="l">
              <a:buNone/>
            </a:pPr>
            <a:r>
              <a:rPr lang="en-US" sz="2400" b="0" i="0" u="none" strike="noStrike" baseline="0" dirty="0"/>
              <a:t>Average =total of data/ </a:t>
            </a:r>
            <a:r>
              <a:rPr lang="en-US" sz="2400" b="0" i="0" u="none" strike="noStrike" baseline="0" dirty="0" err="1"/>
              <a:t>No.of</a:t>
            </a:r>
            <a:r>
              <a:rPr lang="en-US" sz="2400" b="0" i="0" u="none" strike="noStrike" baseline="0" dirty="0"/>
              <a:t> data</a:t>
            </a:r>
          </a:p>
          <a:p>
            <a:pPr marL="0" indent="0" algn="l">
              <a:buNone/>
            </a:pPr>
            <a:r>
              <a:rPr lang="en-IN" sz="2400" b="1" i="0" u="none" strike="noStrike" baseline="0" dirty="0"/>
              <a:t>2. Percentage:</a:t>
            </a:r>
          </a:p>
          <a:p>
            <a:pPr marL="0" indent="0" algn="l">
              <a:buNone/>
            </a:pPr>
            <a:r>
              <a:rPr lang="en-US" sz="2400" b="0" i="0" u="none" strike="noStrike" baseline="0" dirty="0"/>
              <a:t>If we have to find y% of x, then</a:t>
            </a:r>
          </a:p>
          <a:p>
            <a:pPr marL="0" indent="0" algn="l">
              <a:buNone/>
            </a:pPr>
            <a:r>
              <a:rPr lang="es-ES" sz="2400" b="0" i="0" u="none" strike="noStrike" baseline="0" dirty="0"/>
              <a:t>y% </a:t>
            </a:r>
            <a:r>
              <a:rPr lang="es-ES" sz="2400" b="0" i="0" u="none" strike="noStrike" baseline="0" dirty="0" err="1"/>
              <a:t>of</a:t>
            </a:r>
            <a:r>
              <a:rPr lang="es-ES" sz="2400" b="0" i="0" u="none" strike="noStrike" baseline="0" dirty="0"/>
              <a:t> x=(x*y)/100</a:t>
            </a:r>
          </a:p>
          <a:p>
            <a:pPr marL="0" indent="0" algn="l">
              <a:buNone/>
            </a:pPr>
            <a:r>
              <a:rPr lang="en-IN" sz="2400" b="1" i="0" u="none" strike="noStrike" baseline="0" dirty="0"/>
              <a:t>3. Ratio &amp; Proportion:</a:t>
            </a:r>
          </a:p>
          <a:p>
            <a:pPr marL="0" indent="0" algn="l">
              <a:buNone/>
            </a:pPr>
            <a:r>
              <a:rPr lang="en-US" sz="2400" b="0" i="0" u="none" strike="noStrike" baseline="0" dirty="0"/>
              <a:t>The ratio of a to b is written as a: b = a / b</a:t>
            </a:r>
          </a:p>
          <a:p>
            <a:pPr marL="0" indent="0" algn="l">
              <a:buNone/>
            </a:pPr>
            <a:r>
              <a:rPr lang="en-US" sz="2400" b="0" i="0" u="none" strike="noStrike" baseline="0" dirty="0"/>
              <a:t>The idea of proportions is that two ratio are equal. If a: b = c: d, we write a: b::c: d</a:t>
            </a:r>
            <a:endParaRPr lang="en-US" sz="2400" b="0" i="0" dirty="0">
              <a:solidFill>
                <a:srgbClr val="333333"/>
              </a:solidFill>
              <a:effectLst/>
              <a:ea typeface="Nirmala UI Semilight" panose="020B0402040204020203" pitchFamily="34" charset="0"/>
              <a:cs typeface="Nirmala UI Semilight" panose="020B0402040204020203" pitchFamily="34" charset="0"/>
            </a:endParaRPr>
          </a:p>
          <a:p>
            <a:pPr marL="0" indent="0">
              <a:buNone/>
            </a:pPr>
            <a:endParaRPr lang="en-US" sz="3600"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FDCC0617-586B-4967-8317-8E33A4A32B34}" type="datetime1">
              <a:rPr lang="en-US" smtClean="0"/>
              <a:pPr/>
              <a:t>5/14/2022</a:t>
            </a:fld>
            <a:endParaRPr lang="en-US"/>
          </a:p>
        </p:txBody>
      </p:sp>
      <p:sp>
        <p:nvSpPr>
          <p:cNvPr id="5" name="Footer Placeholder 4"/>
          <p:cNvSpPr>
            <a:spLocks noGrp="1"/>
          </p:cNvSpPr>
          <p:nvPr>
            <p:ph type="ftr" sz="quarter" idx="11"/>
          </p:nvPr>
        </p:nvSpPr>
        <p:spPr>
          <a:xfrm>
            <a:off x="2414427" y="6356351"/>
            <a:ext cx="6653373"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8137C2CC-CAA2-4B2C-A776-5A87C8028C6B}"/>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5676311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IN" sz="2400" b="1" dirty="0">
                <a:solidFill>
                  <a:srgbClr val="000000"/>
                </a:solidFill>
                <a:effectLst/>
                <a:ea typeface="Nirmala UI Semilight" panose="020B0402040204020203" pitchFamily="34" charset="0"/>
                <a:cs typeface="Nirmala UI Semilight" panose="020B0402040204020203" pitchFamily="34" charset="0"/>
              </a:rPr>
              <a:t>Example-1 </a:t>
            </a:r>
          </a:p>
          <a:p>
            <a:pPr marL="0" indent="0" algn="l">
              <a:buNone/>
            </a:pPr>
            <a:r>
              <a:rPr lang="en-IN" sz="2400" b="1" i="0" u="none" strike="noStrike" baseline="0" dirty="0"/>
              <a:t>Directions (1 -5):</a:t>
            </a:r>
            <a:endParaRPr lang="en-IN" sz="2400" b="1" dirty="0">
              <a:effectLst/>
              <a:ea typeface="Nirmala UI Semilight" panose="020B0402040204020203" pitchFamily="34" charset="0"/>
              <a:cs typeface="Nirmala UI Semilight" panose="020B0402040204020203" pitchFamily="34" charset="0"/>
            </a:endParaRPr>
          </a:p>
          <a:p>
            <a:pPr marL="0" indent="0" algn="l">
              <a:buNone/>
            </a:pPr>
            <a:endParaRPr lang="en-IN" sz="2400" b="1" dirty="0">
              <a:solidFill>
                <a:srgbClr val="000000"/>
              </a:solidFill>
              <a:effectLst/>
              <a:ea typeface="Nirmala UI Semilight" panose="020B0402040204020203" pitchFamily="34" charset="0"/>
              <a:cs typeface="Nirmala UI Semilight" panose="020B0402040204020203" pitchFamily="34" charset="0"/>
            </a:endParaRPr>
          </a:p>
          <a:p>
            <a:pPr marL="0" indent="0" algn="l">
              <a:buNone/>
            </a:pPr>
            <a:endParaRPr lang="en-US" sz="2400" b="0" i="0" dirty="0">
              <a:solidFill>
                <a:srgbClr val="333333"/>
              </a:solidFill>
              <a:effectLs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3EBB6823-F70A-4BA4-B059-69C13D64DE44}" type="datetime1">
              <a:rPr lang="en-US" smtClean="0"/>
              <a:pPr/>
              <a:t>5/14/2022</a:t>
            </a:fld>
            <a:endParaRPr lang="en-US"/>
          </a:p>
        </p:txBody>
      </p:sp>
      <p:sp>
        <p:nvSpPr>
          <p:cNvPr id="5" name="Footer Placeholder 4"/>
          <p:cNvSpPr>
            <a:spLocks noGrp="1"/>
          </p:cNvSpPr>
          <p:nvPr>
            <p:ph type="ftr" sz="quarter" idx="11"/>
          </p:nvPr>
        </p:nvSpPr>
        <p:spPr>
          <a:xfrm>
            <a:off x="2599362" y="6248401"/>
            <a:ext cx="6468438"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2B8D1989-299A-4C73-BC8D-EA63B6985E1A}"/>
              </a:ext>
            </a:extLst>
          </p:cNvPr>
          <p:cNvPicPr>
            <a:picLocks noChangeAspect="1"/>
          </p:cNvPicPr>
          <p:nvPr/>
        </p:nvPicPr>
        <p:blipFill>
          <a:blip r:embed="rId2"/>
          <a:stretch>
            <a:fillRect/>
          </a:stretch>
        </p:blipFill>
        <p:spPr>
          <a:xfrm>
            <a:off x="1828800" y="1676400"/>
            <a:ext cx="7918622" cy="4140200"/>
          </a:xfrm>
          <a:prstGeom prst="rect">
            <a:avLst/>
          </a:prstGeom>
        </p:spPr>
      </p:pic>
      <p:pic>
        <p:nvPicPr>
          <p:cNvPr id="10" name="Picture 9">
            <a:extLst>
              <a:ext uri="{FF2B5EF4-FFF2-40B4-BE49-F238E27FC236}">
                <a16:creationId xmlns:a16="http://schemas.microsoft.com/office/drawing/2014/main" xmlns="" id="{4481619D-52C3-47F4-A905-0926CD0C182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6100878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600" y="817163"/>
                <a:ext cx="8610600" cy="5431237"/>
              </a:xfrm>
            </p:spPr>
            <p:txBody>
              <a:bodyPr>
                <a:noAutofit/>
              </a:bodyPr>
              <a:lstStyle/>
              <a:p>
                <a:pPr marL="0" indent="0" algn="l">
                  <a:buNone/>
                </a:pPr>
                <a:r>
                  <a:rPr lang="en-US" sz="2400" b="1" i="0" u="none" strike="noStrike" baseline="0" dirty="0">
                    <a:solidFill>
                      <a:srgbClr val="000000"/>
                    </a:solidFill>
                  </a:rPr>
                  <a:t>1. What is the average amount of interest per year which the company had to pay during this period?</a:t>
                </a:r>
              </a:p>
              <a:p>
                <a:pPr marL="0" indent="0" algn="l">
                  <a:buNone/>
                </a:pPr>
                <a:r>
                  <a:rPr lang="en-IN" sz="2400" b="1" i="0" u="none" strike="noStrike" baseline="0" dirty="0">
                    <a:solidFill>
                      <a:srgbClr val="000000"/>
                    </a:solidFill>
                  </a:rPr>
                  <a:t>A. </a:t>
                </a:r>
                <a:r>
                  <a:rPr lang="en-IN" sz="2400" b="0" i="0" u="none" strike="noStrike" baseline="0" dirty="0">
                    <a:solidFill>
                      <a:srgbClr val="000000"/>
                    </a:solidFill>
                  </a:rPr>
                  <a:t>Rs. 32.43 lakhs</a:t>
                </a:r>
              </a:p>
              <a:p>
                <a:pPr marL="0" indent="0" algn="l">
                  <a:buNone/>
                </a:pPr>
                <a:r>
                  <a:rPr lang="en-IN" sz="2400" b="1" i="0" u="none" strike="noStrike" baseline="0" dirty="0">
                    <a:solidFill>
                      <a:srgbClr val="000000"/>
                    </a:solidFill>
                  </a:rPr>
                  <a:t>B. </a:t>
                </a:r>
                <a:r>
                  <a:rPr lang="en-IN" sz="2400" b="0" i="0" u="none" strike="noStrike" baseline="0" dirty="0">
                    <a:solidFill>
                      <a:srgbClr val="000000"/>
                    </a:solidFill>
                  </a:rPr>
                  <a:t>Rs. 33.72 lakhs</a:t>
                </a:r>
              </a:p>
              <a:p>
                <a:pPr marL="0" indent="0" algn="l">
                  <a:buNone/>
                </a:pPr>
                <a:r>
                  <a:rPr lang="en-IN" sz="2400" b="1" i="0" u="none" strike="noStrike" baseline="0" dirty="0">
                    <a:solidFill>
                      <a:srgbClr val="000000"/>
                    </a:solidFill>
                  </a:rPr>
                  <a:t>C. </a:t>
                </a:r>
                <a:r>
                  <a:rPr lang="en-IN" sz="2400" b="0" i="0" u="none" strike="noStrike" baseline="0" dirty="0">
                    <a:solidFill>
                      <a:srgbClr val="000000"/>
                    </a:solidFill>
                  </a:rPr>
                  <a:t>Rs. 34.18 lakhs</a:t>
                </a:r>
              </a:p>
              <a:p>
                <a:pPr marL="0" indent="0" algn="l">
                  <a:buNone/>
                </a:pPr>
                <a:r>
                  <a:rPr lang="en-IN" sz="2400" b="1" i="0" u="none" strike="noStrike" baseline="0" dirty="0">
                    <a:solidFill>
                      <a:srgbClr val="000000"/>
                    </a:solidFill>
                  </a:rPr>
                  <a:t>D. </a:t>
                </a:r>
                <a:r>
                  <a:rPr lang="en-IN" sz="2400" b="0" i="0" u="none" strike="noStrike" baseline="0" dirty="0">
                    <a:solidFill>
                      <a:srgbClr val="000000"/>
                    </a:solidFill>
                  </a:rPr>
                  <a:t>Rs. 36.66 lakhs</a:t>
                </a:r>
              </a:p>
              <a:p>
                <a:pPr marL="0" indent="0" algn="l">
                  <a:buNone/>
                </a:pPr>
                <a:r>
                  <a:rPr lang="en-US" sz="2400" b="1" i="0" u="none" strike="noStrike" baseline="0" dirty="0">
                    <a:solidFill>
                      <a:srgbClr val="000000"/>
                    </a:solidFill>
                  </a:rPr>
                  <a:t>Sol: </a:t>
                </a:r>
                <a:r>
                  <a:rPr lang="en-US" sz="2400" b="0" i="0" u="none" strike="noStrike" baseline="0" dirty="0">
                    <a:solidFill>
                      <a:srgbClr val="000000"/>
                    </a:solidFill>
                  </a:rPr>
                  <a:t>Average amount of interest paid by the Company during the given period</a:t>
                </a:r>
              </a:p>
              <a:p>
                <a:pPr marL="0" indent="0">
                  <a:buNone/>
                </a:pPr>
                <a:r>
                  <a:rPr lang="en-IN" sz="2400" b="0" u="none" strike="noStrike" baseline="0" dirty="0">
                    <a:solidFill>
                      <a:srgbClr val="000000"/>
                    </a:solidFill>
                  </a:rPr>
                  <a:t>= </a:t>
                </a:r>
                <a14:m>
                  <m:oMath xmlns:m="http://schemas.openxmlformats.org/officeDocument/2006/math">
                    <m:f>
                      <m:fPr>
                        <m:ctrlPr>
                          <a:rPr lang="en-IN" sz="2400" b="0" i="1" u="none" strike="noStrike" baseline="0" smtClean="0">
                            <a:solidFill>
                              <a:srgbClr val="000000"/>
                            </a:solidFill>
                            <a:latin typeface="Cambria Math" panose="02040503050406030204" pitchFamily="18" charset="0"/>
                          </a:rPr>
                        </m:ctrlPr>
                      </m:fPr>
                      <m:num>
                        <m:r>
                          <m:rPr>
                            <m:nor/>
                          </m:rPr>
                          <a:rPr lang="en-IN" sz="2400" dirty="0">
                            <a:solidFill>
                              <a:srgbClr val="000000"/>
                            </a:solidFill>
                          </a:rPr>
                          <m:t>Rs</m:t>
                        </m:r>
                        <m:r>
                          <m:rPr>
                            <m:nor/>
                          </m:rPr>
                          <a:rPr lang="en-IN" sz="2400" dirty="0">
                            <a:solidFill>
                              <a:srgbClr val="000000"/>
                            </a:solidFill>
                          </a:rPr>
                          <m:t>. [</m:t>
                        </m:r>
                        <m:r>
                          <m:rPr>
                            <m:nor/>
                          </m:rPr>
                          <a:rPr lang="hi-IN" sz="2400" dirty="0" smtClean="0">
                            <a:ln w="0"/>
                            <a:effectLst/>
                          </a:rPr>
                          <m:t>𝟐𝟑</m:t>
                        </m:r>
                        <m:r>
                          <m:rPr>
                            <m:nor/>
                          </m:rPr>
                          <a:rPr lang="hi-IN" sz="2400" dirty="0" smtClean="0">
                            <a:ln w="0"/>
                            <a:effectLst/>
                          </a:rPr>
                          <m:t>.</m:t>
                        </m:r>
                        <m:r>
                          <m:rPr>
                            <m:nor/>
                          </m:rPr>
                          <a:rPr lang="hi-IN" sz="2400" dirty="0" smtClean="0">
                            <a:ln w="0"/>
                            <a:effectLst/>
                          </a:rPr>
                          <m:t>𝟒</m:t>
                        </m:r>
                        <m:r>
                          <m:rPr>
                            <m:nor/>
                          </m:rPr>
                          <a:rPr lang="hi-IN" sz="2400" dirty="0" smtClean="0">
                            <a:ln w="0"/>
                            <a:effectLst/>
                          </a:rPr>
                          <m:t> + </m:t>
                        </m:r>
                        <m:r>
                          <m:rPr>
                            <m:nor/>
                          </m:rPr>
                          <a:rPr lang="hi-IN" sz="2400" dirty="0" smtClean="0">
                            <a:ln w="0"/>
                            <a:effectLst/>
                          </a:rPr>
                          <m:t>𝟑𝟐</m:t>
                        </m:r>
                        <m:r>
                          <m:rPr>
                            <m:nor/>
                          </m:rPr>
                          <a:rPr lang="hi-IN" sz="2400" dirty="0" smtClean="0">
                            <a:ln w="0"/>
                            <a:effectLst/>
                          </a:rPr>
                          <m:t>.</m:t>
                        </m:r>
                        <m:r>
                          <m:rPr>
                            <m:nor/>
                          </m:rPr>
                          <a:rPr lang="hi-IN" sz="2400" dirty="0" smtClean="0">
                            <a:ln w="0"/>
                            <a:effectLst/>
                          </a:rPr>
                          <m:t>𝟓</m:t>
                        </m:r>
                        <m:r>
                          <m:rPr>
                            <m:nor/>
                          </m:rPr>
                          <a:rPr lang="hi-IN" sz="2400" dirty="0" smtClean="0">
                            <a:ln w="0"/>
                            <a:effectLst/>
                          </a:rPr>
                          <m:t> + </m:t>
                        </m:r>
                        <m:r>
                          <m:rPr>
                            <m:nor/>
                          </m:rPr>
                          <a:rPr lang="hi-IN" sz="2400" dirty="0" smtClean="0">
                            <a:ln w="0"/>
                            <a:effectLst/>
                          </a:rPr>
                          <m:t>𝟒𝟏</m:t>
                        </m:r>
                        <m:r>
                          <m:rPr>
                            <m:nor/>
                          </m:rPr>
                          <a:rPr lang="hi-IN" sz="2400" dirty="0" smtClean="0">
                            <a:ln w="0"/>
                            <a:effectLst/>
                          </a:rPr>
                          <m:t>.</m:t>
                        </m:r>
                        <m:r>
                          <m:rPr>
                            <m:nor/>
                          </m:rPr>
                          <a:rPr lang="hi-IN" sz="2400" dirty="0" smtClean="0">
                            <a:ln w="0"/>
                            <a:effectLst/>
                          </a:rPr>
                          <m:t>𝟔</m:t>
                        </m:r>
                        <m:r>
                          <m:rPr>
                            <m:nor/>
                          </m:rPr>
                          <a:rPr lang="hi-IN" sz="2400" dirty="0" smtClean="0">
                            <a:ln w="0"/>
                            <a:effectLst/>
                          </a:rPr>
                          <m:t> + </m:t>
                        </m:r>
                        <m:r>
                          <m:rPr>
                            <m:nor/>
                          </m:rPr>
                          <a:rPr lang="hi-IN" sz="2400" dirty="0" smtClean="0">
                            <a:ln w="0"/>
                            <a:effectLst/>
                          </a:rPr>
                          <m:t>𝟑𝟔</m:t>
                        </m:r>
                        <m:r>
                          <m:rPr>
                            <m:nor/>
                          </m:rPr>
                          <a:rPr lang="hi-IN" sz="2400" dirty="0" smtClean="0">
                            <a:ln w="0"/>
                            <a:effectLst/>
                          </a:rPr>
                          <m:t>.</m:t>
                        </m:r>
                        <m:r>
                          <m:rPr>
                            <m:nor/>
                          </m:rPr>
                          <a:rPr lang="hi-IN" sz="2400" dirty="0" smtClean="0">
                            <a:ln w="0"/>
                            <a:effectLst/>
                          </a:rPr>
                          <m:t>𝟒</m:t>
                        </m:r>
                        <m:r>
                          <m:rPr>
                            <m:nor/>
                          </m:rPr>
                          <a:rPr lang="hi-IN" sz="2400" dirty="0" smtClean="0">
                            <a:ln w="0"/>
                            <a:effectLst/>
                          </a:rPr>
                          <m:t> + </m:t>
                        </m:r>
                        <m:r>
                          <m:rPr>
                            <m:nor/>
                          </m:rPr>
                          <a:rPr lang="hi-IN" sz="2400" dirty="0" smtClean="0">
                            <a:ln w="0"/>
                            <a:effectLst/>
                          </a:rPr>
                          <m:t>𝟒𝟗</m:t>
                        </m:r>
                        <m:r>
                          <m:rPr>
                            <m:nor/>
                          </m:rPr>
                          <a:rPr lang="hi-IN" sz="2400" dirty="0" smtClean="0">
                            <a:ln w="0"/>
                            <a:effectLst/>
                          </a:rPr>
                          <m:t>.</m:t>
                        </m:r>
                        <m:r>
                          <m:rPr>
                            <m:nor/>
                          </m:rPr>
                          <a:rPr lang="hi-IN" sz="2400" dirty="0" smtClean="0">
                            <a:ln w="0"/>
                            <a:effectLst/>
                          </a:rPr>
                          <m:t>𝟒𝟓</m:t>
                        </m:r>
                        <m:r>
                          <m:rPr>
                            <m:nor/>
                          </m:rPr>
                          <a:rPr lang="en-IN" sz="2400" dirty="0" smtClean="0">
                            <a:ln w="0"/>
                            <a:effectLst/>
                          </a:rPr>
                          <m:t> </m:t>
                        </m:r>
                        <m:r>
                          <m:rPr>
                            <m:nor/>
                          </m:rPr>
                          <a:rPr lang="en-IN" sz="2400" dirty="0">
                            <a:solidFill>
                              <a:srgbClr val="000000"/>
                            </a:solidFill>
                          </a:rPr>
                          <m:t>]</m:t>
                        </m:r>
                      </m:num>
                      <m:den>
                        <m:r>
                          <a:rPr lang="en-IN" sz="2400" b="0" i="1" u="none" strike="noStrike" baseline="0" smtClean="0">
                            <a:solidFill>
                              <a:srgbClr val="000000"/>
                            </a:solidFill>
                            <a:latin typeface="Cambria Math" panose="02040503050406030204" pitchFamily="18" charset="0"/>
                          </a:rPr>
                          <m:t>5</m:t>
                        </m:r>
                      </m:den>
                    </m:f>
                  </m:oMath>
                </a14:m>
                <a:r>
                  <a:rPr lang="en-IN" sz="2400" b="0" i="0" u="none" strike="noStrike" baseline="0" dirty="0">
                    <a:solidFill>
                      <a:srgbClr val="000000"/>
                    </a:solidFill>
                  </a:rPr>
                  <a:t>lakhs</a:t>
                </a:r>
              </a:p>
              <a:p>
                <a:pPr marL="0" indent="0" algn="l">
                  <a:buNone/>
                </a:pPr>
                <a:r>
                  <a:rPr lang="en-IN" sz="2400" b="0" i="0" u="none" strike="noStrike" baseline="0" dirty="0">
                    <a:solidFill>
                      <a:srgbClr val="000000"/>
                    </a:solidFill>
                  </a:rPr>
                  <a:t>= Rs. 36.66 lakhs.</a:t>
                </a:r>
                <a:endParaRPr lang="en-US" sz="2400" dirty="0"/>
              </a:p>
              <a:p>
                <a:pPr marL="0" indent="0">
                  <a:buNone/>
                </a:pPr>
                <a:endParaRPr lang="en-US" dirty="0"/>
              </a:p>
              <a:p>
                <a:pPr marL="0" indent="0">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600" y="817163"/>
                <a:ext cx="8610600" cy="5431237"/>
              </a:xfrm>
              <a:blipFill>
                <a:blip r:embed="rId2"/>
                <a:stretch>
                  <a:fillRect l="-1133"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91CAD36-3354-43B3-9719-30342505A1B8}" type="datetime1">
              <a:rPr lang="en-US" smtClean="0"/>
              <a:pPr/>
              <a:t>5/14/2022</a:t>
            </a:fld>
            <a:endParaRPr lang="en-US"/>
          </a:p>
        </p:txBody>
      </p:sp>
      <p:sp>
        <p:nvSpPr>
          <p:cNvPr id="5" name="Footer Placeholder 4"/>
          <p:cNvSpPr>
            <a:spLocks noGrp="1"/>
          </p:cNvSpPr>
          <p:nvPr>
            <p:ph type="ftr" sz="quarter" idx="11"/>
          </p:nvPr>
        </p:nvSpPr>
        <p:spPr>
          <a:xfrm>
            <a:off x="2404153" y="6356351"/>
            <a:ext cx="6663647" cy="36512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A60DB61A-404E-488F-B01A-EAA18D101EA0}"/>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9625451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solidFill>
                      <a:srgbClr val="000000"/>
                    </a:solidFill>
                  </a:rPr>
                  <a:t>2. The total amount of bonus paid by the company during the given period is approximately what percent of the total amount of salary paid during this period?</a:t>
                </a:r>
              </a:p>
              <a:p>
                <a:pPr marL="0" indent="0" algn="l">
                  <a:buNone/>
                </a:pPr>
                <a:r>
                  <a:rPr lang="en-IN" sz="2400" b="1" i="0" u="none" strike="noStrike" baseline="0" dirty="0">
                    <a:solidFill>
                      <a:srgbClr val="000000"/>
                    </a:solidFill>
                  </a:rPr>
                  <a:t>A. </a:t>
                </a:r>
                <a:r>
                  <a:rPr lang="en-IN" sz="2400" b="0" i="0" u="none" strike="noStrike" baseline="0" dirty="0">
                    <a:solidFill>
                      <a:srgbClr val="000000"/>
                    </a:solidFill>
                  </a:rPr>
                  <a:t>0.1%</a:t>
                </a:r>
              </a:p>
              <a:p>
                <a:pPr marL="0" indent="0" algn="l">
                  <a:buNone/>
                </a:pPr>
                <a:r>
                  <a:rPr lang="en-IN" sz="2400" b="1" i="0" u="none" strike="noStrike" baseline="0" dirty="0">
                    <a:solidFill>
                      <a:srgbClr val="000000"/>
                    </a:solidFill>
                  </a:rPr>
                  <a:t>B. </a:t>
                </a:r>
                <a:r>
                  <a:rPr lang="en-IN" sz="2400" b="0" i="0" u="none" strike="noStrike" baseline="0" dirty="0">
                    <a:solidFill>
                      <a:srgbClr val="000000"/>
                    </a:solidFill>
                  </a:rPr>
                  <a:t>0.5%</a:t>
                </a:r>
              </a:p>
              <a:p>
                <a:pPr marL="0" indent="0" algn="l">
                  <a:buNone/>
                </a:pPr>
                <a:r>
                  <a:rPr lang="en-IN" sz="2400" b="1" i="0" u="none" strike="noStrike" baseline="0" dirty="0">
                    <a:solidFill>
                      <a:srgbClr val="000000"/>
                    </a:solidFill>
                  </a:rPr>
                  <a:t>C. </a:t>
                </a:r>
                <a:r>
                  <a:rPr lang="en-IN" sz="2400" b="0" i="0" u="none" strike="noStrike" baseline="0" dirty="0">
                    <a:solidFill>
                      <a:srgbClr val="000000"/>
                    </a:solidFill>
                  </a:rPr>
                  <a:t>1%</a:t>
                </a:r>
              </a:p>
              <a:p>
                <a:pPr marL="0" indent="0" algn="l">
                  <a:buNone/>
                </a:pPr>
                <a:r>
                  <a:rPr lang="en-IN" sz="2400" b="1" i="0" u="none" strike="noStrike" baseline="0" dirty="0">
                    <a:solidFill>
                      <a:srgbClr val="000000"/>
                    </a:solidFill>
                  </a:rPr>
                  <a:t>D. </a:t>
                </a:r>
                <a:r>
                  <a:rPr lang="en-IN" sz="2400" b="0" i="0" u="none" strike="noStrike" baseline="0" dirty="0">
                    <a:solidFill>
                      <a:srgbClr val="000000"/>
                    </a:solidFill>
                  </a:rPr>
                  <a:t>1.25%</a:t>
                </a:r>
              </a:p>
              <a:p>
                <a:pPr marL="0" indent="0" algn="l">
                  <a:buNone/>
                </a:pPr>
                <a:r>
                  <a:rPr lang="en-IN" sz="2400" b="1" i="0" u="none" strike="noStrike" baseline="0" dirty="0"/>
                  <a:t>Explanation:</a:t>
                </a:r>
              </a:p>
              <a:p>
                <a:pPr marL="0" indent="0">
                  <a:buNone/>
                </a:pPr>
                <a:r>
                  <a:rPr lang="en-IN" sz="2400" b="0" i="0" u="none" strike="noStrike" baseline="0" dirty="0">
                    <a:solidFill>
                      <a:srgbClr val="000000"/>
                    </a:solidFill>
                  </a:rPr>
                  <a:t>Required percentage = </a:t>
                </a:r>
                <a14:m>
                  <m:oMath xmlns:m="http://schemas.openxmlformats.org/officeDocument/2006/math">
                    <m:f>
                      <m:fPr>
                        <m:ctrlPr>
                          <a:rPr lang="en-IN" sz="2400" i="1" u="none" strike="noStrike" baseline="0" smtClean="0">
                            <a:solidFill>
                              <a:srgbClr val="000000"/>
                            </a:solidFill>
                            <a:latin typeface="Cambria Math" panose="02040503050406030204" pitchFamily="18" charset="0"/>
                          </a:rPr>
                        </m:ctrlPr>
                      </m:fPr>
                      <m:num>
                        <m:r>
                          <m:rPr>
                            <m:nor/>
                          </m:rPr>
                          <a:rPr lang="en-IN" sz="2400" dirty="0">
                            <a:solidFill>
                              <a:srgbClr val="000000"/>
                            </a:solidFill>
                          </a:rPr>
                          <m:t>[ </m:t>
                        </m:r>
                        <m:r>
                          <m:rPr>
                            <m:nor/>
                          </m:rPr>
                          <a:rPr lang="hi-IN" sz="2400" dirty="0">
                            <a:solidFill>
                              <a:srgbClr val="000000"/>
                            </a:solidFill>
                          </a:rPr>
                          <m:t>(</m:t>
                        </m:r>
                        <m:r>
                          <m:rPr>
                            <m:nor/>
                          </m:rPr>
                          <a:rPr lang="hi-IN" sz="2400" dirty="0">
                            <a:solidFill>
                              <a:srgbClr val="000000"/>
                            </a:solidFill>
                          </a:rPr>
                          <m:t>𝟑</m:t>
                        </m:r>
                        <m:r>
                          <m:rPr>
                            <m:nor/>
                          </m:rPr>
                          <a:rPr lang="hi-IN" sz="2400" dirty="0">
                            <a:solidFill>
                              <a:srgbClr val="000000"/>
                            </a:solidFill>
                          </a:rPr>
                          <m:t>.</m:t>
                        </m:r>
                        <m:r>
                          <m:rPr>
                            <m:nor/>
                          </m:rPr>
                          <a:rPr lang="hi-IN" sz="2400" dirty="0">
                            <a:solidFill>
                              <a:srgbClr val="000000"/>
                            </a:solidFill>
                          </a:rPr>
                          <m:t>𝟎𝟎</m:t>
                        </m:r>
                        <m:r>
                          <m:rPr>
                            <m:nor/>
                          </m:rPr>
                          <a:rPr lang="hi-IN" sz="2400" dirty="0">
                            <a:solidFill>
                              <a:srgbClr val="000000"/>
                            </a:solidFill>
                          </a:rPr>
                          <m:t> + </m:t>
                        </m:r>
                        <m:r>
                          <m:rPr>
                            <m:nor/>
                          </m:rPr>
                          <a:rPr lang="hi-IN" sz="2400" dirty="0">
                            <a:solidFill>
                              <a:srgbClr val="000000"/>
                            </a:solidFill>
                          </a:rPr>
                          <m:t>𝟐</m:t>
                        </m:r>
                        <m:r>
                          <m:rPr>
                            <m:nor/>
                          </m:rPr>
                          <a:rPr lang="hi-IN" sz="2400" dirty="0">
                            <a:solidFill>
                              <a:srgbClr val="000000"/>
                            </a:solidFill>
                          </a:rPr>
                          <m:t>.</m:t>
                        </m:r>
                        <m:r>
                          <m:rPr>
                            <m:nor/>
                          </m:rPr>
                          <a:rPr lang="hi-IN" sz="2400" dirty="0">
                            <a:solidFill>
                              <a:srgbClr val="000000"/>
                            </a:solidFill>
                          </a:rPr>
                          <m:t>𝟓𝟐</m:t>
                        </m:r>
                        <m:r>
                          <m:rPr>
                            <m:nor/>
                          </m:rPr>
                          <a:rPr lang="hi-IN" sz="2400" dirty="0">
                            <a:solidFill>
                              <a:srgbClr val="000000"/>
                            </a:solidFill>
                          </a:rPr>
                          <m:t> + </m:t>
                        </m:r>
                        <m:r>
                          <m:rPr>
                            <m:nor/>
                          </m:rPr>
                          <a:rPr lang="hi-IN" sz="2400" dirty="0">
                            <a:solidFill>
                              <a:srgbClr val="000000"/>
                            </a:solidFill>
                          </a:rPr>
                          <m:t>𝟑</m:t>
                        </m:r>
                        <m:r>
                          <m:rPr>
                            <m:nor/>
                          </m:rPr>
                          <a:rPr lang="hi-IN" sz="2400" dirty="0">
                            <a:solidFill>
                              <a:srgbClr val="000000"/>
                            </a:solidFill>
                          </a:rPr>
                          <m:t>.</m:t>
                        </m:r>
                        <m:r>
                          <m:rPr>
                            <m:nor/>
                          </m:rPr>
                          <a:rPr lang="hi-IN" sz="2400" dirty="0">
                            <a:solidFill>
                              <a:srgbClr val="000000"/>
                            </a:solidFill>
                          </a:rPr>
                          <m:t>𝟖𝟒</m:t>
                        </m:r>
                        <m:r>
                          <m:rPr>
                            <m:nor/>
                          </m:rPr>
                          <a:rPr lang="hi-IN" sz="2400" dirty="0">
                            <a:solidFill>
                              <a:srgbClr val="000000"/>
                            </a:solidFill>
                          </a:rPr>
                          <m:t> + </m:t>
                        </m:r>
                        <m:r>
                          <m:rPr>
                            <m:nor/>
                          </m:rPr>
                          <a:rPr lang="hi-IN" sz="2400" dirty="0">
                            <a:solidFill>
                              <a:srgbClr val="000000"/>
                            </a:solidFill>
                          </a:rPr>
                          <m:t>𝟑</m:t>
                        </m:r>
                        <m:r>
                          <m:rPr>
                            <m:nor/>
                          </m:rPr>
                          <a:rPr lang="hi-IN" sz="2400" dirty="0">
                            <a:solidFill>
                              <a:srgbClr val="000000"/>
                            </a:solidFill>
                          </a:rPr>
                          <m:t>.</m:t>
                        </m:r>
                        <m:r>
                          <m:rPr>
                            <m:nor/>
                          </m:rPr>
                          <a:rPr lang="hi-IN" sz="2400" dirty="0">
                            <a:solidFill>
                              <a:srgbClr val="000000"/>
                            </a:solidFill>
                          </a:rPr>
                          <m:t>𝟔𝟖</m:t>
                        </m:r>
                        <m:r>
                          <m:rPr>
                            <m:nor/>
                          </m:rPr>
                          <a:rPr lang="hi-IN" sz="2400" dirty="0">
                            <a:solidFill>
                              <a:srgbClr val="000000"/>
                            </a:solidFill>
                          </a:rPr>
                          <m:t> + </m:t>
                        </m:r>
                        <m:r>
                          <m:rPr>
                            <m:nor/>
                          </m:rPr>
                          <a:rPr lang="hi-IN" sz="2400" dirty="0">
                            <a:solidFill>
                              <a:srgbClr val="000000"/>
                            </a:solidFill>
                          </a:rPr>
                          <m:t>𝟑</m:t>
                        </m:r>
                        <m:r>
                          <m:rPr>
                            <m:nor/>
                          </m:rPr>
                          <a:rPr lang="hi-IN" sz="2400" dirty="0">
                            <a:solidFill>
                              <a:srgbClr val="000000"/>
                            </a:solidFill>
                          </a:rPr>
                          <m:t>.</m:t>
                        </m:r>
                        <m:r>
                          <m:rPr>
                            <m:nor/>
                          </m:rPr>
                          <a:rPr lang="hi-IN" sz="2400" dirty="0">
                            <a:solidFill>
                              <a:srgbClr val="000000"/>
                            </a:solidFill>
                          </a:rPr>
                          <m:t>𝟗𝟔</m:t>
                        </m:r>
                        <m:r>
                          <m:rPr>
                            <m:nor/>
                          </m:rPr>
                          <a:rPr lang="hi-IN" sz="2400" dirty="0">
                            <a:solidFill>
                              <a:srgbClr val="000000"/>
                            </a:solidFill>
                          </a:rPr>
                          <m:t>) </m:t>
                        </m:r>
                        <m:r>
                          <m:rPr>
                            <m:nor/>
                          </m:rPr>
                          <a:rPr lang="en-IN" sz="2400" dirty="0">
                            <a:solidFill>
                              <a:srgbClr val="000000"/>
                            </a:solidFill>
                          </a:rPr>
                          <m:t>x</m:t>
                        </m:r>
                        <m:r>
                          <m:rPr>
                            <m:nor/>
                          </m:rPr>
                          <a:rPr lang="en-IN" sz="2400" dirty="0">
                            <a:solidFill>
                              <a:srgbClr val="000000"/>
                            </a:solidFill>
                          </a:rPr>
                          <m:t> 100 ] % </m:t>
                        </m:r>
                      </m:num>
                      <m:den>
                        <m:r>
                          <m:rPr>
                            <m:nor/>
                          </m:rPr>
                          <a:rPr lang="hi-IN" sz="2400" dirty="0">
                            <a:solidFill>
                              <a:srgbClr val="000000"/>
                            </a:solidFill>
                          </a:rPr>
                          <m:t>(</m:t>
                        </m:r>
                        <m:r>
                          <m:rPr>
                            <m:nor/>
                          </m:rPr>
                          <a:rPr lang="hi-IN" sz="2400" dirty="0">
                            <a:solidFill>
                              <a:srgbClr val="000000"/>
                            </a:solidFill>
                          </a:rPr>
                          <m:t>𝟐𝟖𝟖</m:t>
                        </m:r>
                        <m:r>
                          <m:rPr>
                            <m:nor/>
                          </m:rPr>
                          <a:rPr lang="hi-IN" sz="2400" dirty="0">
                            <a:solidFill>
                              <a:srgbClr val="000000"/>
                            </a:solidFill>
                          </a:rPr>
                          <m:t> + </m:t>
                        </m:r>
                        <m:r>
                          <m:rPr>
                            <m:nor/>
                          </m:rPr>
                          <a:rPr lang="hi-IN" sz="2400" dirty="0">
                            <a:solidFill>
                              <a:srgbClr val="000000"/>
                            </a:solidFill>
                          </a:rPr>
                          <m:t>𝟑𝟒𝟐</m:t>
                        </m:r>
                        <m:r>
                          <m:rPr>
                            <m:nor/>
                          </m:rPr>
                          <a:rPr lang="hi-IN" sz="2400" dirty="0">
                            <a:solidFill>
                              <a:srgbClr val="000000"/>
                            </a:solidFill>
                          </a:rPr>
                          <m:t> + </m:t>
                        </m:r>
                        <m:r>
                          <m:rPr>
                            <m:nor/>
                          </m:rPr>
                          <a:rPr lang="hi-IN" sz="2400" dirty="0">
                            <a:solidFill>
                              <a:srgbClr val="000000"/>
                            </a:solidFill>
                          </a:rPr>
                          <m:t>𝟑𝟐𝟒</m:t>
                        </m:r>
                        <m:r>
                          <m:rPr>
                            <m:nor/>
                          </m:rPr>
                          <a:rPr lang="hi-IN" sz="2400" dirty="0">
                            <a:solidFill>
                              <a:srgbClr val="000000"/>
                            </a:solidFill>
                          </a:rPr>
                          <m:t> + </m:t>
                        </m:r>
                        <m:r>
                          <m:rPr>
                            <m:nor/>
                          </m:rPr>
                          <a:rPr lang="hi-IN" sz="2400" dirty="0">
                            <a:solidFill>
                              <a:srgbClr val="000000"/>
                            </a:solidFill>
                          </a:rPr>
                          <m:t>𝟑𝟑𝟔</m:t>
                        </m:r>
                        <m:r>
                          <m:rPr>
                            <m:nor/>
                          </m:rPr>
                          <a:rPr lang="hi-IN" sz="2400" dirty="0">
                            <a:solidFill>
                              <a:srgbClr val="000000"/>
                            </a:solidFill>
                          </a:rPr>
                          <m:t> + </m:t>
                        </m:r>
                        <m:r>
                          <m:rPr>
                            <m:nor/>
                          </m:rPr>
                          <a:rPr lang="hi-IN" sz="2400" dirty="0">
                            <a:solidFill>
                              <a:srgbClr val="000000"/>
                            </a:solidFill>
                          </a:rPr>
                          <m:t>𝟒𝟐𝟎</m:t>
                        </m:r>
                        <m:r>
                          <m:rPr>
                            <m:nor/>
                          </m:rPr>
                          <a:rPr lang="hi-IN" sz="2400" dirty="0">
                            <a:solidFill>
                              <a:srgbClr val="000000"/>
                            </a:solidFill>
                          </a:rPr>
                          <m:t>)</m:t>
                        </m:r>
                      </m:den>
                    </m:f>
                  </m:oMath>
                </a14:m>
                <a:r>
                  <a:rPr lang="en-IN" sz="2400" i="0" u="none" strike="noStrike" baseline="0" dirty="0">
                    <a:solidFill>
                      <a:srgbClr val="000000"/>
                    </a:solidFill>
                  </a:rPr>
                  <a:t/>
                </a:r>
              </a:p>
              <a:p>
                <a:pPr marL="0" indent="0" algn="l">
                  <a:buNone/>
                </a:pPr>
                <a:r>
                  <a:rPr lang="hi-IN" sz="2400" b="0" i="0" u="none" strike="noStrike" baseline="0" dirty="0">
                    <a:solidFill>
                      <a:srgbClr val="000000"/>
                    </a:solidFill>
                  </a:rPr>
                  <a:t>= 1%.</a:t>
                </a:r>
                <a:endParaRPr lang="en-US" sz="2400" dirty="0"/>
              </a:p>
              <a:p>
                <a:pPr marL="0" indent="0">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r="-44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25B6DD5-026E-4D75-8571-EDF08976B800}" type="datetime1">
              <a:rPr lang="en-US" smtClean="0"/>
              <a:pPr/>
              <a:t>5/14/2022</a:t>
            </a:fld>
            <a:endParaRPr lang="en-US" dirty="0"/>
          </a:p>
        </p:txBody>
      </p:sp>
      <p:sp>
        <p:nvSpPr>
          <p:cNvPr id="5" name="Footer Placeholder 4"/>
          <p:cNvSpPr>
            <a:spLocks noGrp="1"/>
          </p:cNvSpPr>
          <p:nvPr>
            <p:ph type="ftr" sz="quarter" idx="11"/>
          </p:nvPr>
        </p:nvSpPr>
        <p:spPr>
          <a:xfrm>
            <a:off x="2517169" y="6376898"/>
            <a:ext cx="6550631" cy="344578"/>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B14DBC6F-2596-4D82-87A2-F1EA74829F9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4106354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990163-4F9E-4137-A544-250053B57BEE}" type="datetime1">
              <a:rPr lang="en-US" b="1" smtClean="0"/>
              <a:pPr/>
              <a:t>5/14/2022</a:t>
            </a:fld>
            <a:endParaRPr lang="en-US" b="1"/>
          </a:p>
        </p:txBody>
      </p:sp>
      <p:sp>
        <p:nvSpPr>
          <p:cNvPr id="5" name="Footer Placeholder 4"/>
          <p:cNvSpPr>
            <a:spLocks noGrp="1"/>
          </p:cNvSpPr>
          <p:nvPr>
            <p:ph type="ftr" sz="quarter" idx="11"/>
          </p:nvPr>
        </p:nvSpPr>
        <p:spPr>
          <a:xfrm>
            <a:off x="2373330" y="6356351"/>
            <a:ext cx="6694470" cy="280755"/>
          </a:xfrm>
        </p:spPr>
        <p:txBody>
          <a:bodyPr/>
          <a:lstStyle/>
          <a:p>
            <a:r>
              <a:rPr lang="en-US" b="1"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b="1" smtClean="0"/>
              <a:pPr/>
              <a:t>8</a:t>
            </a:fld>
            <a:endParaRPr lang="en-US" b="1"/>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CO-PO Mapping(CO5)</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*L= Low	*M= Medium         *H= High</a:t>
            </a:r>
          </a:p>
          <a:p>
            <a:pPr marL="0" indent="0">
              <a:buNone/>
            </a:pPr>
            <a:endParaRPr lang="en-US" sz="2200" dirty="0"/>
          </a:p>
        </p:txBody>
      </p:sp>
      <p:graphicFrame>
        <p:nvGraphicFramePr>
          <p:cNvPr id="3" name="Table 2"/>
          <p:cNvGraphicFramePr>
            <a:graphicFrameLocks noGrp="1"/>
          </p:cNvGraphicFramePr>
          <p:nvPr>
            <p:extLst>
              <p:ext uri="{D42A27DB-BD31-4B8C-83A1-F6EECF244321}">
                <p14:modId xmlns:p14="http://schemas.microsoft.com/office/powerpoint/2010/main" xmlns="" val="3218696430"/>
              </p:ext>
            </p:extLst>
          </p:nvPr>
        </p:nvGraphicFramePr>
        <p:xfrm>
          <a:off x="1828801" y="1524001"/>
          <a:ext cx="8686801" cy="383103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685800">
                  <a:extLst>
                    <a:ext uri="{9D8B030D-6E8A-4147-A177-3AD203B41FA5}">
                      <a16:colId xmlns:a16="http://schemas.microsoft.com/office/drawing/2014/main" xmlns="" val="20002"/>
                    </a:ext>
                  </a:extLst>
                </a:gridCol>
                <a:gridCol w="533400">
                  <a:extLst>
                    <a:ext uri="{9D8B030D-6E8A-4147-A177-3AD203B41FA5}">
                      <a16:colId xmlns:a16="http://schemas.microsoft.com/office/drawing/2014/main" xmlns="" val="20003"/>
                    </a:ext>
                  </a:extLst>
                </a:gridCol>
                <a:gridCol w="533400">
                  <a:extLst>
                    <a:ext uri="{9D8B030D-6E8A-4147-A177-3AD203B41FA5}">
                      <a16:colId xmlns:a16="http://schemas.microsoft.com/office/drawing/2014/main" xmlns="" val="20004"/>
                    </a:ext>
                  </a:extLst>
                </a:gridCol>
                <a:gridCol w="609600">
                  <a:extLst>
                    <a:ext uri="{9D8B030D-6E8A-4147-A177-3AD203B41FA5}">
                      <a16:colId xmlns:a16="http://schemas.microsoft.com/office/drawing/2014/main" xmlns="" val="20005"/>
                    </a:ext>
                  </a:extLst>
                </a:gridCol>
                <a:gridCol w="533400">
                  <a:extLst>
                    <a:ext uri="{9D8B030D-6E8A-4147-A177-3AD203B41FA5}">
                      <a16:colId xmlns:a16="http://schemas.microsoft.com/office/drawing/2014/main" xmlns="" val="20006"/>
                    </a:ext>
                  </a:extLst>
                </a:gridCol>
                <a:gridCol w="533400">
                  <a:extLst>
                    <a:ext uri="{9D8B030D-6E8A-4147-A177-3AD203B41FA5}">
                      <a16:colId xmlns:a16="http://schemas.microsoft.com/office/drawing/2014/main" xmlns="" val="20007"/>
                    </a:ext>
                  </a:extLst>
                </a:gridCol>
                <a:gridCol w="533400">
                  <a:extLst>
                    <a:ext uri="{9D8B030D-6E8A-4147-A177-3AD203B41FA5}">
                      <a16:colId xmlns:a16="http://schemas.microsoft.com/office/drawing/2014/main" xmlns="" val="20008"/>
                    </a:ext>
                  </a:extLst>
                </a:gridCol>
                <a:gridCol w="533400">
                  <a:extLst>
                    <a:ext uri="{9D8B030D-6E8A-4147-A177-3AD203B41FA5}">
                      <a16:colId xmlns:a16="http://schemas.microsoft.com/office/drawing/2014/main" xmlns="" val="20009"/>
                    </a:ext>
                  </a:extLst>
                </a:gridCol>
                <a:gridCol w="533400">
                  <a:extLst>
                    <a:ext uri="{9D8B030D-6E8A-4147-A177-3AD203B41FA5}">
                      <a16:colId xmlns:a16="http://schemas.microsoft.com/office/drawing/2014/main" xmlns="" val="20010"/>
                    </a:ext>
                  </a:extLst>
                </a:gridCol>
                <a:gridCol w="685800">
                  <a:extLst>
                    <a:ext uri="{9D8B030D-6E8A-4147-A177-3AD203B41FA5}">
                      <a16:colId xmlns:a16="http://schemas.microsoft.com/office/drawing/2014/main" xmlns="" val="20011"/>
                    </a:ext>
                  </a:extLst>
                </a:gridCol>
                <a:gridCol w="685800">
                  <a:extLst>
                    <a:ext uri="{9D8B030D-6E8A-4147-A177-3AD203B41FA5}">
                      <a16:colId xmlns:a16="http://schemas.microsoft.com/office/drawing/2014/main" xmlns="" val="20012"/>
                    </a:ext>
                  </a:extLst>
                </a:gridCol>
                <a:gridCol w="685801">
                  <a:extLst>
                    <a:ext uri="{9D8B030D-6E8A-4147-A177-3AD203B41FA5}">
                      <a16:colId xmlns:a16="http://schemas.microsoft.com/office/drawing/2014/main" xmlns="" val="20013"/>
                    </a:ext>
                  </a:extLst>
                </a:gridCol>
              </a:tblGrid>
              <a:tr h="859237">
                <a:tc>
                  <a:txBody>
                    <a:bodyPr/>
                    <a:lstStyle/>
                    <a:p>
                      <a:pPr marL="0" marR="0">
                        <a:lnSpc>
                          <a:spcPct val="115000"/>
                        </a:lnSpc>
                        <a:spcBef>
                          <a:spcPts val="0"/>
                        </a:spcBef>
                        <a:spcAft>
                          <a:spcPts val="0"/>
                        </a:spcAft>
                      </a:pPr>
                      <a:r>
                        <a:rPr lang="en-US" sz="1800" dirty="0">
                          <a:solidFill>
                            <a:schemeClr val="bg1"/>
                          </a:solidFill>
                          <a:effectLst/>
                        </a:rPr>
                        <a:t>Sr. No</a:t>
                      </a:r>
                      <a:endParaRPr lang="en-US" sz="18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nSpc>
                          <a:spcPct val="115000"/>
                        </a:lnSpc>
                        <a:spcBef>
                          <a:spcPts val="0"/>
                        </a:spcBef>
                        <a:spcAft>
                          <a:spcPts val="0"/>
                        </a:spcAft>
                      </a:pPr>
                      <a:r>
                        <a:rPr lang="en-US" sz="1800" dirty="0">
                          <a:effectLst/>
                        </a:rPr>
                        <a:t>Course  Outcome</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PO1</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PO2</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PO3</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PO4</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PO5</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PO6</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PO7</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PO8</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PO9</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PO10</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PO11</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15000"/>
                        </a:lnSpc>
                        <a:spcBef>
                          <a:spcPts val="0"/>
                        </a:spcBef>
                        <a:spcAft>
                          <a:spcPts val="0"/>
                        </a:spcAft>
                      </a:pPr>
                      <a:r>
                        <a:rPr lang="en-US" sz="1800" dirty="0">
                          <a:effectLst/>
                        </a:rPr>
                        <a:t>PO12</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630573">
                <a:tc>
                  <a:txBody>
                    <a:bodyPr/>
                    <a:lstStyle/>
                    <a:p>
                      <a:pPr marL="0" marR="0">
                        <a:lnSpc>
                          <a:spcPct val="115000"/>
                        </a:lnSpc>
                        <a:spcBef>
                          <a:spcPts val="0"/>
                        </a:spcBef>
                        <a:spcAft>
                          <a:spcPts val="0"/>
                        </a:spcAft>
                      </a:pPr>
                      <a:r>
                        <a:rPr lang="en-US" sz="1800" b="1" dirty="0">
                          <a:solidFill>
                            <a:schemeClr val="bg1"/>
                          </a:solidFill>
                          <a:effectLst/>
                        </a:rPr>
                        <a:t>1</a:t>
                      </a:r>
                      <a:endParaRPr lang="en-US" sz="1800" b="1"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spcBef>
                          <a:spcPts val="0"/>
                        </a:spcBef>
                        <a:spcAft>
                          <a:spcPts val="0"/>
                        </a:spcAft>
                      </a:pPr>
                      <a:r>
                        <a:rPr lang="en-US" sz="1800" b="0" dirty="0">
                          <a:solidFill>
                            <a:schemeClr val="tx1"/>
                          </a:solidFill>
                          <a:effectLst/>
                        </a:rPr>
                        <a:t>CO1</a:t>
                      </a:r>
                      <a:endParaRPr lang="en-US" sz="1800" b="0" dirty="0">
                        <a:solidFill>
                          <a:schemeClr val="tx1"/>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H</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H</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H</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H</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L</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solidFill>
                            <a:schemeClr val="tx1"/>
                          </a:solidFill>
                          <a:effectLst/>
                        </a:rPr>
                        <a:t>M</a:t>
                      </a:r>
                      <a:endParaRPr lang="en-US" sz="1800" b="0" dirty="0">
                        <a:solidFill>
                          <a:schemeClr val="tx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588627">
                <a:tc>
                  <a:txBody>
                    <a:bodyPr/>
                    <a:lstStyle/>
                    <a:p>
                      <a:pPr marL="0" marR="0">
                        <a:lnSpc>
                          <a:spcPct val="115000"/>
                        </a:lnSpc>
                        <a:spcBef>
                          <a:spcPts val="0"/>
                        </a:spcBef>
                        <a:spcAft>
                          <a:spcPts val="0"/>
                        </a:spcAft>
                      </a:pPr>
                      <a:r>
                        <a:rPr lang="en-US" sz="1800" dirty="0">
                          <a:solidFill>
                            <a:schemeClr val="bg1"/>
                          </a:solidFill>
                          <a:effectLst/>
                        </a:rPr>
                        <a:t>2</a:t>
                      </a:r>
                      <a:endParaRPr lang="en-US" sz="1800" dirty="0">
                        <a:solidFill>
                          <a:schemeClr val="bg1"/>
                        </a:solidFill>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algn="just">
                        <a:lnSpc>
                          <a:spcPct val="150000"/>
                        </a:lnSpc>
                        <a:spcBef>
                          <a:spcPts val="0"/>
                        </a:spcBef>
                        <a:spcAft>
                          <a:spcPts val="0"/>
                        </a:spcAft>
                      </a:pPr>
                      <a:r>
                        <a:rPr lang="en-US" sz="1800" b="0" dirty="0">
                          <a:effectLst/>
                        </a:rPr>
                        <a:t>CO2</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a:effectLst/>
                        </a:rPr>
                        <a:t>M</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609600">
                <a:tc>
                  <a:txBody>
                    <a:bodyPr/>
                    <a:lstStyle/>
                    <a:p>
                      <a:pPr marL="0" marR="0">
                        <a:lnSpc>
                          <a:spcPct val="115000"/>
                        </a:lnSpc>
                        <a:spcBef>
                          <a:spcPts val="0"/>
                        </a:spcBef>
                        <a:spcAft>
                          <a:spcPts val="0"/>
                        </a:spcAft>
                      </a:pPr>
                      <a:r>
                        <a:rPr lang="en-US" sz="1800" dirty="0">
                          <a:effectLst/>
                        </a:rPr>
                        <a:t>3</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800" b="0" dirty="0">
                          <a:effectLst/>
                        </a:rPr>
                        <a:t>CO3</a:t>
                      </a:r>
                      <a:endParaRPr lang="en-US" sz="1800" b="0" dirty="0">
                        <a:solidFill>
                          <a:srgbClr val="000000"/>
                        </a:solidFill>
                        <a:effectLst/>
                        <a:latin typeface="Times New Roman"/>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609600">
                <a:tc>
                  <a:txBody>
                    <a:bodyPr/>
                    <a:lstStyle/>
                    <a:p>
                      <a:pPr marL="0" marR="0">
                        <a:lnSpc>
                          <a:spcPct val="115000"/>
                        </a:lnSpc>
                        <a:spcBef>
                          <a:spcPts val="0"/>
                        </a:spcBef>
                        <a:spcAft>
                          <a:spcPts val="0"/>
                        </a:spcAft>
                      </a:pPr>
                      <a:r>
                        <a:rPr lang="en-US" sz="1800" dirty="0">
                          <a:effectLst/>
                        </a:rPr>
                        <a:t>4</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60000"/>
                        <a:lumOff val="40000"/>
                      </a:schemeClr>
                    </a:solidFill>
                  </a:tcPr>
                </a:tc>
                <a:tc>
                  <a:txBody>
                    <a:bodyPr/>
                    <a:lstStyle/>
                    <a:p>
                      <a:pPr marL="0" marR="0" algn="just">
                        <a:lnSpc>
                          <a:spcPct val="150000"/>
                        </a:lnSpc>
                        <a:spcBef>
                          <a:spcPts val="0"/>
                        </a:spcBef>
                        <a:spcAft>
                          <a:spcPts val="0"/>
                        </a:spcAft>
                      </a:pPr>
                      <a:r>
                        <a:rPr lang="en-US" sz="1800" b="0" dirty="0">
                          <a:effectLst/>
                        </a:rPr>
                        <a:t>CO4</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H</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a:effectLst/>
                        </a:rPr>
                        <a:t>L</a:t>
                      </a:r>
                      <a:endParaRPr lang="en-US" sz="1800" b="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533400">
                <a:tc>
                  <a:txBody>
                    <a:bodyPr/>
                    <a:lstStyle/>
                    <a:p>
                      <a:pPr marL="0" marR="0">
                        <a:lnSpc>
                          <a:spcPct val="115000"/>
                        </a:lnSpc>
                        <a:spcBef>
                          <a:spcPts val="0"/>
                        </a:spcBef>
                        <a:spcAft>
                          <a:spcPts val="0"/>
                        </a:spcAft>
                      </a:pPr>
                      <a:r>
                        <a:rPr lang="en-US" sz="1800" dirty="0">
                          <a:effectLst/>
                        </a:rPr>
                        <a:t>5</a:t>
                      </a:r>
                      <a:endParaRPr lang="en-US" sz="180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just">
                        <a:lnSpc>
                          <a:spcPct val="150000"/>
                        </a:lnSpc>
                        <a:spcBef>
                          <a:spcPts val="0"/>
                        </a:spcBef>
                        <a:spcAft>
                          <a:spcPts val="0"/>
                        </a:spcAft>
                      </a:pPr>
                      <a:r>
                        <a:rPr lang="en-US" sz="1800" b="0" dirty="0">
                          <a:effectLst/>
                        </a:rPr>
                        <a:t>CO5</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H</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L</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algn="ctr">
                        <a:lnSpc>
                          <a:spcPct val="115000"/>
                        </a:lnSpc>
                        <a:spcBef>
                          <a:spcPts val="0"/>
                        </a:spcBef>
                        <a:spcAft>
                          <a:spcPts val="0"/>
                        </a:spcAft>
                      </a:pPr>
                      <a:r>
                        <a:rPr lang="en-US" sz="1800" b="0" dirty="0">
                          <a:effectLst/>
                        </a:rPr>
                        <a:t>M</a:t>
                      </a:r>
                      <a:endParaRPr lang="en-US" sz="1800" b="0" dirty="0">
                        <a:effectLst/>
                        <a:latin typeface="Calibri"/>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xmlns="" val="10005"/>
                  </a:ext>
                </a:extLst>
              </a:tr>
            </a:tbl>
          </a:graphicData>
        </a:graphic>
      </p:graphicFrame>
      <p:pic>
        <p:nvPicPr>
          <p:cNvPr id="11" name="Picture 10">
            <a:extLst>
              <a:ext uri="{FF2B5EF4-FFF2-40B4-BE49-F238E27FC236}">
                <a16:creationId xmlns:a16="http://schemas.microsoft.com/office/drawing/2014/main" xmlns="" id="{B9819983-4F8F-46CE-BA83-C27325887E64}"/>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911253657"/>
      </p:ext>
    </p:extLst>
  </p:cSld>
  <p:clrMapOvr>
    <a:masterClrMapping/>
  </p:clrMapOvr>
  <p:transition spd="slow">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t>3. Total expenditure on all these items in 1998 was approximately what percent of the total </a:t>
                </a:r>
                <a:r>
                  <a:rPr lang="en-IN" sz="2400" b="1" i="0" u="none" strike="noStrike" baseline="0" dirty="0"/>
                  <a:t>expenditure in 2002?</a:t>
                </a:r>
              </a:p>
              <a:p>
                <a:pPr marL="0" indent="0" algn="l">
                  <a:buNone/>
                </a:pPr>
                <a:r>
                  <a:rPr lang="en-IN" sz="2400" b="1" i="0" u="none" strike="noStrike" baseline="0" dirty="0"/>
                  <a:t>A. </a:t>
                </a:r>
                <a:r>
                  <a:rPr lang="en-IN" sz="2400" b="0" i="0" u="none" strike="noStrike" baseline="0" dirty="0"/>
                  <a:t>62%</a:t>
                </a:r>
              </a:p>
              <a:p>
                <a:pPr marL="0" indent="0" algn="l">
                  <a:buNone/>
                </a:pPr>
                <a:r>
                  <a:rPr lang="en-IN" sz="2400" b="1" i="0" u="none" strike="noStrike" baseline="0" dirty="0"/>
                  <a:t>B. </a:t>
                </a:r>
                <a:r>
                  <a:rPr lang="en-IN" sz="2400" b="0" i="0" u="none" strike="noStrike" baseline="0" dirty="0"/>
                  <a:t>66%</a:t>
                </a:r>
              </a:p>
              <a:p>
                <a:pPr marL="0" indent="0" algn="l">
                  <a:buNone/>
                </a:pPr>
                <a:r>
                  <a:rPr lang="en-IN" sz="2400" b="1" i="0" u="none" strike="noStrike" baseline="0" dirty="0"/>
                  <a:t>C. </a:t>
                </a:r>
                <a:r>
                  <a:rPr lang="en-IN" sz="2400" b="0" i="0" u="none" strike="noStrike" baseline="0" dirty="0"/>
                  <a:t>69%</a:t>
                </a:r>
              </a:p>
              <a:p>
                <a:pPr marL="0" indent="0" algn="l">
                  <a:buNone/>
                </a:pPr>
                <a:r>
                  <a:rPr lang="en-IN" sz="2400" b="1" i="0" u="none" strike="noStrike" baseline="0" dirty="0"/>
                  <a:t>D. </a:t>
                </a:r>
                <a:r>
                  <a:rPr lang="en-IN" sz="2400" b="0" i="0" u="none" strike="noStrike" baseline="0" dirty="0"/>
                  <a:t>71%</a:t>
                </a:r>
              </a:p>
              <a:p>
                <a:pPr marL="0" indent="0" algn="l">
                  <a:buNone/>
                </a:pPr>
                <a:r>
                  <a:rPr lang="en-IN" sz="2400" b="1" i="0" u="none" strike="noStrike" baseline="0" dirty="0"/>
                  <a:t>Explanation:</a:t>
                </a:r>
              </a:p>
              <a:p>
                <a:pPr marL="0" indent="0">
                  <a:buNone/>
                </a:pPr>
                <a:r>
                  <a:rPr lang="en-IN" sz="2400" b="0" i="0" u="none" strike="noStrike" baseline="0" dirty="0">
                    <a:solidFill>
                      <a:srgbClr val="000000"/>
                    </a:solidFill>
                  </a:rPr>
                  <a:t>Required percentage = </a:t>
                </a:r>
                <a14:m>
                  <m:oMath xmlns:m="http://schemas.openxmlformats.org/officeDocument/2006/math">
                    <m:f>
                      <m:fPr>
                        <m:ctrlPr>
                          <a:rPr lang="en-IN" sz="2400" i="1" u="none" strike="noStrike" baseline="0" smtClean="0">
                            <a:solidFill>
                              <a:srgbClr val="000000"/>
                            </a:solidFill>
                            <a:latin typeface="Cambria Math" panose="02040503050406030204" pitchFamily="18" charset="0"/>
                          </a:rPr>
                        </m:ctrlPr>
                      </m:fPr>
                      <m:num>
                        <m:r>
                          <m:rPr>
                            <m:nor/>
                          </m:rPr>
                          <a:rPr lang="en-IN" sz="2400" dirty="0">
                            <a:solidFill>
                              <a:srgbClr val="000000"/>
                            </a:solidFill>
                          </a:rPr>
                          <m:t>[</m:t>
                        </m:r>
                        <m:r>
                          <m:rPr>
                            <m:nor/>
                          </m:rPr>
                          <a:rPr lang="hi-IN" sz="2400" dirty="0">
                            <a:solidFill>
                              <a:srgbClr val="000000"/>
                            </a:solidFill>
                          </a:rPr>
                          <m:t>(</m:t>
                        </m:r>
                        <m:r>
                          <m:rPr>
                            <m:nor/>
                          </m:rPr>
                          <a:rPr lang="hi-IN" sz="2400" dirty="0">
                            <a:solidFill>
                              <a:srgbClr val="000000"/>
                            </a:solidFill>
                          </a:rPr>
                          <m:t>𝟐𝟖𝟖</m:t>
                        </m:r>
                        <m:r>
                          <m:rPr>
                            <m:nor/>
                          </m:rPr>
                          <a:rPr lang="hi-IN" sz="2400" dirty="0">
                            <a:solidFill>
                              <a:srgbClr val="000000"/>
                            </a:solidFill>
                          </a:rPr>
                          <m:t> + </m:t>
                        </m:r>
                        <m:r>
                          <m:rPr>
                            <m:nor/>
                          </m:rPr>
                          <a:rPr lang="hi-IN" sz="2400" dirty="0">
                            <a:solidFill>
                              <a:srgbClr val="000000"/>
                            </a:solidFill>
                          </a:rPr>
                          <m:t>𝟑𝟒𝟐</m:t>
                        </m:r>
                        <m:r>
                          <m:rPr>
                            <m:nor/>
                          </m:rPr>
                          <a:rPr lang="hi-IN" sz="2400" dirty="0">
                            <a:solidFill>
                              <a:srgbClr val="000000"/>
                            </a:solidFill>
                          </a:rPr>
                          <m:t> + </m:t>
                        </m:r>
                        <m:r>
                          <m:rPr>
                            <m:nor/>
                          </m:rPr>
                          <a:rPr lang="hi-IN" sz="2400" dirty="0">
                            <a:solidFill>
                              <a:srgbClr val="000000"/>
                            </a:solidFill>
                          </a:rPr>
                          <m:t>𝟑𝟐𝟒</m:t>
                        </m:r>
                        <m:r>
                          <m:rPr>
                            <m:nor/>
                          </m:rPr>
                          <a:rPr lang="hi-IN" sz="2400" dirty="0">
                            <a:solidFill>
                              <a:srgbClr val="000000"/>
                            </a:solidFill>
                          </a:rPr>
                          <m:t> + </m:t>
                        </m:r>
                        <m:r>
                          <m:rPr>
                            <m:nor/>
                          </m:rPr>
                          <a:rPr lang="hi-IN" sz="2400" dirty="0">
                            <a:solidFill>
                              <a:srgbClr val="000000"/>
                            </a:solidFill>
                          </a:rPr>
                          <m:t>𝟑𝟑𝟔</m:t>
                        </m:r>
                        <m:r>
                          <m:rPr>
                            <m:nor/>
                          </m:rPr>
                          <a:rPr lang="hi-IN" sz="2400" dirty="0">
                            <a:solidFill>
                              <a:srgbClr val="000000"/>
                            </a:solidFill>
                          </a:rPr>
                          <m:t> + </m:t>
                        </m:r>
                        <m:r>
                          <m:rPr>
                            <m:nor/>
                          </m:rPr>
                          <a:rPr lang="hi-IN" sz="2400" dirty="0">
                            <a:solidFill>
                              <a:srgbClr val="000000"/>
                            </a:solidFill>
                          </a:rPr>
                          <m:t>𝟒𝟐𝟎</m:t>
                        </m:r>
                        <m:r>
                          <m:rPr>
                            <m:nor/>
                          </m:rPr>
                          <a:rPr lang="hi-IN" sz="2400" dirty="0">
                            <a:solidFill>
                              <a:srgbClr val="000000"/>
                            </a:solidFill>
                          </a:rPr>
                          <m:t>)</m:t>
                        </m:r>
                        <m:r>
                          <m:rPr>
                            <m:nor/>
                          </m:rPr>
                          <a:rPr lang="en-IN" sz="2400" dirty="0">
                            <a:solidFill>
                              <a:srgbClr val="000000"/>
                            </a:solidFill>
                          </a:rPr>
                          <m:t>x</m:t>
                        </m:r>
                        <m:r>
                          <m:rPr>
                            <m:nor/>
                          </m:rPr>
                          <a:rPr lang="en-IN" sz="2400" dirty="0">
                            <a:solidFill>
                              <a:srgbClr val="000000"/>
                            </a:solidFill>
                          </a:rPr>
                          <m:t> 100 ] % </m:t>
                        </m:r>
                      </m:num>
                      <m:den>
                        <m:r>
                          <m:rPr>
                            <m:nor/>
                          </m:rPr>
                          <a:rPr lang="hi-IN" sz="2400"/>
                          <m:t>(</m:t>
                        </m:r>
                        <m:r>
                          <m:rPr>
                            <m:nor/>
                          </m:rPr>
                          <a:rPr lang="hi-IN" sz="2400"/>
                          <m:t>𝟒𝟐𝟎</m:t>
                        </m:r>
                        <m:r>
                          <m:rPr>
                            <m:nor/>
                          </m:rPr>
                          <a:rPr lang="hi-IN" sz="2400"/>
                          <m:t> + </m:t>
                        </m:r>
                        <m:r>
                          <m:rPr>
                            <m:nor/>
                          </m:rPr>
                          <a:rPr lang="hi-IN" sz="2400"/>
                          <m:t>𝟏𝟒𝟐</m:t>
                        </m:r>
                        <m:r>
                          <m:rPr>
                            <m:nor/>
                          </m:rPr>
                          <a:rPr lang="hi-IN" sz="2400"/>
                          <m:t> + </m:t>
                        </m:r>
                        <m:r>
                          <m:rPr>
                            <m:nor/>
                          </m:rPr>
                          <a:rPr lang="hi-IN" sz="2400"/>
                          <m:t>𝟑</m:t>
                        </m:r>
                        <m:r>
                          <m:rPr>
                            <m:nor/>
                          </m:rPr>
                          <a:rPr lang="hi-IN" sz="2400"/>
                          <m:t>.</m:t>
                        </m:r>
                        <m:r>
                          <m:rPr>
                            <m:nor/>
                          </m:rPr>
                          <a:rPr lang="hi-IN" sz="2400"/>
                          <m:t>𝟗𝟔</m:t>
                        </m:r>
                        <m:r>
                          <m:rPr>
                            <m:nor/>
                          </m:rPr>
                          <a:rPr lang="hi-IN" sz="2400"/>
                          <m:t> + </m:t>
                        </m:r>
                        <m:r>
                          <m:rPr>
                            <m:nor/>
                          </m:rPr>
                          <a:rPr lang="hi-IN" sz="2400"/>
                          <m:t>𝟒𝟗</m:t>
                        </m:r>
                        <m:r>
                          <m:rPr>
                            <m:nor/>
                          </m:rPr>
                          <a:rPr lang="hi-IN" sz="2400"/>
                          <m:t>.</m:t>
                        </m:r>
                        <m:r>
                          <m:rPr>
                            <m:nor/>
                          </m:rPr>
                          <a:rPr lang="hi-IN" sz="2400"/>
                          <m:t>𝟒</m:t>
                        </m:r>
                        <m:r>
                          <m:rPr>
                            <m:nor/>
                          </m:rPr>
                          <a:rPr lang="hi-IN" sz="2400"/>
                          <m:t> + </m:t>
                        </m:r>
                        <m:r>
                          <m:rPr>
                            <m:nor/>
                          </m:rPr>
                          <a:rPr lang="hi-IN" sz="2400"/>
                          <m:t>𝟗𝟖</m:t>
                        </m:r>
                        <m:r>
                          <m:rPr>
                            <m:nor/>
                          </m:rPr>
                          <a:rPr lang="hi-IN" sz="2400"/>
                          <m:t>)</m:t>
                        </m:r>
                      </m:den>
                    </m:f>
                  </m:oMath>
                </a14:m>
                <a:r>
                  <a:rPr lang="en-IN" sz="2400" i="0" u="none" strike="noStrike" baseline="0" dirty="0">
                    <a:solidFill>
                      <a:srgbClr val="000000"/>
                    </a:solidFill>
                  </a:rPr>
                  <a:t/>
                </a:r>
              </a:p>
              <a:p>
                <a:pPr marL="0" indent="0" algn="l">
                  <a:buNone/>
                </a:pPr>
                <a:r>
                  <a:rPr lang="hi-IN" sz="2400" b="0" i="0" u="none" strike="noStrike" baseline="0" dirty="0">
                    <a:solidFill>
                      <a:srgbClr val="000000"/>
                    </a:solidFill>
                  </a:rPr>
                  <a:t>= </a:t>
                </a:r>
                <a:r>
                  <a:rPr lang="en-US" sz="2400" dirty="0">
                    <a:solidFill>
                      <a:srgbClr val="000000"/>
                    </a:solidFill>
                  </a:rPr>
                  <a:t>69.45 </a:t>
                </a:r>
                <a:r>
                  <a:rPr lang="hi-IN" sz="2400" b="0" i="0" u="none" strike="noStrike" baseline="0" dirty="0">
                    <a:solidFill>
                      <a:srgbClr val="000000"/>
                    </a:solidFill>
                  </a:rPr>
                  <a:t>%.</a:t>
                </a:r>
                <a:endParaRPr lang="en-US" sz="2400" dirty="0"/>
              </a:p>
              <a:p>
                <a:pPr marL="0" indent="0" algn="l">
                  <a:buNone/>
                </a:pPr>
                <a:endParaRPr lang="en-IN" sz="1800" b="0" i="0" u="none" strike="noStrike" baseline="0" dirty="0">
                  <a:latin typeface="Calibri" panose="020F0502020204030204" pitchFamily="34" charset="0"/>
                </a:endParaRPr>
              </a:p>
              <a:p>
                <a:pPr marL="0" indent="0" algn="l">
                  <a:buNone/>
                </a:pPr>
                <a:endParaRPr lang="en-US" sz="2200" dirty="0">
                  <a:ln w="0"/>
                  <a:effectLst>
                    <a:outerShdw blurRad="38100" dist="19050" dir="2700000" algn="tl" rotWithShape="0">
                      <a:schemeClr val="dk1">
                        <a:alpha val="40000"/>
                      </a:schemeClr>
                    </a:outerShdw>
                  </a:effectLst>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5C4E881-8FF6-4962-8042-2F3DC63B83D0}" type="datetime1">
              <a:rPr lang="en-US" smtClean="0"/>
              <a:pPr/>
              <a:t>5/14/2022</a:t>
            </a:fld>
            <a:endParaRPr lang="en-US" dirty="0"/>
          </a:p>
        </p:txBody>
      </p:sp>
      <p:sp>
        <p:nvSpPr>
          <p:cNvPr id="5" name="Footer Placeholder 4"/>
          <p:cNvSpPr>
            <a:spLocks noGrp="1"/>
          </p:cNvSpPr>
          <p:nvPr>
            <p:ph type="ftr" sz="quarter" idx="11"/>
          </p:nvPr>
        </p:nvSpPr>
        <p:spPr>
          <a:xfrm>
            <a:off x="2250040" y="6356351"/>
            <a:ext cx="6817760" cy="36512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AFDC50E1-5366-4BBE-AF8E-D31C9C89089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554428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solidFill>
                  <a:srgbClr val="000000"/>
                </a:solidFill>
              </a:rPr>
              <a:t>4. The total expenditure of the company over these items during the year 2000 is?</a:t>
            </a:r>
          </a:p>
          <a:p>
            <a:pPr marL="0" indent="0" algn="l">
              <a:buNone/>
            </a:pPr>
            <a:r>
              <a:rPr lang="en-IN" sz="2400" b="1" i="0" u="none" strike="noStrike" baseline="0" dirty="0">
                <a:solidFill>
                  <a:srgbClr val="000000"/>
                </a:solidFill>
              </a:rPr>
              <a:t>A. </a:t>
            </a:r>
            <a:r>
              <a:rPr lang="en-IN" sz="2400" b="0" i="0" u="none" strike="noStrike" baseline="0" dirty="0">
                <a:solidFill>
                  <a:srgbClr val="000000"/>
                </a:solidFill>
              </a:rPr>
              <a:t>Rs. 544.44 lakhs</a:t>
            </a:r>
          </a:p>
          <a:p>
            <a:pPr marL="0" indent="0" algn="l">
              <a:buNone/>
            </a:pPr>
            <a:r>
              <a:rPr lang="en-IN" sz="2400" b="1" i="0" u="none" strike="noStrike" baseline="0" dirty="0">
                <a:solidFill>
                  <a:srgbClr val="000000"/>
                </a:solidFill>
              </a:rPr>
              <a:t>B. </a:t>
            </a:r>
            <a:r>
              <a:rPr lang="en-IN" sz="2400" b="0" i="0" u="none" strike="noStrike" baseline="0" dirty="0">
                <a:solidFill>
                  <a:srgbClr val="000000"/>
                </a:solidFill>
              </a:rPr>
              <a:t>Rs. 501.11 lakhs</a:t>
            </a:r>
          </a:p>
          <a:p>
            <a:pPr marL="0" indent="0" algn="l">
              <a:buNone/>
            </a:pPr>
            <a:r>
              <a:rPr lang="en-IN" sz="2400" b="1" i="0" u="none" strike="noStrike" baseline="0" dirty="0">
                <a:solidFill>
                  <a:srgbClr val="000000"/>
                </a:solidFill>
              </a:rPr>
              <a:t>C. </a:t>
            </a:r>
            <a:r>
              <a:rPr lang="en-IN" sz="2400" b="0" i="0" u="none" strike="noStrike" baseline="0" dirty="0">
                <a:solidFill>
                  <a:srgbClr val="000000"/>
                </a:solidFill>
              </a:rPr>
              <a:t>Rs. 446.46 lakhs</a:t>
            </a:r>
          </a:p>
          <a:p>
            <a:pPr marL="0" indent="0" algn="l">
              <a:buNone/>
            </a:pPr>
            <a:r>
              <a:rPr lang="en-IN" sz="2400" b="1" i="0" u="none" strike="noStrike" baseline="0" dirty="0">
                <a:solidFill>
                  <a:srgbClr val="000000"/>
                </a:solidFill>
              </a:rPr>
              <a:t>D. </a:t>
            </a:r>
            <a:r>
              <a:rPr lang="en-IN" sz="2400" b="0" i="0" u="none" strike="noStrike" baseline="0" dirty="0">
                <a:solidFill>
                  <a:srgbClr val="000000"/>
                </a:solidFill>
              </a:rPr>
              <a:t>Rs. 478.87 lakhs</a:t>
            </a:r>
          </a:p>
          <a:p>
            <a:pPr marL="0" indent="0" algn="l">
              <a:buNone/>
            </a:pPr>
            <a:r>
              <a:rPr lang="en-IN" sz="2400" b="1" i="0" u="none" strike="noStrike" baseline="0" dirty="0"/>
              <a:t>Explanation:</a:t>
            </a:r>
          </a:p>
          <a:p>
            <a:pPr marL="0" indent="0" algn="l">
              <a:buNone/>
            </a:pPr>
            <a:r>
              <a:rPr lang="en-US" sz="2400" b="0" i="0" u="none" strike="noStrike" baseline="0" dirty="0">
                <a:solidFill>
                  <a:srgbClr val="000000"/>
                </a:solidFill>
              </a:rPr>
              <a:t>Total expenditure of the Company during 2000</a:t>
            </a:r>
          </a:p>
          <a:p>
            <a:pPr marL="0" indent="0" algn="l">
              <a:buNone/>
            </a:pPr>
            <a:r>
              <a:rPr lang="en-IN" sz="2400" b="0" i="0" u="none" strike="noStrike" baseline="0" dirty="0">
                <a:solidFill>
                  <a:srgbClr val="000000"/>
                </a:solidFill>
              </a:rPr>
              <a:t>= Rs. (324 + 101 + 3.84 + 41.6 + 74) lakhs</a:t>
            </a:r>
          </a:p>
          <a:p>
            <a:pPr marL="0" indent="0" algn="l">
              <a:buNone/>
            </a:pPr>
            <a:r>
              <a:rPr lang="en-IN" sz="2400" b="0" i="0" u="none" strike="noStrike" baseline="0" dirty="0">
                <a:solidFill>
                  <a:srgbClr val="000000"/>
                </a:solidFill>
              </a:rPr>
              <a:t>= Rs. 544.44 lakhs.</a:t>
            </a:r>
            <a:endParaRPr lang="en-IN" sz="2400" b="0" i="0" u="none" strike="noStrike" baseline="0" dirty="0"/>
          </a:p>
          <a:p>
            <a:pPr marL="0" indent="0" algn="l">
              <a:buNone/>
            </a:pPr>
            <a:endParaRPr lang="en-US" sz="220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10"/>
          </p:nvPr>
        </p:nvSpPr>
        <p:spPr/>
        <p:txBody>
          <a:bodyPr/>
          <a:lstStyle/>
          <a:p>
            <a:fld id="{DF933FE7-A3BF-42E2-9399-584FDE1AD75E}" type="datetime1">
              <a:rPr lang="en-US" smtClean="0"/>
              <a:pPr/>
              <a:t>5/14/2022</a:t>
            </a:fld>
            <a:endParaRPr lang="en-US" dirty="0"/>
          </a:p>
        </p:txBody>
      </p:sp>
      <p:sp>
        <p:nvSpPr>
          <p:cNvPr id="5" name="Footer Placeholder 4"/>
          <p:cNvSpPr>
            <a:spLocks noGrp="1"/>
          </p:cNvSpPr>
          <p:nvPr>
            <p:ph type="ftr" sz="quarter" idx="11"/>
          </p:nvPr>
        </p:nvSpPr>
        <p:spPr>
          <a:xfrm>
            <a:off x="2363056" y="6248401"/>
            <a:ext cx="6704744"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78E3D520-C5C2-47E5-999E-E8B5EA331C76}"/>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1066910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solidFill>
                      <a:srgbClr val="000000"/>
                    </a:solidFill>
                  </a:rPr>
                  <a:t>5. The ratio between the total expenditure on Taxes for all the years and the total expenditure on Fuel and Transport for all the years respectively is approximately?</a:t>
                </a:r>
              </a:p>
              <a:p>
                <a:pPr marL="0" indent="0" algn="l">
                  <a:buNone/>
                </a:pPr>
                <a:r>
                  <a:rPr lang="en-IN" sz="2400" b="1" i="0" u="none" strike="noStrike" baseline="0" dirty="0">
                    <a:solidFill>
                      <a:srgbClr val="000000"/>
                    </a:solidFill>
                  </a:rPr>
                  <a:t>A. </a:t>
                </a:r>
                <a:r>
                  <a:rPr lang="en-IN" sz="2400" b="0" i="0" u="none" strike="noStrike" baseline="0" dirty="0">
                    <a:solidFill>
                      <a:srgbClr val="000000"/>
                    </a:solidFill>
                  </a:rPr>
                  <a:t>4:7</a:t>
                </a:r>
              </a:p>
              <a:p>
                <a:pPr marL="0" indent="0" algn="l">
                  <a:buNone/>
                </a:pPr>
                <a:r>
                  <a:rPr lang="en-IN" sz="2400" b="1" i="0" u="none" strike="noStrike" baseline="0" dirty="0">
                    <a:solidFill>
                      <a:srgbClr val="000000"/>
                    </a:solidFill>
                  </a:rPr>
                  <a:t>B. </a:t>
                </a:r>
                <a:r>
                  <a:rPr lang="en-IN" sz="2400" b="0" i="0" u="none" strike="noStrike" baseline="0" dirty="0">
                    <a:solidFill>
                      <a:srgbClr val="000000"/>
                    </a:solidFill>
                  </a:rPr>
                  <a:t>10:13</a:t>
                </a:r>
              </a:p>
              <a:p>
                <a:pPr marL="0" indent="0" algn="l">
                  <a:buNone/>
                </a:pPr>
                <a:r>
                  <a:rPr lang="en-IN" sz="2400" b="1" i="0" u="none" strike="noStrike" baseline="0" dirty="0">
                    <a:solidFill>
                      <a:srgbClr val="000000"/>
                    </a:solidFill>
                  </a:rPr>
                  <a:t>C. </a:t>
                </a:r>
                <a:r>
                  <a:rPr lang="en-IN" sz="2400" b="0" i="0" u="none" strike="noStrike" baseline="0" dirty="0">
                    <a:solidFill>
                      <a:srgbClr val="000000"/>
                    </a:solidFill>
                  </a:rPr>
                  <a:t>15:18</a:t>
                </a:r>
              </a:p>
              <a:p>
                <a:pPr marL="0" indent="0" algn="l">
                  <a:buNone/>
                </a:pPr>
                <a:r>
                  <a:rPr lang="en-IN" sz="2400" b="1" i="0" u="none" strike="noStrike" baseline="0" dirty="0">
                    <a:solidFill>
                      <a:srgbClr val="000000"/>
                    </a:solidFill>
                  </a:rPr>
                  <a:t>D. </a:t>
                </a:r>
                <a:r>
                  <a:rPr lang="en-IN" sz="2400" b="0" i="0" u="none" strike="noStrike" baseline="0" dirty="0">
                    <a:solidFill>
                      <a:srgbClr val="000000"/>
                    </a:solidFill>
                  </a:rPr>
                  <a:t>5:8</a:t>
                </a:r>
              </a:p>
              <a:p>
                <a:pPr marL="0" indent="0" algn="l">
                  <a:buNone/>
                </a:pPr>
                <a:r>
                  <a:rPr lang="en-IN" sz="2400" b="1" i="0" u="none" strike="noStrike" baseline="0" dirty="0"/>
                  <a:t>Explanation:</a:t>
                </a:r>
              </a:p>
              <a:p>
                <a:pPr marL="0" indent="0">
                  <a:buNone/>
                </a:pPr>
                <a:r>
                  <a:rPr lang="en-IN" sz="2400" dirty="0">
                    <a:ln w="0"/>
                  </a:rPr>
                  <a:t>Required ratio= </a:t>
                </a:r>
                <a14:m>
                  <m:oMath xmlns:m="http://schemas.openxmlformats.org/officeDocument/2006/math">
                    <m:f>
                      <m:fPr>
                        <m:ctrlPr>
                          <a:rPr lang="en-IN" sz="2400" i="1" smtClean="0">
                            <a:ln w="0"/>
                            <a:latin typeface="Cambria Math" panose="02040503050406030204" pitchFamily="18" charset="0"/>
                          </a:rPr>
                        </m:ctrlPr>
                      </m:fPr>
                      <m:num>
                        <m:r>
                          <m:rPr>
                            <m:nor/>
                          </m:rPr>
                          <a:rPr lang="hi-IN" sz="2400"/>
                          <m:t>(</m:t>
                        </m:r>
                        <m:r>
                          <m:rPr>
                            <m:nor/>
                          </m:rPr>
                          <a:rPr lang="hi-IN" sz="2400"/>
                          <m:t>𝟖𝟑</m:t>
                        </m:r>
                        <m:r>
                          <m:rPr>
                            <m:nor/>
                          </m:rPr>
                          <a:rPr lang="hi-IN" sz="2400"/>
                          <m:t> + </m:t>
                        </m:r>
                        <m:r>
                          <m:rPr>
                            <m:nor/>
                          </m:rPr>
                          <a:rPr lang="hi-IN" sz="2400"/>
                          <m:t>𝟏𝟎𝟖</m:t>
                        </m:r>
                        <m:r>
                          <m:rPr>
                            <m:nor/>
                          </m:rPr>
                          <a:rPr lang="hi-IN" sz="2400"/>
                          <m:t> + </m:t>
                        </m:r>
                        <m:r>
                          <m:rPr>
                            <m:nor/>
                          </m:rPr>
                          <a:rPr lang="hi-IN" sz="2400"/>
                          <m:t>𝟕𝟒</m:t>
                        </m:r>
                        <m:r>
                          <m:rPr>
                            <m:nor/>
                          </m:rPr>
                          <a:rPr lang="hi-IN" sz="2400"/>
                          <m:t> + </m:t>
                        </m:r>
                        <m:r>
                          <m:rPr>
                            <m:nor/>
                          </m:rPr>
                          <a:rPr lang="hi-IN" sz="2400"/>
                          <m:t>𝟖𝟖</m:t>
                        </m:r>
                        <m:r>
                          <m:rPr>
                            <m:nor/>
                          </m:rPr>
                          <a:rPr lang="hi-IN" sz="2400"/>
                          <m:t> + </m:t>
                        </m:r>
                        <m:r>
                          <m:rPr>
                            <m:nor/>
                          </m:rPr>
                          <a:rPr lang="hi-IN" sz="2400"/>
                          <m:t>𝟗𝟖</m:t>
                        </m:r>
                        <m:r>
                          <m:rPr>
                            <m:nor/>
                          </m:rPr>
                          <a:rPr lang="hi-IN" sz="2400"/>
                          <m:t>)</m:t>
                        </m:r>
                      </m:num>
                      <m:den>
                        <m:r>
                          <m:rPr>
                            <m:nor/>
                          </m:rPr>
                          <a:rPr lang="hi-IN" sz="2400"/>
                          <m:t>(</m:t>
                        </m:r>
                        <m:r>
                          <m:rPr>
                            <m:nor/>
                          </m:rPr>
                          <a:rPr lang="hi-IN" sz="2400"/>
                          <m:t>𝟗𝟖</m:t>
                        </m:r>
                        <m:r>
                          <m:rPr>
                            <m:nor/>
                          </m:rPr>
                          <a:rPr lang="hi-IN" sz="2400"/>
                          <m:t> + </m:t>
                        </m:r>
                        <m:r>
                          <m:rPr>
                            <m:nor/>
                          </m:rPr>
                          <a:rPr lang="hi-IN" sz="2400"/>
                          <m:t>𝟏𝟏𝟐</m:t>
                        </m:r>
                        <m:r>
                          <m:rPr>
                            <m:nor/>
                          </m:rPr>
                          <a:rPr lang="hi-IN" sz="2400"/>
                          <m:t> + </m:t>
                        </m:r>
                        <m:r>
                          <m:rPr>
                            <m:nor/>
                          </m:rPr>
                          <a:rPr lang="hi-IN" sz="2400"/>
                          <m:t>𝟏𝟎𝟏</m:t>
                        </m:r>
                        <m:r>
                          <m:rPr>
                            <m:nor/>
                          </m:rPr>
                          <a:rPr lang="hi-IN" sz="2400"/>
                          <m:t> + </m:t>
                        </m:r>
                        <m:r>
                          <m:rPr>
                            <m:nor/>
                          </m:rPr>
                          <a:rPr lang="hi-IN" sz="2400"/>
                          <m:t>𝟏𝟑𝟑</m:t>
                        </m:r>
                        <m:r>
                          <m:rPr>
                            <m:nor/>
                          </m:rPr>
                          <a:rPr lang="hi-IN" sz="2400"/>
                          <m:t> + </m:t>
                        </m:r>
                        <m:r>
                          <m:rPr>
                            <m:nor/>
                          </m:rPr>
                          <a:rPr lang="hi-IN" sz="2400"/>
                          <m:t>𝟏𝟒𝟐</m:t>
                        </m:r>
                        <m:r>
                          <m:rPr>
                            <m:nor/>
                          </m:rPr>
                          <a:rPr lang="hi-IN" sz="2400"/>
                          <m:t>)</m:t>
                        </m:r>
                      </m:den>
                    </m:f>
                  </m:oMath>
                </a14:m>
                <a:r>
                  <a:rPr lang="en-IN" sz="2400" dirty="0">
                    <a:ln w="0"/>
                  </a:rPr>
                  <a:t/>
                </a:r>
              </a:p>
              <a:p>
                <a:pPr marL="0" indent="0">
                  <a:buNone/>
                </a:pPr>
                <a:r>
                  <a:rPr lang="en-IN" sz="2400" dirty="0">
                    <a:ln w="0"/>
                  </a:rPr>
                  <a:t>= </a:t>
                </a:r>
                <a14:m>
                  <m:oMath xmlns:m="http://schemas.openxmlformats.org/officeDocument/2006/math">
                    <m:f>
                      <m:fPr>
                        <m:ctrlPr>
                          <a:rPr lang="en-IN" sz="2400" i="1" smtClean="0">
                            <a:ln w="0"/>
                            <a:latin typeface="Cambria Math" panose="02040503050406030204" pitchFamily="18" charset="0"/>
                          </a:rPr>
                        </m:ctrlPr>
                      </m:fPr>
                      <m:num>
                        <m:r>
                          <a:rPr lang="en-IN" sz="2400" b="0" i="1" smtClean="0">
                            <a:ln w="0"/>
                            <a:latin typeface="Cambria Math" panose="02040503050406030204" pitchFamily="18" charset="0"/>
                          </a:rPr>
                          <m:t>10</m:t>
                        </m:r>
                      </m:num>
                      <m:den>
                        <m:r>
                          <a:rPr lang="en-IN" sz="2400" b="0" i="1" smtClean="0">
                            <a:ln w="0"/>
                            <a:latin typeface="Cambria Math" panose="02040503050406030204" pitchFamily="18" charset="0"/>
                          </a:rPr>
                          <m:t>13</m:t>
                        </m:r>
                      </m:den>
                    </m:f>
                  </m:oMath>
                </a14:m>
                <a:endParaRPr lang="en-US" sz="2400" dirty="0">
                  <a:ln w="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r="-50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3A38725-F246-415B-9446-AF7E0CFCE246}" type="datetime1">
              <a:rPr lang="en-US" smtClean="0"/>
              <a:pPr/>
              <a:t>5/14/2022</a:t>
            </a:fld>
            <a:endParaRPr lang="en-US" dirty="0"/>
          </a:p>
        </p:txBody>
      </p:sp>
      <p:sp>
        <p:nvSpPr>
          <p:cNvPr id="5" name="Footer Placeholder 4"/>
          <p:cNvSpPr>
            <a:spLocks noGrp="1"/>
          </p:cNvSpPr>
          <p:nvPr>
            <p:ph type="ftr" sz="quarter" idx="11"/>
          </p:nvPr>
        </p:nvSpPr>
        <p:spPr>
          <a:xfrm>
            <a:off x="2373330" y="6356351"/>
            <a:ext cx="6694470"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26BB927F-6A44-4932-9CDB-C3D912AE87D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22785140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t>Example:2 </a:t>
            </a:r>
          </a:p>
          <a:p>
            <a:pPr marL="0" indent="0" algn="l">
              <a:buNone/>
            </a:pPr>
            <a:r>
              <a:rPr lang="en-US" sz="2400" b="1" i="0" u="none" strike="noStrike" baseline="0" dirty="0"/>
              <a:t>Directions (1-5): </a:t>
            </a:r>
            <a:r>
              <a:rPr lang="en-US" sz="2400" b="0" i="0" u="none" strike="noStrike" baseline="0" dirty="0">
                <a:solidFill>
                  <a:srgbClr val="000000"/>
                </a:solidFill>
              </a:rPr>
              <a:t>The following pie-chart shows the number of students who failed in different subjects in an examination, Examine the chart and answer the following questions. The total number of students who have failed in 500.</a:t>
            </a:r>
          </a:p>
          <a:p>
            <a:pPr marL="0" indent="0" algn="l">
              <a:buNone/>
            </a:pPr>
            <a:endParaRPr lang="en-US" sz="2400" dirty="0">
              <a:ln w="0"/>
            </a:endParaRPr>
          </a:p>
        </p:txBody>
      </p:sp>
      <p:sp>
        <p:nvSpPr>
          <p:cNvPr id="4" name="Date Placeholder 3"/>
          <p:cNvSpPr>
            <a:spLocks noGrp="1"/>
          </p:cNvSpPr>
          <p:nvPr>
            <p:ph type="dt" sz="half" idx="10"/>
          </p:nvPr>
        </p:nvSpPr>
        <p:spPr/>
        <p:txBody>
          <a:bodyPr/>
          <a:lstStyle/>
          <a:p>
            <a:fld id="{10957FFA-9CD7-4D2E-8E1A-A7FD10CFAEFD}" type="datetime1">
              <a:rPr lang="en-US" smtClean="0"/>
              <a:pPr/>
              <a:t>5/14/2022</a:t>
            </a:fld>
            <a:endParaRPr lang="en-US" dirty="0"/>
          </a:p>
        </p:txBody>
      </p:sp>
      <p:sp>
        <p:nvSpPr>
          <p:cNvPr id="5" name="Footer Placeholder 4"/>
          <p:cNvSpPr>
            <a:spLocks noGrp="1"/>
          </p:cNvSpPr>
          <p:nvPr>
            <p:ph type="ftr" sz="quarter" idx="11"/>
          </p:nvPr>
        </p:nvSpPr>
        <p:spPr>
          <a:xfrm>
            <a:off x="2650733" y="6464302"/>
            <a:ext cx="6417067" cy="25717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graphicFrame>
        <p:nvGraphicFramePr>
          <p:cNvPr id="11" name="Chart 10">
            <a:extLst>
              <a:ext uri="{FF2B5EF4-FFF2-40B4-BE49-F238E27FC236}">
                <a16:creationId xmlns:a16="http://schemas.microsoft.com/office/drawing/2014/main" xmlns="" id="{43363889-9003-4FAF-A6B5-C1BE4F8CAA1A}"/>
              </a:ext>
            </a:extLst>
          </p:cNvPr>
          <p:cNvGraphicFramePr/>
          <p:nvPr>
            <p:extLst>
              <p:ext uri="{D42A27DB-BD31-4B8C-83A1-F6EECF244321}">
                <p14:modId xmlns:p14="http://schemas.microsoft.com/office/powerpoint/2010/main" xmlns="" val="4294857295"/>
              </p:ext>
            </p:extLst>
          </p:nvPr>
        </p:nvGraphicFramePr>
        <p:xfrm>
          <a:off x="2383603" y="2866490"/>
          <a:ext cx="6239697" cy="3489861"/>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a:extLst>
              <a:ext uri="{FF2B5EF4-FFF2-40B4-BE49-F238E27FC236}">
                <a16:creationId xmlns:a16="http://schemas.microsoft.com/office/drawing/2014/main" xmlns="" id="{E3576AA3-08CD-445E-8FC8-C7A733B9FD9B}"/>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9635885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t>1. The number of students failed in science is less than the number of students failed in all other</a:t>
                </a:r>
              </a:p>
              <a:p>
                <a:pPr marL="0" indent="0" algn="l">
                  <a:buNone/>
                </a:pPr>
                <a:r>
                  <a:rPr lang="en-IN" sz="2400" b="1" i="0" u="none" strike="noStrike" baseline="0" dirty="0"/>
                  <a:t>subjects by:</a:t>
                </a:r>
              </a:p>
              <a:p>
                <a:pPr marL="0" indent="0" algn="l">
                  <a:buNone/>
                </a:pPr>
                <a:r>
                  <a:rPr lang="en-IN" sz="2400" b="1" i="0" u="none" strike="noStrike" baseline="0" dirty="0"/>
                  <a:t>A. </a:t>
                </a:r>
                <a:r>
                  <a:rPr lang="en-IN" sz="2400" b="0" i="0" u="none" strike="noStrike" baseline="0" dirty="0"/>
                  <a:t>170</a:t>
                </a:r>
              </a:p>
              <a:p>
                <a:pPr marL="0" indent="0" algn="l">
                  <a:buNone/>
                </a:pPr>
                <a:r>
                  <a:rPr lang="en-IN" sz="2400" b="1" i="0" u="none" strike="noStrike" baseline="0" dirty="0"/>
                  <a:t>B. </a:t>
                </a:r>
                <a:r>
                  <a:rPr lang="en-IN" sz="2400" b="0" i="0" u="none" strike="noStrike" baseline="0" dirty="0"/>
                  <a:t>140</a:t>
                </a:r>
              </a:p>
              <a:p>
                <a:pPr marL="0" indent="0" algn="l">
                  <a:buNone/>
                </a:pPr>
                <a:r>
                  <a:rPr lang="en-IN" sz="2400" b="1" i="0" u="none" strike="noStrike" baseline="0" dirty="0"/>
                  <a:t>C. </a:t>
                </a:r>
                <a:r>
                  <a:rPr lang="en-IN" sz="2400" b="0" i="0" u="none" strike="noStrike" baseline="0" dirty="0"/>
                  <a:t>180</a:t>
                </a:r>
              </a:p>
              <a:p>
                <a:pPr marL="0" indent="0" algn="l">
                  <a:buNone/>
                </a:pPr>
                <a:r>
                  <a:rPr lang="en-IN" sz="2400" b="1" i="0" u="none" strike="noStrike" baseline="0" dirty="0"/>
                  <a:t>D. </a:t>
                </a:r>
                <a:r>
                  <a:rPr lang="en-IN" sz="2400" b="0" i="0" u="none" strike="noStrike" baseline="0" dirty="0"/>
                  <a:t>160</a:t>
                </a:r>
              </a:p>
              <a:p>
                <a:pPr marL="0" indent="0" algn="l">
                  <a:buNone/>
                </a:pPr>
                <a:r>
                  <a:rPr lang="en-IN" sz="2400" b="1" i="0" u="none" strike="noStrike" baseline="0" dirty="0"/>
                  <a:t>Explanation:</a:t>
                </a:r>
              </a:p>
              <a:p>
                <a:pPr marL="0" indent="0" algn="l">
                  <a:buNone/>
                </a:pPr>
                <a:r>
                  <a:rPr lang="en-US" sz="2400" b="0" i="0" u="none" strike="noStrike" baseline="0" dirty="0">
                    <a:solidFill>
                      <a:srgbClr val="000000"/>
                    </a:solidFill>
                  </a:rPr>
                  <a:t>Required=</a:t>
                </a:r>
                <a14:m>
                  <m:oMath xmlns:m="http://schemas.openxmlformats.org/officeDocument/2006/math">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500(68−32)</m:t>
                        </m:r>
                      </m:num>
                      <m:den>
                        <m:r>
                          <a:rPr lang="en-US" sz="2400" b="0" i="1" u="none" strike="noStrike" baseline="0" smtClean="0">
                            <a:solidFill>
                              <a:srgbClr val="000000"/>
                            </a:solidFill>
                            <a:latin typeface="Cambria Math" panose="02040503050406030204" pitchFamily="18" charset="0"/>
                          </a:rPr>
                          <m:t>100</m:t>
                        </m:r>
                      </m:den>
                    </m:f>
                  </m:oMath>
                </a14:m>
                <a:r>
                  <a:rPr lang="en-US" sz="2400" b="0" i="0" u="none" strike="noStrike" baseline="0" dirty="0">
                    <a:solidFill>
                      <a:srgbClr val="000000"/>
                    </a:solidFill>
                  </a:rPr>
                  <a:t/>
                </a:r>
                <a:endParaRPr lang="hi-IN" sz="2400" b="0" i="0" u="none" strike="noStrike" baseline="0" dirty="0">
                  <a:solidFill>
                    <a:srgbClr val="000000"/>
                  </a:solidFill>
                </a:endParaRPr>
              </a:p>
              <a:p>
                <a:pPr marL="0" indent="0" algn="l">
                  <a:buNone/>
                </a:pPr>
                <a:r>
                  <a:rPr lang="en-US" sz="2400" b="0" i="0" u="none" strike="noStrike" baseline="0" dirty="0">
                    <a:solidFill>
                      <a:srgbClr val="000000"/>
                    </a:solidFill>
                  </a:rPr>
                  <a:t>= 180</a:t>
                </a:r>
                <a:endParaRPr lang="en-US" sz="2400" dirty="0">
                  <a:ln w="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46A3095A-D58F-4362-82B8-74885B339F9B}" type="datetime1">
              <a:rPr lang="en-US" smtClean="0"/>
              <a:pPr/>
              <a:t>5/14/2022</a:t>
            </a:fld>
            <a:endParaRPr lang="en-US" dirty="0"/>
          </a:p>
        </p:txBody>
      </p:sp>
      <p:sp>
        <p:nvSpPr>
          <p:cNvPr id="5" name="Footer Placeholder 4"/>
          <p:cNvSpPr>
            <a:spLocks noGrp="1"/>
          </p:cNvSpPr>
          <p:nvPr>
            <p:ph type="ftr" sz="quarter" idx="11"/>
          </p:nvPr>
        </p:nvSpPr>
        <p:spPr>
          <a:xfrm>
            <a:off x="2455524" y="6356351"/>
            <a:ext cx="6612276" cy="365125"/>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6B711B95-3E95-4B64-81F4-E9118FE256C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4885222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dirty="0">
                    <a:ln w="0"/>
                  </a:rPr>
                  <a:t>2. </a:t>
                </a:r>
                <a:r>
                  <a:rPr lang="en-US" sz="2400" b="1" i="0" u="none" strike="noStrike" baseline="0" dirty="0"/>
                  <a:t>The central angle of the sector for the students who have failed in mathematics is:</a:t>
                </a:r>
              </a:p>
              <a:p>
                <a:pPr marL="0" indent="0" algn="l">
                  <a:buNone/>
                </a:pPr>
                <a:r>
                  <a:rPr lang="en-IN" sz="2400" b="1" i="0" u="none" strike="noStrike" baseline="0" dirty="0"/>
                  <a:t>A. </a:t>
                </a:r>
                <a:r>
                  <a:rPr lang="en-IN" sz="2400" b="0" i="0" u="none" strike="noStrike" baseline="0" dirty="0"/>
                  <a:t>30°</a:t>
                </a:r>
              </a:p>
              <a:p>
                <a:pPr marL="0" indent="0" algn="l">
                  <a:buNone/>
                </a:pPr>
                <a:r>
                  <a:rPr lang="en-IN" sz="2400" b="1" i="0" u="none" strike="noStrike" baseline="0" dirty="0"/>
                  <a:t>B. </a:t>
                </a:r>
                <a:r>
                  <a:rPr lang="en-IN" sz="2400" b="0" i="0" u="none" strike="noStrike" baseline="0" dirty="0"/>
                  <a:t>100°</a:t>
                </a:r>
              </a:p>
              <a:p>
                <a:pPr marL="0" indent="0" algn="l">
                  <a:buNone/>
                </a:pPr>
                <a:r>
                  <a:rPr lang="en-IN" sz="2400" b="1" i="0" u="none" strike="noStrike" baseline="0" dirty="0"/>
                  <a:t>C. </a:t>
                </a:r>
                <a:r>
                  <a:rPr lang="en-IN" sz="2400" b="0" i="0" u="none" strike="noStrike" baseline="0" dirty="0"/>
                  <a:t>105.2°</a:t>
                </a:r>
              </a:p>
              <a:p>
                <a:pPr marL="0" indent="0" algn="l">
                  <a:buNone/>
                </a:pPr>
                <a:r>
                  <a:rPr lang="en-IN" sz="2400" b="1" i="0" u="none" strike="noStrike" baseline="0" dirty="0"/>
                  <a:t>D. </a:t>
                </a:r>
                <a:r>
                  <a:rPr lang="en-IN" sz="2400" b="0" i="0" u="none" strike="noStrike" baseline="0" dirty="0"/>
                  <a:t>108°</a:t>
                </a:r>
              </a:p>
              <a:p>
                <a:pPr marL="0" indent="0" algn="l">
                  <a:buNone/>
                </a:pPr>
                <a:r>
                  <a:rPr lang="en-IN" sz="2400" b="1" i="0" u="none" strike="noStrike" baseline="0" dirty="0"/>
                  <a:t>Explanation:</a:t>
                </a:r>
              </a:p>
              <a:p>
                <a:pPr marL="0" indent="0" algn="l">
                  <a:buNone/>
                </a:pPr>
                <a:r>
                  <a:rPr lang="en-US" sz="2400" b="0" i="0" u="none" strike="noStrike" baseline="0" dirty="0">
                    <a:solidFill>
                      <a:srgbClr val="000000"/>
                    </a:solidFill>
                  </a:rPr>
                  <a:t>Required=</a:t>
                </a:r>
                <a14:m>
                  <m:oMath xmlns:m="http://schemas.openxmlformats.org/officeDocument/2006/math">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30</m:t>
                        </m:r>
                      </m:num>
                      <m:den>
                        <m:r>
                          <a:rPr lang="en-US" sz="2400" b="0" i="1" u="none" strike="noStrike" baseline="0" smtClean="0">
                            <a:solidFill>
                              <a:srgbClr val="000000"/>
                            </a:solidFill>
                            <a:latin typeface="Cambria Math" panose="02040503050406030204" pitchFamily="18" charset="0"/>
                          </a:rPr>
                          <m:t>100</m:t>
                        </m:r>
                      </m:den>
                    </m:f>
                    <m:r>
                      <a:rPr lang="en-US" sz="2400" b="0" i="1" u="none" strike="noStrike" baseline="0" smtClean="0">
                        <a:solidFill>
                          <a:srgbClr val="000000"/>
                        </a:solidFill>
                        <a:latin typeface="Cambria Math" panose="02040503050406030204" pitchFamily="18" charset="0"/>
                        <a:ea typeface="Cambria Math" panose="02040503050406030204" pitchFamily="18" charset="0"/>
                      </a:rPr>
                      <m:t>×360</m:t>
                    </m:r>
                  </m:oMath>
                </a14:m>
                <a:r>
                  <a:rPr lang="en-US" sz="2400" b="0" i="0" u="none" strike="noStrike" baseline="0" dirty="0">
                    <a:solidFill>
                      <a:srgbClr val="000000"/>
                    </a:solidFill>
                  </a:rPr>
                  <a:t/>
                </a:r>
                <a:endParaRPr lang="hi-IN" sz="2400" b="0" i="0" u="none" strike="noStrike" baseline="0" dirty="0">
                  <a:solidFill>
                    <a:srgbClr val="000000"/>
                  </a:solidFill>
                </a:endParaRPr>
              </a:p>
              <a:p>
                <a:pPr marL="0" indent="0" algn="l">
                  <a:buNone/>
                </a:pPr>
                <a:r>
                  <a:rPr lang="hi-IN" sz="2400" b="0" i="0" u="none" strike="noStrike" baseline="0" dirty="0">
                    <a:solidFill>
                      <a:srgbClr val="000000"/>
                    </a:solidFill>
                  </a:rPr>
                  <a:t>=</a:t>
                </a:r>
                <a:r>
                  <a:rPr lang="en-US" sz="2400" b="0" i="0" u="none" strike="noStrike" baseline="0" dirty="0">
                    <a:solidFill>
                      <a:srgbClr val="000000"/>
                    </a:solidFill>
                  </a:rPr>
                  <a:t>108</a:t>
                </a:r>
                <a:endParaRPr lang="en-US" sz="2400" dirty="0">
                  <a:ln w="0"/>
                </a:endParaRPr>
              </a:p>
              <a:p>
                <a:pPr marL="0" indent="0" algn="l">
                  <a:buNone/>
                </a:pPr>
                <a:endParaRPr lang="en-IN" sz="1800" b="0" i="0" u="none" strike="noStrike" baseline="0" dirty="0">
                  <a:latin typeface="Calibri" panose="020F0502020204030204" pitchFamily="34" charset="0"/>
                </a:endParaRPr>
              </a:p>
              <a:p>
                <a:pPr marL="0" indent="0" algn="l">
                  <a:buNone/>
                </a:pPr>
                <a:endParaRPr lang="en-US" sz="2400" dirty="0">
                  <a:ln w="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845B4EF-A3E4-4D32-AC27-53775F59F7F4}" type="datetime1">
              <a:rPr lang="en-US" smtClean="0"/>
              <a:pPr/>
              <a:t>5/14/2022</a:t>
            </a:fld>
            <a:endParaRPr lang="en-US" dirty="0"/>
          </a:p>
        </p:txBody>
      </p:sp>
      <p:sp>
        <p:nvSpPr>
          <p:cNvPr id="5" name="Footer Placeholder 4"/>
          <p:cNvSpPr>
            <a:spLocks noGrp="1"/>
          </p:cNvSpPr>
          <p:nvPr>
            <p:ph type="ftr" sz="quarter" idx="11"/>
          </p:nvPr>
        </p:nvSpPr>
        <p:spPr>
          <a:xfrm>
            <a:off x="2434975" y="6356352"/>
            <a:ext cx="6632825" cy="239658"/>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5C2D2AE6-F2FD-400C-B40E-801DC645768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70947312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IN" sz="2400" b="0" i="0" u="none" strike="noStrike" baseline="0" dirty="0"/>
                  <a:t>3. </a:t>
                </a:r>
                <a:r>
                  <a:rPr lang="en-US" sz="2400" b="1" i="0" u="none" strike="noStrike" baseline="0" dirty="0"/>
                  <a:t>Total number of students who did not qualify in Mathematics and Language and Science is:</a:t>
                </a:r>
              </a:p>
              <a:p>
                <a:pPr marL="0" indent="0" algn="l">
                  <a:buNone/>
                </a:pPr>
                <a:r>
                  <a:rPr lang="en-IN" sz="2400" b="1" i="0" u="none" strike="noStrike" baseline="0" dirty="0"/>
                  <a:t>A. </a:t>
                </a:r>
                <a:r>
                  <a:rPr lang="en-IN" sz="2400" b="0" i="0" u="none" strike="noStrike" baseline="0" dirty="0"/>
                  <a:t>460</a:t>
                </a:r>
              </a:p>
              <a:p>
                <a:pPr marL="0" indent="0" algn="l">
                  <a:buNone/>
                </a:pPr>
                <a:r>
                  <a:rPr lang="en-IN" sz="2400" b="1" i="0" u="none" strike="noStrike" baseline="0" dirty="0"/>
                  <a:t>B. </a:t>
                </a:r>
                <a:r>
                  <a:rPr lang="en-IN" sz="2400" b="0" i="0" u="none" strike="noStrike" baseline="0" dirty="0"/>
                  <a:t>490</a:t>
                </a:r>
              </a:p>
              <a:p>
                <a:pPr marL="0" indent="0" algn="l">
                  <a:buNone/>
                </a:pPr>
                <a:r>
                  <a:rPr lang="en-IN" sz="2400" b="1" i="0" u="none" strike="noStrike" baseline="0" dirty="0"/>
                  <a:t>C. </a:t>
                </a:r>
                <a:r>
                  <a:rPr lang="en-IN" sz="2400" b="0" i="0" u="none" strike="noStrike" baseline="0" dirty="0"/>
                  <a:t>480</a:t>
                </a:r>
              </a:p>
              <a:p>
                <a:pPr marL="0" indent="0" algn="l">
                  <a:buNone/>
                </a:pPr>
                <a:r>
                  <a:rPr lang="en-IN" sz="2400" b="1" i="0" u="none" strike="noStrike" baseline="0" dirty="0"/>
                  <a:t>D. </a:t>
                </a:r>
                <a:r>
                  <a:rPr lang="en-IN" sz="2400" b="0" i="0" u="none" strike="noStrike" baseline="0" dirty="0"/>
                  <a:t>470</a:t>
                </a:r>
              </a:p>
              <a:p>
                <a:pPr marL="0" indent="0" algn="l">
                  <a:buNone/>
                </a:pPr>
                <a:r>
                  <a:rPr lang="en-IN" sz="2400" b="1" i="0" u="none" strike="noStrike" baseline="0" dirty="0"/>
                  <a:t>Explanation:</a:t>
                </a:r>
              </a:p>
              <a:p>
                <a:pPr marL="0" indent="0" algn="l">
                  <a:buNone/>
                </a:pPr>
                <a:r>
                  <a:rPr lang="en-US" sz="2400" b="0" i="0" u="none" strike="noStrike" baseline="0" dirty="0">
                    <a:solidFill>
                      <a:srgbClr val="000000"/>
                    </a:solidFill>
                  </a:rPr>
                  <a:t>Required=</a:t>
                </a:r>
                <a14:m>
                  <m:oMath xmlns:m="http://schemas.openxmlformats.org/officeDocument/2006/math">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98</m:t>
                        </m:r>
                      </m:num>
                      <m:den>
                        <m:r>
                          <a:rPr lang="en-US" sz="2400" b="0" i="1" u="none" strike="noStrike" baseline="0" smtClean="0">
                            <a:solidFill>
                              <a:srgbClr val="000000"/>
                            </a:solidFill>
                            <a:latin typeface="Cambria Math" panose="02040503050406030204" pitchFamily="18" charset="0"/>
                          </a:rPr>
                          <m:t>100</m:t>
                        </m:r>
                      </m:den>
                    </m:f>
                    <m:r>
                      <a:rPr lang="en-US" sz="2400" b="0" i="1" u="none" strike="noStrike" baseline="0" smtClean="0">
                        <a:solidFill>
                          <a:srgbClr val="000000"/>
                        </a:solidFill>
                        <a:latin typeface="Cambria Math" panose="02040503050406030204" pitchFamily="18" charset="0"/>
                        <a:ea typeface="Cambria Math" panose="02040503050406030204" pitchFamily="18" charset="0"/>
                      </a:rPr>
                      <m:t>×500</m:t>
                    </m:r>
                  </m:oMath>
                </a14:m>
                <a:r>
                  <a:rPr lang="en-US" sz="2400" b="0" i="0" u="none" strike="noStrike" baseline="0" dirty="0">
                    <a:solidFill>
                      <a:srgbClr val="000000"/>
                    </a:solidFill>
                  </a:rPr>
                  <a:t/>
                </a:r>
                <a:endParaRPr lang="hi-IN" sz="2400" b="0" i="0" u="none" strike="noStrike" baseline="0" dirty="0">
                  <a:solidFill>
                    <a:srgbClr val="000000"/>
                  </a:solidFill>
                </a:endParaRPr>
              </a:p>
              <a:p>
                <a:pPr marL="0" indent="0" algn="l">
                  <a:buNone/>
                </a:pPr>
                <a:r>
                  <a:rPr lang="hi-IN" sz="2400" b="0" i="0" u="none" strike="noStrike" baseline="0" dirty="0">
                    <a:solidFill>
                      <a:srgbClr val="000000"/>
                    </a:solidFill>
                  </a:rPr>
                  <a:t>=</a:t>
                </a:r>
                <a:r>
                  <a:rPr lang="en-US" sz="2400" dirty="0">
                    <a:solidFill>
                      <a:srgbClr val="000000"/>
                    </a:solidFill>
                  </a:rPr>
                  <a:t> 490</a:t>
                </a:r>
                <a:endParaRPr lang="en-US" sz="2400" dirty="0">
                  <a:ln w="0"/>
                </a:endParaRPr>
              </a:p>
              <a:p>
                <a:pPr marL="0" indent="0" algn="l">
                  <a:buNone/>
                </a:pPr>
                <a:endParaRPr lang="en-IN" sz="1800" b="0" i="0" u="none" strike="noStrike" baseline="0" dirty="0">
                  <a:latin typeface="Calibri" panose="020F0502020204030204" pitchFamily="34" charset="0"/>
                </a:endParaRPr>
              </a:p>
              <a:p>
                <a:pPr marL="0" indent="0" algn="l">
                  <a:buNone/>
                </a:pPr>
                <a:endParaRPr lang="en-IN" sz="1800" b="0" i="0" u="none" strike="noStrike" baseline="0" dirty="0">
                  <a:latin typeface="Calibri" panose="020F0502020204030204" pitchFamily="34" charset="0"/>
                </a:endParaRPr>
              </a:p>
              <a:p>
                <a:pPr marL="0" indent="0" algn="l">
                  <a:buNone/>
                </a:pPr>
                <a:endParaRPr lang="en-IN" sz="1800" b="0" i="0" u="none" strike="noStrike" baseline="0" dirty="0">
                  <a:latin typeface="Calibri" panose="020F0502020204030204" pitchFamily="34" charset="0"/>
                </a:endParaRPr>
              </a:p>
              <a:p>
                <a:pPr marL="0" indent="0" algn="l">
                  <a:buNone/>
                </a:pPr>
                <a:endParaRPr lang="en-US" sz="2400" dirty="0">
                  <a:ln w="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A8EBA284-5C8B-4A16-B8B6-D4EF7814480D}" type="datetime1">
              <a:rPr lang="en-US" smtClean="0"/>
              <a:pPr/>
              <a:t>5/14/2022</a:t>
            </a:fld>
            <a:endParaRPr lang="en-US" dirty="0"/>
          </a:p>
        </p:txBody>
      </p:sp>
      <p:sp>
        <p:nvSpPr>
          <p:cNvPr id="5" name="Footer Placeholder 4"/>
          <p:cNvSpPr>
            <a:spLocks noGrp="1"/>
          </p:cNvSpPr>
          <p:nvPr>
            <p:ph type="ftr" sz="quarter" idx="11"/>
          </p:nvPr>
        </p:nvSpPr>
        <p:spPr>
          <a:xfrm>
            <a:off x="2537717" y="6356352"/>
            <a:ext cx="6530083" cy="229384"/>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CD8832BF-9D10-43ED-86F2-AE4594C76ED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8362003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xmlns="" Requires="a14">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t>4. Number of students who failed in mathematics is less then the students who did not qualify in </a:t>
                </a:r>
                <a:r>
                  <a:rPr lang="en-IN" sz="2400" b="1" i="0" u="none" strike="noStrike" baseline="0" dirty="0"/>
                  <a:t>languages by:</a:t>
                </a:r>
              </a:p>
              <a:p>
                <a:pPr marL="0" indent="0" algn="l">
                  <a:buNone/>
                </a:pPr>
                <a:r>
                  <a:rPr lang="en-IN" sz="2400" b="1" i="0" u="none" strike="noStrike" baseline="0" dirty="0"/>
                  <a:t>A. </a:t>
                </a:r>
                <a:r>
                  <a:rPr lang="en-IN" sz="2400" b="0" i="0" u="none" strike="noStrike" baseline="0" dirty="0"/>
                  <a:t>20</a:t>
                </a:r>
              </a:p>
              <a:p>
                <a:pPr marL="0" indent="0" algn="l">
                  <a:buNone/>
                </a:pPr>
                <a:r>
                  <a:rPr lang="en-IN" sz="2400" b="1" i="0" u="none" strike="noStrike" baseline="0" dirty="0"/>
                  <a:t>B. </a:t>
                </a:r>
                <a:r>
                  <a:rPr lang="en-IN" sz="2400" b="0" i="0" u="none" strike="noStrike" baseline="0" dirty="0"/>
                  <a:t>40</a:t>
                </a:r>
              </a:p>
              <a:p>
                <a:pPr marL="0" indent="0" algn="l">
                  <a:buNone/>
                </a:pPr>
                <a:r>
                  <a:rPr lang="en-IN" sz="2400" b="1" i="0" u="none" strike="noStrike" baseline="0" dirty="0"/>
                  <a:t>C. </a:t>
                </a:r>
                <a:r>
                  <a:rPr lang="en-IN" sz="2400" b="0" i="0" u="none" strike="noStrike" baseline="0" dirty="0"/>
                  <a:t>30</a:t>
                </a:r>
              </a:p>
              <a:p>
                <a:pPr marL="0" indent="0" algn="l">
                  <a:buNone/>
                </a:pPr>
                <a:r>
                  <a:rPr lang="en-IN" sz="2400" b="1" i="0" u="none" strike="noStrike" baseline="0" dirty="0"/>
                  <a:t>D. </a:t>
                </a:r>
                <a:r>
                  <a:rPr lang="en-IN" sz="2400" b="0" i="0" u="none" strike="noStrike" baseline="0" dirty="0"/>
                  <a:t>50</a:t>
                </a:r>
              </a:p>
              <a:p>
                <a:pPr marL="0" indent="0" algn="l">
                  <a:buNone/>
                </a:pPr>
                <a:r>
                  <a:rPr lang="en-US" sz="2400" b="0" i="0" u="none" strike="noStrike" baseline="0" dirty="0">
                    <a:solidFill>
                      <a:srgbClr val="000000"/>
                    </a:solidFill>
                  </a:rPr>
                  <a:t>Required=</a:t>
                </a:r>
                <a14:m>
                  <m:oMath xmlns:m="http://schemas.openxmlformats.org/officeDocument/2006/math">
                    <m:f>
                      <m:fPr>
                        <m:ctrlPr>
                          <a:rPr lang="en-US" sz="2400" b="0" i="1" u="none" strike="noStrike" baseline="0" smtClean="0">
                            <a:solidFill>
                              <a:srgbClr val="000000"/>
                            </a:solidFill>
                            <a:latin typeface="Cambria Math" panose="02040503050406030204" pitchFamily="18" charset="0"/>
                          </a:rPr>
                        </m:ctrlPr>
                      </m:fPr>
                      <m:num>
                        <m:r>
                          <a:rPr lang="en-US" sz="2400" b="0" i="1" u="none" strike="noStrike" baseline="0" smtClean="0">
                            <a:solidFill>
                              <a:srgbClr val="000000"/>
                            </a:solidFill>
                            <a:latin typeface="Cambria Math" panose="02040503050406030204" pitchFamily="18" charset="0"/>
                          </a:rPr>
                          <m:t>500(36−30)</m:t>
                        </m:r>
                      </m:num>
                      <m:den>
                        <m:r>
                          <a:rPr lang="en-US" sz="2400" b="0" i="1" u="none" strike="noStrike" baseline="0" smtClean="0">
                            <a:solidFill>
                              <a:srgbClr val="000000"/>
                            </a:solidFill>
                            <a:latin typeface="Cambria Math" panose="02040503050406030204" pitchFamily="18" charset="0"/>
                          </a:rPr>
                          <m:t>100</m:t>
                        </m:r>
                      </m:den>
                    </m:f>
                  </m:oMath>
                </a14:m>
                <a:r>
                  <a:rPr lang="en-US" sz="2400" b="0" i="0" u="none" strike="noStrike" baseline="0" dirty="0">
                    <a:solidFill>
                      <a:srgbClr val="000000"/>
                    </a:solidFill>
                  </a:rPr>
                  <a:t/>
                </a:r>
                <a:endParaRPr lang="hi-IN" sz="2400" b="0" i="0" u="none" strike="noStrike" baseline="0" dirty="0">
                  <a:solidFill>
                    <a:srgbClr val="000000"/>
                  </a:solidFill>
                </a:endParaRPr>
              </a:p>
              <a:p>
                <a:pPr marL="0" indent="0" algn="l">
                  <a:buNone/>
                </a:pPr>
                <a:r>
                  <a:rPr lang="en-US" sz="2400" b="0" i="0" u="none" strike="noStrike" baseline="0" dirty="0">
                    <a:solidFill>
                      <a:srgbClr val="000000"/>
                    </a:solidFill>
                  </a:rPr>
                  <a:t>= </a:t>
                </a:r>
                <a:r>
                  <a:rPr lang="en-US" sz="2400" dirty="0">
                    <a:solidFill>
                      <a:srgbClr val="000000"/>
                    </a:solidFill>
                  </a:rPr>
                  <a:t>3</a:t>
                </a:r>
                <a:r>
                  <a:rPr lang="en-US" sz="2400" b="0" i="0" u="none" strike="noStrike" baseline="0" dirty="0">
                    <a:solidFill>
                      <a:srgbClr val="000000"/>
                    </a:solidFill>
                  </a:rPr>
                  <a:t>0</a:t>
                </a:r>
                <a:endParaRPr lang="en-US" sz="2400" dirty="0">
                  <a:ln w="0"/>
                </a:endParaRPr>
              </a:p>
              <a:p>
                <a:pPr marL="0" indent="0" algn="l">
                  <a:buNone/>
                </a:pPr>
                <a:endParaRPr lang="en-IN" sz="1800" b="0" i="0" u="none" strike="noStrike" baseline="0" dirty="0">
                  <a:latin typeface="Calibri" panose="020F0502020204030204" pitchFamily="34" charset="0"/>
                </a:endParaRPr>
              </a:p>
              <a:p>
                <a:pPr marL="0" indent="0" algn="l">
                  <a:buNone/>
                </a:pPr>
                <a:endParaRPr lang="en-IN" sz="1800" b="0" i="0" u="none" strike="noStrike" baseline="0" dirty="0">
                  <a:latin typeface="Calibri" panose="020F0502020204030204" pitchFamily="34" charset="0"/>
                </a:endParaRPr>
              </a:p>
              <a:p>
                <a:pPr marL="0" indent="0" algn="l">
                  <a:buNone/>
                </a:pPr>
                <a:endParaRPr lang="en-IN" sz="1800" b="0" i="0" u="none" strike="noStrike" baseline="0" dirty="0">
                  <a:latin typeface="Calibri" panose="020F0502020204030204" pitchFamily="34" charset="0"/>
                </a:endParaRPr>
              </a:p>
              <a:p>
                <a:pPr marL="0" indent="0" algn="l">
                  <a:buNone/>
                </a:pPr>
                <a:endParaRPr lang="en-US" sz="2400" dirty="0">
                  <a:ln w="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752599" y="817163"/>
                <a:ext cx="9700647" cy="5431237"/>
              </a:xfrm>
              <a:blipFill>
                <a:blip r:embed="rId2"/>
                <a:stretch>
                  <a:fillRect l="-942" t="-898" r="-126"/>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A2F4A689-B475-456C-BE5E-0D1F51078EB6}" type="datetime1">
              <a:rPr lang="en-US" smtClean="0"/>
              <a:pPr/>
              <a:t>5/14/2022</a:t>
            </a:fld>
            <a:endParaRPr lang="en-US" dirty="0"/>
          </a:p>
        </p:txBody>
      </p:sp>
      <p:sp>
        <p:nvSpPr>
          <p:cNvPr id="5" name="Footer Placeholder 4"/>
          <p:cNvSpPr>
            <a:spLocks noGrp="1"/>
          </p:cNvSpPr>
          <p:nvPr>
            <p:ph type="ftr" sz="quarter" idx="11"/>
          </p:nvPr>
        </p:nvSpPr>
        <p:spPr>
          <a:xfrm>
            <a:off x="2819400" y="6248401"/>
            <a:ext cx="6248400"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F0455AC4-0209-4346-B6C5-26D00616DEA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128143076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599" y="817163"/>
            <a:ext cx="9700647" cy="5431237"/>
          </a:xfrm>
        </p:spPr>
        <p:txBody>
          <a:bodyPr>
            <a:noAutofit/>
          </a:bodyPr>
          <a:lstStyle/>
          <a:p>
            <a:pPr marL="0" indent="0" algn="l">
              <a:buNone/>
            </a:pPr>
            <a:r>
              <a:rPr lang="en-US" sz="2400" b="1" i="0" u="none" strike="noStrike" baseline="0" dirty="0">
                <a:ln w="0"/>
                <a:latin typeface="Calibri" panose="020F0502020204030204" pitchFamily="34" charset="0"/>
              </a:rPr>
              <a:t>5. </a:t>
            </a:r>
            <a:r>
              <a:rPr lang="en-US" sz="2400" b="1" i="0" u="none" strike="noStrike" baseline="0" dirty="0">
                <a:solidFill>
                  <a:srgbClr val="000000"/>
                </a:solidFill>
                <a:latin typeface="Calibri,Bold"/>
              </a:rPr>
              <a:t>The percentage of students who have failed in mathematics and language is:</a:t>
            </a:r>
          </a:p>
          <a:p>
            <a:pPr marL="0" indent="0" algn="l">
              <a:buNone/>
            </a:pPr>
            <a:r>
              <a:rPr lang="en-IN" sz="2400" b="1" i="0" u="none" strike="noStrike" baseline="0" dirty="0">
                <a:solidFill>
                  <a:srgbClr val="000000"/>
                </a:solidFill>
                <a:latin typeface="Calibri,Bold"/>
              </a:rPr>
              <a:t>A. </a:t>
            </a:r>
            <a:r>
              <a:rPr lang="en-IN" sz="2400" b="0" i="0" u="none" strike="noStrike" baseline="0" dirty="0">
                <a:solidFill>
                  <a:srgbClr val="000000"/>
                </a:solidFill>
                <a:latin typeface="Calibri" panose="020F0502020204030204" pitchFamily="34" charset="0"/>
              </a:rPr>
              <a:t>65.5%</a:t>
            </a:r>
          </a:p>
          <a:p>
            <a:pPr marL="0" indent="0" algn="l">
              <a:buNone/>
            </a:pPr>
            <a:r>
              <a:rPr lang="en-IN" sz="2400" b="1" i="0" u="none" strike="noStrike" baseline="0" dirty="0">
                <a:solidFill>
                  <a:srgbClr val="000000"/>
                </a:solidFill>
                <a:latin typeface="Calibri,Bold"/>
              </a:rPr>
              <a:t>B. </a:t>
            </a:r>
            <a:r>
              <a:rPr lang="en-IN" sz="2400" b="0" i="0" u="none" strike="noStrike" baseline="0" dirty="0">
                <a:solidFill>
                  <a:srgbClr val="000000"/>
                </a:solidFill>
                <a:latin typeface="Calibri" panose="020F0502020204030204" pitchFamily="34" charset="0"/>
              </a:rPr>
              <a:t>60%</a:t>
            </a:r>
          </a:p>
          <a:p>
            <a:pPr marL="0" indent="0" algn="l">
              <a:buNone/>
            </a:pPr>
            <a:r>
              <a:rPr lang="en-IN" sz="2400" b="1" i="0" u="none" strike="noStrike" baseline="0" dirty="0">
                <a:solidFill>
                  <a:srgbClr val="000000"/>
                </a:solidFill>
                <a:latin typeface="Calibri,Bold"/>
              </a:rPr>
              <a:t>C. </a:t>
            </a:r>
            <a:r>
              <a:rPr lang="en-IN" sz="2400" b="0" i="0" u="none" strike="noStrike" baseline="0" dirty="0">
                <a:solidFill>
                  <a:srgbClr val="000000"/>
                </a:solidFill>
                <a:latin typeface="Calibri" panose="020F0502020204030204" pitchFamily="34" charset="0"/>
              </a:rPr>
              <a:t>66%</a:t>
            </a:r>
          </a:p>
          <a:p>
            <a:pPr marL="0" indent="0" algn="l">
              <a:buNone/>
            </a:pPr>
            <a:r>
              <a:rPr lang="en-IN" sz="2400" b="1" i="0" u="none" strike="noStrike" baseline="0" dirty="0">
                <a:solidFill>
                  <a:srgbClr val="000000"/>
                </a:solidFill>
                <a:latin typeface="Calibri,Bold"/>
              </a:rPr>
              <a:t>D. </a:t>
            </a:r>
            <a:r>
              <a:rPr lang="en-IN" sz="2400" b="0" i="0" u="none" strike="noStrike" baseline="0" dirty="0">
                <a:solidFill>
                  <a:srgbClr val="000000"/>
                </a:solidFill>
                <a:latin typeface="Calibri" panose="020F0502020204030204" pitchFamily="34" charset="0"/>
              </a:rPr>
              <a:t>62%</a:t>
            </a:r>
          </a:p>
          <a:p>
            <a:pPr marL="0" indent="0" algn="l">
              <a:buNone/>
            </a:pPr>
            <a:r>
              <a:rPr lang="en-IN" sz="2400" b="1" i="0" u="none" strike="noStrike" baseline="0" dirty="0">
                <a:latin typeface="Calibri" panose="020F0502020204030204" pitchFamily="34" charset="0"/>
              </a:rPr>
              <a:t>Explanation:</a:t>
            </a:r>
          </a:p>
          <a:p>
            <a:pPr marL="0" indent="0" algn="l">
              <a:buNone/>
            </a:pPr>
            <a:r>
              <a:rPr lang="en-US" sz="2400" dirty="0">
                <a:solidFill>
                  <a:srgbClr val="000000"/>
                </a:solidFill>
                <a:latin typeface="Calibri" panose="020F0502020204030204" pitchFamily="34" charset="0"/>
              </a:rPr>
              <a:t>Required percentage=</a:t>
            </a:r>
            <a:r>
              <a:rPr lang="hi-IN" sz="2400" b="0" i="0" u="none" strike="noStrike" baseline="0" dirty="0">
                <a:solidFill>
                  <a:srgbClr val="000000"/>
                </a:solidFill>
                <a:latin typeface="Calibri" panose="020F0502020204030204" pitchFamily="34" charset="0"/>
              </a:rPr>
              <a:t>(36 + 30) = 66%</a:t>
            </a:r>
            <a:endParaRPr lang="en-IN" sz="2400" b="0" i="0" u="none" strike="noStrike" baseline="0" dirty="0">
              <a:latin typeface="Calibri" panose="020F0502020204030204" pitchFamily="34" charset="0"/>
            </a:endParaRPr>
          </a:p>
          <a:p>
            <a:pPr marL="0" indent="0" algn="l">
              <a:buNone/>
            </a:pPr>
            <a:endParaRPr lang="en-US" sz="2400" dirty="0">
              <a:ln w="0"/>
            </a:endParaRPr>
          </a:p>
        </p:txBody>
      </p:sp>
      <p:sp>
        <p:nvSpPr>
          <p:cNvPr id="4" name="Date Placeholder 3"/>
          <p:cNvSpPr>
            <a:spLocks noGrp="1"/>
          </p:cNvSpPr>
          <p:nvPr>
            <p:ph type="dt" sz="half" idx="10"/>
          </p:nvPr>
        </p:nvSpPr>
        <p:spPr/>
        <p:txBody>
          <a:bodyPr/>
          <a:lstStyle/>
          <a:p>
            <a:fld id="{79E2DEC6-EB27-4A23-B395-3B23D464BF76}" type="datetime1">
              <a:rPr lang="en-US" smtClean="0"/>
              <a:pPr/>
              <a:t>5/14/2022</a:t>
            </a:fld>
            <a:endParaRPr lang="en-US" dirty="0"/>
          </a:p>
        </p:txBody>
      </p:sp>
      <p:sp>
        <p:nvSpPr>
          <p:cNvPr id="5" name="Footer Placeholder 4"/>
          <p:cNvSpPr>
            <a:spLocks noGrp="1"/>
          </p:cNvSpPr>
          <p:nvPr>
            <p:ph type="ftr" sz="quarter" idx="11"/>
          </p:nvPr>
        </p:nvSpPr>
        <p:spPr>
          <a:xfrm>
            <a:off x="2476072" y="6248401"/>
            <a:ext cx="6591728" cy="473076"/>
          </a:xfrm>
        </p:spPr>
        <p:txBody>
          <a:bodyPr/>
          <a:lstStyle/>
          <a:p>
            <a:r>
              <a:rPr lang="en-US" dirty="0"/>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cs typeface="Times New Roman" pitchFamily="18" charset="0"/>
            </a:endParaRPr>
          </a:p>
          <a:p>
            <a:pPr algn="ctr">
              <a:spcBef>
                <a:spcPct val="0"/>
              </a:spcBef>
              <a:defRPr/>
            </a:pPr>
            <a:r>
              <a:rPr lang="en-US" sz="3200" b="1" dirty="0">
                <a:solidFill>
                  <a:prstClr val="black"/>
                </a:solidFill>
                <a:latin typeface="Calibri"/>
                <a:cs typeface="Times New Roman" pitchFamily="18" charset="0"/>
              </a:rPr>
              <a:t>Data Interpretation</a:t>
            </a:r>
            <a:r>
              <a:rPr lang="en-US" sz="3200" b="1" dirty="0">
                <a:solidFill>
                  <a:prstClr val="black"/>
                </a:solidFill>
                <a:latin typeface="Calibri"/>
              </a:rPr>
              <a:t> (CO5)</a:t>
            </a:r>
            <a:endParaRPr lang="en-US" sz="3200" b="1" dirty="0">
              <a:cs typeface="Times New Roman" pitchFamily="18" charset="0"/>
            </a:endParaRPr>
          </a:p>
          <a:p>
            <a:pPr lvl="0" algn="ctr">
              <a:spcBef>
                <a:spcPct val="0"/>
              </a:spcBef>
              <a:defRPr/>
            </a:pPr>
            <a:endParaRPr lang="en-US" sz="3200" b="1" dirty="0"/>
          </a:p>
        </p:txBody>
      </p:sp>
      <p:pic>
        <p:nvPicPr>
          <p:cNvPr id="9" name="Picture 8">
            <a:extLst>
              <a:ext uri="{FF2B5EF4-FFF2-40B4-BE49-F238E27FC236}">
                <a16:creationId xmlns:a16="http://schemas.microsoft.com/office/drawing/2014/main" xmlns="" id="{C1C50E1F-5F04-4C28-9BAA-BA4C54220EF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33596296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normAutofit/>
          </a:bodyPr>
          <a:lstStyle/>
          <a:p>
            <a:pPr>
              <a:buFont typeface="Wingdings" pitchFamily="2" charset="2"/>
              <a:buChar char="ü"/>
            </a:pPr>
            <a:r>
              <a:rPr lang="en-US" sz="2200" dirty="0"/>
              <a:t>Number System</a:t>
            </a:r>
          </a:p>
          <a:p>
            <a:pPr>
              <a:buFont typeface="Wingdings" pitchFamily="2" charset="2"/>
              <a:buChar char="ü"/>
            </a:pPr>
            <a:r>
              <a:rPr lang="en-US" sz="2200" dirty="0"/>
              <a:t>Permutation &amp; Combination</a:t>
            </a:r>
          </a:p>
          <a:p>
            <a:pPr>
              <a:buFont typeface="Wingdings" pitchFamily="2" charset="2"/>
              <a:buChar char="ü"/>
            </a:pPr>
            <a:r>
              <a:rPr lang="en-US" sz="2200" dirty="0"/>
              <a:t>Probability</a:t>
            </a:r>
          </a:p>
          <a:p>
            <a:pPr>
              <a:buFont typeface="Wingdings" pitchFamily="2" charset="2"/>
              <a:buChar char="ü"/>
            </a:pPr>
            <a:r>
              <a:rPr lang="en-US" sz="2200" dirty="0"/>
              <a:t>Function</a:t>
            </a:r>
          </a:p>
          <a:p>
            <a:pPr>
              <a:buFont typeface="Wingdings" pitchFamily="2" charset="2"/>
              <a:buChar char="ü"/>
            </a:pPr>
            <a:r>
              <a:rPr lang="en-US" sz="2200" dirty="0"/>
              <a:t>Data Interpretation</a:t>
            </a:r>
          </a:p>
          <a:p>
            <a:pPr marL="0" indent="0">
              <a:buNone/>
            </a:pPr>
            <a:endParaRPr lang="en-US" sz="2200" dirty="0"/>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a:p>
            <a:pPr>
              <a:buFont typeface="Wingdings" pitchFamily="2" charset="2"/>
              <a:buChar char="ü"/>
            </a:pPr>
            <a:endParaRPr lang="en-US" sz="2200" dirty="0"/>
          </a:p>
        </p:txBody>
      </p:sp>
      <p:sp>
        <p:nvSpPr>
          <p:cNvPr id="4" name="Date Placeholder 3"/>
          <p:cNvSpPr>
            <a:spLocks noGrp="1"/>
          </p:cNvSpPr>
          <p:nvPr>
            <p:ph type="dt" sz="half" idx="10"/>
          </p:nvPr>
        </p:nvSpPr>
        <p:spPr/>
        <p:txBody>
          <a:bodyPr/>
          <a:lstStyle/>
          <a:p>
            <a:fld id="{11A636E4-20C3-4A8E-B103-59904FAADD22}" type="datetime1">
              <a:rPr lang="en-US" smtClean="0"/>
              <a:pPr/>
              <a:t>5/14/2022</a:t>
            </a:fld>
            <a:endParaRPr lang="en-US"/>
          </a:p>
        </p:txBody>
      </p:sp>
      <p:sp>
        <p:nvSpPr>
          <p:cNvPr id="5" name="Footer Placeholder 4"/>
          <p:cNvSpPr>
            <a:spLocks noGrp="1"/>
          </p:cNvSpPr>
          <p:nvPr>
            <p:ph type="ftr" sz="quarter" idx="11"/>
          </p:nvPr>
        </p:nvSpPr>
        <p:spPr>
          <a:xfrm>
            <a:off x="2661007" y="6246689"/>
            <a:ext cx="6406793" cy="474788"/>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t>Recap(CO2)</a:t>
            </a:r>
          </a:p>
        </p:txBody>
      </p:sp>
      <p:pic>
        <p:nvPicPr>
          <p:cNvPr id="9" name="Picture 8">
            <a:extLst>
              <a:ext uri="{FF2B5EF4-FFF2-40B4-BE49-F238E27FC236}">
                <a16:creationId xmlns:a16="http://schemas.microsoft.com/office/drawing/2014/main" xmlns="" id="{A1099710-2741-4C18-B9A6-189F1EC6F25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31852"/>
            <a:ext cx="1295400" cy="549276"/>
          </a:xfrm>
          <a:prstGeom prst="rect">
            <a:avLst/>
          </a:prstGeom>
        </p:spPr>
      </p:pic>
    </p:spTree>
    <p:extLst>
      <p:ext uri="{BB962C8B-B14F-4D97-AF65-F5344CB8AC3E}">
        <p14:creationId xmlns:p14="http://schemas.microsoft.com/office/powerpoint/2010/main" xmlns="" val="338815088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083B07-D6B9-49C0-B978-53A90309C871}" type="datetime1">
              <a:rPr lang="en-US" b="1" smtClean="0">
                <a:solidFill>
                  <a:prstClr val="black">
                    <a:tint val="75000"/>
                  </a:prstClr>
                </a:solidFill>
                <a:latin typeface="Calibri"/>
              </a:rPr>
              <a:pPr/>
              <a:t>5/14/2022</a:t>
            </a:fld>
            <a:endParaRPr lang="en-US" b="1">
              <a:solidFill>
                <a:prstClr val="black">
                  <a:tint val="75000"/>
                </a:prstClr>
              </a:solidFill>
              <a:latin typeface="Calibri"/>
            </a:endParaRPr>
          </a:p>
        </p:txBody>
      </p:sp>
      <p:sp>
        <p:nvSpPr>
          <p:cNvPr id="5" name="Footer Placeholder 4"/>
          <p:cNvSpPr>
            <a:spLocks noGrp="1"/>
          </p:cNvSpPr>
          <p:nvPr>
            <p:ph type="ftr" sz="quarter" idx="11"/>
          </p:nvPr>
        </p:nvSpPr>
        <p:spPr>
          <a:xfrm>
            <a:off x="2438400" y="6356351"/>
            <a:ext cx="6629400" cy="218983"/>
          </a:xfrm>
        </p:spPr>
        <p:txBody>
          <a:bodyPr/>
          <a:lstStyle/>
          <a:p>
            <a:r>
              <a:rPr lang="en-US" b="1" dirty="0">
                <a:solidFill>
                  <a:prstClr val="black">
                    <a:tint val="75000"/>
                  </a:prstClr>
                </a:solidFill>
                <a:latin typeface="Calibri"/>
              </a:rPr>
              <a:t>Faculty Name: Mr. Raman Chauhan       Optimization &amp; Numerical Techniques (AAS0404)      Unit V</a:t>
            </a:r>
          </a:p>
        </p:txBody>
      </p:sp>
      <p:sp>
        <p:nvSpPr>
          <p:cNvPr id="6" name="Slide Number Placeholder 5"/>
          <p:cNvSpPr>
            <a:spLocks noGrp="1"/>
          </p:cNvSpPr>
          <p:nvPr>
            <p:ph type="sldNum" sz="quarter" idx="12"/>
          </p:nvPr>
        </p:nvSpPr>
        <p:spPr/>
        <p:txBody>
          <a:bodyPr/>
          <a:lstStyle/>
          <a:p>
            <a:fld id="{B6F15528-21DE-4FAA-801E-634DDDAF4B2B}" type="slidenum">
              <a:rPr lang="en-US" b="1">
                <a:solidFill>
                  <a:prstClr val="black">
                    <a:tint val="75000"/>
                  </a:prstClr>
                </a:solidFill>
                <a:latin typeface="Calibri"/>
              </a:rPr>
              <a:pPr/>
              <a:t>9</a:t>
            </a:fld>
            <a:endParaRPr lang="en-US" b="1">
              <a:solidFill>
                <a:prstClr val="black">
                  <a:tint val="75000"/>
                </a:prstClr>
              </a:solidFill>
              <a:latin typeface="Calibri"/>
            </a:endParaRPr>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rPr>
              <a:t> PSO </a:t>
            </a:r>
          </a:p>
        </p:txBody>
      </p:sp>
      <p:sp>
        <p:nvSpPr>
          <p:cNvPr id="9" name="Content Placeholder 8"/>
          <p:cNvSpPr>
            <a:spLocks noGrp="1"/>
          </p:cNvSpPr>
          <p:nvPr>
            <p:ph idx="1"/>
          </p:nvPr>
        </p:nvSpPr>
        <p:spPr/>
        <p:txBody>
          <a:bodyPr>
            <a:normAutofit/>
          </a:bodyPr>
          <a:lstStyle/>
          <a:p>
            <a:pPr marL="0" indent="0">
              <a:buNone/>
            </a:pPr>
            <a:endParaRPr lang="en-US" sz="2200" b="1" dirty="0"/>
          </a:p>
          <a:p>
            <a:pPr marL="0" indent="0">
              <a:buNone/>
            </a:pPr>
            <a:endParaRPr lang="en-US" sz="2200" b="1" dirty="0"/>
          </a:p>
        </p:txBody>
      </p:sp>
      <p:graphicFrame>
        <p:nvGraphicFramePr>
          <p:cNvPr id="3" name="Table 2">
            <a:extLst>
              <a:ext uri="{FF2B5EF4-FFF2-40B4-BE49-F238E27FC236}">
                <a16:creationId xmlns:a16="http://schemas.microsoft.com/office/drawing/2014/main" xmlns="" id="{4F226ED9-71F6-4DDB-8CE2-67B98AF37453}"/>
              </a:ext>
            </a:extLst>
          </p:cNvPr>
          <p:cNvGraphicFramePr>
            <a:graphicFrameLocks noGrp="1"/>
          </p:cNvGraphicFramePr>
          <p:nvPr/>
        </p:nvGraphicFramePr>
        <p:xfrm>
          <a:off x="13116674" y="1232899"/>
          <a:ext cx="208280" cy="365760"/>
        </p:xfrm>
        <a:graphic>
          <a:graphicData uri="http://schemas.openxmlformats.org/drawingml/2006/table">
            <a:tbl>
              <a:tblPr/>
              <a:tblGrid>
                <a:gridCol w="208280">
                  <a:extLst>
                    <a:ext uri="{9D8B030D-6E8A-4147-A177-3AD203B41FA5}">
                      <a16:colId xmlns:a16="http://schemas.microsoft.com/office/drawing/2014/main" xmlns="" val="744531816"/>
                    </a:ext>
                  </a:extLst>
                </a:gridCol>
              </a:tblGrid>
              <a:tr h="0">
                <a:tc>
                  <a:txBody>
                    <a:bodyPr/>
                    <a:lstStyle/>
                    <a:p>
                      <a:endParaRPr lang="hi-IN"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xmlns="" val="3941773587"/>
                  </a:ext>
                </a:extLst>
              </a:tr>
            </a:tbl>
          </a:graphicData>
        </a:graphic>
      </p:graphicFrame>
      <p:graphicFrame>
        <p:nvGraphicFramePr>
          <p:cNvPr id="10" name="Table 9">
            <a:extLst>
              <a:ext uri="{FF2B5EF4-FFF2-40B4-BE49-F238E27FC236}">
                <a16:creationId xmlns:a16="http://schemas.microsoft.com/office/drawing/2014/main" xmlns="" id="{3E09D891-96BE-4F65-863D-438326C88DC6}"/>
              </a:ext>
            </a:extLst>
          </p:cNvPr>
          <p:cNvGraphicFramePr>
            <a:graphicFrameLocks noGrp="1"/>
          </p:cNvGraphicFramePr>
          <p:nvPr/>
        </p:nvGraphicFramePr>
        <p:xfrm>
          <a:off x="13198867" y="1643865"/>
          <a:ext cx="208280" cy="365760"/>
        </p:xfrm>
        <a:graphic>
          <a:graphicData uri="http://schemas.openxmlformats.org/drawingml/2006/table">
            <a:tbl>
              <a:tblPr/>
              <a:tblGrid>
                <a:gridCol w="208280">
                  <a:extLst>
                    <a:ext uri="{9D8B030D-6E8A-4147-A177-3AD203B41FA5}">
                      <a16:colId xmlns:a16="http://schemas.microsoft.com/office/drawing/2014/main" xmlns="" val="1884401694"/>
                    </a:ext>
                  </a:extLst>
                </a:gridCol>
              </a:tblGrid>
              <a:tr h="0">
                <a:tc>
                  <a:txBody>
                    <a:bodyPr/>
                    <a:lstStyle/>
                    <a:p>
                      <a:endParaRPr lang="hi-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xmlns="" val="4266254681"/>
                  </a:ext>
                </a:extLst>
              </a:tr>
            </a:tbl>
          </a:graphicData>
        </a:graphic>
      </p:graphicFrame>
      <p:graphicFrame>
        <p:nvGraphicFramePr>
          <p:cNvPr id="11" name="Table 11">
            <a:extLst>
              <a:ext uri="{FF2B5EF4-FFF2-40B4-BE49-F238E27FC236}">
                <a16:creationId xmlns:a16="http://schemas.microsoft.com/office/drawing/2014/main" xmlns="" id="{C688CF1F-3F47-4C24-BECE-2AA12B7DB4A5}"/>
              </a:ext>
            </a:extLst>
          </p:cNvPr>
          <p:cNvGraphicFramePr>
            <a:graphicFrameLocks noGrp="1"/>
          </p:cNvGraphicFramePr>
          <p:nvPr/>
        </p:nvGraphicFramePr>
        <p:xfrm>
          <a:off x="2438400" y="915986"/>
          <a:ext cx="8001000" cy="472440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xmlns="" val="1971533925"/>
                    </a:ext>
                  </a:extLst>
                </a:gridCol>
                <a:gridCol w="6934200">
                  <a:extLst>
                    <a:ext uri="{9D8B030D-6E8A-4147-A177-3AD203B41FA5}">
                      <a16:colId xmlns:a16="http://schemas.microsoft.com/office/drawing/2014/main" xmlns="" val="2123429086"/>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PSO</a:t>
                      </a:r>
                      <a:endParaRPr lang="hi-IN" sz="2000" dirty="0"/>
                    </a:p>
                    <a:p>
                      <a:endParaRPr lang="hi-IN"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Program Specific Outcomes(PSOs)</a:t>
                      </a:r>
                      <a:endParaRPr lang="hi-IN" sz="2000" dirty="0"/>
                    </a:p>
                    <a:p>
                      <a:endParaRPr lang="hi-IN" sz="2000" dirty="0"/>
                    </a:p>
                  </a:txBody>
                  <a:tcPr/>
                </a:tc>
                <a:extLst>
                  <a:ext uri="{0D108BD9-81ED-4DB2-BD59-A6C34878D82A}">
                    <a16:rowId xmlns:a16="http://schemas.microsoft.com/office/drawing/2014/main" xmlns="" val="221377083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PSO1</a:t>
                      </a:r>
                      <a:endParaRPr lang="hi-IN" sz="2000" b="1" dirty="0"/>
                    </a:p>
                    <a:p>
                      <a:endParaRPr lang="hi-IN" sz="2000" b="1" dirty="0"/>
                    </a:p>
                  </a:txBody>
                  <a:tcPr/>
                </a:tc>
                <a:tc>
                  <a:txBody>
                    <a:bodyPr/>
                    <a:lstStyle/>
                    <a:p>
                      <a:pPr algn="just"/>
                      <a:r>
                        <a:rPr lang="en-US" sz="2000" b="0" i="0" kern="1200" dirty="0">
                          <a:solidFill>
                            <a:schemeClr val="dk1"/>
                          </a:solidFill>
                          <a:effectLst/>
                          <a:latin typeface="+mn-lt"/>
                          <a:ea typeface="+mn-ea"/>
                          <a:cs typeface="+mn-cs"/>
                        </a:rPr>
                        <a:t>The ability to identify, analyze real world problems and design their ethical solutions using artificial intelligence, robotics, virtual/augmented reality, data analytics, block chain technology, and cloud computing</a:t>
                      </a:r>
                      <a:endParaRPr lang="hi-IN" sz="2000" dirty="0"/>
                    </a:p>
                  </a:txBody>
                  <a:tcPr/>
                </a:tc>
                <a:extLst>
                  <a:ext uri="{0D108BD9-81ED-4DB2-BD59-A6C34878D82A}">
                    <a16:rowId xmlns:a16="http://schemas.microsoft.com/office/drawing/2014/main" xmlns="" val="87304972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PSO2</a:t>
                      </a:r>
                      <a:endParaRPr lang="hi-IN" sz="2000" b="1" dirty="0"/>
                    </a:p>
                    <a:p>
                      <a:endParaRPr lang="hi-IN" sz="2000" b="1" dirty="0"/>
                    </a:p>
                  </a:txBody>
                  <a:tcPr/>
                </a:tc>
                <a:tc>
                  <a:txBody>
                    <a:bodyPr/>
                    <a:lstStyle/>
                    <a:p>
                      <a:pPr algn="just"/>
                      <a:r>
                        <a:rPr lang="en-US" sz="2000" b="0" i="0" kern="1200" dirty="0">
                          <a:solidFill>
                            <a:schemeClr val="dk1"/>
                          </a:solidFill>
                          <a:effectLst/>
                          <a:latin typeface="+mn-lt"/>
                          <a:ea typeface="+mn-ea"/>
                          <a:cs typeface="+mn-cs"/>
                        </a:rPr>
                        <a:t>The ability to design and develop the hardware sensor devices and related interfacing software systems for solving complex engineering problems.</a:t>
                      </a:r>
                      <a:endParaRPr lang="hi-IN" sz="2000" dirty="0"/>
                    </a:p>
                  </a:txBody>
                  <a:tcPr/>
                </a:tc>
                <a:extLst>
                  <a:ext uri="{0D108BD9-81ED-4DB2-BD59-A6C34878D82A}">
                    <a16:rowId xmlns:a16="http://schemas.microsoft.com/office/drawing/2014/main" xmlns="" val="177382168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PSO3</a:t>
                      </a:r>
                      <a:endParaRPr lang="hi-IN" sz="2000" b="1" dirty="0"/>
                    </a:p>
                    <a:p>
                      <a:endParaRPr lang="hi-IN" sz="2000" b="1" dirty="0"/>
                    </a:p>
                  </a:txBody>
                  <a:tcPr/>
                </a:tc>
                <a:tc>
                  <a:txBody>
                    <a:bodyPr/>
                    <a:lstStyle/>
                    <a:p>
                      <a:pPr algn="just"/>
                      <a:r>
                        <a:rPr lang="en-US" sz="2000" b="0" i="0" kern="1200" dirty="0">
                          <a:solidFill>
                            <a:schemeClr val="dk1"/>
                          </a:solidFill>
                          <a:effectLst/>
                          <a:latin typeface="+mn-lt"/>
                          <a:ea typeface="+mn-ea"/>
                          <a:cs typeface="+mn-cs"/>
                        </a:rPr>
                        <a:t>The ability to understand inter disciplinary computing techniques and to apply them in the design of advanced computing.</a:t>
                      </a:r>
                      <a:endParaRPr lang="hi-IN" sz="2000" dirty="0"/>
                    </a:p>
                  </a:txBody>
                  <a:tcPr/>
                </a:tc>
                <a:extLst>
                  <a:ext uri="{0D108BD9-81ED-4DB2-BD59-A6C34878D82A}">
                    <a16:rowId xmlns:a16="http://schemas.microsoft.com/office/drawing/2014/main" xmlns="" val="194906832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t>PSO4</a:t>
                      </a:r>
                      <a:endParaRPr lang="hi-IN" sz="2000" b="1" dirty="0"/>
                    </a:p>
                    <a:p>
                      <a:endParaRPr lang="hi-IN" sz="2000" b="1" dirty="0"/>
                    </a:p>
                  </a:txBody>
                  <a:tcPr/>
                </a:tc>
                <a:tc>
                  <a:txBody>
                    <a:bodyPr/>
                    <a:lstStyle/>
                    <a:p>
                      <a:pPr algn="just"/>
                      <a:r>
                        <a:rPr lang="en-US" sz="2000" b="0" i="0" kern="1200" dirty="0">
                          <a:solidFill>
                            <a:schemeClr val="dk1"/>
                          </a:solidFill>
                          <a:effectLst/>
                          <a:latin typeface="+mn-lt"/>
                          <a:ea typeface="+mn-ea"/>
                          <a:cs typeface="+mn-cs"/>
                        </a:rPr>
                        <a:t>The ability to conduct investigation of complex problem with the help of technical, managerial, leadership qualities, and modern engineering tools provided by industry sponsored laboratories.</a:t>
                      </a:r>
                      <a:endParaRPr lang="hi-IN" sz="2000" dirty="0"/>
                    </a:p>
                  </a:txBody>
                  <a:tcPr/>
                </a:tc>
                <a:extLst>
                  <a:ext uri="{0D108BD9-81ED-4DB2-BD59-A6C34878D82A}">
                    <a16:rowId xmlns:a16="http://schemas.microsoft.com/office/drawing/2014/main" xmlns="" val="3960612855"/>
                  </a:ext>
                </a:extLst>
              </a:tr>
            </a:tbl>
          </a:graphicData>
        </a:graphic>
      </p:graphicFrame>
      <p:pic>
        <p:nvPicPr>
          <p:cNvPr id="12" name="Picture 11">
            <a:extLst>
              <a:ext uri="{FF2B5EF4-FFF2-40B4-BE49-F238E27FC236}">
                <a16:creationId xmlns:a16="http://schemas.microsoft.com/office/drawing/2014/main" xmlns="" id="{B6DAA54A-A577-4675-BC69-80F4B4D3409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0" y="115977"/>
            <a:ext cx="1295400" cy="549276"/>
          </a:xfrm>
          <a:prstGeom prst="rect">
            <a:avLst/>
          </a:prstGeom>
        </p:spPr>
      </p:pic>
    </p:spTree>
    <p:extLst>
      <p:ext uri="{BB962C8B-B14F-4D97-AF65-F5344CB8AC3E}">
        <p14:creationId xmlns:p14="http://schemas.microsoft.com/office/powerpoint/2010/main" xmlns="" val="715295527"/>
      </p:ext>
    </p:extLst>
  </p:cSld>
  <p:clrMapOvr>
    <a:masterClrMapping/>
  </p:clrMapOvr>
  <p:transition spd="slow">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i="0" dirty="0">
                <a:solidFill>
                  <a:srgbClr val="555555"/>
                </a:solidFill>
                <a:effectLst/>
              </a:rPr>
              <a:t>Introduction:</a:t>
            </a:r>
            <a:endParaRPr lang="en-US" sz="2400" b="1" i="0" dirty="0">
              <a:solidFill>
                <a:srgbClr val="000000"/>
              </a:solidFill>
              <a:effectLst/>
            </a:endParaRPr>
          </a:p>
          <a:p>
            <a:pPr algn="l"/>
            <a:r>
              <a:rPr lang="en-US" sz="2400" b="0" i="0" dirty="0">
                <a:solidFill>
                  <a:srgbClr val="000000"/>
                </a:solidFill>
                <a:effectLst/>
              </a:rPr>
              <a:t>The questions which are asked in this section contain two or more statements and these statements are followed by two or more conclusions. You have to find out which of the conclusions logically follow from the given statements. The statements have to be taken true even if they seem to be at variance from the commonly known facts.</a:t>
            </a:r>
          </a:p>
          <a:p>
            <a:pPr algn="l"/>
            <a:r>
              <a:rPr lang="en-US" sz="2400" b="0" i="0" dirty="0">
                <a:solidFill>
                  <a:srgbClr val="000000"/>
                </a:solidFill>
                <a:effectLst/>
              </a:rPr>
              <a:t>For such questions, you can take the help of </a:t>
            </a:r>
            <a:r>
              <a:rPr lang="en-US" sz="2400" b="1" i="0" dirty="0">
                <a:solidFill>
                  <a:srgbClr val="555555"/>
                </a:solidFill>
                <a:effectLst/>
              </a:rPr>
              <a:t>Venn Diagrams</a:t>
            </a:r>
            <a:r>
              <a:rPr lang="en-US" sz="2400" b="0" i="0" dirty="0">
                <a:solidFill>
                  <a:srgbClr val="000000"/>
                </a:solidFill>
                <a:effectLst/>
              </a:rPr>
              <a:t>. On the basis of the given statements, you should draw all the possible diagrams, and then derive the solution from each of these diagrams separately. Finally, the answer common to the all the diagrams is taken.</a:t>
            </a: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C0BC7035-2EAD-4761-BD9B-9B21694E6228}"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137025" y="6138657"/>
            <a:ext cx="7530957" cy="43680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90</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341751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663701" y="1268619"/>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i="0" dirty="0">
                <a:solidFill>
                  <a:srgbClr val="555555"/>
                </a:solidFill>
                <a:effectLst/>
              </a:rPr>
              <a:t>Example 1:</a:t>
            </a:r>
            <a:r>
              <a:rPr lang="en-US" sz="2400" dirty="0">
                <a:solidFill>
                  <a:srgbClr val="000000"/>
                </a:solidFill>
              </a:rPr>
              <a:t> </a:t>
            </a:r>
          </a:p>
          <a:p>
            <a:pPr algn="l"/>
            <a:r>
              <a:rPr lang="en-US" sz="2400" b="1" i="0" dirty="0">
                <a:solidFill>
                  <a:srgbClr val="555555"/>
                </a:solidFill>
                <a:effectLst/>
              </a:rPr>
              <a:t>Statements:</a:t>
            </a:r>
            <a:endParaRPr lang="en-US" sz="2400" b="0" i="0" dirty="0">
              <a:solidFill>
                <a:srgbClr val="000000"/>
              </a:solidFill>
              <a:effectLst/>
            </a:endParaRPr>
          </a:p>
          <a:p>
            <a:pPr algn="l">
              <a:buFont typeface="+mj-lt"/>
              <a:buAutoNum type="arabicPeriod"/>
            </a:pPr>
            <a:r>
              <a:rPr lang="en-US" sz="2400" b="0" i="0" dirty="0">
                <a:solidFill>
                  <a:srgbClr val="000000"/>
                </a:solidFill>
                <a:effectLst/>
              </a:rPr>
              <a:t>All dogs are asses.</a:t>
            </a:r>
          </a:p>
          <a:p>
            <a:pPr algn="l">
              <a:buFont typeface="+mj-lt"/>
              <a:buAutoNum type="arabicPeriod"/>
            </a:pPr>
            <a:r>
              <a:rPr lang="en-US" sz="2400" b="0" i="0" dirty="0">
                <a:solidFill>
                  <a:srgbClr val="000000"/>
                </a:solidFill>
                <a:effectLst/>
              </a:rPr>
              <a:t>All asses are bulls.</a:t>
            </a:r>
          </a:p>
          <a:p>
            <a:pPr algn="l"/>
            <a:r>
              <a:rPr lang="en-US" sz="2400" b="1" i="0" dirty="0">
                <a:solidFill>
                  <a:srgbClr val="555555"/>
                </a:solidFill>
                <a:effectLst/>
              </a:rPr>
              <a:t>Conclusions:</a:t>
            </a:r>
            <a:endParaRPr lang="en-US" sz="2400" b="0" i="0" dirty="0">
              <a:solidFill>
                <a:srgbClr val="000000"/>
              </a:solidFill>
              <a:effectLst/>
            </a:endParaRPr>
          </a:p>
          <a:p>
            <a:pPr algn="l">
              <a:buFont typeface="+mj-lt"/>
              <a:buAutoNum type="arabicPeriod"/>
            </a:pPr>
            <a:r>
              <a:rPr lang="en-US" sz="2400" b="0" i="0" dirty="0">
                <a:solidFill>
                  <a:srgbClr val="000000"/>
                </a:solidFill>
                <a:effectLst/>
              </a:rPr>
              <a:t>Some dogs are not bulls.</a:t>
            </a:r>
          </a:p>
          <a:p>
            <a:pPr algn="l">
              <a:buFont typeface="+mj-lt"/>
              <a:buAutoNum type="arabicPeriod"/>
            </a:pPr>
            <a:r>
              <a:rPr lang="en-US" sz="2400" b="0" i="0" dirty="0">
                <a:solidFill>
                  <a:srgbClr val="000000"/>
                </a:solidFill>
                <a:effectLst/>
              </a:rPr>
              <a:t>Some bulls are dogs.</a:t>
            </a:r>
          </a:p>
          <a:p>
            <a:pPr algn="l">
              <a:buFont typeface="+mj-lt"/>
              <a:buAutoNum type="arabicPeriod"/>
            </a:pPr>
            <a:r>
              <a:rPr lang="en-US" sz="2400" b="0" i="0" dirty="0">
                <a:solidFill>
                  <a:srgbClr val="000000"/>
                </a:solidFill>
                <a:effectLst/>
              </a:rPr>
              <a:t>All bulls are dogs.</a:t>
            </a:r>
          </a:p>
          <a:p>
            <a:pPr algn="l">
              <a:buFont typeface="+mj-lt"/>
              <a:buAutoNum type="arabicPeriod"/>
            </a:pPr>
            <a:r>
              <a:rPr lang="en-US" sz="2400" b="0" i="0" dirty="0">
                <a:solidFill>
                  <a:srgbClr val="000000"/>
                </a:solidFill>
                <a:effectLst/>
              </a:rPr>
              <a:t>All dogs are bulls.</a:t>
            </a:r>
          </a:p>
          <a:p>
            <a:pPr algn="l"/>
            <a:endParaRPr lang="hi-IN" sz="1400" b="0" i="0" dirty="0">
              <a:solidFill>
                <a:srgbClr val="000000"/>
              </a:solidFill>
              <a:effectLst/>
              <a:latin typeface="arial" panose="020B0604020202020204" pitchFamily="34" charset="0"/>
            </a:endParaRPr>
          </a:p>
          <a:p>
            <a:pPr algn="l"/>
            <a:endParaRPr lang="hi-IN" sz="1400" dirty="0">
              <a:solidFill>
                <a:srgbClr val="000000"/>
              </a:solidFill>
              <a:latin typeface="arial" panose="020B0604020202020204" pitchFamily="34" charset="0"/>
            </a:endParaRPr>
          </a:p>
          <a:p>
            <a:pPr algn="l"/>
            <a:endParaRPr lang="hi-IN" sz="1400" b="0" i="0" dirty="0">
              <a:solidFill>
                <a:srgbClr val="000000"/>
              </a:solidFill>
              <a:effectLst/>
              <a:latin typeface="arial" panose="020B0604020202020204" pitchFamily="34" charset="0"/>
            </a:endParaRPr>
          </a:p>
          <a:p>
            <a:pPr algn="l"/>
            <a:endParaRPr lang="hi-IN" sz="1400" dirty="0">
              <a:solidFill>
                <a:srgbClr val="000000"/>
              </a:solidFill>
              <a:latin typeface="arial" panose="020B0604020202020204" pitchFamily="34" charset="0"/>
            </a:endParaRPr>
          </a:p>
          <a:p>
            <a:pPr algn="l"/>
            <a:endParaRPr lang="hi-IN" sz="1400" b="0" i="0" dirty="0">
              <a:solidFill>
                <a:srgbClr val="000000"/>
              </a:solidFill>
              <a:effectLst/>
              <a:latin typeface="arial" panose="020B0604020202020204" pitchFamily="34" charset="0"/>
            </a:endParaRPr>
          </a:p>
          <a:p>
            <a:pPr algn="l"/>
            <a:endParaRPr lang="hi-IN" sz="1400" dirty="0">
              <a:solidFill>
                <a:srgbClr val="000000"/>
              </a:solidFill>
              <a:latin typeface="arial" panose="020B0604020202020204" pitchFamily="34" charset="0"/>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9CB0466E-8AFA-426B-A4A3-9434C879B1B8}" type="datetime1">
              <a:rPr lang="en-US" smtClean="0"/>
              <a:pPr/>
              <a:t>5/14/2022</a:t>
            </a:fld>
            <a:endParaRPr lang="en-US" dirty="0"/>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1828801" y="6356351"/>
            <a:ext cx="7161087" cy="21911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91</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
        <p:nvSpPr>
          <p:cNvPr id="9" name="Rectangle 5">
            <a:extLst>
              <a:ext uri="{FF2B5EF4-FFF2-40B4-BE49-F238E27FC236}">
                <a16:creationId xmlns:a16="http://schemas.microsoft.com/office/drawing/2014/main" xmlns="" id="{CA2B99BE-1551-4EAF-8F87-E91D56D34101}"/>
              </a:ext>
            </a:extLst>
          </p:cNvPr>
          <p:cNvSpPr>
            <a:spLocks noChangeArrowheads="1"/>
          </p:cNvSpPr>
          <p:nvPr/>
        </p:nvSpPr>
        <p:spPr bwMode="auto">
          <a:xfrm>
            <a:off x="-165100" y="-366364"/>
            <a:ext cx="1986441" cy="16158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i-IN" altLang="hi-IN" sz="10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r>
              <a:rPr kumimoji="0" lang="hi-IN" altLang="hi-IN" sz="81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t>
            </a:r>
            <a:endParaRPr kumimoji="0" lang="hi-IN" altLang="hi-IN"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hi-IN" altLang="hi-I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5907735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958141"/>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i="0" dirty="0">
                <a:solidFill>
                  <a:srgbClr val="555555"/>
                </a:solidFill>
                <a:effectLst/>
              </a:rPr>
              <a:t>Solution:</a:t>
            </a:r>
            <a:endParaRPr lang="en-US" sz="2400" b="0" i="0" dirty="0">
              <a:solidFill>
                <a:srgbClr val="000000"/>
              </a:solidFill>
              <a:effectLst/>
            </a:endParaRPr>
          </a:p>
          <a:p>
            <a:pPr algn="l"/>
            <a:r>
              <a:rPr lang="en-US" sz="2400" b="0" i="0" dirty="0">
                <a:solidFill>
                  <a:srgbClr val="000000"/>
                </a:solidFill>
                <a:effectLst/>
              </a:rPr>
              <a:t>On the basis of both statements, the following one diagram is possible.</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b="0" i="0" dirty="0">
                <a:solidFill>
                  <a:srgbClr val="000000"/>
                </a:solidFill>
                <a:effectLst/>
              </a:rPr>
              <a:t>From the diagram it is clear that (2) and (4) conclusions logically follow.</a:t>
            </a: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0C85DB6E-69CF-4CD1-A11E-3C9AC878C4D5}"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1828801" y="6210337"/>
            <a:ext cx="7818633"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92</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8" name="Object 7">
            <a:extLst>
              <a:ext uri="{FF2B5EF4-FFF2-40B4-BE49-F238E27FC236}">
                <a16:creationId xmlns:a16="http://schemas.microsoft.com/office/drawing/2014/main" xmlns="" id="{9BFA91BE-898F-45A7-B4D5-2A1D68B49C70}"/>
              </a:ext>
            </a:extLst>
          </p:cNvPr>
          <p:cNvGraphicFramePr>
            <a:graphicFrameLocks noChangeAspect="1"/>
          </p:cNvGraphicFramePr>
          <p:nvPr/>
        </p:nvGraphicFramePr>
        <p:xfrm>
          <a:off x="1828801" y="1987550"/>
          <a:ext cx="2222500" cy="1441450"/>
        </p:xfrm>
        <a:graphic>
          <a:graphicData uri="http://schemas.openxmlformats.org/presentationml/2006/ole">
            <p:oleObj spid="_x0000_s15388" name="Bitmap Image" r:id="rId4" imgW="2222640" imgH="1441440" progId="PBrush">
              <p:embed/>
            </p:oleObj>
          </a:graphicData>
        </a:graphic>
      </p:graphicFrame>
    </p:spTree>
    <p:extLst>
      <p:ext uri="{BB962C8B-B14F-4D97-AF65-F5344CB8AC3E}">
        <p14:creationId xmlns:p14="http://schemas.microsoft.com/office/powerpoint/2010/main" xmlns="" val="35292453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128557"/>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Example:2 </a:t>
            </a:r>
          </a:p>
          <a:p>
            <a:pPr algn="l"/>
            <a:r>
              <a:rPr lang="en-US" sz="2400" b="1" i="0" dirty="0">
                <a:solidFill>
                  <a:srgbClr val="000000"/>
                </a:solidFill>
                <a:effectLst/>
              </a:rPr>
              <a:t>Statements:</a:t>
            </a:r>
            <a:r>
              <a:rPr lang="en-US" sz="2400" b="0" i="0" dirty="0">
                <a:solidFill>
                  <a:srgbClr val="000000"/>
                </a:solidFill>
                <a:effectLst/>
              </a:rPr>
              <a:t> </a:t>
            </a:r>
          </a:p>
          <a:p>
            <a:pPr algn="l"/>
            <a:r>
              <a:rPr lang="en-US" sz="2400" b="0" i="0" dirty="0">
                <a:solidFill>
                  <a:srgbClr val="000000"/>
                </a:solidFill>
                <a:effectLst/>
              </a:rPr>
              <a:t>Some actors are singers. </a:t>
            </a:r>
          </a:p>
          <a:p>
            <a:pPr algn="l"/>
            <a:r>
              <a:rPr lang="en-US" sz="2400" b="0" i="0" dirty="0">
                <a:solidFill>
                  <a:srgbClr val="000000"/>
                </a:solidFill>
                <a:effectLst/>
              </a:rPr>
              <a:t>All the singers are dancers.</a:t>
            </a:r>
          </a:p>
          <a:p>
            <a:pPr algn="l"/>
            <a:r>
              <a:rPr lang="en-US" sz="2400" b="1" i="0" dirty="0">
                <a:solidFill>
                  <a:srgbClr val="000000"/>
                </a:solidFill>
                <a:effectLst/>
              </a:rPr>
              <a:t>Conclusions:</a:t>
            </a:r>
            <a:endParaRPr lang="en-US" sz="2400" b="0" i="0" dirty="0">
              <a:solidFill>
                <a:srgbClr val="000000"/>
              </a:solidFill>
              <a:effectLst/>
            </a:endParaRPr>
          </a:p>
          <a:p>
            <a:pPr algn="l">
              <a:buFont typeface="+mj-lt"/>
              <a:buAutoNum type="arabicPeriod"/>
            </a:pPr>
            <a:r>
              <a:rPr lang="en-US" sz="2400" b="0" i="0" dirty="0">
                <a:solidFill>
                  <a:srgbClr val="000000"/>
                </a:solidFill>
                <a:effectLst/>
              </a:rPr>
              <a:t>Some actors are dancers.</a:t>
            </a:r>
          </a:p>
          <a:p>
            <a:pPr algn="l">
              <a:buFont typeface="+mj-lt"/>
              <a:buAutoNum type="arabicPeriod"/>
            </a:pPr>
            <a:r>
              <a:rPr lang="en-US" sz="2400" b="0" i="0" dirty="0">
                <a:solidFill>
                  <a:srgbClr val="000000"/>
                </a:solidFill>
                <a:effectLst/>
              </a:rPr>
              <a:t>No singer is actor.</a:t>
            </a:r>
          </a:p>
          <a:p>
            <a:pPr algn="l"/>
            <a:r>
              <a:rPr lang="en-US" sz="2400" dirty="0">
                <a:solidFill>
                  <a:srgbClr val="000000"/>
                </a:solidFill>
              </a:rPr>
              <a:t>Then</a:t>
            </a:r>
            <a:endParaRPr lang="en-US" sz="2400" b="0" i="0" dirty="0">
              <a:solidFill>
                <a:srgbClr val="000000"/>
              </a:solidFill>
              <a:effectLst/>
            </a:endParaRPr>
          </a:p>
          <a:p>
            <a:pPr marL="342900" indent="-342900" algn="l">
              <a:buFont typeface="+mj-lt"/>
              <a:buAutoNum type="alphaUcPeriod"/>
            </a:pPr>
            <a:r>
              <a:rPr lang="en-IN" sz="2400" b="0" i="0" dirty="0">
                <a:solidFill>
                  <a:srgbClr val="000000"/>
                </a:solidFill>
                <a:effectLst/>
              </a:rPr>
              <a:t>Only (1) conclusion follows</a:t>
            </a:r>
            <a:endParaRPr lang="en-US" sz="2400" dirty="0">
              <a:solidFill>
                <a:srgbClr val="000000"/>
              </a:solidFill>
            </a:endParaRPr>
          </a:p>
          <a:p>
            <a:pPr marL="342900" indent="-342900" algn="l">
              <a:buFont typeface="+mj-lt"/>
              <a:buAutoNum type="alphaUcPeriod"/>
            </a:pPr>
            <a:r>
              <a:rPr lang="en-IN" sz="2400" b="0" i="0" dirty="0">
                <a:solidFill>
                  <a:srgbClr val="000000"/>
                </a:solidFill>
                <a:effectLst/>
              </a:rPr>
              <a:t>Only (2) conclusion follows</a:t>
            </a:r>
            <a:endParaRPr lang="en-US" sz="2400" b="0" i="0" dirty="0">
              <a:solidFill>
                <a:srgbClr val="000000"/>
              </a:solidFill>
              <a:effectLst/>
            </a:endParaRPr>
          </a:p>
          <a:p>
            <a:pPr marL="342900" indent="-342900" algn="l">
              <a:buFont typeface="+mj-lt"/>
              <a:buAutoNum type="alphaUcPeriod"/>
            </a:pPr>
            <a:r>
              <a:rPr lang="en-US" sz="2400" b="0" i="0" dirty="0">
                <a:solidFill>
                  <a:srgbClr val="000000"/>
                </a:solidFill>
                <a:effectLst/>
              </a:rPr>
              <a:t>Either (1) or (2) follows</a:t>
            </a:r>
            <a:endParaRPr lang="en-US" sz="2400" dirty="0">
              <a:solidFill>
                <a:srgbClr val="000000"/>
              </a:solidFill>
            </a:endParaRPr>
          </a:p>
          <a:p>
            <a:pPr marL="342900" indent="-342900" algn="l">
              <a:buFont typeface="+mj-lt"/>
              <a:buAutoNum type="alphaUcPeriod"/>
            </a:pPr>
            <a:r>
              <a:rPr lang="en-US" sz="2400" b="0" i="0" dirty="0">
                <a:solidFill>
                  <a:srgbClr val="000000"/>
                </a:solidFill>
                <a:effectLst/>
              </a:rPr>
              <a:t>Neither (1) nor (2) follows</a:t>
            </a:r>
          </a:p>
          <a:p>
            <a:pPr algn="l">
              <a:buFont typeface="+mj-lt"/>
              <a:buAutoNum type="arabicPeriod"/>
            </a:pPr>
            <a:endParaRPr lang="en-US" sz="1400" b="0" i="0" dirty="0">
              <a:solidFill>
                <a:srgbClr val="000000"/>
              </a:solidFill>
              <a:effectLst/>
              <a:latin typeface="arial" panose="020B0604020202020204" pitchFamily="34" charset="0"/>
            </a:endParaRPr>
          </a:p>
          <a:p>
            <a:pPr algn="l"/>
            <a:r>
              <a:rPr lang="en-US" sz="2400" i="0" dirty="0">
                <a:ln w="0"/>
                <a:solidFill>
                  <a:schemeClr val="tx1"/>
                </a:solidFill>
                <a:effectLst>
                  <a:outerShdw blurRad="38100" dist="19050" dir="2700000" algn="tl" rotWithShape="0">
                    <a:schemeClr val="dk1">
                      <a:alpha val="40000"/>
                    </a:schemeClr>
                  </a:outerShdw>
                </a:effectLst>
              </a:rPr>
              <a:t> </a:t>
            </a: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3D3F59F5-7D30-4D44-82C8-30E8446E3952}"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178121" y="6356349"/>
            <a:ext cx="6945331" cy="36512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93</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29959621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Sol:  </a:t>
            </a:r>
          </a:p>
          <a:p>
            <a:pPr algn="l"/>
            <a:r>
              <a:rPr lang="en-US" sz="2400" i="0" dirty="0">
                <a:ln w="0"/>
                <a:solidFill>
                  <a:schemeClr val="tx1"/>
                </a:solidFill>
                <a:effectLst>
                  <a:outerShdw blurRad="38100" dist="19050" dir="2700000" algn="tl" rotWithShape="0">
                    <a:schemeClr val="dk1">
                      <a:alpha val="40000"/>
                    </a:schemeClr>
                  </a:outerShdw>
                </a:effectLst>
              </a:rPr>
              <a:t> </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r>
              <a:rPr lang="en-US" sz="2400" dirty="0">
                <a:ln w="0"/>
                <a:solidFill>
                  <a:schemeClr val="tx1"/>
                </a:solidFill>
                <a:effectLst>
                  <a:outerShdw blurRad="38100" dist="19050" dir="2700000" algn="tl" rotWithShape="0">
                    <a:schemeClr val="dk1">
                      <a:alpha val="40000"/>
                    </a:schemeClr>
                  </a:outerShdw>
                </a:effectLst>
              </a:rPr>
              <a:t>Only 1 follows</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8D55D142-5462-47DE-B833-6CD873827793}"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1828801" y="6138657"/>
            <a:ext cx="7921374" cy="436805"/>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94</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7" name="Object 6">
            <a:extLst>
              <a:ext uri="{FF2B5EF4-FFF2-40B4-BE49-F238E27FC236}">
                <a16:creationId xmlns:a16="http://schemas.microsoft.com/office/drawing/2014/main" xmlns="" id="{74A8312C-5937-42D1-94BB-0C4EF7C93BCA}"/>
              </a:ext>
            </a:extLst>
          </p:cNvPr>
          <p:cNvGraphicFramePr>
            <a:graphicFrameLocks noChangeAspect="1"/>
          </p:cNvGraphicFramePr>
          <p:nvPr/>
        </p:nvGraphicFramePr>
        <p:xfrm>
          <a:off x="1828801" y="1752599"/>
          <a:ext cx="5034336" cy="2634465"/>
        </p:xfrm>
        <a:graphic>
          <a:graphicData uri="http://schemas.openxmlformats.org/presentationml/2006/ole">
            <p:oleObj spid="_x0000_s16412" name="Bitmap Image" r:id="rId4" imgW="4210200" imgH="1676520" progId="PBrush">
              <p:embed/>
            </p:oleObj>
          </a:graphicData>
        </a:graphic>
      </p:graphicFrame>
    </p:spTree>
    <p:extLst>
      <p:ext uri="{BB962C8B-B14F-4D97-AF65-F5344CB8AC3E}">
        <p14:creationId xmlns:p14="http://schemas.microsoft.com/office/powerpoint/2010/main" xmlns="" val="24301409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000" b="1" i="0" dirty="0">
                <a:solidFill>
                  <a:srgbClr val="000000"/>
                </a:solidFill>
                <a:effectLst/>
              </a:rPr>
              <a:t>Example:3 </a:t>
            </a:r>
          </a:p>
          <a:p>
            <a:pPr algn="l"/>
            <a:r>
              <a:rPr lang="en-US" sz="2000" b="1" i="0" dirty="0">
                <a:solidFill>
                  <a:srgbClr val="000000"/>
                </a:solidFill>
                <a:effectLst/>
              </a:rPr>
              <a:t>Statements:</a:t>
            </a:r>
            <a:r>
              <a:rPr lang="en-US" sz="2000" b="0" i="0" dirty="0">
                <a:solidFill>
                  <a:srgbClr val="000000"/>
                </a:solidFill>
                <a:effectLst/>
              </a:rPr>
              <a:t> </a:t>
            </a:r>
          </a:p>
          <a:p>
            <a:pPr algn="l"/>
            <a:r>
              <a:rPr lang="en-US" sz="2000" b="0" i="0" dirty="0">
                <a:solidFill>
                  <a:srgbClr val="000000"/>
                </a:solidFill>
                <a:effectLst/>
              </a:rPr>
              <a:t>No door is dog.</a:t>
            </a:r>
          </a:p>
          <a:p>
            <a:pPr algn="l"/>
            <a:r>
              <a:rPr lang="en-US" sz="2000" b="0" i="0" dirty="0">
                <a:solidFill>
                  <a:srgbClr val="000000"/>
                </a:solidFill>
                <a:effectLst/>
              </a:rPr>
              <a:t>All the dogs are cats.</a:t>
            </a:r>
          </a:p>
          <a:p>
            <a:pPr algn="l"/>
            <a:r>
              <a:rPr lang="en-US" sz="2000" b="1" i="0" dirty="0">
                <a:solidFill>
                  <a:srgbClr val="000000"/>
                </a:solidFill>
                <a:effectLst/>
              </a:rPr>
              <a:t>Conclusions:</a:t>
            </a:r>
            <a:endParaRPr lang="en-US" sz="2000" b="0" i="0" dirty="0">
              <a:solidFill>
                <a:srgbClr val="000000"/>
              </a:solidFill>
              <a:effectLst/>
            </a:endParaRPr>
          </a:p>
          <a:p>
            <a:pPr algn="l">
              <a:buFont typeface="+mj-lt"/>
              <a:buAutoNum type="arabicPeriod"/>
            </a:pPr>
            <a:r>
              <a:rPr lang="en-US" sz="2000" b="0" i="0" dirty="0">
                <a:solidFill>
                  <a:srgbClr val="000000"/>
                </a:solidFill>
                <a:effectLst/>
              </a:rPr>
              <a:t>No door is cat.</a:t>
            </a:r>
          </a:p>
          <a:p>
            <a:pPr algn="l">
              <a:buFont typeface="+mj-lt"/>
              <a:buAutoNum type="arabicPeriod"/>
            </a:pPr>
            <a:r>
              <a:rPr lang="en-US" sz="2000" b="0" i="0" dirty="0">
                <a:solidFill>
                  <a:srgbClr val="000000"/>
                </a:solidFill>
                <a:effectLst/>
              </a:rPr>
              <a:t>No cat is door.</a:t>
            </a:r>
          </a:p>
          <a:p>
            <a:pPr algn="l">
              <a:buFont typeface="+mj-lt"/>
              <a:buAutoNum type="arabicPeriod"/>
            </a:pPr>
            <a:r>
              <a:rPr lang="en-US" sz="2000" b="0" i="0" dirty="0">
                <a:solidFill>
                  <a:srgbClr val="000000"/>
                </a:solidFill>
                <a:effectLst/>
              </a:rPr>
              <a:t>Some cats are dogs.</a:t>
            </a:r>
          </a:p>
          <a:p>
            <a:pPr algn="l">
              <a:buFont typeface="+mj-lt"/>
              <a:buAutoNum type="arabicPeriod"/>
            </a:pPr>
            <a:r>
              <a:rPr lang="en-US" sz="2000" b="0" i="0" dirty="0">
                <a:solidFill>
                  <a:srgbClr val="000000"/>
                </a:solidFill>
                <a:effectLst/>
              </a:rPr>
              <a:t>All the cats are dogs.</a:t>
            </a:r>
          </a:p>
          <a:p>
            <a:pPr algn="l"/>
            <a:r>
              <a:rPr lang="en-US" sz="2000" dirty="0">
                <a:solidFill>
                  <a:srgbClr val="000000"/>
                </a:solidFill>
              </a:rPr>
              <a:t>Then </a:t>
            </a:r>
          </a:p>
          <a:p>
            <a:pPr marL="342900" indent="-342900" algn="l">
              <a:buFont typeface="+mj-lt"/>
              <a:buAutoNum type="alphaUcPeriod"/>
            </a:pPr>
            <a:r>
              <a:rPr lang="en-IN" sz="2000" b="0" i="0" dirty="0">
                <a:solidFill>
                  <a:srgbClr val="000000"/>
                </a:solidFill>
                <a:effectLst/>
              </a:rPr>
              <a:t>Only (2) and (4)</a:t>
            </a:r>
            <a:endParaRPr lang="en-US" sz="2000" b="0" i="0" dirty="0">
              <a:solidFill>
                <a:srgbClr val="000000"/>
              </a:solidFill>
              <a:effectLst/>
            </a:endParaRPr>
          </a:p>
          <a:p>
            <a:pPr marL="342900" indent="-342900" algn="l">
              <a:buFont typeface="+mj-lt"/>
              <a:buAutoNum type="alphaUcPeriod"/>
            </a:pPr>
            <a:r>
              <a:rPr lang="en-IN" sz="2000" b="0" i="0" dirty="0">
                <a:solidFill>
                  <a:srgbClr val="000000"/>
                </a:solidFill>
                <a:effectLst/>
              </a:rPr>
              <a:t>Only (1) and (3)</a:t>
            </a:r>
            <a:endParaRPr lang="en-US" sz="2000" dirty="0">
              <a:solidFill>
                <a:srgbClr val="000000"/>
              </a:solidFill>
            </a:endParaRPr>
          </a:p>
          <a:p>
            <a:pPr marL="342900" indent="-342900" algn="l">
              <a:buFont typeface="+mj-lt"/>
              <a:buAutoNum type="alphaUcPeriod"/>
            </a:pPr>
            <a:r>
              <a:rPr lang="en-IN" sz="2000" b="0" i="0" dirty="0">
                <a:solidFill>
                  <a:srgbClr val="000000"/>
                </a:solidFill>
                <a:effectLst/>
              </a:rPr>
              <a:t>Only (3) and (4)</a:t>
            </a:r>
            <a:endParaRPr lang="en-US" sz="2000" b="0" i="0" dirty="0">
              <a:solidFill>
                <a:srgbClr val="000000"/>
              </a:solidFill>
              <a:effectLst/>
            </a:endParaRPr>
          </a:p>
          <a:p>
            <a:pPr marL="342900" indent="-342900" algn="l">
              <a:buFont typeface="+mj-lt"/>
              <a:buAutoNum type="alphaUcPeriod"/>
            </a:pPr>
            <a:r>
              <a:rPr lang="en-IN" sz="2000" b="0" i="0" dirty="0">
                <a:solidFill>
                  <a:srgbClr val="000000"/>
                </a:solidFill>
                <a:effectLst/>
              </a:rPr>
              <a:t>Only (3)</a:t>
            </a:r>
            <a:endParaRPr lang="en-US" sz="2000" dirty="0">
              <a:solidFill>
                <a:srgbClr val="000000"/>
              </a:solidFill>
            </a:endParaRPr>
          </a:p>
          <a:p>
            <a:pPr algn="l"/>
            <a:endParaRPr lang="en-US" sz="1400" b="0" i="0" dirty="0">
              <a:solidFill>
                <a:srgbClr val="000000"/>
              </a:solidFill>
              <a:effectLst/>
              <a:latin typeface="arial" panose="020B0604020202020204" pitchFamily="34" charset="0"/>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656A908A-1004-4574-BA3E-AA187C166138}"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332234" y="6356352"/>
            <a:ext cx="6667928" cy="219110"/>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95</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319993367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i="0" dirty="0">
                <a:ln w="0"/>
                <a:solidFill>
                  <a:schemeClr val="tx1"/>
                </a:solidFill>
                <a:effectLst>
                  <a:outerShdw blurRad="38100" dist="19050" dir="2700000" algn="tl" rotWithShape="0">
                    <a:schemeClr val="dk1">
                      <a:alpha val="40000"/>
                    </a:schemeClr>
                  </a:outerShdw>
                </a:effectLst>
              </a:rPr>
              <a:t>Sol:</a:t>
            </a: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2400" dirty="0">
              <a:ln w="0"/>
              <a:solidFill>
                <a:schemeClr val="tx1"/>
              </a:solidFill>
              <a:effectLst>
                <a:outerShdw blurRad="38100" dist="19050" dir="2700000" algn="tl" rotWithShape="0">
                  <a:schemeClr val="dk1">
                    <a:alpha val="40000"/>
                  </a:schemeClr>
                </a:outerShdw>
              </a:effectLst>
            </a:endParaRPr>
          </a:p>
          <a:p>
            <a:pPr algn="l"/>
            <a:r>
              <a:rPr lang="en-US" sz="2400" i="0" dirty="0">
                <a:ln w="0"/>
                <a:solidFill>
                  <a:schemeClr val="tx1"/>
                </a:solidFill>
                <a:effectLst>
                  <a:outerShdw blurRad="38100" dist="19050" dir="2700000" algn="tl" rotWithShape="0">
                    <a:schemeClr val="dk1">
                      <a:alpha val="40000"/>
                    </a:schemeClr>
                  </a:outerShdw>
                </a:effectLst>
              </a:rPr>
              <a:t>Only 3 follows</a:t>
            </a: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E0749B4D-868E-41A2-B386-F39F57ED633D}"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356351"/>
            <a:ext cx="6565186" cy="219111"/>
          </a:xfrm>
        </p:spPr>
        <p:txBody>
          <a:bodyPr/>
          <a:lstStyle/>
          <a:p>
            <a:r>
              <a:rPr lang="en-US"/>
              <a:t>Faculty Name: Mr. Raman Chauhan       Optimization &amp; Numerical Techniques (AAS0404)      Unit V</a:t>
            </a:r>
            <a:endParaRPr lang="en-US" dirty="0"/>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96</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7" name="Object 6">
            <a:extLst>
              <a:ext uri="{FF2B5EF4-FFF2-40B4-BE49-F238E27FC236}">
                <a16:creationId xmlns:a16="http://schemas.microsoft.com/office/drawing/2014/main" xmlns="" id="{823C41FE-AEB6-4F66-9080-FF6DFD61EE93}"/>
              </a:ext>
            </a:extLst>
          </p:cNvPr>
          <p:cNvGraphicFramePr>
            <a:graphicFrameLocks noChangeAspect="1"/>
          </p:cNvGraphicFramePr>
          <p:nvPr/>
        </p:nvGraphicFramePr>
        <p:xfrm>
          <a:off x="2044557" y="1921268"/>
          <a:ext cx="4982967" cy="1507732"/>
        </p:xfrm>
        <a:graphic>
          <a:graphicData uri="http://schemas.openxmlformats.org/presentationml/2006/ole">
            <p:oleObj spid="_x0000_s17436" name="Bitmap Image" r:id="rId4" imgW="4044960" imgH="1079640" progId="PBrush">
              <p:embed/>
            </p:oleObj>
          </a:graphicData>
        </a:graphic>
      </p:graphicFrame>
    </p:spTree>
    <p:extLst>
      <p:ext uri="{BB962C8B-B14F-4D97-AF65-F5344CB8AC3E}">
        <p14:creationId xmlns:p14="http://schemas.microsoft.com/office/powerpoint/2010/main" xmlns="" val="159363852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69"/>
            <a:ext cx="9890588" cy="5154667"/>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US" sz="2400" b="1" i="0" dirty="0">
                <a:ln w="0"/>
                <a:solidFill>
                  <a:schemeClr val="tx1"/>
                </a:solidFill>
                <a:effectLst>
                  <a:outerShdw blurRad="38100" dist="19050" dir="2700000" algn="tl" rotWithShape="0">
                    <a:schemeClr val="dk1">
                      <a:alpha val="40000"/>
                    </a:schemeClr>
                  </a:outerShdw>
                </a:effectLst>
              </a:rPr>
              <a:t>Example-4</a:t>
            </a:r>
            <a:r>
              <a:rPr lang="en-US" sz="2400" i="0" dirty="0">
                <a:ln w="0"/>
                <a:solidFill>
                  <a:schemeClr val="tx1"/>
                </a:solidFill>
                <a:effectLst>
                  <a:outerShdw blurRad="38100" dist="19050" dir="2700000" algn="tl" rotWithShape="0">
                    <a:schemeClr val="dk1">
                      <a:alpha val="40000"/>
                    </a:schemeClr>
                  </a:outerShdw>
                </a:effectLst>
              </a:rPr>
              <a:t> </a:t>
            </a:r>
          </a:p>
          <a:p>
            <a:pPr algn="l"/>
            <a:r>
              <a:rPr lang="en-US" sz="2400" b="1" i="0" dirty="0">
                <a:solidFill>
                  <a:srgbClr val="000000"/>
                </a:solidFill>
                <a:effectLst/>
              </a:rPr>
              <a:t>Statements:</a:t>
            </a:r>
            <a:r>
              <a:rPr lang="en-US" sz="2400" b="0" i="0" dirty="0">
                <a:solidFill>
                  <a:srgbClr val="000000"/>
                </a:solidFill>
                <a:effectLst/>
              </a:rPr>
              <a:t> All the locks are keys. All the keys are bats. Some watches are bats.</a:t>
            </a:r>
          </a:p>
          <a:p>
            <a:pPr algn="l"/>
            <a:r>
              <a:rPr lang="en-US" sz="2400" b="1" i="0" dirty="0">
                <a:solidFill>
                  <a:srgbClr val="000000"/>
                </a:solidFill>
                <a:effectLst/>
              </a:rPr>
              <a:t>Conclusions:</a:t>
            </a:r>
            <a:endParaRPr lang="en-US" sz="2400" b="0" i="0" dirty="0">
              <a:solidFill>
                <a:srgbClr val="000000"/>
              </a:solidFill>
              <a:effectLst/>
            </a:endParaRPr>
          </a:p>
          <a:p>
            <a:pPr algn="l">
              <a:buFont typeface="+mj-lt"/>
              <a:buAutoNum type="arabicPeriod"/>
            </a:pPr>
            <a:r>
              <a:rPr lang="en-US" sz="2400" i="0" dirty="0">
                <a:ln w="0"/>
                <a:solidFill>
                  <a:schemeClr val="tx1"/>
                </a:solidFill>
                <a:effectLst>
                  <a:outerShdw blurRad="38100" dist="19050" dir="2700000" algn="tl" rotWithShape="0">
                    <a:schemeClr val="dk1">
                      <a:alpha val="40000"/>
                    </a:schemeClr>
                  </a:outerShdw>
                </a:effectLst>
              </a:rPr>
              <a:t> </a:t>
            </a:r>
            <a:r>
              <a:rPr lang="en-US" sz="2400" b="0" i="0" dirty="0">
                <a:solidFill>
                  <a:srgbClr val="000000"/>
                </a:solidFill>
                <a:effectLst/>
              </a:rPr>
              <a:t>Some bats are locks.</a:t>
            </a:r>
          </a:p>
          <a:p>
            <a:pPr algn="l">
              <a:buFont typeface="+mj-lt"/>
              <a:buAutoNum type="arabicPeriod"/>
            </a:pPr>
            <a:r>
              <a:rPr lang="en-US" sz="2400" b="0" i="0" dirty="0">
                <a:solidFill>
                  <a:srgbClr val="000000"/>
                </a:solidFill>
                <a:effectLst/>
              </a:rPr>
              <a:t>Some watches are keys.</a:t>
            </a:r>
          </a:p>
          <a:p>
            <a:pPr algn="l">
              <a:buFont typeface="+mj-lt"/>
              <a:buAutoNum type="arabicPeriod"/>
            </a:pPr>
            <a:r>
              <a:rPr lang="en-US" sz="2400" b="0" i="0" dirty="0">
                <a:solidFill>
                  <a:srgbClr val="000000"/>
                </a:solidFill>
                <a:effectLst/>
              </a:rPr>
              <a:t>All the keys are locks.</a:t>
            </a:r>
          </a:p>
          <a:p>
            <a:pPr algn="l"/>
            <a:r>
              <a:rPr lang="en-US" sz="2400" i="0" dirty="0">
                <a:ln w="0"/>
                <a:solidFill>
                  <a:schemeClr val="tx1"/>
                </a:solidFill>
                <a:effectLst>
                  <a:outerShdw blurRad="38100" dist="19050" dir="2700000" algn="tl" rotWithShape="0">
                    <a:schemeClr val="dk1">
                      <a:alpha val="40000"/>
                    </a:schemeClr>
                  </a:outerShdw>
                </a:effectLst>
              </a:rPr>
              <a:t>Then </a:t>
            </a:r>
          </a:p>
          <a:p>
            <a:pPr marL="457200" indent="-457200" algn="l">
              <a:buFont typeface="+mj-lt"/>
              <a:buAutoNum type="alphaUcPeriod"/>
            </a:pPr>
            <a:r>
              <a:rPr lang="en-IN" sz="2400" b="0" i="0" dirty="0">
                <a:solidFill>
                  <a:srgbClr val="000000"/>
                </a:solidFill>
                <a:effectLst/>
              </a:rPr>
              <a:t>Only (1) and (2)</a:t>
            </a:r>
            <a:endParaRPr lang="en-US" sz="2400" b="0" dirty="0">
              <a:ln w="0"/>
              <a:solidFill>
                <a:schemeClr val="tx1"/>
              </a:solidFill>
              <a:effectLst>
                <a:outerShdw blurRad="38100" dist="19050" dir="2700000" algn="tl" rotWithShape="0">
                  <a:schemeClr val="dk1">
                    <a:alpha val="40000"/>
                  </a:schemeClr>
                </a:outerShdw>
              </a:effectLst>
            </a:endParaRPr>
          </a:p>
          <a:p>
            <a:pPr marL="457200" indent="-457200" algn="l">
              <a:buFont typeface="+mj-lt"/>
              <a:buAutoNum type="alphaUcPeriod"/>
            </a:pPr>
            <a:r>
              <a:rPr lang="en-IN" sz="2400" b="0" i="0" dirty="0">
                <a:solidFill>
                  <a:srgbClr val="000000"/>
                </a:solidFill>
                <a:effectLst/>
              </a:rPr>
              <a:t>Only (1)</a:t>
            </a:r>
          </a:p>
          <a:p>
            <a:pPr marL="457200" indent="-457200" algn="l">
              <a:buFont typeface="+mj-lt"/>
              <a:buAutoNum type="alphaUcPeriod"/>
            </a:pPr>
            <a:r>
              <a:rPr lang="en-IN" sz="2400" b="0" i="0" dirty="0">
                <a:solidFill>
                  <a:srgbClr val="000000"/>
                </a:solidFill>
                <a:effectLst/>
              </a:rPr>
              <a:t>Only (2)</a:t>
            </a:r>
          </a:p>
          <a:p>
            <a:pPr marL="457200" indent="-457200" algn="l">
              <a:buFont typeface="+mj-lt"/>
              <a:buAutoNum type="alphaUcPeriod"/>
            </a:pPr>
            <a:r>
              <a:rPr lang="en-IN" sz="2400" b="0" i="0" dirty="0">
                <a:solidFill>
                  <a:srgbClr val="000000"/>
                </a:solidFill>
                <a:effectLst/>
              </a:rPr>
              <a:t>Only (1) and Only (3)</a:t>
            </a:r>
          </a:p>
          <a:p>
            <a:pPr algn="l"/>
            <a:endParaRPr lang="en-IN" sz="2400" b="0" i="0" dirty="0">
              <a:solidFill>
                <a:srgbClr val="000000"/>
              </a:solidFill>
              <a:effectLst/>
              <a:latin typeface="arial" panose="020B0604020202020204" pitchFamily="34" charset="0"/>
            </a:endParaRPr>
          </a:p>
          <a:p>
            <a:pPr algn="l"/>
            <a:endParaRPr lang="en-US" sz="2400" i="0" dirty="0">
              <a:ln w="0"/>
              <a:solidFill>
                <a:schemeClr val="tx1"/>
              </a:solidFill>
              <a:effectLst>
                <a:outerShdw blurRad="38100" dist="19050" dir="2700000" algn="tl" rotWithShape="0">
                  <a:schemeClr val="dk1">
                    <a:alpha val="40000"/>
                  </a:schemeClr>
                </a:outerShdw>
              </a:effectLst>
              <a:latin typeface="arial" panose="020B0604020202020204" pitchFamily="34" charset="0"/>
            </a:endParaRPr>
          </a:p>
          <a:p>
            <a:pPr marL="457200" indent="-457200" algn="l">
              <a:buFont typeface="+mj-lt"/>
              <a:buAutoNum type="alphaUcPeriod"/>
            </a:pPr>
            <a:endParaRPr lang="en-US" sz="2400" i="0" dirty="0">
              <a:ln w="0"/>
              <a:solidFill>
                <a:schemeClr val="tx1"/>
              </a:solidFill>
              <a:effectLst>
                <a:outerShdw blurRad="38100" dist="19050" dir="2700000" algn="tl" rotWithShape="0">
                  <a:schemeClr val="dk1">
                    <a:alpha val="40000"/>
                  </a:schemeClr>
                </a:outerShdw>
              </a:effectLst>
            </a:endParaRPr>
          </a:p>
          <a:p>
            <a:pPr algn="l"/>
            <a:endParaRPr lang="en-US" sz="1400" b="0" i="0" dirty="0">
              <a:solidFill>
                <a:srgbClr val="000000"/>
              </a:solidFill>
              <a:effectLst/>
              <a:latin typeface="arial" panose="020B0604020202020204" pitchFamily="34" charset="0"/>
            </a:endParaRPr>
          </a:p>
          <a:p>
            <a:pPr algn="l"/>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EA49B0D8-EF01-4350-9B6E-C6294166BF7E}"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428270"/>
            <a:ext cx="6503542" cy="14719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97</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spTree>
    <p:extLst>
      <p:ext uri="{BB962C8B-B14F-4D97-AF65-F5344CB8AC3E}">
        <p14:creationId xmlns:p14="http://schemas.microsoft.com/office/powerpoint/2010/main" xmlns="" val="4227568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716F2-2184-44FE-8C8F-28A45D472D6D}"/>
              </a:ext>
            </a:extLst>
          </p:cNvPr>
          <p:cNvSpPr>
            <a:spLocks noGrp="1"/>
          </p:cNvSpPr>
          <p:nvPr>
            <p:ph type="ctrTitle"/>
          </p:nvPr>
        </p:nvSpPr>
        <p:spPr>
          <a:xfrm>
            <a:off x="1828801" y="136525"/>
            <a:ext cx="9890588" cy="777876"/>
          </a:xfrm>
        </p:spPr>
        <p:style>
          <a:lnRef idx="1">
            <a:schemeClr val="accent5"/>
          </a:lnRef>
          <a:fillRef idx="2">
            <a:schemeClr val="accent5"/>
          </a:fillRef>
          <a:effectRef idx="1">
            <a:schemeClr val="accent5"/>
          </a:effectRef>
          <a:fontRef idx="minor">
            <a:schemeClr val="dk1"/>
          </a:fontRef>
        </p:style>
        <p:txBody>
          <a:bodyPr>
            <a:normAutofit/>
          </a:bodyPr>
          <a:lstStyle/>
          <a:p>
            <a:r>
              <a:rPr lang="en-US" sz="3200" b="1" dirty="0">
                <a:solidFill>
                  <a:prstClr val="black"/>
                </a:solidFill>
                <a:latin typeface="Calibri"/>
              </a:rPr>
              <a:t>Syllogism (CO5)</a:t>
            </a:r>
            <a:endParaRPr lang="hi-IN" sz="3200" b="1" dirty="0"/>
          </a:p>
        </p:txBody>
      </p:sp>
      <p:sp>
        <p:nvSpPr>
          <p:cNvPr id="3" name="Subtitle 2">
            <a:extLst>
              <a:ext uri="{FF2B5EF4-FFF2-40B4-BE49-F238E27FC236}">
                <a16:creationId xmlns:a16="http://schemas.microsoft.com/office/drawing/2014/main" xmlns="" id="{5DADA288-0591-41CE-A60B-0AC00CF37ECA}"/>
              </a:ext>
            </a:extLst>
          </p:cNvPr>
          <p:cNvSpPr>
            <a:spLocks noGrp="1"/>
          </p:cNvSpPr>
          <p:nvPr>
            <p:ph type="subTitle" idx="1"/>
          </p:nvPr>
        </p:nvSpPr>
        <p:spPr>
          <a:xfrm>
            <a:off x="1828801" y="1055670"/>
            <a:ext cx="9890588" cy="4941718"/>
          </a:xfrm>
          <a:ln>
            <a:noFill/>
          </a:ln>
        </p:spPr>
        <p:style>
          <a:lnRef idx="2">
            <a:schemeClr val="accent1"/>
          </a:lnRef>
          <a:fillRef idx="1">
            <a:schemeClr val="lt1"/>
          </a:fillRef>
          <a:effectRef idx="0">
            <a:schemeClr val="accent1"/>
          </a:effectRef>
          <a:fontRef idx="minor">
            <a:schemeClr val="dk1"/>
          </a:fontRef>
        </p:style>
        <p:txBody>
          <a:bodyPr>
            <a:noAutofit/>
          </a:bodyPr>
          <a:lstStyle/>
          <a:p>
            <a:pPr algn="l"/>
            <a:r>
              <a:rPr lang="en-IN" sz="2400" i="0" dirty="0">
                <a:ln w="0"/>
                <a:solidFill>
                  <a:schemeClr val="tx1"/>
                </a:solidFill>
                <a:effectLst>
                  <a:outerShdw blurRad="38100" dist="19050" dir="2700000" algn="tl" rotWithShape="0">
                    <a:schemeClr val="dk1">
                      <a:alpha val="40000"/>
                    </a:schemeClr>
                  </a:outerShdw>
                </a:effectLst>
              </a:rPr>
              <a:t>Sol:</a:t>
            </a:r>
            <a:endParaRPr lang="en-US" sz="2400" i="0" dirty="0">
              <a:ln w="0"/>
              <a:solidFill>
                <a:schemeClr val="tx1"/>
              </a:solidFill>
              <a:effectLst>
                <a:outerShdw blurRad="38100" dist="19050" dir="2700000" algn="tl" rotWithShape="0">
                  <a:schemeClr val="dk1">
                    <a:alpha val="40000"/>
                  </a:schemeClr>
                </a:outerShdw>
              </a:effectLst>
            </a:endParaRPr>
          </a:p>
        </p:txBody>
      </p:sp>
      <p:sp>
        <p:nvSpPr>
          <p:cNvPr id="4" name="Date Placeholder 3">
            <a:extLst>
              <a:ext uri="{FF2B5EF4-FFF2-40B4-BE49-F238E27FC236}">
                <a16:creationId xmlns:a16="http://schemas.microsoft.com/office/drawing/2014/main" xmlns="" id="{4915E1F9-6495-4902-8F73-B78F6E88E331}"/>
              </a:ext>
            </a:extLst>
          </p:cNvPr>
          <p:cNvSpPr>
            <a:spLocks noGrp="1"/>
          </p:cNvSpPr>
          <p:nvPr>
            <p:ph type="dt" sz="half" idx="10"/>
          </p:nvPr>
        </p:nvSpPr>
        <p:spPr/>
        <p:txBody>
          <a:bodyPr/>
          <a:lstStyle/>
          <a:p>
            <a:fld id="{D06084BE-05A4-493A-9B56-FE975D9B5AD8}" type="datetime1">
              <a:rPr lang="en-US" smtClean="0"/>
              <a:pPr/>
              <a:t>5/14/2022</a:t>
            </a:fld>
            <a:endParaRPr lang="en-US"/>
          </a:p>
        </p:txBody>
      </p:sp>
      <p:sp>
        <p:nvSpPr>
          <p:cNvPr id="5" name="Footer Placeholder 4">
            <a:extLst>
              <a:ext uri="{FF2B5EF4-FFF2-40B4-BE49-F238E27FC236}">
                <a16:creationId xmlns:a16="http://schemas.microsoft.com/office/drawing/2014/main" xmlns="" id="{7C5784F6-A213-42F0-B079-3D80F29425C0}"/>
              </a:ext>
            </a:extLst>
          </p:cNvPr>
          <p:cNvSpPr>
            <a:spLocks noGrp="1"/>
          </p:cNvSpPr>
          <p:nvPr>
            <p:ph type="ftr" sz="quarter" idx="11"/>
          </p:nvPr>
        </p:nvSpPr>
        <p:spPr>
          <a:xfrm>
            <a:off x="2609636" y="6428270"/>
            <a:ext cx="6431622" cy="147191"/>
          </a:xfrm>
        </p:spPr>
        <p:txBody>
          <a:bodyPr/>
          <a:lstStyle/>
          <a:p>
            <a:r>
              <a:rPr lang="en-US" dirty="0"/>
              <a:t>Faculty Name: Mr. Raman Chauhan       Optimization &amp; Numerical Techniques (AAS0404)      Unit V</a:t>
            </a:r>
          </a:p>
        </p:txBody>
      </p:sp>
      <p:sp>
        <p:nvSpPr>
          <p:cNvPr id="6" name="Slide Number Placeholder 5">
            <a:extLst>
              <a:ext uri="{FF2B5EF4-FFF2-40B4-BE49-F238E27FC236}">
                <a16:creationId xmlns:a16="http://schemas.microsoft.com/office/drawing/2014/main" xmlns="" id="{48DC2D6A-CF14-4464-9D93-6A6FBB46B158}"/>
              </a:ext>
            </a:extLst>
          </p:cNvPr>
          <p:cNvSpPr>
            <a:spLocks noGrp="1"/>
          </p:cNvSpPr>
          <p:nvPr>
            <p:ph type="sldNum" sz="quarter" idx="12"/>
          </p:nvPr>
        </p:nvSpPr>
        <p:spPr/>
        <p:txBody>
          <a:bodyPr/>
          <a:lstStyle/>
          <a:p>
            <a:fld id="{B6F15528-21DE-4FAA-801E-634DDDAF4B2B}" type="slidenum">
              <a:rPr lang="en-US" smtClean="0"/>
              <a:pPr/>
              <a:t>98</a:t>
            </a:fld>
            <a:endParaRPr lang="en-US" dirty="0"/>
          </a:p>
        </p:txBody>
      </p:sp>
      <p:pic>
        <p:nvPicPr>
          <p:cNvPr id="16" name="Picture 15">
            <a:extLst>
              <a:ext uri="{FF2B5EF4-FFF2-40B4-BE49-F238E27FC236}">
                <a16:creationId xmlns:a16="http://schemas.microsoft.com/office/drawing/2014/main" xmlns="" id="{BD9FBC6D-341D-403F-A367-130B7346075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28600" y="136524"/>
            <a:ext cx="1295400" cy="705957"/>
          </a:xfrm>
          <a:prstGeom prst="rect">
            <a:avLst/>
          </a:prstGeom>
        </p:spPr>
      </p:pic>
      <p:graphicFrame>
        <p:nvGraphicFramePr>
          <p:cNvPr id="7" name="Object 6">
            <a:extLst>
              <a:ext uri="{FF2B5EF4-FFF2-40B4-BE49-F238E27FC236}">
                <a16:creationId xmlns:a16="http://schemas.microsoft.com/office/drawing/2014/main" xmlns="" id="{E853DA37-2D4A-4BE7-A823-D1E5A374C705}"/>
              </a:ext>
            </a:extLst>
          </p:cNvPr>
          <p:cNvGraphicFramePr>
            <a:graphicFrameLocks noChangeAspect="1"/>
          </p:cNvGraphicFramePr>
          <p:nvPr/>
        </p:nvGraphicFramePr>
        <p:xfrm>
          <a:off x="2609635" y="1709737"/>
          <a:ext cx="7621759" cy="4496423"/>
        </p:xfrm>
        <a:graphic>
          <a:graphicData uri="http://schemas.openxmlformats.org/presentationml/2006/ole">
            <p:oleObj spid="_x0000_s18460" name="Bitmap Image" r:id="rId4" imgW="4673520" imgH="3435480" progId="PBrush">
              <p:embed/>
            </p:oleObj>
          </a:graphicData>
        </a:graphic>
      </p:graphicFrame>
    </p:spTree>
    <p:extLst>
      <p:ext uri="{BB962C8B-B14F-4D97-AF65-F5344CB8AC3E}">
        <p14:creationId xmlns:p14="http://schemas.microsoft.com/office/powerpoint/2010/main" xmlns="" val="42125041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817164"/>
            <a:ext cx="8229600" cy="5507437"/>
          </a:xfrm>
        </p:spPr>
        <p:txBody>
          <a:bodyPr>
            <a:normAutofit fontScale="85000" lnSpcReduction="20000"/>
          </a:bodyPr>
          <a:lstStyle/>
          <a:p>
            <a:pPr marL="0" indent="0" algn="just">
              <a:buNone/>
            </a:pPr>
            <a:endParaRPr lang="en-US" sz="2200" b="1" dirty="0"/>
          </a:p>
          <a:p>
            <a:pPr marL="0" indent="0" algn="l">
              <a:buNone/>
            </a:pPr>
            <a:endParaRPr lang="en-US" sz="2000" b="1" dirty="0">
              <a:solidFill>
                <a:srgbClr val="000000"/>
              </a:solidFill>
            </a:endParaRPr>
          </a:p>
          <a:p>
            <a:pPr marL="228600" indent="-228600" algn="l">
              <a:buAutoNum type="arabicPeriod"/>
            </a:pPr>
            <a:r>
              <a:rPr lang="en-US" sz="2800" b="1" i="0" dirty="0">
                <a:solidFill>
                  <a:srgbClr val="000000"/>
                </a:solidFill>
                <a:effectLst/>
              </a:rPr>
              <a:t>Statements:</a:t>
            </a:r>
            <a:r>
              <a:rPr lang="en-US" sz="2800" b="0" i="0" dirty="0">
                <a:solidFill>
                  <a:srgbClr val="000000"/>
                </a:solidFill>
                <a:effectLst/>
              </a:rPr>
              <a:t> </a:t>
            </a:r>
          </a:p>
          <a:p>
            <a:pPr marL="0" indent="0" algn="l">
              <a:buNone/>
            </a:pPr>
            <a:r>
              <a:rPr lang="en-US" sz="2800" b="0" i="0" dirty="0">
                <a:solidFill>
                  <a:srgbClr val="000000"/>
                </a:solidFill>
                <a:effectLst/>
              </a:rPr>
              <a:t>Some ants are parrots. </a:t>
            </a:r>
            <a:endParaRPr lang="en-US" sz="2800" dirty="0">
              <a:solidFill>
                <a:srgbClr val="000000"/>
              </a:solidFill>
            </a:endParaRPr>
          </a:p>
          <a:p>
            <a:pPr marL="0" indent="0" algn="l">
              <a:buNone/>
            </a:pPr>
            <a:r>
              <a:rPr lang="en-US" sz="2800" b="0" i="0" dirty="0">
                <a:solidFill>
                  <a:srgbClr val="000000"/>
                </a:solidFill>
                <a:effectLst/>
              </a:rPr>
              <a:t>All the parrots are apples</a:t>
            </a:r>
          </a:p>
          <a:p>
            <a:pPr marL="0" indent="0" algn="l">
              <a:buNone/>
            </a:pPr>
            <a:r>
              <a:rPr lang="en-US" sz="2800" b="1" i="0" dirty="0">
                <a:solidFill>
                  <a:srgbClr val="000000"/>
                </a:solidFill>
                <a:effectLst/>
              </a:rPr>
              <a:t>Conclusions:</a:t>
            </a:r>
            <a:endParaRPr lang="en-US" sz="2800" b="0" i="0" dirty="0">
              <a:solidFill>
                <a:srgbClr val="000000"/>
              </a:solidFill>
              <a:effectLst/>
            </a:endParaRPr>
          </a:p>
          <a:p>
            <a:pPr algn="l">
              <a:buFont typeface="+mj-lt"/>
              <a:buAutoNum type="arabicPeriod"/>
            </a:pPr>
            <a:r>
              <a:rPr lang="en-US" sz="2800" b="0" i="0" dirty="0">
                <a:solidFill>
                  <a:srgbClr val="000000"/>
                </a:solidFill>
                <a:effectLst/>
              </a:rPr>
              <a:t>All the apples are parrots.</a:t>
            </a:r>
          </a:p>
          <a:p>
            <a:pPr algn="l">
              <a:buFont typeface="+mj-lt"/>
              <a:buAutoNum type="arabicPeriod"/>
            </a:pPr>
            <a:r>
              <a:rPr lang="en-US" sz="2800" b="0" i="0" dirty="0">
                <a:solidFill>
                  <a:srgbClr val="000000"/>
                </a:solidFill>
                <a:effectLst/>
              </a:rPr>
              <a:t>Some ants are apples.</a:t>
            </a:r>
          </a:p>
          <a:p>
            <a:pPr marL="0" indent="0" algn="l">
              <a:buNone/>
            </a:pPr>
            <a:r>
              <a:rPr lang="en-US" sz="2800" b="0" i="0" dirty="0">
                <a:solidFill>
                  <a:srgbClr val="000000"/>
                </a:solidFill>
                <a:effectLst/>
              </a:rPr>
              <a:t>Then </a:t>
            </a:r>
          </a:p>
          <a:p>
            <a:pPr marL="228600" indent="-228600" algn="l">
              <a:buFont typeface="+mj-lt"/>
              <a:buAutoNum type="alphaUcPeriod"/>
            </a:pPr>
            <a:r>
              <a:rPr lang="en-IN" sz="2800" b="0" i="0" dirty="0">
                <a:solidFill>
                  <a:srgbClr val="000000"/>
                </a:solidFill>
                <a:effectLst/>
              </a:rPr>
              <a:t>Only (1) conclusion follows</a:t>
            </a:r>
            <a:endParaRPr lang="en-US" sz="2800" dirty="0">
              <a:solidFill>
                <a:srgbClr val="000000"/>
              </a:solidFill>
            </a:endParaRPr>
          </a:p>
          <a:p>
            <a:pPr marL="228600" indent="-228600" algn="l">
              <a:buFont typeface="+mj-lt"/>
              <a:buAutoNum type="alphaUcPeriod"/>
            </a:pPr>
            <a:r>
              <a:rPr lang="en-IN" sz="2800" b="0" i="0" dirty="0">
                <a:solidFill>
                  <a:srgbClr val="000000"/>
                </a:solidFill>
                <a:effectLst/>
              </a:rPr>
              <a:t>Only (2) conclusion follows</a:t>
            </a:r>
          </a:p>
          <a:p>
            <a:pPr marL="228600" indent="-228600" algn="l">
              <a:buFont typeface="+mj-lt"/>
              <a:buAutoNum type="alphaUcPeriod"/>
            </a:pPr>
            <a:r>
              <a:rPr lang="en-US" sz="2800" b="0" i="0" dirty="0">
                <a:solidFill>
                  <a:srgbClr val="000000"/>
                </a:solidFill>
                <a:effectLst/>
              </a:rPr>
              <a:t>Neither (1) nor (2) follows</a:t>
            </a:r>
            <a:endParaRPr lang="en-IN" sz="2800" dirty="0">
              <a:solidFill>
                <a:srgbClr val="000000"/>
              </a:solidFill>
            </a:endParaRPr>
          </a:p>
          <a:p>
            <a:pPr marL="228600" indent="-228600" algn="l">
              <a:buFont typeface="+mj-lt"/>
              <a:buAutoNum type="alphaUcPeriod"/>
            </a:pPr>
            <a:r>
              <a:rPr lang="en-US" sz="2800" b="0" i="0" dirty="0">
                <a:solidFill>
                  <a:srgbClr val="000000"/>
                </a:solidFill>
                <a:effectLst/>
              </a:rPr>
              <a:t>Both (1) and (2) follow</a:t>
            </a:r>
            <a:endParaRPr lang="en-IN" sz="2800" b="0" i="0" dirty="0">
              <a:solidFill>
                <a:srgbClr val="000000"/>
              </a:solidFill>
              <a:effectLst/>
            </a:endParaRPr>
          </a:p>
          <a:p>
            <a:pPr marL="228600" indent="-228600" algn="l">
              <a:buFont typeface="+mj-lt"/>
              <a:buAutoNum type="alphaUcPeriod"/>
            </a:pPr>
            <a:endParaRPr lang="en-US" sz="1200" b="0" i="0" dirty="0">
              <a:solidFill>
                <a:srgbClr val="000000"/>
              </a:solidFill>
              <a:effectLst/>
              <a:latin typeface="arial" panose="020B0604020202020204" pitchFamily="34" charset="0"/>
            </a:endParaRPr>
          </a:p>
          <a:p>
            <a:pPr marL="228600" indent="-228600" algn="l">
              <a:buFont typeface="+mj-lt"/>
              <a:buAutoNum type="alphaUcPeriod"/>
            </a:pPr>
            <a:endParaRPr lang="en-US" sz="1200" b="0" i="0" dirty="0">
              <a:solidFill>
                <a:srgbClr val="000000"/>
              </a:solidFill>
              <a:effectLst/>
              <a:latin typeface="arial" panose="020B0604020202020204" pitchFamily="34" charset="0"/>
            </a:endParaRPr>
          </a:p>
          <a:p>
            <a:pPr marL="0" indent="0" algn="l">
              <a:buNone/>
            </a:pPr>
            <a:r>
              <a:rPr lang="en-US" sz="2000" dirty="0">
                <a:ln w="0"/>
                <a:solidFill>
                  <a:schemeClr val="tx1"/>
                </a:solidFill>
                <a:effectLst>
                  <a:outerShdw blurRad="38100" dist="19050" dir="2700000" algn="tl" rotWithShape="0">
                    <a:schemeClr val="dk1">
                      <a:alpha val="40000"/>
                    </a:schemeClr>
                  </a:outerShdw>
                </a:effectLst>
              </a:rPr>
              <a:t> </a:t>
            </a:r>
          </a:p>
          <a:p>
            <a:pPr marL="0" indent="0" algn="just">
              <a:buNone/>
            </a:pPr>
            <a:r>
              <a:rPr lang="en-US" sz="2200" b="1" dirty="0"/>
              <a:t> </a:t>
            </a:r>
            <a:endParaRPr lang="en-US" sz="2200" dirty="0"/>
          </a:p>
        </p:txBody>
      </p:sp>
      <p:sp>
        <p:nvSpPr>
          <p:cNvPr id="4" name="Date Placeholder 3"/>
          <p:cNvSpPr>
            <a:spLocks noGrp="1"/>
          </p:cNvSpPr>
          <p:nvPr>
            <p:ph type="dt" sz="half" idx="10"/>
          </p:nvPr>
        </p:nvSpPr>
        <p:spPr/>
        <p:txBody>
          <a:bodyPr/>
          <a:lstStyle/>
          <a:p>
            <a:fld id="{BC2B346C-9A7F-4E8F-86A8-598EBD3F677B}" type="datetime1">
              <a:rPr lang="en-US" smtClean="0"/>
              <a:pPr/>
              <a:t>5/14/2022</a:t>
            </a:fld>
            <a:endParaRPr lang="en-US"/>
          </a:p>
        </p:txBody>
      </p:sp>
      <p:sp>
        <p:nvSpPr>
          <p:cNvPr id="5" name="Footer Placeholder 4"/>
          <p:cNvSpPr>
            <a:spLocks noGrp="1"/>
          </p:cNvSpPr>
          <p:nvPr>
            <p:ph type="ftr" sz="quarter" idx="11"/>
          </p:nvPr>
        </p:nvSpPr>
        <p:spPr>
          <a:xfrm>
            <a:off x="2774023" y="6324601"/>
            <a:ext cx="7099442" cy="396875"/>
          </a:xfrm>
        </p:spPr>
        <p:txBody>
          <a:bodyPr/>
          <a:lstStyle/>
          <a:p>
            <a:r>
              <a:rPr lang="en-US"/>
              <a:t>Faculty Name: Mr. Raman Chauhan       Optimization &amp; Numerical Techniques (AAS0404)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2895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b="1" dirty="0">
                <a:solidFill>
                  <a:prstClr val="black"/>
                </a:solidFill>
                <a:latin typeface="Calibri"/>
                <a:cs typeface="Times New Roman" pitchFamily="18" charset="0"/>
              </a:rPr>
              <a:t>Syllogism</a:t>
            </a:r>
            <a:r>
              <a:rPr lang="en-US" sz="3000" b="1" dirty="0">
                <a:solidFill>
                  <a:prstClr val="black"/>
                </a:solidFill>
                <a:latin typeface="Calibri"/>
              </a:rPr>
              <a:t> (CO5)</a:t>
            </a:r>
            <a:endParaRPr lang="en-US" sz="3000" b="1" dirty="0">
              <a:cs typeface="Times New Roman" pitchFamily="18" charset="0"/>
            </a:endParaRP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1524000" y="1"/>
            <a:ext cx="1447800" cy="817163"/>
          </a:xfrm>
          <a:prstGeom prst="rect">
            <a:avLst/>
          </a:prstGeom>
          <a:noFill/>
        </p:spPr>
      </p:pic>
      <p:pic>
        <p:nvPicPr>
          <p:cNvPr id="8" name="Picture 3"/>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371975" y="817164"/>
            <a:ext cx="3600450" cy="54300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02068295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987</TotalTime>
  <Words>6220</Words>
  <Application>Microsoft Office PowerPoint</Application>
  <PresentationFormat>Custom</PresentationFormat>
  <Paragraphs>1267</Paragraphs>
  <Slides>124</Slides>
  <Notes>10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124</vt:i4>
      </vt:variant>
    </vt:vector>
  </HeadingPairs>
  <TitlesOfParts>
    <vt:vector size="126" baseType="lpstr">
      <vt:lpstr>1_Office Theme</vt:lpstr>
      <vt:lpstr>Bitmap Image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Number System (CO5)</vt:lpstr>
      <vt:lpstr>Slide 39</vt:lpstr>
      <vt:lpstr>Slide 40</vt:lpstr>
      <vt:lpstr>Permutation &amp; Combination (CO5)</vt:lpstr>
      <vt:lpstr>Permutation &amp; Combination (CO5)</vt:lpstr>
      <vt:lpstr>Permutation &amp; Combination (CO5)</vt:lpstr>
      <vt:lpstr>Permutation &amp; Combination (CO5)</vt:lpstr>
      <vt:lpstr>Permutation &amp; Combination (CO5)</vt:lpstr>
      <vt:lpstr>Permutation &amp; Combination (CO5)</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Syllogism (CO5)</vt:lpstr>
      <vt:lpstr>Syllogism (CO5)</vt:lpstr>
      <vt:lpstr>Syllogism (CO5)</vt:lpstr>
      <vt:lpstr>Syllogism (CO5)</vt:lpstr>
      <vt:lpstr>Syllogism (CO5)</vt:lpstr>
      <vt:lpstr>Syllogism (CO5)</vt:lpstr>
      <vt:lpstr>Syllogism (CO5)</vt:lpstr>
      <vt:lpstr>Syllogism (CO5)</vt:lpstr>
      <vt:lpstr>Syllogism (CO5)</vt:lpstr>
      <vt:lpstr>Slide 99</vt:lpstr>
      <vt:lpstr>Slide 100</vt:lpstr>
      <vt:lpstr>Slide 101</vt:lpstr>
      <vt:lpstr>Slide 102</vt:lpstr>
      <vt:lpstr>Weekly assignment (CO5)</vt:lpstr>
      <vt:lpstr>Weekly assignment (CO5)</vt:lpstr>
      <vt:lpstr>Weekly assignment (CO5)</vt:lpstr>
      <vt:lpstr>Weekly assignment (CO5)</vt:lpstr>
      <vt:lpstr>Weekly assignment (CO5)</vt:lpstr>
      <vt:lpstr>Weekly assignment (CO5)</vt:lpstr>
      <vt:lpstr>Weekly assignment (CO5)</vt:lpstr>
      <vt:lpstr>Weekly assignment (CO5)</vt:lpstr>
      <vt:lpstr>MCQ’s (CO5)</vt:lpstr>
      <vt:lpstr>MCQ’s (CO5)</vt:lpstr>
      <vt:lpstr>MCQ’s(CO5)</vt:lpstr>
      <vt:lpstr>Slide 114</vt:lpstr>
      <vt:lpstr>Slide 115</vt:lpstr>
      <vt:lpstr>Slide 116</vt:lpstr>
      <vt:lpstr>Slide 117</vt:lpstr>
      <vt:lpstr>Expected Questions for University Exam (CO5)</vt:lpstr>
      <vt:lpstr>Expected Questions for University Exam (CO5)</vt:lpstr>
      <vt:lpstr>Expected Questions for University Exam (CO5)</vt:lpstr>
      <vt:lpstr>Expected Questions for University Exam (CO5)</vt:lpstr>
      <vt:lpstr>Expected Questions for University Exam (CO5)</vt:lpstr>
      <vt:lpstr>Slide 123</vt:lpstr>
      <vt:lpstr>Slide 124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Mr.Raman Chauhan</dc:creator>
  <cp:lastModifiedBy>matlab</cp:lastModifiedBy>
  <cp:revision>121</cp:revision>
  <dcterms:created xsi:type="dcterms:W3CDTF">2022-01-12T07:14:28Z</dcterms:created>
  <dcterms:modified xsi:type="dcterms:W3CDTF">2022-05-14T14:12:41Z</dcterms:modified>
</cp:coreProperties>
</file>