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404" r:id="rId3"/>
    <p:sldId id="417" r:id="rId4"/>
    <p:sldId id="406" r:id="rId5"/>
    <p:sldId id="420" r:id="rId6"/>
    <p:sldId id="269" r:id="rId7"/>
    <p:sldId id="333" r:id="rId8"/>
    <p:sldId id="334" r:id="rId9"/>
    <p:sldId id="327" r:id="rId10"/>
    <p:sldId id="379" r:id="rId11"/>
    <p:sldId id="382" r:id="rId12"/>
    <p:sldId id="418" r:id="rId13"/>
    <p:sldId id="421" r:id="rId14"/>
    <p:sldId id="410" r:id="rId15"/>
    <p:sldId id="386" r:id="rId16"/>
    <p:sldId id="388" r:id="rId17"/>
    <p:sldId id="272" r:id="rId18"/>
    <p:sldId id="422" r:id="rId19"/>
    <p:sldId id="271" r:id="rId20"/>
    <p:sldId id="424" r:id="rId21"/>
    <p:sldId id="354" r:id="rId22"/>
    <p:sldId id="355" r:id="rId23"/>
    <p:sldId id="356" r:id="rId24"/>
    <p:sldId id="414" r:id="rId25"/>
    <p:sldId id="358" r:id="rId26"/>
    <p:sldId id="425" r:id="rId27"/>
    <p:sldId id="412" r:id="rId28"/>
    <p:sldId id="326" r:id="rId29"/>
    <p:sldId id="361" r:id="rId30"/>
    <p:sldId id="369" r:id="rId31"/>
    <p:sldId id="282" r:id="rId32"/>
    <p:sldId id="281" r:id="rId33"/>
    <p:sldId id="276" r:id="rId34"/>
    <p:sldId id="275" r:id="rId35"/>
    <p:sldId id="270" r:id="rId36"/>
    <p:sldId id="362" r:id="rId37"/>
    <p:sldId id="413" r:id="rId38"/>
    <p:sldId id="273" r:id="rId39"/>
    <p:sldId id="324" r:id="rId40"/>
    <p:sldId id="373" r:id="rId41"/>
    <p:sldId id="377" r:id="rId42"/>
    <p:sldId id="374" r:id="rId43"/>
    <p:sldId id="376" r:id="rId44"/>
    <p:sldId id="363" r:id="rId45"/>
    <p:sldId id="325" r:id="rId46"/>
    <p:sldId id="423" r:id="rId47"/>
    <p:sldId id="411" r:id="rId48"/>
    <p:sldId id="337" r:id="rId49"/>
    <p:sldId id="338" r:id="rId50"/>
    <p:sldId id="339" r:id="rId51"/>
    <p:sldId id="340" r:id="rId52"/>
    <p:sldId id="415" r:id="rId53"/>
    <p:sldId id="416" r:id="rId54"/>
    <p:sldId id="28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8510" autoAdjust="0"/>
  </p:normalViewPr>
  <p:slideViewPr>
    <p:cSldViewPr>
      <p:cViewPr varScale="1">
        <p:scale>
          <a:sx n="64" d="100"/>
          <a:sy n="64" d="100"/>
        </p:scale>
        <p:origin x="-1566" y="-10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5/15/2022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5/15/2022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276002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xmlns="" val="667538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28</a:t>
            </a:fld>
            <a:endParaRPr lang="en-US"/>
          </a:p>
        </p:txBody>
      </p:sp>
    </p:spTree>
    <p:extLst>
      <p:ext uri="{BB962C8B-B14F-4D97-AF65-F5344CB8AC3E}">
        <p14:creationId xmlns:p14="http://schemas.microsoft.com/office/powerpoint/2010/main" xmlns="" val="196872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xmlns="" val="342436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xmlns="" val="331563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17696C-62A5-4681-A63F-D31FAADE8528}" type="datetime1">
              <a:rPr lang="en-US" smtClean="0"/>
              <a:pPr/>
              <a:t>5/15/2022</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2BA2D3-0864-4761-9DBE-28EC1823DF5A}" type="datetime1">
              <a:rPr lang="en-US" smtClean="0"/>
              <a:pPr/>
              <a:t>5/15/2022</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00401B-8027-4B42-B216-45B6CE02864E}" type="datetime1">
              <a:rPr lang="en-US" smtClean="0"/>
              <a:pPr/>
              <a:t>5/15/2022</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924824-7F23-40A4-ABDC-F007026E25E7}" type="datetime1">
              <a:rPr lang="en-US" smtClean="0"/>
              <a:pPr/>
              <a:t>5/15/2022</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4C0F1-359C-47D8-B326-C0F09BEC3C29}" type="datetime1">
              <a:rPr lang="en-US" smtClean="0"/>
              <a:pPr/>
              <a:t>5/15/2022</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7B7CDD-ADE7-4E5D-8A13-3A7C523ECA4B}" type="datetime1">
              <a:rPr lang="en-US" smtClean="0"/>
              <a:pPr/>
              <a:t>5/15/2022</a:t>
            </a:fld>
            <a:endParaRPr lang="en-US"/>
          </a:p>
        </p:txBody>
      </p:sp>
      <p:sp>
        <p:nvSpPr>
          <p:cNvPr id="6" name="Footer Placeholder 5"/>
          <p:cNvSpPr>
            <a:spLocks noGrp="1"/>
          </p:cNvSpPr>
          <p:nvPr>
            <p:ph type="ftr" sz="quarter" idx="11"/>
          </p:nvPr>
        </p:nvSpPr>
        <p:spPr/>
        <p:txBody>
          <a:bodyPr/>
          <a:lstStyle/>
          <a:p>
            <a:r>
              <a:rPr lang="en-US" smtClean="0"/>
              <a:t>Faculty Dr. J. P. Singh  Engineering Mathematics (AAS 0301A)    Unit Number-v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E8B9B6-C1A0-41F4-B90A-28408D0AA9B8}" type="datetime1">
              <a:rPr lang="en-US" smtClean="0"/>
              <a:pPr/>
              <a:t>5/15/2022</a:t>
            </a:fld>
            <a:endParaRPr lang="en-US"/>
          </a:p>
        </p:txBody>
      </p:sp>
      <p:sp>
        <p:nvSpPr>
          <p:cNvPr id="8" name="Footer Placeholder 7"/>
          <p:cNvSpPr>
            <a:spLocks noGrp="1"/>
          </p:cNvSpPr>
          <p:nvPr>
            <p:ph type="ftr" sz="quarter" idx="11"/>
          </p:nvPr>
        </p:nvSpPr>
        <p:spPr/>
        <p:txBody>
          <a:bodyPr/>
          <a:lstStyle/>
          <a:p>
            <a:r>
              <a:rPr lang="en-US" smtClean="0"/>
              <a:t>Faculty Dr. J. P. Singh  Engineering Mathematics (AAS 0301A)    Unit Number-v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C9909D-77A9-4BBA-923E-79511D5BC6DE}" type="datetime1">
              <a:rPr lang="en-US" smtClean="0"/>
              <a:pPr/>
              <a:t>5/15/2022</a:t>
            </a:fld>
            <a:endParaRPr lang="en-US"/>
          </a:p>
        </p:txBody>
      </p:sp>
      <p:sp>
        <p:nvSpPr>
          <p:cNvPr id="4" name="Footer Placeholder 3"/>
          <p:cNvSpPr>
            <a:spLocks noGrp="1"/>
          </p:cNvSpPr>
          <p:nvPr>
            <p:ph type="ftr" sz="quarter" idx="11"/>
          </p:nvPr>
        </p:nvSpPr>
        <p:spPr/>
        <p:txBody>
          <a:bodyPr/>
          <a:lstStyle/>
          <a:p>
            <a:r>
              <a:rPr lang="en-US" smtClean="0"/>
              <a:t>Faculty Dr. J. P. Singh  Engineering Mathematics (AAS 0301A)    Unit Number-v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CF30D-4EC2-49AC-A00C-2A911F8E91D5}" type="datetime1">
              <a:rPr lang="en-US" smtClean="0"/>
              <a:pPr/>
              <a:t>5/15/2022</a:t>
            </a:fld>
            <a:endParaRPr lang="en-US"/>
          </a:p>
        </p:txBody>
      </p:sp>
      <p:sp>
        <p:nvSpPr>
          <p:cNvPr id="3" name="Footer Placeholder 2"/>
          <p:cNvSpPr>
            <a:spLocks noGrp="1"/>
          </p:cNvSpPr>
          <p:nvPr>
            <p:ph type="ftr" sz="quarter" idx="11"/>
          </p:nvPr>
        </p:nvSpPr>
        <p:spPr/>
        <p:txBody>
          <a:bodyPr/>
          <a:lstStyle/>
          <a:p>
            <a:r>
              <a:rPr lang="en-US" smtClean="0"/>
              <a:t>Faculty Dr. J. P. Singh  Engineering Mathematics (AAS 0301A)    Unit Number-v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FDFB4-714A-4D7E-AEB7-138E90B75995}" type="datetime1">
              <a:rPr lang="en-US" smtClean="0"/>
              <a:pPr/>
              <a:t>5/15/2022</a:t>
            </a:fld>
            <a:endParaRPr lang="en-US"/>
          </a:p>
        </p:txBody>
      </p:sp>
      <p:sp>
        <p:nvSpPr>
          <p:cNvPr id="6" name="Footer Placeholder 5"/>
          <p:cNvSpPr>
            <a:spLocks noGrp="1"/>
          </p:cNvSpPr>
          <p:nvPr>
            <p:ph type="ftr" sz="quarter" idx="11"/>
          </p:nvPr>
        </p:nvSpPr>
        <p:spPr/>
        <p:txBody>
          <a:bodyPr/>
          <a:lstStyle/>
          <a:p>
            <a:r>
              <a:rPr lang="en-US" smtClean="0"/>
              <a:t>Faculty Dr. J. P. Singh  Engineering Mathematics (AAS 0301A)    Unit Number-v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E22B6-831F-4975-92E0-6A3F626AD71F}" type="datetime1">
              <a:rPr lang="en-US" smtClean="0"/>
              <a:pPr/>
              <a:t>5/15/2022</a:t>
            </a:fld>
            <a:endParaRPr lang="en-US"/>
          </a:p>
        </p:txBody>
      </p:sp>
      <p:sp>
        <p:nvSpPr>
          <p:cNvPr id="6" name="Footer Placeholder 5"/>
          <p:cNvSpPr>
            <a:spLocks noGrp="1"/>
          </p:cNvSpPr>
          <p:nvPr>
            <p:ph type="ftr" sz="quarter" idx="11"/>
          </p:nvPr>
        </p:nvSpPr>
        <p:spPr/>
        <p:txBody>
          <a:bodyPr/>
          <a:lstStyle/>
          <a:p>
            <a:r>
              <a:rPr lang="en-US" smtClean="0"/>
              <a:t>Faculty Dr. J. P. Singh  Engineering Mathematics (AAS 0301A)    Unit Number-v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22820-82E4-4010-9D86-8FFF2B0B6829}" type="datetime1">
              <a:rPr lang="en-US" smtClean="0"/>
              <a:pPr/>
              <a:t>5/15/2022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Dr. J. P. Singh  Engineering Mathematics (AAS 0301A)    Unit Number-v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youtu.be/ARU0BEVxasQ"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youtu.be/ejol5TMpYJc" TargetMode="External"/><Relationship Id="rId7" Type="http://schemas.openxmlformats.org/officeDocument/2006/relationships/image" Target="../media/image1.png"/><Relationship Id="rId2" Type="http://schemas.openxmlformats.org/officeDocument/2006/relationships/hyperlink" Target="https://youtu.be/jGwA4hknYp4" TargetMode="External"/><Relationship Id="rId1" Type="http://schemas.openxmlformats.org/officeDocument/2006/relationships/slideLayout" Target="../slideLayouts/slideLayout2.xml"/><Relationship Id="rId6" Type="http://schemas.openxmlformats.org/officeDocument/2006/relationships/hyperlink" Target="https://youtu.be/PlpJShHvNfQ" TargetMode="External"/><Relationship Id="rId5" Type="http://schemas.openxmlformats.org/officeDocument/2006/relationships/hyperlink" Target="https://youtu.be/nZ40jnChzbs" TargetMode="External"/><Relationship Id="rId4" Type="http://schemas.openxmlformats.org/officeDocument/2006/relationships/hyperlink" Target="https://youtu.be/tJfizPGPo34"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81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latin typeface="Times New Roman" pitchFamily="18" charset="0"/>
                <a:cs typeface="Times New Roman" pitchFamily="18" charset="0"/>
              </a:rPr>
              <a:t>Noida Institute of Engineering and Technology, Greater Noida</a:t>
            </a:r>
          </a:p>
        </p:txBody>
      </p:sp>
      <p:sp>
        <p:nvSpPr>
          <p:cNvPr id="3" name="Subtitle 2"/>
          <p:cNvSpPr>
            <a:spLocks noGrp="1"/>
          </p:cNvSpPr>
          <p:nvPr>
            <p:ph type="subTitle" idx="1"/>
          </p:nvPr>
        </p:nvSpPr>
        <p:spPr>
          <a:xfrm>
            <a:off x="1447800" y="1295400"/>
            <a:ext cx="6400800" cy="914400"/>
          </a:xfrm>
        </p:spPr>
        <p:style>
          <a:lnRef idx="2">
            <a:schemeClr val="accent5"/>
          </a:lnRef>
          <a:fillRef idx="1">
            <a:schemeClr val="lt1"/>
          </a:fillRef>
          <a:effectRef idx="0">
            <a:schemeClr val="accent5"/>
          </a:effectRef>
          <a:fontRef idx="minor">
            <a:schemeClr val="dk1"/>
          </a:fontRef>
        </p:style>
        <p:txBody>
          <a:bodyPr>
            <a:normAutofit/>
          </a:bodyPr>
          <a:lstStyle/>
          <a:p>
            <a:r>
              <a:rPr lang="en-US" sz="2400" b="1" dirty="0" smtClean="0">
                <a:solidFill>
                  <a:schemeClr val="tx1"/>
                </a:solidFill>
                <a:latin typeface="Times New Roman" pitchFamily="18" charset="0"/>
                <a:cs typeface="Times New Roman" pitchFamily="18" charset="0"/>
              </a:rPr>
              <a:t>Non-Linear Programming</a:t>
            </a:r>
            <a:endParaRPr lang="en-US" sz="2400" b="1" dirty="0">
              <a:solidFill>
                <a:schemeClr val="tx1"/>
              </a:solidFill>
              <a:latin typeface="Times New Roman" pitchFamily="18" charset="0"/>
              <a:cs typeface="Times New Roman" pitchFamily="18" charset="0"/>
            </a:endParaRPr>
          </a:p>
        </p:txBody>
      </p:sp>
      <p:sp>
        <p:nvSpPr>
          <p:cNvPr id="6" name="Subtitle 2"/>
          <p:cNvSpPr txBox="1">
            <a:spLocks/>
          </p:cNvSpPr>
          <p:nvPr/>
        </p:nvSpPr>
        <p:spPr>
          <a:xfrm>
            <a:off x="5486400" y="3962400"/>
            <a:ext cx="3505200" cy="1600200"/>
          </a:xfrm>
          <a:prstGeom prst="rect">
            <a:avLst/>
          </a:prstGeom>
          <a:noFill/>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200" b="1" dirty="0" smtClean="0">
                <a:solidFill>
                  <a:schemeClr val="tx1"/>
                </a:solidFill>
                <a:latin typeface="Times New Roman" pitchFamily="18" charset="0"/>
                <a:cs typeface="Times New Roman" pitchFamily="18" charset="0"/>
              </a:rPr>
              <a:t>Dr. Anil Agarwal</a:t>
            </a:r>
            <a:endParaRPr lang="en-US" sz="2200" b="1" dirty="0">
              <a:solidFill>
                <a:schemeClr val="tx1"/>
              </a:solidFill>
              <a:latin typeface="Times New Roman" pitchFamily="18" charset="0"/>
              <a:cs typeface="Times New Roman" pitchFamily="18" charset="0"/>
            </a:endParaRPr>
          </a:p>
          <a:p>
            <a:pPr lvl="0" algn="ctr">
              <a:spcBef>
                <a:spcPct val="20000"/>
              </a:spcBef>
              <a:defRPr/>
            </a:pPr>
            <a:r>
              <a:rPr lang="en-US" sz="2200" b="1" dirty="0">
                <a:solidFill>
                  <a:schemeClr val="tx1"/>
                </a:solidFill>
                <a:latin typeface="Times New Roman" pitchFamily="18" charset="0"/>
                <a:cs typeface="Times New Roman" pitchFamily="18" charset="0"/>
              </a:rPr>
              <a:t>Mathematics Department</a:t>
            </a:r>
          </a:p>
        </p:txBody>
      </p:sp>
      <p:sp>
        <p:nvSpPr>
          <p:cNvPr id="9" name="Date Placeholder 8"/>
          <p:cNvSpPr>
            <a:spLocks noGrp="1"/>
          </p:cNvSpPr>
          <p:nvPr>
            <p:ph type="dt" sz="half" idx="10"/>
          </p:nvPr>
        </p:nvSpPr>
        <p:spPr>
          <a:xfrm>
            <a:off x="381000" y="6492875"/>
            <a:ext cx="2133600" cy="365125"/>
          </a:xfrm>
        </p:spPr>
        <p:txBody>
          <a:bodyPr/>
          <a:lstStyle/>
          <a:p>
            <a:fld id="{56E1B178-3F67-410D-AD08-CB728C0F5632}" type="datetime1">
              <a:rPr lang="en-US" smtClean="0"/>
              <a:pPr/>
              <a:t>5/15/2022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228600" y="2971800"/>
            <a:ext cx="19812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Unit:</a:t>
            </a:r>
            <a:r>
              <a:rPr kumimoji="0" lang="en-US" sz="2200" b="1"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III</a:t>
            </a:r>
            <a:endParaRPr kumimoji="0" lang="en-US" sz="2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smtClean="0"/>
              <a:t>Faculty Dr. </a:t>
            </a:r>
            <a:r>
              <a:rPr lang="en-US" smtClean="0"/>
              <a:t>Anil Agarwal    </a:t>
            </a:r>
            <a:r>
              <a:rPr lang="en-US" dirty="0" smtClean="0"/>
              <a:t>Unit Number-III</a:t>
            </a:r>
            <a:endParaRPr lang="en-US" dirty="0"/>
          </a:p>
        </p:txBody>
      </p:sp>
      <p:sp>
        <p:nvSpPr>
          <p:cNvPr id="14" name="Subtitle 2"/>
          <p:cNvSpPr txBox="1">
            <a:spLocks/>
          </p:cNvSpPr>
          <p:nvPr/>
        </p:nvSpPr>
        <p:spPr>
          <a:xfrm>
            <a:off x="228600" y="3657600"/>
            <a:ext cx="3962400" cy="118745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200" b="1" dirty="0">
                <a:solidFill>
                  <a:schemeClr val="tx1"/>
                </a:solidFill>
                <a:latin typeface="Times New Roman" pitchFamily="18" charset="0"/>
                <a:cs typeface="Times New Roman" pitchFamily="18" charset="0"/>
              </a:rPr>
              <a:t>Subject Name</a:t>
            </a:r>
          </a:p>
          <a:p>
            <a:pPr algn="ctr">
              <a:spcBef>
                <a:spcPct val="20000"/>
              </a:spcBef>
              <a:defRPr/>
            </a:pPr>
            <a:r>
              <a:rPr lang="en-US" sz="2200" b="1" dirty="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Optimization &amp; </a:t>
            </a:r>
            <a:r>
              <a:rPr lang="en-US" sz="2200" b="1" smtClean="0">
                <a:solidFill>
                  <a:schemeClr val="tx1"/>
                </a:solidFill>
                <a:latin typeface="Times New Roman" pitchFamily="18" charset="0"/>
                <a:cs typeface="Times New Roman" pitchFamily="18" charset="0"/>
              </a:rPr>
              <a:t>Numerical Techniques(AAS0404)</a:t>
            </a:r>
            <a:endParaRPr lang="en-US" sz="2200" b="1" dirty="0" smtClean="0">
              <a:solidFill>
                <a:schemeClr val="tx1"/>
              </a:solidFill>
              <a:latin typeface="Times New Roman" pitchFamily="18" charset="0"/>
              <a:cs typeface="Times New Roman" pitchFamily="18" charset="0"/>
            </a:endParaRPr>
          </a:p>
          <a:p>
            <a:pPr algn="ctr">
              <a:spcBef>
                <a:spcPct val="20000"/>
              </a:spcBef>
              <a:defRPr/>
            </a:pPr>
            <a:r>
              <a:rPr lang="en-US" sz="2200" b="1" dirty="0" smtClean="0">
                <a:solidFill>
                  <a:schemeClr val="tx1"/>
                </a:solidFill>
                <a:latin typeface="Times New Roman" pitchFamily="18" charset="0"/>
                <a:cs typeface="Times New Roman" pitchFamily="18" charset="0"/>
              </a:rPr>
              <a:t> </a:t>
            </a:r>
            <a:endParaRPr lang="en-US" sz="2200" b="1" dirty="0">
              <a:solidFill>
                <a:schemeClr val="tx1"/>
              </a:solidFill>
              <a:latin typeface="Times New Roman" pitchFamily="18" charset="0"/>
              <a:cs typeface="Times New Roman" pitchFamily="18" charset="0"/>
            </a:endParaRPr>
          </a:p>
        </p:txBody>
      </p:sp>
      <p:sp>
        <p:nvSpPr>
          <p:cNvPr id="15" name="Subtitle 2"/>
          <p:cNvSpPr txBox="1">
            <a:spLocks/>
          </p:cNvSpPr>
          <p:nvPr/>
        </p:nvSpPr>
        <p:spPr>
          <a:xfrm>
            <a:off x="228600" y="4953000"/>
            <a:ext cx="3962400" cy="762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200" b="1" dirty="0">
                <a:solidFill>
                  <a:schemeClr val="tx1"/>
                </a:solidFill>
                <a:latin typeface="Times New Roman" pitchFamily="18" charset="0"/>
                <a:cs typeface="Times New Roman" pitchFamily="18" charset="0"/>
              </a:rPr>
              <a:t>Course Details</a:t>
            </a:r>
            <a:br>
              <a:rPr lang="en-US" sz="2200" b="1" dirty="0">
                <a:solidFill>
                  <a:schemeClr val="tx1"/>
                </a:solidFill>
                <a:latin typeface="Times New Roman" pitchFamily="18" charset="0"/>
                <a:cs typeface="Times New Roman" pitchFamily="18" charset="0"/>
              </a:rPr>
            </a:br>
            <a:r>
              <a:rPr lang="en-US" sz="2200" b="1" dirty="0">
                <a:solidFill>
                  <a:schemeClr val="tx1"/>
                </a:solidFill>
                <a:latin typeface="Times New Roman" pitchFamily="18" charset="0"/>
                <a:cs typeface="Times New Roman" pitchFamily="18" charset="0"/>
              </a:rPr>
              <a:t>B </a:t>
            </a:r>
            <a:r>
              <a:rPr lang="en-US" sz="2200" b="1" dirty="0" smtClean="0">
                <a:solidFill>
                  <a:schemeClr val="tx1"/>
                </a:solidFill>
                <a:latin typeface="Times New Roman" pitchFamily="18" charset="0"/>
                <a:cs typeface="Times New Roman" pitchFamily="18" charset="0"/>
              </a:rPr>
              <a:t>Tech-4th </a:t>
            </a:r>
            <a:r>
              <a:rPr lang="en-US" sz="2200" b="1" dirty="0">
                <a:solidFill>
                  <a:schemeClr val="tx1"/>
                </a:solidFill>
                <a:latin typeface="Times New Roman" pitchFamily="18" charset="0"/>
                <a:cs typeface="Times New Roman" pitchFamily="18" charset="0"/>
              </a:rPr>
              <a:t>Sem.</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295C4C-57E2-44E3-B1A1-7235633C27AA}"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t>
            </a:r>
            <a:r>
              <a:rPr lang="en-US" dirty="0" smtClean="0"/>
              <a:t>Agarwal   </a:t>
            </a:r>
            <a:r>
              <a:rPr lang="en-US" dirty="0"/>
              <a:t>Unit </a:t>
            </a:r>
            <a:r>
              <a:rPr lang="en-US" dirty="0" smtClean="0"/>
              <a:t>Number-III</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CO-PO  </a:t>
            </a: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Mapping(CO3)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Content Placeholder 8"/>
          <p:cNvSpPr>
            <a:spLocks noGrp="1"/>
          </p:cNvSpPr>
          <p:nvPr>
            <p:ph idx="1"/>
          </p:nvPr>
        </p:nvSpPr>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*L= Low	*M= Medium         *H= High</a:t>
            </a:r>
          </a:p>
          <a:p>
            <a:pPr marL="0" indent="0">
              <a:buNone/>
            </a:pPr>
            <a:endParaRPr lang="en-US" sz="2200" dirty="0"/>
          </a:p>
        </p:txBody>
      </p:sp>
      <p:graphicFrame>
        <p:nvGraphicFramePr>
          <p:cNvPr id="3" name="Table 2"/>
          <p:cNvGraphicFramePr>
            <a:graphicFrameLocks noGrp="1"/>
          </p:cNvGraphicFramePr>
          <p:nvPr>
            <p:extLst>
              <p:ext uri="{D42A27DB-BD31-4B8C-83A1-F6EECF244321}">
                <p14:modId xmlns:p14="http://schemas.microsoft.com/office/powerpoint/2010/main" xmlns="" val="2702917147"/>
              </p:ext>
            </p:extLst>
          </p:nvPr>
        </p:nvGraphicFramePr>
        <p:xfrm>
          <a:off x="304800" y="1524000"/>
          <a:ext cx="8534400" cy="3918204"/>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gridCol w="904240">
                  <a:extLst>
                    <a:ext uri="{9D8B030D-6E8A-4147-A177-3AD203B41FA5}">
                      <a16:colId xmlns:a16="http://schemas.microsoft.com/office/drawing/2014/main" xmlns="" val="20003"/>
                    </a:ext>
                  </a:extLst>
                </a:gridCol>
                <a:gridCol w="16256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gridCol w="533400">
                  <a:extLst>
                    <a:ext uri="{9D8B030D-6E8A-4147-A177-3AD203B41FA5}">
                      <a16:colId xmlns:a16="http://schemas.microsoft.com/office/drawing/2014/main" xmlns="" val="20006"/>
                    </a:ext>
                  </a:extLst>
                </a:gridCol>
                <a:gridCol w="533400">
                  <a:extLst>
                    <a:ext uri="{9D8B030D-6E8A-4147-A177-3AD203B41FA5}">
                      <a16:colId xmlns:a16="http://schemas.microsoft.com/office/drawing/2014/main" xmlns="" val="20007"/>
                    </a:ext>
                  </a:extLst>
                </a:gridCol>
                <a:gridCol w="533400">
                  <a:extLst>
                    <a:ext uri="{9D8B030D-6E8A-4147-A177-3AD203B41FA5}">
                      <a16:colId xmlns:a16="http://schemas.microsoft.com/office/drawing/2014/main" xmlns="" val="20008"/>
                    </a:ext>
                  </a:extLst>
                </a:gridCol>
                <a:gridCol w="533400">
                  <a:extLst>
                    <a:ext uri="{9D8B030D-6E8A-4147-A177-3AD203B41FA5}">
                      <a16:colId xmlns:a16="http://schemas.microsoft.com/office/drawing/2014/main" xmlns="" val="20009"/>
                    </a:ext>
                  </a:extLst>
                </a:gridCol>
                <a:gridCol w="533400">
                  <a:extLst>
                    <a:ext uri="{9D8B030D-6E8A-4147-A177-3AD203B41FA5}">
                      <a16:colId xmlns:a16="http://schemas.microsoft.com/office/drawing/2014/main" xmlns="" val="20010"/>
                    </a:ext>
                  </a:extLst>
                </a:gridCol>
                <a:gridCol w="685800">
                  <a:extLst>
                    <a:ext uri="{9D8B030D-6E8A-4147-A177-3AD203B41FA5}">
                      <a16:colId xmlns:a16="http://schemas.microsoft.com/office/drawing/2014/main" xmlns="" val="20011"/>
                    </a:ext>
                  </a:extLst>
                </a:gridCol>
                <a:gridCol w="685800">
                  <a:extLst>
                    <a:ext uri="{9D8B030D-6E8A-4147-A177-3AD203B41FA5}">
                      <a16:colId xmlns:a16="http://schemas.microsoft.com/office/drawing/2014/main" xmlns="" val="20012"/>
                    </a:ext>
                  </a:extLst>
                </a:gridCol>
                <a:gridCol w="533400">
                  <a:extLst>
                    <a:ext uri="{9D8B030D-6E8A-4147-A177-3AD203B41FA5}">
                      <a16:colId xmlns:a16="http://schemas.microsoft.com/office/drawing/2014/main" xmlns="" val="20013"/>
                    </a:ext>
                  </a:extLst>
                </a:gridCol>
              </a:tblGrid>
              <a:tr h="838200">
                <a:tc>
                  <a:txBody>
                    <a:bodyPr/>
                    <a:lstStyle/>
                    <a:p>
                      <a:pPr marL="0" marR="0">
                        <a:lnSpc>
                          <a:spcPct val="115000"/>
                        </a:lnSpc>
                        <a:spcBef>
                          <a:spcPts val="0"/>
                        </a:spcBef>
                        <a:spcAft>
                          <a:spcPts val="0"/>
                        </a:spcAft>
                      </a:pPr>
                      <a:r>
                        <a:rPr lang="en-US" sz="1800" dirty="0">
                          <a:solidFill>
                            <a:schemeClr val="bg1"/>
                          </a:solidFill>
                          <a:effectLst/>
                        </a:rPr>
                        <a:t>Sr. No</a:t>
                      </a:r>
                      <a:endParaRPr lang="en-US" sz="18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nSpc>
                          <a:spcPct val="115000"/>
                        </a:lnSpc>
                        <a:spcBef>
                          <a:spcPts val="0"/>
                        </a:spcBef>
                        <a:spcAft>
                          <a:spcPts val="0"/>
                        </a:spcAft>
                      </a:pPr>
                      <a:r>
                        <a:rPr lang="en-US" sz="1800" dirty="0">
                          <a:effectLst/>
                        </a:rPr>
                        <a:t>Course  Outcome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PO1</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PO2</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PO3</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PO4</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PO6</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PO7</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PO8</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PO9</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PO10</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PO11</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PO12</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630573">
                <a:tc>
                  <a:txBody>
                    <a:bodyPr/>
                    <a:lstStyle/>
                    <a:p>
                      <a:pPr marL="0" marR="0">
                        <a:lnSpc>
                          <a:spcPct val="115000"/>
                        </a:lnSpc>
                        <a:spcBef>
                          <a:spcPts val="0"/>
                        </a:spcBef>
                        <a:spcAft>
                          <a:spcPts val="0"/>
                        </a:spcAft>
                      </a:pPr>
                      <a:r>
                        <a:rPr lang="en-US" sz="1800" b="1" dirty="0">
                          <a:solidFill>
                            <a:schemeClr val="bg1"/>
                          </a:solidFill>
                          <a:effectLst/>
                        </a:rPr>
                        <a:t>1</a:t>
                      </a:r>
                      <a:endParaRPr lang="en-US" sz="1800" b="1"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CO 1</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H</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H</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H</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H</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M</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extLst>
                  <a:ext uri="{0D108BD9-81ED-4DB2-BD59-A6C34878D82A}">
                    <a16:rowId xmlns:a16="http://schemas.microsoft.com/office/drawing/2014/main" xmlns="" val="10001"/>
                  </a:ext>
                </a:extLst>
              </a:tr>
              <a:tr h="588627">
                <a:tc>
                  <a:txBody>
                    <a:bodyPr/>
                    <a:lstStyle/>
                    <a:p>
                      <a:pPr marL="0" marR="0">
                        <a:lnSpc>
                          <a:spcPct val="115000"/>
                        </a:lnSpc>
                        <a:spcBef>
                          <a:spcPts val="0"/>
                        </a:spcBef>
                        <a:spcAft>
                          <a:spcPts val="0"/>
                        </a:spcAft>
                      </a:pPr>
                      <a:r>
                        <a:rPr lang="en-US" sz="1800" dirty="0">
                          <a:solidFill>
                            <a:schemeClr val="bg1"/>
                          </a:solidFill>
                          <a:effectLst/>
                        </a:rPr>
                        <a:t>2</a:t>
                      </a:r>
                      <a:endParaRPr lang="en-US" sz="18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800" dirty="0">
                          <a:effectLst/>
                        </a:rPr>
                        <a:t>CO 2</a:t>
                      </a:r>
                      <a:endParaRPr lang="en-US" sz="1800" dirty="0">
                        <a:solidFill>
                          <a:srgbClr val="000000"/>
                        </a:solidFill>
                        <a:effectLst/>
                        <a:latin typeface="Times New Roman"/>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effectLst/>
                        </a:rPr>
                        <a:t>M</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M</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609600">
                <a:tc>
                  <a:txBody>
                    <a:bodyPr/>
                    <a:lstStyle/>
                    <a:p>
                      <a:pPr marL="0" marR="0">
                        <a:lnSpc>
                          <a:spcPct val="115000"/>
                        </a:lnSpc>
                        <a:spcBef>
                          <a:spcPts val="0"/>
                        </a:spcBef>
                        <a:spcAft>
                          <a:spcPts val="0"/>
                        </a:spcAft>
                      </a:pPr>
                      <a:r>
                        <a:rPr lang="en-US" sz="1800" dirty="0">
                          <a:effectLst/>
                        </a:rPr>
                        <a:t>3</a:t>
                      </a:r>
                      <a:endParaRPr lang="en-US" sz="1800" dirty="0">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indent="11430" algn="just">
                        <a:lnSpc>
                          <a:spcPct val="150000"/>
                        </a:lnSpc>
                        <a:spcBef>
                          <a:spcPts val="0"/>
                        </a:spcBef>
                        <a:spcAft>
                          <a:spcPts val="0"/>
                        </a:spcAft>
                      </a:pPr>
                      <a:r>
                        <a:rPr lang="en-US" sz="1800" dirty="0">
                          <a:effectLst/>
                        </a:rPr>
                        <a:t>CO 3</a:t>
                      </a:r>
                      <a:endParaRPr lang="en-US" sz="1800" dirty="0">
                        <a:solidFill>
                          <a:srgbClr val="000000"/>
                        </a:solidFill>
                        <a:effectLst/>
                        <a:latin typeface="Times New Roman"/>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M</a:t>
                      </a:r>
                      <a:endParaRPr lang="en-US" sz="1800" dirty="0">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1800" dirty="0">
                          <a:effectLst/>
                        </a:rPr>
                        <a:t>M</a:t>
                      </a:r>
                      <a:endParaRPr lang="en-US" sz="1800" dirty="0">
                        <a:effectLst/>
                        <a:latin typeface="Calibri"/>
                        <a:ea typeface="Calibri"/>
                        <a:cs typeface="Times New Roman"/>
                      </a:endParaRPr>
                    </a:p>
                  </a:txBody>
                  <a:tcPr marL="68580" marR="68580" marT="0" marB="0">
                    <a:solidFill>
                      <a:srgbClr val="FF0000"/>
                    </a:solidFill>
                  </a:tcPr>
                </a:tc>
                <a:extLst>
                  <a:ext uri="{0D108BD9-81ED-4DB2-BD59-A6C34878D82A}">
                    <a16:rowId xmlns:a16="http://schemas.microsoft.com/office/drawing/2014/main" xmlns="" val="10003"/>
                  </a:ext>
                </a:extLst>
              </a:tr>
              <a:tr h="609600">
                <a:tc>
                  <a:txBody>
                    <a:bodyPr/>
                    <a:lstStyle/>
                    <a:p>
                      <a:pPr marL="0" marR="0">
                        <a:lnSpc>
                          <a:spcPct val="115000"/>
                        </a:lnSpc>
                        <a:spcBef>
                          <a:spcPts val="0"/>
                        </a:spcBef>
                        <a:spcAft>
                          <a:spcPts val="0"/>
                        </a:spcAft>
                      </a:pPr>
                      <a:r>
                        <a:rPr lang="en-US" sz="1800" dirty="0">
                          <a:effectLst/>
                        </a:rPr>
                        <a:t>4</a:t>
                      </a:r>
                      <a:endParaRPr lang="en-US" sz="1800" dirty="0">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800" dirty="0">
                          <a:effectLst/>
                        </a:rPr>
                        <a:t>CO 4</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H</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H</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M</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533400">
                <a:tc>
                  <a:txBody>
                    <a:bodyPr/>
                    <a:lstStyle/>
                    <a:p>
                      <a:pPr marL="0" marR="0">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800" b="1" dirty="0">
                          <a:solidFill>
                            <a:schemeClr val="bg1"/>
                          </a:solidFill>
                          <a:effectLst/>
                        </a:rPr>
                        <a:t>CO 5</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H</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H</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H</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H</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M</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800" b="1" dirty="0">
                          <a:solidFill>
                            <a:schemeClr val="bg1"/>
                          </a:solidFill>
                          <a:effectLst/>
                        </a:rPr>
                        <a:t>M</a:t>
                      </a:r>
                      <a:endParaRPr lang="en-US" sz="1800" b="1"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extLst>
                  <a:ext uri="{0D108BD9-81ED-4DB2-BD59-A6C34878D82A}">
                    <a16:rowId xmlns:a16="http://schemas.microsoft.com/office/drawing/2014/main" xmlns="" val="10005"/>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3097325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AFDB59-AF68-416C-A474-8B854A9464A9}"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CO-PSO </a:t>
            </a:r>
            <a:r>
              <a:rPr lang="en-US" sz="2400" b="1" dirty="0" smtClean="0">
                <a:latin typeface="Times New Roman" pitchFamily="18" charset="0"/>
                <a:cs typeface="Times New Roman" pitchFamily="18" charset="0"/>
              </a:rPr>
              <a:t>Mapping(CO3)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Content Placeholder 8"/>
          <p:cNvSpPr>
            <a:spLocks noGrp="1"/>
          </p:cNvSpPr>
          <p:nvPr>
            <p:ph idx="1"/>
          </p:nvPr>
        </p:nvSpPr>
        <p:spPr>
          <a:xfrm>
            <a:off x="457200" y="1676400"/>
            <a:ext cx="8229600" cy="4525963"/>
          </a:xfrm>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a:t>
            </a:r>
          </a:p>
          <a:p>
            <a:pPr marL="0" indent="0">
              <a:buNone/>
            </a:pPr>
            <a:endParaRPr lang="en-US" sz="2200" dirty="0"/>
          </a:p>
          <a:p>
            <a:pPr marL="0" indent="0">
              <a:buNone/>
            </a:pPr>
            <a:endParaRPr lang="en-US" sz="2200" dirty="0"/>
          </a:p>
          <a:p>
            <a:pPr marL="0" indent="0" algn="ctr">
              <a:buNone/>
            </a:pPr>
            <a:r>
              <a:rPr lang="en-US" sz="2200" dirty="0"/>
              <a:t>*L= Low	*M= Medium         *H= High</a:t>
            </a:r>
          </a:p>
          <a:p>
            <a:pPr marL="0" indent="0">
              <a:buNone/>
            </a:pPr>
            <a:endParaRPr lang="en-US" sz="2200" dirty="0"/>
          </a:p>
        </p:txBody>
      </p:sp>
      <p:graphicFrame>
        <p:nvGraphicFramePr>
          <p:cNvPr id="2" name="Table 1"/>
          <p:cNvGraphicFramePr>
            <a:graphicFrameLocks noGrp="1"/>
          </p:cNvGraphicFramePr>
          <p:nvPr>
            <p:extLst>
              <p:ext uri="{D42A27DB-BD31-4B8C-83A1-F6EECF244321}">
                <p14:modId xmlns:p14="http://schemas.microsoft.com/office/powerpoint/2010/main" xmlns="" val="2668932795"/>
              </p:ext>
            </p:extLst>
          </p:nvPr>
        </p:nvGraphicFramePr>
        <p:xfrm>
          <a:off x="723900" y="1676400"/>
          <a:ext cx="7429500" cy="3568700"/>
        </p:xfrm>
        <a:graphic>
          <a:graphicData uri="http://schemas.openxmlformats.org/drawingml/2006/table">
            <a:tbl>
              <a:tblPr firstRow="1" firstCol="1" bandRow="1">
                <a:tableStyleId>{5C22544A-7EE6-4342-B048-85BDC9FD1C3A}</a:tableStyleId>
              </a:tblPr>
              <a:tblGrid>
                <a:gridCol w="2295349">
                  <a:extLst>
                    <a:ext uri="{9D8B030D-6E8A-4147-A177-3AD203B41FA5}">
                      <a16:colId xmlns:a16="http://schemas.microsoft.com/office/drawing/2014/main" xmlns="" val="20000"/>
                    </a:ext>
                  </a:extLst>
                </a:gridCol>
                <a:gridCol w="1607016">
                  <a:extLst>
                    <a:ext uri="{9D8B030D-6E8A-4147-A177-3AD203B41FA5}">
                      <a16:colId xmlns:a16="http://schemas.microsoft.com/office/drawing/2014/main" xmlns="" val="20001"/>
                    </a:ext>
                  </a:extLst>
                </a:gridCol>
                <a:gridCol w="1409187">
                  <a:extLst>
                    <a:ext uri="{9D8B030D-6E8A-4147-A177-3AD203B41FA5}">
                      <a16:colId xmlns:a16="http://schemas.microsoft.com/office/drawing/2014/main" xmlns="" val="20002"/>
                    </a:ext>
                  </a:extLst>
                </a:gridCol>
                <a:gridCol w="2117948">
                  <a:extLst>
                    <a:ext uri="{9D8B030D-6E8A-4147-A177-3AD203B41FA5}">
                      <a16:colId xmlns:a16="http://schemas.microsoft.com/office/drawing/2014/main" xmlns="" val="20003"/>
                    </a:ext>
                  </a:extLst>
                </a:gridCol>
              </a:tblGrid>
              <a:tr h="596900">
                <a:tc>
                  <a:txBody>
                    <a:bodyPr/>
                    <a:lstStyle/>
                    <a:p>
                      <a:pPr marL="0" marR="0" algn="ctr">
                        <a:lnSpc>
                          <a:spcPct val="115000"/>
                        </a:lnSpc>
                        <a:spcBef>
                          <a:spcPts val="0"/>
                        </a:spcBef>
                        <a:spcAft>
                          <a:spcPts val="0"/>
                        </a:spcAft>
                      </a:pPr>
                      <a:r>
                        <a:rPr lang="en-US" sz="2200" dirty="0">
                          <a:solidFill>
                            <a:schemeClr val="bg1"/>
                          </a:solidFill>
                          <a:effectLst/>
                        </a:rPr>
                        <a:t>CO</a:t>
                      </a:r>
                      <a:endParaRPr lang="en-US" sz="22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 1</a:t>
                      </a:r>
                      <a:endParaRPr lang="en-US" sz="22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 2</a:t>
                      </a:r>
                      <a:endParaRPr lang="en-US" sz="22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 3</a:t>
                      </a:r>
                      <a:endParaRPr lang="en-US" sz="22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extLst>
                  <a:ext uri="{0D108BD9-81ED-4DB2-BD59-A6C34878D82A}">
                    <a16:rowId xmlns:a16="http://schemas.microsoft.com/office/drawing/2014/main" xmlns="" val="10000"/>
                  </a:ext>
                </a:extLst>
              </a:tr>
              <a:tr h="596900">
                <a:tc>
                  <a:txBody>
                    <a:bodyPr/>
                    <a:lstStyle/>
                    <a:p>
                      <a:pPr marL="0" marR="0" algn="ctr">
                        <a:lnSpc>
                          <a:spcPct val="115000"/>
                        </a:lnSpc>
                        <a:spcBef>
                          <a:spcPts val="0"/>
                        </a:spcBef>
                        <a:spcAft>
                          <a:spcPts val="0"/>
                        </a:spcAft>
                      </a:pPr>
                      <a:r>
                        <a:rPr lang="en-US" sz="2200" dirty="0">
                          <a:solidFill>
                            <a:schemeClr val="bg1"/>
                          </a:solidFill>
                          <a:effectLst/>
                        </a:rPr>
                        <a:t>CO.1</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mn-lt"/>
                          <a:ea typeface="+mn-ea"/>
                          <a:cs typeface="+mn-cs"/>
                        </a:rPr>
                        <a:t>H</a:t>
                      </a:r>
                      <a:endParaRPr lang="en-US" sz="2200" dirty="0">
                        <a:solidFill>
                          <a:schemeClr val="tx1"/>
                        </a:solidFill>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10001"/>
                  </a:ext>
                </a:extLst>
              </a:tr>
              <a:tr h="596900">
                <a:tc>
                  <a:txBody>
                    <a:bodyPr/>
                    <a:lstStyle/>
                    <a:p>
                      <a:pPr marL="0" marR="0" algn="ctr">
                        <a:lnSpc>
                          <a:spcPct val="115000"/>
                        </a:lnSpc>
                        <a:spcBef>
                          <a:spcPts val="0"/>
                        </a:spcBef>
                        <a:spcAft>
                          <a:spcPts val="0"/>
                        </a:spcAft>
                      </a:pPr>
                      <a:r>
                        <a:rPr lang="en-US" sz="2200" dirty="0">
                          <a:solidFill>
                            <a:schemeClr val="bg1"/>
                          </a:solidFill>
                          <a:effectLst/>
                        </a:rPr>
                        <a:t>CO.2</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596900">
                <a:tc>
                  <a:txBody>
                    <a:bodyPr/>
                    <a:lstStyle/>
                    <a:p>
                      <a:pPr marL="0" marR="0" algn="ctr">
                        <a:lnSpc>
                          <a:spcPct val="115000"/>
                        </a:lnSpc>
                        <a:spcBef>
                          <a:spcPts val="0"/>
                        </a:spcBef>
                        <a:spcAft>
                          <a:spcPts val="0"/>
                        </a:spcAft>
                      </a:pPr>
                      <a:r>
                        <a:rPr lang="en-US" sz="2200" dirty="0">
                          <a:solidFill>
                            <a:schemeClr val="bg1"/>
                          </a:solidFill>
                          <a:effectLst/>
                        </a:rPr>
                        <a:t>CO.3</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Calibri"/>
                          <a:ea typeface="Calibri"/>
                          <a:cs typeface="Times New Roman"/>
                        </a:rPr>
                        <a:t>M</a:t>
                      </a:r>
                    </a:p>
                  </a:txBody>
                  <a:tcPr marL="68580" marR="68580" marT="0" marB="0">
                    <a:solidFill>
                      <a:srgbClr val="FF0000"/>
                    </a:solid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solidFill>
                      <a:srgbClr val="FF0000"/>
                    </a:solid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solidFill>
                      <a:srgbClr val="FF0000"/>
                    </a:solidFill>
                  </a:tcPr>
                </a:tc>
                <a:extLst>
                  <a:ext uri="{0D108BD9-81ED-4DB2-BD59-A6C34878D82A}">
                    <a16:rowId xmlns:a16="http://schemas.microsoft.com/office/drawing/2014/main" xmlns="" val="10003"/>
                  </a:ext>
                </a:extLst>
              </a:tr>
              <a:tr h="584200">
                <a:tc>
                  <a:txBody>
                    <a:bodyPr/>
                    <a:lstStyle/>
                    <a:p>
                      <a:pPr marL="0" marR="0" algn="ctr">
                        <a:lnSpc>
                          <a:spcPct val="115000"/>
                        </a:lnSpc>
                        <a:spcBef>
                          <a:spcPts val="0"/>
                        </a:spcBef>
                        <a:spcAft>
                          <a:spcPts val="0"/>
                        </a:spcAft>
                      </a:pPr>
                      <a:r>
                        <a:rPr lang="en-US" sz="2200" dirty="0">
                          <a:solidFill>
                            <a:schemeClr val="bg1"/>
                          </a:solidFill>
                          <a:effectLst/>
                        </a:rPr>
                        <a:t>CO.4</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rPr>
                        <a:t>H</a:t>
                      </a:r>
                      <a:endParaRPr lang="en-US" sz="22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596900">
                <a:tc>
                  <a:txBody>
                    <a:bodyPr/>
                    <a:lstStyle/>
                    <a:p>
                      <a:pPr marL="0" marR="0" algn="ctr">
                        <a:lnSpc>
                          <a:spcPct val="115000"/>
                        </a:lnSpc>
                        <a:spcBef>
                          <a:spcPts val="0"/>
                        </a:spcBef>
                        <a:spcAft>
                          <a:spcPts val="0"/>
                        </a:spcAft>
                      </a:pPr>
                      <a:r>
                        <a:rPr lang="en-US" sz="2200" dirty="0">
                          <a:solidFill>
                            <a:schemeClr val="bg1"/>
                          </a:solidFill>
                          <a:effectLst/>
                        </a:rPr>
                        <a:t>CO.5</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H</a:t>
                      </a:r>
                      <a:endParaRPr lang="en-US" sz="2200"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200" dirty="0">
                          <a:solidFill>
                            <a:schemeClr val="bg1"/>
                          </a:solidFill>
                          <a:effectLst/>
                        </a:rPr>
                        <a:t>M</a:t>
                      </a:r>
                      <a:endParaRPr lang="en-US" sz="2200"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200" dirty="0">
                          <a:solidFill>
                            <a:schemeClr val="bg1"/>
                          </a:solidFill>
                          <a:effectLst/>
                        </a:rPr>
                        <a:t>M</a:t>
                      </a:r>
                      <a:endParaRPr lang="en-US" sz="2200" dirty="0">
                        <a:solidFill>
                          <a:schemeClr val="bg1"/>
                        </a:solidFill>
                        <a:effectLst/>
                        <a:latin typeface="Calibri"/>
                        <a:ea typeface="Calibri"/>
                        <a:cs typeface="Times New Roman"/>
                      </a:endParaRPr>
                    </a:p>
                  </a:txBody>
                  <a:tcPr marL="68580" marR="68580" marT="0" marB="0">
                    <a:solidFill>
                      <a:schemeClr val="tx2">
                        <a:lumMod val="20000"/>
                        <a:lumOff val="80000"/>
                      </a:schemeClr>
                    </a:solidFill>
                  </a:tcPr>
                </a:tc>
                <a:extLst>
                  <a:ext uri="{0D108BD9-81ED-4DB2-BD59-A6C34878D82A}">
                    <a16:rowId xmlns:a16="http://schemas.microsoft.com/office/drawing/2014/main" xmlns="" val="10005"/>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1107222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lgn="just">
              <a:buNone/>
            </a:pPr>
            <a:r>
              <a:rPr lang="en-US" sz="2200" b="1" dirty="0">
                <a:latin typeface="+mj-lt"/>
              </a:rPr>
              <a:t>PEO-1: </a:t>
            </a:r>
            <a:r>
              <a:rPr lang="en-US" sz="2200" b="0" i="0" dirty="0">
                <a:solidFill>
                  <a:srgbClr val="000000"/>
                </a:solidFill>
                <a:effectLst/>
                <a:latin typeface="+mj-lt"/>
              </a:rPr>
              <a:t>To have an excellent scientific and engineering breadth so as to comprehend, analyze, design and provide sustainable solutions for real-life problems using state-of-the-art technologies.</a:t>
            </a:r>
          </a:p>
          <a:p>
            <a:pPr marL="0" indent="0" algn="just">
              <a:buNone/>
            </a:pPr>
            <a:r>
              <a:rPr lang="en-US" sz="2200" b="1" dirty="0">
                <a:solidFill>
                  <a:srgbClr val="000000"/>
                </a:solidFill>
                <a:latin typeface="+mj-lt"/>
              </a:rPr>
              <a:t>PEO-2: </a:t>
            </a:r>
            <a:r>
              <a:rPr lang="en-US" sz="2200" b="0" i="0" dirty="0">
                <a:solidFill>
                  <a:srgbClr val="000000"/>
                </a:solidFill>
                <a:effectLst/>
                <a:latin typeface="+mj-lt"/>
              </a:rPr>
              <a:t>To have a successful career in industries, to pursue higher studies or to support entrepreneurial endeavors and to face the global challenges</a:t>
            </a:r>
            <a:r>
              <a:rPr lang="en-US" sz="2200" dirty="0">
                <a:solidFill>
                  <a:srgbClr val="000000"/>
                </a:solidFill>
                <a:latin typeface="+mj-lt"/>
              </a:rPr>
              <a:t>.</a:t>
            </a:r>
          </a:p>
          <a:p>
            <a:pPr marL="0" indent="0" algn="just">
              <a:buNone/>
            </a:pPr>
            <a:r>
              <a:rPr lang="en-US" sz="2200" b="1" dirty="0">
                <a:solidFill>
                  <a:srgbClr val="000000"/>
                </a:solidFill>
                <a:latin typeface="+mj-lt"/>
              </a:rPr>
              <a:t>PEO-3: </a:t>
            </a:r>
            <a:r>
              <a:rPr lang="en-US" sz="2200" b="0" i="0" dirty="0">
                <a:solidFill>
                  <a:srgbClr val="000000"/>
                </a:solidFill>
                <a:effectLst/>
                <a:latin typeface="+mj-lt"/>
              </a:rPr>
              <a:t>To have an effective communication skills, professional attitude, ethical values and a desire to learn specific knowledge in emerging trends, technologies for research, innovation and product    development and contribution to society.</a:t>
            </a:r>
            <a:endParaRPr lang="en-US" sz="2200" b="1" dirty="0">
              <a:solidFill>
                <a:srgbClr val="000000"/>
              </a:solidFill>
              <a:latin typeface="+mj-lt"/>
            </a:endParaRPr>
          </a:p>
          <a:p>
            <a:pPr marL="0" indent="0" algn="just">
              <a:buNone/>
            </a:pPr>
            <a:r>
              <a:rPr lang="en-US" sz="2200" b="1" dirty="0">
                <a:solidFill>
                  <a:srgbClr val="000000"/>
                </a:solidFill>
                <a:latin typeface="+mj-lt"/>
              </a:rPr>
              <a:t>PEO-4: </a:t>
            </a:r>
            <a:r>
              <a:rPr lang="en-US" sz="2200" b="0" i="0" dirty="0">
                <a:solidFill>
                  <a:srgbClr val="000000"/>
                </a:solidFill>
                <a:effectLst/>
                <a:latin typeface="+mj-lt"/>
              </a:rPr>
              <a:t>To have life-long learning for up-skilling and re-skilling for successful professional career as engineer, scientist, entrepreneur and bureaucrat for betterment of society.</a:t>
            </a:r>
            <a:endParaRPr lang="en-US" sz="2200" dirty="0">
              <a:solidFill>
                <a:srgbClr val="000000"/>
              </a:solidFill>
              <a:latin typeface="+mj-lt"/>
            </a:endParaRPr>
          </a:p>
          <a:p>
            <a:pPr marL="0" indent="0">
              <a:buNone/>
            </a:pPr>
            <a:endParaRPr lang="en-US" sz="2200" b="1" dirty="0"/>
          </a:p>
        </p:txBody>
      </p:sp>
      <p:sp>
        <p:nvSpPr>
          <p:cNvPr id="4" name="Date Placeholder 3"/>
          <p:cNvSpPr>
            <a:spLocks noGrp="1"/>
          </p:cNvSpPr>
          <p:nvPr>
            <p:ph type="dt" sz="half" idx="10"/>
          </p:nvPr>
        </p:nvSpPr>
        <p:spPr/>
        <p:txBody>
          <a:bodyPr/>
          <a:lstStyle/>
          <a:p>
            <a:fld id="{C1C23FB3-C6AE-4560-BDB7-2E7A91EC4782}"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Dr. Anil Agarwal                            </a:t>
            </a:r>
            <a:r>
              <a:rPr lang="en-US" dirty="0"/>
              <a:t>Unit </a:t>
            </a:r>
            <a:r>
              <a:rPr lang="en-US" dirty="0" smtClean="0"/>
              <a:t>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t>Program Educational Objectives(PEOs)</a:t>
            </a:r>
            <a:endParaRPr kumimoji="0" lang="en-US" sz="3000" b="1"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 xmlns:a16="http://schemas.microsoft.com/office/drawing/2014/main" id="{48D03EF3-93BA-4B03-9EC3-42AEF2AC172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15977"/>
            <a:ext cx="1295400" cy="549276"/>
          </a:xfrm>
          <a:prstGeom prst="rect">
            <a:avLst/>
          </a:prstGeom>
        </p:spPr>
      </p:pic>
    </p:spTree>
    <p:extLst>
      <p:ext uri="{BB962C8B-B14F-4D97-AF65-F5344CB8AC3E}">
        <p14:creationId xmlns:p14="http://schemas.microsoft.com/office/powerpoint/2010/main" xmlns="" val="340112242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586" y="914400"/>
            <a:ext cx="8763000" cy="5638800"/>
          </a:xfrm>
        </p:spPr>
        <p:txBody>
          <a:bodyPr>
            <a:noAutofit/>
          </a:bodyPr>
          <a:lstStyle/>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Introduction of Non-Linear Programming.</a:t>
            </a:r>
          </a:p>
          <a:p>
            <a:r>
              <a:rPr lang="en-US" sz="1800" dirty="0" smtClean="0">
                <a:latin typeface="Times New Roman" pitchFamily="18" charset="0"/>
                <a:cs typeface="Times New Roman" pitchFamily="18" charset="0"/>
              </a:rPr>
              <a:t>Convex and concave sets, Convex and Concave functions. </a:t>
            </a:r>
          </a:p>
          <a:p>
            <a:r>
              <a:rPr lang="en-US" sz="1800" dirty="0" smtClean="0">
                <a:latin typeface="Times New Roman" pitchFamily="18" charset="0"/>
                <a:cs typeface="Times New Roman" pitchFamily="18" charset="0"/>
              </a:rPr>
              <a:t>Formulate the Non-Linear Programming Problems.</a:t>
            </a: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Constraints Problems of Maxima &amp; Minima using Lagrange Multiplier Method.</a:t>
            </a:r>
          </a:p>
          <a:p>
            <a:r>
              <a:rPr lang="en-US" sz="1800" dirty="0" smtClean="0">
                <a:latin typeface="Times New Roman" pitchFamily="18" charset="0"/>
                <a:cs typeface="Times New Roman" pitchFamily="18" charset="0"/>
              </a:rPr>
              <a:t>Constraints Problems of Maxima &amp; Minima using Kuhn- Tucker Method.</a:t>
            </a:r>
          </a:p>
          <a:p>
            <a:pPr marL="0" indent="0">
              <a:buNone/>
            </a:pPr>
            <a:endParaRPr lang="en-US" sz="1800" dirty="0">
              <a:latin typeface="Times New Roman" pitchFamily="18" charset="0"/>
              <a:cs typeface="Times New Roman" pitchFamily="18" charset="0"/>
            </a:endParaRPr>
          </a:p>
          <a:p>
            <a:pPr marL="0" indent="0">
              <a:buNone/>
            </a:pPr>
            <a:endParaRPr lang="en-US" sz="2200" dirty="0"/>
          </a:p>
        </p:txBody>
      </p:sp>
      <p:sp>
        <p:nvSpPr>
          <p:cNvPr id="4" name="Date Placeholder 3"/>
          <p:cNvSpPr>
            <a:spLocks noGrp="1"/>
          </p:cNvSpPr>
          <p:nvPr>
            <p:ph type="dt" sz="half" idx="10"/>
          </p:nvPr>
        </p:nvSpPr>
        <p:spPr/>
        <p:txBody>
          <a:bodyPr/>
          <a:lstStyle/>
          <a:p>
            <a:fld id="{D1B6DEEB-482B-4849-B0F3-9B460DD0F11F}" type="datetime1">
              <a:rPr lang="en-US" smtClean="0"/>
              <a:pPr/>
              <a:t>5/15/2022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68056" y="0"/>
            <a:ext cx="7699744"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smtClean="0">
                <a:latin typeface="Times New Roman" pitchFamily="18" charset="0"/>
                <a:cs typeface="Times New Roman" pitchFamily="18" charset="0"/>
              </a:rPr>
              <a:t>Unit Contents</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761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616480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638800"/>
          </a:xfrm>
        </p:spPr>
        <p:txBody>
          <a:bodyPr>
            <a:noAutofit/>
          </a:bodyPr>
          <a:lstStyle/>
          <a:p>
            <a:pPr algn="just"/>
            <a:endParaRPr kumimoji="0" lang="en-US" sz="1800" b="0" i="0" u="none" strike="noStrike" kern="1200" cap="none" spc="0" normalizeH="0" baseline="0" noProof="0" dirty="0" smtClean="0">
              <a:ln>
                <a:noFill/>
              </a:ln>
              <a:solidFill>
                <a:prstClr val="black"/>
              </a:solidFill>
              <a:effectLst/>
              <a:uLnTx/>
              <a:uFillTx/>
              <a:latin typeface="Times New Roman" pitchFamily="18" charset="0"/>
              <a:cs typeface="Times New Roman" pitchFamily="18" charset="0"/>
            </a:endParaRPr>
          </a:p>
          <a:p>
            <a:pPr algn="just"/>
            <a:endParaRPr lang="en-US" sz="1800" dirty="0">
              <a:solidFill>
                <a:prstClr val="black"/>
              </a:solidFill>
              <a:latin typeface="Times New Roman" pitchFamily="18" charset="0"/>
              <a:cs typeface="Times New Roman" pitchFamily="18" charset="0"/>
            </a:endParaRPr>
          </a:p>
          <a:p>
            <a:pPr algn="just"/>
            <a:r>
              <a:rPr kumimoji="0" lang="en-US" sz="1800" b="0" i="0" u="none" strike="noStrike" kern="1200" cap="none" spc="0" normalizeH="0" baseline="0" noProof="0" dirty="0" smtClean="0">
                <a:ln>
                  <a:noFill/>
                </a:ln>
                <a:solidFill>
                  <a:prstClr val="black"/>
                </a:solidFill>
                <a:effectLst/>
                <a:uLnTx/>
                <a:uFillTx/>
                <a:latin typeface="Times New Roman" pitchFamily="18" charset="0"/>
                <a:cs typeface="Times New Roman" pitchFamily="18" charset="0"/>
              </a:rPr>
              <a:t>The </a:t>
            </a:r>
            <a:r>
              <a:rPr kumimoji="0" lang="en-US" sz="1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objective of this course is to familiarize the engineers with </a:t>
            </a:r>
            <a:r>
              <a:rPr kumimoji="0" lang="en-US" sz="1800" b="0" i="0" u="none" strike="noStrike" kern="1200" cap="none" spc="0" normalizeH="0" baseline="0" noProof="0" dirty="0" smtClean="0">
                <a:ln>
                  <a:noFill/>
                </a:ln>
                <a:solidFill>
                  <a:prstClr val="black"/>
                </a:solidFill>
                <a:effectLst/>
                <a:uLnTx/>
                <a:uFillTx/>
                <a:latin typeface="Times New Roman" pitchFamily="18" charset="0"/>
                <a:cs typeface="Times New Roman" pitchFamily="18" charset="0"/>
              </a:rPr>
              <a:t>concept</a:t>
            </a:r>
            <a:r>
              <a:rPr kumimoji="0" lang="en-US" sz="1800" b="0" i="0" u="none" strike="noStrike" kern="1200" cap="none" spc="0" normalizeH="0" noProof="0" dirty="0" smtClean="0">
                <a:ln>
                  <a:noFill/>
                </a:ln>
                <a:solidFill>
                  <a:prstClr val="black"/>
                </a:solidFill>
                <a:effectLst/>
                <a:uLnTx/>
                <a:uFillTx/>
                <a:latin typeface="Times New Roman" pitchFamily="18" charset="0"/>
                <a:cs typeface="Times New Roman" pitchFamily="18" charset="0"/>
              </a:rPr>
              <a:t> of Non-Linear Programming Problems</a:t>
            </a:r>
            <a:r>
              <a:rPr kumimoji="0" lang="en-US" sz="1800" b="0" i="0" u="none" strike="noStrike" kern="1200" cap="none" spc="0" normalizeH="0" baseline="0" noProof="0" dirty="0" smtClean="0">
                <a:ln>
                  <a:noFill/>
                </a:ln>
                <a:solidFill>
                  <a:prstClr val="black"/>
                </a:solidFill>
                <a:effectLst/>
                <a:uLnTx/>
                <a:uFillTx/>
                <a:latin typeface="Times New Roman" pitchFamily="18" charset="0"/>
                <a:cs typeface="Times New Roman" pitchFamily="18" charset="0"/>
              </a:rPr>
              <a:t>. </a:t>
            </a:r>
            <a:r>
              <a:rPr lang="en-US" sz="1800" dirty="0">
                <a:latin typeface="Times New Roman" pitchFamily="18" charset="0"/>
                <a:cs typeface="Times New Roman" pitchFamily="18" charset="0"/>
              </a:rPr>
              <a:t>It aims to show case  the students with standard concepts and tools from B. Tech to deal with advanced level </a:t>
            </a:r>
            <a:r>
              <a:rPr lang="en-US" sz="1800" dirty="0" smtClean="0">
                <a:latin typeface="Times New Roman" pitchFamily="18" charset="0"/>
                <a:cs typeface="Times New Roman" pitchFamily="18" charset="0"/>
              </a:rPr>
              <a:t>of Optimization Techniques </a:t>
            </a:r>
            <a:r>
              <a:rPr lang="en-US" sz="1800" dirty="0">
                <a:latin typeface="Times New Roman" pitchFamily="18" charset="0"/>
                <a:cs typeface="Times New Roman" pitchFamily="18" charset="0"/>
              </a:rPr>
              <a:t>and applications that would be essential for their disciplines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sz="2200" dirty="0"/>
          </a:p>
        </p:txBody>
      </p:sp>
      <p:sp>
        <p:nvSpPr>
          <p:cNvPr id="4" name="Date Placeholder 3"/>
          <p:cNvSpPr>
            <a:spLocks noGrp="1"/>
          </p:cNvSpPr>
          <p:nvPr>
            <p:ph type="dt" sz="half" idx="10"/>
          </p:nvPr>
        </p:nvSpPr>
        <p:spPr/>
        <p:txBody>
          <a:bodyPr/>
          <a:lstStyle/>
          <a:p>
            <a:fld id="{1D4BD7BD-ADDA-493D-8DFE-B0FF631869D5}" type="datetime1">
              <a:rPr lang="en-US" smtClean="0"/>
              <a:pPr/>
              <a:t>5/15/2022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Faculty Dr. Anil </a:t>
            </a:r>
            <a:r>
              <a:rPr lang="en-US" dirty="0" smtClean="0"/>
              <a:t>Agarwal   </a:t>
            </a:r>
            <a:r>
              <a:rPr lang="en-US" dirty="0"/>
              <a:t>Unit </a:t>
            </a:r>
            <a:r>
              <a:rPr lang="en-US" dirty="0" smtClean="0"/>
              <a:t>Number-III</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Unit</a:t>
            </a:r>
            <a:r>
              <a:rPr lang="en-US" sz="2400" b="1" noProof="0" dirty="0" smtClean="0">
                <a:latin typeface="Times New Roman" pitchFamily="18" charset="0"/>
                <a:cs typeface="Times New Roman" pitchFamily="18" charset="0"/>
              </a:rPr>
              <a:t> </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Objective(CO3)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1483515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
            </a:pPr>
            <a:r>
              <a:rPr lang="en-US" sz="1800" dirty="0">
                <a:latin typeface="Times New Roman" pitchFamily="18" charset="0"/>
                <a:cs typeface="Times New Roman" pitchFamily="18" charset="0"/>
              </a:rPr>
              <a:t>Knowledge of </a:t>
            </a:r>
            <a:r>
              <a:rPr lang="en-US" sz="1800" dirty="0" smtClean="0">
                <a:latin typeface="Times New Roman" pitchFamily="18" charset="0"/>
                <a:cs typeface="Times New Roman" pitchFamily="18" charset="0"/>
              </a:rPr>
              <a:t>Mathematics- I of B.Tech</a:t>
            </a:r>
            <a:endParaRPr lang="en-US" sz="1800" dirty="0">
              <a:latin typeface="Times New Roman" pitchFamily="18" charset="0"/>
              <a:cs typeface="Times New Roman" pitchFamily="18" charset="0"/>
            </a:endParaRPr>
          </a:p>
          <a:p>
            <a:pPr>
              <a:buFont typeface="Wingdings" pitchFamily="2" charset="2"/>
              <a:buChar char="§"/>
            </a:pPr>
            <a:r>
              <a:rPr lang="en-US" sz="1800" dirty="0">
                <a:latin typeface="Times New Roman" pitchFamily="18" charset="0"/>
                <a:cs typeface="Times New Roman" pitchFamily="18" charset="0"/>
              </a:rPr>
              <a:t>Knowledge of  </a:t>
            </a:r>
            <a:r>
              <a:rPr lang="en-US" sz="1800" dirty="0" smtClean="0">
                <a:latin typeface="Times New Roman" pitchFamily="18" charset="0"/>
                <a:cs typeface="Times New Roman" pitchFamily="18" charset="0"/>
              </a:rPr>
              <a:t>Mathematics- II of </a:t>
            </a:r>
            <a:r>
              <a:rPr lang="en-US" sz="1800" dirty="0" err="1" smtClean="0">
                <a:latin typeface="Times New Roman" pitchFamily="18" charset="0"/>
                <a:cs typeface="Times New Roman" pitchFamily="18" charset="0"/>
              </a:rPr>
              <a:t>B.Tech</a:t>
            </a:r>
            <a:endParaRPr lang="en-US" sz="1800" dirty="0" smtClean="0">
              <a:latin typeface="Times New Roman" pitchFamily="18" charset="0"/>
              <a:cs typeface="Times New Roman" pitchFamily="18" charset="0"/>
            </a:endParaRPr>
          </a:p>
          <a:p>
            <a:pPr>
              <a:buFont typeface="Wingdings" pitchFamily="2" charset="2"/>
              <a:buChar char="§"/>
            </a:pPr>
            <a:r>
              <a:rPr lang="en-US" sz="1800" dirty="0" smtClean="0">
                <a:latin typeface="Times New Roman" pitchFamily="18" charset="0"/>
                <a:cs typeface="Times New Roman" pitchFamily="18" charset="0"/>
              </a:rPr>
              <a:t>Knowledge of inequalities. </a:t>
            </a:r>
          </a:p>
          <a:p>
            <a:pPr>
              <a:buFont typeface="Wingdings" pitchFamily="2" charset="2"/>
              <a:buChar char="§"/>
            </a:pPr>
            <a:r>
              <a:rPr lang="en-US" sz="1800" dirty="0" smtClean="0">
                <a:latin typeface="Times New Roman" pitchFamily="18" charset="0"/>
                <a:cs typeface="Times New Roman" pitchFamily="18" charset="0"/>
              </a:rPr>
              <a:t>Knowledge of Linear Programming Problems.</a:t>
            </a:r>
          </a:p>
          <a:p>
            <a:pPr marL="0" indent="0">
              <a:buNone/>
            </a:pPr>
            <a:endParaRPr lang="en-US" sz="1800" dirty="0">
              <a:latin typeface="Times New Roman" pitchFamily="18" charset="0"/>
              <a:cs typeface="Times New Roman" pitchFamily="18" charset="0"/>
            </a:endParaRPr>
          </a:p>
          <a:p>
            <a:pPr marL="0" indent="0">
              <a:buNone/>
            </a:pPr>
            <a:endParaRPr lang="en-US" sz="2200" dirty="0"/>
          </a:p>
        </p:txBody>
      </p:sp>
      <p:sp>
        <p:nvSpPr>
          <p:cNvPr id="4" name="Date Placeholder 3"/>
          <p:cNvSpPr>
            <a:spLocks noGrp="1"/>
          </p:cNvSpPr>
          <p:nvPr>
            <p:ph type="dt" sz="half" idx="10"/>
          </p:nvPr>
        </p:nvSpPr>
        <p:spPr/>
        <p:txBody>
          <a:bodyPr/>
          <a:lstStyle/>
          <a:p>
            <a:fld id="{19D53B90-113B-4AB2-97CC-B999F9D2F05E}"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t>
            </a:r>
            <a:r>
              <a:rPr lang="en-US" dirty="0" smtClean="0"/>
              <a:t>Agarwal   </a:t>
            </a:r>
            <a:r>
              <a:rPr lang="en-US" dirty="0"/>
              <a:t>Unit </a:t>
            </a:r>
            <a:r>
              <a:rPr lang="en-US" dirty="0" smtClean="0"/>
              <a:t>Number-III</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 and </a:t>
            </a: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Recap(CO3)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1817107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221163"/>
          </a:xfrm>
        </p:spPr>
        <p:txBody>
          <a:bodyPr>
            <a:normAutofit/>
          </a:bodyPr>
          <a:lstStyle/>
          <a:p>
            <a:pPr marL="0" indent="0">
              <a:buNone/>
            </a:pPr>
            <a:r>
              <a:rPr lang="en-US" sz="1800" b="1" dirty="0" smtClean="0">
                <a:solidFill>
                  <a:prstClr val="black"/>
                </a:solidFill>
                <a:latin typeface="Times New Roman" pitchFamily="18" charset="0"/>
                <a:cs typeface="Times New Roman" pitchFamily="18" charset="0"/>
              </a:rPr>
              <a:t>Non-Linear Programming: </a:t>
            </a:r>
            <a:endParaRPr lang="en-US" sz="1800" b="1" dirty="0">
              <a:solidFill>
                <a:prstClr val="black"/>
              </a:solidFill>
              <a:latin typeface="Times New Roman" pitchFamily="18" charset="0"/>
              <a:cs typeface="Times New Roman" pitchFamily="18" charset="0"/>
            </a:endParaRPr>
          </a:p>
          <a:p>
            <a:r>
              <a:rPr lang="en-US" sz="1800" dirty="0" smtClean="0">
                <a:latin typeface="Times New Roman" pitchFamily="18" charset="0"/>
                <a:cs typeface="Times New Roman" pitchFamily="18" charset="0"/>
              </a:rPr>
              <a:t>Introduction of Non-linear Programming problems. So that the Students understand that “ What is non-linear programming”.</a:t>
            </a:r>
          </a:p>
          <a:p>
            <a:r>
              <a:rPr lang="en-US" sz="1800" dirty="0" smtClean="0">
                <a:latin typeface="Times New Roman" pitchFamily="18" charset="0"/>
                <a:cs typeface="Times New Roman" pitchFamily="18" charset="0"/>
              </a:rPr>
              <a:t>Convex Set and Convex function.</a:t>
            </a:r>
          </a:p>
          <a:p>
            <a:r>
              <a:rPr lang="en-US" sz="1800" dirty="0" smtClean="0">
                <a:latin typeface="Times New Roman" pitchFamily="18" charset="0"/>
                <a:cs typeface="Times New Roman" pitchFamily="18" charset="0"/>
              </a:rPr>
              <a:t>Convex Set and Concave functions.</a:t>
            </a:r>
          </a:p>
          <a:p>
            <a:r>
              <a:rPr lang="en-US" sz="1800" dirty="0" smtClean="0">
                <a:latin typeface="Times New Roman" pitchFamily="18" charset="0"/>
                <a:cs typeface="Times New Roman" pitchFamily="18" charset="0"/>
              </a:rPr>
              <a:t>Formulate the NLPP.</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99F636E-30A6-404C-867A-55B34D0B45F3}"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t>
            </a:r>
            <a:r>
              <a:rPr lang="en-US" dirty="0" smtClean="0"/>
              <a:t>Agarwal    </a:t>
            </a:r>
            <a:r>
              <a:rPr lang="en-US" dirty="0"/>
              <a:t>Unit </a:t>
            </a:r>
            <a:r>
              <a:rPr lang="en-US" dirty="0" smtClean="0"/>
              <a:t>Number-III</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9"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Topic  Objective (</a:t>
            </a:r>
            <a:r>
              <a:rPr lang="en-US" sz="2400" b="1" dirty="0" smtClean="0">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18530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838200"/>
                <a:ext cx="8229600" cy="5105400"/>
              </a:xfrm>
            </p:spPr>
            <p:txBody>
              <a:bodyPr>
                <a:normAutofit fontScale="25000" lnSpcReduction="20000"/>
              </a:bodyPr>
              <a:lstStyle/>
              <a:p>
                <a:endParaRPr lang="en-US" sz="2200" b="1" dirty="0" smtClean="0">
                  <a:latin typeface="Times New Roman" pitchFamily="18" charset="0"/>
                  <a:cs typeface="Times New Roman" pitchFamily="18" charset="0"/>
                </a:endParaRPr>
              </a:p>
              <a:p>
                <a:r>
                  <a:rPr lang="en-US" sz="7200" b="1" dirty="0" smtClean="0">
                    <a:latin typeface="Times New Roman" pitchFamily="18" charset="0"/>
                    <a:cs typeface="Times New Roman" pitchFamily="18" charset="0"/>
                  </a:rPr>
                  <a:t>Introduction</a:t>
                </a:r>
                <a:r>
                  <a:rPr lang="en-US" sz="7200" b="1" dirty="0">
                    <a:latin typeface="Times New Roman" pitchFamily="18" charset="0"/>
                    <a:cs typeface="Times New Roman" pitchFamily="18" charset="0"/>
                  </a:rPr>
                  <a:t>:      </a:t>
                </a:r>
                <a:r>
                  <a:rPr lang="en-US" sz="7200" b="1" dirty="0">
                    <a:latin typeface="Times New Roman" pitchFamily="18" charset="0"/>
                    <a:cs typeface="Times New Roman" pitchFamily="18" charset="0"/>
                    <a:hlinkClick r:id="rId2"/>
                  </a:rPr>
                  <a:t>https://</a:t>
                </a:r>
                <a:r>
                  <a:rPr lang="en-US" sz="7200" b="1" dirty="0" smtClean="0">
                    <a:latin typeface="Times New Roman" pitchFamily="18" charset="0"/>
                    <a:cs typeface="Times New Roman" pitchFamily="18" charset="0"/>
                    <a:hlinkClick r:id="rId2"/>
                  </a:rPr>
                  <a:t>youtu.be/ARU0BEVxasQ</a:t>
                </a:r>
                <a:r>
                  <a:rPr lang="en-US" sz="7200" b="1" dirty="0" smtClean="0">
                    <a:latin typeface="Times New Roman" pitchFamily="18" charset="0"/>
                    <a:cs typeface="Times New Roman" pitchFamily="18" charset="0"/>
                  </a:rPr>
                  <a:t/>
                </a:r>
              </a:p>
              <a:p>
                <a:pPr marL="0" indent="0" algn="just">
                  <a:buNone/>
                </a:pPr>
                <a:r>
                  <a:rPr lang="en-US" sz="7200" b="1" dirty="0" smtClean="0">
                    <a:latin typeface="Times New Roman" pitchFamily="18" charset="0"/>
                    <a:cs typeface="Times New Roman" pitchFamily="18" charset="0"/>
                  </a:rPr>
                  <a:t>Basic Concepts: </a:t>
                </a:r>
                <a:r>
                  <a:rPr lang="en-US" sz="7200" dirty="0" smtClean="0">
                    <a:latin typeface="Times New Roman" pitchFamily="18" charset="0"/>
                    <a:cs typeface="Times New Roman" pitchFamily="18" charset="0"/>
                  </a:rPr>
                  <a:t>Linear Programming is useful for solving problems that involve linear relationship among decision variables. Any non-linear change in the input variable values either in objective function or constraints, restrict the use of usual simplex method to solve the decision problem. </a:t>
                </a:r>
                <a:endParaRPr lang="en-US" sz="7200" b="1" dirty="0" smtClean="0">
                  <a:latin typeface="Times New Roman" pitchFamily="18" charset="0"/>
                  <a:cs typeface="Times New Roman" pitchFamily="18" charset="0"/>
                </a:endParaRPr>
              </a:p>
              <a:p>
                <a:pPr marL="0" indent="0" algn="just">
                  <a:buNone/>
                </a:pPr>
                <a:r>
                  <a:rPr lang="en-US" sz="7200" dirty="0" smtClean="0">
                    <a:latin typeface="Times New Roman" pitchFamily="18" charset="0"/>
                    <a:cs typeface="Times New Roman" pitchFamily="18" charset="0"/>
                  </a:rPr>
                  <a:t>  Like linear programming, Non-linear Programming is also a mathematical technique for determining the optimal solutions to many Business problems etc.</a:t>
                </a:r>
                <a:endParaRPr lang="en-US" sz="7200" b="1" dirty="0" smtClean="0">
                  <a:latin typeface="Times New Roman" pitchFamily="18" charset="0"/>
                  <a:cs typeface="Times New Roman" pitchFamily="18" charset="0"/>
                </a:endParaRPr>
              </a:p>
              <a:p>
                <a:pPr marL="0" indent="0" algn="just">
                  <a:buNone/>
                </a:pPr>
                <a:r>
                  <a:rPr lang="en-US" sz="7200" b="1" dirty="0">
                    <a:latin typeface="Times New Roman" pitchFamily="18" charset="0"/>
                    <a:cs typeface="Times New Roman" pitchFamily="18" charset="0"/>
                  </a:rPr>
                  <a:t/>
                </a:r>
                <a:r>
                  <a:rPr lang="en-US" sz="7200" b="1" dirty="0" smtClean="0">
                    <a:latin typeface="Times New Roman" pitchFamily="18" charset="0"/>
                    <a:cs typeface="Times New Roman" pitchFamily="18" charset="0"/>
                  </a:rPr>
                  <a:t/>
                </a:r>
                <a:r>
                  <a:rPr lang="en-US" sz="7200" dirty="0" smtClean="0">
                    <a:latin typeface="Times New Roman" pitchFamily="18" charset="0"/>
                    <a:cs typeface="Times New Roman" pitchFamily="18" charset="0"/>
                  </a:rPr>
                  <a:t>The term Non-Linear Programming Problems(NLPP) usually refers to the  problems in which the Objective function Z becomes non-linear or one or  more of the constrained inequalities have non-linear relationship or both. In actual practice such situation occurs if a purely linear relationship may not exist in the profit or cost function when the production levels vary.</a:t>
                </a:r>
              </a:p>
              <a:p>
                <a:pPr marL="0" indent="0" algn="just">
                  <a:buNone/>
                </a:pPr>
                <a:r>
                  <a:rPr lang="en-US" sz="7200" b="1" dirty="0">
                    <a:latin typeface="Times New Roman" pitchFamily="18" charset="0"/>
                    <a:cs typeface="Times New Roman" pitchFamily="18" charset="0"/>
                  </a:rPr>
                  <a:t/>
                </a:r>
                <a:r>
                  <a:rPr lang="en-US" sz="7200" b="1" dirty="0" smtClean="0">
                    <a:latin typeface="Times New Roman" pitchFamily="18" charset="0"/>
                    <a:cs typeface="Times New Roman" pitchFamily="18" charset="0"/>
                  </a:rPr>
                  <a:t/>
                </a:r>
                <a:r>
                  <a:rPr lang="en-US" sz="7200" dirty="0" smtClean="0">
                    <a:latin typeface="Times New Roman" pitchFamily="18" charset="0"/>
                    <a:cs typeface="Times New Roman" pitchFamily="18" charset="0"/>
                  </a:rPr>
                  <a:t>For example: Maximize </a:t>
                </a:r>
                <a14:m>
                  <m:oMath xmlns:m="http://schemas.openxmlformats.org/officeDocument/2006/math">
                    <m:r>
                      <a:rPr lang="en-US" sz="7200" b="0" i="1" smtClean="0">
                        <a:latin typeface="Cambria Math" panose="02040503050406030204" pitchFamily="18" charset="0"/>
                        <a:cs typeface="Times New Roman" pitchFamily="18" charset="0"/>
                      </a:rPr>
                      <m:t>𝑍</m:t>
                    </m:r>
                    <m:r>
                      <a:rPr lang="en-US" sz="7200" b="0" i="1" smtClean="0">
                        <a:latin typeface="Cambria Math" panose="02040503050406030204" pitchFamily="18" charset="0"/>
                        <a:cs typeface="Times New Roman" pitchFamily="18" charset="0"/>
                      </a:rPr>
                      <m:t>=12</m:t>
                    </m:r>
                    <m:sSub>
                      <m:sSubPr>
                        <m:ctrlPr>
                          <a:rPr lang="en-US" sz="7200" b="0" i="1" smtClean="0">
                            <a:latin typeface="Cambria Math" panose="02040503050406030204" pitchFamily="18" charset="0"/>
                            <a:cs typeface="Times New Roman" pitchFamily="18" charset="0"/>
                          </a:rPr>
                        </m:ctrlPr>
                      </m:sSub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1</m:t>
                        </m:r>
                      </m:sub>
                    </m:sSub>
                    <m:r>
                      <a:rPr lang="en-US" sz="7200" b="0" i="1" smtClean="0">
                        <a:latin typeface="Cambria Math" panose="02040503050406030204" pitchFamily="18" charset="0"/>
                        <a:cs typeface="Times New Roman" pitchFamily="18" charset="0"/>
                      </a:rPr>
                      <m:t>+10</m:t>
                    </m:r>
                    <m:sSub>
                      <m:sSubPr>
                        <m:ctrlPr>
                          <a:rPr lang="en-US" sz="7200" b="0" i="1" smtClean="0">
                            <a:latin typeface="Cambria Math" panose="02040503050406030204" pitchFamily="18" charset="0"/>
                            <a:cs typeface="Times New Roman" pitchFamily="18" charset="0"/>
                          </a:rPr>
                        </m:ctrlPr>
                      </m:sSub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2</m:t>
                        </m:r>
                      </m:sub>
                    </m:sSub>
                    <m:r>
                      <a:rPr lang="en-US" sz="7200" b="0" i="1" smtClean="0">
                        <a:latin typeface="Cambria Math" panose="02040503050406030204" pitchFamily="18" charset="0"/>
                        <a:cs typeface="Times New Roman" pitchFamily="18" charset="0"/>
                      </a:rPr>
                      <m:t>−</m:t>
                    </m:r>
                    <m:sSubSup>
                      <m:sSubSupPr>
                        <m:ctrlPr>
                          <a:rPr lang="en-US" sz="7200" b="0" i="1" smtClean="0">
                            <a:latin typeface="Cambria Math" panose="02040503050406030204" pitchFamily="18" charset="0"/>
                            <a:cs typeface="Times New Roman" pitchFamily="18" charset="0"/>
                          </a:rPr>
                        </m:ctrlPr>
                      </m:sSubSup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1</m:t>
                        </m:r>
                      </m:sub>
                      <m:sup>
                        <m:r>
                          <a:rPr lang="en-US" sz="7200" b="0" i="1" smtClean="0">
                            <a:latin typeface="Cambria Math" panose="02040503050406030204" pitchFamily="18" charset="0"/>
                            <a:cs typeface="Times New Roman" pitchFamily="18" charset="0"/>
                          </a:rPr>
                          <m:t>2</m:t>
                        </m:r>
                      </m:sup>
                    </m:sSubSup>
                    <m:r>
                      <a:rPr lang="en-US" sz="7200" b="0" i="1" smtClean="0">
                        <a:latin typeface="Cambria Math" panose="02040503050406030204" pitchFamily="18" charset="0"/>
                        <a:cs typeface="Times New Roman" pitchFamily="18" charset="0"/>
                      </a:rPr>
                      <m:t>−</m:t>
                    </m:r>
                    <m:sSubSup>
                      <m:sSubSupPr>
                        <m:ctrlPr>
                          <a:rPr lang="en-US" sz="7200" b="0" i="1" smtClean="0">
                            <a:latin typeface="Cambria Math" panose="02040503050406030204" pitchFamily="18" charset="0"/>
                            <a:cs typeface="Times New Roman" pitchFamily="18" charset="0"/>
                          </a:rPr>
                        </m:ctrlPr>
                      </m:sSubSup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2</m:t>
                        </m:r>
                      </m:sub>
                      <m:sup>
                        <m:r>
                          <a:rPr lang="en-US" sz="7200" b="0" i="1" smtClean="0">
                            <a:latin typeface="Cambria Math" panose="02040503050406030204" pitchFamily="18" charset="0"/>
                            <a:cs typeface="Times New Roman" pitchFamily="18" charset="0"/>
                          </a:rPr>
                          <m:t>2</m:t>
                        </m:r>
                      </m:sup>
                    </m:sSubSup>
                    <m:r>
                      <a:rPr lang="en-US" sz="7200" b="0" i="1" smtClean="0">
                        <a:latin typeface="Cambria Math" panose="02040503050406030204" pitchFamily="18" charset="0"/>
                        <a:cs typeface="Times New Roman" pitchFamily="18" charset="0"/>
                      </a:rPr>
                      <m:t>+61</m:t>
                    </m:r>
                  </m:oMath>
                </a14:m>
                <a:endParaRPr lang="en-US" sz="7200" b="0" dirty="0" smtClean="0">
                  <a:latin typeface="Times New Roman" pitchFamily="18" charset="0"/>
                  <a:cs typeface="Times New Roman" pitchFamily="18" charset="0"/>
                </a:endParaRPr>
              </a:p>
              <a:p>
                <a:pPr marL="0" indent="0" algn="just">
                  <a:buNone/>
                </a:pPr>
                <a:r>
                  <a:rPr lang="en-US" sz="7200" dirty="0">
                    <a:latin typeface="Times New Roman" pitchFamily="18" charset="0"/>
                    <a:cs typeface="Times New Roman" pitchFamily="18" charset="0"/>
                  </a:rPr>
                  <a:t/>
                </a:r>
                <a:r>
                  <a:rPr lang="en-US" sz="7200" dirty="0" smtClean="0">
                    <a:latin typeface="Times New Roman" pitchFamily="18" charset="0"/>
                    <a:cs typeface="Times New Roman" pitchFamily="18" charset="0"/>
                  </a:rPr>
                  <a:t>             Subject to the constraint   </a:t>
                </a:r>
                <a14:m>
                  <m:oMath xmlns:m="http://schemas.openxmlformats.org/officeDocument/2006/math">
                    <m:r>
                      <a:rPr lang="en-US" sz="7200" b="0" i="1" smtClean="0">
                        <a:latin typeface="Cambria Math" panose="02040503050406030204" pitchFamily="18" charset="0"/>
                        <a:cs typeface="Times New Roman" pitchFamily="18" charset="0"/>
                      </a:rPr>
                      <m:t>20</m:t>
                    </m:r>
                    <m:sSub>
                      <m:sSubPr>
                        <m:ctrlPr>
                          <a:rPr lang="en-US" sz="7200" b="0" i="1" smtClean="0">
                            <a:latin typeface="Cambria Math" panose="02040503050406030204" pitchFamily="18" charset="0"/>
                            <a:cs typeface="Times New Roman" pitchFamily="18" charset="0"/>
                          </a:rPr>
                        </m:ctrlPr>
                      </m:sSub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1</m:t>
                        </m:r>
                      </m:sub>
                    </m:sSub>
                    <m:r>
                      <a:rPr lang="en-US" sz="7200" b="0" i="1" smtClean="0">
                        <a:latin typeface="Cambria Math" panose="02040503050406030204" pitchFamily="18" charset="0"/>
                        <a:cs typeface="Times New Roman" pitchFamily="18" charset="0"/>
                      </a:rPr>
                      <m:t>+30</m:t>
                    </m:r>
                    <m:sSub>
                      <m:sSubPr>
                        <m:ctrlPr>
                          <a:rPr lang="en-US" sz="7200" b="0" i="1" smtClean="0">
                            <a:latin typeface="Cambria Math" panose="02040503050406030204" pitchFamily="18" charset="0"/>
                            <a:cs typeface="Times New Roman" pitchFamily="18" charset="0"/>
                          </a:rPr>
                        </m:ctrlPr>
                      </m:sSub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2</m:t>
                        </m:r>
                      </m:sub>
                    </m:sSub>
                    <m:r>
                      <a:rPr lang="en-US" sz="7200" b="0" i="1" smtClean="0">
                        <a:latin typeface="Cambria Math" panose="02040503050406030204" pitchFamily="18" charset="0"/>
                        <a:ea typeface="Cambria Math" panose="02040503050406030204" pitchFamily="18" charset="0"/>
                        <a:cs typeface="Times New Roman" pitchFamily="18" charset="0"/>
                      </a:rPr>
                      <m:t>≤60</m:t>
                    </m:r>
                  </m:oMath>
                </a14:m>
                <a:r>
                  <a:rPr lang="en-US" sz="7200" b="0" dirty="0" smtClean="0">
                    <a:latin typeface="Times New Roman" pitchFamily="18" charset="0"/>
                    <a:cs typeface="Times New Roman" pitchFamily="18" charset="0"/>
                  </a:rPr>
                  <a:t/>
                </a:r>
              </a:p>
              <a:p>
                <a:pPr marL="0" indent="0" algn="just">
                  <a:buNone/>
                </a:pPr>
                <a:r>
                  <a:rPr lang="en-US" sz="7200" dirty="0">
                    <a:latin typeface="Times New Roman" pitchFamily="18" charset="0"/>
                    <a:cs typeface="Times New Roman" pitchFamily="18" charset="0"/>
                  </a:rPr>
                  <a:t/>
                </a:r>
                <a:r>
                  <a:rPr lang="en-US" sz="7200" dirty="0" smtClean="0">
                    <a:latin typeface="Times New Roman" pitchFamily="18" charset="0"/>
                    <a:cs typeface="Times New Roman" pitchFamily="18" charset="0"/>
                  </a:rPr>
                  <a:t/>
                </a:r>
                <a14:m>
                  <m:oMath xmlns:m="http://schemas.openxmlformats.org/officeDocument/2006/math">
                    <m:sSub>
                      <m:sSubPr>
                        <m:ctrlPr>
                          <a:rPr lang="en-US" sz="7200" i="1" smtClean="0">
                            <a:latin typeface="Cambria Math" panose="02040503050406030204" pitchFamily="18" charset="0"/>
                            <a:cs typeface="Times New Roman" pitchFamily="18" charset="0"/>
                          </a:rPr>
                        </m:ctrlPr>
                      </m:sSub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1</m:t>
                        </m:r>
                      </m:sub>
                    </m:sSub>
                    <m:r>
                      <a:rPr lang="en-US" sz="7200" b="0" i="1" smtClean="0">
                        <a:latin typeface="Cambria Math" panose="02040503050406030204" pitchFamily="18" charset="0"/>
                        <a:cs typeface="Times New Roman" pitchFamily="18" charset="0"/>
                      </a:rPr>
                      <m:t>,</m:t>
                    </m:r>
                    <m:sSub>
                      <m:sSubPr>
                        <m:ctrlPr>
                          <a:rPr lang="en-US" sz="7200" b="0" i="1" smtClean="0">
                            <a:latin typeface="Cambria Math" panose="02040503050406030204" pitchFamily="18" charset="0"/>
                            <a:cs typeface="Times New Roman" pitchFamily="18" charset="0"/>
                          </a:rPr>
                        </m:ctrlPr>
                      </m:sSub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2</m:t>
                        </m:r>
                      </m:sub>
                    </m:sSub>
                    <m:r>
                      <a:rPr lang="en-US" sz="7200" b="0" i="1" smtClean="0">
                        <a:latin typeface="Cambria Math" panose="02040503050406030204" pitchFamily="18" charset="0"/>
                        <a:ea typeface="Cambria Math" panose="02040503050406030204" pitchFamily="18" charset="0"/>
                        <a:cs typeface="Times New Roman" pitchFamily="18" charset="0"/>
                      </a:rPr>
                      <m:t>≥0</m:t>
                    </m:r>
                  </m:oMath>
                </a14:m>
                <a:r>
                  <a:rPr lang="en-US" sz="7200" b="0" dirty="0" smtClean="0">
                    <a:latin typeface="Times New Roman" pitchFamily="18" charset="0"/>
                    <a:cs typeface="Times New Roman" pitchFamily="18" charset="0"/>
                  </a:rPr>
                  <a:t>.</a:t>
                </a:r>
              </a:p>
              <a:p>
                <a:pPr marL="0" indent="0" algn="just">
                  <a:buNone/>
                </a:pPr>
                <a:r>
                  <a:rPr lang="en-US" sz="7200" dirty="0" smtClean="0">
                    <a:latin typeface="Times New Roman" pitchFamily="18" charset="0"/>
                    <a:cs typeface="Times New Roman" pitchFamily="18" charset="0"/>
                  </a:rPr>
                  <a:t>In this model, the objective function is non-linear while the constraint is linear. </a:t>
                </a:r>
                <a:endParaRPr lang="en-US" sz="7200" b="0" dirty="0" smtClean="0">
                  <a:latin typeface="Times New Roman" pitchFamily="18" charset="0"/>
                  <a:cs typeface="Times New Roman" pitchFamily="18" charset="0"/>
                </a:endParaRPr>
              </a:p>
              <a:p>
                <a:pPr marL="0" indent="0" algn="just">
                  <a:buNone/>
                </a:pPr>
                <a:r>
                  <a:rPr lang="en-US" sz="7200" b="0" dirty="0" smtClean="0">
                    <a:latin typeface="Times New Roman" pitchFamily="18" charset="0"/>
                    <a:cs typeface="Times New Roman" pitchFamily="18" charset="0"/>
                  </a:rPr>
                  <a:t/>
                </a:r>
                <a:r>
                  <a:rPr lang="en-US" sz="7200" dirty="0" smtClean="0">
                    <a:latin typeface="Times New Roman" pitchFamily="18" charset="0"/>
                    <a:cs typeface="Times New Roman" pitchFamily="18" charset="0"/>
                  </a:rPr>
                  <a:t>Thus, it is a non-linear programming problem.</a:t>
                </a:r>
                <a:endParaRPr lang="en-US" sz="7200" b="0" dirty="0" smtClean="0">
                  <a:latin typeface="Times New Roman" pitchFamily="18" charset="0"/>
                  <a:cs typeface="Times New Roman" pitchFamily="18" charset="0"/>
                </a:endParaRPr>
              </a:p>
              <a:p>
                <a:pPr marL="0" indent="0" algn="just">
                  <a:buNone/>
                </a:pPr>
                <a:r>
                  <a:rPr lang="en-US" sz="7200" dirty="0">
                    <a:latin typeface="Times New Roman" pitchFamily="18" charset="0"/>
                    <a:cs typeface="Times New Roman" pitchFamily="18" charset="0"/>
                  </a:rPr>
                  <a:t/>
                </a:r>
                <a:endParaRPr lang="en-US" sz="7200" b="0" dirty="0" smtClean="0">
                  <a:latin typeface="Times New Roman" pitchFamily="18" charset="0"/>
                  <a:cs typeface="Times New Roman" pitchFamily="18" charset="0"/>
                </a:endParaRPr>
              </a:p>
              <a:p>
                <a:pPr marL="0" indent="0" algn="just">
                  <a:buNone/>
                </a:pPr>
                <a:endParaRPr lang="en-US" sz="7200" dirty="0">
                  <a:latin typeface="Times New Roman" pitchFamily="18" charset="0"/>
                  <a:cs typeface="Times New Roman" pitchFamily="18" charset="0"/>
                </a:endParaRPr>
              </a:p>
              <a:p>
                <a:pPr marL="0" indent="0">
                  <a:buNone/>
                </a:pPr>
                <a:r>
                  <a:rPr lang="en-US" sz="7200" dirty="0" smtClean="0">
                    <a:latin typeface="Times New Roman" pitchFamily="18" charset="0"/>
                    <a:cs typeface="Times New Roman" pitchFamily="18" charset="0"/>
                  </a:rPr>
                  <a:t/>
                </a:r>
                <a:endParaRPr lang="en-US" sz="7200"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838200"/>
                <a:ext cx="8229600" cy="5105400"/>
              </a:xfrm>
              <a:blipFill rotWithShape="0">
                <a:blip r:embed="rId3"/>
                <a:stretch>
                  <a:fillRect l="-667"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0037FFB-0699-443B-B62B-BEE1B02AC63D}" type="datetime1">
              <a:rPr lang="en-US" smtClean="0"/>
              <a:pPr/>
              <a:t>5/15/2022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Non-Linear Programming Problems(CO3)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838200"/>
                <a:ext cx="8229600" cy="5105400"/>
              </a:xfrm>
            </p:spPr>
            <p:txBody>
              <a:bodyPr>
                <a:normAutofit fontScale="92500" lnSpcReduction="20000"/>
              </a:bodyPr>
              <a:lstStyle/>
              <a:p>
                <a:pPr marL="0" indent="0">
                  <a:buNone/>
                </a:pPr>
                <a:r>
                  <a:rPr lang="en-US" sz="2000" b="1" dirty="0" smtClean="0">
                    <a:latin typeface="Times New Roman" pitchFamily="18" charset="0"/>
                    <a:cs typeface="Times New Roman" pitchFamily="18" charset="0"/>
                  </a:rPr>
                  <a:t>Convex Linear combination: </a:t>
                </a:r>
                <a:endParaRPr lang="en-US" sz="2000" dirty="0" smtClean="0">
                  <a:latin typeface="Times New Roman" pitchFamily="18" charset="0"/>
                  <a:cs typeface="Times New Roman" pitchFamily="18" charset="0"/>
                </a:endParaRPr>
              </a:p>
              <a:p>
                <a:pPr marL="0" indent="0" algn="just">
                  <a:buNone/>
                </a:pPr>
                <a:r>
                  <a:rPr lang="en-US" sz="2100" b="1" dirty="0">
                    <a:latin typeface="Times New Roman" pitchFamily="18" charset="0"/>
                    <a:cs typeface="Times New Roman" pitchFamily="18" charset="0"/>
                  </a:rPr>
                  <a:t/>
                </a:r>
                <a:r>
                  <a:rPr lang="en-US" sz="2100" b="1" dirty="0" smtClean="0">
                    <a:latin typeface="Times New Roman" pitchFamily="18" charset="0"/>
                    <a:cs typeface="Times New Roman" pitchFamily="18" charset="0"/>
                  </a:rPr>
                  <a:t/>
                </a:r>
                <a:r>
                  <a:rPr lang="en-US" sz="2300" dirty="0" smtClean="0">
                    <a:latin typeface="Times New Roman" pitchFamily="18" charset="0"/>
                    <a:cs typeface="Times New Roman" pitchFamily="18" charset="0"/>
                  </a:rPr>
                  <a:t>A point </a:t>
                </a:r>
                <a14:m>
                  <m:oMath xmlns:m="http://schemas.openxmlformats.org/officeDocument/2006/math">
                    <m:r>
                      <a:rPr lang="en-US" sz="2300" b="0" i="1" smtClean="0">
                        <a:latin typeface="Cambria Math" panose="02040503050406030204" pitchFamily="18" charset="0"/>
                        <a:cs typeface="Times New Roman" pitchFamily="18" charset="0"/>
                      </a:rPr>
                      <m:t>𝑥</m:t>
                    </m:r>
                    <m:r>
                      <a:rPr lang="en-US" sz="2300" b="0" i="1" smtClean="0">
                        <a:latin typeface="Cambria Math" panose="02040503050406030204" pitchFamily="18" charset="0"/>
                        <a:ea typeface="Cambria Math" panose="02040503050406030204" pitchFamily="18" charset="0"/>
                        <a:cs typeface="Times New Roman" pitchFamily="18" charset="0"/>
                      </a:rPr>
                      <m:t>∈</m:t>
                    </m:r>
                    <m:sSup>
                      <m:sSupPr>
                        <m:ctrlPr>
                          <a:rPr lang="en-US" sz="2300" b="0" i="1" smtClean="0">
                            <a:latin typeface="Cambria Math" panose="02040503050406030204" pitchFamily="18" charset="0"/>
                            <a:ea typeface="Cambria Math" panose="02040503050406030204" pitchFamily="18" charset="0"/>
                            <a:cs typeface="Times New Roman" pitchFamily="18" charset="0"/>
                          </a:rPr>
                        </m:ctrlPr>
                      </m:sSupPr>
                      <m:e>
                        <m:r>
                          <a:rPr lang="en-US" sz="2300" b="0" i="1" smtClean="0">
                            <a:latin typeface="Cambria Math" panose="02040503050406030204" pitchFamily="18" charset="0"/>
                            <a:ea typeface="Cambria Math" panose="02040503050406030204" pitchFamily="18" charset="0"/>
                            <a:cs typeface="Times New Roman" pitchFamily="18" charset="0"/>
                          </a:rPr>
                          <m:t>𝑅</m:t>
                        </m:r>
                      </m:e>
                      <m:sup>
                        <m:r>
                          <a:rPr lang="en-US" sz="2300" b="0" i="1" smtClean="0">
                            <a:latin typeface="Cambria Math" panose="02040503050406030204" pitchFamily="18" charset="0"/>
                            <a:ea typeface="Cambria Math" panose="02040503050406030204" pitchFamily="18" charset="0"/>
                            <a:cs typeface="Times New Roman" pitchFamily="18" charset="0"/>
                          </a:rPr>
                          <m:t>𝑛</m:t>
                        </m:r>
                      </m:sup>
                    </m:sSup>
                    <m:r>
                      <a:rPr lang="en-US" sz="2300" b="0" i="1" smtClean="0">
                        <a:latin typeface="Cambria Math" panose="02040503050406030204" pitchFamily="18" charset="0"/>
                        <a:ea typeface="Cambria Math" panose="02040503050406030204" pitchFamily="18" charset="0"/>
                        <a:cs typeface="Times New Roman" pitchFamily="18" charset="0"/>
                      </a:rPr>
                      <m:t> </m:t>
                    </m:r>
                  </m:oMath>
                </a14:m>
                <a:r>
                  <a:rPr lang="en-US" sz="2300" b="1" dirty="0" smtClean="0">
                    <a:latin typeface="Times New Roman" pitchFamily="18" charset="0"/>
                    <a:cs typeface="Times New Roman" pitchFamily="18" charset="0"/>
                  </a:rPr>
                  <a:t/>
                </a:r>
                <a:r>
                  <a:rPr lang="en-US" sz="2300" dirty="0" smtClean="0">
                    <a:latin typeface="Times New Roman" pitchFamily="18" charset="0"/>
                    <a:cs typeface="Times New Roman" pitchFamily="18" charset="0"/>
                  </a:rPr>
                  <a:t>is called a convex line combination (CLC) of two points </a:t>
                </a:r>
                <a14:m>
                  <m:oMath xmlns:m="http://schemas.openxmlformats.org/officeDocument/2006/math">
                    <m:sSub>
                      <m:sSubPr>
                        <m:ctrlPr>
                          <a:rPr lang="en-US" sz="2300" i="1" smtClean="0">
                            <a:latin typeface="Cambria Math" panose="02040503050406030204" pitchFamily="18" charset="0"/>
                            <a:cs typeface="Times New Roman" pitchFamily="18" charset="0"/>
                          </a:rPr>
                        </m:ctrlPr>
                      </m:sSubPr>
                      <m:e>
                        <m:r>
                          <a:rPr lang="en-US" sz="2300" b="0" i="1" smtClean="0">
                            <a:latin typeface="Cambria Math" panose="02040503050406030204" pitchFamily="18" charset="0"/>
                            <a:cs typeface="Times New Roman" pitchFamily="18" charset="0"/>
                          </a:rPr>
                          <m:t>𝑥</m:t>
                        </m:r>
                      </m:e>
                      <m:sub>
                        <m:r>
                          <a:rPr lang="en-US" sz="2300" b="0" i="1" smtClean="0">
                            <a:latin typeface="Cambria Math" panose="02040503050406030204" pitchFamily="18" charset="0"/>
                            <a:cs typeface="Times New Roman" pitchFamily="18" charset="0"/>
                          </a:rPr>
                          <m:t>1</m:t>
                        </m:r>
                      </m:sub>
                    </m:sSub>
                  </m:oMath>
                </a14:m>
                <a:r>
                  <a:rPr lang="en-US" sz="2300" dirty="0" smtClean="0">
                    <a:latin typeface="Times New Roman" pitchFamily="18" charset="0"/>
                    <a:cs typeface="Times New Roman" pitchFamily="18" charset="0"/>
                  </a:rPr>
                  <a:t> and </a:t>
                </a:r>
                <a14:m>
                  <m:oMath xmlns:m="http://schemas.openxmlformats.org/officeDocument/2006/math">
                    <m:sSub>
                      <m:sSubPr>
                        <m:ctrlPr>
                          <a:rPr lang="en-US" sz="2300" i="1" smtClean="0">
                            <a:latin typeface="Cambria Math" panose="02040503050406030204" pitchFamily="18" charset="0"/>
                            <a:cs typeface="Times New Roman" pitchFamily="18" charset="0"/>
                          </a:rPr>
                        </m:ctrlPr>
                      </m:sSubPr>
                      <m:e>
                        <m:r>
                          <a:rPr lang="en-US" sz="2300" b="0" i="1" smtClean="0">
                            <a:latin typeface="Cambria Math" panose="02040503050406030204" pitchFamily="18" charset="0"/>
                            <a:cs typeface="Times New Roman" pitchFamily="18" charset="0"/>
                          </a:rPr>
                          <m:t>𝑥</m:t>
                        </m:r>
                      </m:e>
                      <m:sub>
                        <m:r>
                          <a:rPr lang="en-US" sz="2300" b="0" i="1" smtClean="0">
                            <a:latin typeface="Cambria Math" panose="02040503050406030204" pitchFamily="18" charset="0"/>
                            <a:cs typeface="Times New Roman" pitchFamily="18" charset="0"/>
                          </a:rPr>
                          <m:t>2</m:t>
                        </m:r>
                      </m:sub>
                    </m:sSub>
                    <m:r>
                      <a:rPr lang="en-US" sz="2300" b="0" i="0" smtClean="0">
                        <a:latin typeface="Cambria Math" panose="02040503050406030204" pitchFamily="18" charset="0"/>
                        <a:cs typeface="Times New Roman" pitchFamily="18" charset="0"/>
                      </a:rPr>
                      <m:t>, </m:t>
                    </m:r>
                  </m:oMath>
                </a14:m>
                <a:r>
                  <a:rPr lang="en-US" sz="2300" dirty="0" smtClean="0">
                    <a:latin typeface="Times New Roman" pitchFamily="18" charset="0"/>
                    <a:cs typeface="Times New Roman" pitchFamily="18" charset="0"/>
                  </a:rPr>
                  <a:t>If it </a:t>
                </a:r>
                <a:r>
                  <a:rPr lang="en-US" sz="2300" dirty="0" smtClean="0">
                    <a:latin typeface="Times New Roman" pitchFamily="18" charset="0"/>
                    <a:cs typeface="Times New Roman" pitchFamily="18" charset="0"/>
                  </a:rPr>
                  <a:t>can be expressed as </a:t>
                </a:r>
              </a:p>
              <a:p>
                <a:pPr marL="0" indent="0" algn="just">
                  <a:buNone/>
                </a:pPr>
                <a:r>
                  <a:rPr lang="en-US" sz="2300" dirty="0">
                    <a:latin typeface="Times New Roman" pitchFamily="18" charset="0"/>
                    <a:cs typeface="Times New Roman" pitchFamily="18" charset="0"/>
                  </a:rPr>
                  <a:t/>
                </a:r>
                <a:r>
                  <a:rPr lang="en-US" sz="2300" dirty="0" smtClean="0">
                    <a:latin typeface="Times New Roman" pitchFamily="18" charset="0"/>
                    <a:cs typeface="Times New Roman" pitchFamily="18" charset="0"/>
                  </a:rPr>
                  <a:t/>
                </a:r>
                <a14:m>
                  <m:oMath xmlns:m="http://schemas.openxmlformats.org/officeDocument/2006/math">
                    <m:r>
                      <a:rPr lang="en-US" sz="2300" b="0" i="1" smtClean="0">
                        <a:latin typeface="Cambria Math" panose="02040503050406030204" pitchFamily="18" charset="0"/>
                        <a:cs typeface="Times New Roman" pitchFamily="18" charset="0"/>
                      </a:rPr>
                      <m:t>𝑥</m:t>
                    </m:r>
                    <m:r>
                      <a:rPr lang="en-US" sz="2300" b="0" i="1" smtClean="0">
                        <a:latin typeface="Cambria Math" panose="02040503050406030204" pitchFamily="18" charset="0"/>
                        <a:cs typeface="Times New Roman" pitchFamily="18" charset="0"/>
                      </a:rPr>
                      <m:t>=</m:t>
                    </m:r>
                    <m:sSub>
                      <m:sSubPr>
                        <m:ctrlPr>
                          <a:rPr lang="en-US" sz="2300" b="0" i="1" smtClean="0">
                            <a:latin typeface="Cambria Math" panose="02040503050406030204" pitchFamily="18" charset="0"/>
                            <a:cs typeface="Times New Roman" pitchFamily="18" charset="0"/>
                          </a:rPr>
                        </m:ctrlPr>
                      </m:sSubPr>
                      <m:e>
                        <m:r>
                          <a:rPr lang="en-US" sz="2300" b="0" i="1" smtClean="0">
                            <a:latin typeface="Cambria Math" panose="02040503050406030204" pitchFamily="18" charset="0"/>
                            <a:ea typeface="Cambria Math" panose="02040503050406030204" pitchFamily="18" charset="0"/>
                            <a:cs typeface="Times New Roman" pitchFamily="18" charset="0"/>
                          </a:rPr>
                          <m:t>𝜆</m:t>
                        </m:r>
                      </m:e>
                      <m:sub>
                        <m:r>
                          <a:rPr lang="en-US" sz="2300" b="0" i="1" smtClean="0">
                            <a:latin typeface="Cambria Math" panose="02040503050406030204" pitchFamily="18" charset="0"/>
                            <a:cs typeface="Times New Roman" pitchFamily="18" charset="0"/>
                          </a:rPr>
                          <m:t>1</m:t>
                        </m:r>
                      </m:sub>
                    </m:sSub>
                    <m:sSub>
                      <m:sSubPr>
                        <m:ctrlPr>
                          <a:rPr lang="en-US" sz="2300" b="0" i="1" smtClean="0">
                            <a:latin typeface="Cambria Math" panose="02040503050406030204" pitchFamily="18" charset="0"/>
                            <a:cs typeface="Times New Roman" pitchFamily="18" charset="0"/>
                          </a:rPr>
                        </m:ctrlPr>
                      </m:sSubPr>
                      <m:e>
                        <m:r>
                          <a:rPr lang="en-US" sz="2300" b="0" i="1" smtClean="0">
                            <a:latin typeface="Cambria Math" panose="02040503050406030204" pitchFamily="18" charset="0"/>
                            <a:cs typeface="Times New Roman" pitchFamily="18" charset="0"/>
                          </a:rPr>
                          <m:t>𝑥</m:t>
                        </m:r>
                      </m:e>
                      <m:sub>
                        <m:r>
                          <a:rPr lang="en-US" sz="2300" b="0" i="1" smtClean="0">
                            <a:latin typeface="Cambria Math" panose="02040503050406030204" pitchFamily="18" charset="0"/>
                            <a:cs typeface="Times New Roman" pitchFamily="18" charset="0"/>
                          </a:rPr>
                          <m:t>1</m:t>
                        </m:r>
                      </m:sub>
                    </m:sSub>
                    <m:r>
                      <a:rPr lang="en-US" sz="2300" b="0" i="1" smtClean="0">
                        <a:latin typeface="Cambria Math" panose="02040503050406030204" pitchFamily="18" charset="0"/>
                        <a:cs typeface="Times New Roman" pitchFamily="18" charset="0"/>
                      </a:rPr>
                      <m:t>+</m:t>
                    </m:r>
                    <m:sSub>
                      <m:sSubPr>
                        <m:ctrlPr>
                          <a:rPr lang="en-US" sz="2300" b="0" i="1" smtClean="0">
                            <a:latin typeface="Cambria Math" panose="02040503050406030204" pitchFamily="18" charset="0"/>
                            <a:cs typeface="Times New Roman" pitchFamily="18" charset="0"/>
                          </a:rPr>
                        </m:ctrlPr>
                      </m:sSubPr>
                      <m:e>
                        <m:r>
                          <a:rPr lang="en-US" sz="2300" b="0" i="1" smtClean="0">
                            <a:latin typeface="Cambria Math" panose="02040503050406030204" pitchFamily="18" charset="0"/>
                            <a:ea typeface="Cambria Math" panose="02040503050406030204" pitchFamily="18" charset="0"/>
                            <a:cs typeface="Times New Roman" pitchFamily="18" charset="0"/>
                          </a:rPr>
                          <m:t>𝜆</m:t>
                        </m:r>
                      </m:e>
                      <m:sub>
                        <m:r>
                          <a:rPr lang="en-US" sz="2300" b="0" i="1" smtClean="0">
                            <a:latin typeface="Cambria Math" panose="02040503050406030204" pitchFamily="18" charset="0"/>
                            <a:cs typeface="Times New Roman" pitchFamily="18" charset="0"/>
                          </a:rPr>
                          <m:t>2</m:t>
                        </m:r>
                      </m:sub>
                    </m:sSub>
                    <m:sSub>
                      <m:sSubPr>
                        <m:ctrlPr>
                          <a:rPr lang="en-US" sz="2300" b="0" i="1" smtClean="0">
                            <a:latin typeface="Cambria Math" panose="02040503050406030204" pitchFamily="18" charset="0"/>
                            <a:cs typeface="Times New Roman" pitchFamily="18" charset="0"/>
                          </a:rPr>
                        </m:ctrlPr>
                      </m:sSubPr>
                      <m:e>
                        <m:r>
                          <a:rPr lang="en-US" sz="2300" b="0" i="1" smtClean="0">
                            <a:latin typeface="Cambria Math" panose="02040503050406030204" pitchFamily="18" charset="0"/>
                            <a:cs typeface="Times New Roman" pitchFamily="18" charset="0"/>
                          </a:rPr>
                          <m:t>𝑥</m:t>
                        </m:r>
                      </m:e>
                      <m:sub>
                        <m:r>
                          <a:rPr lang="en-US" sz="2300" b="0" i="1" smtClean="0">
                            <a:latin typeface="Cambria Math" panose="02040503050406030204" pitchFamily="18" charset="0"/>
                            <a:cs typeface="Times New Roman" pitchFamily="18" charset="0"/>
                          </a:rPr>
                          <m:t>2</m:t>
                        </m:r>
                      </m:sub>
                    </m:sSub>
                  </m:oMath>
                </a14:m>
                <a:r>
                  <a:rPr lang="en-US" sz="2300" dirty="0" smtClean="0">
                    <a:latin typeface="Times New Roman" pitchFamily="18" charset="0"/>
                    <a:cs typeface="Times New Roman" pitchFamily="18" charset="0"/>
                  </a:rPr>
                  <a:t> where </a:t>
                </a:r>
                <a14:m>
                  <m:oMath xmlns:m="http://schemas.openxmlformats.org/officeDocument/2006/math">
                    <m:sSub>
                      <m:sSubPr>
                        <m:ctrlPr>
                          <a:rPr lang="en-US" sz="2300" i="1" smtClean="0">
                            <a:latin typeface="Cambria Math" panose="02040503050406030204" pitchFamily="18" charset="0"/>
                            <a:cs typeface="Times New Roman" pitchFamily="18" charset="0"/>
                          </a:rPr>
                        </m:ctrlPr>
                      </m:sSubPr>
                      <m:e>
                        <m:r>
                          <a:rPr lang="en-US" sz="2300" i="1" smtClean="0">
                            <a:latin typeface="Cambria Math" panose="02040503050406030204" pitchFamily="18" charset="0"/>
                            <a:ea typeface="Cambria Math" panose="02040503050406030204" pitchFamily="18" charset="0"/>
                            <a:cs typeface="Times New Roman" pitchFamily="18" charset="0"/>
                          </a:rPr>
                          <m:t>𝜆</m:t>
                        </m:r>
                      </m:e>
                      <m:sub>
                        <m:r>
                          <a:rPr lang="en-US" sz="2300" b="0" i="1" smtClean="0">
                            <a:latin typeface="Cambria Math" panose="02040503050406030204" pitchFamily="18" charset="0"/>
                            <a:cs typeface="Times New Roman" pitchFamily="18" charset="0"/>
                          </a:rPr>
                          <m:t>1</m:t>
                        </m:r>
                      </m:sub>
                    </m:sSub>
                    <m:sSub>
                      <m:sSubPr>
                        <m:ctrlPr>
                          <a:rPr lang="en-US" sz="2300" i="1" smtClean="0">
                            <a:latin typeface="Cambria Math" panose="02040503050406030204" pitchFamily="18" charset="0"/>
                            <a:cs typeface="Times New Roman" pitchFamily="18" charset="0"/>
                          </a:rPr>
                        </m:ctrlPr>
                      </m:sSubPr>
                      <m:e>
                        <m:r>
                          <a:rPr lang="en-US" sz="2300" b="0" i="1" smtClean="0">
                            <a:latin typeface="Cambria Math" panose="02040503050406030204" pitchFamily="18" charset="0"/>
                            <a:cs typeface="Times New Roman" pitchFamily="18" charset="0"/>
                          </a:rPr>
                          <m:t>,</m:t>
                        </m:r>
                        <m:r>
                          <a:rPr lang="en-US" sz="2300" i="1" smtClean="0">
                            <a:latin typeface="Cambria Math" panose="02040503050406030204" pitchFamily="18" charset="0"/>
                            <a:ea typeface="Cambria Math" panose="02040503050406030204" pitchFamily="18" charset="0"/>
                            <a:cs typeface="Times New Roman" pitchFamily="18" charset="0"/>
                          </a:rPr>
                          <m:t>𝜆</m:t>
                        </m:r>
                      </m:e>
                      <m:sub>
                        <m:r>
                          <a:rPr lang="en-US" sz="2300" b="0" i="1" smtClean="0">
                            <a:latin typeface="Cambria Math" panose="02040503050406030204" pitchFamily="18" charset="0"/>
                            <a:cs typeface="Times New Roman" pitchFamily="18" charset="0"/>
                          </a:rPr>
                          <m:t>2</m:t>
                        </m:r>
                      </m:sub>
                    </m:sSub>
                    <m:r>
                      <a:rPr lang="en-US" sz="2300" i="1" smtClean="0">
                        <a:latin typeface="Cambria Math" panose="02040503050406030204" pitchFamily="18" charset="0"/>
                        <a:ea typeface="Cambria Math" panose="02040503050406030204" pitchFamily="18" charset="0"/>
                        <a:cs typeface="Times New Roman" pitchFamily="18" charset="0"/>
                      </a:rPr>
                      <m:t>≥</m:t>
                    </m:r>
                    <m:r>
                      <a:rPr lang="en-US" sz="2300" b="0" i="1" smtClean="0">
                        <a:latin typeface="Cambria Math" panose="02040503050406030204" pitchFamily="18" charset="0"/>
                        <a:ea typeface="Cambria Math" panose="02040503050406030204" pitchFamily="18" charset="0"/>
                        <a:cs typeface="Times New Roman" pitchFamily="18" charset="0"/>
                      </a:rPr>
                      <m:t>0, </m:t>
                    </m:r>
                    <m:sSub>
                      <m:sSubPr>
                        <m:ctrlPr>
                          <a:rPr lang="en-US" sz="2300" b="0" i="1" smtClean="0">
                            <a:latin typeface="Cambria Math" panose="02040503050406030204" pitchFamily="18" charset="0"/>
                            <a:ea typeface="Cambria Math" panose="02040503050406030204" pitchFamily="18" charset="0"/>
                            <a:cs typeface="Times New Roman" pitchFamily="18" charset="0"/>
                          </a:rPr>
                        </m:ctrlPr>
                      </m:sSubPr>
                      <m:e>
                        <m:r>
                          <a:rPr lang="en-US" sz="2300" b="0" i="1" smtClean="0">
                            <a:latin typeface="Cambria Math" panose="02040503050406030204" pitchFamily="18" charset="0"/>
                            <a:ea typeface="Cambria Math" panose="02040503050406030204" pitchFamily="18" charset="0"/>
                            <a:cs typeface="Times New Roman" pitchFamily="18" charset="0"/>
                          </a:rPr>
                          <m:t>𝜆</m:t>
                        </m:r>
                      </m:e>
                      <m:sub>
                        <m:r>
                          <a:rPr lang="en-US" sz="2300" b="0" i="1" smtClean="0">
                            <a:latin typeface="Cambria Math" panose="02040503050406030204" pitchFamily="18" charset="0"/>
                            <a:ea typeface="Cambria Math" panose="02040503050406030204" pitchFamily="18" charset="0"/>
                            <a:cs typeface="Times New Roman" pitchFamily="18" charset="0"/>
                          </a:rPr>
                          <m:t>1</m:t>
                        </m:r>
                      </m:sub>
                    </m:sSub>
                    <m:r>
                      <a:rPr lang="en-US" sz="2300" b="0" i="1" smtClean="0">
                        <a:latin typeface="Cambria Math" panose="02040503050406030204" pitchFamily="18" charset="0"/>
                        <a:ea typeface="Cambria Math" panose="02040503050406030204" pitchFamily="18" charset="0"/>
                        <a:cs typeface="Times New Roman" pitchFamily="18" charset="0"/>
                      </a:rPr>
                      <m:t>+</m:t>
                    </m:r>
                    <m:sSub>
                      <m:sSubPr>
                        <m:ctrlPr>
                          <a:rPr lang="en-US" sz="2300" b="0" i="1" smtClean="0">
                            <a:latin typeface="Cambria Math" panose="02040503050406030204" pitchFamily="18" charset="0"/>
                            <a:ea typeface="Cambria Math" panose="02040503050406030204" pitchFamily="18" charset="0"/>
                            <a:cs typeface="Times New Roman" pitchFamily="18" charset="0"/>
                          </a:rPr>
                        </m:ctrlPr>
                      </m:sSubPr>
                      <m:e>
                        <m:r>
                          <a:rPr lang="en-US" sz="2300" b="0" i="1" smtClean="0">
                            <a:latin typeface="Cambria Math" panose="02040503050406030204" pitchFamily="18" charset="0"/>
                            <a:ea typeface="Cambria Math" panose="02040503050406030204" pitchFamily="18" charset="0"/>
                            <a:cs typeface="Times New Roman" pitchFamily="18" charset="0"/>
                          </a:rPr>
                          <m:t>𝜆</m:t>
                        </m:r>
                      </m:e>
                      <m:sub>
                        <m:r>
                          <a:rPr lang="en-US" sz="2300" b="0" i="1" smtClean="0">
                            <a:latin typeface="Cambria Math" panose="02040503050406030204" pitchFamily="18" charset="0"/>
                            <a:ea typeface="Cambria Math" panose="02040503050406030204" pitchFamily="18" charset="0"/>
                            <a:cs typeface="Times New Roman" pitchFamily="18" charset="0"/>
                          </a:rPr>
                          <m:t>2</m:t>
                        </m:r>
                      </m:sub>
                    </m:sSub>
                    <m:r>
                      <a:rPr lang="en-US" sz="2300" b="0" i="1" smtClean="0">
                        <a:latin typeface="Cambria Math" panose="02040503050406030204" pitchFamily="18" charset="0"/>
                        <a:ea typeface="Cambria Math" panose="02040503050406030204" pitchFamily="18" charset="0"/>
                        <a:cs typeface="Times New Roman" pitchFamily="18" charset="0"/>
                      </a:rPr>
                      <m:t>=1.</m:t>
                    </m:r>
                  </m:oMath>
                </a14:m>
                <a:endParaRPr lang="en-US" sz="2300" dirty="0" smtClean="0">
                  <a:latin typeface="Times New Roman" pitchFamily="18" charset="0"/>
                  <a:cs typeface="Times New Roman" pitchFamily="18" charset="0"/>
                </a:endParaRPr>
              </a:p>
              <a:p>
                <a:pPr marL="0" indent="0" algn="just">
                  <a:buNone/>
                </a:pPr>
                <a:r>
                  <a:rPr lang="en-US" sz="2300" dirty="0">
                    <a:latin typeface="Times New Roman" pitchFamily="18" charset="0"/>
                    <a:cs typeface="Times New Roman" pitchFamily="18" charset="0"/>
                  </a:rPr>
                  <a:t/>
                </a:r>
                <a:r>
                  <a:rPr lang="en-US" sz="2300" dirty="0" smtClean="0">
                    <a:latin typeface="Times New Roman" pitchFamily="18" charset="0"/>
                    <a:cs typeface="Times New Roman" pitchFamily="18" charset="0"/>
                  </a:rPr>
                  <a:t/>
                </a:r>
                <a:r>
                  <a:rPr lang="en-US" sz="2100" dirty="0" smtClean="0">
                    <a:latin typeface="Times New Roman" pitchFamily="18" charset="0"/>
                    <a:cs typeface="Times New Roman" pitchFamily="18" charset="0"/>
                  </a:rPr>
                  <a:t>or  </a:t>
                </a:r>
                <a14:m>
                  <m:oMath xmlns:m="http://schemas.openxmlformats.org/officeDocument/2006/math">
                    <m:r>
                      <a:rPr lang="en-US" sz="2100" b="0" i="1" smtClean="0">
                        <a:latin typeface="Cambria Math" panose="02040503050406030204" pitchFamily="18" charset="0"/>
                        <a:cs typeface="Times New Roman" pitchFamily="18" charset="0"/>
                      </a:rPr>
                      <m:t>𝑥</m:t>
                    </m:r>
                    <m:r>
                      <a:rPr lang="en-US" sz="2100" b="0" i="1" smtClean="0">
                        <a:latin typeface="Cambria Math" panose="02040503050406030204" pitchFamily="18" charset="0"/>
                        <a:cs typeface="Times New Roman" pitchFamily="18" charset="0"/>
                      </a:rPr>
                      <m:t>=</m:t>
                    </m:r>
                    <m:r>
                      <a:rPr lang="en-US" sz="2100" b="0" i="1" smtClean="0">
                        <a:latin typeface="Cambria Math" panose="02040503050406030204" pitchFamily="18" charset="0"/>
                        <a:ea typeface="Cambria Math" panose="02040503050406030204" pitchFamily="18" charset="0"/>
                        <a:cs typeface="Times New Roman" pitchFamily="18" charset="0"/>
                      </a:rPr>
                      <m:t>𝜆</m:t>
                    </m:r>
                    <m:sSub>
                      <m:sSubPr>
                        <m:ctrlPr>
                          <a:rPr lang="en-US" sz="2100" b="0" i="1" smtClean="0">
                            <a:latin typeface="Cambria Math" panose="02040503050406030204" pitchFamily="18" charset="0"/>
                            <a:ea typeface="Cambria Math" panose="02040503050406030204" pitchFamily="18" charset="0"/>
                            <a:cs typeface="Times New Roman" pitchFamily="18" charset="0"/>
                          </a:rPr>
                        </m:ctrlPr>
                      </m:sSubPr>
                      <m:e>
                        <m:r>
                          <a:rPr lang="en-US" sz="2100" b="0" i="1" smtClean="0">
                            <a:latin typeface="Cambria Math" panose="02040503050406030204" pitchFamily="18" charset="0"/>
                            <a:ea typeface="Cambria Math" panose="02040503050406030204" pitchFamily="18" charset="0"/>
                            <a:cs typeface="Times New Roman" pitchFamily="18" charset="0"/>
                          </a:rPr>
                          <m:t>𝑥</m:t>
                        </m:r>
                      </m:e>
                      <m:sub>
                        <m:r>
                          <a:rPr lang="en-US" sz="2100" b="0" i="1" smtClean="0">
                            <a:latin typeface="Cambria Math" panose="02040503050406030204" pitchFamily="18" charset="0"/>
                            <a:ea typeface="Cambria Math" panose="02040503050406030204" pitchFamily="18" charset="0"/>
                            <a:cs typeface="Times New Roman" pitchFamily="18" charset="0"/>
                          </a:rPr>
                          <m:t>1</m:t>
                        </m:r>
                      </m:sub>
                    </m:sSub>
                    <m:r>
                      <a:rPr lang="en-US" sz="2100" b="0" i="1" smtClean="0">
                        <a:latin typeface="Cambria Math" panose="02040503050406030204" pitchFamily="18" charset="0"/>
                        <a:ea typeface="Cambria Math" panose="02040503050406030204" pitchFamily="18" charset="0"/>
                        <a:cs typeface="Times New Roman" pitchFamily="18" charset="0"/>
                      </a:rPr>
                      <m:t>+</m:t>
                    </m:r>
                    <m:d>
                      <m:dPr>
                        <m:ctrlPr>
                          <a:rPr lang="en-US" sz="2100" b="0" i="1" smtClean="0">
                            <a:latin typeface="Cambria Math" panose="02040503050406030204" pitchFamily="18" charset="0"/>
                            <a:ea typeface="Cambria Math" panose="02040503050406030204" pitchFamily="18" charset="0"/>
                            <a:cs typeface="Times New Roman" pitchFamily="18" charset="0"/>
                          </a:rPr>
                        </m:ctrlPr>
                      </m:dPr>
                      <m:e>
                        <m:r>
                          <a:rPr lang="en-US" sz="2100" b="0" i="1" smtClean="0">
                            <a:latin typeface="Cambria Math" panose="02040503050406030204" pitchFamily="18" charset="0"/>
                            <a:ea typeface="Cambria Math" panose="02040503050406030204" pitchFamily="18" charset="0"/>
                            <a:cs typeface="Times New Roman" pitchFamily="18" charset="0"/>
                          </a:rPr>
                          <m:t>1−</m:t>
                        </m:r>
                        <m:r>
                          <a:rPr lang="en-US" sz="2100" b="0" i="1" smtClean="0">
                            <a:latin typeface="Cambria Math" panose="02040503050406030204" pitchFamily="18" charset="0"/>
                            <a:ea typeface="Cambria Math" panose="02040503050406030204" pitchFamily="18" charset="0"/>
                            <a:cs typeface="Times New Roman" pitchFamily="18" charset="0"/>
                          </a:rPr>
                          <m:t>𝜆</m:t>
                        </m:r>
                      </m:e>
                    </m:d>
                    <m:sSub>
                      <m:sSubPr>
                        <m:ctrlPr>
                          <a:rPr lang="en-US" sz="2100" b="0" i="1" smtClean="0">
                            <a:latin typeface="Cambria Math" panose="02040503050406030204" pitchFamily="18" charset="0"/>
                            <a:ea typeface="Cambria Math" panose="02040503050406030204" pitchFamily="18" charset="0"/>
                            <a:cs typeface="Times New Roman" pitchFamily="18" charset="0"/>
                          </a:rPr>
                        </m:ctrlPr>
                      </m:sSubPr>
                      <m:e>
                        <m:r>
                          <a:rPr lang="en-US" sz="2100" b="0" i="1" smtClean="0">
                            <a:latin typeface="Cambria Math" panose="02040503050406030204" pitchFamily="18" charset="0"/>
                            <a:ea typeface="Cambria Math" panose="02040503050406030204" pitchFamily="18" charset="0"/>
                            <a:cs typeface="Times New Roman" pitchFamily="18" charset="0"/>
                          </a:rPr>
                          <m:t>𝑥</m:t>
                        </m:r>
                      </m:e>
                      <m:sub>
                        <m:r>
                          <a:rPr lang="en-US" sz="2100" b="0" i="1" smtClean="0">
                            <a:latin typeface="Cambria Math" panose="02040503050406030204" pitchFamily="18" charset="0"/>
                            <a:ea typeface="Cambria Math" panose="02040503050406030204" pitchFamily="18" charset="0"/>
                            <a:cs typeface="Times New Roman" pitchFamily="18" charset="0"/>
                          </a:rPr>
                          <m:t>2</m:t>
                        </m:r>
                      </m:sub>
                    </m:sSub>
                    <m:r>
                      <a:rPr lang="en-US" sz="2100" b="0" i="0" smtClean="0">
                        <a:latin typeface="Cambria Math" panose="02040503050406030204" pitchFamily="18" charset="0"/>
                        <a:ea typeface="Cambria Math" panose="02040503050406030204" pitchFamily="18" charset="0"/>
                        <a:cs typeface="Times New Roman" pitchFamily="18" charset="0"/>
                      </a:rPr>
                      <m:t> </m:t>
                    </m:r>
                    <m:r>
                      <m:rPr>
                        <m:sty m:val="p"/>
                      </m:rPr>
                      <a:rPr lang="en-US" sz="2100" b="0" i="0" smtClean="0">
                        <a:latin typeface="Cambria Math" panose="02040503050406030204" pitchFamily="18" charset="0"/>
                        <a:ea typeface="Cambria Math" panose="02040503050406030204" pitchFamily="18" charset="0"/>
                        <a:cs typeface="Times New Roman" pitchFamily="18" charset="0"/>
                      </a:rPr>
                      <m:t>for</m:t>
                    </m:r>
                    <m:r>
                      <a:rPr lang="en-US" sz="2100" b="0" i="0" smtClean="0">
                        <a:latin typeface="Cambria Math" panose="02040503050406030204" pitchFamily="18" charset="0"/>
                        <a:ea typeface="Cambria Math" panose="02040503050406030204" pitchFamily="18" charset="0"/>
                        <a:cs typeface="Times New Roman" pitchFamily="18" charset="0"/>
                      </a:rPr>
                      <m:t> </m:t>
                    </m:r>
                    <m:r>
                      <m:rPr>
                        <m:sty m:val="p"/>
                      </m:rPr>
                      <a:rPr lang="el-GR" sz="2100" b="0" i="1" smtClean="0">
                        <a:latin typeface="Cambria Math" panose="02040503050406030204" pitchFamily="18" charset="0"/>
                        <a:ea typeface="Cambria Math" panose="02040503050406030204" pitchFamily="18" charset="0"/>
                        <a:cs typeface="Times New Roman" pitchFamily="18" charset="0"/>
                      </a:rPr>
                      <m:t>λ</m:t>
                    </m:r>
                    <m:r>
                      <a:rPr lang="el-GR" sz="2100" b="0" i="1" smtClean="0">
                        <a:latin typeface="Cambria Math" panose="02040503050406030204" pitchFamily="18" charset="0"/>
                        <a:ea typeface="Cambria Math" panose="02040503050406030204" pitchFamily="18" charset="0"/>
                        <a:cs typeface="Times New Roman" pitchFamily="18" charset="0"/>
                      </a:rPr>
                      <m:t>∈</m:t>
                    </m:r>
                    <m:d>
                      <m:dPr>
                        <m:begChr m:val="["/>
                        <m:endChr m:val="]"/>
                        <m:ctrlPr>
                          <a:rPr lang="en-US" sz="2100" b="0" i="1" smtClean="0">
                            <a:latin typeface="Cambria Math" panose="02040503050406030204" pitchFamily="18" charset="0"/>
                            <a:ea typeface="Cambria Math" panose="02040503050406030204" pitchFamily="18" charset="0"/>
                            <a:cs typeface="Times New Roman" pitchFamily="18" charset="0"/>
                          </a:rPr>
                        </m:ctrlPr>
                      </m:dPr>
                      <m:e>
                        <m:r>
                          <a:rPr lang="en-US" sz="2100" b="0" i="1" smtClean="0">
                            <a:latin typeface="Cambria Math" panose="02040503050406030204" pitchFamily="18" charset="0"/>
                            <a:ea typeface="Cambria Math" panose="02040503050406030204" pitchFamily="18" charset="0"/>
                            <a:cs typeface="Times New Roman" pitchFamily="18" charset="0"/>
                          </a:rPr>
                          <m:t>0,1</m:t>
                        </m:r>
                      </m:e>
                    </m:d>
                  </m:oMath>
                </a14:m>
                <a:endParaRPr lang="en-US" sz="2100" dirty="0" smtClean="0">
                  <a:latin typeface="Times New Roman" pitchFamily="18" charset="0"/>
                  <a:cs typeface="Times New Roman" pitchFamily="18" charset="0"/>
                </a:endParaRPr>
              </a:p>
              <a:p>
                <a:pPr marL="0" indent="0" algn="just">
                  <a:buNone/>
                </a:pPr>
                <a:r>
                  <a:rPr lang="en-US" sz="2300" dirty="0" smtClean="0">
                    <a:latin typeface="Times New Roman" pitchFamily="18" charset="0"/>
                    <a:cs typeface="Times New Roman" pitchFamily="18" charset="0"/>
                  </a:rPr>
                  <a:t>Example: Let two points </a:t>
                </a:r>
                <a14:m>
                  <m:oMath xmlns:m="http://schemas.openxmlformats.org/officeDocument/2006/math">
                    <m:sSub>
                      <m:sSubPr>
                        <m:ctrlPr>
                          <a:rPr lang="en-US" sz="2300" i="1" smtClean="0">
                            <a:latin typeface="Cambria Math" panose="02040503050406030204" pitchFamily="18" charset="0"/>
                            <a:cs typeface="Times New Roman" pitchFamily="18" charset="0"/>
                          </a:rPr>
                        </m:ctrlPr>
                      </m:sSubPr>
                      <m:e>
                        <m:r>
                          <a:rPr lang="en-US" sz="2300" b="0" i="1" smtClean="0">
                            <a:latin typeface="Cambria Math" panose="02040503050406030204" pitchFamily="18" charset="0"/>
                            <a:cs typeface="Times New Roman" pitchFamily="18" charset="0"/>
                          </a:rPr>
                          <m:t>𝑥</m:t>
                        </m:r>
                      </m:e>
                      <m:sub>
                        <m:r>
                          <a:rPr lang="en-US" sz="2300" b="0" i="1" smtClean="0">
                            <a:latin typeface="Cambria Math" panose="02040503050406030204" pitchFamily="18" charset="0"/>
                            <a:cs typeface="Times New Roman" pitchFamily="18" charset="0"/>
                          </a:rPr>
                          <m:t>1</m:t>
                        </m:r>
                      </m:sub>
                    </m:sSub>
                    <m:r>
                      <a:rPr lang="en-US" sz="2300" b="0" i="1" smtClean="0">
                        <a:latin typeface="Cambria Math" panose="02040503050406030204" pitchFamily="18" charset="0"/>
                        <a:cs typeface="Times New Roman" pitchFamily="18" charset="0"/>
                      </a:rPr>
                      <m:t>=</m:t>
                    </m:r>
                    <m:d>
                      <m:dPr>
                        <m:ctrlPr>
                          <a:rPr lang="en-US" sz="2300" b="0" i="1" smtClean="0">
                            <a:latin typeface="Cambria Math" panose="02040503050406030204" pitchFamily="18" charset="0"/>
                            <a:cs typeface="Times New Roman" pitchFamily="18" charset="0"/>
                          </a:rPr>
                        </m:ctrlPr>
                      </m:dPr>
                      <m:e>
                        <m:r>
                          <a:rPr lang="en-US" sz="2300" b="0" i="1" smtClean="0">
                            <a:latin typeface="Cambria Math" panose="02040503050406030204" pitchFamily="18" charset="0"/>
                            <a:cs typeface="Times New Roman" pitchFamily="18" charset="0"/>
                          </a:rPr>
                          <m:t>1,3</m:t>
                        </m:r>
                      </m:e>
                    </m:d>
                    <m:r>
                      <a:rPr lang="en-US" sz="2300" b="0" i="1" smtClean="0">
                        <a:latin typeface="Cambria Math" panose="02040503050406030204" pitchFamily="18" charset="0"/>
                        <a:cs typeface="Times New Roman" pitchFamily="18" charset="0"/>
                      </a:rPr>
                      <m:t>, </m:t>
                    </m:r>
                    <m:sSub>
                      <m:sSubPr>
                        <m:ctrlPr>
                          <a:rPr lang="en-US" sz="2300" b="0" i="1" smtClean="0">
                            <a:latin typeface="Cambria Math" panose="02040503050406030204" pitchFamily="18" charset="0"/>
                            <a:cs typeface="Times New Roman" pitchFamily="18" charset="0"/>
                          </a:rPr>
                        </m:ctrlPr>
                      </m:sSubPr>
                      <m:e>
                        <m:r>
                          <a:rPr lang="en-US" sz="2300" b="0" i="1" smtClean="0">
                            <a:latin typeface="Cambria Math" panose="02040503050406030204" pitchFamily="18" charset="0"/>
                            <a:cs typeface="Times New Roman" pitchFamily="18" charset="0"/>
                          </a:rPr>
                          <m:t>𝑥</m:t>
                        </m:r>
                      </m:e>
                      <m:sub>
                        <m:r>
                          <a:rPr lang="en-US" sz="2300" b="0" i="1" smtClean="0">
                            <a:latin typeface="Cambria Math" panose="02040503050406030204" pitchFamily="18" charset="0"/>
                            <a:cs typeface="Times New Roman" pitchFamily="18" charset="0"/>
                          </a:rPr>
                          <m:t>2</m:t>
                        </m:r>
                      </m:sub>
                    </m:sSub>
                    <m:r>
                      <a:rPr lang="en-US" sz="2300" b="0" i="1" smtClean="0">
                        <a:latin typeface="Cambria Math" panose="02040503050406030204" pitchFamily="18" charset="0"/>
                        <a:cs typeface="Times New Roman" pitchFamily="18" charset="0"/>
                      </a:rPr>
                      <m:t>=(</m:t>
                    </m:r>
                    <m:r>
                      <a:rPr lang="en-US" sz="2300" b="0" i="0" smtClean="0">
                        <a:latin typeface="Cambria Math" panose="02040503050406030204" pitchFamily="18" charset="0"/>
                        <a:cs typeface="Times New Roman" pitchFamily="18" charset="0"/>
                      </a:rPr>
                      <m:t>2,5</m:t>
                    </m:r>
                    <m:r>
                      <a:rPr lang="en-US" sz="2300" b="0" i="1" smtClean="0">
                        <a:latin typeface="Cambria Math" panose="02040503050406030204" pitchFamily="18" charset="0"/>
                        <a:cs typeface="Times New Roman" pitchFamily="18" charset="0"/>
                      </a:rPr>
                      <m:t>)</m:t>
                    </m:r>
                  </m:oMath>
                </a14:m>
                <a:r>
                  <a:rPr lang="en-US" sz="2300" dirty="0" smtClean="0">
                    <a:latin typeface="Times New Roman" pitchFamily="18" charset="0"/>
                    <a:cs typeface="Times New Roman" pitchFamily="18" charset="0"/>
                  </a:rPr>
                  <a:t> are CLC , it is</a:t>
                </a:r>
              </a:p>
              <a:p>
                <a:pPr marL="0" indent="0" algn="just">
                  <a:buNone/>
                </a:pPr>
                <a:r>
                  <a:rPr lang="en-US" sz="2300" dirty="0">
                    <a:latin typeface="Times New Roman" pitchFamily="18" charset="0"/>
                    <a:cs typeface="Times New Roman" pitchFamily="18" charset="0"/>
                  </a:rPr>
                  <a:t/>
                </a:r>
                <a:r>
                  <a:rPr lang="en-US" sz="2300" dirty="0" smtClean="0">
                    <a:latin typeface="Times New Roman" pitchFamily="18" charset="0"/>
                    <a:cs typeface="Times New Roman" pitchFamily="18" charset="0"/>
                  </a:rPr>
                  <a:t/>
                </a:r>
                <a14:m>
                  <m:oMath xmlns:m="http://schemas.openxmlformats.org/officeDocument/2006/math">
                    <m:r>
                      <a:rPr lang="en-US" sz="2300" b="0" i="1" smtClean="0">
                        <a:latin typeface="Cambria Math" panose="02040503050406030204" pitchFamily="18" charset="0"/>
                        <a:cs typeface="Times New Roman" pitchFamily="18" charset="0"/>
                      </a:rPr>
                      <m:t>𝑥</m:t>
                    </m:r>
                    <m:r>
                      <a:rPr lang="en-US" sz="2300" b="0" i="1" smtClean="0">
                        <a:latin typeface="Cambria Math" panose="02040503050406030204" pitchFamily="18" charset="0"/>
                        <a:cs typeface="Times New Roman" pitchFamily="18" charset="0"/>
                      </a:rPr>
                      <m:t>=</m:t>
                    </m:r>
                    <m:r>
                      <a:rPr lang="en-US" sz="2300" b="0" i="1" smtClean="0">
                        <a:latin typeface="Cambria Math" panose="02040503050406030204" pitchFamily="18" charset="0"/>
                        <a:ea typeface="Cambria Math" panose="02040503050406030204" pitchFamily="18" charset="0"/>
                        <a:cs typeface="Times New Roman" pitchFamily="18" charset="0"/>
                      </a:rPr>
                      <m:t>𝜆</m:t>
                    </m:r>
                    <m:d>
                      <m:dPr>
                        <m:ctrlPr>
                          <a:rPr lang="en-US" sz="2300" b="0" i="1" smtClean="0">
                            <a:latin typeface="Cambria Math" panose="02040503050406030204" pitchFamily="18" charset="0"/>
                            <a:ea typeface="Cambria Math" panose="02040503050406030204" pitchFamily="18" charset="0"/>
                            <a:cs typeface="Times New Roman" pitchFamily="18" charset="0"/>
                          </a:rPr>
                        </m:ctrlPr>
                      </m:dPr>
                      <m:e>
                        <m:r>
                          <a:rPr lang="en-US" sz="2300" b="0" i="1" smtClean="0">
                            <a:latin typeface="Cambria Math" panose="02040503050406030204" pitchFamily="18" charset="0"/>
                            <a:ea typeface="Cambria Math" panose="02040503050406030204" pitchFamily="18" charset="0"/>
                            <a:cs typeface="Times New Roman" pitchFamily="18" charset="0"/>
                          </a:rPr>
                          <m:t>1,3</m:t>
                        </m:r>
                      </m:e>
                    </m:d>
                    <m:r>
                      <a:rPr lang="en-US" sz="2300" b="0" i="1" smtClean="0">
                        <a:latin typeface="Cambria Math" panose="02040503050406030204" pitchFamily="18" charset="0"/>
                        <a:ea typeface="Cambria Math" panose="02040503050406030204" pitchFamily="18" charset="0"/>
                        <a:cs typeface="Times New Roman" pitchFamily="18" charset="0"/>
                      </a:rPr>
                      <m:t>+</m:t>
                    </m:r>
                    <m:d>
                      <m:dPr>
                        <m:ctrlPr>
                          <a:rPr lang="en-US" sz="2300" b="0" i="1" smtClean="0">
                            <a:latin typeface="Cambria Math" panose="02040503050406030204" pitchFamily="18" charset="0"/>
                            <a:ea typeface="Cambria Math" panose="02040503050406030204" pitchFamily="18" charset="0"/>
                            <a:cs typeface="Times New Roman" pitchFamily="18" charset="0"/>
                          </a:rPr>
                        </m:ctrlPr>
                      </m:dPr>
                      <m:e>
                        <m:r>
                          <a:rPr lang="en-US" sz="2300" b="0" i="1" smtClean="0">
                            <a:latin typeface="Cambria Math" panose="02040503050406030204" pitchFamily="18" charset="0"/>
                            <a:ea typeface="Cambria Math" panose="02040503050406030204" pitchFamily="18" charset="0"/>
                            <a:cs typeface="Times New Roman" pitchFamily="18" charset="0"/>
                          </a:rPr>
                          <m:t>1−</m:t>
                        </m:r>
                        <m:r>
                          <a:rPr lang="en-US" sz="2300" b="0" i="1" smtClean="0">
                            <a:latin typeface="Cambria Math" panose="02040503050406030204" pitchFamily="18" charset="0"/>
                            <a:ea typeface="Cambria Math" panose="02040503050406030204" pitchFamily="18" charset="0"/>
                            <a:cs typeface="Times New Roman" pitchFamily="18" charset="0"/>
                          </a:rPr>
                          <m:t>𝜆</m:t>
                        </m:r>
                      </m:e>
                    </m:d>
                    <m:d>
                      <m:dPr>
                        <m:ctrlPr>
                          <a:rPr lang="en-US" sz="2300" b="0" i="1" smtClean="0">
                            <a:latin typeface="Cambria Math" panose="02040503050406030204" pitchFamily="18" charset="0"/>
                            <a:ea typeface="Cambria Math" panose="02040503050406030204" pitchFamily="18" charset="0"/>
                            <a:cs typeface="Times New Roman" pitchFamily="18" charset="0"/>
                          </a:rPr>
                        </m:ctrlPr>
                      </m:dPr>
                      <m:e>
                        <m:r>
                          <a:rPr lang="en-US" sz="2300" b="0" i="1" smtClean="0">
                            <a:latin typeface="Cambria Math" panose="02040503050406030204" pitchFamily="18" charset="0"/>
                            <a:ea typeface="Cambria Math" panose="02040503050406030204" pitchFamily="18" charset="0"/>
                            <a:cs typeface="Times New Roman" pitchFamily="18" charset="0"/>
                          </a:rPr>
                          <m:t>2,5</m:t>
                        </m:r>
                      </m:e>
                    </m:d>
                  </m:oMath>
                </a14:m>
                <a:r>
                  <a:rPr lang="en-US" sz="2300" b="0" dirty="0" smtClean="0">
                    <a:latin typeface="Times New Roman" pitchFamily="18" charset="0"/>
                    <a:ea typeface="Cambria Math" panose="02040503050406030204" pitchFamily="18" charset="0"/>
                    <a:cs typeface="Times New Roman" pitchFamily="18" charset="0"/>
                  </a:rPr>
                  <a:t/>
                </a:r>
              </a:p>
              <a:p>
                <a:pPr marL="0" indent="0" algn="just">
                  <a:buNone/>
                </a:pPr>
                <a:r>
                  <a:rPr lang="en-US" sz="2300" b="0" dirty="0" smtClean="0">
                    <a:latin typeface="Times New Roman" pitchFamily="18" charset="0"/>
                    <a:ea typeface="Cambria Math" panose="02040503050406030204" pitchFamily="18" charset="0"/>
                    <a:cs typeface="Times New Roman" pitchFamily="18" charset="0"/>
                  </a:rPr>
                  <a:t/>
                </a:r>
                <a14:m>
                  <m:oMath xmlns:m="http://schemas.openxmlformats.org/officeDocument/2006/math">
                    <m:r>
                      <a:rPr lang="en-US" sz="2100" b="0" i="1" smtClean="0">
                        <a:latin typeface="Cambria Math" panose="02040503050406030204" pitchFamily="18" charset="0"/>
                        <a:ea typeface="Cambria Math" panose="02040503050406030204" pitchFamily="18" charset="0"/>
                        <a:cs typeface="Times New Roman" pitchFamily="18" charset="0"/>
                      </a:rPr>
                      <m:t>𝑥</m:t>
                    </m:r>
                    <m:r>
                      <a:rPr lang="en-US" sz="2100" b="0" i="1" smtClean="0">
                        <a:latin typeface="Cambria Math" panose="02040503050406030204" pitchFamily="18" charset="0"/>
                        <a:ea typeface="Cambria Math" panose="02040503050406030204" pitchFamily="18" charset="0"/>
                        <a:cs typeface="Times New Roman" pitchFamily="18" charset="0"/>
                      </a:rPr>
                      <m:t>=(</m:t>
                    </m:r>
                    <m:r>
                      <a:rPr lang="en-US" sz="2100" b="0" i="1" smtClean="0">
                        <a:latin typeface="Cambria Math" panose="02040503050406030204" pitchFamily="18" charset="0"/>
                        <a:ea typeface="Cambria Math" panose="02040503050406030204" pitchFamily="18" charset="0"/>
                        <a:cs typeface="Times New Roman" pitchFamily="18" charset="0"/>
                      </a:rPr>
                      <m:t>𝜆</m:t>
                    </m:r>
                    <m:r>
                      <a:rPr lang="en-US" sz="2100" b="0" i="1" smtClean="0">
                        <a:latin typeface="Cambria Math" panose="02040503050406030204" pitchFamily="18" charset="0"/>
                        <a:ea typeface="Cambria Math" panose="02040503050406030204" pitchFamily="18" charset="0"/>
                        <a:cs typeface="Times New Roman" pitchFamily="18" charset="0"/>
                      </a:rPr>
                      <m:t>+2−2</m:t>
                    </m:r>
                    <m:r>
                      <a:rPr lang="en-US" sz="2100" b="0" i="1" smtClean="0">
                        <a:latin typeface="Cambria Math" panose="02040503050406030204" pitchFamily="18" charset="0"/>
                        <a:ea typeface="Cambria Math" panose="02040503050406030204" pitchFamily="18" charset="0"/>
                        <a:cs typeface="Times New Roman" pitchFamily="18" charset="0"/>
                      </a:rPr>
                      <m:t>𝜆</m:t>
                    </m:r>
                    <m:r>
                      <a:rPr lang="en-US" sz="2100" b="0" i="1" smtClean="0">
                        <a:latin typeface="Cambria Math" panose="02040503050406030204" pitchFamily="18" charset="0"/>
                        <a:ea typeface="Cambria Math" panose="02040503050406030204" pitchFamily="18" charset="0"/>
                        <a:cs typeface="Times New Roman" pitchFamily="18" charset="0"/>
                      </a:rPr>
                      <m:t>, 3</m:t>
                    </m:r>
                    <m:r>
                      <a:rPr lang="en-US" sz="2100" b="0" i="1" smtClean="0">
                        <a:latin typeface="Cambria Math" panose="02040503050406030204" pitchFamily="18" charset="0"/>
                        <a:ea typeface="Cambria Math" panose="02040503050406030204" pitchFamily="18" charset="0"/>
                        <a:cs typeface="Times New Roman" pitchFamily="18" charset="0"/>
                      </a:rPr>
                      <m:t>𝜆</m:t>
                    </m:r>
                    <m:r>
                      <a:rPr lang="en-US" sz="2100" b="0" i="1" smtClean="0">
                        <a:latin typeface="Cambria Math" panose="02040503050406030204" pitchFamily="18" charset="0"/>
                        <a:ea typeface="Cambria Math" panose="02040503050406030204" pitchFamily="18" charset="0"/>
                        <a:cs typeface="Times New Roman" pitchFamily="18" charset="0"/>
                      </a:rPr>
                      <m:t>+5−5</m:t>
                    </m:r>
                    <m:r>
                      <a:rPr lang="en-US" sz="2100" b="0" i="1" smtClean="0">
                        <a:latin typeface="Cambria Math" panose="02040503050406030204" pitchFamily="18" charset="0"/>
                        <a:ea typeface="Cambria Math" panose="02040503050406030204" pitchFamily="18" charset="0"/>
                        <a:cs typeface="Times New Roman" pitchFamily="18" charset="0"/>
                      </a:rPr>
                      <m:t>𝜆</m:t>
                    </m:r>
                    <m:r>
                      <a:rPr lang="en-US" sz="2100" b="0" i="1" smtClean="0">
                        <a:latin typeface="Cambria Math" panose="02040503050406030204" pitchFamily="18" charset="0"/>
                        <a:ea typeface="Cambria Math" panose="02040503050406030204" pitchFamily="18" charset="0"/>
                        <a:cs typeface="Times New Roman" pitchFamily="18" charset="0"/>
                      </a:rPr>
                      <m:t>)</m:t>
                    </m:r>
                  </m:oMath>
                </a14:m>
                <a:endParaRPr lang="en-US" sz="21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2300" dirty="0" smtClean="0">
                    <a:latin typeface="Times New Roman" pitchFamily="18" charset="0"/>
                    <a:cs typeface="Times New Roman" pitchFamily="18" charset="0"/>
                  </a:rPr>
                  <a:t/>
                </a:r>
                <a14:m>
                  <m:oMath xmlns:m="http://schemas.openxmlformats.org/officeDocument/2006/math">
                    <m:r>
                      <a:rPr lang="en-US" sz="2100" b="0" i="1" smtClean="0">
                        <a:latin typeface="Cambria Math" panose="02040503050406030204" pitchFamily="18" charset="0"/>
                        <a:cs typeface="Times New Roman" pitchFamily="18" charset="0"/>
                      </a:rPr>
                      <m:t>𝑥</m:t>
                    </m:r>
                    <m:r>
                      <a:rPr lang="en-US" sz="2100" b="0" i="1" smtClean="0">
                        <a:latin typeface="Cambria Math" panose="02040503050406030204" pitchFamily="18" charset="0"/>
                        <a:cs typeface="Times New Roman" pitchFamily="18" charset="0"/>
                      </a:rPr>
                      <m:t>=(2−</m:t>
                    </m:r>
                    <m:r>
                      <a:rPr lang="en-US" sz="2100" b="0" i="1" smtClean="0">
                        <a:latin typeface="Cambria Math" panose="02040503050406030204" pitchFamily="18" charset="0"/>
                        <a:ea typeface="Cambria Math" panose="02040503050406030204" pitchFamily="18" charset="0"/>
                        <a:cs typeface="Times New Roman" pitchFamily="18" charset="0"/>
                      </a:rPr>
                      <m:t>𝜆</m:t>
                    </m:r>
                    <m:r>
                      <a:rPr lang="en-US" sz="2100" b="0" i="1" smtClean="0">
                        <a:latin typeface="Cambria Math" panose="02040503050406030204" pitchFamily="18" charset="0"/>
                        <a:ea typeface="Cambria Math" panose="02040503050406030204" pitchFamily="18" charset="0"/>
                        <a:cs typeface="Times New Roman" pitchFamily="18" charset="0"/>
                      </a:rPr>
                      <m:t>, 5−2</m:t>
                    </m:r>
                    <m:r>
                      <a:rPr lang="en-US" sz="2100" b="0" i="1" smtClean="0">
                        <a:latin typeface="Cambria Math" panose="02040503050406030204" pitchFamily="18" charset="0"/>
                        <a:ea typeface="Cambria Math" panose="02040503050406030204" pitchFamily="18" charset="0"/>
                        <a:cs typeface="Times New Roman" pitchFamily="18" charset="0"/>
                      </a:rPr>
                      <m:t>𝜆</m:t>
                    </m:r>
                    <m:r>
                      <a:rPr lang="en-US" sz="2100" b="0" i="1" smtClean="0">
                        <a:latin typeface="Cambria Math" panose="02040503050406030204" pitchFamily="18" charset="0"/>
                        <a:ea typeface="Cambria Math" panose="02040503050406030204" pitchFamily="18" charset="0"/>
                        <a:cs typeface="Times New Roman" pitchFamily="18" charset="0"/>
                      </a:rPr>
                      <m:t>)</m:t>
                    </m:r>
                  </m:oMath>
                </a14:m>
                <a:r>
                  <a:rPr lang="en-US" sz="2100" dirty="0" smtClean="0">
                    <a:latin typeface="Times New Roman" pitchFamily="18" charset="0"/>
                    <a:cs typeface="Times New Roman" pitchFamily="18" charset="0"/>
                  </a:rPr>
                  <a:t/>
                </a:r>
                <a:endParaRPr lang="en-US" sz="2100" dirty="0" smtClean="0">
                  <a:latin typeface="Times New Roman" pitchFamily="18" charset="0"/>
                  <a:cs typeface="Times New Roman" pitchFamily="18" charset="0"/>
                </a:endParaRPr>
              </a:p>
              <a:p>
                <a:pPr marL="0" indent="0" algn="just">
                  <a:buNone/>
                </a:pPr>
                <a:r>
                  <a:rPr lang="en-US" sz="2300" dirty="0">
                    <a:latin typeface="Times New Roman" pitchFamily="18" charset="0"/>
                    <a:cs typeface="Times New Roman" pitchFamily="18" charset="0"/>
                  </a:rPr>
                  <a:t/>
                </a:r>
                <a:r>
                  <a:rPr lang="en-US" sz="2100" dirty="0" smtClean="0">
                    <a:latin typeface="Times New Roman" pitchFamily="18" charset="0"/>
                    <a:cs typeface="Times New Roman" pitchFamily="18" charset="0"/>
                  </a:rPr>
                  <a:t>we can check</a:t>
                </a:r>
                <a14:m>
                  <m:oMath xmlns:m="http://schemas.openxmlformats.org/officeDocument/2006/math">
                    <m:r>
                      <a:rPr lang="en-US" sz="2100" b="0" i="0" smtClean="0">
                        <a:latin typeface="Cambria Math" panose="02040503050406030204" pitchFamily="18" charset="0"/>
                        <a:ea typeface="Cambria Math" panose="02040503050406030204" pitchFamily="18" charset="0"/>
                        <a:cs typeface="Times New Roman" pitchFamily="18" charset="0"/>
                      </a:rPr>
                      <m:t>    </m:t>
                    </m:r>
                    <m:r>
                      <a:rPr lang="en-US" sz="2100" i="1" smtClean="0">
                        <a:latin typeface="Cambria Math" panose="02040503050406030204" pitchFamily="18" charset="0"/>
                        <a:ea typeface="Cambria Math" panose="02040503050406030204" pitchFamily="18" charset="0"/>
                        <a:cs typeface="Times New Roman" pitchFamily="18" charset="0"/>
                      </a:rPr>
                      <m:t>𝜆</m:t>
                    </m:r>
                    <m:r>
                      <a:rPr lang="en-US" sz="2100" i="1" smtClean="0">
                        <a:latin typeface="Cambria Math" panose="02040503050406030204" pitchFamily="18" charset="0"/>
                        <a:ea typeface="Cambria Math" panose="02040503050406030204" pitchFamily="18" charset="0"/>
                        <a:cs typeface="Times New Roman" pitchFamily="18" charset="0"/>
                      </a:rPr>
                      <m:t>∈</m:t>
                    </m:r>
                    <m:d>
                      <m:dPr>
                        <m:begChr m:val="["/>
                        <m:endChr m:val="]"/>
                        <m:ctrlPr>
                          <a:rPr lang="en-US" sz="2100" i="1" smtClean="0">
                            <a:latin typeface="Cambria Math" panose="02040503050406030204" pitchFamily="18" charset="0"/>
                            <a:ea typeface="Cambria Math" panose="02040503050406030204" pitchFamily="18" charset="0"/>
                            <a:cs typeface="Times New Roman" pitchFamily="18" charset="0"/>
                          </a:rPr>
                        </m:ctrlPr>
                      </m:dPr>
                      <m:e>
                        <m:r>
                          <a:rPr lang="en-US" sz="2100" b="0" i="1" smtClean="0">
                            <a:latin typeface="Cambria Math" panose="02040503050406030204" pitchFamily="18" charset="0"/>
                            <a:ea typeface="Cambria Math" panose="02040503050406030204" pitchFamily="18" charset="0"/>
                            <a:cs typeface="Times New Roman" pitchFamily="18" charset="0"/>
                          </a:rPr>
                          <m:t>0,1</m:t>
                        </m:r>
                      </m:e>
                    </m:d>
                  </m:oMath>
                </a14:m>
                <a:r>
                  <a:rPr lang="en-US" sz="2100" b="0" dirty="0" smtClean="0">
                    <a:latin typeface="Times New Roman" pitchFamily="18" charset="0"/>
                    <a:cs typeface="Times New Roman" pitchFamily="18" charset="0"/>
                  </a:rPr>
                  <a:t> then </a:t>
                </a:r>
                <a14:m>
                  <m:oMath xmlns:m="http://schemas.openxmlformats.org/officeDocument/2006/math">
                    <m:r>
                      <a:rPr lang="en-US" sz="2100" b="0" i="1" smtClean="0">
                        <a:latin typeface="Cambria Math" panose="02040503050406030204" pitchFamily="18" charset="0"/>
                        <a:cs typeface="Times New Roman" pitchFamily="18" charset="0"/>
                      </a:rPr>
                      <m:t>𝑥</m:t>
                    </m:r>
                  </m:oMath>
                </a14:m>
                <a:r>
                  <a:rPr lang="en-US" sz="2100" b="0" dirty="0" smtClean="0">
                    <a:latin typeface="Times New Roman" pitchFamily="18" charset="0"/>
                    <a:cs typeface="Times New Roman" pitchFamily="18" charset="0"/>
                  </a:rPr>
                  <a:t> is CLC.</a:t>
                </a:r>
              </a:p>
              <a:p>
                <a:pPr marL="0" indent="0" algn="just">
                  <a:buNone/>
                </a:pPr>
                <a:endParaRPr lang="en-US" sz="2100" b="0" dirty="0" smtClean="0">
                  <a:latin typeface="Times New Roman" pitchFamily="18" charset="0"/>
                  <a:cs typeface="Times New Roman" pitchFamily="18" charset="0"/>
                </a:endParaRPr>
              </a:p>
              <a:p>
                <a:pPr marL="0" indent="0" algn="just">
                  <a:buNone/>
                </a:pPr>
                <a:r>
                  <a:rPr lang="en-US" sz="2100" b="1" dirty="0" smtClean="0">
                    <a:latin typeface="Times New Roman" pitchFamily="18" charset="0"/>
                    <a:cs typeface="Times New Roman" pitchFamily="18" charset="0"/>
                  </a:rPr>
                  <a:t>Convex Set : </a:t>
                </a:r>
                <a:r>
                  <a:rPr lang="en-US" sz="2100" dirty="0" smtClean="0">
                    <a:latin typeface="Times New Roman" pitchFamily="18" charset="0"/>
                    <a:cs typeface="Times New Roman" pitchFamily="18" charset="0"/>
                  </a:rPr>
                  <a:t>A set is said to be convex set , if CLC of any two( more than two points) </a:t>
                </a:r>
                <a:r>
                  <a:rPr lang="en-US" sz="2100" dirty="0" smtClean="0">
                    <a:latin typeface="Times New Roman" pitchFamily="18" charset="0"/>
                    <a:cs typeface="Times New Roman" pitchFamily="18" charset="0"/>
                  </a:rPr>
                  <a:t>is also in the same set.  </a:t>
                </a:r>
              </a:p>
              <a:p>
                <a:pPr marL="0" indent="0" algn="just">
                  <a:buNone/>
                </a:pPr>
                <a:r>
                  <a:rPr lang="en-US" sz="1900" dirty="0" smtClean="0">
                    <a:latin typeface="Times New Roman" pitchFamily="18" charset="0"/>
                    <a:cs typeface="Times New Roman" pitchFamily="18" charset="0"/>
                  </a:rPr>
                  <a:t>Mathematically : A set S is said to convex set , if any points </a:t>
                </a:r>
                <a14:m>
                  <m:oMath xmlns:m="http://schemas.openxmlformats.org/officeDocument/2006/math">
                    <m:r>
                      <a:rPr lang="en-US" sz="1900" b="0" i="1" smtClean="0">
                        <a:latin typeface="Cambria Math" panose="02040503050406030204" pitchFamily="18" charset="0"/>
                        <a:cs typeface="Times New Roman" pitchFamily="18" charset="0"/>
                      </a:rPr>
                      <m:t>𝑥</m:t>
                    </m:r>
                    <m:r>
                      <a:rPr lang="en-US" sz="1900" b="0" i="1" smtClean="0">
                        <a:latin typeface="Cambria Math" panose="02040503050406030204" pitchFamily="18" charset="0"/>
                        <a:cs typeface="Times New Roman" pitchFamily="18" charset="0"/>
                      </a:rPr>
                      <m:t>,</m:t>
                    </m:r>
                    <m:r>
                      <a:rPr lang="en-US" sz="1900" b="0" i="1" smtClean="0">
                        <a:latin typeface="Cambria Math" panose="02040503050406030204" pitchFamily="18" charset="0"/>
                        <a:cs typeface="Times New Roman" pitchFamily="18" charset="0"/>
                      </a:rPr>
                      <m:t>𝑦</m:t>
                    </m:r>
                    <m:r>
                      <a:rPr lang="en-US" sz="1900" b="0" i="1" smtClean="0">
                        <a:latin typeface="Cambria Math" panose="02040503050406030204" pitchFamily="18" charset="0"/>
                        <a:ea typeface="Cambria Math" panose="02040503050406030204" pitchFamily="18" charset="0"/>
                        <a:cs typeface="Times New Roman" pitchFamily="18" charset="0"/>
                      </a:rPr>
                      <m:t>∈</m:t>
                    </m:r>
                    <m:r>
                      <a:rPr lang="en-US" sz="1900" b="0" i="1" smtClean="0">
                        <a:latin typeface="Cambria Math" panose="02040503050406030204" pitchFamily="18" charset="0"/>
                        <a:ea typeface="Cambria Math" panose="02040503050406030204" pitchFamily="18" charset="0"/>
                        <a:cs typeface="Times New Roman" pitchFamily="18" charset="0"/>
                      </a:rPr>
                      <m:t>𝑆</m:t>
                    </m:r>
                  </m:oMath>
                </a14:m>
                <a:r>
                  <a:rPr lang="en-US" sz="1900" b="0" dirty="0" smtClean="0">
                    <a:latin typeface="Times New Roman" pitchFamily="18" charset="0"/>
                    <a:ea typeface="Cambria Math" panose="02040503050406030204" pitchFamily="18" charset="0"/>
                    <a:cs typeface="Times New Roman" pitchFamily="18" charset="0"/>
                  </a:rPr>
                  <a:t/>
                </a:r>
              </a:p>
              <a:p>
                <a:pPr marL="0" indent="0" algn="just">
                  <a:buNone/>
                </a:pPr>
                <a:r>
                  <a:rPr lang="en-US" sz="1900" dirty="0" smtClean="0">
                    <a:latin typeface="Times New Roman" pitchFamily="18" charset="0"/>
                    <a:cs typeface="Times New Roman" pitchFamily="18" charset="0"/>
                  </a:rPr>
                  <a:t>then</a:t>
                </a:r>
                <a14:m>
                  <m:oMath xmlns:m="http://schemas.openxmlformats.org/officeDocument/2006/math">
                    <m:r>
                      <a:rPr lang="en-US" sz="1900" b="0" i="0" smtClean="0">
                        <a:latin typeface="Cambria Math" panose="02040503050406030204" pitchFamily="18" charset="0"/>
                        <a:ea typeface="Cambria Math" panose="02040503050406030204" pitchFamily="18" charset="0"/>
                        <a:cs typeface="Times New Roman" pitchFamily="18" charset="0"/>
                      </a:rPr>
                      <m:t>   </m:t>
                    </m:r>
                    <m:r>
                      <a:rPr lang="en-US" sz="1900" i="1">
                        <a:latin typeface="Cambria Math" panose="02040503050406030204" pitchFamily="18" charset="0"/>
                        <a:ea typeface="Cambria Math" panose="02040503050406030204" pitchFamily="18" charset="0"/>
                        <a:cs typeface="Times New Roman" pitchFamily="18" charset="0"/>
                      </a:rPr>
                      <m:t>𝜆</m:t>
                    </m:r>
                    <m:r>
                      <a:rPr lang="en-US" sz="1900" b="0" i="1" smtClean="0">
                        <a:latin typeface="Cambria Math" panose="02040503050406030204" pitchFamily="18" charset="0"/>
                        <a:ea typeface="Cambria Math" panose="02040503050406030204" pitchFamily="18" charset="0"/>
                        <a:cs typeface="Times New Roman" pitchFamily="18" charset="0"/>
                      </a:rPr>
                      <m:t>𝑥</m:t>
                    </m:r>
                    <m:r>
                      <a:rPr lang="en-US" sz="1900" b="0" i="1" smtClean="0">
                        <a:latin typeface="Cambria Math" panose="02040503050406030204" pitchFamily="18" charset="0"/>
                        <a:ea typeface="Cambria Math" panose="02040503050406030204" pitchFamily="18" charset="0"/>
                        <a:cs typeface="Times New Roman" pitchFamily="18" charset="0"/>
                      </a:rPr>
                      <m:t>+</m:t>
                    </m:r>
                    <m:d>
                      <m:dPr>
                        <m:ctrlPr>
                          <a:rPr lang="en-US" sz="1900" b="0" i="1" smtClean="0">
                            <a:latin typeface="Cambria Math" panose="02040503050406030204" pitchFamily="18" charset="0"/>
                            <a:ea typeface="Cambria Math" panose="02040503050406030204" pitchFamily="18" charset="0"/>
                            <a:cs typeface="Times New Roman" pitchFamily="18" charset="0"/>
                          </a:rPr>
                        </m:ctrlPr>
                      </m:dPr>
                      <m:e>
                        <m:r>
                          <a:rPr lang="en-US" sz="1900" b="0" i="1" smtClean="0">
                            <a:latin typeface="Cambria Math" panose="02040503050406030204" pitchFamily="18" charset="0"/>
                            <a:ea typeface="Cambria Math" panose="02040503050406030204" pitchFamily="18" charset="0"/>
                            <a:cs typeface="Times New Roman" pitchFamily="18" charset="0"/>
                          </a:rPr>
                          <m:t>1−</m:t>
                        </m:r>
                        <m:r>
                          <a:rPr lang="en-US" sz="1900" i="1">
                            <a:latin typeface="Cambria Math" panose="02040503050406030204" pitchFamily="18" charset="0"/>
                            <a:ea typeface="Cambria Math" panose="02040503050406030204" pitchFamily="18" charset="0"/>
                            <a:cs typeface="Times New Roman" pitchFamily="18" charset="0"/>
                          </a:rPr>
                          <m:t>𝜆</m:t>
                        </m:r>
                      </m:e>
                    </m:d>
                    <m:r>
                      <m:rPr>
                        <m:sty m:val="p"/>
                      </m:rPr>
                      <a:rPr lang="en-US" sz="1900" b="0" i="0" smtClean="0">
                        <a:latin typeface="Cambria Math" panose="02040503050406030204" pitchFamily="18" charset="0"/>
                        <a:ea typeface="Cambria Math" panose="02040503050406030204" pitchFamily="18" charset="0"/>
                        <a:cs typeface="Times New Roman" pitchFamily="18" charset="0"/>
                      </a:rPr>
                      <m:t>y</m:t>
                    </m:r>
                    <m:r>
                      <a:rPr lang="en-US" sz="1900" b="0" i="1" smtClean="0">
                        <a:latin typeface="Cambria Math" panose="02040503050406030204" pitchFamily="18" charset="0"/>
                        <a:ea typeface="Cambria Math" panose="02040503050406030204" pitchFamily="18" charset="0"/>
                        <a:cs typeface="Times New Roman" pitchFamily="18" charset="0"/>
                      </a:rPr>
                      <m:t>∈</m:t>
                    </m:r>
                    <m:r>
                      <a:rPr lang="en-US" sz="1900" b="0" i="1" smtClean="0">
                        <a:latin typeface="Cambria Math" panose="02040503050406030204" pitchFamily="18" charset="0"/>
                        <a:ea typeface="Cambria Math" panose="02040503050406030204" pitchFamily="18" charset="0"/>
                        <a:cs typeface="Times New Roman" pitchFamily="18" charset="0"/>
                      </a:rPr>
                      <m:t>𝑆</m:t>
                    </m:r>
                    <m:r>
                      <a:rPr lang="en-US" sz="1900" b="0" i="1" smtClean="0">
                        <a:latin typeface="Cambria Math" panose="02040503050406030204" pitchFamily="18" charset="0"/>
                        <a:ea typeface="Cambria Math" panose="02040503050406030204" pitchFamily="18" charset="0"/>
                        <a:cs typeface="Times New Roman" pitchFamily="18" charset="0"/>
                      </a:rPr>
                      <m:t>,     </m:t>
                    </m:r>
                    <m:r>
                      <a:rPr lang="en-US" sz="1900" i="1">
                        <a:latin typeface="Cambria Math" panose="02040503050406030204" pitchFamily="18" charset="0"/>
                        <a:ea typeface="Cambria Math" panose="02040503050406030204" pitchFamily="18" charset="0"/>
                        <a:cs typeface="Times New Roman" pitchFamily="18" charset="0"/>
                      </a:rPr>
                      <m:t>𝜆</m:t>
                    </m:r>
                    <m:r>
                      <a:rPr lang="en-US" sz="1900" i="1">
                        <a:latin typeface="Cambria Math" panose="02040503050406030204" pitchFamily="18" charset="0"/>
                        <a:ea typeface="Cambria Math" panose="02040503050406030204" pitchFamily="18" charset="0"/>
                        <a:cs typeface="Times New Roman" pitchFamily="18" charset="0"/>
                      </a:rPr>
                      <m:t>∈</m:t>
                    </m:r>
                    <m:d>
                      <m:dPr>
                        <m:begChr m:val="["/>
                        <m:endChr m:val="]"/>
                        <m:ctrlPr>
                          <a:rPr lang="en-US" sz="1900" i="1">
                            <a:latin typeface="Cambria Math" panose="02040503050406030204" pitchFamily="18" charset="0"/>
                            <a:ea typeface="Cambria Math" panose="02040503050406030204" pitchFamily="18" charset="0"/>
                            <a:cs typeface="Times New Roman" pitchFamily="18" charset="0"/>
                          </a:rPr>
                        </m:ctrlPr>
                      </m:dPr>
                      <m:e>
                        <m:r>
                          <a:rPr lang="en-US" sz="1900" i="1">
                            <a:latin typeface="Cambria Math" panose="02040503050406030204" pitchFamily="18" charset="0"/>
                            <a:ea typeface="Cambria Math" panose="02040503050406030204" pitchFamily="18" charset="0"/>
                            <a:cs typeface="Times New Roman" pitchFamily="18" charset="0"/>
                          </a:rPr>
                          <m:t>0,1</m:t>
                        </m:r>
                      </m:e>
                    </m:d>
                  </m:oMath>
                </a14:m>
                <a:endParaRPr lang="en-US" sz="1900" dirty="0">
                  <a:latin typeface="Times New Roman" pitchFamily="18" charset="0"/>
                  <a:cs typeface="Times New Roman" pitchFamily="18" charset="0"/>
                </a:endParaRPr>
              </a:p>
              <a:p>
                <a:pPr marL="0" indent="0">
                  <a:buNone/>
                </a:pPr>
                <a:r>
                  <a:rPr lang="en-US" sz="2100" dirty="0" smtClean="0">
                    <a:latin typeface="Times New Roman" pitchFamily="18" charset="0"/>
                    <a:cs typeface="Times New Roman" pitchFamily="18" charset="0"/>
                  </a:rPr>
                  <a:t/>
                </a:r>
                <a:r>
                  <a:rPr lang="en-US" sz="1900" dirty="0" smtClean="0">
                    <a:latin typeface="Times New Roman" pitchFamily="18" charset="0"/>
                    <a:cs typeface="Times New Roman" pitchFamily="18" charset="0"/>
                  </a:rPr>
                  <a:t>For more than two points(</a:t>
                </a:r>
                <a:r>
                  <a:rPr lang="en-US" sz="1900" dirty="0" err="1" smtClean="0">
                    <a:latin typeface="Times New Roman" pitchFamily="18" charset="0"/>
                    <a:cs typeface="Times New Roman" pitchFamily="18" charset="0"/>
                  </a:rPr>
                  <a:t>Hyperplane</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838200"/>
                <a:ext cx="8229600" cy="5105400"/>
              </a:xfrm>
              <a:blipFill rotWithShape="0">
                <a:blip r:embed="rId2"/>
                <a:stretch>
                  <a:fillRect l="-889" t="-1673" r="-8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0037FFB-0699-443B-B62B-BEE1B02AC63D}" type="datetime1">
              <a:rPr lang="en-US" smtClean="0"/>
              <a:pPr/>
              <a:t>5/15/2022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CLC, Convex Set, Convex function(CO3)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23187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914400"/>
                <a:ext cx="8229600" cy="5441948"/>
              </a:xfrm>
            </p:spPr>
            <p:txBody>
              <a:bodyPr>
                <a:normAutofit lnSpcReduction="10000"/>
              </a:bodyPr>
              <a:lstStyle/>
              <a:p>
                <a:pPr marL="0" indent="0" algn="just">
                  <a:buNone/>
                </a:pPr>
                <a:r>
                  <a:rPr lang="en-US" sz="1800" dirty="0" smtClean="0">
                    <a:latin typeface="Times New Roman" pitchFamily="18" charset="0"/>
                    <a:cs typeface="Times New Roman" pitchFamily="18" charset="0"/>
                  </a:rPr>
                  <a:t>A set of Points </a:t>
                </a:r>
                <a14:m>
                  <m:oMath xmlns:m="http://schemas.openxmlformats.org/officeDocument/2006/math">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𝑛</m:t>
                        </m:r>
                      </m:sub>
                    </m:sSub>
                    <m:r>
                      <a:rPr lang="en-US" sz="1800" b="0" i="1"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satisfying </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1</m:t>
                        </m:r>
                      </m:sub>
                    </m:sSub>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2</m:t>
                        </m:r>
                      </m:sub>
                    </m:sSub>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𝑛</m:t>
                        </m:r>
                      </m:sub>
                    </m:sSub>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𝑛</m:t>
                        </m:r>
                      </m:sub>
                    </m:sSub>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𝑏</m:t>
                    </m:r>
                  </m:oMath>
                </a14:m>
                <a:r>
                  <a:rPr lang="en-US" sz="1800" dirty="0" smtClean="0">
                    <a:latin typeface="Times New Roman" pitchFamily="18" charset="0"/>
                    <a:cs typeface="Times New Roman" pitchFamily="18" charset="0"/>
                  </a:rPr>
                  <a:t>, not all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𝑖</m:t>
                        </m:r>
                      </m:sub>
                    </m:sSub>
                    <m:r>
                      <a:rPr lang="en-US" sz="1800" b="0" i="1" smtClean="0">
                        <a:latin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then , a set </a:t>
                </a:r>
                <a14:m>
                  <m:oMath xmlns:m="http://schemas.openxmlformats.org/officeDocument/2006/math">
                    <m:r>
                      <a:rPr lang="en-US" sz="1800" b="0" i="1" smtClean="0">
                        <a:latin typeface="Cambria Math" panose="02040503050406030204" pitchFamily="18" charset="0"/>
                        <a:cs typeface="Times New Roman" pitchFamily="18" charset="0"/>
                      </a:rPr>
                      <m:t>𝐻</m:t>
                    </m:r>
                    <m:r>
                      <a:rPr lang="en-US" sz="1800" b="0" i="1" smtClean="0">
                        <a:latin typeface="Cambria Math" panose="02040503050406030204" pitchFamily="18" charset="0"/>
                        <a:cs typeface="Times New Roman" pitchFamily="18" charset="0"/>
                      </a:rPr>
                      <m:t>=</m:t>
                    </m:r>
                    <m:d>
                      <m:dPr>
                        <m:begChr m:val="{"/>
                        <m:endChr m:val="}"/>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ea typeface="Cambria Math" panose="02040503050406030204" pitchFamily="18" charset="0"/>
                            <a:cs typeface="Times New Roman" pitchFamily="18" charset="0"/>
                          </a:rPr>
                          <m:t>∈</m:t>
                        </m:r>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𝑅</m:t>
                            </m:r>
                          </m:e>
                          <m:sup>
                            <m:r>
                              <a:rPr lang="en-US" sz="1800" b="0" i="1" smtClean="0">
                                <a:latin typeface="Cambria Math" panose="02040503050406030204" pitchFamily="18" charset="0"/>
                                <a:ea typeface="Cambria Math" panose="02040503050406030204" pitchFamily="18" charset="0"/>
                                <a:cs typeface="Times New Roman" pitchFamily="18" charset="0"/>
                              </a:rPr>
                              <m:t>𝑛</m:t>
                            </m:r>
                          </m:sup>
                        </m:sSup>
                        <m:r>
                          <a:rPr lang="en-US" sz="1800" b="0" i="1" smtClean="0">
                            <a:latin typeface="Cambria Math" panose="02040503050406030204" pitchFamily="18" charset="0"/>
                            <a:ea typeface="Cambria Math" panose="02040503050406030204" pitchFamily="18" charset="0"/>
                            <a:cs typeface="Times New Roman" pitchFamily="18" charset="0"/>
                          </a:rPr>
                          <m:t>: </m:t>
                        </m:r>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𝐶</m:t>
                            </m:r>
                          </m:e>
                          <m:sup>
                            <m:r>
                              <a:rPr lang="en-US" sz="1800" b="0" i="1" smtClean="0">
                                <a:latin typeface="Cambria Math" panose="02040503050406030204" pitchFamily="18" charset="0"/>
                                <a:ea typeface="Cambria Math" panose="02040503050406030204" pitchFamily="18" charset="0"/>
                                <a:cs typeface="Times New Roman" pitchFamily="18" charset="0"/>
                              </a:rPr>
                              <m:t>𝑇</m:t>
                            </m:r>
                          </m:sup>
                        </m:sSup>
                        <m:r>
                          <a:rPr lang="en-US" sz="1800" b="0" i="1" smtClean="0">
                            <a:latin typeface="Cambria Math" panose="02040503050406030204" pitchFamily="18" charset="0"/>
                            <a:ea typeface="Cambria Math" panose="02040503050406030204" pitchFamily="18" charset="0"/>
                            <a:cs typeface="Times New Roman" pitchFamily="18" charset="0"/>
                          </a:rPr>
                          <m:t>𝑋</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𝑏</m:t>
                        </m:r>
                      </m:e>
                    </m:d>
                  </m:oMath>
                </a14:m>
                <a:r>
                  <a:rPr lang="en-US" sz="1800" dirty="0" smtClean="0">
                    <a:latin typeface="Times New Roman" pitchFamily="18" charset="0"/>
                    <a:cs typeface="Times New Roman" pitchFamily="18" charset="0"/>
                  </a:rPr>
                  <a:t> is called a Hyperplane.</a:t>
                </a:r>
              </a:p>
              <a:p>
                <a:pPr marL="0" indent="0" algn="just">
                  <a:buNone/>
                </a:pPr>
                <a:r>
                  <a:rPr lang="en-US" sz="1800" b="1" dirty="0" smtClean="0">
                    <a:latin typeface="Times New Roman" pitchFamily="18" charset="0"/>
                    <a:cs typeface="Times New Roman" pitchFamily="18" charset="0"/>
                  </a:rPr>
                  <a:t>Convex Function: </a:t>
                </a:r>
                <a:r>
                  <a:rPr lang="en-US" sz="1800" dirty="0" smtClean="0">
                    <a:latin typeface="Times New Roman" pitchFamily="18" charset="0"/>
                    <a:cs typeface="Times New Roman" pitchFamily="18" charset="0"/>
                  </a:rPr>
                  <a:t>Let S be a Convex set, then the function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𝑆</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𝑅</m:t>
                    </m:r>
                  </m:oMath>
                </a14:m>
                <a:r>
                  <a:rPr lang="en-US" sz="1800" b="1"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is a convex function. </a:t>
                </a: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For one dimensional function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oMath>
                </a14:m>
                <a:endParaRPr lang="en-US" sz="1800" b="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If </a:t>
                </a:r>
                <a14:m>
                  <m:oMath xmlns:m="http://schemas.openxmlformats.org/officeDocument/2006/math">
                    <m:sSup>
                      <m:sSupPr>
                        <m:ctrlPr>
                          <a:rPr lang="en-US" sz="180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𝑓</m:t>
                        </m:r>
                      </m:e>
                      <m:sup>
                        <m:r>
                          <a:rPr lang="en-US" sz="1800" b="0" i="1" smtClean="0">
                            <a:latin typeface="Cambria Math" panose="02040503050406030204" pitchFamily="18" charset="0"/>
                            <a:cs typeface="Times New Roman" pitchFamily="18" charset="0"/>
                          </a:rPr>
                          <m:t>′′</m:t>
                        </m:r>
                      </m:sup>
                    </m:sSup>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ea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for all domain points then it is convex function.</a:t>
                </a:r>
              </a:p>
              <a:p>
                <a:pPr marL="0" indent="0" algn="just">
                  <a:buNone/>
                </a:pPr>
                <a:r>
                  <a:rPr lang="en-US" sz="1800" dirty="0" smtClean="0">
                    <a:latin typeface="Times New Roman" pitchFamily="18" charset="0"/>
                    <a:cs typeface="Times New Roman" pitchFamily="18" charset="0"/>
                  </a:rPr>
                  <a:t>Example: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then </a:t>
                </a:r>
                <a14:m>
                  <m:oMath xmlns:m="http://schemas.openxmlformats.org/officeDocument/2006/math">
                    <m:sSup>
                      <m:sSupPr>
                        <m:ctrlPr>
                          <a:rPr lang="en-US" sz="180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𝑓</m:t>
                        </m:r>
                      </m:e>
                      <m:sup>
                        <m:r>
                          <a:rPr lang="en-US" sz="1800" b="0" i="1" smtClean="0">
                            <a:latin typeface="Cambria Math" panose="02040503050406030204" pitchFamily="18" charset="0"/>
                            <a:cs typeface="Times New Roman" pitchFamily="18" charset="0"/>
                          </a:rPr>
                          <m:t>′′</m:t>
                        </m:r>
                      </m:sup>
                    </m:sSup>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=2</m:t>
                    </m:r>
                    <m:r>
                      <a:rPr lang="en-US" sz="1800" b="0" smtClean="0">
                        <a:latin typeface="Cambria Math" panose="02040503050406030204" pitchFamily="18" charset="0"/>
                        <a:ea typeface="Cambria Math" panose="02040503050406030204" pitchFamily="18" charset="0"/>
                        <a:cs typeface="Times New Roman" pitchFamily="18" charset="0"/>
                      </a:rPr>
                      <m:t>≥</m:t>
                    </m:r>
                    <m:r>
                      <a:rPr lang="en-US" sz="1800" b="0" i="0" smtClean="0">
                        <a:latin typeface="Cambria Math" panose="02040503050406030204" pitchFamily="18" charset="0"/>
                        <a:ea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Hence it is convex function.</a:t>
                </a:r>
              </a:p>
              <a:p>
                <a:pPr marL="0" indent="0" algn="just">
                  <a:buNone/>
                </a:pPr>
                <a:r>
                  <a:rPr lang="en-US" sz="1800" dirty="0" smtClean="0">
                    <a:latin typeface="Times New Roman" pitchFamily="18" charset="0"/>
                    <a:cs typeface="Times New Roman" pitchFamily="18" charset="0"/>
                  </a:rPr>
                  <a:t>For Higher dimensions, Using Hessian matrix H.</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𝑓</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is convex then H is Positive Semi definite.</a:t>
                </a:r>
              </a:p>
              <a:p>
                <a:pPr marL="0" indent="0" algn="just">
                  <a:buNone/>
                </a:pPr>
                <a:r>
                  <a:rPr lang="en-US" sz="1800" dirty="0" smtClean="0">
                    <a:latin typeface="Times New Roman" pitchFamily="18" charset="0"/>
                    <a:cs typeface="Times New Roman" pitchFamily="18" charset="0"/>
                  </a:rPr>
                  <a:t>i.e.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𝐷</m:t>
                        </m:r>
                      </m:e>
                      <m:sub>
                        <m:r>
                          <a:rPr lang="en-US" sz="1800" b="0" i="1" smtClean="0">
                            <a:latin typeface="Cambria Math" panose="02040503050406030204" pitchFamily="18" charset="0"/>
                            <a:cs typeface="Times New Roman" pitchFamily="18" charset="0"/>
                          </a:rPr>
                          <m:t>1</m:t>
                        </m:r>
                      </m:sub>
                    </m:sSub>
                    <m:r>
                      <a:rPr lang="en-US" sz="1800" i="1" smtClean="0">
                        <a:latin typeface="Cambria Math" panose="02040503050406030204" pitchFamily="18" charset="0"/>
                        <a:ea typeface="Cambria Math" panose="02040503050406030204" pitchFamily="18" charset="0"/>
                        <a:cs typeface="Times New Roman" pitchFamily="18" charset="0"/>
                      </a:rPr>
                      <m:t>&gt;</m:t>
                    </m:r>
                    <m:r>
                      <a:rPr lang="en-US" sz="1800" b="0" i="1" smtClean="0">
                        <a:latin typeface="Cambria Math" panose="02040503050406030204" pitchFamily="18" charset="0"/>
                        <a:ea typeface="Cambria Math" panose="02040503050406030204" pitchFamily="18" charset="0"/>
                        <a:cs typeface="Times New Roman" pitchFamily="18" charset="0"/>
                      </a:rPr>
                      <m:t>0,</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𝐷</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≥0,</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𝐷</m:t>
                        </m:r>
                      </m:e>
                      <m:sub>
                        <m:r>
                          <a:rPr lang="en-US" sz="1800" b="0" i="1" smtClean="0">
                            <a:latin typeface="Cambria Math" panose="02040503050406030204" pitchFamily="18" charset="0"/>
                            <a:ea typeface="Cambria Math" panose="02040503050406030204" pitchFamily="18" charset="0"/>
                            <a:cs typeface="Times New Roman" pitchFamily="18" charset="0"/>
                          </a:rPr>
                          <m:t>3</m:t>
                        </m:r>
                      </m:sub>
                    </m:sSub>
                    <m:r>
                      <a:rPr lang="en-US" sz="1800" b="0" i="1" smtClean="0">
                        <a:latin typeface="Cambria Math" panose="02040503050406030204" pitchFamily="18" charset="0"/>
                        <a:ea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and at least one of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𝐷</m:t>
                        </m:r>
                      </m:e>
                      <m:sub>
                        <m:r>
                          <a:rPr lang="en-US" sz="1800" b="0" i="1" smtClean="0">
                            <a:latin typeface="Cambria Math" panose="02040503050406030204" pitchFamily="18" charset="0"/>
                            <a:cs typeface="Times New Roman" pitchFamily="18" charset="0"/>
                          </a:rPr>
                          <m:t>𝑖</m:t>
                        </m:r>
                      </m:sub>
                    </m:sSub>
                    <m:r>
                      <a:rPr lang="en-US" sz="1800" b="0" i="1" smtClean="0">
                        <a:latin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for </a:t>
                </a:r>
                <a14:m>
                  <m:oMath xmlns:m="http://schemas.openxmlformats.org/officeDocument/2006/math">
                    <m:r>
                      <a:rPr lang="en-US" sz="1800" b="0" i="1" smtClean="0">
                        <a:latin typeface="Cambria Math" panose="02040503050406030204" pitchFamily="18" charset="0"/>
                        <a:cs typeface="Times New Roman" pitchFamily="18" charset="0"/>
                      </a:rPr>
                      <m:t>𝑖</m:t>
                    </m:r>
                    <m:r>
                      <a:rPr lang="en-US" sz="1800" b="0" i="1" smtClean="0">
                        <a:latin typeface="Cambria Math" panose="02040503050406030204" pitchFamily="18" charset="0"/>
                        <a:cs typeface="Times New Roman" pitchFamily="18" charset="0"/>
                      </a:rPr>
                      <m:t>=2,3,……</m:t>
                    </m:r>
                    <m:r>
                      <a:rPr lang="en-US" sz="1800" b="0" i="1" smtClean="0">
                        <a:latin typeface="Cambria Math" panose="02040503050406030204" pitchFamily="18" charset="0"/>
                        <a:cs typeface="Times New Roman" pitchFamily="18" charset="0"/>
                      </a:rPr>
                      <m:t>𝑛</m:t>
                    </m:r>
                    <m:r>
                      <a:rPr lang="en-US" sz="1800" b="0" i="1" smtClean="0">
                        <a:latin typeface="Cambria Math" panose="02040503050406030204" pitchFamily="18" charset="0"/>
                        <a:cs typeface="Times New Roman" pitchFamily="18" charset="0"/>
                      </a:rPr>
                      <m:t>.</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Where D is Principal minors.</a:t>
                </a:r>
              </a:p>
              <a:p>
                <a:pPr marL="0" indent="0" algn="just">
                  <a:buNone/>
                </a:pPr>
                <a:r>
                  <a:rPr lang="en-US" sz="1800" b="1" dirty="0" smtClean="0">
                    <a:latin typeface="Times New Roman" pitchFamily="18" charset="0"/>
                    <a:cs typeface="Times New Roman" pitchFamily="18" charset="0"/>
                  </a:rPr>
                  <a:t>Convex Programming: </a:t>
                </a:r>
                <a:r>
                  <a:rPr lang="en-US" sz="1800" dirty="0" smtClean="0">
                    <a:latin typeface="Times New Roman" pitchFamily="18" charset="0"/>
                    <a:cs typeface="Times New Roman" pitchFamily="18" charset="0"/>
                  </a:rPr>
                  <a:t>If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𝑓</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oMath>
                </a14:m>
                <a:r>
                  <a:rPr lang="en-US" sz="1800" b="1"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is Concave(maximize) and given constraints</a:t>
                </a:r>
                <a14:m>
                  <m:oMath xmlns:m="http://schemas.openxmlformats.org/officeDocument/2006/math">
                    <m:r>
                      <a:rPr lang="en-US" sz="1800" b="0" i="0" smtClean="0">
                        <a:latin typeface="Cambria Math" panose="02040503050406030204" pitchFamily="18" charset="0"/>
                        <a:cs typeface="Times New Roman" pitchFamily="18" charset="0"/>
                      </a:rPr>
                      <m:t> </m:t>
                    </m:r>
                    <m:r>
                      <a:rPr lang="en-US" sz="1800" b="0" i="1" smtClean="0">
                        <a:latin typeface="Cambria Math" panose="02040503050406030204" pitchFamily="18" charset="0"/>
                        <a:cs typeface="Times New Roman" pitchFamily="18" charset="0"/>
                      </a:rPr>
                      <m:t>𝑔</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oMath>
                </a14:m>
                <a:endParaRPr lang="en-US" sz="1800" b="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is convex(</a:t>
                </a:r>
                <a14:m>
                  <m:oMath xmlns:m="http://schemas.openxmlformats.org/officeDocument/2006/math">
                    <m:r>
                      <a:rPr lang="en-US" sz="1800" b="0" i="1" smtClean="0">
                        <a:latin typeface="Cambria Math" panose="02040503050406030204" pitchFamily="18" charset="0"/>
                        <a:cs typeface="Times New Roman" pitchFamily="18" charset="0"/>
                      </a:rPr>
                      <m:t>𝑔</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𝑏</m:t>
                    </m:r>
                    <m:r>
                      <a:rPr lang="en-US" sz="1800" b="0" i="1" smtClean="0">
                        <a:latin typeface="Cambria Math" panose="02040503050406030204" pitchFamily="18" charset="0"/>
                        <a:ea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then the such problem is convex problem.</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endParaRPr lang="en-US" sz="1800" dirty="0" smtClean="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914400"/>
                <a:ext cx="8229600" cy="5441948"/>
              </a:xfrm>
              <a:blipFill rotWithShape="0">
                <a:blip r:embed="rId2"/>
                <a:stretch>
                  <a:fillRect l="-667" t="-1008"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2EAA0C2-E77A-47E0-A8D4-AB6754604F51}"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000" b="1" dirty="0">
              <a:latin typeface="Times New Roman" pitchFamily="18" charset="0"/>
              <a:cs typeface="Times New Roman" pitchFamily="18" charset="0"/>
            </a:endParaRPr>
          </a:p>
        </p:txBody>
      </p:sp>
      <p:sp>
        <p:nvSpPr>
          <p:cNvPr id="9"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itchFamily="18" charset="0"/>
                <a:cs typeface="Times New Roman" pitchFamily="18" charset="0"/>
              </a:rPr>
              <a:t>Convex Set, Convex Function(CO3)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088AEE-C37B-40BD-9DD7-136359815585}" type="datetime1">
              <a:rPr lang="en-US" smtClean="0"/>
              <a:pPr/>
              <a:t>5/15/2022</a:t>
            </a:fld>
            <a:endParaRPr lang="en-US"/>
          </a:p>
        </p:txBody>
      </p:sp>
      <p:sp>
        <p:nvSpPr>
          <p:cNvPr id="5" name="Footer Placeholder 4"/>
          <p:cNvSpPr>
            <a:spLocks noGrp="1"/>
          </p:cNvSpPr>
          <p:nvPr>
            <p:ph type="ftr" sz="quarter" idx="11"/>
          </p:nvPr>
        </p:nvSpPr>
        <p:spPr>
          <a:xfrm>
            <a:off x="2743200" y="6096000"/>
            <a:ext cx="4419600" cy="625475"/>
          </a:xfrm>
        </p:spPr>
        <p:txBody>
          <a:bodyPr/>
          <a:lstStyle/>
          <a:p>
            <a:r>
              <a:rPr lang="en-US" dirty="0"/>
              <a:t>Faculty Dr. Anil Agarwal(AAS </a:t>
            </a:r>
            <a:r>
              <a:rPr lang="en-US" dirty="0" smtClean="0"/>
              <a:t>0404)    </a:t>
            </a:r>
            <a:r>
              <a:rPr lang="en-US" dirty="0"/>
              <a:t>Unit </a:t>
            </a:r>
            <a:r>
              <a:rPr lang="en-US" dirty="0" smtClean="0"/>
              <a:t>Number-III</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extBox 6"/>
          <p:cNvSpPr txBox="1"/>
          <p:nvPr/>
        </p:nvSpPr>
        <p:spPr>
          <a:xfrm>
            <a:off x="609600" y="1767461"/>
            <a:ext cx="7543800" cy="4801314"/>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 Dr. Anil Agarwal                                               </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Qualification:</a:t>
            </a:r>
            <a:r>
              <a:rPr lang="en-US" dirty="0" smtClean="0">
                <a:latin typeface="Times New Roman" pitchFamily="18" charset="0"/>
                <a:cs typeface="Times New Roman" pitchFamily="18" charset="0"/>
              </a:rPr>
              <a:t> M.Sc. , (Agra University), Ph.D. (Dr. B. R. A. University)</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Total Exp: </a:t>
            </a:r>
            <a:r>
              <a:rPr lang="en-US" dirty="0" smtClean="0">
                <a:latin typeface="Times New Roman" pitchFamily="18" charset="0"/>
                <a:cs typeface="Times New Roman" pitchFamily="18" charset="0"/>
              </a:rPr>
              <a:t>22+  </a:t>
            </a:r>
            <a:r>
              <a:rPr lang="en-US" dirty="0" err="1" smtClean="0">
                <a:latin typeface="Times New Roman" pitchFamily="18" charset="0"/>
                <a:cs typeface="Times New Roman" pitchFamily="18" charset="0"/>
              </a:rPr>
              <a:t>Yrs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Course Taught: </a:t>
            </a:r>
            <a:r>
              <a:rPr lang="en-US" dirty="0" err="1" smtClean="0">
                <a:latin typeface="Times New Roman" pitchFamily="18" charset="0"/>
                <a:cs typeface="Times New Roman" pitchFamily="18" charset="0"/>
              </a:rPr>
              <a:t>Maths</a:t>
            </a:r>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Maths</a:t>
            </a:r>
            <a:r>
              <a:rPr lang="en-US" dirty="0" smtClean="0">
                <a:latin typeface="Times New Roman" pitchFamily="18" charset="0"/>
                <a:cs typeface="Times New Roman" pitchFamily="18" charset="0"/>
              </a:rPr>
              <a:t>-II, </a:t>
            </a:r>
            <a:r>
              <a:rPr lang="en-US" dirty="0" err="1" smtClean="0">
                <a:latin typeface="Times New Roman" pitchFamily="18" charset="0"/>
                <a:cs typeface="Times New Roman" pitchFamily="18" charset="0"/>
              </a:rPr>
              <a:t>Maths</a:t>
            </a:r>
            <a:r>
              <a:rPr lang="en-US" dirty="0" smtClean="0">
                <a:latin typeface="Times New Roman" pitchFamily="18" charset="0"/>
                <a:cs typeface="Times New Roman" pitchFamily="18" charset="0"/>
              </a:rPr>
              <a:t>-III, S &amp; P, Operation Research etc.</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8" name="TextBox 7"/>
          <p:cNvSpPr txBox="1"/>
          <p:nvPr/>
        </p:nvSpPr>
        <p:spPr>
          <a:xfrm>
            <a:off x="3276600" y="788390"/>
            <a:ext cx="5029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Brief Introduction</a:t>
            </a:r>
            <a:endParaRPr lang="en-US" sz="2000" b="1" dirty="0">
              <a:latin typeface="Times New Roman" pitchFamily="18" charset="0"/>
              <a:cs typeface="Times New Roman" pitchFamily="18" charset="0"/>
            </a:endParaRPr>
          </a:p>
        </p:txBody>
      </p:sp>
      <p:sp>
        <p:nvSpPr>
          <p:cNvPr id="9"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dk1"/>
                </a:solidFill>
                <a:effectLst/>
                <a:uLnTx/>
                <a:uFillTx/>
                <a:latin typeface="Times New Roman" pitchFamily="18" charset="0"/>
                <a:cs typeface="Times New Roman" pitchFamily="18" charset="0"/>
              </a:rPr>
              <a:t>Noida</a:t>
            </a:r>
            <a:r>
              <a:rPr kumimoji="0" lang="en-US" sz="2400" b="0"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 Institute of Engineering and Technology, Greater </a:t>
            </a:r>
            <a:r>
              <a:rPr kumimoji="0" lang="en-US" sz="2400" b="0" i="0" u="none" strike="noStrike" kern="1200" cap="none" spc="0" normalizeH="0" baseline="0" noProof="0" dirty="0" err="1" smtClean="0">
                <a:ln>
                  <a:noFill/>
                </a:ln>
                <a:solidFill>
                  <a:schemeClr val="dk1"/>
                </a:solidFill>
                <a:effectLst/>
                <a:uLnTx/>
                <a:uFillTx/>
                <a:latin typeface="Times New Roman" pitchFamily="18" charset="0"/>
                <a:cs typeface="Times New Roman" pitchFamily="18" charset="0"/>
              </a:rPr>
              <a:t>Noida</a:t>
            </a:r>
            <a:endPar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67300" y="1767461"/>
            <a:ext cx="1447800" cy="1737739"/>
          </a:xfrm>
          <a:prstGeom prst="rect">
            <a:avLst/>
          </a:prstGeom>
        </p:spPr>
      </p:pic>
    </p:spTree>
    <p:extLst>
      <p:ext uri="{BB962C8B-B14F-4D97-AF65-F5344CB8AC3E}">
        <p14:creationId xmlns:p14="http://schemas.microsoft.com/office/powerpoint/2010/main" xmlns="" val="31155115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914400"/>
                <a:ext cx="8229600" cy="5441948"/>
              </a:xfrm>
            </p:spPr>
            <p:txBody>
              <a:bodyPr>
                <a:normAutofit/>
              </a:bodyPr>
              <a:lstStyle/>
              <a:p>
                <a:pPr marL="0" indent="0">
                  <a:buNone/>
                </a:pPr>
                <a:r>
                  <a:rPr lang="en-US" sz="1800" b="1" dirty="0" smtClean="0">
                    <a:latin typeface="Times New Roman" pitchFamily="18" charset="0"/>
                    <a:cs typeface="Times New Roman" pitchFamily="18" charset="0"/>
                  </a:rPr>
                  <a:t>Example</a:t>
                </a:r>
                <a:r>
                  <a:rPr lang="en-US" sz="1800" dirty="0" smtClean="0">
                    <a:latin typeface="Times New Roman" pitchFamily="18" charset="0"/>
                    <a:cs typeface="Times New Roman" pitchFamily="18" charset="0"/>
                  </a:rPr>
                  <a:t>: A manufacturing company produces two products- Radios and TV sets. The sales price relationship for these two products are given below:</a:t>
                </a:r>
              </a:p>
              <a:p>
                <a:pPr marL="0" indent="0">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r>
                  <a:rPr lang="en-US" sz="1800" b="1" smtClean="0">
                    <a:latin typeface="Times New Roman" pitchFamily="18" charset="0"/>
                    <a:cs typeface="Times New Roman" pitchFamily="18" charset="0"/>
                  </a:rPr>
                  <a:t>Products                             </a:t>
                </a:r>
                <a:r>
                  <a:rPr lang="en-US" sz="1800" b="1" dirty="0" smtClean="0">
                    <a:latin typeface="Times New Roman" pitchFamily="18" charset="0"/>
                    <a:cs typeface="Times New Roman" pitchFamily="18" charset="0"/>
                  </a:rPr>
                  <a:t>Quantity </a:t>
                </a:r>
                <a:r>
                  <a:rPr lang="en-US" sz="1800" b="1" smtClean="0">
                    <a:latin typeface="Times New Roman" pitchFamily="18" charset="0"/>
                    <a:cs typeface="Times New Roman" pitchFamily="18" charset="0"/>
                  </a:rPr>
                  <a:t>Demanded               </a:t>
                </a:r>
                <a:r>
                  <a:rPr lang="en-US" sz="1800" b="1" dirty="0" smtClean="0">
                    <a:latin typeface="Times New Roman" pitchFamily="18" charset="0"/>
                    <a:cs typeface="Times New Roman" pitchFamily="18" charset="0"/>
                  </a:rPr>
                  <a:t>Unit Price</a:t>
                </a:r>
              </a:p>
              <a:p>
                <a:pPr marL="0" indent="0">
                  <a:buNone/>
                </a:pPr>
                <a:r>
                  <a:rPr lang="en-US" sz="1800" b="1" dirty="0">
                    <a:latin typeface="Times New Roman" pitchFamily="18" charset="0"/>
                    <a:cs typeface="Times New Roman" pitchFamily="18" charset="0"/>
                  </a:rPr>
                  <a:t/>
                </a:r>
                <a:r>
                  <a:rPr lang="en-US" sz="1800" b="1"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   Radios                                    </a:t>
                </a:r>
                <a14:m>
                  <m:oMath xmlns:m="http://schemas.openxmlformats.org/officeDocument/2006/math">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=1500−5</m:t>
                    </m:r>
                    <m:r>
                      <a:rPr lang="en-US" sz="1800" b="0" i="1" smtClean="0">
                        <a:latin typeface="Cambria Math" panose="02040503050406030204" pitchFamily="18" charset="0"/>
                        <a:cs typeface="Times New Roman" pitchFamily="18" charset="0"/>
                      </a:rPr>
                      <m:t>𝑝</m:t>
                    </m:r>
                  </m:oMath>
                </a14:m>
                <a:r>
                  <a:rPr lang="en-US" sz="1800" dirty="0" smtClean="0">
                    <a:latin typeface="Times New Roman" pitchFamily="18" charset="0"/>
                    <a:cs typeface="Times New Roman" pitchFamily="18" charset="0"/>
                  </a:rPr>
                  <a:t>                          p</a:t>
                </a:r>
              </a:p>
              <a:p>
                <a:pPr marL="0" indent="0">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TV Sets                                  </a:t>
                </a:r>
                <a14:m>
                  <m:oMath xmlns:m="http://schemas.openxmlformats.org/officeDocument/2006/math">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=3800−10</m:t>
                    </m:r>
                    <m:r>
                      <a:rPr lang="en-US" sz="1800" b="0" i="1" smtClean="0">
                        <a:latin typeface="Cambria Math" panose="02040503050406030204" pitchFamily="18" charset="0"/>
                        <a:cs typeface="Times New Roman" pitchFamily="18" charset="0"/>
                      </a:rPr>
                      <m:t>𝑞</m:t>
                    </m:r>
                  </m:oMath>
                </a14:m>
                <a:r>
                  <a:rPr lang="en-US" sz="1800" dirty="0" smtClean="0">
                    <a:latin typeface="Times New Roman" pitchFamily="18" charset="0"/>
                    <a:cs typeface="Times New Roman" pitchFamily="18" charset="0"/>
                  </a:rPr>
                  <a:t>                        q</a:t>
                </a:r>
              </a:p>
              <a:p>
                <a:pPr marL="0" indent="0">
                  <a:buNone/>
                </a:pPr>
                <a:r>
                  <a:rPr lang="en-US" sz="1800" dirty="0" smtClean="0">
                    <a:latin typeface="Times New Roman" pitchFamily="18" charset="0"/>
                    <a:cs typeface="Times New Roman" pitchFamily="18" charset="0"/>
                  </a:rPr>
                  <a:t>The total cost functions for these two products are given by </a:t>
                </a:r>
                <a14:m>
                  <m:oMath xmlns:m="http://schemas.openxmlformats.org/officeDocument/2006/math">
                    <m:r>
                      <a:rPr lang="en-US" sz="1800" b="0" i="1" smtClean="0">
                        <a:latin typeface="Cambria Math" panose="02040503050406030204" pitchFamily="18" charset="0"/>
                        <a:cs typeface="Times New Roman" pitchFamily="18" charset="0"/>
                      </a:rPr>
                      <m:t>200</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+0.1</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oMath>
                </a14:m>
                <a:r>
                  <a:rPr lang="en-US" sz="1800" dirty="0" smtClean="0">
                    <a:latin typeface="Times New Roman" pitchFamily="18" charset="0"/>
                    <a:cs typeface="Times New Roman" pitchFamily="18" charset="0"/>
                  </a:rPr>
                  <a:t> and </a:t>
                </a:r>
                <a14:m>
                  <m:oMath xmlns:m="http://schemas.openxmlformats.org/officeDocument/2006/math">
                    <m:r>
                      <a:rPr lang="en-US" sz="1800" b="0" i="1" smtClean="0">
                        <a:latin typeface="Cambria Math" panose="02040503050406030204" pitchFamily="18" charset="0"/>
                        <a:cs typeface="Times New Roman" pitchFamily="18" charset="0"/>
                      </a:rPr>
                      <m:t>300</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+0.1</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𝑦</m:t>
                        </m:r>
                      </m:e>
                      <m:sup>
                        <m:r>
                          <a:rPr lang="en-US" sz="1800" b="0" i="1" smtClean="0">
                            <a:latin typeface="Cambria Math" panose="02040503050406030204" pitchFamily="18" charset="0"/>
                            <a:cs typeface="Times New Roman" pitchFamily="18" charset="0"/>
                          </a:rPr>
                          <m:t>2</m:t>
                        </m:r>
                      </m:sup>
                    </m:sSup>
                  </m:oMath>
                </a14:m>
                <a:r>
                  <a:rPr lang="en-US" sz="1800" dirty="0" smtClean="0">
                    <a:latin typeface="Times New Roman" pitchFamily="18" charset="0"/>
                    <a:cs typeface="Times New Roman" pitchFamily="18" charset="0"/>
                  </a:rPr>
                  <a:t> respectively. The production takes place on two assembly lines. Radio sets are assembled on assembly line I and TV sets are assembled on assembly line II. Because of the limitations of the assembly line capacities, the daily production is limited to no more than 80 Radio sets and 60 TV sets. The production of both types of products requires electronic components. The production of each of these sets require 5 units and 6 units of electronic equipment respectively. The electronic components are supplied by another manufacturer, and the supply is limited to 600 units per day. The company has 160 employees, i.e. the labour supply amounts to 460 man-days. The production of one unit of Radio set requires 1 man-day of labour, whereas 2 man-days of labour are required for a TV set. Formulate the non-linear programming as determine the number of units of Radio and TV sets should the company produce in order to maximize the total Profit.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914400"/>
                <a:ext cx="8229600" cy="5441948"/>
              </a:xfrm>
              <a:blipFill rotWithShape="0">
                <a:blip r:embed="rId2"/>
                <a:stretch>
                  <a:fillRect l="-667" t="-560" r="-111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2EAA0C2-E77A-47E0-A8D4-AB6754604F51}"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000" b="1" dirty="0">
              <a:latin typeface="Times New Roman" pitchFamily="18" charset="0"/>
              <a:cs typeface="Times New Roman" pitchFamily="18" charset="0"/>
            </a:endParaRPr>
          </a:p>
        </p:txBody>
      </p:sp>
      <p:sp>
        <p:nvSpPr>
          <p:cNvPr id="9"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itchFamily="18" charset="0"/>
                <a:cs typeface="Times New Roman" pitchFamily="18" charset="0"/>
              </a:rPr>
              <a:t> Formulation of Non-Linear Programming(CO3)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82720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76200" y="1066800"/>
                <a:ext cx="8915400" cy="5289550"/>
              </a:xfrm>
            </p:spPr>
            <p:txBody>
              <a:bodyPr>
                <a:noAutofit/>
              </a:bodyPr>
              <a:lstStyle/>
              <a:p>
                <a:pPr>
                  <a:buNone/>
                </a:pPr>
                <a:r>
                  <a:rPr lang="en-US" sz="1800" b="1" dirty="0" smtClean="0">
                    <a:latin typeface="Times New Roman" pitchFamily="18" charset="0"/>
                    <a:cs typeface="Times New Roman" pitchFamily="18" charset="0"/>
                  </a:rPr>
                  <a:t>Solution:</a:t>
                </a:r>
                <a:r>
                  <a:rPr lang="en-US" sz="1800" dirty="0" smtClean="0">
                    <a:latin typeface="Times New Roman" pitchFamily="18" charset="0"/>
                    <a:cs typeface="Times New Roman" pitchFamily="18" charset="0"/>
                  </a:rPr>
                  <a:t> Here the </a:t>
                </a:r>
                <a14:m>
                  <m:oMath xmlns:m="http://schemas.openxmlformats.org/officeDocument/2006/math">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 </m:t>
                    </m:r>
                  </m:oMath>
                </a14:m>
                <a:r>
                  <a:rPr lang="en-US" sz="1800" dirty="0" smtClean="0">
                    <a:latin typeface="Times New Roman" pitchFamily="18" charset="0"/>
                    <a:cs typeface="Times New Roman" pitchFamily="18" charset="0"/>
                  </a:rPr>
                  <a:t>and </a:t>
                </a:r>
                <a14:m>
                  <m:oMath xmlns:m="http://schemas.openxmlformats.org/officeDocument/2006/math">
                    <m:r>
                      <a:rPr lang="en-US" sz="1800" b="0" i="1" smtClean="0">
                        <a:latin typeface="Cambria Math" panose="02040503050406030204" pitchFamily="18" charset="0"/>
                        <a:cs typeface="Times New Roman" pitchFamily="18" charset="0"/>
                      </a:rPr>
                      <m:t>𝑦</m:t>
                    </m:r>
                  </m:oMath>
                </a14:m>
                <a:r>
                  <a:rPr lang="en-US" sz="1800" dirty="0" smtClean="0">
                    <a:latin typeface="Times New Roman" pitchFamily="18" charset="0"/>
                    <a:cs typeface="Times New Roman" pitchFamily="18" charset="0"/>
                  </a:rPr>
                  <a:t> are quantities of Radio and TV sets manufactured by the company       respectively.</a:t>
                </a: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Given that  </a:t>
                </a:r>
                <a14:m>
                  <m:oMath xmlns:m="http://schemas.openxmlformats.org/officeDocument/2006/math">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=1500−5</m:t>
                    </m:r>
                    <m:r>
                      <a:rPr lang="en-US" sz="1800" b="0" i="1" smtClean="0">
                        <a:latin typeface="Cambria Math" panose="02040503050406030204" pitchFamily="18" charset="0"/>
                        <a:cs typeface="Times New Roman" pitchFamily="18" charset="0"/>
                      </a:rPr>
                      <m:t>𝑝</m:t>
                    </m:r>
                  </m:oMath>
                </a14:m>
                <a:endParaRPr lang="en-US" sz="1800" dirty="0" smtClean="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𝑝</m:t>
                    </m:r>
                    <m:r>
                      <a:rPr lang="en-US" sz="1800" b="0" i="1" smtClean="0">
                        <a:latin typeface="Cambria Math" panose="02040503050406030204" pitchFamily="18" charset="0"/>
                        <a:ea typeface="Cambria Math" panose="02040503050406030204" pitchFamily="18" charset="0"/>
                        <a:cs typeface="Times New Roman" pitchFamily="18" charset="0"/>
                      </a:rPr>
                      <m:t>=300−0.2</m:t>
                    </m:r>
                    <m:r>
                      <a:rPr lang="en-US" sz="1800" b="0" i="1" smtClean="0">
                        <a:latin typeface="Cambria Math" panose="02040503050406030204" pitchFamily="18" charset="0"/>
                        <a:ea typeface="Cambria Math" panose="02040503050406030204" pitchFamily="18" charset="0"/>
                        <a:cs typeface="Times New Roman" pitchFamily="18" charset="0"/>
                      </a:rPr>
                      <m:t>𝑥</m:t>
                    </m:r>
                    <m:r>
                      <a:rPr lang="en-US" sz="1800" b="0" i="1" smtClean="0">
                        <a:latin typeface="Cambria Math" panose="02040503050406030204" pitchFamily="18" charset="0"/>
                        <a:ea typeface="Cambria Math" panose="02040503050406030204" pitchFamily="18" charset="0"/>
                        <a:cs typeface="Times New Roman" pitchFamily="18" charset="0"/>
                      </a:rPr>
                      <m:t> ⟶</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1</m:t>
                        </m:r>
                      </m:e>
                    </m:d>
                  </m:oMath>
                </a14:m>
                <a:endParaRPr lang="en-US" sz="1800" b="0" dirty="0" smtClean="0">
                  <a:latin typeface="Times New Roman" pitchFamily="18" charset="0"/>
                  <a:ea typeface="Cambria Math" panose="02040503050406030204" pitchFamily="18" charset="0"/>
                  <a:cs typeface="Times New Roman" pitchFamily="18" charset="0"/>
                </a:endParaRPr>
              </a:p>
              <a:p>
                <a:pPr>
                  <a:buNone/>
                </a:pPr>
                <a:r>
                  <a:rPr lang="en-US" sz="1800" dirty="0" smtClean="0">
                    <a:latin typeface="Times New Roman" pitchFamily="18" charset="0"/>
                    <a:cs typeface="Times New Roman" pitchFamily="18" charset="0"/>
                  </a:rPr>
                  <a:t>             and   </a:t>
                </a:r>
                <a14:m>
                  <m:oMath xmlns:m="http://schemas.openxmlformats.org/officeDocument/2006/math">
                    <m:r>
                      <a:rPr lang="en-US" sz="1800" b="0" i="0" smtClean="0">
                        <a:latin typeface="Cambria Math" panose="02040503050406030204" pitchFamily="18" charset="0"/>
                        <a:cs typeface="Times New Roman" pitchFamily="18" charset="0"/>
                      </a:rPr>
                      <m:t>  </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=3800−10</m:t>
                    </m:r>
                    <m:r>
                      <a:rPr lang="en-US" sz="1800" b="0" i="1" smtClean="0">
                        <a:latin typeface="Cambria Math" panose="02040503050406030204" pitchFamily="18" charset="0"/>
                        <a:cs typeface="Times New Roman" pitchFamily="18" charset="0"/>
                      </a:rPr>
                      <m:t>𝑞</m:t>
                    </m:r>
                  </m:oMath>
                </a14:m>
                <a:r>
                  <a:rPr lang="en-US" sz="1800" dirty="0" smtClean="0">
                    <a:latin typeface="Times New Roman" pitchFamily="18" charset="0"/>
                    <a:cs typeface="Times New Roman" pitchFamily="18" charset="0"/>
                  </a:rPr>
                  <a:t/>
                </a: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𝑞</m:t>
                    </m:r>
                    <m:r>
                      <a:rPr lang="en-US" sz="1800" b="0" i="1" smtClean="0">
                        <a:latin typeface="Cambria Math" panose="02040503050406030204" pitchFamily="18" charset="0"/>
                        <a:ea typeface="Cambria Math" panose="02040503050406030204" pitchFamily="18" charset="0"/>
                        <a:cs typeface="Times New Roman" pitchFamily="18" charset="0"/>
                      </a:rPr>
                      <m:t>=380−0.1</m:t>
                    </m:r>
                    <m:r>
                      <a:rPr lang="en-US" sz="1800" b="0" i="1" smtClean="0">
                        <a:latin typeface="Cambria Math" panose="02040503050406030204" pitchFamily="18" charset="0"/>
                        <a:ea typeface="Cambria Math" panose="02040503050406030204" pitchFamily="18" charset="0"/>
                        <a:cs typeface="Times New Roman" pitchFamily="18" charset="0"/>
                      </a:rPr>
                      <m:t>𝑦</m:t>
                    </m:r>
                    <m:r>
                      <a:rPr lang="en-US" sz="1800" b="0" i="1" smtClean="0">
                        <a:latin typeface="Cambria Math" panose="02040503050406030204" pitchFamily="18" charset="0"/>
                        <a:ea typeface="Cambria Math" panose="02040503050406030204" pitchFamily="18" charset="0"/>
                        <a:cs typeface="Times New Roman" pitchFamily="18" charset="0"/>
                      </a:rPr>
                      <m:t>  ⟶(2)</m:t>
                    </m:r>
                  </m:oMath>
                </a14:m>
                <a:endParaRPr lang="en-US" sz="1800" dirty="0" smtClean="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Now the total revenue R of Radio and TV sets is given by</a:t>
                </a: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𝑅</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𝑝𝑥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𝑞𝑦</m:t>
                    </m:r>
                    <m:r>
                      <a:rPr lang="en-US" sz="1800" b="0" i="1" smtClean="0">
                        <a:latin typeface="Cambria Math" panose="02040503050406030204" pitchFamily="18" charset="0"/>
                        <a:cs typeface="Times New Roman" pitchFamily="18" charset="0"/>
                      </a:rPr>
                      <m:t>      ⟶  (3)</m:t>
                    </m:r>
                  </m:oMath>
                </a14:m>
                <a:endParaRPr lang="en-US" sz="1800" dirty="0" smtClean="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From (1), (2) and (3) , We get</a:t>
                </a: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𝑅</m:t>
                    </m:r>
                    <m:r>
                      <a:rPr lang="en-US" sz="1800" b="0" i="1" smtClean="0">
                        <a:latin typeface="Cambria Math" panose="02040503050406030204" pitchFamily="18" charset="0"/>
                        <a:cs typeface="Times New Roman" pitchFamily="18" charset="0"/>
                      </a:rPr>
                      <m:t>=</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300−0.2</m:t>
                        </m:r>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380−0.1</m:t>
                        </m:r>
                        <m:r>
                          <a:rPr lang="en-US" sz="1800" b="0" i="1" smtClean="0">
                            <a:latin typeface="Cambria Math" panose="02040503050406030204" pitchFamily="18" charset="0"/>
                            <a:cs typeface="Times New Roman" pitchFamily="18" charset="0"/>
                          </a:rPr>
                          <m:t>𝑦</m:t>
                        </m:r>
                      </m:e>
                    </m:d>
                    <m:r>
                      <a:rPr lang="en-US" sz="1800" b="0" i="1" smtClean="0">
                        <a:latin typeface="Cambria Math" panose="02040503050406030204" pitchFamily="18" charset="0"/>
                        <a:cs typeface="Times New Roman" pitchFamily="18" charset="0"/>
                      </a:rPr>
                      <m:t>𝑦</m:t>
                    </m:r>
                  </m:oMath>
                </a14:m>
                <a:endParaRPr lang="en-US" sz="1800" dirty="0" smtClean="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𝑅</m:t>
                    </m:r>
                    <m:r>
                      <a:rPr lang="en-US" sz="1800" b="0" i="1" smtClean="0">
                        <a:latin typeface="Cambria Math" panose="02040503050406030204" pitchFamily="18" charset="0"/>
                        <a:ea typeface="Cambria Math" panose="02040503050406030204" pitchFamily="18" charset="0"/>
                        <a:cs typeface="Times New Roman" pitchFamily="18" charset="0"/>
                      </a:rPr>
                      <m:t>=300</m:t>
                    </m:r>
                    <m:r>
                      <a:rPr lang="en-US" sz="1800" b="0" i="1" smtClean="0">
                        <a:latin typeface="Cambria Math" panose="02040503050406030204" pitchFamily="18" charset="0"/>
                        <a:ea typeface="Cambria Math" panose="02040503050406030204" pitchFamily="18" charset="0"/>
                        <a:cs typeface="Times New Roman" pitchFamily="18" charset="0"/>
                      </a:rPr>
                      <m:t>𝑥</m:t>
                    </m:r>
                    <m:r>
                      <a:rPr lang="en-US" sz="1800" b="0" i="1" smtClean="0">
                        <a:latin typeface="Cambria Math" panose="02040503050406030204" pitchFamily="18" charset="0"/>
                        <a:ea typeface="Cambria Math" panose="02040503050406030204" pitchFamily="18" charset="0"/>
                        <a:cs typeface="Times New Roman" pitchFamily="18" charset="0"/>
                      </a:rPr>
                      <m:t>−0.2</m:t>
                    </m:r>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𝑥</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+380</m:t>
                    </m:r>
                    <m:r>
                      <a:rPr lang="en-US" sz="1800" b="0" i="1" smtClean="0">
                        <a:latin typeface="Cambria Math" panose="02040503050406030204" pitchFamily="18" charset="0"/>
                        <a:ea typeface="Cambria Math" panose="02040503050406030204" pitchFamily="18" charset="0"/>
                        <a:cs typeface="Times New Roman" pitchFamily="18" charset="0"/>
                      </a:rPr>
                      <m:t>𝑦</m:t>
                    </m:r>
                    <m:r>
                      <a:rPr lang="en-US" sz="1800" b="0" i="1" smtClean="0">
                        <a:latin typeface="Cambria Math" panose="02040503050406030204" pitchFamily="18" charset="0"/>
                        <a:ea typeface="Cambria Math" panose="02040503050406030204" pitchFamily="18" charset="0"/>
                        <a:cs typeface="Times New Roman" pitchFamily="18" charset="0"/>
                      </a:rPr>
                      <m:t>−0.1</m:t>
                    </m:r>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𝑦</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  ⟶(4)</m:t>
                    </m:r>
                  </m:oMath>
                </a14:m>
                <a:endParaRPr lang="en-US" sz="1800" dirty="0" smtClean="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Also Given that the total production cost of amounts </a:t>
                </a:r>
                <a14:m>
                  <m:oMath xmlns:m="http://schemas.openxmlformats.org/officeDocument/2006/math">
                    <m:r>
                      <a:rPr lang="en-US" sz="1800" b="0" i="1" smtClean="0">
                        <a:latin typeface="Cambria Math" panose="02040503050406030204" pitchFamily="18" charset="0"/>
                        <a:cs typeface="Times New Roman" pitchFamily="18" charset="0"/>
                      </a:rPr>
                      <m:t>𝑥</m:t>
                    </m:r>
                  </m:oMath>
                </a14:m>
                <a:r>
                  <a:rPr lang="en-US" sz="1800" dirty="0" smtClean="0">
                    <a:latin typeface="Times New Roman" pitchFamily="18" charset="0"/>
                    <a:cs typeface="Times New Roman" pitchFamily="18" charset="0"/>
                  </a:rPr>
                  <a:t> and </a:t>
                </a:r>
                <a14:m>
                  <m:oMath xmlns:m="http://schemas.openxmlformats.org/officeDocument/2006/math">
                    <m:r>
                      <a:rPr lang="en-US" sz="1800" b="0" i="1" smtClean="0">
                        <a:latin typeface="Cambria Math" panose="02040503050406030204" pitchFamily="18" charset="0"/>
                        <a:cs typeface="Times New Roman" pitchFamily="18" charset="0"/>
                      </a:rPr>
                      <m:t>𝑦</m:t>
                    </m:r>
                  </m:oMath>
                </a14:m>
                <a:r>
                  <a:rPr lang="en-US" sz="1800" dirty="0" smtClean="0">
                    <a:latin typeface="Times New Roman" pitchFamily="18" charset="0"/>
                    <a:cs typeface="Times New Roman" pitchFamily="18" charset="0"/>
                  </a:rPr>
                  <a:t> are </a:t>
                </a:r>
                <a14:m>
                  <m:oMath xmlns:m="http://schemas.openxmlformats.org/officeDocument/2006/math">
                    <m:r>
                      <a:rPr lang="en-US" sz="1800" b="0" i="1" smtClean="0">
                        <a:latin typeface="Cambria Math" panose="02040503050406030204" pitchFamily="18" charset="0"/>
                        <a:cs typeface="Times New Roman" pitchFamily="18" charset="0"/>
                      </a:rPr>
                      <m:t>200</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+0.1</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r>
                      <a:rPr lang="en-US" sz="1800" b="0" i="1" smtClean="0">
                        <a:latin typeface="Cambria Math" panose="02040503050406030204" pitchFamily="18" charset="0"/>
                        <a:cs typeface="Times New Roman" pitchFamily="18" charset="0"/>
                      </a:rPr>
                      <m:t> </m:t>
                    </m:r>
                  </m:oMath>
                </a14:m>
                <a:r>
                  <a:rPr lang="en-US" sz="1800" dirty="0" smtClean="0">
                    <a:latin typeface="Times New Roman" pitchFamily="18" charset="0"/>
                    <a:cs typeface="Times New Roman" pitchFamily="18" charset="0"/>
                  </a:rPr>
                  <a:t>and </a:t>
                </a:r>
                <a14:m>
                  <m:oMath xmlns:m="http://schemas.openxmlformats.org/officeDocument/2006/math">
                    <m:r>
                      <a:rPr lang="en-US" sz="1800" b="0" i="0" smtClean="0">
                        <a:latin typeface="Cambria Math" panose="02040503050406030204" pitchFamily="18" charset="0"/>
                        <a:cs typeface="Times New Roman" pitchFamily="18" charset="0"/>
                      </a:rPr>
                      <m:t>     </m:t>
                    </m:r>
                    <m:r>
                      <a:rPr lang="en-US" sz="1800" b="0" i="1" smtClean="0">
                        <a:latin typeface="Cambria Math" panose="02040503050406030204" pitchFamily="18" charset="0"/>
                        <a:cs typeface="Times New Roman" pitchFamily="18" charset="0"/>
                      </a:rPr>
                      <m:t>300</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+0.1</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𝑦</m:t>
                        </m:r>
                      </m:e>
                      <m:sup>
                        <m:r>
                          <a:rPr lang="en-US" sz="1800" b="0" i="1" smtClean="0">
                            <a:latin typeface="Cambria Math" panose="02040503050406030204" pitchFamily="18" charset="0"/>
                            <a:cs typeface="Times New Roman" pitchFamily="18" charset="0"/>
                          </a:rPr>
                          <m:t>2</m:t>
                        </m:r>
                      </m:sup>
                    </m:sSup>
                  </m:oMath>
                </a14:m>
                <a:r>
                  <a:rPr lang="en-US" sz="1800" dirty="0" smtClean="0">
                    <a:latin typeface="Times New Roman" pitchFamily="18" charset="0"/>
                    <a:cs typeface="Times New Roman" pitchFamily="18" charset="0"/>
                  </a:rPr>
                  <a:t> respectively. Lets the production cost are denoted by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𝐶</m:t>
                        </m:r>
                      </m:e>
                      <m:sub>
                        <m:r>
                          <a:rPr lang="en-US" sz="1800" b="0" i="1" smtClean="0">
                            <a:latin typeface="Cambria Math" panose="02040503050406030204" pitchFamily="18" charset="0"/>
                            <a:cs typeface="Times New Roman" pitchFamily="18" charset="0"/>
                          </a:rPr>
                          <m:t>1</m:t>
                        </m:r>
                      </m:sub>
                    </m:sSub>
                  </m:oMath>
                </a14:m>
                <a:r>
                  <a:rPr lang="en-US" sz="1800" dirty="0" smtClean="0">
                    <a:latin typeface="Times New Roman" pitchFamily="18" charset="0"/>
                    <a:cs typeface="Times New Roman" pitchFamily="18" charset="0"/>
                  </a:rPr>
                  <a:t> and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𝐶</m:t>
                        </m:r>
                      </m:e>
                      <m:sub>
                        <m:r>
                          <a:rPr lang="en-US" sz="1800" b="0" i="1" smtClean="0">
                            <a:latin typeface="Cambria Math" panose="02040503050406030204" pitchFamily="18" charset="0"/>
                            <a:cs typeface="Times New Roman" pitchFamily="18" charset="0"/>
                          </a:rPr>
                          <m:t>2</m:t>
                        </m:r>
                      </m:sub>
                    </m:sSub>
                  </m:oMath>
                </a14:m>
                <a:r>
                  <a:rPr lang="en-US" sz="1800" dirty="0" smtClean="0">
                    <a:latin typeface="Times New Roman" pitchFamily="18" charset="0"/>
                    <a:cs typeface="Times New Roman" pitchFamily="18" charset="0"/>
                  </a:rPr>
                  <a:t>     respectively.</a:t>
                </a:r>
              </a:p>
              <a:p>
                <a:pPr>
                  <a:buNone/>
                </a:pPr>
                <a:r>
                  <a:rPr lang="en-US" sz="1800" dirty="0" smtClean="0">
                    <a:latin typeface="Times New Roman" pitchFamily="18" charset="0"/>
                    <a:cs typeface="Times New Roman" pitchFamily="18" charset="0"/>
                  </a:rPr>
                  <a:t>i.e.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𝐶</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=200</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+0.1</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oMath>
                </a14:m>
                <a:r>
                  <a:rPr lang="en-US" sz="1800" dirty="0" smtClean="0">
                    <a:latin typeface="Times New Roman" pitchFamily="18" charset="0"/>
                    <a:cs typeface="Times New Roman" pitchFamily="18" charset="0"/>
                  </a:rPr>
                  <a:t>  and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𝐶</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=300</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+0.1</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𝑦</m:t>
                        </m:r>
                      </m:e>
                      <m:sup>
                        <m:r>
                          <a:rPr lang="en-US" sz="1800" b="0" i="1" smtClean="0">
                            <a:latin typeface="Cambria Math" panose="02040503050406030204" pitchFamily="18" charset="0"/>
                            <a:cs typeface="Times New Roman" pitchFamily="18" charset="0"/>
                          </a:rPr>
                          <m:t>2</m:t>
                        </m:r>
                      </m:sup>
                    </m:sSup>
                  </m:oMath>
                </a14:m>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Therefore the Profit is given by</a:t>
                </a: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 y="1066800"/>
                <a:ext cx="8915400" cy="5289550"/>
              </a:xfrm>
              <a:blipFill rotWithShape="0">
                <a:blip r:embed="rId2"/>
                <a:stretch>
                  <a:fillRect l="-616" t="-576" r="-355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73A3DB4-18D2-4ED0-89B5-A7FD69AADB38}" type="datetime1">
              <a:rPr lang="en-US" smtClean="0"/>
              <a:pPr/>
              <a:t>5/15/2022</a:t>
            </a:fld>
            <a:endParaRPr lang="en-US"/>
          </a:p>
        </p:txBody>
      </p:sp>
      <p:sp>
        <p:nvSpPr>
          <p:cNvPr id="5" name="Footer Placeholder 4"/>
          <p:cNvSpPr>
            <a:spLocks noGrp="1"/>
          </p:cNvSpPr>
          <p:nvPr>
            <p:ph type="ftr" sz="quarter" idx="11"/>
          </p:nvPr>
        </p:nvSpPr>
        <p:spPr>
          <a:xfrm>
            <a:off x="1828800" y="6356350"/>
            <a:ext cx="63246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smtClean="0">
                <a:latin typeface="Times New Roman" pitchFamily="18" charset="0"/>
                <a:cs typeface="Times New Roman" pitchFamily="18" charset="0"/>
              </a:rPr>
              <a:t>(Contd</a:t>
            </a:r>
            <a:r>
              <a:rPr lang="en-US" sz="2400" b="1" dirty="0">
                <a:latin typeface="Times New Roman" pitchFamily="18" charset="0"/>
                <a:cs typeface="Times New Roman" pitchFamily="18" charset="0"/>
              </a:rPr>
              <a:t>.)</a:t>
            </a:r>
            <a:br>
              <a:rPr lang="en-US" sz="2400" b="1" dirty="0">
                <a:latin typeface="Times New Roman" pitchFamily="18" charset="0"/>
                <a:cs typeface="Times New Roman" pitchFamily="18" charset="0"/>
              </a:rPr>
            </a:b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28600" y="990600"/>
                <a:ext cx="8686800" cy="5257800"/>
              </a:xfrm>
            </p:spPr>
            <p:txBody>
              <a:bodyPr>
                <a:normAutofit fontScale="92500" lnSpcReduction="20000"/>
              </a:bodyPr>
              <a:lstStyle/>
              <a:p>
                <a:pPr marL="0" indent="0">
                  <a:buNone/>
                </a:pPr>
                <a:r>
                  <a:rPr lang="en-US" sz="2100" b="1" dirty="0" smtClean="0">
                    <a:latin typeface="Times New Roman" pitchFamily="18" charset="0"/>
                    <a:cs typeface="Times New Roman" pitchFamily="18" charset="0"/>
                  </a:rPr>
                  <a:t/>
                </a:r>
                <a:r>
                  <a:rPr lang="en-US" sz="2000" dirty="0" smtClean="0">
                    <a:latin typeface="Times New Roman" pitchFamily="18" charset="0"/>
                    <a:cs typeface="Times New Roman" pitchFamily="18" charset="0"/>
                  </a:rPr>
                  <a:t>Profit </a:t>
                </a:r>
                <a14:m>
                  <m:oMath xmlns:m="http://schemas.openxmlformats.org/officeDocument/2006/math">
                    <m:r>
                      <a:rPr lang="en-US" sz="2000" b="0" i="1" smtClean="0">
                        <a:latin typeface="Cambria Math" panose="02040503050406030204" pitchFamily="18" charset="0"/>
                        <a:cs typeface="Times New Roman" pitchFamily="18" charset="0"/>
                      </a:rPr>
                      <m:t>𝑃</m:t>
                    </m:r>
                    <m:r>
                      <a:rPr lang="en-US" sz="2000" b="0" i="1" smtClean="0">
                        <a:latin typeface="Cambria Math" panose="02040503050406030204" pitchFamily="18" charset="0"/>
                        <a:cs typeface="Times New Roman" pitchFamily="18" charset="0"/>
                      </a:rPr>
                      <m:t>=</m:t>
                    </m:r>
                    <m:r>
                      <a:rPr lang="en-US" sz="2000" b="0" i="1" smtClean="0">
                        <a:latin typeface="Cambria Math" panose="02040503050406030204" pitchFamily="18" charset="0"/>
                        <a:cs typeface="Times New Roman" pitchFamily="18" charset="0"/>
                      </a:rPr>
                      <m:t>𝑅</m:t>
                    </m:r>
                    <m:r>
                      <a:rPr lang="en-US" sz="2000" b="0" i="1" smtClean="0">
                        <a:latin typeface="Cambria Math" panose="02040503050406030204" pitchFamily="18" charset="0"/>
                        <a:cs typeface="Times New Roman" pitchFamily="18" charset="0"/>
                      </a:rPr>
                      <m:t>−(</m:t>
                    </m:r>
                    <m:sSub>
                      <m:sSubPr>
                        <m:ctrlPr>
                          <a:rPr lang="en-US" sz="2000" b="0" i="1" smtClean="0">
                            <a:latin typeface="Cambria Math" panose="02040503050406030204" pitchFamily="18" charset="0"/>
                            <a:cs typeface="Times New Roman" pitchFamily="18" charset="0"/>
                          </a:rPr>
                        </m:ctrlPr>
                      </m:sSubPr>
                      <m:e>
                        <m:r>
                          <a:rPr lang="en-US" sz="2000" b="0" i="1" smtClean="0">
                            <a:latin typeface="Cambria Math" panose="02040503050406030204" pitchFamily="18" charset="0"/>
                            <a:cs typeface="Times New Roman" pitchFamily="18" charset="0"/>
                          </a:rPr>
                          <m:t>𝐶</m:t>
                        </m:r>
                      </m:e>
                      <m:sub>
                        <m:r>
                          <a:rPr lang="en-US" sz="2000" b="0" i="1" smtClean="0">
                            <a:latin typeface="Cambria Math" panose="02040503050406030204" pitchFamily="18" charset="0"/>
                            <a:cs typeface="Times New Roman" pitchFamily="18" charset="0"/>
                          </a:rPr>
                          <m:t>1</m:t>
                        </m:r>
                      </m:sub>
                    </m:sSub>
                    <m:r>
                      <a:rPr lang="en-US" sz="2000" b="0" i="1" smtClean="0">
                        <a:latin typeface="Cambria Math" panose="02040503050406030204" pitchFamily="18" charset="0"/>
                        <a:cs typeface="Times New Roman" pitchFamily="18" charset="0"/>
                      </a:rPr>
                      <m:t>+</m:t>
                    </m:r>
                    <m:sSub>
                      <m:sSubPr>
                        <m:ctrlPr>
                          <a:rPr lang="en-US" sz="2000" b="0" i="1" smtClean="0">
                            <a:latin typeface="Cambria Math" panose="02040503050406030204" pitchFamily="18" charset="0"/>
                            <a:cs typeface="Times New Roman" pitchFamily="18" charset="0"/>
                          </a:rPr>
                        </m:ctrlPr>
                      </m:sSubPr>
                      <m:e>
                        <m:r>
                          <a:rPr lang="en-US" sz="2000" b="0" i="1" smtClean="0">
                            <a:latin typeface="Cambria Math" panose="02040503050406030204" pitchFamily="18" charset="0"/>
                            <a:cs typeface="Times New Roman" pitchFamily="18" charset="0"/>
                          </a:rPr>
                          <m:t>𝐶</m:t>
                        </m:r>
                      </m:e>
                      <m:sub>
                        <m:r>
                          <a:rPr lang="en-US" sz="2000" b="0" i="1" smtClean="0">
                            <a:latin typeface="Cambria Math" panose="02040503050406030204" pitchFamily="18" charset="0"/>
                            <a:cs typeface="Times New Roman" pitchFamily="18" charset="0"/>
                          </a:rPr>
                          <m:t>2</m:t>
                        </m:r>
                      </m:sub>
                    </m:sSub>
                    <m:r>
                      <a:rPr lang="en-US" sz="2000" b="0" i="1" smtClean="0">
                        <a:latin typeface="Cambria Math" panose="02040503050406030204" pitchFamily="18" charset="0"/>
                        <a:cs typeface="Times New Roman" pitchFamily="18" charset="0"/>
                      </a:rPr>
                      <m:t>)</m:t>
                    </m:r>
                  </m:oMath>
                </a14:m>
                <a:endParaRPr lang="en-US" sz="2000" dirty="0">
                  <a:latin typeface="Times New Roman" pitchFamily="18" charset="0"/>
                  <a:cs typeface="Times New Roman" pitchFamily="18" charset="0"/>
                </a:endParaRPr>
              </a:p>
              <a:p>
                <a:pPr>
                  <a:buNone/>
                </a:pPr>
                <a:r>
                  <a:rPr lang="en-US" sz="2100" dirty="0" smtClean="0">
                    <a:latin typeface="Times New Roman" pitchFamily="18" charset="0"/>
                    <a:cs typeface="Times New Roman" pitchFamily="18" charset="0"/>
                  </a:rPr>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itchFamily="18" charset="0"/>
                      </a:rPr>
                      <m:t>⟹</m:t>
                    </m:r>
                    <m:r>
                      <a:rPr lang="en-US" sz="2000" b="0" i="1" smtClean="0">
                        <a:latin typeface="Cambria Math" panose="02040503050406030204" pitchFamily="18" charset="0"/>
                        <a:ea typeface="Cambria Math" panose="02040503050406030204" pitchFamily="18" charset="0"/>
                        <a:cs typeface="Times New Roman" pitchFamily="18" charset="0"/>
                      </a:rPr>
                      <m:t>  </m:t>
                    </m:r>
                    <m:r>
                      <a:rPr lang="en-US" sz="2000" b="0" i="1" smtClean="0">
                        <a:latin typeface="Cambria Math" panose="02040503050406030204" pitchFamily="18" charset="0"/>
                        <a:ea typeface="Cambria Math" panose="02040503050406030204" pitchFamily="18" charset="0"/>
                        <a:cs typeface="Times New Roman" pitchFamily="18" charset="0"/>
                      </a:rPr>
                      <m:t>𝑃</m:t>
                    </m:r>
                    <m:r>
                      <a:rPr lang="en-US" sz="2000" b="0" i="1" smtClean="0">
                        <a:latin typeface="Cambria Math" panose="02040503050406030204" pitchFamily="18" charset="0"/>
                        <a:ea typeface="Cambria Math" panose="02040503050406030204" pitchFamily="18" charset="0"/>
                        <a:cs typeface="Times New Roman" pitchFamily="18" charset="0"/>
                      </a:rPr>
                      <m:t>=300</m:t>
                    </m:r>
                    <m:r>
                      <a:rPr lang="en-US" sz="2000" b="0" i="1" smtClean="0">
                        <a:latin typeface="Cambria Math" panose="02040503050406030204" pitchFamily="18" charset="0"/>
                        <a:ea typeface="Cambria Math" panose="02040503050406030204" pitchFamily="18" charset="0"/>
                        <a:cs typeface="Times New Roman" pitchFamily="18" charset="0"/>
                      </a:rPr>
                      <m:t>𝑥</m:t>
                    </m:r>
                    <m:r>
                      <a:rPr lang="en-US" sz="2000" b="0" i="1" smtClean="0">
                        <a:latin typeface="Cambria Math" panose="02040503050406030204" pitchFamily="18" charset="0"/>
                        <a:ea typeface="Cambria Math" panose="02040503050406030204" pitchFamily="18" charset="0"/>
                        <a:cs typeface="Times New Roman" pitchFamily="18" charset="0"/>
                      </a:rPr>
                      <m:t>−0.2</m:t>
                    </m:r>
                    <m:sSup>
                      <m:sSupPr>
                        <m:ctrlPr>
                          <a:rPr lang="en-US" sz="2000" b="0" i="1" smtClean="0">
                            <a:latin typeface="Cambria Math" panose="02040503050406030204" pitchFamily="18" charset="0"/>
                            <a:ea typeface="Cambria Math" panose="02040503050406030204" pitchFamily="18" charset="0"/>
                            <a:cs typeface="Times New Roman" pitchFamily="18" charset="0"/>
                          </a:rPr>
                        </m:ctrlPr>
                      </m:sSupPr>
                      <m:e>
                        <m:r>
                          <a:rPr lang="en-US" sz="2000" b="0" i="1" smtClean="0">
                            <a:latin typeface="Cambria Math" panose="02040503050406030204" pitchFamily="18" charset="0"/>
                            <a:ea typeface="Cambria Math" panose="02040503050406030204" pitchFamily="18" charset="0"/>
                            <a:cs typeface="Times New Roman" pitchFamily="18" charset="0"/>
                          </a:rPr>
                          <m:t>𝑥</m:t>
                        </m:r>
                      </m:e>
                      <m:sup>
                        <m:r>
                          <a:rPr lang="en-US" sz="2000" b="0" i="1" smtClean="0">
                            <a:latin typeface="Cambria Math" panose="02040503050406030204" pitchFamily="18" charset="0"/>
                            <a:ea typeface="Cambria Math" panose="02040503050406030204" pitchFamily="18" charset="0"/>
                            <a:cs typeface="Times New Roman" pitchFamily="18" charset="0"/>
                          </a:rPr>
                          <m:t>2</m:t>
                        </m:r>
                      </m:sup>
                    </m:sSup>
                    <m:r>
                      <a:rPr lang="en-US" sz="2000" b="0" i="1" smtClean="0">
                        <a:latin typeface="Cambria Math" panose="02040503050406030204" pitchFamily="18" charset="0"/>
                        <a:ea typeface="Cambria Math" panose="02040503050406030204" pitchFamily="18" charset="0"/>
                        <a:cs typeface="Times New Roman" pitchFamily="18" charset="0"/>
                      </a:rPr>
                      <m:t>+380</m:t>
                    </m:r>
                    <m:r>
                      <a:rPr lang="en-US" sz="2000" b="0" i="1" smtClean="0">
                        <a:latin typeface="Cambria Math" panose="02040503050406030204" pitchFamily="18" charset="0"/>
                        <a:ea typeface="Cambria Math" panose="02040503050406030204" pitchFamily="18" charset="0"/>
                        <a:cs typeface="Times New Roman" pitchFamily="18" charset="0"/>
                      </a:rPr>
                      <m:t>𝑦</m:t>
                    </m:r>
                    <m:r>
                      <a:rPr lang="en-US" sz="2000" b="0" i="1" smtClean="0">
                        <a:latin typeface="Cambria Math" panose="02040503050406030204" pitchFamily="18" charset="0"/>
                        <a:ea typeface="Cambria Math" panose="02040503050406030204" pitchFamily="18" charset="0"/>
                        <a:cs typeface="Times New Roman" pitchFamily="18" charset="0"/>
                      </a:rPr>
                      <m:t>−0.1</m:t>
                    </m:r>
                    <m:sSup>
                      <m:sSupPr>
                        <m:ctrlPr>
                          <a:rPr lang="en-US" sz="2000" b="0" i="1" smtClean="0">
                            <a:latin typeface="Cambria Math" panose="02040503050406030204" pitchFamily="18" charset="0"/>
                            <a:ea typeface="Cambria Math" panose="02040503050406030204" pitchFamily="18" charset="0"/>
                            <a:cs typeface="Times New Roman" pitchFamily="18" charset="0"/>
                          </a:rPr>
                        </m:ctrlPr>
                      </m:sSupPr>
                      <m:e>
                        <m:r>
                          <a:rPr lang="en-US" sz="2000" b="0" i="1" smtClean="0">
                            <a:latin typeface="Cambria Math" panose="02040503050406030204" pitchFamily="18" charset="0"/>
                            <a:ea typeface="Cambria Math" panose="02040503050406030204" pitchFamily="18" charset="0"/>
                            <a:cs typeface="Times New Roman" pitchFamily="18" charset="0"/>
                          </a:rPr>
                          <m:t>𝑦</m:t>
                        </m:r>
                      </m:e>
                      <m:sup>
                        <m:r>
                          <a:rPr lang="en-US" sz="2000" b="0" i="1" smtClean="0">
                            <a:latin typeface="Cambria Math" panose="02040503050406030204" pitchFamily="18" charset="0"/>
                            <a:ea typeface="Cambria Math" panose="02040503050406030204" pitchFamily="18" charset="0"/>
                            <a:cs typeface="Times New Roman" pitchFamily="18" charset="0"/>
                          </a:rPr>
                          <m:t>2</m:t>
                        </m:r>
                      </m:sup>
                    </m:sSup>
                    <m:r>
                      <a:rPr lang="en-US" sz="2000" b="0" i="1" smtClean="0">
                        <a:latin typeface="Cambria Math" panose="02040503050406030204" pitchFamily="18" charset="0"/>
                        <a:ea typeface="Cambria Math" panose="02040503050406030204" pitchFamily="18" charset="0"/>
                        <a:cs typeface="Times New Roman" pitchFamily="18" charset="0"/>
                      </a:rPr>
                      <m:t> −(200</m:t>
                    </m:r>
                    <m:r>
                      <a:rPr lang="en-US" sz="2000" b="0" i="1" smtClean="0">
                        <a:latin typeface="Cambria Math" panose="02040503050406030204" pitchFamily="18" charset="0"/>
                        <a:ea typeface="Cambria Math" panose="02040503050406030204" pitchFamily="18" charset="0"/>
                        <a:cs typeface="Times New Roman" pitchFamily="18" charset="0"/>
                      </a:rPr>
                      <m:t>𝑥</m:t>
                    </m:r>
                    <m:r>
                      <a:rPr lang="en-US" sz="2000" b="0" i="1" smtClean="0">
                        <a:latin typeface="Cambria Math" panose="02040503050406030204" pitchFamily="18" charset="0"/>
                        <a:ea typeface="Cambria Math" panose="02040503050406030204" pitchFamily="18" charset="0"/>
                        <a:cs typeface="Times New Roman" pitchFamily="18" charset="0"/>
                      </a:rPr>
                      <m:t>+0.1</m:t>
                    </m:r>
                    <m:sSup>
                      <m:sSupPr>
                        <m:ctrlPr>
                          <a:rPr lang="en-US" sz="2000" b="0" i="1" smtClean="0">
                            <a:latin typeface="Cambria Math" panose="02040503050406030204" pitchFamily="18" charset="0"/>
                            <a:ea typeface="Cambria Math" panose="02040503050406030204" pitchFamily="18" charset="0"/>
                            <a:cs typeface="Times New Roman" pitchFamily="18" charset="0"/>
                          </a:rPr>
                        </m:ctrlPr>
                      </m:sSupPr>
                      <m:e>
                        <m:r>
                          <a:rPr lang="en-US" sz="2000" b="0" i="1" smtClean="0">
                            <a:latin typeface="Cambria Math" panose="02040503050406030204" pitchFamily="18" charset="0"/>
                            <a:ea typeface="Cambria Math" panose="02040503050406030204" pitchFamily="18" charset="0"/>
                            <a:cs typeface="Times New Roman" pitchFamily="18" charset="0"/>
                          </a:rPr>
                          <m:t>𝑥</m:t>
                        </m:r>
                      </m:e>
                      <m:sup>
                        <m:r>
                          <a:rPr lang="en-US" sz="2000" b="0" i="1" smtClean="0">
                            <a:latin typeface="Cambria Math" panose="02040503050406030204" pitchFamily="18" charset="0"/>
                            <a:ea typeface="Cambria Math" panose="02040503050406030204" pitchFamily="18" charset="0"/>
                            <a:cs typeface="Times New Roman" pitchFamily="18" charset="0"/>
                          </a:rPr>
                          <m:t>2</m:t>
                        </m:r>
                      </m:sup>
                    </m:sSup>
                    <m:r>
                      <a:rPr lang="en-US" sz="2000" b="0" i="1" smtClean="0">
                        <a:latin typeface="Cambria Math" panose="02040503050406030204" pitchFamily="18" charset="0"/>
                        <a:ea typeface="Cambria Math" panose="02040503050406030204" pitchFamily="18" charset="0"/>
                        <a:cs typeface="Times New Roman" pitchFamily="18" charset="0"/>
                      </a:rPr>
                      <m:t>+300</m:t>
                    </m:r>
                    <m:r>
                      <a:rPr lang="en-US" sz="2000" b="0" i="1" smtClean="0">
                        <a:latin typeface="Cambria Math" panose="02040503050406030204" pitchFamily="18" charset="0"/>
                        <a:ea typeface="Cambria Math" panose="02040503050406030204" pitchFamily="18" charset="0"/>
                        <a:cs typeface="Times New Roman" pitchFamily="18" charset="0"/>
                      </a:rPr>
                      <m:t>𝑦</m:t>
                    </m:r>
                    <m:r>
                      <a:rPr lang="en-US" sz="2000" b="0" i="1" smtClean="0">
                        <a:latin typeface="Cambria Math" panose="02040503050406030204" pitchFamily="18" charset="0"/>
                        <a:ea typeface="Cambria Math" panose="02040503050406030204" pitchFamily="18" charset="0"/>
                        <a:cs typeface="Times New Roman" pitchFamily="18" charset="0"/>
                      </a:rPr>
                      <m:t>+0.1</m:t>
                    </m:r>
                    <m:sSup>
                      <m:sSupPr>
                        <m:ctrlPr>
                          <a:rPr lang="en-US" sz="2000" b="0" i="1" smtClean="0">
                            <a:latin typeface="Cambria Math" panose="02040503050406030204" pitchFamily="18" charset="0"/>
                            <a:ea typeface="Cambria Math" panose="02040503050406030204" pitchFamily="18" charset="0"/>
                            <a:cs typeface="Times New Roman" pitchFamily="18" charset="0"/>
                          </a:rPr>
                        </m:ctrlPr>
                      </m:sSupPr>
                      <m:e>
                        <m:r>
                          <a:rPr lang="en-US" sz="2000" b="0" i="1" smtClean="0">
                            <a:latin typeface="Cambria Math" panose="02040503050406030204" pitchFamily="18" charset="0"/>
                            <a:ea typeface="Cambria Math" panose="02040503050406030204" pitchFamily="18" charset="0"/>
                            <a:cs typeface="Times New Roman" pitchFamily="18" charset="0"/>
                          </a:rPr>
                          <m:t>𝑦</m:t>
                        </m:r>
                      </m:e>
                      <m:sup>
                        <m:r>
                          <a:rPr lang="en-US" sz="2000" b="0" i="1" smtClean="0">
                            <a:latin typeface="Cambria Math" panose="02040503050406030204" pitchFamily="18" charset="0"/>
                            <a:ea typeface="Cambria Math" panose="02040503050406030204" pitchFamily="18" charset="0"/>
                            <a:cs typeface="Times New Roman" pitchFamily="18" charset="0"/>
                          </a:rPr>
                          <m:t>2</m:t>
                        </m:r>
                      </m:sup>
                    </m:sSup>
                    <m:r>
                      <a:rPr lang="en-US" sz="2000" b="0" i="1" smtClean="0">
                        <a:latin typeface="Cambria Math" panose="02040503050406030204" pitchFamily="18" charset="0"/>
                        <a:ea typeface="Cambria Math" panose="02040503050406030204" pitchFamily="18" charset="0"/>
                        <a:cs typeface="Times New Roman" pitchFamily="18" charset="0"/>
                      </a:rPr>
                      <m:t>)</m:t>
                    </m:r>
                  </m:oMath>
                </a14:m>
                <a:r>
                  <a:rPr lang="en-US" sz="2000" dirty="0" smtClean="0">
                    <a:latin typeface="Times New Roman" pitchFamily="18" charset="0"/>
                    <a:cs typeface="Times New Roman" pitchFamily="18" charset="0"/>
                  </a:rPr>
                  <a:t/>
                </a:r>
              </a:p>
              <a:p>
                <a:pPr>
                  <a:buNone/>
                </a:pPr>
                <a:r>
                  <a:rPr lang="en-US" sz="2000" dirty="0">
                    <a:latin typeface="Times New Roman" pitchFamily="18" charset="0"/>
                    <a:cs typeface="Times New Roman" pitchFamily="18" charset="0"/>
                  </a:rPr>
                  <a:t/>
                </a:r>
                <a:r>
                  <a:rPr lang="en-US" sz="2000" dirty="0" smtClean="0">
                    <a:latin typeface="Times New Roman" pitchFamily="18" charset="0"/>
                    <a:cs typeface="Times New Roman" pitchFamily="18" charset="0"/>
                  </a:rPr>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itchFamily="18" charset="0"/>
                      </a:rPr>
                      <m:t>⟹</m:t>
                    </m:r>
                    <m:r>
                      <a:rPr lang="en-US" sz="2000" b="0" i="1" smtClean="0">
                        <a:latin typeface="Cambria Math" panose="02040503050406030204" pitchFamily="18" charset="0"/>
                        <a:ea typeface="Cambria Math" panose="02040503050406030204" pitchFamily="18" charset="0"/>
                        <a:cs typeface="Times New Roman" pitchFamily="18" charset="0"/>
                      </a:rPr>
                      <m:t>   </m:t>
                    </m:r>
                    <m:r>
                      <m:rPr>
                        <m:sty m:val="p"/>
                      </m:rPr>
                      <a:rPr lang="en-US" sz="2000" b="0" i="0" smtClean="0">
                        <a:latin typeface="Cambria Math" panose="02040503050406030204" pitchFamily="18" charset="0"/>
                        <a:ea typeface="Cambria Math" panose="02040503050406030204" pitchFamily="18" charset="0"/>
                        <a:cs typeface="Times New Roman" pitchFamily="18" charset="0"/>
                      </a:rPr>
                      <m:t>P</m:t>
                    </m:r>
                    <m:r>
                      <a:rPr lang="en-US" sz="2000" b="0" i="0" smtClean="0">
                        <a:latin typeface="Cambria Math" panose="02040503050406030204" pitchFamily="18" charset="0"/>
                        <a:ea typeface="Cambria Math" panose="02040503050406030204" pitchFamily="18" charset="0"/>
                        <a:cs typeface="Times New Roman" pitchFamily="18" charset="0"/>
                      </a:rPr>
                      <m:t>=100</m:t>
                    </m:r>
                    <m:r>
                      <m:rPr>
                        <m:sty m:val="p"/>
                      </m:rPr>
                      <a:rPr lang="en-US" sz="2000" b="0" i="0" smtClean="0">
                        <a:latin typeface="Cambria Math" panose="02040503050406030204" pitchFamily="18" charset="0"/>
                        <a:ea typeface="Cambria Math" panose="02040503050406030204" pitchFamily="18" charset="0"/>
                        <a:cs typeface="Times New Roman" pitchFamily="18" charset="0"/>
                      </a:rPr>
                      <m:t>x</m:t>
                    </m:r>
                    <m:r>
                      <a:rPr lang="en-US" sz="2000" b="0" i="0" smtClean="0">
                        <a:latin typeface="Cambria Math" panose="02040503050406030204" pitchFamily="18" charset="0"/>
                        <a:ea typeface="Cambria Math" panose="02040503050406030204" pitchFamily="18" charset="0"/>
                        <a:cs typeface="Times New Roman" pitchFamily="18" charset="0"/>
                      </a:rPr>
                      <m:t>−0.3</m:t>
                    </m:r>
                    <m:sSup>
                      <m:sSupPr>
                        <m:ctrlPr>
                          <a:rPr lang="en-US" sz="2000" b="0" i="1" smtClean="0">
                            <a:latin typeface="Cambria Math" panose="02040503050406030204" pitchFamily="18" charset="0"/>
                            <a:ea typeface="Cambria Math" panose="02040503050406030204" pitchFamily="18" charset="0"/>
                            <a:cs typeface="Times New Roman" pitchFamily="18" charset="0"/>
                          </a:rPr>
                        </m:ctrlPr>
                      </m:sSupPr>
                      <m:e>
                        <m:r>
                          <m:rPr>
                            <m:sty m:val="p"/>
                          </m:rPr>
                          <a:rPr lang="en-US" sz="2000" b="0" i="0" smtClean="0">
                            <a:latin typeface="Cambria Math" panose="02040503050406030204" pitchFamily="18" charset="0"/>
                            <a:ea typeface="Cambria Math" panose="02040503050406030204" pitchFamily="18" charset="0"/>
                            <a:cs typeface="Times New Roman" pitchFamily="18" charset="0"/>
                          </a:rPr>
                          <m:t>x</m:t>
                        </m:r>
                      </m:e>
                      <m:sup>
                        <m:r>
                          <a:rPr lang="en-US" sz="2000" b="0" i="0" smtClean="0">
                            <a:latin typeface="Cambria Math" panose="02040503050406030204" pitchFamily="18" charset="0"/>
                            <a:ea typeface="Cambria Math" panose="02040503050406030204" pitchFamily="18" charset="0"/>
                            <a:cs typeface="Times New Roman" pitchFamily="18" charset="0"/>
                          </a:rPr>
                          <m:t>2</m:t>
                        </m:r>
                      </m:sup>
                    </m:sSup>
                    <m:r>
                      <a:rPr lang="en-US" sz="2000" b="0" i="0" smtClean="0">
                        <a:latin typeface="Cambria Math" panose="02040503050406030204" pitchFamily="18" charset="0"/>
                        <a:ea typeface="Cambria Math" panose="02040503050406030204" pitchFamily="18" charset="0"/>
                        <a:cs typeface="Times New Roman" pitchFamily="18" charset="0"/>
                      </a:rPr>
                      <m:t>+80</m:t>
                    </m:r>
                    <m:r>
                      <m:rPr>
                        <m:sty m:val="p"/>
                      </m:rPr>
                      <a:rPr lang="en-US" sz="2000" b="0" i="0" smtClean="0">
                        <a:latin typeface="Cambria Math" panose="02040503050406030204" pitchFamily="18" charset="0"/>
                        <a:ea typeface="Cambria Math" panose="02040503050406030204" pitchFamily="18" charset="0"/>
                        <a:cs typeface="Times New Roman" pitchFamily="18" charset="0"/>
                      </a:rPr>
                      <m:t>y</m:t>
                    </m:r>
                    <m:r>
                      <a:rPr lang="en-US" sz="2000" b="0" i="0" smtClean="0">
                        <a:latin typeface="Cambria Math" panose="02040503050406030204" pitchFamily="18" charset="0"/>
                        <a:ea typeface="Cambria Math" panose="02040503050406030204" pitchFamily="18" charset="0"/>
                        <a:cs typeface="Times New Roman" pitchFamily="18" charset="0"/>
                      </a:rPr>
                      <m:t>−0.2</m:t>
                    </m:r>
                    <m:sSup>
                      <m:sSupPr>
                        <m:ctrlPr>
                          <a:rPr lang="en-US" sz="2000" b="0" i="1" smtClean="0">
                            <a:latin typeface="Cambria Math" panose="02040503050406030204" pitchFamily="18" charset="0"/>
                            <a:ea typeface="Cambria Math" panose="02040503050406030204" pitchFamily="18" charset="0"/>
                            <a:cs typeface="Times New Roman" pitchFamily="18" charset="0"/>
                          </a:rPr>
                        </m:ctrlPr>
                      </m:sSupPr>
                      <m:e>
                        <m:r>
                          <m:rPr>
                            <m:sty m:val="p"/>
                          </m:rPr>
                          <a:rPr lang="en-US" sz="2000" b="0" i="0" smtClean="0">
                            <a:latin typeface="Cambria Math" panose="02040503050406030204" pitchFamily="18" charset="0"/>
                            <a:ea typeface="Cambria Math" panose="02040503050406030204" pitchFamily="18" charset="0"/>
                            <a:cs typeface="Times New Roman" pitchFamily="18" charset="0"/>
                          </a:rPr>
                          <m:t>y</m:t>
                        </m:r>
                      </m:e>
                      <m:sup>
                        <m:r>
                          <a:rPr lang="en-US" sz="2000" b="0" i="0" smtClean="0">
                            <a:latin typeface="Cambria Math" panose="02040503050406030204" pitchFamily="18" charset="0"/>
                            <a:ea typeface="Cambria Math" panose="02040503050406030204" pitchFamily="18" charset="0"/>
                            <a:cs typeface="Times New Roman" pitchFamily="18" charset="0"/>
                          </a:rPr>
                          <m:t>2</m:t>
                        </m:r>
                      </m:sup>
                    </m:sSup>
                  </m:oMath>
                </a14:m>
                <a:endParaRPr lang="en-US" sz="2000" dirty="0" smtClean="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r>
                <a:r>
                  <a:rPr lang="en-US" sz="2000" dirty="0" smtClean="0">
                    <a:latin typeface="Times New Roman" pitchFamily="18" charset="0"/>
                    <a:cs typeface="Times New Roman" pitchFamily="18" charset="0"/>
                  </a:rPr>
                  <a:t>  Constraints are,       </a:t>
                </a:r>
                <a14:m>
                  <m:oMath xmlns:m="http://schemas.openxmlformats.org/officeDocument/2006/math">
                    <m:r>
                      <a:rPr lang="en-US" sz="2000" b="0" i="1" smtClean="0">
                        <a:latin typeface="Cambria Math" panose="02040503050406030204" pitchFamily="18" charset="0"/>
                        <a:cs typeface="Times New Roman" pitchFamily="18" charset="0"/>
                      </a:rPr>
                      <m:t>𝑥</m:t>
                    </m:r>
                    <m:r>
                      <a:rPr lang="en-US" sz="2000" b="0" i="1" smtClean="0">
                        <a:latin typeface="Cambria Math" panose="02040503050406030204" pitchFamily="18" charset="0"/>
                        <a:ea typeface="Cambria Math" panose="02040503050406030204" pitchFamily="18" charset="0"/>
                        <a:cs typeface="Times New Roman" pitchFamily="18" charset="0"/>
                      </a:rPr>
                      <m:t>≤80 </m:t>
                    </m:r>
                  </m:oMath>
                </a14:m>
                <a:r>
                  <a:rPr lang="en-US" sz="2000" dirty="0" smtClean="0">
                    <a:latin typeface="Times New Roman" pitchFamily="18" charset="0"/>
                    <a:cs typeface="Times New Roman" pitchFamily="18" charset="0"/>
                  </a:rPr>
                  <a:t>  and  </a:t>
                </a:r>
                <a14:m>
                  <m:oMath xmlns:m="http://schemas.openxmlformats.org/officeDocument/2006/math">
                    <m:r>
                      <a:rPr lang="en-US" sz="2000" b="0" i="1" smtClean="0">
                        <a:latin typeface="Cambria Math" panose="02040503050406030204" pitchFamily="18" charset="0"/>
                        <a:cs typeface="Times New Roman" pitchFamily="18" charset="0"/>
                      </a:rPr>
                      <m:t>𝑦</m:t>
                    </m:r>
                    <m:r>
                      <a:rPr lang="en-US" sz="2000" b="0" i="1" smtClean="0">
                        <a:latin typeface="Cambria Math" panose="02040503050406030204" pitchFamily="18" charset="0"/>
                        <a:ea typeface="Cambria Math" panose="02040503050406030204" pitchFamily="18" charset="0"/>
                        <a:cs typeface="Times New Roman" pitchFamily="18" charset="0"/>
                      </a:rPr>
                      <m:t>≤60</m:t>
                    </m:r>
                  </m:oMath>
                </a14:m>
                <a:r>
                  <a:rPr lang="en-US" sz="2000" dirty="0" smtClean="0">
                    <a:latin typeface="Times New Roman" pitchFamily="18" charset="0"/>
                    <a:cs typeface="Times New Roman" pitchFamily="18" charset="0"/>
                  </a:rPr>
                  <a:t> (manufactured per day Radio &amp; TV sets)</a:t>
                </a:r>
              </a:p>
              <a:p>
                <a:pPr>
                  <a:buNone/>
                </a:pPr>
                <a:r>
                  <a:rPr lang="en-US" sz="2000" dirty="0">
                    <a:latin typeface="Times New Roman" pitchFamily="18" charset="0"/>
                    <a:cs typeface="Times New Roman" pitchFamily="18" charset="0"/>
                  </a:rPr>
                  <a:t/>
                </a:r>
                <a:r>
                  <a:rPr lang="en-US" sz="2000" dirty="0" smtClean="0">
                    <a:latin typeface="Times New Roman" pitchFamily="18" charset="0"/>
                    <a:cs typeface="Times New Roman" pitchFamily="18" charset="0"/>
                  </a:rPr>
                  <a:t/>
                </a:r>
                <a14:m>
                  <m:oMath xmlns:m="http://schemas.openxmlformats.org/officeDocument/2006/math">
                    <m:r>
                      <a:rPr lang="en-US" sz="2000" b="0" i="1" smtClean="0">
                        <a:latin typeface="Cambria Math" panose="02040503050406030204" pitchFamily="18" charset="0"/>
                        <a:cs typeface="Times New Roman" pitchFamily="18" charset="0"/>
                      </a:rPr>
                      <m:t>5</m:t>
                    </m:r>
                    <m:r>
                      <a:rPr lang="en-US" sz="2000" b="0" i="1" smtClean="0">
                        <a:latin typeface="Cambria Math" panose="02040503050406030204" pitchFamily="18" charset="0"/>
                        <a:cs typeface="Times New Roman" pitchFamily="18" charset="0"/>
                      </a:rPr>
                      <m:t>𝑥</m:t>
                    </m:r>
                    <m:r>
                      <a:rPr lang="en-US" sz="2000" b="0" i="1" smtClean="0">
                        <a:latin typeface="Cambria Math" panose="02040503050406030204" pitchFamily="18" charset="0"/>
                        <a:cs typeface="Times New Roman" pitchFamily="18" charset="0"/>
                      </a:rPr>
                      <m:t>+6</m:t>
                    </m:r>
                    <m:r>
                      <a:rPr lang="en-US" sz="2000" b="0" i="1" smtClean="0">
                        <a:latin typeface="Cambria Math" panose="02040503050406030204" pitchFamily="18" charset="0"/>
                        <a:cs typeface="Times New Roman" pitchFamily="18" charset="0"/>
                      </a:rPr>
                      <m:t>𝑦</m:t>
                    </m:r>
                    <m:r>
                      <a:rPr lang="en-US" sz="2000" b="0" i="1" smtClean="0">
                        <a:latin typeface="Cambria Math" panose="02040503050406030204" pitchFamily="18" charset="0"/>
                        <a:ea typeface="Cambria Math" panose="02040503050406030204" pitchFamily="18" charset="0"/>
                        <a:cs typeface="Times New Roman" pitchFamily="18" charset="0"/>
                      </a:rPr>
                      <m:t>≤600</m:t>
                    </m:r>
                  </m:oMath>
                </a14:m>
                <a:r>
                  <a:rPr lang="en-US" sz="2000" dirty="0">
                    <a:latin typeface="Times New Roman" pitchFamily="18" charset="0"/>
                    <a:cs typeface="Times New Roman" pitchFamily="18" charset="0"/>
                  </a:rPr>
                  <a:t>  (Electronic Components)</a:t>
                </a:r>
              </a:p>
              <a:p>
                <a:pPr>
                  <a:buNone/>
                </a:pPr>
                <a:r>
                  <a:rPr lang="en-US" sz="2000" dirty="0">
                    <a:latin typeface="Times New Roman" pitchFamily="18" charset="0"/>
                    <a:cs typeface="Times New Roman" pitchFamily="18" charset="0"/>
                  </a:rPr>
                  <a:t/>
                </a:r>
                <a:r>
                  <a:rPr lang="en-US" sz="2000" dirty="0" smtClean="0">
                    <a:latin typeface="Times New Roman" pitchFamily="18" charset="0"/>
                    <a:cs typeface="Times New Roman" pitchFamily="18" charset="0"/>
                  </a:rPr>
                  <a:t/>
                </a:r>
                <a14:m>
                  <m:oMath xmlns:m="http://schemas.openxmlformats.org/officeDocument/2006/math">
                    <m:r>
                      <a:rPr lang="en-US" sz="2000" b="0" i="1" smtClean="0">
                        <a:latin typeface="Cambria Math" panose="02040503050406030204" pitchFamily="18" charset="0"/>
                        <a:cs typeface="Times New Roman" pitchFamily="18" charset="0"/>
                      </a:rPr>
                      <m:t>𝑥</m:t>
                    </m:r>
                    <m:r>
                      <a:rPr lang="en-US" sz="2000" b="0" i="1" smtClean="0">
                        <a:latin typeface="Cambria Math" panose="02040503050406030204" pitchFamily="18" charset="0"/>
                        <a:cs typeface="Times New Roman" pitchFamily="18" charset="0"/>
                      </a:rPr>
                      <m:t>+2</m:t>
                    </m:r>
                    <m:r>
                      <a:rPr lang="en-US" sz="2000" b="0" i="1" smtClean="0">
                        <a:latin typeface="Cambria Math" panose="02040503050406030204" pitchFamily="18" charset="0"/>
                        <a:cs typeface="Times New Roman" pitchFamily="18" charset="0"/>
                      </a:rPr>
                      <m:t>𝑦</m:t>
                    </m:r>
                    <m:r>
                      <a:rPr lang="en-US" sz="2000" b="0" i="1" smtClean="0">
                        <a:latin typeface="Cambria Math" panose="02040503050406030204" pitchFamily="18" charset="0"/>
                        <a:ea typeface="Cambria Math" panose="02040503050406030204" pitchFamily="18" charset="0"/>
                        <a:cs typeface="Times New Roman" pitchFamily="18" charset="0"/>
                      </a:rPr>
                      <m:t>≤160</m:t>
                    </m:r>
                  </m:oMath>
                </a14:m>
                <a:r>
                  <a:rPr lang="en-US" sz="2000" dirty="0" smtClean="0">
                    <a:latin typeface="Times New Roman" pitchFamily="18" charset="0"/>
                    <a:cs typeface="Times New Roman" pitchFamily="18" charset="0"/>
                  </a:rPr>
                  <a:t>  (available employees)</a:t>
                </a:r>
              </a:p>
              <a:p>
                <a:pPr>
                  <a:buNone/>
                </a:pPr>
                <a:r>
                  <a:rPr lang="en-US" sz="2000" dirty="0">
                    <a:latin typeface="Times New Roman" pitchFamily="18" charset="0"/>
                    <a:cs typeface="Times New Roman" pitchFamily="18" charset="0"/>
                  </a:rPr>
                  <a:t/>
                </a:r>
                <a:r>
                  <a:rPr lang="en-US" sz="2000" dirty="0" smtClean="0">
                    <a:latin typeface="Times New Roman" pitchFamily="18" charset="0"/>
                    <a:cs typeface="Times New Roman" pitchFamily="18" charset="0"/>
                  </a:rPr>
                  <a:t/>
                </a:r>
                <a14:m>
                  <m:oMath xmlns:m="http://schemas.openxmlformats.org/officeDocument/2006/math">
                    <m:r>
                      <a:rPr lang="en-US" sz="2000" b="0" i="1" smtClean="0">
                        <a:latin typeface="Cambria Math" panose="02040503050406030204" pitchFamily="18" charset="0"/>
                        <a:cs typeface="Times New Roman" pitchFamily="18" charset="0"/>
                      </a:rPr>
                      <m:t>𝑥</m:t>
                    </m:r>
                    <m:r>
                      <a:rPr lang="en-US" sz="2000" b="0" i="1" smtClean="0">
                        <a:latin typeface="Cambria Math" panose="02040503050406030204" pitchFamily="18" charset="0"/>
                        <a:ea typeface="Cambria Math" panose="02040503050406030204" pitchFamily="18" charset="0"/>
                        <a:cs typeface="Times New Roman" pitchFamily="18" charset="0"/>
                      </a:rPr>
                      <m:t>≥0</m:t>
                    </m:r>
                  </m:oMath>
                </a14:m>
                <a:r>
                  <a:rPr lang="en-US" sz="2000" dirty="0" smtClean="0">
                    <a:latin typeface="Times New Roman" pitchFamily="18" charset="0"/>
                    <a:cs typeface="Times New Roman" pitchFamily="18" charset="0"/>
                  </a:rPr>
                  <a:t> , </a:t>
                </a:r>
                <a14:m>
                  <m:oMath xmlns:m="http://schemas.openxmlformats.org/officeDocument/2006/math">
                    <m:r>
                      <a:rPr lang="en-US" sz="2000" b="0" i="1" smtClean="0">
                        <a:latin typeface="Cambria Math" panose="02040503050406030204" pitchFamily="18" charset="0"/>
                        <a:cs typeface="Times New Roman" pitchFamily="18" charset="0"/>
                      </a:rPr>
                      <m:t>𝑦</m:t>
                    </m:r>
                    <m:r>
                      <a:rPr lang="en-US" sz="2000" b="0" i="1" smtClean="0">
                        <a:latin typeface="Cambria Math" panose="02040503050406030204" pitchFamily="18" charset="0"/>
                        <a:ea typeface="Cambria Math" panose="02040503050406030204" pitchFamily="18" charset="0"/>
                        <a:cs typeface="Times New Roman" pitchFamily="18" charset="0"/>
                      </a:rPr>
                      <m:t>≥0.</m:t>
                    </m:r>
                  </m:oMath>
                </a14:m>
                <a:r>
                  <a:rPr lang="en-US" sz="2000" dirty="0" smtClean="0">
                    <a:latin typeface="Times New Roman" pitchFamily="18" charset="0"/>
                    <a:cs typeface="Times New Roman" pitchFamily="18" charset="0"/>
                  </a:rPr>
                  <a:t>  ( Non-Negative restrictions) </a:t>
                </a:r>
                <a:endParaRPr lang="en-US" sz="2000" dirty="0">
                  <a:latin typeface="Times New Roman" pitchFamily="18" charset="0"/>
                  <a:cs typeface="Times New Roman" pitchFamily="18" charset="0"/>
                </a:endParaRPr>
              </a:p>
              <a:p>
                <a:pPr>
                  <a:buNone/>
                </a:pPr>
                <a:r>
                  <a:rPr lang="en-US" sz="1900" dirty="0" smtClean="0">
                    <a:latin typeface="Times New Roman" pitchFamily="18" charset="0"/>
                    <a:cs typeface="Times New Roman" pitchFamily="18" charset="0"/>
                  </a:rPr>
                  <a:t>Finally the complete formulation of the Problem:</a:t>
                </a:r>
              </a:p>
              <a:p>
                <a:pPr>
                  <a:buNone/>
                </a:pPr>
                <a:r>
                  <a:rPr lang="en-US" sz="1900" dirty="0">
                    <a:latin typeface="Times New Roman" pitchFamily="18" charset="0"/>
                    <a:cs typeface="Times New Roman" pitchFamily="18" charset="0"/>
                  </a:rPr>
                  <a:t/>
                </a:r>
                <a:r>
                  <a:rPr lang="en-US" sz="1900" dirty="0" smtClean="0">
                    <a:latin typeface="Times New Roman" pitchFamily="18" charset="0"/>
                    <a:cs typeface="Times New Roman" pitchFamily="18" charset="0"/>
                  </a:rPr>
                  <a:t>                           Maximize Profit </a:t>
                </a:r>
                <a14:m>
                  <m:oMath xmlns:m="http://schemas.openxmlformats.org/officeDocument/2006/math">
                    <m:r>
                      <m:rPr>
                        <m:sty m:val="p"/>
                      </m:rPr>
                      <a:rPr lang="en-US" sz="2000">
                        <a:latin typeface="Cambria Math" panose="02040503050406030204" pitchFamily="18" charset="0"/>
                        <a:ea typeface="Cambria Math" panose="02040503050406030204" pitchFamily="18" charset="0"/>
                        <a:cs typeface="Times New Roman" pitchFamily="18" charset="0"/>
                      </a:rPr>
                      <m:t>P</m:t>
                    </m:r>
                    <m:r>
                      <a:rPr lang="en-US" sz="2000">
                        <a:latin typeface="Cambria Math" panose="02040503050406030204" pitchFamily="18" charset="0"/>
                        <a:ea typeface="Cambria Math" panose="02040503050406030204" pitchFamily="18" charset="0"/>
                        <a:cs typeface="Times New Roman" pitchFamily="18" charset="0"/>
                      </a:rPr>
                      <m:t>=100</m:t>
                    </m:r>
                    <m:r>
                      <m:rPr>
                        <m:sty m:val="p"/>
                      </m:rPr>
                      <a:rPr lang="en-US" sz="2000">
                        <a:latin typeface="Cambria Math" panose="02040503050406030204" pitchFamily="18" charset="0"/>
                        <a:ea typeface="Cambria Math" panose="02040503050406030204" pitchFamily="18" charset="0"/>
                        <a:cs typeface="Times New Roman" pitchFamily="18" charset="0"/>
                      </a:rPr>
                      <m:t>x</m:t>
                    </m:r>
                    <m:r>
                      <a:rPr lang="en-US" sz="2000">
                        <a:latin typeface="Cambria Math" panose="02040503050406030204" pitchFamily="18" charset="0"/>
                        <a:ea typeface="Cambria Math" panose="02040503050406030204" pitchFamily="18" charset="0"/>
                        <a:cs typeface="Times New Roman" pitchFamily="18" charset="0"/>
                      </a:rPr>
                      <m:t>−0.3</m:t>
                    </m:r>
                    <m:sSup>
                      <m:sSupPr>
                        <m:ctrlPr>
                          <a:rPr lang="en-US" sz="2000" i="1">
                            <a:latin typeface="Cambria Math" panose="02040503050406030204" pitchFamily="18" charset="0"/>
                            <a:ea typeface="Cambria Math" panose="02040503050406030204" pitchFamily="18" charset="0"/>
                            <a:cs typeface="Times New Roman" pitchFamily="18" charset="0"/>
                          </a:rPr>
                        </m:ctrlPr>
                      </m:sSupPr>
                      <m:e>
                        <m:r>
                          <m:rPr>
                            <m:sty m:val="p"/>
                          </m:rPr>
                          <a:rPr lang="en-US" sz="2000">
                            <a:latin typeface="Cambria Math" panose="02040503050406030204" pitchFamily="18" charset="0"/>
                            <a:ea typeface="Cambria Math" panose="02040503050406030204" pitchFamily="18" charset="0"/>
                            <a:cs typeface="Times New Roman" pitchFamily="18" charset="0"/>
                          </a:rPr>
                          <m:t>x</m:t>
                        </m:r>
                      </m:e>
                      <m:sup>
                        <m:r>
                          <a:rPr lang="en-US" sz="2000">
                            <a:latin typeface="Cambria Math" panose="02040503050406030204" pitchFamily="18" charset="0"/>
                            <a:ea typeface="Cambria Math" panose="02040503050406030204" pitchFamily="18" charset="0"/>
                            <a:cs typeface="Times New Roman" pitchFamily="18" charset="0"/>
                          </a:rPr>
                          <m:t>2</m:t>
                        </m:r>
                      </m:sup>
                    </m:sSup>
                    <m:r>
                      <a:rPr lang="en-US" sz="2000">
                        <a:latin typeface="Cambria Math" panose="02040503050406030204" pitchFamily="18" charset="0"/>
                        <a:ea typeface="Cambria Math" panose="02040503050406030204" pitchFamily="18" charset="0"/>
                        <a:cs typeface="Times New Roman" pitchFamily="18" charset="0"/>
                      </a:rPr>
                      <m:t>+80</m:t>
                    </m:r>
                    <m:r>
                      <m:rPr>
                        <m:sty m:val="p"/>
                      </m:rPr>
                      <a:rPr lang="en-US" sz="2000">
                        <a:latin typeface="Cambria Math" panose="02040503050406030204" pitchFamily="18" charset="0"/>
                        <a:ea typeface="Cambria Math" panose="02040503050406030204" pitchFamily="18" charset="0"/>
                        <a:cs typeface="Times New Roman" pitchFamily="18" charset="0"/>
                      </a:rPr>
                      <m:t>y</m:t>
                    </m:r>
                    <m:r>
                      <a:rPr lang="en-US" sz="2000">
                        <a:latin typeface="Cambria Math" panose="02040503050406030204" pitchFamily="18" charset="0"/>
                        <a:ea typeface="Cambria Math" panose="02040503050406030204" pitchFamily="18" charset="0"/>
                        <a:cs typeface="Times New Roman" pitchFamily="18" charset="0"/>
                      </a:rPr>
                      <m:t>−0.2</m:t>
                    </m:r>
                    <m:sSup>
                      <m:sSupPr>
                        <m:ctrlPr>
                          <a:rPr lang="en-US" sz="2000" i="1">
                            <a:latin typeface="Cambria Math" panose="02040503050406030204" pitchFamily="18" charset="0"/>
                            <a:ea typeface="Cambria Math" panose="02040503050406030204" pitchFamily="18" charset="0"/>
                            <a:cs typeface="Times New Roman" pitchFamily="18" charset="0"/>
                          </a:rPr>
                        </m:ctrlPr>
                      </m:sSupPr>
                      <m:e>
                        <m:r>
                          <m:rPr>
                            <m:sty m:val="p"/>
                          </m:rPr>
                          <a:rPr lang="en-US" sz="2000">
                            <a:latin typeface="Cambria Math" panose="02040503050406030204" pitchFamily="18" charset="0"/>
                            <a:ea typeface="Cambria Math" panose="02040503050406030204" pitchFamily="18" charset="0"/>
                            <a:cs typeface="Times New Roman" pitchFamily="18" charset="0"/>
                          </a:rPr>
                          <m:t>y</m:t>
                        </m:r>
                      </m:e>
                      <m:sup>
                        <m:r>
                          <a:rPr lang="en-US" sz="2000">
                            <a:latin typeface="Cambria Math" panose="02040503050406030204" pitchFamily="18" charset="0"/>
                            <a:ea typeface="Cambria Math" panose="02040503050406030204" pitchFamily="18" charset="0"/>
                            <a:cs typeface="Times New Roman" pitchFamily="18" charset="0"/>
                          </a:rPr>
                          <m:t>2</m:t>
                        </m:r>
                      </m:sup>
                    </m:sSup>
                  </m:oMath>
                </a14:m>
                <a:endParaRPr lang="en-US" sz="20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Subject to the constraints are  </a:t>
                </a:r>
              </a:p>
              <a:p>
                <a:pPr>
                  <a:buNone/>
                </a:pPr>
                <a:r>
                  <a:rPr lang="en-US" sz="2200" dirty="0">
                    <a:latin typeface="Times New Roman" pitchFamily="18" charset="0"/>
                    <a:cs typeface="Times New Roman" pitchFamily="18" charset="0"/>
                  </a:rPr>
                  <a:t/>
                </a:r>
                <a:r>
                  <a:rPr lang="en-US" sz="2200" dirty="0" smtClean="0">
                    <a:latin typeface="Times New Roman" pitchFamily="18" charset="0"/>
                    <a:cs typeface="Times New Roman" pitchFamily="18" charset="0"/>
                  </a:rPr>
                  <a:t/>
                </a:r>
                <a14:m>
                  <m:oMath xmlns:m="http://schemas.openxmlformats.org/officeDocument/2006/math">
                    <m:r>
                      <a:rPr lang="en-US" sz="2400" i="1">
                        <a:latin typeface="Cambria Math" panose="02040503050406030204" pitchFamily="18" charset="0"/>
                        <a:cs typeface="Times New Roman" pitchFamily="18" charset="0"/>
                      </a:rPr>
                      <m:t>𝑥</m:t>
                    </m:r>
                    <m:r>
                      <a:rPr lang="en-US" sz="2400" i="1">
                        <a:latin typeface="Cambria Math" panose="02040503050406030204" pitchFamily="18" charset="0"/>
                        <a:ea typeface="Cambria Math" panose="02040503050406030204" pitchFamily="18" charset="0"/>
                        <a:cs typeface="Times New Roman" pitchFamily="18" charset="0"/>
                      </a:rPr>
                      <m:t>≤80 </m:t>
                    </m:r>
                  </m:oMath>
                </a14:m>
                <a:r>
                  <a:rPr lang="en-US" sz="2400" dirty="0">
                    <a:latin typeface="Times New Roman" pitchFamily="18" charset="0"/>
                    <a:cs typeface="Times New Roman" pitchFamily="18" charset="0"/>
                  </a:rPr>
                  <a:t>  and  </a:t>
                </a:r>
                <a14:m>
                  <m:oMath xmlns:m="http://schemas.openxmlformats.org/officeDocument/2006/math">
                    <m:r>
                      <a:rPr lang="en-US" sz="2400" i="1">
                        <a:latin typeface="Cambria Math" panose="02040503050406030204" pitchFamily="18" charset="0"/>
                        <a:cs typeface="Times New Roman" pitchFamily="18" charset="0"/>
                      </a:rPr>
                      <m:t>𝑦</m:t>
                    </m:r>
                    <m:r>
                      <a:rPr lang="en-US" sz="2400" i="1">
                        <a:latin typeface="Cambria Math" panose="02040503050406030204" pitchFamily="18" charset="0"/>
                        <a:ea typeface="Cambria Math" panose="02040503050406030204" pitchFamily="18" charset="0"/>
                        <a:cs typeface="Times New Roman" pitchFamily="18" charset="0"/>
                      </a:rPr>
                      <m:t>≤60</m:t>
                    </m:r>
                  </m:oMath>
                </a14:m>
                <a:endParaRPr lang="en-US" sz="2200" dirty="0">
                  <a:latin typeface="Times New Roman" pitchFamily="18" charset="0"/>
                  <a:cs typeface="Times New Roman" pitchFamily="18" charset="0"/>
                </a:endParaRPr>
              </a:p>
              <a:p>
                <a:pPr>
                  <a:buNone/>
                </a:pPr>
                <a:r>
                  <a:rPr lang="en-US" sz="1900" b="1" dirty="0" smtClean="0">
                    <a:latin typeface="Times New Roman" pitchFamily="18" charset="0"/>
                    <a:cs typeface="Times New Roman" pitchFamily="18" charset="0"/>
                  </a:rPr>
                  <a:t/>
                </a:r>
                <a14:m>
                  <m:oMath xmlns:m="http://schemas.openxmlformats.org/officeDocument/2006/math">
                    <m:r>
                      <a:rPr lang="en-US" sz="2200" i="1">
                        <a:latin typeface="Cambria Math" panose="02040503050406030204" pitchFamily="18" charset="0"/>
                        <a:cs typeface="Times New Roman" pitchFamily="18" charset="0"/>
                      </a:rPr>
                      <m:t>5</m:t>
                    </m:r>
                    <m:r>
                      <a:rPr lang="en-US" sz="2200" i="1">
                        <a:latin typeface="Cambria Math" panose="02040503050406030204" pitchFamily="18" charset="0"/>
                        <a:cs typeface="Times New Roman" pitchFamily="18" charset="0"/>
                      </a:rPr>
                      <m:t>𝑥</m:t>
                    </m:r>
                    <m:r>
                      <a:rPr lang="en-US" sz="2200" i="1">
                        <a:latin typeface="Cambria Math" panose="02040503050406030204" pitchFamily="18" charset="0"/>
                        <a:cs typeface="Times New Roman" pitchFamily="18" charset="0"/>
                      </a:rPr>
                      <m:t>+6</m:t>
                    </m:r>
                    <m:r>
                      <a:rPr lang="en-US" sz="2200" i="1">
                        <a:latin typeface="Cambria Math" panose="02040503050406030204" pitchFamily="18" charset="0"/>
                        <a:cs typeface="Times New Roman" pitchFamily="18" charset="0"/>
                      </a:rPr>
                      <m:t>𝑦</m:t>
                    </m:r>
                    <m:r>
                      <a:rPr lang="en-US" sz="2200" i="1">
                        <a:latin typeface="Cambria Math" panose="02040503050406030204" pitchFamily="18" charset="0"/>
                        <a:ea typeface="Cambria Math" panose="02040503050406030204" pitchFamily="18" charset="0"/>
                        <a:cs typeface="Times New Roman" pitchFamily="18" charset="0"/>
                      </a:rPr>
                      <m:t>≤600</m:t>
                    </m:r>
                  </m:oMath>
                </a14:m>
                <a:endParaRPr lang="en-US" sz="2200" b="1" dirty="0" smtClean="0">
                  <a:latin typeface="Times New Roman" pitchFamily="18" charset="0"/>
                  <a:cs typeface="Times New Roman" pitchFamily="18" charset="0"/>
                </a:endParaRPr>
              </a:p>
              <a:p>
                <a:pPr>
                  <a:buNone/>
                </a:pPr>
                <a:r>
                  <a:rPr lang="en-US" sz="1900" b="1" dirty="0" smtClean="0">
                    <a:latin typeface="Times New Roman" pitchFamily="18" charset="0"/>
                    <a:cs typeface="Times New Roman" pitchFamily="18" charset="0"/>
                  </a:rPr>
                  <a:t/>
                </a:r>
                <a14:m>
                  <m:oMath xmlns:m="http://schemas.openxmlformats.org/officeDocument/2006/math">
                    <m:r>
                      <a:rPr lang="en-US" sz="2200" i="1">
                        <a:latin typeface="Cambria Math" panose="02040503050406030204" pitchFamily="18" charset="0"/>
                        <a:cs typeface="Times New Roman" pitchFamily="18" charset="0"/>
                      </a:rPr>
                      <m:t>𝑥</m:t>
                    </m:r>
                    <m:r>
                      <a:rPr lang="en-US" sz="2200" i="1">
                        <a:latin typeface="Cambria Math" panose="02040503050406030204" pitchFamily="18" charset="0"/>
                        <a:cs typeface="Times New Roman" pitchFamily="18" charset="0"/>
                      </a:rPr>
                      <m:t>+2</m:t>
                    </m:r>
                    <m:r>
                      <a:rPr lang="en-US" sz="2200" i="1">
                        <a:latin typeface="Cambria Math" panose="02040503050406030204" pitchFamily="18" charset="0"/>
                        <a:cs typeface="Times New Roman" pitchFamily="18" charset="0"/>
                      </a:rPr>
                      <m:t>𝑦</m:t>
                    </m:r>
                    <m:r>
                      <a:rPr lang="en-US" sz="2200" i="1">
                        <a:latin typeface="Cambria Math" panose="02040503050406030204" pitchFamily="18" charset="0"/>
                        <a:ea typeface="Cambria Math" panose="02040503050406030204" pitchFamily="18" charset="0"/>
                        <a:cs typeface="Times New Roman" pitchFamily="18" charset="0"/>
                      </a:rPr>
                      <m:t>≤160</m:t>
                    </m:r>
                  </m:oMath>
                </a14:m>
                <a:r>
                  <a:rPr lang="en-US" sz="2200" b="1" dirty="0" smtClean="0">
                    <a:latin typeface="Times New Roman" pitchFamily="18" charset="0"/>
                    <a:cs typeface="Times New Roman" pitchFamily="18" charset="0"/>
                  </a:rPr>
                  <a:t/>
                </a:r>
                <a:endParaRPr lang="en-US" sz="2200" b="1" dirty="0">
                  <a:latin typeface="Times New Roman" pitchFamily="18" charset="0"/>
                  <a:cs typeface="Times New Roman" pitchFamily="18" charset="0"/>
                </a:endParaRPr>
              </a:p>
              <a:p>
                <a:pPr>
                  <a:buNone/>
                </a:pPr>
                <a:r>
                  <a:rPr lang="en-US" sz="1900" b="1"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2200" i="1">
                        <a:latin typeface="Cambria Math" panose="02040503050406030204" pitchFamily="18" charset="0"/>
                        <a:cs typeface="Times New Roman" pitchFamily="18" charset="0"/>
                      </a:rPr>
                      <m:t>𝑥</m:t>
                    </m:r>
                    <m:r>
                      <a:rPr lang="en-US" sz="2200" i="1">
                        <a:latin typeface="Cambria Math" panose="02040503050406030204" pitchFamily="18" charset="0"/>
                        <a:ea typeface="Cambria Math" panose="02040503050406030204" pitchFamily="18" charset="0"/>
                        <a:cs typeface="Times New Roman" pitchFamily="18" charset="0"/>
                      </a:rPr>
                      <m:t>≥0</m:t>
                    </m:r>
                  </m:oMath>
                </a14:m>
                <a:r>
                  <a:rPr lang="en-US" sz="2200" dirty="0">
                    <a:latin typeface="Times New Roman" pitchFamily="18" charset="0"/>
                    <a:cs typeface="Times New Roman" pitchFamily="18" charset="0"/>
                  </a:rPr>
                  <a:t> , </a:t>
                </a:r>
                <a14:m>
                  <m:oMath xmlns:m="http://schemas.openxmlformats.org/officeDocument/2006/math">
                    <m:r>
                      <a:rPr lang="en-US" sz="2200" i="1">
                        <a:latin typeface="Cambria Math" panose="02040503050406030204" pitchFamily="18" charset="0"/>
                        <a:cs typeface="Times New Roman" pitchFamily="18" charset="0"/>
                      </a:rPr>
                      <m:t>𝑦</m:t>
                    </m:r>
                    <m:r>
                      <a:rPr lang="en-US" sz="2200" i="1">
                        <a:latin typeface="Cambria Math" panose="02040503050406030204" pitchFamily="18" charset="0"/>
                        <a:ea typeface="Cambria Math" panose="02040503050406030204" pitchFamily="18" charset="0"/>
                        <a:cs typeface="Times New Roman" pitchFamily="18" charset="0"/>
                      </a:rPr>
                      <m:t>≥0.</m:t>
                    </m:r>
                  </m:oMath>
                </a14:m>
                <a:r>
                  <a:rPr lang="en-US" sz="2200" dirty="0">
                    <a:latin typeface="Times New Roman" pitchFamily="18" charset="0"/>
                    <a:cs typeface="Times New Roman" pitchFamily="18" charset="0"/>
                  </a:rPr>
                  <a:t/>
                </a:r>
                <a:endParaRPr lang="en-US" sz="2200" b="1" dirty="0">
                  <a:latin typeface="Times New Roman" pitchFamily="18" charset="0"/>
                  <a:cs typeface="Times New Roman" pitchFamily="18" charset="0"/>
                </a:endParaRPr>
              </a:p>
              <a:p>
                <a:pPr>
                  <a:buNone/>
                </a:pPr>
                <a:endParaRPr lang="en-US" b="1" i="1" dirty="0"/>
              </a:p>
              <a:p>
                <a:pPr>
                  <a:buNone/>
                </a:pPr>
                <a:r>
                  <a:rPr lang="en-US" b="1" i="1" dirty="0"/>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990600"/>
                <a:ext cx="8686800" cy="5257800"/>
              </a:xfrm>
              <a:blipFill rotWithShape="0">
                <a:blip r:embed="rId2"/>
                <a:stretch>
                  <a:fillRect l="-772" t="-162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1B7FA57-9270-497B-8C34-B20987471F52}" type="datetime1">
              <a:rPr lang="en-US" smtClean="0"/>
              <a:pPr/>
              <a:t>5/15/2022</a:t>
            </a:fld>
            <a:endParaRPr lang="en-US"/>
          </a:p>
        </p:txBody>
      </p:sp>
      <p:sp>
        <p:nvSpPr>
          <p:cNvPr id="5" name="Footer Placeholder 4"/>
          <p:cNvSpPr>
            <a:spLocks noGrp="1"/>
          </p:cNvSpPr>
          <p:nvPr>
            <p:ph type="ftr" sz="quarter" idx="11"/>
          </p:nvPr>
        </p:nvSpPr>
        <p:spPr>
          <a:xfrm>
            <a:off x="1524000" y="6356350"/>
            <a:ext cx="67056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 (Contd</a:t>
            </a:r>
            <a:r>
              <a:rPr lang="en-US" sz="2400" b="1" dirty="0">
                <a:latin typeface="Times New Roman" pitchFamily="18" charset="0"/>
                <a:cs typeface="Times New Roman" pitchFamily="18" charset="0"/>
              </a:rPr>
              <a: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28600" y="990600"/>
                <a:ext cx="8686800" cy="5334000"/>
              </a:xfrm>
            </p:spPr>
            <p:txBody>
              <a:bodyPr>
                <a:noAutofit/>
              </a:bodyPr>
              <a:lstStyle/>
              <a:p>
                <a:pPr marL="0" indent="0">
                  <a:buNone/>
                </a:pPr>
                <a:r>
                  <a:rPr lang="en-US" sz="1800" b="1" dirty="0" smtClean="0">
                    <a:latin typeface="Times New Roman" pitchFamily="18" charset="0"/>
                    <a:cs typeface="Times New Roman" pitchFamily="18" charset="0"/>
                  </a:rPr>
                  <a:t>Q1. </a:t>
                </a:r>
                <a:r>
                  <a:rPr lang="en-US" sz="1800" dirty="0" smtClean="0">
                    <a:latin typeface="Times New Roman" pitchFamily="18" charset="0"/>
                    <a:cs typeface="Times New Roman" pitchFamily="18" charset="0"/>
                  </a:rPr>
                  <a:t>Check whether the set </a:t>
                </a:r>
                <a14:m>
                  <m:oMath xmlns:m="http://schemas.openxmlformats.org/officeDocument/2006/math">
                    <m:r>
                      <a:rPr lang="en-US" sz="1800" b="0" i="1" smtClean="0">
                        <a:latin typeface="Cambria Math" panose="02040503050406030204" pitchFamily="18" charset="0"/>
                        <a:cs typeface="Times New Roman" pitchFamily="18" charset="0"/>
                      </a:rPr>
                      <m:t>𝑆</m:t>
                    </m:r>
                    <m:r>
                      <a:rPr lang="en-US" sz="1800" b="0" i="1" smtClean="0">
                        <a:latin typeface="Cambria Math" panose="02040503050406030204" pitchFamily="18" charset="0"/>
                        <a:cs typeface="Times New Roman" pitchFamily="18" charset="0"/>
                      </a:rPr>
                      <m:t>=</m:t>
                    </m:r>
                    <m:d>
                      <m:dPr>
                        <m:begChr m:val="{"/>
                        <m:endChr m:val="}"/>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m:t>
                        </m:r>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𝑅</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:4</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=1,</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r>
                          <a:rPr lang="en-US" sz="1800" b="0" i="1" smtClean="0">
                            <a:latin typeface="Cambria Math" panose="02040503050406030204" pitchFamily="18" charset="0"/>
                            <a:ea typeface="Cambria Math" panose="02040503050406030204" pitchFamily="18" charset="0"/>
                            <a:cs typeface="Times New Roman" pitchFamily="18" charset="0"/>
                          </a:rPr>
                          <m:t>−3</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=−4</m:t>
                        </m:r>
                      </m:e>
                    </m:d>
                  </m:oMath>
                </a14:m>
                <a:r>
                  <a:rPr lang="en-US" sz="1800" b="1"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is a convex Set of not?</a:t>
                </a:r>
                <a:endParaRPr lang="en-US" sz="1800" dirty="0" smtClean="0">
                  <a:latin typeface="Times New Roman" pitchFamily="18" charset="0"/>
                  <a:cs typeface="Times New Roman" pitchFamily="18" charset="0"/>
                </a:endParaRPr>
              </a:p>
              <a:p>
                <a:pPr marL="0" indent="0" algn="just">
                  <a:buNone/>
                </a:pPr>
                <a:r>
                  <a:rPr lang="en-US" sz="1800" b="1" dirty="0" smtClean="0">
                    <a:latin typeface="Times New Roman" pitchFamily="18" charset="0"/>
                    <a:cs typeface="Times New Roman" pitchFamily="18" charset="0"/>
                  </a:rPr>
                  <a:t>Q2.</a:t>
                </a:r>
                <a:r>
                  <a:rPr lang="en-US" sz="1800"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A manufacturing concern operates its two available machines to polish its metal products. The two machines are equally efficient, although their maintenance costs are different. The daily maintenance and operation cost of the machines is given in rupees as the function: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e>
                    </m:d>
                    <m:r>
                      <a:rPr lang="en-US" sz="1800" b="0" i="1" smtClean="0">
                        <a:latin typeface="Cambria Math" panose="02040503050406030204" pitchFamily="18" charset="0"/>
                        <a:cs typeface="Times New Roman" pitchFamily="18" charset="0"/>
                      </a:rPr>
                      <m:t>=100−1.2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−1.5</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+0.3</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+0.5</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oMath>
                </a14:m>
                <a:r>
                  <a:rPr lang="en-US" sz="1800" dirty="0" smtClean="0">
                    <a:latin typeface="Times New Roman" pitchFamily="18" charset="0"/>
                    <a:cs typeface="Times New Roman" pitchFamily="18" charset="0"/>
                  </a:rPr>
                  <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Where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oMath>
                </a14:m>
                <a:r>
                  <a:rPr lang="en-US" sz="1800" dirty="0" smtClean="0">
                    <a:latin typeface="Times New Roman" pitchFamily="18" charset="0"/>
                    <a:cs typeface="Times New Roman" pitchFamily="18" charset="0"/>
                  </a:rPr>
                  <a:t> and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oMath>
                </a14:m>
                <a:r>
                  <a:rPr lang="en-US" sz="1800" dirty="0" smtClean="0">
                    <a:latin typeface="Times New Roman" pitchFamily="18" charset="0"/>
                    <a:cs typeface="Times New Roman" pitchFamily="18" charset="0"/>
                  </a:rPr>
                  <a:t> are the number of hours of operation of machine I  and machine II respectively.</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The past records of the firm indicate that the combined operating hours of two machines should be at least 35 hours a day in order to perform a satisfactory job. However, the production manager wishes to operate machine I at least 6 hours more than machine II because of the higher repair cost of the latter. Formulate this Problem as to find the optimal hours of operating the two machines and the minimum daily cost</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990600"/>
                <a:ext cx="8686800" cy="5334000"/>
              </a:xfrm>
              <a:blipFill rotWithShape="0">
                <a:blip r:embed="rId2"/>
                <a:stretch>
                  <a:fillRect l="-632" t="-686" r="-5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C6ED26F-DE06-494D-88F7-CDE95BCC710A}" type="datetime1">
              <a:rPr lang="en-US" smtClean="0"/>
              <a:pPr/>
              <a:t>5/15/2022</a:t>
            </a:fld>
            <a:endParaRPr lang="en-US"/>
          </a:p>
        </p:txBody>
      </p:sp>
      <p:sp>
        <p:nvSpPr>
          <p:cNvPr id="5" name="Footer Placeholder 4"/>
          <p:cNvSpPr>
            <a:spLocks noGrp="1"/>
          </p:cNvSpPr>
          <p:nvPr>
            <p:ph type="ftr" sz="quarter" idx="11"/>
          </p:nvPr>
        </p:nvSpPr>
        <p:spPr>
          <a:xfrm>
            <a:off x="1676400" y="6356350"/>
            <a:ext cx="64770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 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990600"/>
                <a:ext cx="8229600" cy="5135563"/>
              </a:xfrm>
            </p:spPr>
            <p:txBody>
              <a:bodyPr>
                <a:normAutofit/>
              </a:bodyPr>
              <a:lstStyle/>
              <a:p>
                <a:pPr>
                  <a:buNone/>
                </a:pPr>
                <a:r>
                  <a:rPr lang="en-US" sz="1800" dirty="0" smtClean="0">
                    <a:latin typeface="Times New Roman" pitchFamily="18" charset="0"/>
                    <a:cs typeface="Times New Roman" pitchFamily="18" charset="0"/>
                  </a:rPr>
                  <a:t>Q1. A manufacturing concern produces two products say A and B. The costs of production for these two products are displayed as following table:</a:t>
                </a:r>
              </a:p>
              <a:p>
                <a:pPr>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No. of units produced               Cost of production in Rupees</a:t>
                </a:r>
              </a:p>
              <a:p>
                <a:pPr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Product A :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oMath>
                </a14:m>
                <a:r>
                  <a:rPr lang="en-US" sz="1800" dirty="0" smtClean="0">
                    <a:latin typeface="Times New Roman" pitchFamily="18" charset="0"/>
                    <a:cs typeface="Times New Roman" pitchFamily="18" charset="0"/>
                  </a:rPr>
                  <a:t/>
                </a:r>
                <a14:m>
                  <m:oMath xmlns:m="http://schemas.openxmlformats.org/officeDocument/2006/math">
                    <m:r>
                      <a:rPr lang="en-US" sz="1800" b="0" i="1" dirty="0" smtClean="0">
                        <a:latin typeface="Cambria Math" panose="02040503050406030204" pitchFamily="18" charset="0"/>
                        <a:cs typeface="Times New Roman" pitchFamily="18" charset="0"/>
                      </a:rPr>
                      <m:t>60+1.2</m:t>
                    </m:r>
                    <m:sSub>
                      <m:sSubPr>
                        <m:ctrlPr>
                          <a:rPr lang="en-US" sz="1800" b="0" i="1" dirty="0" smtClean="0">
                            <a:latin typeface="Cambria Math" panose="02040503050406030204" pitchFamily="18" charset="0"/>
                            <a:cs typeface="Times New Roman" pitchFamily="18" charset="0"/>
                          </a:rPr>
                        </m:ctrlPr>
                      </m:sSubPr>
                      <m:e>
                        <m:r>
                          <a:rPr lang="en-US" sz="1800" b="0" i="1" dirty="0" smtClean="0">
                            <a:latin typeface="Cambria Math" panose="02040503050406030204" pitchFamily="18" charset="0"/>
                            <a:cs typeface="Times New Roman" pitchFamily="18" charset="0"/>
                          </a:rPr>
                          <m:t>𝑥</m:t>
                        </m:r>
                      </m:e>
                      <m:sub>
                        <m:r>
                          <a:rPr lang="en-US" sz="1800" b="0" i="1" dirty="0" smtClean="0">
                            <a:latin typeface="Cambria Math" panose="02040503050406030204" pitchFamily="18" charset="0"/>
                            <a:cs typeface="Times New Roman" pitchFamily="18" charset="0"/>
                          </a:rPr>
                          <m:t>1</m:t>
                        </m:r>
                      </m:sub>
                    </m:sSub>
                    <m:r>
                      <a:rPr lang="en-US" sz="1800" b="0" i="1" dirty="0" smtClean="0">
                        <a:latin typeface="Cambria Math" panose="02040503050406030204" pitchFamily="18" charset="0"/>
                        <a:cs typeface="Times New Roman" pitchFamily="18" charset="0"/>
                      </a:rPr>
                      <m:t>+0.001</m:t>
                    </m:r>
                    <m:sSubSup>
                      <m:sSubSupPr>
                        <m:ctrlPr>
                          <a:rPr lang="en-US" sz="1800" b="0" i="1" dirty="0" smtClean="0">
                            <a:latin typeface="Cambria Math" panose="02040503050406030204" pitchFamily="18" charset="0"/>
                            <a:cs typeface="Times New Roman" pitchFamily="18" charset="0"/>
                          </a:rPr>
                        </m:ctrlPr>
                      </m:sSubSupPr>
                      <m:e>
                        <m:r>
                          <a:rPr lang="en-US" sz="1800" b="0" i="1" dirty="0" smtClean="0">
                            <a:latin typeface="Cambria Math" panose="02040503050406030204" pitchFamily="18" charset="0"/>
                            <a:cs typeface="Times New Roman" pitchFamily="18" charset="0"/>
                          </a:rPr>
                          <m:t>𝑥</m:t>
                        </m:r>
                      </m:e>
                      <m:sub>
                        <m:r>
                          <a:rPr lang="en-US" sz="1800" b="0" i="1" dirty="0" smtClean="0">
                            <a:latin typeface="Cambria Math" panose="02040503050406030204" pitchFamily="18" charset="0"/>
                            <a:cs typeface="Times New Roman" pitchFamily="18" charset="0"/>
                          </a:rPr>
                          <m:t>1</m:t>
                        </m:r>
                      </m:sub>
                      <m:sup>
                        <m:r>
                          <a:rPr lang="en-US" sz="1800" b="0" i="1" dirty="0" smtClean="0">
                            <a:latin typeface="Cambria Math" panose="02040503050406030204" pitchFamily="18" charset="0"/>
                            <a:cs typeface="Times New Roman" pitchFamily="18" charset="0"/>
                          </a:rPr>
                          <m:t>2</m:t>
                        </m:r>
                      </m:sup>
                    </m:sSubSup>
                  </m:oMath>
                </a14:m>
                <a:endParaRPr lang="en-US" sz="1800" b="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Product B :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oMath>
                </a14:m>
                <a:r>
                  <a:rPr lang="en-US" sz="1800" dirty="0" smtClean="0">
                    <a:latin typeface="Times New Roman" pitchFamily="18" charset="0"/>
                    <a:cs typeface="Times New Roman" pitchFamily="18" charset="0"/>
                  </a:rPr>
                  <a:t>                                       40+2</a:t>
                </a:r>
                <a14:m>
                  <m:oMath xmlns:m="http://schemas.openxmlformats.org/officeDocument/2006/math">
                    <m:sSub>
                      <m:sSubPr>
                        <m:ctrlPr>
                          <a:rPr lang="en-US" sz="1800" i="1" dirty="0" smtClean="0">
                            <a:latin typeface="Cambria Math" panose="02040503050406030204" pitchFamily="18" charset="0"/>
                            <a:cs typeface="Times New Roman" pitchFamily="18" charset="0"/>
                          </a:rPr>
                        </m:ctrlPr>
                      </m:sSubPr>
                      <m:e>
                        <m:r>
                          <a:rPr lang="en-US" sz="1800" b="0" i="1" dirty="0" smtClean="0">
                            <a:latin typeface="Cambria Math" panose="02040503050406030204" pitchFamily="18" charset="0"/>
                            <a:cs typeface="Times New Roman" pitchFamily="18" charset="0"/>
                          </a:rPr>
                          <m:t>𝑥</m:t>
                        </m:r>
                      </m:e>
                      <m:sub>
                        <m:r>
                          <a:rPr lang="en-US" sz="1800" b="0" i="1" dirty="0" smtClean="0">
                            <a:latin typeface="Cambria Math" panose="02040503050406030204" pitchFamily="18" charset="0"/>
                            <a:cs typeface="Times New Roman" pitchFamily="18" charset="0"/>
                          </a:rPr>
                          <m:t>2</m:t>
                        </m:r>
                      </m:sub>
                    </m:sSub>
                    <m:r>
                      <a:rPr lang="en-US" sz="1800" b="0" i="1" dirty="0" smtClean="0">
                        <a:latin typeface="Cambria Math" panose="02040503050406030204" pitchFamily="18" charset="0"/>
                        <a:cs typeface="Times New Roman" pitchFamily="18" charset="0"/>
                      </a:rPr>
                      <m:t>+0.001</m:t>
                    </m:r>
                    <m:sSubSup>
                      <m:sSubSupPr>
                        <m:ctrlPr>
                          <a:rPr lang="en-US" sz="1800" b="0" i="1" dirty="0" smtClean="0">
                            <a:latin typeface="Cambria Math" panose="02040503050406030204" pitchFamily="18" charset="0"/>
                            <a:cs typeface="Times New Roman" pitchFamily="18" charset="0"/>
                          </a:rPr>
                        </m:ctrlPr>
                      </m:sSubSupPr>
                      <m:e>
                        <m:r>
                          <a:rPr lang="en-US" sz="1800" b="0" i="1" dirty="0" smtClean="0">
                            <a:latin typeface="Cambria Math" panose="02040503050406030204" pitchFamily="18" charset="0"/>
                            <a:cs typeface="Times New Roman" pitchFamily="18" charset="0"/>
                          </a:rPr>
                          <m:t>𝑥</m:t>
                        </m:r>
                      </m:e>
                      <m:sub>
                        <m:r>
                          <a:rPr lang="en-US" sz="1800" b="0" i="1" dirty="0" smtClean="0">
                            <a:latin typeface="Cambria Math" panose="02040503050406030204" pitchFamily="18" charset="0"/>
                            <a:cs typeface="Times New Roman" pitchFamily="18" charset="0"/>
                          </a:rPr>
                          <m:t>2</m:t>
                        </m:r>
                      </m:sub>
                      <m:sup>
                        <m:r>
                          <a:rPr lang="en-US" sz="1800" b="0" i="1" dirty="0" smtClean="0">
                            <a:latin typeface="Cambria Math" panose="02040503050406030204" pitchFamily="18" charset="0"/>
                            <a:cs typeface="Times New Roman" pitchFamily="18" charset="0"/>
                          </a:rPr>
                          <m:t>2</m:t>
                        </m:r>
                      </m:sup>
                    </m:sSubSup>
                  </m:oMath>
                </a14:m>
                <a:endParaRPr lang="en-US" sz="1800" b="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Because of the limited available resources the concern has to bear within the restrictions </a:t>
                </a:r>
                <a14:m>
                  <m:oMath xmlns:m="http://schemas.openxmlformats.org/officeDocument/2006/math">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+3</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≤2500</m:t>
                    </m:r>
                  </m:oMath>
                </a14:m>
                <a:r>
                  <a:rPr lang="en-US" sz="1800" dirty="0" smtClean="0">
                    <a:latin typeface="Times New Roman" pitchFamily="18" charset="0"/>
                    <a:cs typeface="Times New Roman" pitchFamily="18" charset="0"/>
                  </a:rPr>
                  <a:t> and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≤1500.</m:t>
                    </m:r>
                  </m:oMath>
                </a14:m>
                <a:r>
                  <a:rPr lang="en-US" sz="1800" dirty="0" smtClean="0">
                    <a:latin typeface="Times New Roman" pitchFamily="18" charset="0"/>
                    <a:cs typeface="Times New Roman" pitchFamily="18" charset="0"/>
                  </a:rPr>
                  <a:t> Formulate the NLPP .</a:t>
                </a:r>
              </a:p>
              <a:p>
                <a:pPr marL="0" indent="0" algn="just">
                  <a:buNone/>
                </a:pPr>
                <a:r>
                  <a:rPr lang="en-US" sz="1800" dirty="0" smtClean="0">
                    <a:latin typeface="Times New Roman" pitchFamily="18" charset="0"/>
                    <a:cs typeface="Times New Roman" pitchFamily="18" charset="0"/>
                  </a:rPr>
                  <a:t> Q2. A </a:t>
                </a:r>
                <a:r>
                  <a:rPr lang="en-US" sz="1800" dirty="0">
                    <a:latin typeface="Times New Roman" pitchFamily="18" charset="0"/>
                    <a:cs typeface="Times New Roman" pitchFamily="18" charset="0"/>
                  </a:rPr>
                  <a:t>manufacturing concern produces a product consisting of two raw materials A and B. The production function is estimated as </a:t>
                </a:r>
              </a:p>
              <a:p>
                <a:pPr marL="0" indent="0" algn="just">
                  <a:buNone/>
                </a:pPr>
                <a:r>
                  <a:rPr lang="en-US" sz="1800" dirty="0">
                    <a:latin typeface="Times New Roman" pitchFamily="18" charset="0"/>
                    <a:cs typeface="Times New Roman" pitchFamily="18" charset="0"/>
                  </a:rPr>
                  <a:t/>
                </a:r>
                <a14:m>
                  <m:oMath xmlns:m="http://schemas.openxmlformats.org/officeDocument/2006/math">
                    <m:r>
                      <a:rPr lang="en-US" sz="1800" i="1">
                        <a:latin typeface="Cambria Math" panose="02040503050406030204" pitchFamily="18" charset="0"/>
                        <a:cs typeface="Times New Roman" pitchFamily="18" charset="0"/>
                      </a:rPr>
                      <m:t>𝑍</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𝑓</m:t>
                    </m:r>
                    <m:d>
                      <m:dPr>
                        <m:ctrlPr>
                          <a:rPr lang="en-US" sz="1800" i="1">
                            <a:latin typeface="Cambria Math" panose="02040503050406030204" pitchFamily="18" charset="0"/>
                            <a:cs typeface="Times New Roman" pitchFamily="18" charset="0"/>
                          </a:rPr>
                        </m:ctrlPr>
                      </m:dPr>
                      <m:e>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e>
                    </m:d>
                    <m:r>
                      <a:rPr lang="en-US" sz="1800" i="1">
                        <a:latin typeface="Cambria Math" panose="02040503050406030204" pitchFamily="18" charset="0"/>
                        <a:cs typeface="Times New Roman" pitchFamily="18" charset="0"/>
                      </a:rPr>
                      <m:t>=3.6</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−0.4</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+1.6</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−0.2</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up>
                        <m:r>
                          <a:rPr lang="en-US" sz="1800" i="1">
                            <a:latin typeface="Cambria Math" panose="02040503050406030204" pitchFamily="18" charset="0"/>
                            <a:cs typeface="Times New Roman" pitchFamily="18" charset="0"/>
                          </a:rPr>
                          <m:t>2</m:t>
                        </m:r>
                      </m:sup>
                    </m:sSubSup>
                  </m:oMath>
                </a14:m>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where Z represents the quantity(in tons) of the product produced and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oMath>
                </a14:m>
                <a:r>
                  <a:rPr lang="en-US" sz="1800" dirty="0">
                    <a:latin typeface="Times New Roman" pitchFamily="18" charset="0"/>
                    <a:cs typeface="Times New Roman" pitchFamily="18" charset="0"/>
                  </a:rPr>
                  <a:t> and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oMath>
                </a14:m>
                <a:r>
                  <a:rPr lang="en-US" sz="1800" dirty="0">
                    <a:latin typeface="Times New Roman" pitchFamily="18" charset="0"/>
                    <a:cs typeface="Times New Roman" pitchFamily="18" charset="0"/>
                  </a:rPr>
                  <a:t> designate the input amounts of raw materials A and B. The company has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50,000 to spend on these two raw materials. The unit price of A is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10,000 and of B is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5,000.Formulate this NLPP: as how </a:t>
                </a:r>
                <a:r>
                  <a:rPr lang="en-US" sz="1800" dirty="0">
                    <a:latin typeface="Times New Roman" pitchFamily="18" charset="0"/>
                    <a:cs typeface="Times New Roman" pitchFamily="18" charset="0"/>
                  </a:rPr>
                  <a:t>much input amounts of A and B be decided so as to maximize the production output.</a:t>
                </a:r>
              </a:p>
              <a:p>
                <a:pPr>
                  <a:buNone/>
                </a:pPr>
                <a:r>
                  <a:rPr lang="en-US" sz="1800" dirty="0" smtClean="0">
                    <a:latin typeface="Times New Roman" pitchFamily="18" charset="0"/>
                    <a:cs typeface="Times New Roman" pitchFamily="18" charset="0"/>
                  </a:rPr>
                  <a:t/>
                </a: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0">
                <a:blip r:embed="rId2"/>
                <a:stretch>
                  <a:fillRect l="-593" t="-713"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5E93B85-BF05-428F-BF73-AAC48C1B48A9}" type="datetime1">
              <a:rPr lang="en-US" smtClean="0"/>
              <a:pPr/>
              <a:t>5/15/2022</a:t>
            </a:fld>
            <a:endParaRPr lang="en-US"/>
          </a:p>
        </p:txBody>
      </p:sp>
      <p:sp>
        <p:nvSpPr>
          <p:cNvPr id="5" name="Footer Placeholder 4"/>
          <p:cNvSpPr>
            <a:spLocks noGrp="1"/>
          </p:cNvSpPr>
          <p:nvPr>
            <p:ph type="ftr" sz="quarter" idx="11"/>
          </p:nvPr>
        </p:nvSpPr>
        <p:spPr>
          <a:xfrm>
            <a:off x="1676400" y="6356350"/>
            <a:ext cx="64008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Weekly Assignment(CO3)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88017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52400" y="990600"/>
                <a:ext cx="8991600" cy="5334000"/>
              </a:xfrm>
            </p:spPr>
            <p:txBody>
              <a:bodyPr>
                <a:normAutofit/>
              </a:bodyPr>
              <a:lstStyle/>
              <a:p>
                <a:pPr marL="0" indent="0" algn="just">
                  <a:buNone/>
                </a:pPr>
                <a:r>
                  <a:rPr lang="en-US" sz="1800" dirty="0" smtClean="0">
                    <a:latin typeface="Times New Roman" pitchFamily="18" charset="0"/>
                    <a:cs typeface="Times New Roman" pitchFamily="18" charset="0"/>
                  </a:rPr>
                  <a:t>Q3. A </a:t>
                </a:r>
                <a:r>
                  <a:rPr lang="en-US" sz="1800" dirty="0">
                    <a:latin typeface="Times New Roman" pitchFamily="18" charset="0"/>
                    <a:cs typeface="Times New Roman" pitchFamily="18" charset="0"/>
                  </a:rPr>
                  <a:t>company manufactures two products A and B. </a:t>
                </a:r>
                <a:r>
                  <a:rPr lang="en-US" sz="1800" dirty="0">
                    <a:latin typeface="Times New Roman" pitchFamily="18" charset="0"/>
                    <a:cs typeface="Times New Roman" pitchFamily="18" charset="0"/>
                  </a:rPr>
                  <a:t>It takes 30 minutes to process one unit of product A and 15 minutes for each unit of B and the maximum machine time available is 35 hours per week. Products A and B require 2 </a:t>
                </a:r>
                <a:r>
                  <a:rPr lang="en-US" sz="1800" dirty="0" err="1">
                    <a:latin typeface="Times New Roman" pitchFamily="18" charset="0"/>
                    <a:cs typeface="Times New Roman" pitchFamily="18" charset="0"/>
                  </a:rPr>
                  <a:t>kgs</a:t>
                </a:r>
                <a:r>
                  <a:rPr lang="en-US" sz="1800" dirty="0">
                    <a:latin typeface="Times New Roman" pitchFamily="18" charset="0"/>
                    <a:cs typeface="Times New Roman" pitchFamily="18" charset="0"/>
                  </a:rPr>
                  <a:t> and 3 </a:t>
                </a:r>
                <a:r>
                  <a:rPr lang="en-US" sz="1800" dirty="0" err="1">
                    <a:latin typeface="Times New Roman" pitchFamily="18" charset="0"/>
                    <a:cs typeface="Times New Roman" pitchFamily="18" charset="0"/>
                  </a:rPr>
                  <a:t>kgs</a:t>
                </a:r>
                <a:r>
                  <a:rPr lang="en-US" sz="1800" dirty="0">
                    <a:latin typeface="Times New Roman" pitchFamily="18" charset="0"/>
                    <a:cs typeface="Times New Roman" pitchFamily="18" charset="0"/>
                  </a:rPr>
                  <a:t> of raw material per unit respectively. The available quantity of raw material is envisaged to be 180 </a:t>
                </a:r>
                <a:r>
                  <a:rPr lang="en-US" sz="1800" dirty="0" err="1">
                    <a:latin typeface="Times New Roman" pitchFamily="18" charset="0"/>
                    <a:cs typeface="Times New Roman" pitchFamily="18" charset="0"/>
                  </a:rPr>
                  <a:t>kgs</a:t>
                </a:r>
                <a:r>
                  <a:rPr lang="en-US" sz="1800" dirty="0">
                    <a:latin typeface="Times New Roman" pitchFamily="18" charset="0"/>
                    <a:cs typeface="Times New Roman" pitchFamily="18" charset="0"/>
                  </a:rPr>
                  <a:t> per week.</a:t>
                </a:r>
              </a:p>
              <a:p>
                <a:pPr marL="0" indent="0" algn="just">
                  <a:buNone/>
                </a:pPr>
                <a:r>
                  <a:rPr lang="en-US" sz="1800" dirty="0">
                    <a:latin typeface="Times New Roman" pitchFamily="18" charset="0"/>
                    <a:cs typeface="Times New Roman" pitchFamily="18" charset="0"/>
                  </a:rPr>
                  <a:t/>
                </a:r>
                <a:r>
                  <a:rPr lang="en-US" sz="1800" dirty="0">
                    <a:latin typeface="Times New Roman" pitchFamily="18" charset="0"/>
                    <a:cs typeface="Times New Roman" pitchFamily="18" charset="0"/>
                  </a:rPr>
                  <a:t>   The products A and B which have unlimited market potential sell for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200 and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500 per unit respectively. If the manufacturing costs for products A and B are </a:t>
                </a:r>
                <a14:m>
                  <m:oMath xmlns:m="http://schemas.openxmlformats.org/officeDocument/2006/math">
                    <m:r>
                      <a:rPr lang="en-US" sz="1800" i="1">
                        <a:latin typeface="Cambria Math" panose="02040503050406030204" pitchFamily="18" charset="0"/>
                        <a:cs typeface="Times New Roman" pitchFamily="18" charset="0"/>
                      </a:rPr>
                      <m:t>2</m:t>
                    </m:r>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cs typeface="Times New Roman" pitchFamily="18" charset="0"/>
                          </a:rPr>
                          <m:t>𝑥</m:t>
                        </m:r>
                      </m:e>
                      <m:sup>
                        <m:r>
                          <a:rPr lang="en-US" sz="1800" i="1">
                            <a:latin typeface="Cambria Math" panose="02040503050406030204" pitchFamily="18" charset="0"/>
                            <a:cs typeface="Times New Roman" pitchFamily="18" charset="0"/>
                          </a:rPr>
                          <m:t>2</m:t>
                        </m:r>
                      </m:sup>
                    </m:sSup>
                  </m:oMath>
                </a14:m>
                <a:r>
                  <a:rPr lang="en-US" sz="1800" dirty="0">
                    <a:latin typeface="Times New Roman" pitchFamily="18" charset="0"/>
                    <a:cs typeface="Times New Roman" pitchFamily="18" charset="0"/>
                  </a:rPr>
                  <a:t> and </a:t>
                </a:r>
                <a14:m>
                  <m:oMath xmlns:m="http://schemas.openxmlformats.org/officeDocument/2006/math">
                    <m:r>
                      <a:rPr lang="en-US" sz="1800" i="1">
                        <a:latin typeface="Cambria Math" panose="02040503050406030204" pitchFamily="18" charset="0"/>
                        <a:cs typeface="Times New Roman" pitchFamily="18" charset="0"/>
                      </a:rPr>
                      <m:t>3</m:t>
                    </m:r>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cs typeface="Times New Roman" pitchFamily="18" charset="0"/>
                          </a:rPr>
                          <m:t>𝑦</m:t>
                        </m:r>
                      </m:e>
                      <m:sup>
                        <m:r>
                          <a:rPr lang="en-US" sz="1800" i="1">
                            <a:latin typeface="Cambria Math" panose="02040503050406030204" pitchFamily="18" charset="0"/>
                            <a:cs typeface="Times New Roman" pitchFamily="18" charset="0"/>
                          </a:rPr>
                          <m:t>2</m:t>
                        </m:r>
                      </m:sup>
                    </m:sSup>
                  </m:oMath>
                </a14:m>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respectively. </a:t>
                </a:r>
                <a:r>
                  <a:rPr lang="en-US" sz="1800" dirty="0">
                    <a:latin typeface="Times New Roman" pitchFamily="18" charset="0"/>
                    <a:cs typeface="Times New Roman" pitchFamily="18" charset="0"/>
                  </a:rPr>
                  <a:t>formulate as: how much of each product should be produced per week, where</a:t>
                </a:r>
                <a:endParaRPr lang="en-US" sz="1800" dirty="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r>
                <a14:m>
                  <m:oMath xmlns:m="http://schemas.openxmlformats.org/officeDocument/2006/math">
                    <m:r>
                      <a:rPr lang="en-US" sz="1800" i="1">
                        <a:latin typeface="Cambria Math" panose="02040503050406030204" pitchFamily="18" charset="0"/>
                        <a:cs typeface="Times New Roman" pitchFamily="18" charset="0"/>
                      </a:rPr>
                      <m:t>𝑥</m:t>
                    </m:r>
                    <m:r>
                      <a:rPr lang="en-US" sz="1800" i="1">
                        <a:latin typeface="Cambria Math" panose="02040503050406030204" pitchFamily="18" charset="0"/>
                        <a:cs typeface="Times New Roman" pitchFamily="18" charset="0"/>
                      </a:rPr>
                      <m:t> </m:t>
                    </m:r>
                  </m:oMath>
                </a14:m>
                <a:r>
                  <a:rPr lang="en-US" sz="1800" dirty="0">
                    <a:latin typeface="Times New Roman" pitchFamily="18" charset="0"/>
                    <a:cs typeface="Times New Roman" pitchFamily="18" charset="0"/>
                  </a:rPr>
                  <a:t>and </a:t>
                </a:r>
                <a14:m>
                  <m:oMath xmlns:m="http://schemas.openxmlformats.org/officeDocument/2006/math">
                    <m:r>
                      <a:rPr lang="en-US" sz="1800" i="1">
                        <a:latin typeface="Cambria Math" panose="02040503050406030204" pitchFamily="18" charset="0"/>
                        <a:cs typeface="Times New Roman" pitchFamily="18" charset="0"/>
                      </a:rPr>
                      <m:t>𝑦</m:t>
                    </m:r>
                  </m:oMath>
                </a14:m>
                <a:r>
                  <a:rPr lang="en-US" sz="1800" dirty="0">
                    <a:latin typeface="Times New Roman" pitchFamily="18" charset="0"/>
                    <a:cs typeface="Times New Roman" pitchFamily="18" charset="0"/>
                  </a:rPr>
                  <a:t> are the quantity of product A and B to be Produced </a:t>
                </a:r>
                <a:r>
                  <a:rPr lang="en-US" sz="1800" dirty="0" smtClean="0">
                    <a:latin typeface="Times New Roman" pitchFamily="18" charset="0"/>
                    <a:cs typeface="Times New Roman" pitchFamily="18" charset="0"/>
                  </a:rPr>
                  <a:t>respectively</a:t>
                </a:r>
                <a:r>
                  <a:rPr lang="en-US" sz="1800" dirty="0">
                    <a:latin typeface="Times New Roman" pitchFamily="18" charset="0"/>
                    <a:cs typeface="Times New Roman" pitchFamily="18" charset="0"/>
                  </a:rPr>
                  <a:t>.</a:t>
                </a:r>
              </a:p>
              <a:p>
                <a:pPr marL="0" indent="0" algn="just">
                  <a:buNone/>
                </a:pPr>
                <a:r>
                  <a:rPr lang="en-US" sz="1800" dirty="0" smtClean="0">
                    <a:latin typeface="Times New Roman" pitchFamily="18" charset="0"/>
                    <a:cs typeface="Times New Roman" pitchFamily="18" charset="0"/>
                  </a:rPr>
                  <a:t>Q4. For what value k , that the function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𝑘𝑥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𝑘</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oMath>
                </a14:m>
                <a:r>
                  <a:rPr lang="en-US" sz="1800" dirty="0" smtClean="0">
                    <a:latin typeface="Times New Roman" pitchFamily="18" charset="0"/>
                    <a:cs typeface="Times New Roman" pitchFamily="18" charset="0"/>
                  </a:rPr>
                  <a:t> is Convex function?</a:t>
                </a:r>
              </a:p>
              <a:p>
                <a:pPr marL="0" indent="0" algn="just">
                  <a:buNone/>
                </a:pPr>
                <a:r>
                  <a:rPr lang="en-US" sz="1800" dirty="0" smtClean="0">
                    <a:latin typeface="Times New Roman" pitchFamily="18" charset="0"/>
                    <a:cs typeface="Times New Roman" pitchFamily="18" charset="0"/>
                  </a:rPr>
                  <a:t>Q5. Check whether the function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 </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+2</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+3</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+4(</m:t>
                    </m:r>
                    <m:sSup>
                      <m:sSupPr>
                        <m:ctrlPr>
                          <a:rPr lang="en-US" sz="1800" b="0" i="1" smtClean="0">
                            <a:latin typeface="Cambria Math" panose="02040503050406030204" pitchFamily="18" charset="0"/>
                            <a:cs typeface="Times New Roman" pitchFamily="18" charset="0"/>
                          </a:rPr>
                        </m:ctrlPr>
                      </m:sSupPr>
                      <m:e>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4</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5</m:t>
                            </m:r>
                          </m:sub>
                        </m:sSub>
                        <m:r>
                          <a:rPr lang="en-US" sz="1800" b="0" i="1" smtClean="0">
                            <a:latin typeface="Cambria Math" panose="02040503050406030204" pitchFamily="18" charset="0"/>
                            <a:cs typeface="Times New Roman" pitchFamily="18" charset="0"/>
                          </a:rPr>
                          <m:t>)</m:t>
                        </m:r>
                      </m:e>
                      <m:sup>
                        <m:r>
                          <a:rPr lang="en-US" sz="1800" b="0" i="1" smtClean="0">
                            <a:latin typeface="Cambria Math" panose="02040503050406030204" pitchFamily="18" charset="0"/>
                            <a:cs typeface="Times New Roman" pitchFamily="18" charset="0"/>
                          </a:rPr>
                          <m:t>2</m:t>
                        </m:r>
                      </m:sup>
                    </m:sSup>
                    <m:r>
                      <a:rPr lang="en-US" sz="1800" b="0" i="1" smtClean="0">
                        <a:latin typeface="Cambria Math" panose="02040503050406030204" pitchFamily="18" charset="0"/>
                        <a:cs typeface="Times New Roman" pitchFamily="18" charset="0"/>
                      </a:rPr>
                      <m:t>+5</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6</m:t>
                        </m:r>
                      </m:sub>
                    </m:sSub>
                    <m:r>
                      <a:rPr lang="en-US" sz="1800" b="0" i="1" smtClean="0">
                        <a:latin typeface="Cambria Math" panose="02040503050406030204" pitchFamily="18" charset="0"/>
                        <a:cs typeface="Times New Roman" pitchFamily="18" charset="0"/>
                      </a:rPr>
                      <m:t>+6</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7</m:t>
                        </m:r>
                      </m:sub>
                    </m:sSub>
                  </m:oMath>
                </a14:m>
                <a:r>
                  <a:rPr lang="en-US" sz="1800" dirty="0" smtClean="0">
                    <a:latin typeface="Times New Roman" pitchFamily="18" charset="0"/>
                    <a:cs typeface="Times New Roman" pitchFamily="18" charset="0"/>
                  </a:rPr>
                  <a:t> is convex or concave?</a:t>
                </a:r>
                <a:endParaRPr lang="en-US" sz="1800" dirty="0" smtClean="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990600"/>
                <a:ext cx="8991600" cy="5334000"/>
              </a:xfrm>
              <a:blipFill rotWithShape="0">
                <a:blip r:embed="rId2"/>
                <a:stretch>
                  <a:fillRect l="-542" t="-686" r="-5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F85C0CC-9057-4BD1-8237-31DE21611AE1}" type="datetime1">
              <a:rPr lang="en-US" smtClean="0"/>
              <a:pPr/>
              <a:t>5/15/2022</a:t>
            </a:fld>
            <a:endParaRPr lang="en-US"/>
          </a:p>
        </p:txBody>
      </p:sp>
      <p:sp>
        <p:nvSpPr>
          <p:cNvPr id="5" name="Footer Placeholder 4"/>
          <p:cNvSpPr>
            <a:spLocks noGrp="1"/>
          </p:cNvSpPr>
          <p:nvPr>
            <p:ph type="ftr" sz="quarter" idx="11"/>
          </p:nvPr>
        </p:nvSpPr>
        <p:spPr>
          <a:xfrm>
            <a:off x="1600200" y="6356350"/>
            <a:ext cx="6553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smtClean="0">
                <a:latin typeface="Times New Roman" pitchFamily="18" charset="0"/>
                <a:cs typeface="Times New Roman" pitchFamily="18" charset="0"/>
              </a:rPr>
              <a:t>Weekly Assignment(CO3)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991600" cy="5334000"/>
          </a:xfrm>
        </p:spPr>
        <p:txBody>
          <a:bodyPr>
            <a:normAutofit/>
          </a:bodyPr>
          <a:lstStyle/>
          <a:p>
            <a:r>
              <a:rPr lang="en-US" sz="1800" dirty="0" smtClean="0">
                <a:latin typeface="Times New Roman" pitchFamily="18" charset="0"/>
                <a:cs typeface="Times New Roman" pitchFamily="18" charset="0"/>
              </a:rPr>
              <a:t>Knowledge of Mathematics-I of </a:t>
            </a:r>
            <a:r>
              <a:rPr lang="en-US" sz="1800" dirty="0" err="1" smtClean="0">
                <a:latin typeface="Times New Roman" pitchFamily="18" charset="0"/>
                <a:cs typeface="Times New Roman" pitchFamily="18" charset="0"/>
              </a:rPr>
              <a:t>B.Tech</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Knowledge of Mathematics-II of </a:t>
            </a:r>
            <a:r>
              <a:rPr lang="en-US" sz="1800" dirty="0" err="1" smtClean="0">
                <a:latin typeface="Times New Roman" pitchFamily="18" charset="0"/>
                <a:cs typeface="Times New Roman" pitchFamily="18" charset="0"/>
              </a:rPr>
              <a:t>B.Tech</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Knowledge of Maxima and Minima of a function of more than one variable.</a:t>
            </a:r>
          </a:p>
          <a:p>
            <a:r>
              <a:rPr lang="en-US" sz="1800" dirty="0" smtClean="0">
                <a:latin typeface="Times New Roman" pitchFamily="18" charset="0"/>
                <a:cs typeface="Times New Roman" pitchFamily="18" charset="0"/>
              </a:rPr>
              <a:t>Convex/ concave functions.</a:t>
            </a:r>
          </a:p>
          <a:p>
            <a:pPr marL="0" indent="0">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F85C0CC-9057-4BD1-8237-31DE21611AE1}" type="datetime1">
              <a:rPr lang="en-US" smtClean="0"/>
              <a:pPr/>
              <a:t>5/15/2022</a:t>
            </a:fld>
            <a:endParaRPr lang="en-US"/>
          </a:p>
        </p:txBody>
      </p:sp>
      <p:sp>
        <p:nvSpPr>
          <p:cNvPr id="5" name="Footer Placeholder 4"/>
          <p:cNvSpPr>
            <a:spLocks noGrp="1"/>
          </p:cNvSpPr>
          <p:nvPr>
            <p:ph type="ftr" sz="quarter" idx="11"/>
          </p:nvPr>
        </p:nvSpPr>
        <p:spPr>
          <a:xfrm>
            <a:off x="1600200" y="6356350"/>
            <a:ext cx="6553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Prerequisite and Recap</a:t>
            </a:r>
            <a:r>
              <a:rPr lang="en-US" sz="2400" b="1" dirty="0" smtClean="0">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23990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534400" cy="5334000"/>
          </a:xfrm>
        </p:spPr>
        <p:txBody>
          <a:bodyPr>
            <a:normAutofit/>
          </a:bodyPr>
          <a:lstStyle/>
          <a:p>
            <a:pPr marL="0" indent="0">
              <a:buNone/>
            </a:pPr>
            <a:r>
              <a:rPr lang="en-US" sz="2000" b="1" dirty="0" smtClean="0">
                <a:latin typeface="Times New Roman" pitchFamily="18" charset="0"/>
                <a:cs typeface="Times New Roman" pitchFamily="18" charset="0"/>
              </a:rPr>
              <a:t>Constraints Problems of Maxima &amp; Minima using Lagrange Multiplier Method:</a:t>
            </a:r>
          </a:p>
          <a:p>
            <a:pPr marL="0" indent="0" algn="just">
              <a:buNone/>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In this Lecture , We shall discuss the problem of optimization of continuous function when the side conditions or constraints are placed on the variables. These constraints should be in the form of equations when we find the solution of the problem by using Lagrange multiplier method.</a:t>
            </a:r>
            <a:endParaRPr lang="en-US" sz="18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F85C0CC-9057-4BD1-8237-31DE21611AE1}" type="datetime1">
              <a:rPr lang="en-US" smtClean="0"/>
              <a:pPr/>
              <a:t>5/15/2022</a:t>
            </a:fld>
            <a:endParaRPr lang="en-US"/>
          </a:p>
        </p:txBody>
      </p:sp>
      <p:sp>
        <p:nvSpPr>
          <p:cNvPr id="5" name="Footer Placeholder 4"/>
          <p:cNvSpPr>
            <a:spLocks noGrp="1"/>
          </p:cNvSpPr>
          <p:nvPr>
            <p:ph type="ftr" sz="quarter" idx="11"/>
          </p:nvPr>
        </p:nvSpPr>
        <p:spPr>
          <a:xfrm>
            <a:off x="1600200" y="6356350"/>
            <a:ext cx="6553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smtClean="0">
                <a:latin typeface="Times New Roman" pitchFamily="18" charset="0"/>
                <a:cs typeface="Times New Roman" pitchFamily="18" charset="0"/>
              </a:rPr>
              <a:t>Topic Objective(CO3)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97452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lgn="just">
              <a:buNone/>
            </a:pPr>
            <a:r>
              <a:rPr lang="en-US" sz="1900" dirty="0" smtClean="0">
                <a:latin typeface="Times New Roman" pitchFamily="18" charset="0"/>
                <a:cs typeface="Times New Roman" pitchFamily="18" charset="0"/>
              </a:rPr>
              <a:t>In this Lecture, we shall discuss with the problem of optimization of continuous functions when side conditions or constraints are placed on the variables. These constraints may be in the form of equations or inequalities. </a:t>
            </a:r>
          </a:p>
          <a:p>
            <a:pPr marL="0" indent="0" algn="just">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We shall discuss first the case of equality constraints using Lagrangian Method and other case of inequality constraints using Kuhn- Tucker Method. </a:t>
            </a:r>
            <a:endParaRPr lang="en-US" sz="19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510DC6-7B24-4CF3-9E70-2D692DD79F57}" type="datetime1">
              <a:rPr lang="en-US" smtClean="0"/>
              <a:pPr/>
              <a:t>5/15/2022</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Constrained Problems of Maxima &amp; Minima(CO3)</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99484" y="817162"/>
                <a:ext cx="8839200" cy="5539187"/>
              </a:xfrm>
            </p:spPr>
            <p:txBody>
              <a:bodyPr>
                <a:normAutofit/>
              </a:bodyPr>
              <a:lstStyle/>
              <a:p>
                <a:pPr marL="0" indent="0" algn="just">
                  <a:buNone/>
                </a:pPr>
                <a:r>
                  <a:rPr lang="en-US" sz="1800" dirty="0" smtClean="0">
                    <a:latin typeface="Times New Roman" pitchFamily="18" charset="0"/>
                    <a:cs typeface="Times New Roman" pitchFamily="18" charset="0"/>
                  </a:rPr>
                  <a:t> Lagrange’s method of multiplier is applicable for constraints equality.</a:t>
                </a:r>
              </a:p>
              <a:p>
                <a:pPr marL="0" indent="0" algn="just">
                  <a:buNone/>
                </a:pPr>
                <a:r>
                  <a:rPr lang="en-US" sz="1800" dirty="0" smtClean="0">
                    <a:latin typeface="Times New Roman" pitchFamily="18" charset="0"/>
                    <a:cs typeface="Times New Roman" pitchFamily="18" charset="0"/>
                  </a:rPr>
                  <a:t>    In the Lagrangian Method , It is desired to find an optimum of a differentiable function say </a:t>
                </a:r>
                <a14:m>
                  <m:oMath xmlns:m="http://schemas.openxmlformats.org/officeDocument/2006/math">
                    <m:r>
                      <a:rPr lang="en-US" sz="1800" b="0" i="1" smtClean="0">
                        <a:latin typeface="Cambria Math" panose="02040503050406030204" pitchFamily="18" charset="0"/>
                        <a:cs typeface="Times New Roman" pitchFamily="18" charset="0"/>
                      </a:rPr>
                      <m:t>𝑓</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whose variables are subject to a constraint </a:t>
                </a:r>
                <a14:m>
                  <m:oMath xmlns:m="http://schemas.openxmlformats.org/officeDocument/2006/math">
                    <m:r>
                      <a:rPr lang="en-US" sz="1800" b="0" i="1" smtClean="0">
                        <a:latin typeface="Cambria Math" panose="02040503050406030204" pitchFamily="18" charset="0"/>
                        <a:cs typeface="Times New Roman" pitchFamily="18" charset="0"/>
                      </a:rPr>
                      <m:t>𝑔</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e>
                    </m:d>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𝑐</m:t>
                    </m:r>
                  </m:oMath>
                </a14:m>
                <a:r>
                  <a:rPr lang="en-US" sz="1800" dirty="0" smtClean="0">
                    <a:latin typeface="Times New Roman" pitchFamily="18" charset="0"/>
                    <a:cs typeface="Times New Roman" pitchFamily="18" charset="0"/>
                  </a:rPr>
                  <a:t> , where </a:t>
                </a:r>
                <a14:m>
                  <m:oMath xmlns:m="http://schemas.openxmlformats.org/officeDocument/2006/math">
                    <m:r>
                      <a:rPr lang="en-US" sz="1800" b="0" i="1" smtClean="0">
                        <a:latin typeface="Cambria Math" panose="02040503050406030204" pitchFamily="18" charset="0"/>
                        <a:cs typeface="Times New Roman" pitchFamily="18" charset="0"/>
                      </a:rPr>
                      <m:t>𝑔</m:t>
                    </m:r>
                  </m:oMath>
                </a14:m>
                <a:r>
                  <a:rPr lang="en-US" sz="1800" dirty="0" smtClean="0">
                    <a:latin typeface="Times New Roman" pitchFamily="18" charset="0"/>
                    <a:cs typeface="Times New Roman" pitchFamily="18" charset="0"/>
                  </a:rPr>
                  <a:t> is also differentiable. If such an optimum occurs at a point </a:t>
                </a:r>
                <a14:m>
                  <m:oMath xmlns:m="http://schemas.openxmlformats.org/officeDocument/2006/math">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𝑜</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𝑦</m:t>
                        </m:r>
                      </m:e>
                      <m:sub>
                        <m:r>
                          <a:rPr lang="en-US" sz="1800" b="0" i="1" smtClean="0">
                            <a:latin typeface="Cambria Math" panose="02040503050406030204" pitchFamily="18" charset="0"/>
                            <a:cs typeface="Times New Roman" pitchFamily="18" charset="0"/>
                          </a:rPr>
                          <m:t>𝑜</m:t>
                        </m:r>
                      </m:sub>
                    </m:sSub>
                    <m:r>
                      <a:rPr lang="en-US" sz="1800" b="0" i="1"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at which at least one of the partial derivatives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𝑥</m:t>
                        </m:r>
                      </m:den>
                    </m:f>
                  </m:oMath>
                </a14:m>
                <a:r>
                  <a:rPr lang="en-US" sz="1800" dirty="0" smtClean="0">
                    <a:latin typeface="Times New Roman" pitchFamily="18" charset="0"/>
                    <a:cs typeface="Times New Roman" pitchFamily="18" charset="0"/>
                  </a:rPr>
                  <a:t> or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𝑦</m:t>
                        </m:r>
                      </m:den>
                    </m:f>
                  </m:oMath>
                </a14:m>
                <a:r>
                  <a:rPr lang="en-US" sz="1800" dirty="0" smtClean="0">
                    <a:latin typeface="Times New Roman" pitchFamily="18" charset="0"/>
                    <a:cs typeface="Times New Roman" pitchFamily="18" charset="0"/>
                  </a:rPr>
                  <a:t> does not vanish.</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Hence the Problem of maximizing or minimizing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𝑓</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 , </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Subject to the constraints :      </a:t>
                </a:r>
                <a14:m>
                  <m:oMath xmlns:m="http://schemas.openxmlformats.org/officeDocument/2006/math">
                    <m:r>
                      <a:rPr lang="en-US" sz="1800" i="1">
                        <a:latin typeface="Cambria Math" panose="02040503050406030204" pitchFamily="18" charset="0"/>
                        <a:cs typeface="Times New Roman" pitchFamily="18" charset="0"/>
                      </a:rPr>
                      <m:t>𝑔</m:t>
                    </m:r>
                    <m:d>
                      <m:dPr>
                        <m:ctrlPr>
                          <a:rPr lang="en-US" sz="1800" i="1">
                            <a:latin typeface="Cambria Math" panose="02040503050406030204" pitchFamily="18" charset="0"/>
                            <a:cs typeface="Times New Roman" pitchFamily="18" charset="0"/>
                          </a:rPr>
                        </m:ctrlPr>
                      </m:dPr>
                      <m:e>
                        <m:r>
                          <a:rPr lang="en-US" sz="1800" i="1">
                            <a:latin typeface="Cambria Math" panose="02040503050406030204" pitchFamily="18" charset="0"/>
                            <a:cs typeface="Times New Roman" pitchFamily="18" charset="0"/>
                          </a:rPr>
                          <m:t>𝑥</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𝑦</m:t>
                        </m:r>
                      </m:e>
                    </m:d>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𝑐</m:t>
                    </m:r>
                    <m:r>
                      <a:rPr lang="en-US" sz="1800" i="1">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ea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Then to find the necessary conditions for a maximum (or minimum) value of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0"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a new function is formed by introducing a Lagrange multiplier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itchFamily="18" charset="0"/>
                      </a:rPr>
                      <m:t>𝜆</m:t>
                    </m:r>
                  </m:oMath>
                </a14:m>
                <a:r>
                  <a:rPr lang="en-US" sz="1800" dirty="0" smtClean="0">
                    <a:latin typeface="Times New Roman" pitchFamily="18" charset="0"/>
                    <a:cs typeface="Times New Roman" pitchFamily="18" charset="0"/>
                  </a:rPr>
                  <a:t> as</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𝐿</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𝑓</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𝑥</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𝑦</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d>
                      <m:dPr>
                        <m:begChr m:val="{"/>
                        <m:endChr m:val="}"/>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𝑔</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𝑥</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𝑦</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𝑐</m:t>
                        </m:r>
                      </m:e>
                    </m:d>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Where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itchFamily="18" charset="0"/>
                      </a:rPr>
                      <m:t>𝜆</m:t>
                    </m:r>
                  </m:oMath>
                </a14:m>
                <a:r>
                  <a:rPr lang="en-US" sz="1800" dirty="0" smtClean="0">
                    <a:latin typeface="Times New Roman" pitchFamily="18" charset="0"/>
                    <a:cs typeface="Times New Roman" pitchFamily="18" charset="0"/>
                  </a:rPr>
                  <a:t> is unknown constant and the function </a:t>
                </a:r>
                <a14:m>
                  <m:oMath xmlns:m="http://schemas.openxmlformats.org/officeDocument/2006/math">
                    <m:r>
                      <a:rPr lang="en-US" sz="1800" i="1">
                        <a:latin typeface="Cambria Math" panose="02040503050406030204" pitchFamily="18" charset="0"/>
                        <a:cs typeface="Times New Roman" pitchFamily="18" charset="0"/>
                      </a:rPr>
                      <m:t>𝐿</m:t>
                    </m:r>
                    <m:d>
                      <m:dPr>
                        <m:ctrlPr>
                          <a:rPr lang="en-US" sz="1800" i="1">
                            <a:latin typeface="Cambria Math" panose="02040503050406030204" pitchFamily="18" charset="0"/>
                            <a:cs typeface="Times New Roman" pitchFamily="18" charset="0"/>
                          </a:rPr>
                        </m:ctrlPr>
                      </m:dPr>
                      <m:e>
                        <m:r>
                          <a:rPr lang="en-US" sz="1800" i="1">
                            <a:latin typeface="Cambria Math" panose="02040503050406030204" pitchFamily="18" charset="0"/>
                            <a:cs typeface="Times New Roman" pitchFamily="18" charset="0"/>
                          </a:rPr>
                          <m:t>𝑥</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𝑦</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𝜆</m:t>
                        </m:r>
                      </m:e>
                    </m:d>
                  </m:oMath>
                </a14:m>
                <a:r>
                  <a:rPr lang="en-US" sz="1800" dirty="0" smtClean="0">
                    <a:latin typeface="Times New Roman" pitchFamily="18" charset="0"/>
                    <a:cs typeface="Times New Roman" pitchFamily="18" charset="0"/>
                  </a:rPr>
                  <a:t> is called Lagrangian function.</a:t>
                </a:r>
              </a:p>
              <a:p>
                <a:pPr marL="0" indent="0" algn="just">
                  <a:buNone/>
                </a:pPr>
                <a:r>
                  <a:rPr lang="en-US" sz="1800" dirty="0" smtClean="0">
                    <a:latin typeface="Times New Roman" pitchFamily="18" charset="0"/>
                    <a:cs typeface="Times New Roman" pitchFamily="18" charset="0"/>
                  </a:rPr>
                  <a:t>Now the necessary conditions for a maximum or minimum value of  </a:t>
                </a:r>
                <a14:m>
                  <m:oMath xmlns:m="http://schemas.openxmlformats.org/officeDocument/2006/math">
                    <m:r>
                      <a:rPr lang="en-US" sz="1800" i="1">
                        <a:latin typeface="Cambria Math" panose="02040503050406030204" pitchFamily="18" charset="0"/>
                        <a:cs typeface="Times New Roman" pitchFamily="18" charset="0"/>
                      </a:rPr>
                      <m:t>𝑍</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𝑓</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𝑥</m:t>
                    </m:r>
                    <m:r>
                      <a:rPr lang="en-US" sz="1800" i="1">
                        <a:latin typeface="Cambria Math" panose="02040503050406030204" pitchFamily="18" charset="0"/>
                        <a:cs typeface="Times New Roman" pitchFamily="18" charset="0"/>
                      </a:rPr>
                      <m:t> , </m:t>
                    </m:r>
                    <m:r>
                      <a:rPr lang="en-US" sz="1800" i="1">
                        <a:latin typeface="Cambria Math" panose="02040503050406030204" pitchFamily="18" charset="0"/>
                        <a:cs typeface="Times New Roman" pitchFamily="18" charset="0"/>
                      </a:rPr>
                      <m:t>𝑦</m:t>
                    </m:r>
                    <m:r>
                      <a:rPr lang="en-US" sz="1800" i="1">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are given:</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i="1" smtClean="0">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𝐿</m:t>
                        </m:r>
                        <m:d>
                          <m:dPr>
                            <m:ctrlPr>
                              <a:rPr lang="en-US" sz="1800" i="1">
                                <a:latin typeface="Cambria Math" panose="02040503050406030204" pitchFamily="18" charset="0"/>
                                <a:cs typeface="Times New Roman" pitchFamily="18" charset="0"/>
                              </a:rPr>
                            </m:ctrlPr>
                          </m:dPr>
                          <m:e>
                            <m:r>
                              <a:rPr lang="en-US" sz="1800" i="1">
                                <a:latin typeface="Cambria Math" panose="02040503050406030204" pitchFamily="18" charset="0"/>
                                <a:cs typeface="Times New Roman" pitchFamily="18" charset="0"/>
                              </a:rPr>
                              <m:t>𝑥</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𝑦</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𝜆</m:t>
                            </m:r>
                          </m:e>
                        </m:d>
                      </m:num>
                      <m:den>
                        <m:r>
                          <a:rPr lang="en-US" sz="1800"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𝑥</m:t>
                        </m:r>
                      </m:den>
                    </m:f>
                    <m:r>
                      <a:rPr lang="en-US" sz="1800" b="0" i="1" smtClean="0">
                        <a:latin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𝐿</m:t>
                        </m:r>
                        <m:d>
                          <m:dPr>
                            <m:ctrlPr>
                              <a:rPr lang="en-US" sz="1800" i="1">
                                <a:latin typeface="Cambria Math" panose="02040503050406030204" pitchFamily="18" charset="0"/>
                                <a:cs typeface="Times New Roman" pitchFamily="18" charset="0"/>
                              </a:rPr>
                            </m:ctrlPr>
                          </m:dPr>
                          <m:e>
                            <m:r>
                              <a:rPr lang="en-US" sz="1800" i="1">
                                <a:latin typeface="Cambria Math" panose="02040503050406030204" pitchFamily="18" charset="0"/>
                                <a:cs typeface="Times New Roman" pitchFamily="18" charset="0"/>
                              </a:rPr>
                              <m:t>𝑥</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𝑦</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𝜆</m:t>
                            </m:r>
                          </m:e>
                        </m:d>
                      </m:num>
                      <m:den>
                        <m:r>
                          <a:rPr lang="en-US" sz="180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𝑦</m:t>
                        </m:r>
                      </m:den>
                    </m:f>
                    <m:r>
                      <a:rPr lang="en-US" sz="1800" i="1">
                        <a:latin typeface="Cambria Math" panose="02040503050406030204" pitchFamily="18" charset="0"/>
                        <a:cs typeface="Times New Roman" pitchFamily="18" charset="0"/>
                      </a:rPr>
                      <m:t>=0</m:t>
                    </m:r>
                  </m:oMath>
                </a14:m>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𝐿</m:t>
                        </m:r>
                        <m:d>
                          <m:dPr>
                            <m:ctrlPr>
                              <a:rPr lang="en-US" sz="1800" i="1">
                                <a:latin typeface="Cambria Math" panose="02040503050406030204" pitchFamily="18" charset="0"/>
                                <a:cs typeface="Times New Roman" pitchFamily="18" charset="0"/>
                              </a:rPr>
                            </m:ctrlPr>
                          </m:dPr>
                          <m:e>
                            <m:r>
                              <a:rPr lang="en-US" sz="1800" i="1">
                                <a:latin typeface="Cambria Math" panose="02040503050406030204" pitchFamily="18" charset="0"/>
                                <a:cs typeface="Times New Roman" pitchFamily="18" charset="0"/>
                              </a:rPr>
                              <m:t>𝑥</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𝑦</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𝜆</m:t>
                            </m:r>
                          </m:e>
                        </m:d>
                      </m:num>
                      <m:den>
                        <m:r>
                          <a:rPr lang="en-US" sz="1800">
                            <a:latin typeface="Cambria Math" panose="02040503050406030204" pitchFamily="18" charset="0"/>
                            <a:ea typeface="Cambria Math" panose="02040503050406030204" pitchFamily="18" charset="0"/>
                            <a:cs typeface="Times New Roman" pitchFamily="18" charset="0"/>
                          </a:rPr>
                          <m:t>𝜕</m:t>
                        </m:r>
                        <m:r>
                          <a:rPr lang="en-US" sz="1800" i="1" smtClean="0">
                            <a:latin typeface="Cambria Math" panose="02040503050406030204" pitchFamily="18" charset="0"/>
                            <a:ea typeface="Cambria Math" panose="02040503050406030204" pitchFamily="18" charset="0"/>
                            <a:cs typeface="Times New Roman" pitchFamily="18" charset="0"/>
                          </a:rPr>
                          <m:t>𝜆</m:t>
                        </m:r>
                      </m:den>
                    </m:f>
                    <m:r>
                      <a:rPr lang="en-US" sz="1800" i="1">
                        <a:latin typeface="Cambria Math" panose="02040503050406030204" pitchFamily="18" charset="0"/>
                        <a:cs typeface="Times New Roman" pitchFamily="18" charset="0"/>
                      </a:rPr>
                      <m:t>=0</m:t>
                    </m:r>
                  </m:oMath>
                </a14:m>
                <a:r>
                  <a:rPr lang="en-US" sz="1800" dirty="0">
                    <a:latin typeface="Times New Roman" pitchFamily="18" charset="0"/>
                    <a:cs typeface="Times New Roman" pitchFamily="18" charset="0"/>
                  </a:rPr>
                  <a:t/>
                </a: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9484" y="817162"/>
                <a:ext cx="8839200" cy="5539187"/>
              </a:xfrm>
              <a:blipFill rotWithShape="0">
                <a:blip r:embed="rId2"/>
                <a:stretch>
                  <a:fillRect l="-552" t="-550" r="-6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3BD5F5E-D7AA-496F-BD95-150BEB7C8C71}" type="datetime1">
              <a:rPr lang="en-US" smtClean="0"/>
              <a:pPr/>
              <a:t>5/15/2022</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Lagrangian Method(CO3)</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DAC488-635C-430D-AE81-FD41D13CA247}" type="datetime1">
              <a:rPr lang="en-US" smtClean="0"/>
              <a:pPr/>
              <a:t>5/15/2022</a:t>
            </a:fld>
            <a:endParaRPr lang="en-US"/>
          </a:p>
        </p:txBody>
      </p:sp>
      <p:sp>
        <p:nvSpPr>
          <p:cNvPr id="5" name="Footer Placeholder 4"/>
          <p:cNvSpPr>
            <a:spLocks noGrp="1"/>
          </p:cNvSpPr>
          <p:nvPr>
            <p:ph type="ftr" sz="quarter" idx="11"/>
          </p:nvPr>
        </p:nvSpPr>
        <p:spPr>
          <a:xfrm>
            <a:off x="2133600" y="6356350"/>
            <a:ext cx="5715000" cy="365126"/>
          </a:xfrm>
        </p:spPr>
        <p:txBody>
          <a:bodyPr/>
          <a:lstStyle/>
          <a:p>
            <a:r>
              <a:rPr lang="en-US" dirty="0"/>
              <a:t>Faculty Dr. Anil </a:t>
            </a:r>
            <a:r>
              <a:rPr lang="en-US"/>
              <a:t>Agarwal(AAS </a:t>
            </a:r>
            <a:r>
              <a:rPr lang="en-US" smtClean="0"/>
              <a:t>0404)    </a:t>
            </a:r>
            <a:r>
              <a:rPr lang="en-US" dirty="0"/>
              <a:t>Unit </a:t>
            </a:r>
            <a:r>
              <a:rPr lang="en-US" dirty="0" smtClean="0"/>
              <a:t>Number-III</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368056" y="159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6645"/>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3657600" y="152400"/>
            <a:ext cx="228600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000" b="1" dirty="0" smtClean="0"/>
              <a:t>Evaluation Scheme</a:t>
            </a:r>
            <a:endParaRPr lang="en-US" sz="20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62112" y="5410200"/>
            <a:ext cx="5729288" cy="70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p:cNvPicPr>
            <a:picLocks noChangeAspect="1"/>
          </p:cNvPicPr>
          <p:nvPr/>
        </p:nvPicPr>
        <p:blipFill>
          <a:blip r:embed="rId4"/>
          <a:stretch>
            <a:fillRect/>
          </a:stretch>
        </p:blipFill>
        <p:spPr>
          <a:xfrm>
            <a:off x="538162" y="709612"/>
            <a:ext cx="8067675" cy="5438775"/>
          </a:xfrm>
          <a:prstGeom prst="rect">
            <a:avLst/>
          </a:prstGeom>
        </p:spPr>
      </p:pic>
    </p:spTree>
    <p:extLst>
      <p:ext uri="{BB962C8B-B14F-4D97-AF65-F5344CB8AC3E}">
        <p14:creationId xmlns:p14="http://schemas.microsoft.com/office/powerpoint/2010/main" xmlns="" val="41812881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2000" b="1" dirty="0" smtClean="0">
                    <a:latin typeface="Times New Roman" pitchFamily="18" charset="0"/>
                    <a:cs typeface="Times New Roman" pitchFamily="18" charset="0"/>
                  </a:rPr>
                  <a:t>Sufficient Conditions for maximum(minimum) of objective function with single equality constraint :</a:t>
                </a:r>
              </a:p>
              <a:p>
                <a:pPr marL="0" indent="0" algn="just">
                  <a:buNone/>
                </a:pPr>
                <a:r>
                  <a:rPr lang="en-US" sz="1800" dirty="0" smtClean="0">
                    <a:latin typeface="Times New Roman" pitchFamily="18" charset="0"/>
                    <a:cs typeface="Times New Roman" pitchFamily="18" charset="0"/>
                  </a:rPr>
                  <a:t>In case the concavity(convexity) of the objective function is not known, the method of Lagrange multipliers can be generalized to obtain a set of sufficient conditions for a maximum(minimum) of the objective function.</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Let the non-linear programming problem involving n variables and single constraint is :</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Max. (or Min.)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 </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ea typeface="Cambria Math" panose="02040503050406030204" pitchFamily="18" charset="0"/>
                        <a:cs typeface="Times New Roman" pitchFamily="18" charset="0"/>
                      </a:rPr>
                      <m:t>∈</m:t>
                    </m:r>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𝑅</m:t>
                        </m:r>
                      </m:e>
                      <m:sup>
                        <m:r>
                          <a:rPr lang="en-US" sz="1800" b="0" i="1" smtClean="0">
                            <a:latin typeface="Cambria Math" panose="02040503050406030204" pitchFamily="18" charset="0"/>
                            <a:ea typeface="Cambria Math" panose="02040503050406030204" pitchFamily="18" charset="0"/>
                            <a:cs typeface="Times New Roman" pitchFamily="18" charset="0"/>
                          </a:rPr>
                          <m:t>𝑛</m:t>
                        </m:r>
                      </m:sup>
                    </m:sSup>
                  </m:oMath>
                </a14:m>
                <a:endParaRPr lang="en-US" sz="18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Subject to the conditions :   </a:t>
                </a:r>
                <a14:m>
                  <m:oMath xmlns:m="http://schemas.openxmlformats.org/officeDocument/2006/math">
                    <m:r>
                      <a:rPr lang="en-US" sz="1800" b="0" i="1" smtClean="0">
                        <a:latin typeface="Cambria Math" panose="02040503050406030204" pitchFamily="18" charset="0"/>
                        <a:cs typeface="Times New Roman" pitchFamily="18" charset="0"/>
                      </a:rPr>
                      <m:t>𝑔</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=0, </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ea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then the Lagrangian function is      </a:t>
                </a:r>
                <a14:m>
                  <m:oMath xmlns:m="http://schemas.openxmlformats.org/officeDocument/2006/math">
                    <m:r>
                      <a:rPr lang="en-US" sz="1800" b="0" i="1" smtClean="0">
                        <a:latin typeface="Cambria Math" panose="02040503050406030204" pitchFamily="18" charset="0"/>
                        <a:cs typeface="Times New Roman" pitchFamily="18" charset="0"/>
                      </a:rPr>
                      <m:t>𝐿</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 </m:t>
                        </m:r>
                        <m:r>
                          <a:rPr lang="en-US" sz="1800" b="0" i="1" smtClean="0">
                            <a:latin typeface="Cambria Math" panose="02040503050406030204" pitchFamily="18" charset="0"/>
                            <a:ea typeface="Cambria Math" panose="02040503050406030204" pitchFamily="18" charset="0"/>
                            <a:cs typeface="Times New Roman" pitchFamily="18" charset="0"/>
                          </a:rPr>
                          <m:t>𝜆</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𝑓</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𝑥</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𝑔</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𝑥</m:t>
                        </m:r>
                      </m:e>
                    </m:d>
                    <m:r>
                      <a:rPr lang="en-US" sz="1800" b="0" i="1" smtClean="0">
                        <a:latin typeface="Cambria Math" panose="02040503050406030204" pitchFamily="18" charset="0"/>
                        <a:ea typeface="Cambria Math" panose="02040503050406030204" pitchFamily="18" charset="0"/>
                        <a:cs typeface="Times New Roman" pitchFamily="18" charset="0"/>
                      </a:rPr>
                      <m:t>.</m:t>
                    </m:r>
                  </m:oMath>
                </a14:m>
                <a:endParaRPr lang="en-US" sz="18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The necessary conditions for a stationary point to be a maximum or minimum are:</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𝐿</m:t>
                        </m:r>
                      </m:num>
                      <m:den>
                        <m:r>
                          <a:rPr lang="en-US" sz="1800" i="1" smtClean="0">
                            <a:latin typeface="Cambria Math" panose="02040503050406030204" pitchFamily="18" charset="0"/>
                            <a:ea typeface="Cambria Math" panose="02040503050406030204" pitchFamily="18" charset="0"/>
                            <a:cs typeface="Times New Roman" pitchFamily="18" charset="0"/>
                          </a:rPr>
                          <m:t>𝜕</m:t>
                        </m:r>
                        <m:sSub>
                          <m:sSubPr>
                            <m:ctrlPr>
                              <a:rPr lang="en-US" sz="180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𝑖</m:t>
                            </m:r>
                          </m:sub>
                        </m:sSub>
                      </m:den>
                    </m:f>
                    <m:r>
                      <a:rPr lang="en-US" sz="1800" b="0" i="1" smtClean="0">
                        <a:latin typeface="Cambria Math" panose="02040503050406030204" pitchFamily="18" charset="0"/>
                        <a:cs typeface="Times New Roman" pitchFamily="18" charset="0"/>
                      </a:rPr>
                      <m:t>=</m:t>
                    </m:r>
                    <m:f>
                      <m:fPr>
                        <m:ctrlPr>
                          <a:rPr lang="en-US" sz="1800" b="0" i="1" smtClean="0">
                            <a:latin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𝑓</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𝑖</m:t>
                            </m:r>
                          </m:sub>
                        </m:sSub>
                      </m:den>
                    </m:f>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f>
                      <m:fPr>
                        <m:ctrlPr>
                          <a:rPr lang="en-US" sz="1800" b="0" i="1" smtClean="0">
                            <a:latin typeface="Cambria Math" panose="02040503050406030204" pitchFamily="18" charset="0"/>
                            <a:ea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𝑖</m:t>
                            </m:r>
                          </m:sub>
                        </m:sSub>
                      </m:den>
                    </m:f>
                    <m:r>
                      <a:rPr lang="en-US" sz="1800" b="0" i="1" smtClean="0">
                        <a:latin typeface="Cambria Math" panose="02040503050406030204" pitchFamily="18" charset="0"/>
                        <a:ea typeface="Cambria Math" panose="02040503050406030204" pitchFamily="18" charset="0"/>
                        <a:cs typeface="Times New Roman" pitchFamily="18" charset="0"/>
                      </a:rPr>
                      <m:t>=0 </m:t>
                    </m:r>
                    <m:r>
                      <a:rPr lang="en-US" sz="1800" b="0" i="1" smtClean="0">
                        <a:latin typeface="Cambria Math" panose="02040503050406030204" pitchFamily="18" charset="0"/>
                        <a:ea typeface="Cambria Math" panose="02040503050406030204" pitchFamily="18" charset="0"/>
                        <a:cs typeface="Times New Roman" pitchFamily="18" charset="0"/>
                      </a:rPr>
                      <m:t>𝑤h𝑒𝑟𝑒</m:t>
                    </m:r>
                    <m:r>
                      <a:rPr lang="en-US" sz="1800" b="0" i="1" smtClean="0">
                        <a:latin typeface="Cambria Math" panose="02040503050406030204" pitchFamily="18" charset="0"/>
                        <a:ea typeface="Cambria Math" panose="02040503050406030204" pitchFamily="18" charset="0"/>
                        <a:cs typeface="Times New Roman" pitchFamily="18" charset="0"/>
                      </a:rPr>
                      <m:t> </m:t>
                    </m:r>
                    <m:r>
                      <a:rPr lang="en-US" sz="1800" b="0" i="1" smtClean="0">
                        <a:latin typeface="Cambria Math" panose="02040503050406030204" pitchFamily="18" charset="0"/>
                        <a:ea typeface="Cambria Math" panose="02040503050406030204" pitchFamily="18" charset="0"/>
                        <a:cs typeface="Times New Roman" pitchFamily="18" charset="0"/>
                      </a:rPr>
                      <m:t>𝑖</m:t>
                    </m:r>
                    <m:r>
                      <a:rPr lang="en-US" sz="1800" b="0" i="1" smtClean="0">
                        <a:latin typeface="Cambria Math" panose="02040503050406030204" pitchFamily="18" charset="0"/>
                        <a:ea typeface="Cambria Math" panose="02040503050406030204" pitchFamily="18" charset="0"/>
                        <a:cs typeface="Times New Roman" pitchFamily="18" charset="0"/>
                      </a:rPr>
                      <m:t>=1,2,3,….,</m:t>
                    </m:r>
                    <m:r>
                      <a:rPr lang="en-US" sz="1800" b="0" i="1" smtClean="0">
                        <a:latin typeface="Cambria Math" panose="02040503050406030204" pitchFamily="18" charset="0"/>
                        <a:ea typeface="Cambria Math" panose="02040503050406030204" pitchFamily="18" charset="0"/>
                        <a:cs typeface="Times New Roman" pitchFamily="18" charset="0"/>
                      </a:rPr>
                      <m:t>𝑛</m:t>
                    </m:r>
                  </m:oMath>
                </a14:m>
                <a:endParaRPr lang="en-US" sz="18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and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𝐿</m:t>
                        </m:r>
                      </m:num>
                      <m:den>
                        <m:r>
                          <a:rPr lang="en-US" sz="1800" i="1" smtClean="0">
                            <a:latin typeface="Cambria Math" panose="02040503050406030204" pitchFamily="18" charset="0"/>
                            <a:ea typeface="Cambria Math" panose="02040503050406030204" pitchFamily="18" charset="0"/>
                            <a:cs typeface="Times New Roman" pitchFamily="18" charset="0"/>
                          </a:rPr>
                          <m:t>𝜕𝜆</m:t>
                        </m:r>
                      </m:den>
                    </m:f>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𝑔</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a:r>
              </a:p>
              <a:p>
                <a:pPr marL="0" indent="0" algn="just">
                  <a:buNone/>
                </a:pPr>
                <a:r>
                  <a:rPr lang="en-US" sz="1800" dirty="0" smtClean="0">
                    <a:latin typeface="Times New Roman" pitchFamily="18" charset="0"/>
                    <a:cs typeface="Times New Roman" pitchFamily="18" charset="0"/>
                  </a:rPr>
                  <a:t>On solving above equations, we get stationary point </a:t>
                </a:r>
                <a14:m>
                  <m:oMath xmlns:m="http://schemas.openxmlformats.org/officeDocument/2006/math">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 &amp; </m:t>
                    </m:r>
                    <m:r>
                      <a:rPr lang="en-US" sz="1800" b="0" i="1" smtClean="0">
                        <a:latin typeface="Cambria Math" panose="02040503050406030204" pitchFamily="18" charset="0"/>
                        <a:ea typeface="Cambria Math" panose="02040503050406030204" pitchFamily="18" charset="0"/>
                        <a:cs typeface="Times New Roman" pitchFamily="18" charset="0"/>
                      </a:rPr>
                      <m:t>𝜆</m:t>
                    </m:r>
                  </m:oMath>
                </a14:m>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983163"/>
              </a:xfrm>
              <a:blipFill rotWithShape="0">
                <a:blip r:embed="rId2"/>
                <a:stretch>
                  <a:fillRect l="-741" t="-734"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4505F8B-E9D4-4637-977B-BB1AD73B1C75}" type="datetime1">
              <a:rPr lang="en-US" smtClean="0"/>
              <a:pPr/>
              <a:t>5/15/2022</a:t>
            </a:fld>
            <a:endParaRPr lang="en-US"/>
          </a:p>
        </p:txBody>
      </p:sp>
      <p:sp>
        <p:nvSpPr>
          <p:cNvPr id="5" name="Footer Placeholder 4"/>
          <p:cNvSpPr>
            <a:spLocks noGrp="1"/>
          </p:cNvSpPr>
          <p:nvPr>
            <p:ph type="ftr" sz="quarter" idx="11"/>
          </p:nvPr>
        </p:nvSpPr>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8" name="Title 1"/>
          <p:cNvSpPr txBox="1">
            <a:spLocks noGrp="1"/>
          </p:cNvSpPr>
          <p:nvPr>
            <p:ph type="title"/>
          </p:nvPr>
        </p:nvSpPr>
        <p:spPr>
          <a:xfrm>
            <a:off x="1447800" y="75041"/>
            <a:ext cx="7620000" cy="76315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Lagrangian Method(CO3)</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38418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838200"/>
                <a:ext cx="8229600" cy="5486400"/>
              </a:xfrm>
            </p:spPr>
            <p:txBody>
              <a:bodyPr>
                <a:normAutofit/>
              </a:bodyPr>
              <a:lstStyle/>
              <a:p>
                <a:pPr marL="0" indent="0" algn="just">
                  <a:buNone/>
                </a:pPr>
                <a:r>
                  <a:rPr lang="en-US" sz="1800" dirty="0" smtClean="0">
                    <a:latin typeface="Times New Roman" pitchFamily="18" charset="0"/>
                    <a:cs typeface="Times New Roman" pitchFamily="18" charset="0"/>
                  </a:rPr>
                  <a:t>The sufficient conditions for a maximum or minimum need the computation of </a:t>
                </a:r>
                <a14:m>
                  <m:oMath xmlns:m="http://schemas.openxmlformats.org/officeDocument/2006/math">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𝑛</m:t>
                    </m:r>
                    <m:r>
                      <a:rPr lang="en-US" sz="1800" b="0" i="1" smtClean="0">
                        <a:latin typeface="Cambria Math" panose="02040503050406030204" pitchFamily="18" charset="0"/>
                        <a:cs typeface="Times New Roman" pitchFamily="18" charset="0"/>
                      </a:rPr>
                      <m:t>−1)</m:t>
                    </m:r>
                  </m:oMath>
                </a14:m>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Principal minors of the determinant for each stationary point as:</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i="1" smtClean="0">
                            <a:latin typeface="Cambria Math" panose="02040503050406030204" pitchFamily="18" charset="0"/>
                            <a:ea typeface="Cambria Math" panose="02040503050406030204" pitchFamily="18" charset="0"/>
                            <a:cs typeface="Times New Roman" pitchFamily="18" charset="0"/>
                          </a:rPr>
                          <m:t>∆</m:t>
                        </m:r>
                      </m:e>
                      <m:sub>
                        <m:r>
                          <a:rPr lang="en-US" sz="1800" b="0" i="1" smtClean="0">
                            <a:latin typeface="Cambria Math" panose="02040503050406030204" pitchFamily="18" charset="0"/>
                            <a:cs typeface="Times New Roman" pitchFamily="18" charset="0"/>
                          </a:rPr>
                          <m:t>𝑛</m:t>
                        </m:r>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d>
                      <m:dPr>
                        <m:begChr m:val="|"/>
                        <m:endChr m:val="|"/>
                        <m:ctrlPr>
                          <a:rPr lang="en-US" sz="1800" b="0" i="1" smtClean="0">
                            <a:latin typeface="Cambria Math" panose="02040503050406030204" pitchFamily="18" charset="0"/>
                            <a:cs typeface="Times New Roman" pitchFamily="18" charset="0"/>
                          </a:rPr>
                        </m:ctrlPr>
                      </m:dPr>
                      <m:e>
                        <m:eqArr>
                          <m:eqArrPr>
                            <m:ctrlPr>
                              <a:rPr lang="en-US" sz="1800" b="0" i="1" smtClean="0">
                                <a:latin typeface="Cambria Math" panose="02040503050406030204" pitchFamily="18" charset="0"/>
                                <a:cs typeface="Times New Roman" pitchFamily="18" charset="0"/>
                              </a:rPr>
                            </m:ctrlPr>
                          </m:eqArrPr>
                          <m:e>
                            <m:r>
                              <a:rPr lang="en-US" sz="1800" b="0" i="1" smtClean="0">
                                <a:latin typeface="Cambria Math" panose="02040503050406030204" pitchFamily="18" charset="0"/>
                                <a:cs typeface="Times New Roman" pitchFamily="18" charset="0"/>
                              </a:rPr>
                              <m:t>0        </m:t>
                            </m:r>
                            <m:f>
                              <m:fPr>
                                <m:ctrlPr>
                                  <a:rPr lang="en-US" sz="1800" b="0" i="1" smtClean="0">
                                    <a:latin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den>
                            </m:f>
                            <m:r>
                              <a:rPr lang="en-US" sz="1800" b="0" i="1" smtClean="0">
                                <a:latin typeface="Cambria Math" panose="02040503050406030204" pitchFamily="18" charset="0"/>
                                <a:cs typeface="Times New Roman" pitchFamily="18" charset="0"/>
                              </a:rPr>
                              <m:t>        </m:t>
                            </m:r>
                            <m:f>
                              <m:fPr>
                                <m:ctrlPr>
                                  <a:rPr lang="en-US" sz="1800" b="0" i="1" smtClean="0">
                                    <a:latin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den>
                            </m:f>
                            <m:r>
                              <a:rPr lang="en-US" sz="1800" b="0" i="1" smtClean="0">
                                <a:latin typeface="Cambria Math" panose="02040503050406030204" pitchFamily="18" charset="0"/>
                                <a:cs typeface="Times New Roman" pitchFamily="18" charset="0"/>
                              </a:rPr>
                              <m:t>      …           </m:t>
                            </m:r>
                            <m:f>
                              <m:fPr>
                                <m:ctrlPr>
                                  <a:rPr lang="en-US" sz="1800" b="0" i="1" smtClean="0">
                                    <a:latin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Sub>
                              </m:den>
                            </m:f>
                            <m:r>
                              <a:rPr lang="en-US" sz="1800" b="0" i="1" smtClean="0">
                                <a:latin typeface="Cambria Math" panose="02040503050406030204" pitchFamily="18" charset="0"/>
                                <a:cs typeface="Times New Roman" pitchFamily="18" charset="0"/>
                              </a:rPr>
                              <m:t>     </m:t>
                            </m:r>
                          </m:e>
                          <m:e>
                            <m:f>
                              <m:fPr>
                                <m:ctrlPr>
                                  <a:rPr lang="en-US" sz="1800" b="0" i="1" smtClean="0">
                                    <a:latin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den>
                            </m:f>
                            <m:r>
                              <a:rPr lang="en-US" sz="1800" b="0" i="1" smtClean="0">
                                <a:latin typeface="Cambria Math" panose="02040503050406030204" pitchFamily="18" charset="0"/>
                                <a:cs typeface="Times New Roman" pitchFamily="18" charset="0"/>
                              </a:rPr>
                              <m:t>     </m:t>
                            </m:r>
                            <m:f>
                              <m:fPr>
                                <m:ctrlPr>
                                  <a:rPr lang="en-US" sz="1800" b="0" i="1" smtClean="0">
                                    <a:latin typeface="Cambria Math" panose="02040503050406030204" pitchFamily="18" charset="0"/>
                                    <a:cs typeface="Times New Roman" pitchFamily="18" charset="0"/>
                                  </a:rPr>
                                </m:ctrlPr>
                              </m:fPr>
                              <m:num>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m:t>
                                    </m:r>
                                  </m:e>
                                  <m:sup>
                                    <m:r>
                                      <a:rPr lang="en-US" sz="1800" b="0" i="1" smtClean="0">
                                        <a:latin typeface="Cambria Math" panose="02040503050406030204" pitchFamily="18" charset="0"/>
                                        <a:cs typeface="Times New Roman" pitchFamily="18" charset="0"/>
                                      </a:rPr>
                                      <m:t>2</m:t>
                                    </m:r>
                                  </m:sup>
                                </m:sSup>
                                <m:r>
                                  <a:rPr lang="en-US" sz="1800" b="0" i="1" smtClean="0">
                                    <a:latin typeface="Cambria Math" panose="02040503050406030204" pitchFamily="18" charset="0"/>
                                    <a:cs typeface="Times New Roman" pitchFamily="18" charset="0"/>
                                  </a:rPr>
                                  <m:t>𝑓</m:t>
                                </m:r>
                              </m:num>
                              <m:den>
                                <m:r>
                                  <a:rPr lang="en-US" sz="1800" b="0" i="1" smtClean="0">
                                    <a:latin typeface="Cambria Math" panose="02040503050406030204" pitchFamily="18" charset="0"/>
                                    <a:ea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ea typeface="Cambria Math" panose="02040503050406030204" pitchFamily="18" charset="0"/>
                                        <a:cs typeface="Times New Roman" pitchFamily="18" charset="0"/>
                                      </a:rPr>
                                    </m:ctrlPr>
                                  </m:sSubSup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up>
                                    <m:r>
                                      <a:rPr lang="en-US" sz="1800" b="0" i="1" smtClean="0">
                                        <a:latin typeface="Cambria Math" panose="02040503050406030204" pitchFamily="18" charset="0"/>
                                        <a:ea typeface="Cambria Math" panose="02040503050406030204" pitchFamily="18" charset="0"/>
                                        <a:cs typeface="Times New Roman" pitchFamily="18" charset="0"/>
                                      </a:rPr>
                                      <m:t>2</m:t>
                                    </m:r>
                                  </m:sup>
                                </m:sSubSup>
                              </m:den>
                            </m:f>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f>
                              <m:fPr>
                                <m:ctrlPr>
                                  <a:rPr lang="en-US" sz="1800" b="0" i="1" smtClean="0">
                                    <a:latin typeface="Cambria Math" panose="02040503050406030204" pitchFamily="18" charset="0"/>
                                    <a:ea typeface="Cambria Math" panose="02040503050406030204" pitchFamily="18" charset="0"/>
                                    <a:cs typeface="Times New Roman" pitchFamily="18" charset="0"/>
                                  </a:rPr>
                                </m:ctrlPr>
                              </m:fPr>
                              <m:num>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b="0" i="1" smtClean="0">
                                    <a:latin typeface="Cambria Math" panose="02040503050406030204" pitchFamily="18" charset="0"/>
                                    <a:ea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ea typeface="Cambria Math" panose="02040503050406030204" pitchFamily="18" charset="0"/>
                                        <a:cs typeface="Times New Roman" pitchFamily="18" charset="0"/>
                                      </a:rPr>
                                    </m:ctrlPr>
                                  </m:sSubSup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up>
                                    <m:r>
                                      <a:rPr lang="en-US" sz="1800" b="0" i="1" smtClean="0">
                                        <a:latin typeface="Cambria Math" panose="02040503050406030204" pitchFamily="18" charset="0"/>
                                        <a:ea typeface="Cambria Math" panose="02040503050406030204" pitchFamily="18" charset="0"/>
                                        <a:cs typeface="Times New Roman" pitchFamily="18" charset="0"/>
                                      </a:rPr>
                                      <m:t>2</m:t>
                                    </m:r>
                                  </m:sup>
                                </m:sSubSup>
                              </m:den>
                            </m:f>
                            <m:r>
                              <a:rPr lang="en-US" sz="1800" b="0" i="1" smtClean="0">
                                <a:latin typeface="Cambria Math" panose="02040503050406030204" pitchFamily="18" charset="0"/>
                                <a:ea typeface="Cambria Math" panose="02040503050406030204" pitchFamily="18" charset="0"/>
                                <a:cs typeface="Times New Roman" pitchFamily="18" charset="0"/>
                              </a:rPr>
                              <m:t>    </m:t>
                            </m:r>
                            <m:f>
                              <m:fPr>
                                <m:ctrlPr>
                                  <a:rPr lang="en-US" sz="1800" b="0" i="1" smtClean="0">
                                    <a:latin typeface="Cambria Math" panose="02040503050406030204" pitchFamily="18" charset="0"/>
                                    <a:ea typeface="Cambria Math" panose="02040503050406030204" pitchFamily="18" charset="0"/>
                                    <a:cs typeface="Times New Roman" pitchFamily="18" charset="0"/>
                                  </a:rPr>
                                </m:ctrlPr>
                              </m:fPr>
                              <m:num>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𝑓</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den>
                            </m:f>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f>
                              <m:fPr>
                                <m:ctrlPr>
                                  <a:rPr lang="en-US" sz="1800" b="0" i="1" smtClean="0">
                                    <a:latin typeface="Cambria Math" panose="02040503050406030204" pitchFamily="18" charset="0"/>
                                    <a:ea typeface="Cambria Math" panose="02040503050406030204" pitchFamily="18" charset="0"/>
                                    <a:cs typeface="Times New Roman" pitchFamily="18" charset="0"/>
                                  </a:rPr>
                                </m:ctrlPr>
                              </m:fPr>
                              <m:num>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den>
                            </m:f>
                            <m:r>
                              <a:rPr lang="en-US" sz="1800" b="0" i="1" smtClean="0">
                                <a:latin typeface="Cambria Math" panose="02040503050406030204" pitchFamily="18" charset="0"/>
                                <a:ea typeface="Cambria Math" panose="02040503050406030204" pitchFamily="18" charset="0"/>
                                <a:cs typeface="Times New Roman" pitchFamily="18" charset="0"/>
                              </a:rPr>
                              <m:t>     …   </m:t>
                            </m:r>
                            <m:f>
                              <m:fPr>
                                <m:ctrlPr>
                                  <a:rPr lang="en-US" sz="1800" b="0" i="1" smtClean="0">
                                    <a:latin typeface="Cambria Math" panose="02040503050406030204" pitchFamily="18" charset="0"/>
                                    <a:ea typeface="Cambria Math" panose="02040503050406030204" pitchFamily="18" charset="0"/>
                                    <a:cs typeface="Times New Roman" pitchFamily="18" charset="0"/>
                                  </a:rPr>
                                </m:ctrlPr>
                              </m:fPr>
                              <m:num>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𝑓</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Sub>
                              </m:den>
                            </m:f>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f>
                              <m:fPr>
                                <m:ctrlPr>
                                  <a:rPr lang="en-US" sz="1800" b="0" i="1" smtClean="0">
                                    <a:latin typeface="Cambria Math" panose="02040503050406030204" pitchFamily="18" charset="0"/>
                                    <a:ea typeface="Cambria Math" panose="02040503050406030204" pitchFamily="18" charset="0"/>
                                    <a:cs typeface="Times New Roman" pitchFamily="18" charset="0"/>
                                  </a:rPr>
                                </m:ctrlPr>
                              </m:fPr>
                              <m:num>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Sub>
                              </m:den>
                            </m:f>
                          </m:e>
                          <m:e>
                            <m:r>
                              <a:rPr lang="en-US" sz="1800" b="0" i="1" smtClean="0">
                                <a:latin typeface="Cambria Math" panose="02040503050406030204" pitchFamily="18" charset="0"/>
                                <a:ea typeface="Cambria Math" panose="02040503050406030204" pitchFamily="18" charset="0"/>
                                <a:cs typeface="Times New Roman" pitchFamily="18" charset="0"/>
                              </a:rPr>
                              <m:t>………………………………………………………………………</m:t>
                            </m:r>
                          </m:e>
                          <m:e>
                            <m:r>
                              <a:rPr lang="en-US" sz="1800" b="0" i="1" smtClean="0">
                                <a:latin typeface="Cambria Math" panose="02040503050406030204" pitchFamily="18" charset="0"/>
                                <a:ea typeface="Cambria Math" panose="02040503050406030204" pitchFamily="18" charset="0"/>
                                <a:cs typeface="Times New Roman" pitchFamily="18" charset="0"/>
                              </a:rPr>
                              <m:t>…………………………………………………………………………</m:t>
                            </m:r>
                          </m:e>
                          <m:e>
                            <m:f>
                              <m:fPr>
                                <m:ctrlPr>
                                  <a:rPr lang="en-US" sz="1800" i="1">
                                    <a:latin typeface="Cambria Math" panose="02040503050406030204" pitchFamily="18" charset="0"/>
                                    <a:cs typeface="Times New Roman" pitchFamily="18" charset="0"/>
                                  </a:rPr>
                                </m:ctrlPr>
                              </m:fPr>
                              <m:num>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𝑔</m:t>
                                </m:r>
                              </m:num>
                              <m:den>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Sub>
                              </m:den>
                            </m:f>
                            <m:r>
                              <a:rPr lang="en-US" sz="1800" i="1">
                                <a:latin typeface="Cambria Math" panose="02040503050406030204" pitchFamily="18" charset="0"/>
                                <a:cs typeface="Times New Roman" pitchFamily="18" charset="0"/>
                              </a:rPr>
                              <m:t>     </m:t>
                            </m:r>
                            <m:f>
                              <m:fPr>
                                <m:ctrlPr>
                                  <a:rPr lang="en-US" sz="1800" i="1">
                                    <a:latin typeface="Cambria Math" panose="02040503050406030204" pitchFamily="18" charset="0"/>
                                    <a:cs typeface="Times New Roman" pitchFamily="18" charset="0"/>
                                  </a:rPr>
                                </m:ctrlPr>
                              </m:fPr>
                              <m:num>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ea typeface="Cambria Math" panose="02040503050406030204" pitchFamily="18" charset="0"/>
                                        <a:cs typeface="Times New Roman" pitchFamily="18" charset="0"/>
                                      </a:rPr>
                                      <m:t>𝜕</m:t>
                                    </m:r>
                                  </m:e>
                                  <m:sup>
                                    <m:r>
                                      <a:rPr lang="en-US" sz="1800" i="1">
                                        <a:latin typeface="Cambria Math" panose="02040503050406030204" pitchFamily="18" charset="0"/>
                                        <a:cs typeface="Times New Roman" pitchFamily="18" charset="0"/>
                                      </a:rPr>
                                      <m:t>2</m:t>
                                    </m:r>
                                  </m:sup>
                                </m:sSup>
                                <m:r>
                                  <a:rPr lang="en-US" sz="1800" i="1">
                                    <a:latin typeface="Cambria Math" panose="02040503050406030204" pitchFamily="18" charset="0"/>
                                    <a:cs typeface="Times New Roman" pitchFamily="18" charset="0"/>
                                  </a:rPr>
                                  <m:t>𝑓</m:t>
                                </m:r>
                              </m:num>
                              <m:den>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Sub>
                                <m:r>
                                  <a:rPr lang="en-US" sz="1800" i="1" smtClean="0">
                                    <a:latin typeface="Cambria Math" panose="02040503050406030204" pitchFamily="18" charset="0"/>
                                    <a:ea typeface="Cambria Math" panose="02040503050406030204" pitchFamily="18" charset="0"/>
                                    <a:cs typeface="Times New Roman" pitchFamily="18" charset="0"/>
                                  </a:rPr>
                                  <m:t>𝜕</m:t>
                                </m:r>
                                <m:sSub>
                                  <m:sSubPr>
                                    <m:ctrlPr>
                                      <a:rPr lang="en-US" sz="180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den>
                            </m:f>
                            <m:r>
                              <a:rPr lang="en-US" sz="1800" i="1">
                                <a:latin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𝜆</m:t>
                            </m:r>
                            <m:f>
                              <m:fPr>
                                <m:ctrlPr>
                                  <a:rPr lang="en-US" sz="1800" i="1">
                                    <a:latin typeface="Cambria Math" panose="02040503050406030204" pitchFamily="18" charset="0"/>
                                    <a:ea typeface="Cambria Math" panose="02040503050406030204" pitchFamily="18" charset="0"/>
                                    <a:cs typeface="Times New Roman" pitchFamily="18" charset="0"/>
                                  </a:rPr>
                                </m:ctrlPr>
                              </m:fPr>
                              <m:num>
                                <m:sSup>
                                  <m:sSupPr>
                                    <m:ctrlPr>
                                      <a:rPr lang="en-US" sz="1800" i="1">
                                        <a:latin typeface="Cambria Math" panose="02040503050406030204" pitchFamily="18" charset="0"/>
                                        <a:ea typeface="Cambria Math" panose="02040503050406030204" pitchFamily="18" charset="0"/>
                                        <a:cs typeface="Times New Roman" pitchFamily="18" charset="0"/>
                                      </a:rPr>
                                    </m:ctrlPr>
                                  </m:sSupPr>
                                  <m:e>
                                    <m:r>
                                      <a:rPr lang="en-US" sz="1800" i="1">
                                        <a:latin typeface="Cambria Math" panose="02040503050406030204" pitchFamily="18" charset="0"/>
                                        <a:ea typeface="Cambria Math" panose="02040503050406030204" pitchFamily="18" charset="0"/>
                                        <a:cs typeface="Times New Roman" pitchFamily="18" charset="0"/>
                                      </a:rPr>
                                      <m:t>𝜕</m:t>
                                    </m:r>
                                  </m:e>
                                  <m:sup>
                                    <m:r>
                                      <a:rPr lang="en-US" sz="1800" i="1">
                                        <a:latin typeface="Cambria Math" panose="02040503050406030204" pitchFamily="18" charset="0"/>
                                        <a:ea typeface="Cambria Math" panose="02040503050406030204" pitchFamily="18" charset="0"/>
                                        <a:cs typeface="Times New Roman" pitchFamily="18" charset="0"/>
                                      </a:rPr>
                                      <m:t>2</m:t>
                                    </m:r>
                                  </m:sup>
                                </m:sSup>
                                <m:r>
                                  <a:rPr lang="en-US" sz="1800" i="1">
                                    <a:latin typeface="Cambria Math" panose="02040503050406030204" pitchFamily="18" charset="0"/>
                                    <a:ea typeface="Cambria Math" panose="02040503050406030204" pitchFamily="18" charset="0"/>
                                    <a:cs typeface="Times New Roman" pitchFamily="18" charset="0"/>
                                  </a:rPr>
                                  <m:t>𝑔</m:t>
                                </m:r>
                              </m:num>
                              <m:den>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Sub>
                                <m:r>
                                  <a:rPr lang="en-US" sz="1800" i="1" smtClean="0">
                                    <a:latin typeface="Cambria Math" panose="02040503050406030204" pitchFamily="18" charset="0"/>
                                    <a:ea typeface="Cambria Math" panose="02040503050406030204" pitchFamily="18" charset="0"/>
                                    <a:cs typeface="Times New Roman" pitchFamily="18" charset="0"/>
                                  </a:rPr>
                                  <m:t>𝜕</m:t>
                                </m:r>
                                <m:sSub>
                                  <m:sSubPr>
                                    <m:ctrlPr>
                                      <a:rPr lang="en-US" sz="180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den>
                            </m:f>
                            <m:r>
                              <a:rPr lang="en-US" sz="1800" i="1">
                                <a:latin typeface="Cambria Math" panose="02040503050406030204" pitchFamily="18" charset="0"/>
                                <a:ea typeface="Cambria Math" panose="02040503050406030204" pitchFamily="18" charset="0"/>
                                <a:cs typeface="Times New Roman" pitchFamily="18" charset="0"/>
                              </a:rPr>
                              <m:t>    </m:t>
                            </m:r>
                            <m:f>
                              <m:fPr>
                                <m:ctrlPr>
                                  <a:rPr lang="en-US" sz="1800" i="1">
                                    <a:latin typeface="Cambria Math" panose="02040503050406030204" pitchFamily="18" charset="0"/>
                                    <a:ea typeface="Cambria Math" panose="02040503050406030204" pitchFamily="18" charset="0"/>
                                    <a:cs typeface="Times New Roman" pitchFamily="18" charset="0"/>
                                  </a:rPr>
                                </m:ctrlPr>
                              </m:fPr>
                              <m:num>
                                <m:sSup>
                                  <m:sSupPr>
                                    <m:ctrlPr>
                                      <a:rPr lang="en-US" sz="1800" i="1">
                                        <a:latin typeface="Cambria Math" panose="02040503050406030204" pitchFamily="18" charset="0"/>
                                        <a:ea typeface="Cambria Math" panose="02040503050406030204" pitchFamily="18" charset="0"/>
                                        <a:cs typeface="Times New Roman" pitchFamily="18" charset="0"/>
                                      </a:rPr>
                                    </m:ctrlPr>
                                  </m:sSupPr>
                                  <m:e>
                                    <m:r>
                                      <a:rPr lang="en-US" sz="1800" i="1">
                                        <a:latin typeface="Cambria Math" panose="02040503050406030204" pitchFamily="18" charset="0"/>
                                        <a:ea typeface="Cambria Math" panose="02040503050406030204" pitchFamily="18" charset="0"/>
                                        <a:cs typeface="Times New Roman" pitchFamily="18" charset="0"/>
                                      </a:rPr>
                                      <m:t>𝜕</m:t>
                                    </m:r>
                                  </m:e>
                                  <m:sup>
                                    <m:r>
                                      <a:rPr lang="en-US" sz="1800" i="1">
                                        <a:latin typeface="Cambria Math" panose="02040503050406030204" pitchFamily="18" charset="0"/>
                                        <a:ea typeface="Cambria Math" panose="02040503050406030204" pitchFamily="18" charset="0"/>
                                        <a:cs typeface="Times New Roman" pitchFamily="18" charset="0"/>
                                      </a:rPr>
                                      <m:t>2</m:t>
                                    </m:r>
                                  </m:sup>
                                </m:sSup>
                                <m:r>
                                  <a:rPr lang="en-US" sz="1800" i="1">
                                    <a:latin typeface="Cambria Math" panose="02040503050406030204" pitchFamily="18" charset="0"/>
                                    <a:ea typeface="Cambria Math" panose="02040503050406030204" pitchFamily="18" charset="0"/>
                                    <a:cs typeface="Times New Roman" pitchFamily="18" charset="0"/>
                                  </a:rPr>
                                  <m:t>𝑓</m:t>
                                </m:r>
                              </m:num>
                              <m:den>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Sub>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2</m:t>
                                    </m:r>
                                  </m:sub>
                                </m:sSub>
                              </m:den>
                            </m:f>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𝜆</m:t>
                            </m:r>
                            <m:f>
                              <m:fPr>
                                <m:ctrlPr>
                                  <a:rPr lang="en-US" sz="1800" i="1">
                                    <a:latin typeface="Cambria Math" panose="02040503050406030204" pitchFamily="18" charset="0"/>
                                    <a:ea typeface="Cambria Math" panose="02040503050406030204" pitchFamily="18" charset="0"/>
                                    <a:cs typeface="Times New Roman" pitchFamily="18" charset="0"/>
                                  </a:rPr>
                                </m:ctrlPr>
                              </m:fPr>
                              <m:num>
                                <m:sSup>
                                  <m:sSupPr>
                                    <m:ctrlPr>
                                      <a:rPr lang="en-US" sz="1800" i="1">
                                        <a:latin typeface="Cambria Math" panose="02040503050406030204" pitchFamily="18" charset="0"/>
                                        <a:ea typeface="Cambria Math" panose="02040503050406030204" pitchFamily="18" charset="0"/>
                                        <a:cs typeface="Times New Roman" pitchFamily="18" charset="0"/>
                                      </a:rPr>
                                    </m:ctrlPr>
                                  </m:sSupPr>
                                  <m:e>
                                    <m:r>
                                      <a:rPr lang="en-US" sz="1800" i="1">
                                        <a:latin typeface="Cambria Math" panose="02040503050406030204" pitchFamily="18" charset="0"/>
                                        <a:ea typeface="Cambria Math" panose="02040503050406030204" pitchFamily="18" charset="0"/>
                                        <a:cs typeface="Times New Roman" pitchFamily="18" charset="0"/>
                                      </a:rPr>
                                      <m:t>𝜕</m:t>
                                    </m:r>
                                  </m:e>
                                  <m:sup>
                                    <m:r>
                                      <a:rPr lang="en-US" sz="1800" i="1">
                                        <a:latin typeface="Cambria Math" panose="02040503050406030204" pitchFamily="18" charset="0"/>
                                        <a:ea typeface="Cambria Math" panose="02040503050406030204" pitchFamily="18" charset="0"/>
                                        <a:cs typeface="Times New Roman" pitchFamily="18" charset="0"/>
                                      </a:rPr>
                                      <m:t>2</m:t>
                                    </m:r>
                                  </m:sup>
                                </m:sSup>
                                <m:r>
                                  <a:rPr lang="en-US" sz="1800" i="1">
                                    <a:latin typeface="Cambria Math" panose="02040503050406030204" pitchFamily="18" charset="0"/>
                                    <a:ea typeface="Cambria Math" panose="02040503050406030204" pitchFamily="18" charset="0"/>
                                    <a:cs typeface="Times New Roman" pitchFamily="18" charset="0"/>
                                  </a:rPr>
                                  <m:t>𝑔</m:t>
                                </m:r>
                              </m:num>
                              <m:den>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Sub>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2</m:t>
                                    </m:r>
                                  </m:sub>
                                </m:sSub>
                              </m:den>
                            </m:f>
                            <m:r>
                              <a:rPr lang="en-US" sz="1800" i="1">
                                <a:latin typeface="Cambria Math" panose="02040503050406030204" pitchFamily="18" charset="0"/>
                                <a:ea typeface="Cambria Math" panose="02040503050406030204" pitchFamily="18" charset="0"/>
                                <a:cs typeface="Times New Roman" pitchFamily="18" charset="0"/>
                              </a:rPr>
                              <m:t>     …   </m:t>
                            </m:r>
                            <m:f>
                              <m:fPr>
                                <m:ctrlPr>
                                  <a:rPr lang="en-US" sz="1800" i="1">
                                    <a:latin typeface="Cambria Math" panose="02040503050406030204" pitchFamily="18" charset="0"/>
                                    <a:ea typeface="Cambria Math" panose="02040503050406030204" pitchFamily="18" charset="0"/>
                                    <a:cs typeface="Times New Roman" pitchFamily="18" charset="0"/>
                                  </a:rPr>
                                </m:ctrlPr>
                              </m:fPr>
                              <m:num>
                                <m:sSup>
                                  <m:sSupPr>
                                    <m:ctrlPr>
                                      <a:rPr lang="en-US" sz="1800" i="1">
                                        <a:latin typeface="Cambria Math" panose="02040503050406030204" pitchFamily="18" charset="0"/>
                                        <a:ea typeface="Cambria Math" panose="02040503050406030204" pitchFamily="18" charset="0"/>
                                        <a:cs typeface="Times New Roman" pitchFamily="18" charset="0"/>
                                      </a:rPr>
                                    </m:ctrlPr>
                                  </m:sSupPr>
                                  <m:e>
                                    <m:r>
                                      <a:rPr lang="en-US" sz="1800" i="1">
                                        <a:latin typeface="Cambria Math" panose="02040503050406030204" pitchFamily="18" charset="0"/>
                                        <a:ea typeface="Cambria Math" panose="02040503050406030204" pitchFamily="18" charset="0"/>
                                        <a:cs typeface="Times New Roman" pitchFamily="18" charset="0"/>
                                      </a:rPr>
                                      <m:t>𝜕</m:t>
                                    </m:r>
                                  </m:e>
                                  <m:sup>
                                    <m:r>
                                      <a:rPr lang="en-US" sz="1800" i="1">
                                        <a:latin typeface="Cambria Math" panose="02040503050406030204" pitchFamily="18" charset="0"/>
                                        <a:ea typeface="Cambria Math" panose="02040503050406030204" pitchFamily="18" charset="0"/>
                                        <a:cs typeface="Times New Roman" pitchFamily="18" charset="0"/>
                                      </a:rPr>
                                      <m:t>2</m:t>
                                    </m:r>
                                  </m:sup>
                                </m:sSup>
                                <m:r>
                                  <a:rPr lang="en-US" sz="1800" i="1">
                                    <a:latin typeface="Cambria Math" panose="02040503050406030204" pitchFamily="18" charset="0"/>
                                    <a:ea typeface="Cambria Math" panose="02040503050406030204" pitchFamily="18" charset="0"/>
                                    <a:cs typeface="Times New Roman" pitchFamily="18" charset="0"/>
                                  </a:rPr>
                                  <m:t>𝑓</m:t>
                                </m:r>
                              </m:num>
                              <m:den>
                                <m:r>
                                  <a:rPr lang="en-US" sz="1800" i="1">
                                    <a:latin typeface="Cambria Math" panose="02040503050406030204" pitchFamily="18" charset="0"/>
                                    <a:ea typeface="Cambria Math" panose="02040503050406030204" pitchFamily="18" charset="0"/>
                                    <a:cs typeface="Times New Roman" pitchFamily="18" charset="0"/>
                                  </a:rPr>
                                  <m:t>𝜕</m:t>
                                </m:r>
                                <m:sSubSup>
                                  <m:sSubSupPr>
                                    <m:ctrlPr>
                                      <a:rPr lang="en-US" sz="1800" i="1" smtClean="0">
                                        <a:latin typeface="Cambria Math" panose="02040503050406030204" pitchFamily="18" charset="0"/>
                                        <a:ea typeface="Cambria Math" panose="02040503050406030204" pitchFamily="18" charset="0"/>
                                        <a:cs typeface="Times New Roman" pitchFamily="18" charset="0"/>
                                      </a:rPr>
                                    </m:ctrlPr>
                                  </m:sSubSup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up>
                                    <m:r>
                                      <a:rPr lang="en-US" sz="1800" b="0" i="1" smtClean="0">
                                        <a:latin typeface="Cambria Math" panose="02040503050406030204" pitchFamily="18" charset="0"/>
                                        <a:ea typeface="Cambria Math" panose="02040503050406030204" pitchFamily="18" charset="0"/>
                                        <a:cs typeface="Times New Roman" pitchFamily="18" charset="0"/>
                                      </a:rPr>
                                      <m:t>2</m:t>
                                    </m:r>
                                  </m:sup>
                                </m:sSubSup>
                              </m:den>
                            </m:f>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𝜆</m:t>
                            </m:r>
                            <m:f>
                              <m:fPr>
                                <m:ctrlPr>
                                  <a:rPr lang="en-US" sz="1800" i="1">
                                    <a:latin typeface="Cambria Math" panose="02040503050406030204" pitchFamily="18" charset="0"/>
                                    <a:ea typeface="Cambria Math" panose="02040503050406030204" pitchFamily="18" charset="0"/>
                                    <a:cs typeface="Times New Roman" pitchFamily="18" charset="0"/>
                                  </a:rPr>
                                </m:ctrlPr>
                              </m:fPr>
                              <m:num>
                                <m:sSup>
                                  <m:sSupPr>
                                    <m:ctrlPr>
                                      <a:rPr lang="en-US" sz="1800" i="1">
                                        <a:latin typeface="Cambria Math" panose="02040503050406030204" pitchFamily="18" charset="0"/>
                                        <a:ea typeface="Cambria Math" panose="02040503050406030204" pitchFamily="18" charset="0"/>
                                        <a:cs typeface="Times New Roman" pitchFamily="18" charset="0"/>
                                      </a:rPr>
                                    </m:ctrlPr>
                                  </m:sSupPr>
                                  <m:e>
                                    <m:r>
                                      <a:rPr lang="en-US" sz="1800" i="1">
                                        <a:latin typeface="Cambria Math" panose="02040503050406030204" pitchFamily="18" charset="0"/>
                                        <a:ea typeface="Cambria Math" panose="02040503050406030204" pitchFamily="18" charset="0"/>
                                        <a:cs typeface="Times New Roman" pitchFamily="18" charset="0"/>
                                      </a:rPr>
                                      <m:t>𝜕</m:t>
                                    </m:r>
                                  </m:e>
                                  <m:sup>
                                    <m:r>
                                      <a:rPr lang="en-US" sz="1800" i="1">
                                        <a:latin typeface="Cambria Math" panose="02040503050406030204" pitchFamily="18" charset="0"/>
                                        <a:ea typeface="Cambria Math" panose="02040503050406030204" pitchFamily="18" charset="0"/>
                                        <a:cs typeface="Times New Roman" pitchFamily="18" charset="0"/>
                                      </a:rPr>
                                      <m:t>2</m:t>
                                    </m:r>
                                  </m:sup>
                                </m:sSup>
                                <m:r>
                                  <a:rPr lang="en-US" sz="1800" i="1">
                                    <a:latin typeface="Cambria Math" panose="02040503050406030204" pitchFamily="18" charset="0"/>
                                    <a:ea typeface="Cambria Math" panose="02040503050406030204" pitchFamily="18" charset="0"/>
                                    <a:cs typeface="Times New Roman" pitchFamily="18" charset="0"/>
                                  </a:rPr>
                                  <m:t>𝑔</m:t>
                                </m:r>
                              </m:num>
                              <m:den>
                                <m:r>
                                  <a:rPr lang="en-US" sz="1800" i="1">
                                    <a:latin typeface="Cambria Math" panose="02040503050406030204" pitchFamily="18" charset="0"/>
                                    <a:ea typeface="Cambria Math" panose="02040503050406030204" pitchFamily="18" charset="0"/>
                                    <a:cs typeface="Times New Roman" pitchFamily="18" charset="0"/>
                                  </a:rPr>
                                  <m:t>𝜕</m:t>
                                </m:r>
                                <m:sSubSup>
                                  <m:sSubSupPr>
                                    <m:ctrlPr>
                                      <a:rPr lang="en-US" sz="1800" i="1" smtClean="0">
                                        <a:latin typeface="Cambria Math" panose="02040503050406030204" pitchFamily="18" charset="0"/>
                                        <a:ea typeface="Cambria Math" panose="02040503050406030204" pitchFamily="18" charset="0"/>
                                        <a:cs typeface="Times New Roman" pitchFamily="18" charset="0"/>
                                      </a:rPr>
                                    </m:ctrlPr>
                                  </m:sSubSup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𝑛</m:t>
                                    </m:r>
                                  </m:sub>
                                  <m:sup>
                                    <m:r>
                                      <a:rPr lang="en-US" sz="1800" b="0" i="1" smtClean="0">
                                        <a:latin typeface="Cambria Math" panose="02040503050406030204" pitchFamily="18" charset="0"/>
                                        <a:ea typeface="Cambria Math" panose="02040503050406030204" pitchFamily="18" charset="0"/>
                                        <a:cs typeface="Times New Roman" pitchFamily="18" charset="0"/>
                                      </a:rPr>
                                      <m:t>2</m:t>
                                    </m:r>
                                  </m:sup>
                                </m:sSubSup>
                              </m:den>
                            </m:f>
                          </m:e>
                        </m:eqArr>
                      </m:e>
                    </m:d>
                  </m:oMath>
                </a14:m>
                <a:endParaRPr lang="en-US" sz="1800" dirty="0" smtClean="0">
                  <a:latin typeface="Times New Roman" pitchFamily="18" charset="0"/>
                  <a:cs typeface="Times New Roman" pitchFamily="18" charset="0"/>
                </a:endParaRPr>
              </a:p>
              <a:p>
                <a:pPr algn="just">
                  <a:buAutoNum type="alphaLcParenBoth"/>
                </a:pPr>
                <a:r>
                  <a:rPr lang="en-US" sz="1800" dirty="0" smtClean="0">
                    <a:latin typeface="Times New Roman" pitchFamily="18" charset="0"/>
                    <a:cs typeface="Times New Roman" pitchFamily="18" charset="0"/>
                  </a:rPr>
                  <a:t>If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i="1" smtClean="0">
                            <a:latin typeface="Cambria Math" panose="02040503050406030204" pitchFamily="18" charset="0"/>
                            <a:ea typeface="Cambria Math" panose="02040503050406030204" pitchFamily="18" charset="0"/>
                            <a:cs typeface="Times New Roman" pitchFamily="18" charset="0"/>
                          </a:rPr>
                          <m:t>∆</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&gt;0,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m:t>
                        </m:r>
                      </m:e>
                      <m:sub>
                        <m:r>
                          <a:rPr lang="en-US" sz="1800" b="0" i="1" smtClean="0">
                            <a:latin typeface="Cambria Math" panose="02040503050406030204" pitchFamily="18" charset="0"/>
                            <a:cs typeface="Times New Roman" pitchFamily="18" charset="0"/>
                          </a:rPr>
                          <m:t>4</m:t>
                        </m:r>
                      </m:sub>
                    </m:sSub>
                    <m:r>
                      <a:rPr lang="en-US" sz="1800" b="0" i="1" smtClean="0">
                        <a:latin typeface="Cambria Math" panose="02040503050406030204" pitchFamily="18" charset="0"/>
                        <a:cs typeface="Times New Roman" pitchFamily="18" charset="0"/>
                      </a:rPr>
                      <m:t>&lt;0,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m:t>
                        </m:r>
                      </m:e>
                      <m:sub>
                        <m:r>
                          <a:rPr lang="en-US" sz="1800" b="0" i="1" smtClean="0">
                            <a:latin typeface="Cambria Math" panose="02040503050406030204" pitchFamily="18" charset="0"/>
                            <a:cs typeface="Times New Roman" pitchFamily="18" charset="0"/>
                          </a:rPr>
                          <m:t>5</m:t>
                        </m:r>
                      </m:sub>
                    </m:sSub>
                    <m:r>
                      <a:rPr lang="en-US" sz="1800" b="0" i="1" smtClean="0">
                        <a:latin typeface="Cambria Math" panose="02040503050406030204" pitchFamily="18" charset="0"/>
                        <a:cs typeface="Times New Roman" pitchFamily="18" charset="0"/>
                      </a:rPr>
                      <m:t>&gt;0</m:t>
                    </m:r>
                  </m:oMath>
                </a14:m>
                <a:r>
                  <a:rPr lang="en-US" sz="1800" dirty="0" smtClean="0">
                    <a:latin typeface="Times New Roman" pitchFamily="18" charset="0"/>
                    <a:cs typeface="Times New Roman" pitchFamily="18" charset="0"/>
                  </a:rPr>
                  <a:t>,…., the signs are alternately Positive and negative, the stationary point is a local maximum.</a:t>
                </a:r>
              </a:p>
              <a:p>
                <a:pPr algn="just">
                  <a:buAutoNum type="alphaLcParenBoth"/>
                </a:pPr>
                <a:r>
                  <a:rPr lang="en-US" sz="1800" dirty="0" smtClean="0">
                    <a:latin typeface="Times New Roman" pitchFamily="18" charset="0"/>
                    <a:cs typeface="Times New Roman" pitchFamily="18" charset="0"/>
                  </a:rPr>
                  <a:t>If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i="1" smtClean="0">
                            <a:latin typeface="Cambria Math" panose="02040503050406030204" pitchFamily="18" charset="0"/>
                            <a:ea typeface="Cambria Math" panose="02040503050406030204" pitchFamily="18" charset="0"/>
                            <a:cs typeface="Times New Roman" pitchFamily="18" charset="0"/>
                          </a:rPr>
                          <m:t>∆</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&lt;0,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m:t>
                        </m:r>
                      </m:e>
                      <m:sub>
                        <m:r>
                          <a:rPr lang="en-US" sz="1800" b="0" i="1" smtClean="0">
                            <a:latin typeface="Cambria Math" panose="02040503050406030204" pitchFamily="18" charset="0"/>
                            <a:cs typeface="Times New Roman" pitchFamily="18" charset="0"/>
                          </a:rPr>
                          <m:t>4</m:t>
                        </m:r>
                      </m:sub>
                    </m:sSub>
                    <m:r>
                      <a:rPr lang="en-US" sz="1800" b="0" i="1" smtClean="0">
                        <a:latin typeface="Cambria Math" panose="02040503050406030204" pitchFamily="18" charset="0"/>
                        <a:cs typeface="Times New Roman" pitchFamily="18" charset="0"/>
                      </a:rPr>
                      <m:t>&lt;0,</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m:t>
                        </m:r>
                      </m:e>
                      <m:sub>
                        <m:r>
                          <a:rPr lang="en-US" sz="1800" b="0" i="1" smtClean="0">
                            <a:latin typeface="Cambria Math" panose="02040503050406030204" pitchFamily="18" charset="0"/>
                            <a:cs typeface="Times New Roman" pitchFamily="18" charset="0"/>
                          </a:rPr>
                          <m:t>5</m:t>
                        </m:r>
                      </m:sub>
                    </m:sSub>
                    <m:r>
                      <a:rPr lang="en-US" sz="1800" b="0" i="1" smtClean="0">
                        <a:latin typeface="Cambria Math" panose="02040503050406030204" pitchFamily="18" charset="0"/>
                        <a:cs typeface="Times New Roman" pitchFamily="18" charset="0"/>
                      </a:rPr>
                      <m:t>&lt;0, …..,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m:t>
                        </m:r>
                      </m:e>
                      <m:sub>
                        <m:r>
                          <a:rPr lang="en-US" sz="1800" b="0" i="1" smtClean="0">
                            <a:latin typeface="Cambria Math" panose="02040503050406030204" pitchFamily="18" charset="0"/>
                            <a:cs typeface="Times New Roman" pitchFamily="18" charset="0"/>
                          </a:rPr>
                          <m:t>𝑛</m:t>
                        </m:r>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&lt;0,</m:t>
                    </m:r>
                  </m:oMath>
                </a14:m>
                <a:r>
                  <a:rPr lang="en-US" sz="1800" dirty="0" smtClean="0">
                    <a:latin typeface="Times New Roman" pitchFamily="18" charset="0"/>
                    <a:cs typeface="Times New Roman" pitchFamily="18" charset="0"/>
                  </a:rPr>
                  <a:t> the sign being always negative, the stationary point is a local minimum.</a:t>
                </a: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p>
              <a:p>
                <a:pPr marL="0" indent="0" algn="just">
                  <a:buNone/>
                </a:pPr>
                <a:r>
                  <a:rPr lang="en-US" sz="1800" dirty="0" smtClean="0">
                    <a:latin typeface="Times New Roman" pitchFamily="18" charset="0"/>
                    <a:cs typeface="Times New Roman" pitchFamily="18" charset="0"/>
                  </a:rPr>
                  <a:t/>
                </a: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838200"/>
                <a:ext cx="8229600" cy="5486400"/>
              </a:xfrm>
              <a:blipFill rotWithShape="0">
                <a:blip r:embed="rId2"/>
                <a:stretch>
                  <a:fillRect l="-667" t="-667"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EDF6CF2-CA0F-4854-BCD2-B3326ACA6474}"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Lagrangian Method(CO3)</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52400" y="838200"/>
                <a:ext cx="8839200" cy="5791200"/>
              </a:xfrm>
            </p:spPr>
            <p:txBody>
              <a:bodyPr>
                <a:noAutofit/>
              </a:bodyPr>
              <a:lstStyle/>
              <a:p>
                <a:pPr marL="0" indent="0" algn="just">
                  <a:buNone/>
                </a:pPr>
                <a:r>
                  <a:rPr lang="en-US" sz="1800" b="1" dirty="0" smtClean="0">
                    <a:latin typeface="Times New Roman" pitchFamily="18" charset="0"/>
                    <a:cs typeface="Times New Roman" pitchFamily="18" charset="0"/>
                  </a:rPr>
                  <a:t>Q1. </a:t>
                </a:r>
                <a:r>
                  <a:rPr lang="en-US" sz="1800" dirty="0" smtClean="0">
                    <a:latin typeface="Times New Roman" pitchFamily="18" charset="0"/>
                    <a:cs typeface="Times New Roman" pitchFamily="18" charset="0"/>
                  </a:rPr>
                  <a:t>Solve the non-linear programming problem :</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Minimize(or Maximize)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=2</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r>
                      <a:rPr lang="en-US" sz="1800" b="0" i="1" smtClean="0">
                        <a:latin typeface="Cambria Math" panose="02040503050406030204" pitchFamily="18" charset="0"/>
                        <a:cs typeface="Times New Roman" pitchFamily="18" charset="0"/>
                      </a:rPr>
                      <m:t>−24</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+2</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−8</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+2</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−12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+200</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Subject to the Constraints are :</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=11</m:t>
                    </m:r>
                  </m:oMath>
                </a14:m>
                <a:r>
                  <a:rPr lang="en-US" sz="1800" dirty="0" smtClean="0">
                    <a:latin typeface="Times New Roman" pitchFamily="18" charset="0"/>
                    <a:cs typeface="Times New Roman" pitchFamily="18" charset="0"/>
                  </a:rPr>
                  <a:t> ,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 , </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 , </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cs typeface="Times New Roman" pitchFamily="18" charset="0"/>
                      </a:rPr>
                      <m:t> </m:t>
                    </m:r>
                    <m:r>
                      <a:rPr lang="en-US" sz="1800" i="1">
                        <a:latin typeface="Cambria Math" panose="02040503050406030204" pitchFamily="18" charset="0"/>
                        <a:ea typeface="Cambria Math" panose="02040503050406030204" pitchFamily="18" charset="0"/>
                        <a:cs typeface="Times New Roman" pitchFamily="18" charset="0"/>
                      </a:rPr>
                      <m:t>≥0</m:t>
                    </m:r>
                  </m:oMath>
                </a14:m>
                <a:r>
                  <a:rPr lang="en-US" sz="1800" dirty="0">
                    <a:latin typeface="Times New Roman" pitchFamily="18" charset="0"/>
                    <a:cs typeface="Times New Roman" pitchFamily="18" charset="0"/>
                  </a:rPr>
                  <a:t>.</a:t>
                </a:r>
              </a:p>
              <a:p>
                <a:pPr marL="0" indent="0" algn="just">
                  <a:buNone/>
                </a:pPr>
                <a:r>
                  <a:rPr lang="en-US" sz="1800" dirty="0" smtClean="0">
                    <a:latin typeface="Times New Roman" pitchFamily="18" charset="0"/>
                    <a:cs typeface="Times New Roman" pitchFamily="18" charset="0"/>
                  </a:rPr>
                  <a:t>Solution: The Lagrangian function can be formulated as follows:</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𝐿</m:t>
                    </m:r>
                    <m:d>
                      <m:dPr>
                        <m:ctrlPr>
                          <a:rPr lang="en-US" sz="1800" b="0" i="1" smtClean="0">
                            <a:latin typeface="Cambria Math" panose="02040503050406030204" pitchFamily="18" charset="0"/>
                            <a:cs typeface="Times New Roman" pitchFamily="18" charset="0"/>
                          </a:rPr>
                        </m:ctrlPr>
                      </m:dPr>
                      <m:e>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 </m:t>
                        </m:r>
                        <m:r>
                          <a:rPr lang="en-US" sz="1800" b="0" i="1" smtClean="0">
                            <a:latin typeface="Cambria Math" panose="02040503050406030204" pitchFamily="18" charset="0"/>
                            <a:ea typeface="Cambria Math" panose="02040503050406030204" pitchFamily="18" charset="0"/>
                            <a:cs typeface="Times New Roman" pitchFamily="18" charset="0"/>
                          </a:rPr>
                          <m:t>𝜆</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2</m:t>
                    </m:r>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cs typeface="Times New Roman" pitchFamily="18" charset="0"/>
                          </a:rPr>
                          <m:t>𝑥</m:t>
                        </m:r>
                      </m:e>
                      <m:sup>
                        <m:r>
                          <a:rPr lang="en-US" sz="1800" i="1">
                            <a:latin typeface="Cambria Math" panose="02040503050406030204" pitchFamily="18" charset="0"/>
                            <a:cs typeface="Times New Roman" pitchFamily="18" charset="0"/>
                          </a:rPr>
                          <m:t>2</m:t>
                        </m:r>
                      </m:sup>
                    </m:sSup>
                    <m:r>
                      <a:rPr lang="en-US" sz="1800" i="1">
                        <a:latin typeface="Cambria Math" panose="02040503050406030204" pitchFamily="18" charset="0"/>
                        <a:cs typeface="Times New Roman" pitchFamily="18" charset="0"/>
                      </a:rPr>
                      <m:t>−24</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+2</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−8</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+2</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−12</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cs typeface="Times New Roman" pitchFamily="18" charset="0"/>
                      </a:rPr>
                      <m:t>+20</m:t>
                    </m:r>
                    <m:r>
                      <a:rPr lang="en-US" sz="1800" b="0" i="1" smtClean="0">
                        <a:latin typeface="Cambria Math" panose="02040503050406030204" pitchFamily="18" charset="0"/>
                        <a:cs typeface="Times New Roman" pitchFamily="18" charset="0"/>
                      </a:rPr>
                      <m:t>0−</m:t>
                    </m:r>
                    <m:r>
                      <a:rPr lang="en-US" sz="1800" b="0" i="1" smtClean="0">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−11)</m:t>
                    </m:r>
                  </m:oMath>
                </a14:m>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The necessary conditions for the stationary point are :</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𝐿</m:t>
                        </m:r>
                      </m:num>
                      <m:den>
                        <m:r>
                          <a:rPr lang="en-US" sz="1800" i="1" smtClean="0">
                            <a:latin typeface="Cambria Math" panose="02040503050406030204" pitchFamily="18" charset="0"/>
                            <a:ea typeface="Cambria Math" panose="02040503050406030204" pitchFamily="18" charset="0"/>
                            <a:cs typeface="Times New Roman" pitchFamily="18" charset="0"/>
                          </a:rPr>
                          <m:t>𝜕</m:t>
                        </m:r>
                        <m:sSub>
                          <m:sSubPr>
                            <m:ctrlPr>
                              <a:rPr lang="en-US" sz="180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den>
                    </m:f>
                    <m:r>
                      <a:rPr lang="en-US" sz="1800" b="0" i="1" smtClean="0">
                        <a:latin typeface="Cambria Math" panose="02040503050406030204" pitchFamily="18" charset="0"/>
                        <a:cs typeface="Times New Roman" pitchFamily="18" charset="0"/>
                      </a:rPr>
                      <m:t>=0 </m:t>
                    </m:r>
                    <m:r>
                      <a:rPr lang="en-US" sz="1800" b="0" i="1" smtClean="0">
                        <a:latin typeface="Cambria Math" panose="02040503050406030204" pitchFamily="18" charset="0"/>
                        <a:ea typeface="Cambria Math" panose="02040503050406030204" pitchFamily="18" charset="0"/>
                        <a:cs typeface="Times New Roman" pitchFamily="18" charset="0"/>
                      </a:rPr>
                      <m:t>⟹4</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r>
                      <a:rPr lang="en-US" sz="1800" b="0" i="1" smtClean="0">
                        <a:latin typeface="Cambria Math" panose="02040503050406030204" pitchFamily="18" charset="0"/>
                        <a:ea typeface="Cambria Math" panose="02040503050406030204" pitchFamily="18" charset="0"/>
                        <a:cs typeface="Times New Roman" pitchFamily="18" charset="0"/>
                      </a:rPr>
                      <m:t>−24−</m:t>
                    </m:r>
                  </m:oMath>
                </a14:m>
                <a:r>
                  <a:rPr lang="en-US" sz="1800" dirty="0">
                    <a:ea typeface="Cambria Math" panose="02040503050406030204" pitchFamily="18" charset="0"/>
                    <a:cs typeface="Times New Roman" pitchFamily="18" charset="0"/>
                  </a:rPr>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…….(1)</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𝐿</m:t>
                        </m:r>
                      </m:num>
                      <m:den>
                        <m:r>
                          <a:rPr lang="en-US" sz="1800" i="1" smtClean="0">
                            <a:latin typeface="Cambria Math" panose="02040503050406030204" pitchFamily="18" charset="0"/>
                            <a:ea typeface="Cambria Math" panose="02040503050406030204" pitchFamily="18" charset="0"/>
                            <a:cs typeface="Times New Roman" pitchFamily="18" charset="0"/>
                          </a:rPr>
                          <m:t>𝜕</m:t>
                        </m:r>
                        <m:sSub>
                          <m:sSubPr>
                            <m:ctrlPr>
                              <a:rPr lang="en-US" sz="180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den>
                    </m:f>
                    <m:r>
                      <a:rPr lang="en-US" sz="1800" b="0" i="1" smtClean="0">
                        <a:latin typeface="Cambria Math" panose="02040503050406030204" pitchFamily="18" charset="0"/>
                        <a:cs typeface="Times New Roman" pitchFamily="18" charset="0"/>
                      </a:rPr>
                      <m:t>=0</m:t>
                    </m:r>
                    <m:r>
                      <a:rPr lang="en-US" sz="1800" i="1">
                        <a:latin typeface="Cambria Math" panose="02040503050406030204" pitchFamily="18" charset="0"/>
                        <a:ea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a:r>
                <a14:m>
                  <m:oMath xmlns:m="http://schemas.openxmlformats.org/officeDocument/2006/math">
                    <m:r>
                      <a:rPr lang="en-US" sz="1800" b="0" i="1" dirty="0" smtClean="0">
                        <a:latin typeface="Cambria Math" panose="02040503050406030204" pitchFamily="18" charset="0"/>
                        <a:cs typeface="Times New Roman" pitchFamily="18" charset="0"/>
                      </a:rPr>
                      <m:t>4</m:t>
                    </m:r>
                    <m:sSub>
                      <m:sSubPr>
                        <m:ctrlPr>
                          <a:rPr lang="en-US" sz="1800" b="0" i="1" dirty="0" smtClean="0">
                            <a:latin typeface="Cambria Math" panose="02040503050406030204" pitchFamily="18" charset="0"/>
                            <a:cs typeface="Times New Roman" pitchFamily="18" charset="0"/>
                          </a:rPr>
                        </m:ctrlPr>
                      </m:sSubPr>
                      <m:e>
                        <m:r>
                          <a:rPr lang="en-US" sz="1800" b="0" i="1" dirty="0" smtClean="0">
                            <a:latin typeface="Cambria Math" panose="02040503050406030204" pitchFamily="18" charset="0"/>
                            <a:cs typeface="Times New Roman" pitchFamily="18" charset="0"/>
                          </a:rPr>
                          <m:t>𝑥</m:t>
                        </m:r>
                      </m:e>
                      <m:sub>
                        <m:r>
                          <a:rPr lang="en-US" sz="1800" b="0" i="1" dirty="0" smtClean="0">
                            <a:latin typeface="Cambria Math" panose="02040503050406030204" pitchFamily="18" charset="0"/>
                            <a:cs typeface="Times New Roman" pitchFamily="18" charset="0"/>
                          </a:rPr>
                          <m:t>2</m:t>
                        </m:r>
                      </m:sub>
                    </m:sSub>
                    <m:r>
                      <a:rPr lang="en-US" sz="1800" b="0" i="1" dirty="0" smtClean="0">
                        <a:latin typeface="Cambria Math" panose="02040503050406030204" pitchFamily="18" charset="0"/>
                        <a:cs typeface="Times New Roman" pitchFamily="18" charset="0"/>
                      </a:rPr>
                      <m:t>−8−</m:t>
                    </m:r>
                  </m:oMath>
                </a14:m>
                <a:r>
                  <a:rPr lang="en-US" sz="1800" dirty="0">
                    <a:ea typeface="Cambria Math" panose="02040503050406030204" pitchFamily="18" charset="0"/>
                    <a:cs typeface="Times New Roman" pitchFamily="18" charset="0"/>
                  </a:rPr>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=0 ………(2)</m:t>
                    </m:r>
                  </m:oMath>
                </a14:m>
                <a:endParaRPr lang="en-US" sz="1800" dirty="0" smtClean="0">
                  <a:latin typeface="Times New Roman" pitchFamily="18" charset="0"/>
                  <a:cs typeface="Times New Roman" pitchFamily="18" charset="0"/>
                </a:endParaRPr>
              </a:p>
              <a:p>
                <a:pPr marL="0" indent="0" algn="just">
                  <a:buNone/>
                </a:pPr>
                <a:r>
                  <a:rPr lang="en-US" sz="1800" dirty="0" smtClean="0">
                    <a:cs typeface="Times New Roman" pitchFamily="18" charset="0"/>
                  </a:rPr>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𝐿</m:t>
                        </m:r>
                      </m:num>
                      <m:den>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3</m:t>
                            </m:r>
                          </m:sub>
                        </m:sSub>
                      </m:den>
                    </m:f>
                    <m:r>
                      <a:rPr lang="en-US" sz="1800" i="1">
                        <a:latin typeface="Cambria Math" panose="02040503050406030204" pitchFamily="18" charset="0"/>
                        <a:cs typeface="Times New Roman" pitchFamily="18" charset="0"/>
                      </a:rPr>
                      <m:t>=0 </m:t>
                    </m:r>
                    <m:r>
                      <a:rPr lang="en-US" sz="1800" i="1">
                        <a:latin typeface="Cambria Math" panose="02040503050406030204" pitchFamily="18" charset="0"/>
                        <a:ea typeface="Cambria Math" panose="02040503050406030204" pitchFamily="18" charset="0"/>
                        <a:cs typeface="Times New Roman" pitchFamily="18" charset="0"/>
                      </a:rPr>
                      <m:t>⟹4</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3</m:t>
                        </m:r>
                      </m:sub>
                    </m:sSub>
                    <m:r>
                      <a:rPr lang="en-US" sz="1800" i="1">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1</m:t>
                    </m:r>
                    <m:r>
                      <a:rPr lang="en-US" sz="1800" i="1">
                        <a:latin typeface="Cambria Math" panose="02040503050406030204" pitchFamily="18" charset="0"/>
                        <a:ea typeface="Cambria Math" panose="02040503050406030204" pitchFamily="18" charset="0"/>
                        <a:cs typeface="Times New Roman" pitchFamily="18" charset="0"/>
                      </a:rPr>
                      <m:t>2−</m:t>
                    </m:r>
                  </m:oMath>
                </a14:m>
                <a:r>
                  <a:rPr lang="en-US" sz="1800" dirty="0">
                    <a:ea typeface="Cambria Math" panose="02040503050406030204" pitchFamily="18" charset="0"/>
                    <a:cs typeface="Times New Roman" pitchFamily="18" charset="0"/>
                  </a:rPr>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itchFamily="18" charset="0"/>
                      </a:rPr>
                      <m:t>𝜆</m:t>
                    </m:r>
                    <m:r>
                      <a:rPr lang="en-US" sz="1800" i="1">
                        <a:latin typeface="Cambria Math" panose="02040503050406030204" pitchFamily="18" charset="0"/>
                        <a:ea typeface="Cambria Math" panose="02040503050406030204" pitchFamily="18" charset="0"/>
                        <a:cs typeface="Times New Roman" pitchFamily="18" charset="0"/>
                      </a:rPr>
                      <m:t>=0</m:t>
                    </m:r>
                  </m:oMath>
                </a14:m>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(3)</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𝐿</m:t>
                        </m:r>
                      </m:num>
                      <m:den>
                        <m:r>
                          <a:rPr lang="en-US" sz="1800" i="1">
                            <a:latin typeface="Cambria Math" panose="02040503050406030204" pitchFamily="18" charset="0"/>
                            <a:ea typeface="Cambria Math" panose="02040503050406030204" pitchFamily="18" charset="0"/>
                            <a:cs typeface="Times New Roman" pitchFamily="18" charset="0"/>
                          </a:rPr>
                          <m:t>𝜕𝜆</m:t>
                        </m:r>
                      </m:den>
                    </m:f>
                    <m:r>
                      <a:rPr lang="en-US" sz="1800" i="1">
                        <a:latin typeface="Cambria Math" panose="02040503050406030204" pitchFamily="18" charset="0"/>
                        <a:cs typeface="Times New Roman" pitchFamily="18" charset="0"/>
                      </a:rPr>
                      <m:t>=0 </m:t>
                    </m:r>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−11)</m:t>
                    </m:r>
                    <m:r>
                      <a:rPr lang="en-US" sz="1800" i="1">
                        <a:latin typeface="Cambria Math" panose="02040503050406030204" pitchFamily="18" charset="0"/>
                        <a:ea typeface="Cambria Math" panose="02040503050406030204" pitchFamily="18" charset="0"/>
                        <a:cs typeface="Times New Roman" pitchFamily="18" charset="0"/>
                      </a:rPr>
                      <m:t>=0</m:t>
                    </m:r>
                  </m:oMath>
                </a14:m>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(4)</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On solving Equations (1), (2), (3) and (4), we get</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d>
                      <m:dPr>
                        <m:ctrlPr>
                          <a:rPr lang="en-US" sz="1800" b="0" i="1" smtClean="0">
                            <a:latin typeface="Cambria Math" panose="02040503050406030204" pitchFamily="18" charset="0"/>
                            <a:cs typeface="Times New Roman" pitchFamily="18" charset="0"/>
                          </a:rPr>
                        </m:ctrlPr>
                      </m:dPr>
                      <m:e>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e>
                    </m:d>
                    <m:r>
                      <a:rPr lang="en-US" sz="1800" b="0" i="1" smtClean="0">
                        <a:latin typeface="Cambria Math" panose="02040503050406030204" pitchFamily="18" charset="0"/>
                        <a:cs typeface="Times New Roman" pitchFamily="18" charset="0"/>
                      </a:rPr>
                      <m:t>=</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6, 2, 3</m:t>
                        </m:r>
                      </m:e>
                    </m:d>
                    <m:r>
                      <a:rPr lang="en-US" sz="1800" b="0" i="1" smtClean="0">
                        <a:latin typeface="Cambria Math" panose="02040503050406030204" pitchFamily="18" charset="0"/>
                        <a:cs typeface="Times New Roman" pitchFamily="18" charset="0"/>
                      </a:rPr>
                      <m:t>; </m:t>
                    </m:r>
                    <m:r>
                      <a:rPr lang="en-US" sz="1800" b="0" i="1" smtClean="0">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Now Check whether the Z is maximum or Minimum.</a:t>
                </a: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r>
                  <a:rPr lang="en-US" sz="1600" dirty="0" smtClean="0">
                    <a:latin typeface="Times New Roman" pitchFamily="18" charset="0"/>
                    <a:cs typeface="Times New Roman" pitchFamily="18" charset="0"/>
                  </a:rPr>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838200"/>
                <a:ext cx="8839200" cy="5791200"/>
              </a:xfrm>
              <a:blipFill rotWithShape="0">
                <a:blip r:embed="rId2"/>
                <a:stretch>
                  <a:fillRect l="-552" t="-63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91B7DF7-A240-4887-B263-B53CD0A1961B}"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Examples of Lagrangian </a:t>
            </a:r>
            <a:r>
              <a:rPr lang="en-US" sz="2400" b="1" dirty="0">
                <a:latin typeface="Times New Roman" pitchFamily="18" charset="0"/>
                <a:cs typeface="Times New Roman" pitchFamily="18" charset="0"/>
              </a:rPr>
              <a:t>Method(CO3)</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762000"/>
                <a:ext cx="8229600" cy="5486400"/>
              </a:xfrm>
            </p:spPr>
            <p:txBody>
              <a:bodyPr>
                <a:noAutofit/>
              </a:bodyPr>
              <a:lstStyle/>
              <a:p>
                <a:pPr marL="0" indent="0">
                  <a:buNone/>
                </a:pPr>
                <a:r>
                  <a:rPr lang="en-US" sz="1800" dirty="0">
                    <a:latin typeface="Times New Roman" pitchFamily="18" charset="0"/>
                    <a:cs typeface="Times New Roman" pitchFamily="18" charset="0"/>
                  </a:rPr>
                  <a:t>We have    </a:t>
                </a:r>
                <a14:m>
                  <m:oMath xmlns:m="http://schemas.openxmlformats.org/officeDocument/2006/math">
                    <m:sSub>
                      <m:sSubPr>
                        <m:ctrlPr>
                          <a:rPr lang="en-US" sz="1800" i="1">
                            <a:latin typeface="Cambria Math" panose="02040503050406030204" pitchFamily="18" charset="0"/>
                            <a:cs typeface="Times New Roman" pitchFamily="18" charset="0"/>
                          </a:rPr>
                        </m:ctrlPr>
                      </m:sSubPr>
                      <m:e>
                        <m:r>
                          <m:rPr>
                            <m:sty m:val="p"/>
                          </m:rPr>
                          <a:rPr lang="el-GR" sz="1800" i="1">
                            <a:latin typeface="Cambria Math" panose="02040503050406030204" pitchFamily="18" charset="0"/>
                            <a:ea typeface="Cambria Math" panose="02040503050406030204" pitchFamily="18" charset="0"/>
                            <a:cs typeface="Times New Roman" pitchFamily="18" charset="0"/>
                          </a:rPr>
                          <m:t>Δ</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cs typeface="Times New Roman" pitchFamily="18" charset="0"/>
                      </a:rPr>
                      <m:t>=</m:t>
                    </m:r>
                    <m:d>
                      <m:dPr>
                        <m:begChr m:val="|"/>
                        <m:endChr m:val="|"/>
                        <m:ctrlPr>
                          <a:rPr lang="en-US" sz="1800" i="1">
                            <a:latin typeface="Cambria Math" panose="02040503050406030204" pitchFamily="18" charset="0"/>
                            <a:cs typeface="Times New Roman" pitchFamily="18" charset="0"/>
                          </a:rPr>
                        </m:ctrlPr>
                      </m:dPr>
                      <m:e>
                        <m:eqArr>
                          <m:eqArrPr>
                            <m:ctrlPr>
                              <a:rPr lang="en-US" sz="1800" i="1">
                                <a:latin typeface="Cambria Math" panose="02040503050406030204" pitchFamily="18" charset="0"/>
                                <a:cs typeface="Times New Roman" pitchFamily="18" charset="0"/>
                              </a:rPr>
                            </m:ctrlPr>
                          </m:eqArrPr>
                          <m:e>
                            <m:r>
                              <a:rPr lang="en-US" sz="1800" i="1">
                                <a:latin typeface="Cambria Math" panose="02040503050406030204" pitchFamily="18" charset="0"/>
                                <a:cs typeface="Times New Roman" pitchFamily="18" charset="0"/>
                              </a:rPr>
                              <m:t>0    1     1</m:t>
                            </m:r>
                          </m:e>
                          <m:e>
                            <m:r>
                              <a:rPr lang="en-US" sz="1800" i="1">
                                <a:latin typeface="Cambria Math" panose="02040503050406030204" pitchFamily="18" charset="0"/>
                                <a:cs typeface="Times New Roman" pitchFamily="18" charset="0"/>
                              </a:rPr>
                              <m:t>1     4     0</m:t>
                            </m:r>
                          </m:e>
                          <m:e>
                            <m:r>
                              <a:rPr lang="en-US" sz="1800" i="1">
                                <a:latin typeface="Cambria Math" panose="02040503050406030204" pitchFamily="18" charset="0"/>
                                <a:cs typeface="Times New Roman" pitchFamily="18" charset="0"/>
                              </a:rPr>
                              <m:t>1     0     4</m:t>
                            </m:r>
                          </m:e>
                        </m:eqArr>
                      </m:e>
                    </m:d>
                    <m:r>
                      <a:rPr lang="en-US" sz="1800">
                        <a:latin typeface="Cambria Math" panose="02040503050406030204" pitchFamily="18" charset="0"/>
                        <a:cs typeface="Times New Roman" pitchFamily="18" charset="0"/>
                      </a:rPr>
                      <m:t>=−8</m:t>
                    </m:r>
                  </m:oMath>
                </a14:m>
                <a:r>
                  <a:rPr lang="en-US" sz="1800" dirty="0">
                    <a:latin typeface="Times New Roman" pitchFamily="18" charset="0"/>
                    <a:cs typeface="Times New Roman" pitchFamily="18" charset="0"/>
                  </a:rPr>
                  <a:t>    and    </a:t>
                </a:r>
                <a14:m>
                  <m:oMath xmlns:m="http://schemas.openxmlformats.org/officeDocument/2006/math">
                    <m:sSub>
                      <m:sSubPr>
                        <m:ctrlPr>
                          <a:rPr lang="en-US" sz="1800" i="1">
                            <a:latin typeface="Cambria Math" panose="02040503050406030204" pitchFamily="18" charset="0"/>
                            <a:cs typeface="Times New Roman" pitchFamily="18" charset="0"/>
                          </a:rPr>
                        </m:ctrlPr>
                      </m:sSubPr>
                      <m:e>
                        <m:r>
                          <m:rPr>
                            <m:sty m:val="p"/>
                          </m:rPr>
                          <a:rPr lang="el-GR" sz="1800" i="1">
                            <a:latin typeface="Cambria Math" panose="02040503050406030204" pitchFamily="18" charset="0"/>
                            <a:ea typeface="Cambria Math" panose="02040503050406030204" pitchFamily="18" charset="0"/>
                            <a:cs typeface="Times New Roman" pitchFamily="18" charset="0"/>
                          </a:rPr>
                          <m:t>Δ</m:t>
                        </m:r>
                      </m:e>
                      <m:sub>
                        <m:r>
                          <a:rPr lang="en-US" sz="1800" i="1">
                            <a:latin typeface="Cambria Math" panose="02040503050406030204" pitchFamily="18" charset="0"/>
                            <a:cs typeface="Times New Roman" pitchFamily="18" charset="0"/>
                          </a:rPr>
                          <m:t>4</m:t>
                        </m:r>
                      </m:sub>
                    </m:sSub>
                    <m:r>
                      <a:rPr lang="en-US" sz="1800" i="1">
                        <a:latin typeface="Cambria Math" panose="02040503050406030204" pitchFamily="18" charset="0"/>
                        <a:cs typeface="Times New Roman" pitchFamily="18" charset="0"/>
                      </a:rPr>
                      <m:t>=</m:t>
                    </m:r>
                    <m:d>
                      <m:dPr>
                        <m:begChr m:val="|"/>
                        <m:endChr m:val="|"/>
                        <m:ctrlPr>
                          <a:rPr lang="en-US" sz="1800" i="1">
                            <a:latin typeface="Cambria Math" panose="02040503050406030204" pitchFamily="18" charset="0"/>
                            <a:cs typeface="Times New Roman" pitchFamily="18" charset="0"/>
                          </a:rPr>
                        </m:ctrlPr>
                      </m:dPr>
                      <m:e>
                        <m:eqArr>
                          <m:eqArrPr>
                            <m:ctrlPr>
                              <a:rPr lang="en-US" sz="1800" i="1">
                                <a:latin typeface="Cambria Math" panose="02040503050406030204" pitchFamily="18" charset="0"/>
                                <a:cs typeface="Times New Roman" pitchFamily="18" charset="0"/>
                              </a:rPr>
                            </m:ctrlPr>
                          </m:eqArrPr>
                          <m:e>
                            <m:r>
                              <a:rPr lang="en-US" sz="1800" i="1">
                                <a:latin typeface="Cambria Math" panose="02040503050406030204" pitchFamily="18" charset="0"/>
                                <a:cs typeface="Times New Roman" pitchFamily="18" charset="0"/>
                              </a:rPr>
                              <m:t>0  1   1   1</m:t>
                            </m:r>
                          </m:e>
                          <m:e>
                            <m:r>
                              <a:rPr lang="en-US" sz="1800" i="1">
                                <a:latin typeface="Cambria Math" panose="02040503050406030204" pitchFamily="18" charset="0"/>
                                <a:cs typeface="Times New Roman" pitchFamily="18" charset="0"/>
                              </a:rPr>
                              <m:t>1   4   0   0</m:t>
                            </m:r>
                          </m:e>
                          <m:e>
                            <m:r>
                              <a:rPr lang="en-US" sz="1800" i="1">
                                <a:latin typeface="Cambria Math" panose="02040503050406030204" pitchFamily="18" charset="0"/>
                                <a:cs typeface="Times New Roman" pitchFamily="18" charset="0"/>
                              </a:rPr>
                              <m:t>1   0   4   0</m:t>
                            </m:r>
                          </m:e>
                          <m:e>
                            <m:r>
                              <a:rPr lang="en-US" sz="1800" i="1">
                                <a:latin typeface="Cambria Math" panose="02040503050406030204" pitchFamily="18" charset="0"/>
                                <a:cs typeface="Times New Roman" pitchFamily="18" charset="0"/>
                              </a:rPr>
                              <m:t>1   0    0   4</m:t>
                            </m:r>
                          </m:e>
                        </m:eqArr>
                      </m:e>
                    </m:d>
                    <m:r>
                      <a:rPr lang="en-US" sz="1800" i="1">
                        <a:latin typeface="Cambria Math" panose="02040503050406030204" pitchFamily="18" charset="0"/>
                        <a:cs typeface="Times New Roman" pitchFamily="18" charset="0"/>
                      </a:rPr>
                      <m:t>=−48</m:t>
                    </m:r>
                  </m:oMath>
                </a14:m>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Hence The given NLPP, the Z is minimum .</a:t>
                </a: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762000"/>
                <a:ext cx="8229600" cy="5486400"/>
              </a:xfrm>
              <a:blipFill rotWithShape="0">
                <a:blip r:embed="rId2"/>
                <a:stretch>
                  <a:fillRect l="-6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6EECD11-DDDF-463F-8495-4EE869BF2DD7}"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Examples of Lagrangian Method(CO3)</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86800" cy="5029200"/>
          </a:xfrm>
        </p:spPr>
        <p:txBody>
          <a:bodyPr>
            <a:normAutofit/>
          </a:bodyPr>
          <a:lstStyle/>
          <a:p>
            <a:pPr>
              <a:buNone/>
            </a:pPr>
            <a:endParaRPr lang="en-US" sz="2000" dirty="0"/>
          </a:p>
          <a:p>
            <a:endParaRPr lang="en-US" sz="2000" dirty="0"/>
          </a:p>
          <a:p>
            <a:pPr>
              <a:buNone/>
            </a:pPr>
            <a:endParaRPr lang="en-US" sz="2000" dirty="0"/>
          </a:p>
          <a:p>
            <a:endParaRPr lang="en-US" sz="2000" dirty="0"/>
          </a:p>
        </p:txBody>
      </p:sp>
      <p:sp>
        <p:nvSpPr>
          <p:cNvPr id="4" name="Date Placeholder 3"/>
          <p:cNvSpPr>
            <a:spLocks noGrp="1"/>
          </p:cNvSpPr>
          <p:nvPr>
            <p:ph type="dt" sz="half" idx="10"/>
          </p:nvPr>
        </p:nvSpPr>
        <p:spPr/>
        <p:txBody>
          <a:bodyPr/>
          <a:lstStyle/>
          <a:p>
            <a:fld id="{746425F8-772B-4A64-A5C4-4BEF7CF0ED42}"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9" name="Rectangle 8"/>
              <p:cNvSpPr/>
              <p:nvPr/>
            </p:nvSpPr>
            <p:spPr>
              <a:xfrm>
                <a:off x="457200" y="1066800"/>
                <a:ext cx="8534400" cy="5078313"/>
              </a:xfrm>
              <a:prstGeom prst="rect">
                <a:avLst/>
              </a:prstGeom>
            </p:spPr>
            <p:txBody>
              <a:bodyPr wrap="square">
                <a:spAutoFit/>
              </a:bodyPr>
              <a:lstStyle/>
              <a:p>
                <a:pPr algn="just"/>
                <a:r>
                  <a:rPr lang="en-US" b="1" dirty="0" smtClean="0">
                    <a:latin typeface="Times New Roman" pitchFamily="18" charset="0"/>
                    <a:cs typeface="Times New Roman" pitchFamily="18" charset="0"/>
                  </a:rPr>
                  <a:t>Q1.</a:t>
                </a:r>
                <a:r>
                  <a:rPr lang="en-US" dirty="0" smtClean="0">
                    <a:latin typeface="Times New Roman" pitchFamily="18" charset="0"/>
                    <a:cs typeface="Times New Roman" pitchFamily="18" charset="0"/>
                  </a:rPr>
                  <a:t> Examine whether  the given non-linear programming is maximum or Minimum type:</a:t>
                </a:r>
              </a:p>
              <a:p>
                <a:pPr algn="just"/>
                <a:r>
                  <a:rPr lang="en-US" b="1" dirty="0">
                    <a:latin typeface="Times New Roman" pitchFamily="18" charset="0"/>
                    <a:cs typeface="Times New Roman" pitchFamily="18" charset="0"/>
                  </a:rPr>
                  <a:t/>
                </a:r>
                <a:r>
                  <a:rPr lang="en-US" b="1" dirty="0" smtClean="0">
                    <a:latin typeface="Times New Roman" pitchFamily="18" charset="0"/>
                    <a:cs typeface="Times New Roman" pitchFamily="18" charset="0"/>
                  </a:rPr>
                  <a:t/>
                </a:r>
                <a:r>
                  <a:rPr lang="en-US" dirty="0" smtClean="0">
                    <a:latin typeface="Times New Roman" pitchFamily="18" charset="0"/>
                    <a:cs typeface="Times New Roman" pitchFamily="18" charset="0"/>
                  </a:rPr>
                  <a:t>Objective function </a:t>
                </a:r>
                <a14:m>
                  <m:oMath xmlns:m="http://schemas.openxmlformats.org/officeDocument/2006/math">
                    <m:r>
                      <a:rPr lang="en-US" b="0" i="1" smtClean="0">
                        <a:latin typeface="Cambria Math" panose="02040503050406030204" pitchFamily="18" charset="0"/>
                        <a:cs typeface="Times New Roman" pitchFamily="18" charset="0"/>
                      </a:rPr>
                      <m:t>𝑍</m:t>
                    </m:r>
                    <m:r>
                      <a:rPr lang="en-US" b="0" i="1" smtClean="0">
                        <a:latin typeface="Cambria Math" panose="02040503050406030204" pitchFamily="18" charset="0"/>
                        <a:cs typeface="Times New Roman" pitchFamily="18" charset="0"/>
                      </a:rPr>
                      <m:t>=6</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1</m:t>
                        </m:r>
                      </m:sub>
                    </m:sSub>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2</m:t>
                        </m:r>
                      </m:sub>
                    </m:sSub>
                  </m:oMath>
                </a14:m>
                <a:endParaRPr lang="en-US" b="1" dirty="0" smtClean="0">
                  <a:latin typeface="Times New Roman" pitchFamily="18" charset="0"/>
                  <a:cs typeface="Times New Roman" pitchFamily="18" charset="0"/>
                </a:endParaRPr>
              </a:p>
              <a:p>
                <a:pPr algn="just"/>
                <a:r>
                  <a:rPr lang="en-US" b="1" dirty="0">
                    <a:latin typeface="Times New Roman" pitchFamily="18" charset="0"/>
                    <a:cs typeface="Times New Roman" pitchFamily="18" charset="0"/>
                  </a:rPr>
                  <a:t/>
                </a:r>
                <a:r>
                  <a:rPr lang="en-US" b="1" dirty="0" smtClean="0">
                    <a:latin typeface="Times New Roman" pitchFamily="18" charset="0"/>
                    <a:cs typeface="Times New Roman" pitchFamily="18" charset="0"/>
                  </a:rPr>
                  <a:t/>
                </a:r>
                <a:r>
                  <a:rPr lang="en-US" dirty="0" smtClean="0">
                    <a:latin typeface="Times New Roman" pitchFamily="18" charset="0"/>
                    <a:cs typeface="Times New Roman" pitchFamily="18" charset="0"/>
                  </a:rPr>
                  <a:t>Subject to the constraints </a:t>
                </a:r>
                <a14:m>
                  <m:oMath xmlns:m="http://schemas.openxmlformats.org/officeDocument/2006/math">
                    <m:r>
                      <a:rPr lang="en-US" b="0" i="1" smtClean="0">
                        <a:latin typeface="Cambria Math" panose="02040503050406030204" pitchFamily="18" charset="0"/>
                        <a:cs typeface="Times New Roman" pitchFamily="18" charset="0"/>
                      </a:rPr>
                      <m:t>2</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1</m:t>
                        </m:r>
                      </m:sub>
                    </m:sSub>
                    <m:r>
                      <a:rPr lang="en-US" b="0" i="1" smtClean="0">
                        <a:latin typeface="Cambria Math" panose="02040503050406030204" pitchFamily="18" charset="0"/>
                        <a:cs typeface="Times New Roman" pitchFamily="18" charset="0"/>
                      </a:rPr>
                      <m:t>+</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2</m:t>
                        </m:r>
                      </m:sub>
                    </m:sSub>
                    <m:r>
                      <a:rPr lang="en-US" b="0" i="1" smtClean="0">
                        <a:latin typeface="Cambria Math" panose="02040503050406030204" pitchFamily="18" charset="0"/>
                        <a:cs typeface="Times New Roman" pitchFamily="18" charset="0"/>
                      </a:rPr>
                      <m:t>=10</m:t>
                    </m:r>
                  </m:oMath>
                </a14:m>
                <a:endParaRPr lang="en-US" b="1" dirty="0" smtClean="0">
                  <a:latin typeface="Times New Roman" pitchFamily="18" charset="0"/>
                  <a:cs typeface="Times New Roman" pitchFamily="18" charset="0"/>
                </a:endParaRPr>
              </a:p>
              <a:p>
                <a:pPr algn="just"/>
                <a:r>
                  <a:rPr lang="en-US" b="1" dirty="0">
                    <a:latin typeface="Times New Roman" pitchFamily="18" charset="0"/>
                    <a:cs typeface="Times New Roman" pitchFamily="18" charset="0"/>
                  </a:rPr>
                  <a:t/>
                </a:r>
                <a:r>
                  <a:rPr lang="en-US" b="1" dirty="0" smtClean="0">
                    <a:latin typeface="Times New Roman" pitchFamily="18" charset="0"/>
                    <a:cs typeface="Times New Roman" pitchFamily="18" charset="0"/>
                  </a:rPr>
                  <a:t/>
                </a:r>
                <a14:m>
                  <m:oMath xmlns:m="http://schemas.openxmlformats.org/officeDocument/2006/math">
                    <m:sSub>
                      <m:sSubPr>
                        <m:ctrlPr>
                          <a:rPr lang="en-US"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1</m:t>
                        </m:r>
                      </m:sub>
                    </m:sSub>
                    <m:r>
                      <a:rPr lang="en-US" b="0" i="1" smtClean="0">
                        <a:latin typeface="Cambria Math" panose="02040503050406030204" pitchFamily="18" charset="0"/>
                        <a:cs typeface="Times New Roman" pitchFamily="18" charset="0"/>
                      </a:rPr>
                      <m:t>, </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2</m:t>
                        </m:r>
                      </m:sub>
                    </m:sSub>
                    <m:r>
                      <a:rPr lang="en-US" b="0" i="1" smtClean="0">
                        <a:latin typeface="Cambria Math" panose="02040503050406030204" pitchFamily="18" charset="0"/>
                        <a:ea typeface="Cambria Math" panose="02040503050406030204" pitchFamily="18" charset="0"/>
                        <a:cs typeface="Times New Roman" pitchFamily="18" charset="0"/>
                      </a:rPr>
                      <m:t>≥0.</m:t>
                    </m:r>
                  </m:oMath>
                </a14:m>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Q2.</a:t>
                </a:r>
                <a:r>
                  <a:rPr lang="en-US" dirty="0" smtClean="0">
                    <a:latin typeface="Times New Roman" pitchFamily="18" charset="0"/>
                    <a:cs typeface="Times New Roman" pitchFamily="18" charset="0"/>
                  </a:rPr>
                  <a:t> Solve the following NLPP </a:t>
                </a:r>
              </a:p>
              <a:p>
                <a:pPr algn="just"/>
                <a:r>
                  <a:rPr lang="en-US" dirty="0">
                    <a:latin typeface="Times New Roman" pitchFamily="18" charset="0"/>
                    <a:cs typeface="Times New Roman" pitchFamily="18" charset="0"/>
                  </a:rPr>
                  <a:t/>
                </a:r>
                <a:r>
                  <a:rPr lang="en-US" dirty="0" smtClean="0">
                    <a:latin typeface="Times New Roman" pitchFamily="18" charset="0"/>
                    <a:cs typeface="Times New Roman" pitchFamily="18" charset="0"/>
                  </a:rPr>
                  <a:t/>
                </a:r>
                <a14:m>
                  <m:oMath xmlns:m="http://schemas.openxmlformats.org/officeDocument/2006/math">
                    <m:r>
                      <a:rPr lang="en-US" b="0" i="1" smtClean="0">
                        <a:latin typeface="Cambria Math" panose="02040503050406030204" pitchFamily="18" charset="0"/>
                        <a:cs typeface="Times New Roman" pitchFamily="18" charset="0"/>
                      </a:rPr>
                      <m:t>𝑍</m:t>
                    </m:r>
                    <m:r>
                      <a:rPr lang="en-US" b="0" i="1" smtClean="0">
                        <a:latin typeface="Cambria Math" panose="02040503050406030204" pitchFamily="18" charset="0"/>
                        <a:cs typeface="Times New Roman" pitchFamily="18" charset="0"/>
                      </a:rPr>
                      <m:t>=6</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1</m:t>
                        </m:r>
                      </m:sub>
                    </m:sSub>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2</m:t>
                        </m:r>
                      </m:sub>
                    </m:sSub>
                    <m:r>
                      <a:rPr lang="en-US" b="0" i="1" smtClean="0">
                        <a:latin typeface="Cambria Math" panose="02040503050406030204" pitchFamily="18" charset="0"/>
                        <a:cs typeface="Times New Roman" pitchFamily="18" charset="0"/>
                      </a:rPr>
                      <m:t>−10</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3</m:t>
                        </m:r>
                      </m:sub>
                    </m:sSub>
                  </m:oMath>
                </a14:m>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
                </a:r>
                <a:r>
                  <a:rPr lang="en-US" dirty="0" smtClean="0">
                    <a:latin typeface="Times New Roman" pitchFamily="18" charset="0"/>
                    <a:cs typeface="Times New Roman" pitchFamily="18" charset="0"/>
                  </a:rPr>
                  <a:t>   Subject to the constraints  </a:t>
                </a:r>
                <a14:m>
                  <m:oMath xmlns:m="http://schemas.openxmlformats.org/officeDocument/2006/math">
                    <m:r>
                      <a:rPr lang="en-US" b="0" i="1" smtClean="0">
                        <a:latin typeface="Cambria Math" panose="02040503050406030204" pitchFamily="18" charset="0"/>
                        <a:cs typeface="Times New Roman" pitchFamily="18" charset="0"/>
                      </a:rPr>
                      <m:t>3</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1</m:t>
                        </m:r>
                      </m:sub>
                    </m:sSub>
                    <m:r>
                      <a:rPr lang="en-US" b="0" i="1" smtClean="0">
                        <a:latin typeface="Cambria Math" panose="02040503050406030204" pitchFamily="18" charset="0"/>
                        <a:cs typeface="Times New Roman" pitchFamily="18" charset="0"/>
                      </a:rPr>
                      <m:t>+</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2</m:t>
                        </m:r>
                      </m:sub>
                    </m:sSub>
                    <m:r>
                      <a:rPr lang="en-US" b="0" i="1" smtClean="0">
                        <a:latin typeface="Cambria Math" panose="02040503050406030204" pitchFamily="18" charset="0"/>
                        <a:cs typeface="Times New Roman" pitchFamily="18" charset="0"/>
                      </a:rPr>
                      <m:t>+3</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3</m:t>
                        </m:r>
                      </m:sub>
                    </m:sSub>
                    <m:r>
                      <a:rPr lang="en-US" b="0" i="1" smtClean="0">
                        <a:latin typeface="Cambria Math" panose="02040503050406030204" pitchFamily="18" charset="0"/>
                        <a:cs typeface="Times New Roman" pitchFamily="18" charset="0"/>
                      </a:rPr>
                      <m:t>=10.</m:t>
                    </m:r>
                  </m:oMath>
                </a14:m>
                <a:endParaRPr lang="en-US" b="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r>
                <a14:m>
                  <m:oMath xmlns:m="http://schemas.openxmlformats.org/officeDocument/2006/math">
                    <m:sSub>
                      <m:sSubPr>
                        <m:ctrlPr>
                          <a:rPr lang="en-US"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1</m:t>
                        </m:r>
                      </m:sub>
                    </m:sSub>
                    <m:r>
                      <a:rPr lang="en-US" b="0" i="1" smtClean="0">
                        <a:latin typeface="Cambria Math" panose="02040503050406030204" pitchFamily="18" charset="0"/>
                        <a:cs typeface="Times New Roman" pitchFamily="18" charset="0"/>
                      </a:rPr>
                      <m:t>, </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2</m:t>
                        </m:r>
                      </m:sub>
                    </m:sSub>
                    <m:r>
                      <a:rPr lang="en-US" b="0" i="1" smtClean="0">
                        <a:latin typeface="Cambria Math" panose="02040503050406030204" pitchFamily="18" charset="0"/>
                        <a:cs typeface="Times New Roman" pitchFamily="18" charset="0"/>
                      </a:rPr>
                      <m:t>, </m:t>
                    </m:r>
                    <m:sSub>
                      <m:sSubPr>
                        <m:ctrlPr>
                          <a:rPr lang="en-US" b="0" i="1" smtClean="0">
                            <a:latin typeface="Cambria Math" panose="02040503050406030204" pitchFamily="18" charset="0"/>
                            <a:cs typeface="Times New Roman" pitchFamily="18" charset="0"/>
                          </a:rPr>
                        </m:ctrlPr>
                      </m:sSubPr>
                      <m:e>
                        <m:r>
                          <a:rPr lang="en-US" b="0" i="1" smtClean="0">
                            <a:latin typeface="Cambria Math" panose="02040503050406030204" pitchFamily="18" charset="0"/>
                            <a:cs typeface="Times New Roman" pitchFamily="18" charset="0"/>
                          </a:rPr>
                          <m:t>𝑥</m:t>
                        </m:r>
                      </m:e>
                      <m:sub>
                        <m:r>
                          <a:rPr lang="en-US" b="0" i="1" smtClean="0">
                            <a:latin typeface="Cambria Math" panose="02040503050406030204" pitchFamily="18" charset="0"/>
                            <a:cs typeface="Times New Roman" pitchFamily="18" charset="0"/>
                          </a:rPr>
                          <m:t>3</m:t>
                        </m:r>
                      </m:sub>
                    </m:sSub>
                    <m:r>
                      <a:rPr lang="en-US" b="0" i="1" smtClean="0">
                        <a:latin typeface="Cambria Math" panose="02040503050406030204" pitchFamily="18" charset="0"/>
                        <a:ea typeface="Cambria Math" panose="02040503050406030204" pitchFamily="18" charset="0"/>
                        <a:cs typeface="Times New Roman" pitchFamily="18" charset="0"/>
                      </a:rPr>
                      <m:t>≥0.</m:t>
                    </m:r>
                  </m:oMath>
                </a14:m>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mc:Choice>
        <mc:Fallback>
          <p:sp>
            <p:nvSpPr>
              <p:cNvPr id="9" name="Rectangle 8"/>
              <p:cNvSpPr>
                <a:spLocks noRot="1" noChangeAspect="1" noMove="1" noResize="1" noEditPoints="1" noAdjustHandles="1" noChangeArrowheads="1" noChangeShapeType="1" noTextEdit="1"/>
              </p:cNvSpPr>
              <p:nvPr/>
            </p:nvSpPr>
            <p:spPr>
              <a:xfrm>
                <a:off x="457200" y="1066800"/>
                <a:ext cx="8534400" cy="5078313"/>
              </a:xfrm>
              <a:prstGeom prst="rect">
                <a:avLst/>
              </a:prstGeom>
              <a:blipFill rotWithShape="0">
                <a:blip r:embed="rId2"/>
                <a:stretch>
                  <a:fillRect l="-571" t="-600"/>
                </a:stretch>
              </a:blipFill>
            </p:spPr>
            <p:txBody>
              <a:bodyPr/>
              <a:lstStyle/>
              <a:p>
                <a:r>
                  <a:rPr lang="en-US">
                    <a:noFill/>
                  </a:rPr>
                  <a:t> </a:t>
                </a:r>
              </a:p>
            </p:txBody>
          </p:sp>
        </mc:Fallback>
      </mc:AlternateContent>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1143000"/>
                <a:ext cx="8229600" cy="5029200"/>
              </a:xfrm>
            </p:spPr>
            <p:txBody>
              <a:bodyPr>
                <a:normAutofit lnSpcReduction="10000"/>
              </a:bodyPr>
              <a:lstStyle/>
              <a:p>
                <a:pPr marL="0" indent="0">
                  <a:buNone/>
                </a:pPr>
                <a:r>
                  <a:rPr lang="en-US" sz="1800" dirty="0" smtClean="0">
                    <a:latin typeface="Times New Roman" pitchFamily="18" charset="0"/>
                    <a:cs typeface="Times New Roman" pitchFamily="18" charset="0"/>
                  </a:rPr>
                  <a:t>Q1. Solve the following NLPP by using the method of Lagrangian multipliers:</a:t>
                </a:r>
              </a:p>
              <a:p>
                <a:pPr marL="0" indent="0">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Max.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+3</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+5</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up>
                        <m:r>
                          <a:rPr lang="en-US" sz="1800" b="0" i="1" smtClean="0">
                            <a:latin typeface="Cambria Math" panose="02040503050406030204" pitchFamily="18" charset="0"/>
                            <a:cs typeface="Times New Roman" pitchFamily="18" charset="0"/>
                          </a:rPr>
                          <m:t>2</m:t>
                        </m:r>
                      </m:sup>
                    </m:sSubSup>
                  </m:oMath>
                </a14:m>
                <a:endParaRPr lang="en-US" sz="1800" b="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Subject to the Constraints :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+3</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=2</m:t>
                    </m:r>
                  </m:oMath>
                </a14:m>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ea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Q2. Find the dimensions of a rectangular parallelepiped with largest volume whose sides are parallel to the coordinate planes, to be inscribed in the ellipsoid</a:t>
                </a:r>
              </a:p>
              <a:p>
                <a:pPr marL="0" indent="0">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𝑔</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𝑧</m:t>
                        </m:r>
                      </m:e>
                    </m:d>
                    <m:r>
                      <a:rPr lang="en-US" sz="1800" b="0" i="1" smtClean="0">
                        <a:latin typeface="Cambria Math" panose="02040503050406030204" pitchFamily="18" charset="0"/>
                        <a:cs typeface="Times New Roman" pitchFamily="18" charset="0"/>
                      </a:rPr>
                      <m:t>=</m:t>
                    </m:r>
                    <m:f>
                      <m:fPr>
                        <m:ctrlPr>
                          <a:rPr lang="en-US" sz="1800" b="0" i="1" smtClean="0">
                            <a:latin typeface="Cambria Math" panose="02040503050406030204" pitchFamily="18" charset="0"/>
                            <a:cs typeface="Times New Roman" pitchFamily="18" charset="0"/>
                          </a:rPr>
                        </m:ctrlPr>
                      </m:fPr>
                      <m:num>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num>
                      <m:den>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𝑎</m:t>
                            </m:r>
                          </m:e>
                          <m:sup>
                            <m:r>
                              <a:rPr lang="en-US" sz="1800" b="0" i="1" smtClean="0">
                                <a:latin typeface="Cambria Math" panose="02040503050406030204" pitchFamily="18" charset="0"/>
                                <a:cs typeface="Times New Roman" pitchFamily="18" charset="0"/>
                              </a:rPr>
                              <m:t>2</m:t>
                            </m:r>
                          </m:sup>
                        </m:sSup>
                      </m:den>
                    </m:f>
                    <m:r>
                      <a:rPr lang="en-US" sz="1800" b="0" i="1" smtClean="0">
                        <a:latin typeface="Cambria Math" panose="02040503050406030204" pitchFamily="18" charset="0"/>
                        <a:cs typeface="Times New Roman" pitchFamily="18" charset="0"/>
                      </a:rPr>
                      <m:t>+</m:t>
                    </m:r>
                    <m:f>
                      <m:fPr>
                        <m:ctrlPr>
                          <a:rPr lang="en-US" sz="1800" b="0" i="1" smtClean="0">
                            <a:latin typeface="Cambria Math" panose="02040503050406030204" pitchFamily="18" charset="0"/>
                            <a:cs typeface="Times New Roman" pitchFamily="18" charset="0"/>
                          </a:rPr>
                        </m:ctrlPr>
                      </m:fPr>
                      <m:num>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𝑦</m:t>
                            </m:r>
                          </m:e>
                          <m:sup>
                            <m:r>
                              <a:rPr lang="en-US" sz="1800" b="0" i="1" smtClean="0">
                                <a:latin typeface="Cambria Math" panose="02040503050406030204" pitchFamily="18" charset="0"/>
                                <a:cs typeface="Times New Roman" pitchFamily="18" charset="0"/>
                              </a:rPr>
                              <m:t>2</m:t>
                            </m:r>
                          </m:sup>
                        </m:sSup>
                      </m:num>
                      <m:den>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𝑏</m:t>
                            </m:r>
                          </m:e>
                          <m:sup>
                            <m:r>
                              <a:rPr lang="en-US" sz="1800" b="0" i="1" smtClean="0">
                                <a:latin typeface="Cambria Math" panose="02040503050406030204" pitchFamily="18" charset="0"/>
                                <a:cs typeface="Times New Roman" pitchFamily="18" charset="0"/>
                              </a:rPr>
                              <m:t>2</m:t>
                            </m:r>
                          </m:sup>
                        </m:sSup>
                      </m:den>
                    </m:f>
                    <m:r>
                      <a:rPr lang="en-US" sz="1800" b="0" i="1" smtClean="0">
                        <a:latin typeface="Cambria Math" panose="02040503050406030204" pitchFamily="18" charset="0"/>
                        <a:cs typeface="Times New Roman" pitchFamily="18" charset="0"/>
                      </a:rPr>
                      <m:t>+</m:t>
                    </m:r>
                    <m:f>
                      <m:fPr>
                        <m:ctrlPr>
                          <a:rPr lang="en-US" sz="1800" b="0" i="1" smtClean="0">
                            <a:latin typeface="Cambria Math" panose="02040503050406030204" pitchFamily="18" charset="0"/>
                            <a:cs typeface="Times New Roman" pitchFamily="18" charset="0"/>
                          </a:rPr>
                        </m:ctrlPr>
                      </m:fPr>
                      <m:num>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𝑧</m:t>
                            </m:r>
                          </m:e>
                          <m:sup>
                            <m:r>
                              <a:rPr lang="en-US" sz="1800" b="0" i="1" smtClean="0">
                                <a:latin typeface="Cambria Math" panose="02040503050406030204" pitchFamily="18" charset="0"/>
                                <a:cs typeface="Times New Roman" pitchFamily="18" charset="0"/>
                              </a:rPr>
                              <m:t>2</m:t>
                            </m:r>
                          </m:sup>
                        </m:sSup>
                      </m:num>
                      <m:den>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𝑐</m:t>
                            </m:r>
                          </m:e>
                          <m:sup>
                            <m:r>
                              <a:rPr lang="en-US" sz="1800" b="0" i="1" smtClean="0">
                                <a:latin typeface="Cambria Math" panose="02040503050406030204" pitchFamily="18" charset="0"/>
                                <a:cs typeface="Times New Roman" pitchFamily="18" charset="0"/>
                              </a:rPr>
                              <m:t>2</m:t>
                            </m:r>
                          </m:sup>
                        </m:sSup>
                      </m:den>
                    </m:f>
                    <m:r>
                      <a:rPr lang="en-US" sz="1800" b="0" i="1" smtClean="0">
                        <a:latin typeface="Cambria Math" panose="02040503050406030204" pitchFamily="18" charset="0"/>
                        <a:cs typeface="Times New Roman" pitchFamily="18" charset="0"/>
                      </a:rPr>
                      <m:t>−1=0</m:t>
                    </m:r>
                  </m:oMath>
                </a14:m>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Q3. Solve the non-linear programming problem:</a:t>
                </a:r>
              </a:p>
              <a:p>
                <a:pPr marL="0" indent="0">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Optimize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=4</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+2</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−4</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oMath>
                </a14:m>
                <a:endParaRPr lang="en-US" sz="1800" b="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Subject to the constraints :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=15</m:t>
                    </m:r>
                  </m:oMath>
                </a14:m>
                <a:endParaRPr lang="en-US" sz="1800" b="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=20</m:t>
                    </m:r>
                  </m:oMath>
                </a14:m>
                <a:endParaRPr lang="en-US" sz="1800" b="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ea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Q4. Solve the Problem:    Minimize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up>
                        <m:r>
                          <a:rPr lang="en-US" sz="1800" b="0" i="1" smtClean="0">
                            <a:latin typeface="Cambria Math" panose="02040503050406030204" pitchFamily="18" charset="0"/>
                            <a:cs typeface="Times New Roman" pitchFamily="18" charset="0"/>
                          </a:rPr>
                          <m:t>2</m:t>
                        </m:r>
                      </m:sup>
                    </m:sSubSup>
                  </m:oMath>
                </a14:m>
                <a:endParaRPr lang="en-US" sz="1800" b="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Under the restrictions :  </a:t>
                </a:r>
                <a14:m>
                  <m:oMath xmlns:m="http://schemas.openxmlformats.org/officeDocument/2006/math">
                    <m:r>
                      <a:rPr lang="en-US" sz="1800" b="0" i="1" smtClean="0">
                        <a:latin typeface="Cambria Math" panose="02040503050406030204" pitchFamily="18" charset="0"/>
                        <a:cs typeface="Times New Roman" pitchFamily="18" charset="0"/>
                      </a:rPr>
                      <m:t>4</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=14</m:t>
                    </m:r>
                  </m:oMath>
                </a14:m>
                <a:endParaRPr lang="en-US" sz="1800" b="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3</m:t>
                        </m:r>
                      </m:sub>
                    </m:sSub>
                    <m:r>
                      <a:rPr lang="en-US" sz="1800" b="0" i="1" smtClean="0">
                        <a:latin typeface="Cambria Math" panose="02040503050406030204" pitchFamily="18" charset="0"/>
                        <a:cs typeface="Times New Roman" pitchFamily="18" charset="0"/>
                      </a:rPr>
                      <m:t> </m:t>
                    </m:r>
                    <m:r>
                      <a:rPr lang="en-US" sz="1800" b="0" i="1" smtClean="0">
                        <a:latin typeface="Cambria Math" panose="02040503050406030204" pitchFamily="18" charset="0"/>
                        <a:ea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By using Lagrange method of multiplier.</a:t>
                </a: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5029200"/>
              </a:xfrm>
              <a:blipFill rotWithShape="0">
                <a:blip r:embed="rId2"/>
                <a:stretch>
                  <a:fillRect l="-667" t="-1212" b="-121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CB9C004-9982-4244-B9E4-34317D25BB07}"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noProof="0" dirty="0" smtClean="0">
                <a:latin typeface="Times New Roman" pitchFamily="18" charset="0"/>
                <a:cs typeface="Times New Roman" pitchFamily="18" charset="0"/>
              </a:rPr>
              <a:t>Weekly Assignment(CO3)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sz="1800" dirty="0">
                <a:latin typeface="Times New Roman" pitchFamily="18" charset="0"/>
                <a:cs typeface="Times New Roman" pitchFamily="18" charset="0"/>
              </a:rPr>
              <a:t>Knowledge of Mathematics-I of </a:t>
            </a:r>
            <a:r>
              <a:rPr lang="en-US" sz="1800" dirty="0" err="1">
                <a:latin typeface="Times New Roman" pitchFamily="18" charset="0"/>
                <a:cs typeface="Times New Roman" pitchFamily="18" charset="0"/>
              </a:rPr>
              <a:t>B.Tech</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Knowledge of Mathematics-II of </a:t>
            </a:r>
            <a:r>
              <a:rPr lang="en-US" sz="1800" dirty="0" err="1">
                <a:latin typeface="Times New Roman" pitchFamily="18" charset="0"/>
                <a:cs typeface="Times New Roman" pitchFamily="18" charset="0"/>
              </a:rPr>
              <a:t>B.Tech</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Knowledge of Maxima and Minima of a function of more than one variable</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Knowledge of Lagrange Method of Multiplier.</a:t>
            </a: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1D00286-4A58-4B19-8832-DE345B4C9936}" type="datetime1">
              <a:rPr lang="en-US" smtClean="0"/>
              <a:pPr/>
              <a:t>5/15/2022</a:t>
            </a:fld>
            <a:endParaRPr lang="en-US"/>
          </a:p>
        </p:txBody>
      </p:sp>
      <p:sp>
        <p:nvSpPr>
          <p:cNvPr id="5" name="Footer Placeholder 4"/>
          <p:cNvSpPr>
            <a:spLocks noGrp="1"/>
          </p:cNvSpPr>
          <p:nvPr>
            <p:ph type="ftr" sz="quarter" idx="11"/>
          </p:nvPr>
        </p:nvSpPr>
        <p:spPr>
          <a:xfrm>
            <a:off x="1676400" y="6356350"/>
            <a:ext cx="64008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8" name="Title 1"/>
          <p:cNvSpPr txBox="1">
            <a:spLocks noGrp="1"/>
          </p:cNvSpPr>
          <p:nvPr>
            <p:ph type="title"/>
          </p:nvPr>
        </p:nvSpPr>
        <p:spPr>
          <a:xfrm>
            <a:off x="1447800" y="7620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a:latin typeface="Times New Roman" pitchFamily="18" charset="0"/>
                <a:cs typeface="Times New Roman" pitchFamily="18" charset="0"/>
              </a:rPr>
              <a:t>Prerequisite and Recap(CO3)</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2000" b="1" dirty="0" smtClean="0">
                <a:latin typeface="Times New Roman" pitchFamily="18" charset="0"/>
                <a:cs typeface="Times New Roman" pitchFamily="18" charset="0"/>
              </a:rPr>
              <a:t>Constraints Problems of Maxima &amp; Minima using Kuhn-Tucker Method:</a:t>
            </a:r>
          </a:p>
          <a:p>
            <a:pPr marL="0" indent="0" algn="just">
              <a:buNone/>
            </a:pPr>
            <a:r>
              <a:rPr lang="en-US" sz="1800" dirty="0" smtClean="0">
                <a:latin typeface="Times New Roman" pitchFamily="18" charset="0"/>
                <a:cs typeface="Times New Roman" pitchFamily="18" charset="0"/>
              </a:rPr>
              <a:t>In this Lecture, We discuss the problem of optimization of NLPP when the side conditions or constraints are in the form of inequalities.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We find the solution of the given NLPP by using Kuhn-Tucker Method.</a:t>
            </a:r>
          </a:p>
          <a:p>
            <a:pPr marL="0" indent="0" algn="just">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1D00286-4A58-4B19-8832-DE345B4C9936}" type="datetime1">
              <a:rPr lang="en-US" smtClean="0"/>
              <a:pPr/>
              <a:t>5/15/2022</a:t>
            </a:fld>
            <a:endParaRPr lang="en-US"/>
          </a:p>
        </p:txBody>
      </p:sp>
      <p:sp>
        <p:nvSpPr>
          <p:cNvPr id="5" name="Footer Placeholder 4"/>
          <p:cNvSpPr>
            <a:spLocks noGrp="1"/>
          </p:cNvSpPr>
          <p:nvPr>
            <p:ph type="ftr" sz="quarter" idx="11"/>
          </p:nvPr>
        </p:nvSpPr>
        <p:spPr>
          <a:xfrm>
            <a:off x="1676400" y="6356350"/>
            <a:ext cx="64008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txBox="1">
            <a:spLocks noGrp="1"/>
          </p:cNvSpPr>
          <p:nvPr>
            <p:ph type="title"/>
          </p:nvPr>
        </p:nvSpPr>
        <p:spPr>
          <a:xfrm>
            <a:off x="1447800" y="7620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smtClean="0">
                <a:latin typeface="Times New Roman" pitchFamily="18" charset="0"/>
                <a:cs typeface="Times New Roman" pitchFamily="18" charset="0"/>
              </a:rPr>
              <a:t>Topic Objective(CO3</a:t>
            </a:r>
            <a:r>
              <a:rPr lang="en-US" sz="2400" b="1" dirty="0">
                <a:latin typeface="Times New Roman" pitchFamily="18" charset="0"/>
                <a:cs typeface="Times New Roman" pitchFamily="18" charset="0"/>
              </a:rPr>
              <a: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33823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838201"/>
                <a:ext cx="8229600" cy="5670550"/>
              </a:xfrm>
            </p:spPr>
            <p:txBody>
              <a:bodyPr>
                <a:noAutofit/>
              </a:bodyPr>
              <a:lstStyle/>
              <a:p>
                <a:pPr marL="0" indent="0" algn="just">
                  <a:buNone/>
                </a:pPr>
                <a:r>
                  <a:rPr lang="en-US" sz="2200" b="1" dirty="0" smtClean="0">
                    <a:latin typeface="Times New Roman" pitchFamily="18" charset="0"/>
                    <a:cs typeface="Times New Roman" pitchFamily="18" charset="0"/>
                  </a:rPr>
                  <a:t>Constraints in the form of Inequalities:  </a:t>
                </a:r>
              </a:p>
              <a:p>
                <a:pPr marL="0" indent="0" algn="just">
                  <a:buNone/>
                </a:pPr>
                <a:r>
                  <a:rPr lang="en-US" sz="1800" b="1" dirty="0">
                    <a:latin typeface="Times New Roman" pitchFamily="18" charset="0"/>
                    <a:cs typeface="Times New Roman" pitchFamily="18" charset="0"/>
                  </a:rPr>
                  <a:t/>
                </a:r>
                <a:r>
                  <a:rPr lang="en-US" sz="1800" b="1"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We have seen that if the side constraints of a NLPP are expressed in terms of equalities, the problem can be solved using the Lagrange multipliers. The NLPP with inequalities constraints can be solved in a similar manner by Lagrange multipliers if the given problem is slightly modified. We first consider the NLPP with single inequality constraint. Let the problem be that of maximizing </a:t>
                </a:r>
              </a:p>
              <a:p>
                <a:pPr marL="0" indent="0" algn="just">
                  <a:buNone/>
                </a:pPr>
                <a:r>
                  <a:rPr lang="en-US" sz="1800" b="1" dirty="0">
                    <a:latin typeface="Times New Roman" pitchFamily="18" charset="0"/>
                    <a:cs typeface="Times New Roman" pitchFamily="18" charset="0"/>
                  </a:rPr>
                  <a:t/>
                </a:r>
                <a:r>
                  <a:rPr lang="en-US" sz="1800" b="1"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𝑓</m:t>
                    </m:r>
                    <m:r>
                      <a:rPr lang="en-US" sz="1800" b="0" i="1" smtClean="0">
                        <a:latin typeface="Cambria Math" panose="02040503050406030204" pitchFamily="18" charset="0"/>
                        <a:cs typeface="Times New Roman" pitchFamily="18" charset="0"/>
                      </a:rPr>
                      <m:t>(</m:t>
                    </m:r>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 </m:t>
                    </m:r>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 ……,</m:t>
                    </m:r>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𝑛</m:t>
                        </m:r>
                      </m:sub>
                    </m:sSub>
                    <m:r>
                      <a:rPr lang="en-US" sz="1800" b="0" i="1" smtClean="0">
                        <a:latin typeface="Cambria Math" panose="02040503050406030204" pitchFamily="18" charset="0"/>
                        <a:cs typeface="Times New Roman" pitchFamily="18" charset="0"/>
                      </a:rPr>
                      <m:t>)</m:t>
                    </m:r>
                  </m:oMath>
                </a14:m>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Subject to the constraints :    </a:t>
                </a:r>
                <a14:m>
                  <m:oMath xmlns:m="http://schemas.openxmlformats.org/officeDocument/2006/math">
                    <m:r>
                      <a:rPr lang="en-US" sz="1800" b="0" i="1" smtClean="0">
                        <a:latin typeface="Cambria Math" panose="02040503050406030204" pitchFamily="18" charset="0"/>
                        <a:cs typeface="Times New Roman" pitchFamily="18" charset="0"/>
                      </a:rPr>
                      <m:t>𝑔</m:t>
                    </m:r>
                    <m:d>
                      <m:dPr>
                        <m:ctrlPr>
                          <a:rPr lang="en-US" sz="1800" b="0" i="1" smtClean="0">
                            <a:latin typeface="Cambria Math" panose="02040503050406030204" pitchFamily="18" charset="0"/>
                            <a:cs typeface="Times New Roman" pitchFamily="18" charset="0"/>
                          </a:rPr>
                        </m:ctrlPr>
                      </m:dPr>
                      <m:e>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𝑛</m:t>
                            </m:r>
                          </m:sub>
                        </m:sSub>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𝐶</m:t>
                    </m:r>
                    <m:r>
                      <a:rPr lang="en-US" sz="1800" b="0" i="1" smtClean="0">
                        <a:latin typeface="Cambria Math" panose="02040503050406030204" pitchFamily="18" charset="0"/>
                        <a:ea typeface="Cambria Math" panose="02040503050406030204" pitchFamily="18" charset="0"/>
                        <a:cs typeface="Times New Roman" pitchFamily="18" charset="0"/>
                      </a:rPr>
                      <m:t> ;</m:t>
                    </m:r>
                    <m:r>
                      <a:rPr lang="en-US" sz="1800" b="0" i="1" smtClean="0">
                        <a:latin typeface="Cambria Math" panose="02040503050406030204" pitchFamily="18" charset="0"/>
                        <a:ea typeface="Cambria Math" panose="02040503050406030204" pitchFamily="18" charset="0"/>
                        <a:cs typeface="Times New Roman" pitchFamily="18" charset="0"/>
                      </a:rPr>
                      <m:t>𝑤h𝑒𝑟𝑒</m:t>
                    </m:r>
                    <m:r>
                      <a:rPr lang="en-US" sz="1800" b="0" i="1" smtClean="0">
                        <a:latin typeface="Cambria Math" panose="02040503050406030204" pitchFamily="18" charset="0"/>
                        <a:ea typeface="Cambria Math" panose="02040503050406030204" pitchFamily="18" charset="0"/>
                        <a:cs typeface="Times New Roman" pitchFamily="18" charset="0"/>
                      </a:rPr>
                      <m:t> </m:t>
                    </m:r>
                    <m:r>
                      <a:rPr lang="en-US" sz="1800" b="0" i="1" smtClean="0">
                        <a:latin typeface="Cambria Math" panose="02040503050406030204" pitchFamily="18" charset="0"/>
                        <a:ea typeface="Cambria Math" panose="02040503050406030204" pitchFamily="18" charset="0"/>
                        <a:cs typeface="Times New Roman" pitchFamily="18" charset="0"/>
                      </a:rPr>
                      <m:t>𝐶</m:t>
                    </m:r>
                  </m:oMath>
                </a14:m>
                <a:r>
                  <a:rPr lang="en-US" sz="1800" dirty="0" smtClean="0">
                    <a:latin typeface="Times New Roman" pitchFamily="18" charset="0"/>
                    <a:cs typeface="Times New Roman" pitchFamily="18" charset="0"/>
                  </a:rPr>
                  <a:t> is constant</a:t>
                </a:r>
                <a:endParaRPr lang="en-US" sz="1800" dirty="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𝑛</m:t>
                        </m:r>
                      </m:sub>
                    </m:sSub>
                    <m:r>
                      <a:rPr lang="en-US" sz="1800" b="0" i="1" smtClean="0">
                        <a:latin typeface="Cambria Math" panose="02040503050406030204" pitchFamily="18" charset="0"/>
                        <a:ea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a:r>
              </a:p>
              <a:p>
                <a:pPr algn="just">
                  <a:buNone/>
                </a:pPr>
                <a:r>
                  <a:rPr lang="en-US" sz="1800" dirty="0" smtClean="0">
                    <a:latin typeface="Times New Roman" pitchFamily="18" charset="0"/>
                    <a:cs typeface="Times New Roman" pitchFamily="18" charset="0"/>
                  </a:rPr>
                  <a:t>Now the problem can be slightly modified by introducing a non-negative slack variable </a:t>
                </a:r>
                <a14:m>
                  <m:oMath xmlns:m="http://schemas.openxmlformats.org/officeDocument/2006/math">
                    <m:sSubSup>
                      <m:sSubSupPr>
                        <m:ctrlPr>
                          <a:rPr lang="en-US" sz="180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𝑠</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oMath>
                </a14:m>
                <a:r>
                  <a:rPr lang="en-US" sz="1800" dirty="0" smtClean="0">
                    <a:latin typeface="Times New Roman" pitchFamily="18" charset="0"/>
                    <a:cs typeface="Times New Roman" pitchFamily="18" charset="0"/>
                  </a:rPr>
                  <a:t> to the given constraint.</a:t>
                </a:r>
              </a:p>
              <a:p>
                <a:pPr algn="just">
                  <a:buNone/>
                </a:pPr>
                <a:r>
                  <a:rPr lang="en-US" sz="1800" dirty="0" smtClean="0">
                    <a:latin typeface="Times New Roman" pitchFamily="18" charset="0"/>
                    <a:cs typeface="Times New Roman" pitchFamily="18" charset="0"/>
                  </a:rPr>
                  <a:t>Now the problem is restated as:  Maximize </a:t>
                </a:r>
                <a14:m>
                  <m:oMath xmlns:m="http://schemas.openxmlformats.org/officeDocument/2006/math">
                    <m:r>
                      <a:rPr lang="en-US" sz="1800" i="1">
                        <a:latin typeface="Cambria Math" panose="02040503050406030204" pitchFamily="18" charset="0"/>
                        <a:cs typeface="Times New Roman" pitchFamily="18" charset="0"/>
                      </a:rPr>
                      <m:t>𝑍</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𝑓</m:t>
                    </m:r>
                    <m:d>
                      <m:dPr>
                        <m:ctrlPr>
                          <a:rPr lang="en-US" sz="1800" i="1">
                            <a:latin typeface="Cambria Math" panose="02040503050406030204" pitchFamily="18" charset="0"/>
                            <a:cs typeface="Times New Roman" pitchFamily="18" charset="0"/>
                          </a:rPr>
                        </m:ctrlPr>
                      </m:dPr>
                      <m:e>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𝑛</m:t>
                            </m:r>
                          </m:sub>
                        </m:sSub>
                      </m:e>
                    </m:d>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𝑓</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𝑋</m:t>
                    </m:r>
                    <m:r>
                      <a:rPr lang="en-US" sz="1800" b="0" i="1" smtClean="0">
                        <a:latin typeface="Cambria Math" panose="02040503050406030204" pitchFamily="18" charset="0"/>
                        <a:cs typeface="Times New Roman" pitchFamily="18" charset="0"/>
                      </a:rPr>
                      <m:t>)</m:t>
                    </m:r>
                  </m:oMath>
                </a14:m>
                <a:endParaRPr lang="en-US" sz="1800" dirty="0" smtClean="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Subject to the Constraints:   </a:t>
                </a:r>
                <a14:m>
                  <m:oMath xmlns:m="http://schemas.openxmlformats.org/officeDocument/2006/math">
                    <m:r>
                      <a:rPr lang="en-US" sz="1800" i="1">
                        <a:latin typeface="Cambria Math" panose="02040503050406030204" pitchFamily="18" charset="0"/>
                        <a:cs typeface="Times New Roman" pitchFamily="18" charset="0"/>
                      </a:rPr>
                      <m:t>𝑔</m:t>
                    </m:r>
                    <m:d>
                      <m:dPr>
                        <m:ctrlPr>
                          <a:rPr lang="en-US" sz="1800" i="1" smtClean="0">
                            <a:latin typeface="Cambria Math" panose="02040503050406030204" pitchFamily="18" charset="0"/>
                            <a:cs typeface="Times New Roman" pitchFamily="18" charset="0"/>
                          </a:rPr>
                        </m:ctrlPr>
                      </m:dPr>
                      <m:e>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𝑛</m:t>
                            </m:r>
                          </m:sub>
                        </m:sSub>
                      </m:e>
                    </m:d>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𝑠</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𝐶</m:t>
                    </m:r>
                    <m:r>
                      <a:rPr lang="en-US" sz="1800" b="0" i="1" smtClean="0">
                        <a:latin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a:r>
              </a:p>
              <a:p>
                <a:pPr algn="just">
                  <a:buNone/>
                </a:pPr>
                <a:r>
                  <a:rPr lang="en-US" sz="1800" dirty="0" smtClean="0">
                    <a:latin typeface="Times New Roman" pitchFamily="18" charset="0"/>
                    <a:cs typeface="Times New Roman" pitchFamily="18" charset="0"/>
                  </a:rPr>
                  <a:t>                                           Where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𝑛</m:t>
                        </m:r>
                      </m:sub>
                    </m:sSub>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𝑋</m:t>
                    </m:r>
                  </m:oMath>
                </a14:m>
                <a:r>
                  <a:rPr lang="en-US" sz="1800" dirty="0" smtClean="0">
                    <a:latin typeface="Times New Roman" pitchFamily="18" charset="0"/>
                    <a:cs typeface="Times New Roman" pitchFamily="18" charset="0"/>
                  </a:rPr>
                  <a:t/>
                </a:r>
                <a:endParaRPr lang="en-US" sz="1800" b="0" dirty="0" smtClean="0">
                  <a:latin typeface="Times New Roman" pitchFamily="18" charset="0"/>
                  <a:cs typeface="Times New Roman" pitchFamily="18" charset="0"/>
                </a:endParaRPr>
              </a:p>
              <a:p>
                <a:pPr algn="just">
                  <a:buNone/>
                </a:pPr>
                <a:r>
                  <a:rPr lang="en-US" sz="1800" dirty="0">
                    <a:latin typeface="Times New Roman" pitchFamily="18" charset="0"/>
                    <a:ea typeface="Cambria Math" panose="02040503050406030204" pitchFamily="18" charset="0"/>
                    <a:cs typeface="Times New Roman" pitchFamily="18" charset="0"/>
                  </a:rPr>
                  <a:t/>
                </a:r>
                <a:r>
                  <a:rPr lang="en-US" sz="1800" dirty="0" smtClean="0">
                    <a:latin typeface="Times New Roman" pitchFamily="18" charset="0"/>
                    <a:ea typeface="Cambria Math" panose="02040503050406030204" pitchFamily="18" charset="0"/>
                    <a:cs typeface="Times New Roman" pitchFamily="18" charset="0"/>
                  </a:rPr>
                  <a:t>                   The Lagrange function is    </a:t>
                </a:r>
                <a14:m>
                  <m:oMath xmlns:m="http://schemas.openxmlformats.org/officeDocument/2006/math">
                    <m:r>
                      <a:rPr lang="en-US" sz="1800" i="1">
                        <a:latin typeface="Cambria Math" panose="02040503050406030204" pitchFamily="18" charset="0"/>
                        <a:cs typeface="Times New Roman" pitchFamily="18" charset="0"/>
                      </a:rPr>
                      <m:t>𝐿</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𝑓</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𝜆</m:t>
                    </m:r>
                    <m:d>
                      <m:dPr>
                        <m:ctrlPr>
                          <a:rPr lang="en-US" sz="1800" i="1">
                            <a:latin typeface="Cambria Math" panose="02040503050406030204" pitchFamily="18" charset="0"/>
                            <a:ea typeface="Cambria Math" panose="02040503050406030204" pitchFamily="18" charset="0"/>
                            <a:cs typeface="Times New Roman" pitchFamily="18" charset="0"/>
                          </a:rPr>
                        </m:ctrlPr>
                      </m:dPr>
                      <m:e>
                        <m:r>
                          <a:rPr lang="en-US" sz="1800" i="1">
                            <a:latin typeface="Cambria Math" panose="02040503050406030204" pitchFamily="18" charset="0"/>
                            <a:ea typeface="Cambria Math" panose="02040503050406030204" pitchFamily="18" charset="0"/>
                            <a:cs typeface="Times New Roman" pitchFamily="18" charset="0"/>
                          </a:rPr>
                          <m:t>𝑔</m:t>
                        </m:r>
                        <m:r>
                          <a:rPr lang="en-US" sz="1800" b="0" i="1" smtClean="0">
                            <a:latin typeface="Cambria Math" panose="02040503050406030204" pitchFamily="18" charset="0"/>
                            <a:ea typeface="Cambria Math" panose="02040503050406030204" pitchFamily="18" charset="0"/>
                            <a:cs typeface="Times New Roman" pitchFamily="18" charset="0"/>
                          </a:rPr>
                          <m:t>+</m:t>
                        </m:r>
                        <m:sSubSup>
                          <m:sSubSupPr>
                            <m:ctrlPr>
                              <a:rPr lang="en-US" sz="1800" i="1">
                                <a:latin typeface="Cambria Math" panose="02040503050406030204" pitchFamily="18" charset="0"/>
                                <a:ea typeface="Cambria Math" panose="02040503050406030204" pitchFamily="18" charset="0"/>
                                <a:cs typeface="Times New Roman" pitchFamily="18" charset="0"/>
                              </a:rPr>
                            </m:ctrlPr>
                          </m:sSubSupPr>
                          <m:e>
                            <m:r>
                              <a:rPr lang="en-US" sz="1800" i="1">
                                <a:latin typeface="Cambria Math" panose="02040503050406030204" pitchFamily="18" charset="0"/>
                                <a:ea typeface="Cambria Math" panose="02040503050406030204" pitchFamily="18" charset="0"/>
                                <a:cs typeface="Times New Roman" pitchFamily="18" charset="0"/>
                              </a:rPr>
                              <m:t>𝑠</m:t>
                            </m:r>
                          </m:e>
                          <m:sub>
                            <m:r>
                              <a:rPr lang="en-US" sz="1800" i="1">
                                <a:latin typeface="Cambria Math" panose="02040503050406030204" pitchFamily="18" charset="0"/>
                                <a:ea typeface="Cambria Math" panose="02040503050406030204" pitchFamily="18" charset="0"/>
                                <a:cs typeface="Times New Roman" pitchFamily="18" charset="0"/>
                              </a:rPr>
                              <m:t>1</m:t>
                            </m:r>
                          </m:sub>
                          <m:sup>
                            <m:r>
                              <a:rPr lang="en-US" sz="1800" i="1">
                                <a:latin typeface="Cambria Math" panose="02040503050406030204" pitchFamily="18" charset="0"/>
                                <a:ea typeface="Cambria Math" panose="02040503050406030204" pitchFamily="18" charset="0"/>
                                <a:cs typeface="Times New Roman" pitchFamily="18" charset="0"/>
                              </a:rPr>
                              <m:t>2</m:t>
                            </m:r>
                          </m:sup>
                        </m:sSubSup>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𝐶</m:t>
                        </m:r>
                      </m:e>
                    </m:d>
                  </m:oMath>
                </a14:m>
                <a:endParaRPr lang="en-US" sz="1800" b="0" dirty="0" smtClean="0">
                  <a:latin typeface="Times New Roman" pitchFamily="18" charset="0"/>
                  <a:ea typeface="Cambria Math" panose="02040503050406030204" pitchFamily="18" charset="0"/>
                  <a:cs typeface="Times New Roman" pitchFamily="18" charset="0"/>
                </a:endParaRPr>
              </a:p>
              <a:p>
                <a:pPr algn="just">
                  <a:buNone/>
                </a:pPr>
                <a:r>
                  <a:rPr lang="en-US" sz="1800" dirty="0" smtClean="0">
                    <a:latin typeface="Times New Roman" pitchFamily="18" charset="0"/>
                    <a:cs typeface="Times New Roman" pitchFamily="18" charset="0"/>
                  </a:rPr>
                  <a:t>The necessary conditions are: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𝐿</m:t>
                        </m:r>
                      </m:num>
                      <m:den>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𝑋</m:t>
                        </m:r>
                      </m:den>
                    </m:f>
                    <m:r>
                      <a:rPr lang="en-US" sz="1800" b="0" i="0" smtClean="0">
                        <a:latin typeface="Cambria Math" panose="02040503050406030204" pitchFamily="18" charset="0"/>
                        <a:cs typeface="Times New Roman" pitchFamily="18" charset="0"/>
                      </a:rPr>
                      <m:t>=0</m:t>
                    </m:r>
                    <m:r>
                      <a:rPr lang="en-US" sz="1800" b="0" i="1" smtClean="0">
                        <a:latin typeface="Cambria Math" panose="02040503050406030204" pitchFamily="18" charset="0"/>
                        <a:ea typeface="Cambria Math" panose="02040503050406030204" pitchFamily="18" charset="0"/>
                        <a:cs typeface="Times New Roman" pitchFamily="18" charset="0"/>
                      </a:rPr>
                      <m:t>⟹</m:t>
                    </m:r>
                    <m:f>
                      <m:fPr>
                        <m:ctrlPr>
                          <a:rPr lang="en-US" sz="1800" b="0" i="1" smtClean="0">
                            <a:latin typeface="Cambria Math" panose="02040503050406030204" pitchFamily="18" charset="0"/>
                            <a:ea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𝑓</m:t>
                        </m:r>
                      </m:num>
                      <m:den>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𝑋</m:t>
                        </m:r>
                      </m:den>
                    </m:f>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f>
                      <m:fPr>
                        <m:ctrlPr>
                          <a:rPr lang="en-US" sz="1800" b="0" i="1" smtClean="0">
                            <a:latin typeface="Cambria Math" panose="02040503050406030204" pitchFamily="18" charset="0"/>
                            <a:ea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num>
                      <m:den>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𝑋</m:t>
                        </m:r>
                      </m:den>
                    </m:f>
                    <m:r>
                      <a:rPr lang="en-US" sz="1800" b="0" i="1" smtClean="0">
                        <a:latin typeface="Cambria Math" panose="02040503050406030204" pitchFamily="18" charset="0"/>
                        <a:ea typeface="Cambria Math" panose="02040503050406030204" pitchFamily="18" charset="0"/>
                        <a:cs typeface="Times New Roman" pitchFamily="18" charset="0"/>
                      </a:rPr>
                      <m:t>=0; </m:t>
                    </m:r>
                    <m:r>
                      <a:rPr lang="en-US" sz="1800" b="0" i="1" smtClean="0">
                        <a:latin typeface="Cambria Math" panose="02040503050406030204" pitchFamily="18" charset="0"/>
                        <a:ea typeface="Cambria Math" panose="02040503050406030204" pitchFamily="18" charset="0"/>
                        <a:cs typeface="Times New Roman" pitchFamily="18" charset="0"/>
                      </a:rPr>
                      <m:t>𝜆</m:t>
                    </m:r>
                    <m:d>
                      <m:dPr>
                        <m:begChr m:val="["/>
                        <m:endChr m:val="]"/>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𝑔</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𝑥</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𝐶</m:t>
                        </m:r>
                      </m:e>
                    </m:d>
                    <m:r>
                      <a:rPr lang="en-US" sz="1800" b="0" i="1" smtClean="0">
                        <a:latin typeface="Cambria Math" panose="02040503050406030204" pitchFamily="18" charset="0"/>
                        <a:ea typeface="Cambria Math" panose="02040503050406030204" pitchFamily="18" charset="0"/>
                        <a:cs typeface="Times New Roman" pitchFamily="18" charset="0"/>
                      </a:rPr>
                      <m:t>=0</m:t>
                    </m:r>
                  </m:oMath>
                </a14:m>
                <a:endParaRPr lang="en-US" sz="1800" b="0" dirty="0" smtClean="0">
                  <a:latin typeface="Times New Roman" pitchFamily="18" charset="0"/>
                  <a:ea typeface="Cambria Math" panose="02040503050406030204" pitchFamily="18" charset="0"/>
                  <a:cs typeface="Times New Roman" pitchFamily="18" charset="0"/>
                </a:endParaRPr>
              </a:p>
              <a:p>
                <a:pPr algn="just">
                  <a:buNone/>
                </a:pP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𝑔</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𝐶</m:t>
                    </m:r>
                    <m:r>
                      <a:rPr lang="en-US" sz="1800" b="0" i="1" smtClean="0">
                        <a:latin typeface="Cambria Math" panose="02040503050406030204" pitchFamily="18" charset="0"/>
                        <a:ea typeface="Cambria Math" panose="02040503050406030204" pitchFamily="18" charset="0"/>
                        <a:cs typeface="Times New Roman" pitchFamily="18" charset="0"/>
                      </a:rPr>
                      <m:t>; </m:t>
                    </m:r>
                    <m:r>
                      <a:rPr lang="en-US" sz="1800" b="0" i="1" smtClean="0">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These are is called Kuhn-Tucker conditions.</a:t>
                </a:r>
                <a:endParaRPr lang="en-US" sz="1800" dirty="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r>
                <a:endParaRPr lang="en-US" sz="1800" dirty="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838201"/>
                <a:ext cx="8229600" cy="5670550"/>
              </a:xfrm>
              <a:blipFill rotWithShape="0">
                <a:blip r:embed="rId2"/>
                <a:stretch>
                  <a:fillRect l="-963" t="-753" r="-593" b="-1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5EC0860-B433-458D-A984-477F33F0D9FD}"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 Kuhn-Tucker Conditions for Maximization(CO3)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990600"/>
                <a:ext cx="8229600" cy="5365750"/>
              </a:xfrm>
            </p:spPr>
            <p:txBody>
              <a:bodyPr>
                <a:normAutofit lnSpcReduction="10000"/>
              </a:bodyPr>
              <a:lstStyle/>
              <a:p>
                <a:pPr marL="0" indent="0" algn="just">
                  <a:buNone/>
                </a:pPr>
                <a:r>
                  <a:rPr lang="en-US" sz="1800" b="1" dirty="0" smtClean="0">
                    <a:latin typeface="Times New Roman" pitchFamily="18" charset="0"/>
                    <a:cs typeface="Times New Roman" pitchFamily="18" charset="0"/>
                  </a:rPr>
                  <a:t>Example:</a:t>
                </a:r>
                <a:r>
                  <a:rPr lang="en-US" sz="1800" dirty="0" smtClean="0">
                    <a:latin typeface="Times New Roman" pitchFamily="18" charset="0"/>
                    <a:cs typeface="Times New Roman" pitchFamily="18" charset="0"/>
                  </a:rPr>
                  <a:t> Solve the NLPP </a:t>
                </a:r>
              </a:p>
              <a:p>
                <a:pPr marL="0" indent="0" algn="just">
                  <a:buNone/>
                </a:pPr>
                <a:r>
                  <a:rPr lang="en-US" sz="1800" b="1" dirty="0">
                    <a:latin typeface="Times New Roman" pitchFamily="18" charset="0"/>
                    <a:cs typeface="Times New Roman" pitchFamily="18" charset="0"/>
                  </a:rPr>
                  <a:t/>
                </a:r>
                <a:r>
                  <a:rPr lang="en-US" sz="1800" b="1"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Maximize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=3.6</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−0.4</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+1.6</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−0.2</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oMath>
                </a14:m>
                <a:endParaRPr lang="en-US" sz="1800" b="0" dirty="0" smtClean="0">
                  <a:latin typeface="Times New Roman" pitchFamily="18" charset="0"/>
                  <a:cs typeface="Times New Roman" pitchFamily="18" charset="0"/>
                </a:endParaRPr>
              </a:p>
              <a:p>
                <a:pPr marL="0" indent="0" algn="just">
                  <a:buNone/>
                </a:pPr>
                <a:r>
                  <a:rPr lang="en-US" sz="1800" b="1"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Subject to the constraints:  </a:t>
                </a:r>
                <a14:m>
                  <m:oMath xmlns:m="http://schemas.openxmlformats.org/officeDocument/2006/math">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≤10</m:t>
                    </m:r>
                  </m:oMath>
                </a14:m>
                <a:endParaRPr lang="en-US" sz="18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800" b="1"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m:rPr>
                            <m:sty m:val="p"/>
                          </m:rPr>
                          <a:rPr lang="en-US" sz="1800" b="0" i="0" smtClean="0">
                            <a:latin typeface="Cambria Math" panose="02040503050406030204" pitchFamily="18" charset="0"/>
                            <a:cs typeface="Times New Roman" pitchFamily="18" charset="0"/>
                          </a:rPr>
                          <m:t>x</m:t>
                        </m:r>
                      </m:e>
                      <m:sub>
                        <m:r>
                          <a:rPr lang="en-US" sz="1800" b="0" i="0" smtClean="0">
                            <a:latin typeface="Cambria Math" panose="02040503050406030204" pitchFamily="18" charset="0"/>
                            <a:cs typeface="Times New Roman" pitchFamily="18" charset="0"/>
                          </a:rPr>
                          <m:t>1</m:t>
                        </m:r>
                      </m:sub>
                    </m:sSub>
                    <m:r>
                      <a:rPr lang="en-US" sz="1800" b="0" i="0" smtClean="0">
                        <a:latin typeface="Cambria Math" panose="02040503050406030204" pitchFamily="18" charset="0"/>
                        <a:cs typeface="Times New Roman" pitchFamily="18" charset="0"/>
                      </a:rPr>
                      <m:t>,</m:t>
                    </m:r>
                    <m:sSub>
                      <m:sSubPr>
                        <m:ctrlPr>
                          <a:rPr lang="en-US" sz="1800" i="1" smtClean="0">
                            <a:latin typeface="Cambria Math" panose="02040503050406030204" pitchFamily="18" charset="0"/>
                            <a:cs typeface="Times New Roman" pitchFamily="18" charset="0"/>
                          </a:rPr>
                        </m:ctrlPr>
                      </m:sSubPr>
                      <m:e>
                        <m:r>
                          <m:rPr>
                            <m:sty m:val="p"/>
                          </m:rPr>
                          <a:rPr lang="en-US" sz="1800" b="0" i="0" smtClean="0">
                            <a:latin typeface="Cambria Math" panose="02040503050406030204" pitchFamily="18" charset="0"/>
                            <a:cs typeface="Times New Roman" pitchFamily="18" charset="0"/>
                          </a:rPr>
                          <m:t>x</m:t>
                        </m:r>
                      </m:e>
                      <m:sub>
                        <m:r>
                          <a:rPr lang="en-US" sz="1800" b="0" i="0" smtClean="0">
                            <a:latin typeface="Cambria Math" panose="02040503050406030204" pitchFamily="18" charset="0"/>
                            <a:cs typeface="Times New Roman" pitchFamily="18" charset="0"/>
                          </a:rPr>
                          <m:t>2</m:t>
                        </m:r>
                      </m:sub>
                    </m:sSub>
                    <m:r>
                      <a:rPr lang="en-US" sz="1800" b="0" i="0" smtClean="0">
                        <a:latin typeface="Cambria Math" panose="02040503050406030204" pitchFamily="18" charset="0"/>
                        <a:ea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lgn="just">
                  <a:buNone/>
                </a:pPr>
                <a:r>
                  <a:rPr lang="en-US" sz="1800" b="1" dirty="0" smtClean="0">
                    <a:latin typeface="Times New Roman" pitchFamily="18" charset="0"/>
                    <a:cs typeface="Times New Roman" pitchFamily="18" charset="0"/>
                  </a:rPr>
                  <a:t>Solution:</a:t>
                </a:r>
                <a:r>
                  <a:rPr lang="en-US" sz="1800" dirty="0" smtClean="0">
                    <a:latin typeface="Times New Roman" pitchFamily="18" charset="0"/>
                    <a:cs typeface="Times New Roman" pitchFamily="18" charset="0"/>
                  </a:rPr>
                  <a:t> Here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3.6</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−0.4</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+1.6</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−0.2</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up>
                        <m:r>
                          <a:rPr lang="en-US" sz="1800" i="1">
                            <a:latin typeface="Cambria Math" panose="02040503050406030204" pitchFamily="18" charset="0"/>
                            <a:cs typeface="Times New Roman" pitchFamily="18" charset="0"/>
                          </a:rPr>
                          <m:t>2</m:t>
                        </m:r>
                      </m:sup>
                    </m:sSubSup>
                  </m:oMath>
                </a14:m>
                <a:endParaRPr lang="en-US" sz="1800" b="1" dirty="0" smtClean="0">
                  <a:latin typeface="Times New Roman"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
                </a:r>
                <a:r>
                  <a:rPr lang="en-US" sz="1800" b="1" dirty="0" smtClean="0">
                    <a:latin typeface="Times New Roman" pitchFamily="18" charset="0"/>
                    <a:cs typeface="Times New Roman" pitchFamily="18" charset="0"/>
                  </a:rPr>
                  <a:t/>
                </a:r>
                <a:r>
                  <a:rPr lang="en-US" sz="1800" dirty="0" smtClean="0">
                    <a:latin typeface="Times New Roman" pitchFamily="18" charset="0"/>
                    <a:cs typeface="Times New Roman" pitchFamily="18" charset="0"/>
                  </a:rPr>
                  <a:t>g(X)=</a:t>
                </a:r>
                <a14:m>
                  <m:oMath xmlns:m="http://schemas.openxmlformats.org/officeDocument/2006/math">
                    <m:r>
                      <a:rPr lang="en-US" sz="1800" i="1">
                        <a:latin typeface="Cambria Math" panose="02040503050406030204" pitchFamily="18" charset="0"/>
                        <a:cs typeface="Times New Roman" pitchFamily="18" charset="0"/>
                      </a:rPr>
                      <m:t>2</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  </m:t>
                    </m:r>
                    <m:r>
                      <a:rPr lang="en-US" sz="1800" b="0" i="1" smtClean="0">
                        <a:latin typeface="Cambria Math" panose="02040503050406030204" pitchFamily="18" charset="0"/>
                        <a:cs typeface="Times New Roman" pitchFamily="18" charset="0"/>
                      </a:rPr>
                      <m:t>𝐶</m:t>
                    </m:r>
                    <m:r>
                      <a:rPr lang="en-US" sz="1800" b="0" i="1" smtClean="0">
                        <a:latin typeface="Cambria Math" panose="02040503050406030204" pitchFamily="18" charset="0"/>
                        <a:cs typeface="Times New Roman" pitchFamily="18" charset="0"/>
                      </a:rPr>
                      <m:t>=10</m:t>
                    </m:r>
                  </m:oMath>
                </a14:m>
                <a:endParaRPr lang="en-US" sz="1800" b="1" dirty="0" smtClean="0">
                  <a:latin typeface="Times New Roman"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
                </a:r>
                <a:r>
                  <a:rPr lang="en-US" sz="1800" b="1" dirty="0" smtClean="0">
                    <a:latin typeface="Times New Roman" pitchFamily="18" charset="0"/>
                    <a:cs typeface="Times New Roman" pitchFamily="18" charset="0"/>
                  </a:rPr>
                  <a:t/>
                </a:r>
                <a14:m>
                  <m:oMath xmlns:m="http://schemas.openxmlformats.org/officeDocument/2006/math">
                    <m:r>
                      <m:rPr>
                        <m:sty m:val="p"/>
                      </m:rPr>
                      <a:rPr lang="en-US" sz="1800" b="0" i="0" smtClean="0">
                        <a:latin typeface="Cambria Math" panose="02040503050406030204" pitchFamily="18" charset="0"/>
                        <a:cs typeface="Times New Roman" pitchFamily="18" charset="0"/>
                      </a:rPr>
                      <m:t>g</m:t>
                    </m:r>
                    <m:d>
                      <m:dPr>
                        <m:ctrlPr>
                          <a:rPr lang="en-US" sz="1800" b="0" i="1" smtClean="0">
                            <a:latin typeface="Cambria Math" panose="02040503050406030204" pitchFamily="18" charset="0"/>
                            <a:cs typeface="Times New Roman" pitchFamily="18" charset="0"/>
                          </a:rPr>
                        </m:ctrlPr>
                      </m:dPr>
                      <m:e>
                        <m:r>
                          <m:rPr>
                            <m:sty m:val="p"/>
                          </m:rPr>
                          <a:rPr lang="en-US" sz="1800" b="0" i="0" smtClean="0">
                            <a:latin typeface="Cambria Math" panose="02040503050406030204" pitchFamily="18" charset="0"/>
                            <a:cs typeface="Times New Roman" pitchFamily="18" charset="0"/>
                          </a:rPr>
                          <m:t>X</m:t>
                        </m:r>
                      </m:e>
                    </m:d>
                    <m:r>
                      <a:rPr lang="en-US" sz="1800" b="0" i="0" smtClean="0">
                        <a:latin typeface="Cambria Math" panose="02040503050406030204" pitchFamily="18" charset="0"/>
                        <a:cs typeface="Times New Roman" pitchFamily="18" charset="0"/>
                      </a:rPr>
                      <m:t>−</m:t>
                    </m:r>
                    <m:r>
                      <m:rPr>
                        <m:sty m:val="p"/>
                      </m:rPr>
                      <a:rPr lang="en-US" sz="1800" b="0" i="0" smtClean="0">
                        <a:latin typeface="Cambria Math" panose="02040503050406030204" pitchFamily="18" charset="0"/>
                        <a:cs typeface="Times New Roman" pitchFamily="18" charset="0"/>
                      </a:rPr>
                      <m:t>C</m:t>
                    </m:r>
                    <m:r>
                      <a:rPr lang="en-US" sz="1800" b="0" i="0"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−10.</m:t>
                    </m:r>
                  </m:oMath>
                </a14:m>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Hence,      </a:t>
                </a:r>
                <a14:m>
                  <m:oMath xmlns:m="http://schemas.openxmlformats.org/officeDocument/2006/math">
                    <m:r>
                      <a:rPr lang="en-US" sz="1800" b="0" i="1" smtClean="0">
                        <a:latin typeface="Cambria Math" panose="02040503050406030204" pitchFamily="18" charset="0"/>
                        <a:cs typeface="Times New Roman" pitchFamily="18" charset="0"/>
                      </a:rPr>
                      <m:t>𝐿</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𝑋</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𝑠</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𝑓</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𝑋</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d>
                      <m:dPr>
                        <m:begChr m:val="["/>
                        <m:endChr m:val="]"/>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𝑔</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𝑋</m:t>
                            </m:r>
                          </m:e>
                        </m:d>
                        <m:r>
                          <a:rPr lang="en-US" sz="1800" b="0" i="1" smtClean="0">
                            <a:latin typeface="Cambria Math" panose="02040503050406030204" pitchFamily="18" charset="0"/>
                            <a:ea typeface="Cambria Math" panose="02040503050406030204" pitchFamily="18" charset="0"/>
                            <a:cs typeface="Times New Roman" pitchFamily="18" charset="0"/>
                          </a:rPr>
                          <m:t>+</m:t>
                        </m:r>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𝑠</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𝐶</m:t>
                        </m:r>
                      </m:e>
                    </m:d>
                  </m:oMath>
                </a14:m>
                <a:r>
                  <a:rPr lang="en-US" sz="1800" dirty="0" smtClean="0">
                    <a:latin typeface="Times New Roman" pitchFamily="18" charset="0"/>
                    <a:cs typeface="Times New Roman" pitchFamily="18" charset="0"/>
                  </a:rPr>
                  <a:t> Where </a:t>
                </a:r>
                <a14:m>
                  <m:oMath xmlns:m="http://schemas.openxmlformats.org/officeDocument/2006/math">
                    <m:r>
                      <a:rPr lang="en-US" sz="1800" b="0" i="1" smtClean="0">
                        <a:latin typeface="Cambria Math" panose="02040503050406030204" pitchFamily="18" charset="0"/>
                        <a:cs typeface="Times New Roman" pitchFamily="18" charset="0"/>
                      </a:rPr>
                      <m:t>𝑋</m:t>
                    </m:r>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oMath>
                </a14:m>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The Kuhn-Tucker necessary conditions are:</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𝐿</m:t>
                        </m:r>
                      </m:num>
                      <m:den>
                        <m:r>
                          <a:rPr lang="en-US" sz="1800" i="1" smtClean="0">
                            <a:latin typeface="Cambria Math" panose="02040503050406030204" pitchFamily="18" charset="0"/>
                            <a:ea typeface="Cambria Math" panose="02040503050406030204" pitchFamily="18" charset="0"/>
                            <a:cs typeface="Times New Roman" pitchFamily="18" charset="0"/>
                          </a:rPr>
                          <m:t>𝜕</m:t>
                        </m:r>
                        <m:sSub>
                          <m:sSubPr>
                            <m:ctrlPr>
                              <a:rPr lang="en-US" sz="180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den>
                    </m:f>
                    <m:r>
                      <a:rPr lang="en-US" sz="1800" b="0" i="1" smtClean="0">
                        <a:latin typeface="Cambria Math" panose="02040503050406030204" pitchFamily="18" charset="0"/>
                        <a:cs typeface="Times New Roman" pitchFamily="18" charset="0"/>
                      </a:rPr>
                      <m:t>=</m:t>
                    </m:r>
                    <m:f>
                      <m:fPr>
                        <m:ctrlPr>
                          <a:rPr lang="en-US" sz="1800" b="0" i="1" smtClean="0">
                            <a:latin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𝑓</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𝑋</m:t>
                        </m:r>
                        <m:r>
                          <a:rPr lang="en-US" sz="1800" b="0" i="1" smtClean="0">
                            <a:latin typeface="Cambria Math" panose="02040503050406030204" pitchFamily="18" charset="0"/>
                            <a:ea typeface="Cambria Math" panose="02040503050406030204" pitchFamily="18" charset="0"/>
                            <a:cs typeface="Times New Roman" pitchFamily="18" charset="0"/>
                          </a:rPr>
                          <m:t>)</m:t>
                        </m:r>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den>
                    </m:f>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f>
                      <m:fPr>
                        <m:ctrlPr>
                          <a:rPr lang="en-US" sz="1800" b="0" i="1" smtClean="0">
                            <a:latin typeface="Cambria Math" panose="02040503050406030204" pitchFamily="18" charset="0"/>
                            <a:ea typeface="Cambria Math" panose="02040503050406030204" pitchFamily="18" charset="0"/>
                            <a:cs typeface="Times New Roman" pitchFamily="18" charset="0"/>
                          </a:rPr>
                        </m:ctrlPr>
                      </m:fPr>
                      <m:num>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𝑋</m:t>
                            </m:r>
                          </m:e>
                        </m:d>
                      </m:num>
                      <m:den>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den>
                    </m:f>
                    <m:r>
                      <a:rPr lang="en-US" sz="1800" b="0" i="1" smtClean="0">
                        <a:latin typeface="Cambria Math" panose="02040503050406030204" pitchFamily="18" charset="0"/>
                        <a:ea typeface="Cambria Math" panose="02040503050406030204" pitchFamily="18" charset="0"/>
                        <a:cs typeface="Times New Roman" pitchFamily="18" charset="0"/>
                      </a:rPr>
                      <m:t>=0,           </m:t>
                    </m:r>
                    <m:f>
                      <m:fPr>
                        <m:ctrlPr>
                          <a:rPr lang="en-US" sz="1800" i="1">
                            <a:latin typeface="Cambria Math" panose="02040503050406030204" pitchFamily="18" charset="0"/>
                            <a:cs typeface="Times New Roman" pitchFamily="18" charset="0"/>
                          </a:rPr>
                        </m:ctrlPr>
                      </m:fPr>
                      <m:num>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𝐿</m:t>
                        </m:r>
                      </m:num>
                      <m:den>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den>
                    </m:f>
                    <m:r>
                      <a:rPr lang="en-US" sz="1800" i="1">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r>
                          <a:rPr lang="en-US" sz="1800" i="1">
                            <a:latin typeface="Cambria Math" panose="02040503050406030204" pitchFamily="18" charset="0"/>
                            <a:ea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𝑓</m:t>
                        </m:r>
                        <m:r>
                          <a:rPr lang="en-US" sz="1800" i="1">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𝑋</m:t>
                        </m:r>
                        <m:r>
                          <a:rPr lang="en-US" sz="1800" i="1">
                            <a:latin typeface="Cambria Math" panose="02040503050406030204" pitchFamily="18" charset="0"/>
                            <a:ea typeface="Cambria Math" panose="02040503050406030204" pitchFamily="18" charset="0"/>
                            <a:cs typeface="Times New Roman" pitchFamily="18" charset="0"/>
                          </a:rPr>
                          <m:t>)</m:t>
                        </m:r>
                      </m:num>
                      <m:den>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den>
                    </m:f>
                    <m:r>
                      <a:rPr lang="en-US" sz="1800" i="1">
                        <a:latin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𝜆</m:t>
                    </m:r>
                    <m:f>
                      <m:fPr>
                        <m:ctrlPr>
                          <a:rPr lang="en-US" sz="1800" i="1">
                            <a:latin typeface="Cambria Math" panose="02040503050406030204" pitchFamily="18" charset="0"/>
                            <a:ea typeface="Cambria Math" panose="02040503050406030204" pitchFamily="18" charset="0"/>
                            <a:cs typeface="Times New Roman" pitchFamily="18" charset="0"/>
                          </a:rPr>
                        </m:ctrlPr>
                      </m:fPr>
                      <m:num>
                        <m:r>
                          <a:rPr lang="en-US" sz="1800" i="1">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d>
                          <m:dPr>
                            <m:ctrlPr>
                              <a:rPr lang="en-US" sz="1800" i="1">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𝑋</m:t>
                            </m:r>
                          </m:e>
                        </m:d>
                      </m:num>
                      <m:den>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den>
                    </m:f>
                    <m:r>
                      <a:rPr lang="en-US" sz="1800" i="1">
                        <a:latin typeface="Cambria Math" panose="02040503050406030204" pitchFamily="18" charset="0"/>
                        <a:ea typeface="Cambria Math" panose="02040503050406030204" pitchFamily="18" charset="0"/>
                        <a:cs typeface="Times New Roman" pitchFamily="18" charset="0"/>
                      </a:rPr>
                      <m:t>=0, </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m:rPr>
                        <m:sty m:val="p"/>
                      </m:rPr>
                      <a:rPr lang="el-GR" sz="1800" b="0" i="1" smtClean="0">
                        <a:latin typeface="Cambria Math" panose="02040503050406030204" pitchFamily="18" charset="0"/>
                        <a:ea typeface="Cambria Math" panose="02040503050406030204" pitchFamily="18" charset="0"/>
                        <a:cs typeface="Times New Roman" pitchFamily="18" charset="0"/>
                      </a:rPr>
                      <m:t>λ</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𝑔</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𝐶</m:t>
                    </m:r>
                    <m:r>
                      <a:rPr lang="en-US" sz="1800" b="0" i="1" smtClean="0">
                        <a:latin typeface="Cambria Math" panose="02040503050406030204" pitchFamily="18" charset="0"/>
                        <a:cs typeface="Times New Roman" pitchFamily="18" charset="0"/>
                      </a:rPr>
                      <m:t>)=0,     </m:t>
                    </m:r>
                    <m:r>
                      <a:rPr lang="en-US" sz="1800" b="0" i="1" smtClean="0">
                        <a:latin typeface="Cambria Math" panose="02040503050406030204" pitchFamily="18" charset="0"/>
                        <a:cs typeface="Times New Roman" pitchFamily="18" charset="0"/>
                      </a:rPr>
                      <m:t>𝑔</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𝑋</m:t>
                        </m:r>
                      </m:e>
                    </m:d>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𝐶</m:t>
                    </m:r>
                    <m:r>
                      <a:rPr lang="en-US" sz="1800" b="0" i="1" smtClean="0">
                        <a:latin typeface="Cambria Math" panose="02040503050406030204" pitchFamily="18" charset="0"/>
                        <a:ea typeface="Cambria Math" panose="02040503050406030204" pitchFamily="18" charset="0"/>
                        <a:cs typeface="Times New Roman" pitchFamily="18" charset="0"/>
                      </a:rPr>
                      <m:t>,     </m:t>
                    </m:r>
                    <m:r>
                      <a:rPr lang="en-US" sz="1800" b="0" i="1" smtClean="0">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≥0.</m:t>
                    </m:r>
                  </m:oMath>
                </a14:m>
                <a:r>
                  <a:rPr lang="en-US" sz="1800" dirty="0" smtClean="0">
                    <a:latin typeface="Times New Roman" pitchFamily="18" charset="0"/>
                    <a:cs typeface="Times New Roman" pitchFamily="18" charset="0"/>
                  </a:rPr>
                  <a:t/>
                </a:r>
              </a:p>
              <a:p>
                <a:pPr marL="0" indent="0" algn="just">
                  <a:buNone/>
                </a:pPr>
                <a:r>
                  <a:rPr lang="en-US" sz="1800" dirty="0" smtClean="0">
                    <a:latin typeface="Times New Roman" pitchFamily="18" charset="0"/>
                    <a:cs typeface="Times New Roman" pitchFamily="18" charset="0"/>
                  </a:rPr>
                  <a:t>Hence             </a:t>
                </a:r>
                <a14:m>
                  <m:oMath xmlns:m="http://schemas.openxmlformats.org/officeDocument/2006/math">
                    <m:r>
                      <a:rPr lang="en-US" sz="1800" b="0" i="1" smtClean="0">
                        <a:latin typeface="Cambria Math" panose="02040503050406030204" pitchFamily="18" charset="0"/>
                        <a:cs typeface="Times New Roman" pitchFamily="18" charset="0"/>
                      </a:rPr>
                      <m:t>3.6−0.8</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=2</m:t>
                    </m:r>
                    <m:r>
                      <a:rPr lang="en-US" sz="1800" b="0" i="1" smtClean="0">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 </m:t>
                    </m:r>
                  </m:oMath>
                </a14:m>
                <a:r>
                  <a:rPr lang="en-US" sz="1800" dirty="0" smtClean="0">
                    <a:latin typeface="Times New Roman" pitchFamily="18" charset="0"/>
                    <a:cs typeface="Times New Roman" pitchFamily="18" charset="0"/>
                  </a:rPr>
                  <a:t>…..(1)</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1.6−0.4</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𝜆</m:t>
                    </m:r>
                  </m:oMath>
                </a14:m>
                <a:r>
                  <a:rPr lang="en-US" sz="1800" dirty="0" smtClean="0">
                    <a:latin typeface="Times New Roman" pitchFamily="18" charset="0"/>
                    <a:cs typeface="Times New Roman" pitchFamily="18" charset="0"/>
                  </a:rPr>
                  <a:t> …...(2)</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itchFamily="18" charset="0"/>
                      </a:rPr>
                      <m:t>𝜆</m:t>
                    </m:r>
                    <m:d>
                      <m:dPr>
                        <m:begChr m:val="["/>
                        <m:endChr m:val="]"/>
                        <m:ctrlPr>
                          <a:rPr lang="en-US" sz="180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2</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1</m:t>
                            </m:r>
                          </m:sub>
                        </m:sSub>
                        <m:r>
                          <a:rPr lang="en-US" sz="1800" b="0" i="1" smtClean="0">
                            <a:latin typeface="Cambria Math" panose="02040503050406030204" pitchFamily="18" charset="0"/>
                            <a:ea typeface="Cambria Math" panose="02040503050406030204" pitchFamily="18" charset="0"/>
                            <a:cs typeface="Times New Roman" pitchFamily="18" charset="0"/>
                          </a:rPr>
                          <m:t>+</m:t>
                        </m:r>
                        <m:sSub>
                          <m:sSubPr>
                            <m:ctrlPr>
                              <a:rPr lang="en-US" sz="1800" b="0" i="1" smtClean="0">
                                <a:latin typeface="Cambria Math" panose="02040503050406030204" pitchFamily="18" charset="0"/>
                                <a:ea typeface="Cambria Math" panose="02040503050406030204" pitchFamily="18" charset="0"/>
                                <a:cs typeface="Times New Roman" pitchFamily="18" charset="0"/>
                              </a:rPr>
                            </m:ctrlPr>
                          </m:sSubPr>
                          <m:e>
                            <m:r>
                              <a:rPr lang="en-US" sz="1800" b="0" i="1" smtClean="0">
                                <a:latin typeface="Cambria Math" panose="02040503050406030204" pitchFamily="18" charset="0"/>
                                <a:ea typeface="Cambria Math" panose="02040503050406030204" pitchFamily="18" charset="0"/>
                                <a:cs typeface="Times New Roman" pitchFamily="18" charset="0"/>
                              </a:rPr>
                              <m:t>𝑥</m:t>
                            </m:r>
                          </m:e>
                          <m:sub>
                            <m:r>
                              <a:rPr lang="en-US" sz="1800" b="0" i="1" smtClean="0">
                                <a:latin typeface="Cambria Math" panose="02040503050406030204" pitchFamily="18" charset="0"/>
                                <a:ea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−10</m:t>
                        </m:r>
                      </m:e>
                    </m:d>
                    <m:r>
                      <a:rPr lang="en-US" sz="1800" b="0" i="1" smtClean="0">
                        <a:latin typeface="Cambria Math" panose="02040503050406030204" pitchFamily="18" charset="0"/>
                        <a:ea typeface="Cambria Math" panose="02040503050406030204" pitchFamily="18" charset="0"/>
                        <a:cs typeface="Times New Roman" pitchFamily="18" charset="0"/>
                      </a:rPr>
                      <m:t>=0</m:t>
                    </m:r>
                  </m:oMath>
                </a14:m>
                <a:r>
                  <a:rPr lang="en-US" sz="1800" b="0" dirty="0" smtClean="0">
                    <a:latin typeface="Times New Roman" pitchFamily="18" charset="0"/>
                    <a:ea typeface="Cambria Math" panose="02040503050406030204" pitchFamily="18" charset="0"/>
                    <a:cs typeface="Times New Roman" pitchFamily="18" charset="0"/>
                  </a:rPr>
                  <a:t> ……(3)</a:t>
                </a:r>
              </a:p>
              <a:p>
                <a:pPr marL="0" indent="0" algn="just">
                  <a:buNone/>
                </a:pPr>
                <a:r>
                  <a:rPr lang="en-US" sz="1800" dirty="0">
                    <a:latin typeface="Times New Roman" pitchFamily="18" charset="0"/>
                    <a:ea typeface="Cambria Math" panose="02040503050406030204" pitchFamily="18" charset="0"/>
                    <a:cs typeface="Times New Roman" pitchFamily="18" charset="0"/>
                  </a:rPr>
                  <a:t/>
                </a:r>
                <a:r>
                  <a:rPr lang="en-US" sz="1800" dirty="0" smtClean="0">
                    <a:latin typeface="Times New Roman" pitchFamily="18" charset="0"/>
                    <a:ea typeface="Cambria Math" panose="02040503050406030204" pitchFamily="18" charset="0"/>
                    <a:cs typeface="Times New Roman" pitchFamily="18" charset="0"/>
                  </a:rPr>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itchFamily="18" charset="0"/>
                      </a:rPr>
                      <m:t>2</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1</m:t>
                        </m:r>
                      </m:sub>
                    </m:sSub>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2</m:t>
                        </m:r>
                      </m:sub>
                    </m:sSub>
                    <m:r>
                      <a:rPr lang="en-US" sz="1800" i="1">
                        <a:latin typeface="Cambria Math" panose="02040503050406030204" pitchFamily="18" charset="0"/>
                        <a:ea typeface="Cambria Math" panose="02040503050406030204" pitchFamily="18" charset="0"/>
                        <a:cs typeface="Times New Roman" pitchFamily="18" charset="0"/>
                      </a:rPr>
                      <m:t>−10≤</m:t>
                    </m:r>
                    <m:r>
                      <a:rPr lang="en-US" sz="1800" b="0" i="1" smtClean="0">
                        <a:latin typeface="Cambria Math" panose="02040503050406030204" pitchFamily="18" charset="0"/>
                        <a:ea typeface="Cambria Math" panose="02040503050406030204" pitchFamily="18" charset="0"/>
                        <a:cs typeface="Times New Roman" pitchFamily="18" charset="0"/>
                      </a:rPr>
                      <m:t>0</m:t>
                    </m:r>
                  </m:oMath>
                </a14:m>
                <a:r>
                  <a:rPr lang="en-US" sz="1800" b="0" dirty="0" smtClean="0">
                    <a:latin typeface="Times New Roman" pitchFamily="18" charset="0"/>
                    <a:ea typeface="Cambria Math" panose="02040503050406030204" pitchFamily="18" charset="0"/>
                    <a:cs typeface="Times New Roman" pitchFamily="18" charset="0"/>
                  </a:rPr>
                  <a:t> …….(4)</a:t>
                </a:r>
              </a:p>
              <a:p>
                <a:pPr marL="0" indent="0" algn="just">
                  <a:buNone/>
                </a:pPr>
                <a:r>
                  <a:rPr lang="en-US" sz="1800" dirty="0">
                    <a:latin typeface="Times New Roman" pitchFamily="18" charset="0"/>
                    <a:ea typeface="Cambria Math" panose="02040503050406030204" pitchFamily="18" charset="0"/>
                    <a:cs typeface="Times New Roman" pitchFamily="18" charset="0"/>
                  </a:rPr>
                  <a:t/>
                </a:r>
                <a:r>
                  <a:rPr lang="en-US" sz="1800" dirty="0" smtClean="0">
                    <a:latin typeface="Times New Roman" pitchFamily="18" charset="0"/>
                    <a:ea typeface="Cambria Math" panose="02040503050406030204" pitchFamily="18" charset="0"/>
                    <a:cs typeface="Times New Roman" pitchFamily="18" charset="0"/>
                  </a:rPr>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itchFamily="18" charset="0"/>
                      </a:rPr>
                      <m:t>𝜆</m:t>
                    </m:r>
                    <m:r>
                      <a:rPr lang="en-US" sz="1800" i="1" smtClean="0">
                        <a:latin typeface="Cambria Math" panose="02040503050406030204" pitchFamily="18" charset="0"/>
                        <a:ea typeface="Cambria Math" panose="02040503050406030204" pitchFamily="18" charset="0"/>
                        <a:cs typeface="Times New Roman" pitchFamily="18" charset="0"/>
                      </a:rPr>
                      <m:t>≥0</m:t>
                    </m:r>
                  </m:oMath>
                </a14:m>
                <a:r>
                  <a:rPr lang="en-US" sz="1800" b="0" dirty="0" smtClean="0">
                    <a:latin typeface="Times New Roman" pitchFamily="18" charset="0"/>
                    <a:ea typeface="Cambria Math" panose="02040503050406030204" pitchFamily="18" charset="0"/>
                    <a:cs typeface="Times New Roman" pitchFamily="18" charset="0"/>
                  </a:rPr>
                  <a:t>     …….(5)</a:t>
                </a: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365750"/>
              </a:xfrm>
              <a:blipFill rotWithShape="0">
                <a:blip r:embed="rId2"/>
                <a:stretch>
                  <a:fillRect l="-593" t="-113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CEC38E2-2273-44AA-9B9A-4AF11C295FFF}" type="datetime1">
              <a:rPr lang="en-US" smtClean="0"/>
              <a:pPr/>
              <a:t>5/15/2022</a:t>
            </a:fld>
            <a:endParaRPr lang="en-US"/>
          </a:p>
        </p:txBody>
      </p:sp>
      <p:sp>
        <p:nvSpPr>
          <p:cNvPr id="5" name="Footer Placeholder 4"/>
          <p:cNvSpPr>
            <a:spLocks noGrp="1"/>
          </p:cNvSpPr>
          <p:nvPr>
            <p:ph type="ftr" sz="quarter" idx="11"/>
          </p:nvPr>
        </p:nvSpPr>
        <p:spPr>
          <a:xfrm>
            <a:off x="1752600" y="6356350"/>
            <a:ext cx="67056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Numerical on Kuhn-Tucker(CO3)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66124C-9AC1-49FE-BF32-567839B68664}" type="datetime1">
              <a:rPr lang="en-US" smtClean="0"/>
              <a:pPr/>
              <a:t>5/15/2022</a:t>
            </a:fld>
            <a:endParaRPr lang="en-US"/>
          </a:p>
        </p:txBody>
      </p:sp>
      <p:sp>
        <p:nvSpPr>
          <p:cNvPr id="5" name="Footer Placeholder 4"/>
          <p:cNvSpPr>
            <a:spLocks noGrp="1"/>
          </p:cNvSpPr>
          <p:nvPr>
            <p:ph type="ftr" sz="quarter" idx="11"/>
          </p:nvPr>
        </p:nvSpPr>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extBox 6"/>
          <p:cNvSpPr txBox="1"/>
          <p:nvPr/>
        </p:nvSpPr>
        <p:spPr>
          <a:xfrm>
            <a:off x="609600" y="1767461"/>
            <a:ext cx="7239000"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9" name="Title 1"/>
          <p:cNvSpPr txBox="1">
            <a:spLocks/>
          </p:cNvSpPr>
          <p:nvPr/>
        </p:nvSpPr>
        <p:spPr>
          <a:xfrm>
            <a:off x="1368056" y="159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Syllabus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8" name="Table 7"/>
          <p:cNvGraphicFramePr>
            <a:graphicFrameLocks noGrp="1"/>
          </p:cNvGraphicFramePr>
          <p:nvPr>
            <p:extLst>
              <p:ext uri="{D42A27DB-BD31-4B8C-83A1-F6EECF244321}">
                <p14:modId xmlns:p14="http://schemas.microsoft.com/office/powerpoint/2010/main" xmlns="" val="4094031595"/>
              </p:ext>
            </p:extLst>
          </p:nvPr>
        </p:nvGraphicFramePr>
        <p:xfrm>
          <a:off x="1338955" y="990601"/>
          <a:ext cx="6466090" cy="5365750"/>
        </p:xfrm>
        <a:graphic>
          <a:graphicData uri="http://schemas.openxmlformats.org/drawingml/2006/table">
            <a:tbl>
              <a:tblPr firstRow="1" firstCol="1" bandRow="1">
                <a:tableStyleId>{5C22544A-7EE6-4342-B048-85BDC9FD1C3A}</a:tableStyleId>
              </a:tblPr>
              <a:tblGrid>
                <a:gridCol w="953388"/>
                <a:gridCol w="4759677"/>
                <a:gridCol w="753025"/>
              </a:tblGrid>
              <a:tr h="257993">
                <a:tc>
                  <a:txBody>
                    <a:bodyPr/>
                    <a:lstStyle/>
                    <a:p>
                      <a:pPr marL="0" marR="0">
                        <a:lnSpc>
                          <a:spcPct val="107000"/>
                        </a:lnSpc>
                        <a:spcBef>
                          <a:spcPts val="0"/>
                        </a:spcBef>
                        <a:spcAft>
                          <a:spcPts val="0"/>
                        </a:spcAft>
                        <a:tabLst>
                          <a:tab pos="1533525" algn="l"/>
                        </a:tabLst>
                      </a:pPr>
                      <a:r>
                        <a:rPr lang="en-IN" sz="1300" dirty="0">
                          <a:effectLst/>
                        </a:rPr>
                        <a:t>UNIT-I</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nSpc>
                          <a:spcPct val="107000"/>
                        </a:lnSpc>
                        <a:spcBef>
                          <a:spcPts val="0"/>
                        </a:spcBef>
                        <a:spcAft>
                          <a:spcPts val="0"/>
                        </a:spcAft>
                        <a:tabLst>
                          <a:tab pos="1533525" algn="l"/>
                        </a:tabLst>
                      </a:pPr>
                      <a:r>
                        <a:rPr lang="en-IN" sz="1100">
                          <a:effectLst/>
                        </a:rPr>
                        <a:t>Linear Programming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gn="ctr">
                        <a:lnSpc>
                          <a:spcPct val="107000"/>
                        </a:lnSpc>
                        <a:spcBef>
                          <a:spcPts val="0"/>
                        </a:spcBef>
                        <a:spcAft>
                          <a:spcPts val="0"/>
                        </a:spcAft>
                        <a:tabLst>
                          <a:tab pos="1533525" algn="l"/>
                        </a:tabLst>
                      </a:pPr>
                      <a:r>
                        <a:rPr lang="en-IN" sz="13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r>
              <a:tr h="884712">
                <a:tc gridSpan="3">
                  <a:txBody>
                    <a:bodyPr/>
                    <a:lstStyle/>
                    <a:p>
                      <a:pPr marL="0" marR="0">
                        <a:lnSpc>
                          <a:spcPct val="107000"/>
                        </a:lnSpc>
                        <a:spcBef>
                          <a:spcPts val="0"/>
                        </a:spcBef>
                        <a:spcAft>
                          <a:spcPts val="0"/>
                        </a:spcAft>
                      </a:pPr>
                      <a:r>
                        <a:rPr lang="en-IN" sz="1100" dirty="0">
                          <a:effectLst/>
                        </a:rPr>
                        <a:t>Introduction, Mathematical formulation of LP Models, Graphical Method, Description of simplex method, Big-M method, Two phase method , Alternative optimum solutions, unbounded solutions, Degeneracy , Duality in LPP.</a:t>
                      </a:r>
                      <a:endParaRPr lang="en-US" sz="1000" dirty="0">
                        <a:effectLst/>
                      </a:endParaRPr>
                    </a:p>
                    <a:p>
                      <a:pPr marL="114300" marR="0" algn="just">
                        <a:lnSpc>
                          <a:spcPct val="107000"/>
                        </a:lnSpc>
                        <a:spcBef>
                          <a:spcPts val="0"/>
                        </a:spcBef>
                        <a:spcAft>
                          <a:spcPts val="0"/>
                        </a:spcAft>
                        <a:tabLst>
                          <a:tab pos="57150" algn="l"/>
                        </a:tabLst>
                      </a:pPr>
                      <a:r>
                        <a:rPr lang="en-US" sz="11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hMerge="1">
                  <a:txBody>
                    <a:bodyPr/>
                    <a:lstStyle/>
                    <a:p>
                      <a:endParaRPr lang="en-US"/>
                    </a:p>
                  </a:txBody>
                  <a:tcPr/>
                </a:tc>
                <a:tc hMerge="1">
                  <a:txBody>
                    <a:bodyPr/>
                    <a:lstStyle/>
                    <a:p>
                      <a:endParaRPr lang="en-US"/>
                    </a:p>
                  </a:txBody>
                  <a:tcPr/>
                </a:tc>
              </a:tr>
              <a:tr h="257993">
                <a:tc>
                  <a:txBody>
                    <a:bodyPr/>
                    <a:lstStyle/>
                    <a:p>
                      <a:pPr marL="0" marR="0">
                        <a:lnSpc>
                          <a:spcPct val="107000"/>
                        </a:lnSpc>
                        <a:spcBef>
                          <a:spcPts val="0"/>
                        </a:spcBef>
                        <a:spcAft>
                          <a:spcPts val="0"/>
                        </a:spcAft>
                        <a:tabLst>
                          <a:tab pos="1533525" algn="l"/>
                        </a:tabLst>
                      </a:pPr>
                      <a:r>
                        <a:rPr lang="en-IN" sz="1300">
                          <a:effectLst/>
                        </a:rPr>
                        <a:t>UNIT-II</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gn="just">
                        <a:lnSpc>
                          <a:spcPct val="107000"/>
                        </a:lnSpc>
                        <a:spcBef>
                          <a:spcPts val="0"/>
                        </a:spcBef>
                        <a:spcAft>
                          <a:spcPts val="0"/>
                        </a:spcAft>
                      </a:pPr>
                      <a:r>
                        <a:rPr lang="en-IN" sz="1100">
                          <a:effectLst/>
                        </a:rPr>
                        <a:t>Integer Programming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gn="r">
                        <a:lnSpc>
                          <a:spcPct val="107000"/>
                        </a:lnSpc>
                        <a:spcBef>
                          <a:spcPts val="0"/>
                        </a:spcBef>
                        <a:spcAft>
                          <a:spcPts val="0"/>
                        </a:spcAft>
                        <a:tabLst>
                          <a:tab pos="1533525" algn="l"/>
                        </a:tabLst>
                      </a:pPr>
                      <a:r>
                        <a:rPr lang="en-IN" sz="13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r>
              <a:tr h="663533">
                <a:tc gridSpan="3">
                  <a:txBody>
                    <a:bodyPr/>
                    <a:lstStyle/>
                    <a:p>
                      <a:pPr marL="0" marR="0">
                        <a:lnSpc>
                          <a:spcPct val="107000"/>
                        </a:lnSpc>
                        <a:spcBef>
                          <a:spcPts val="0"/>
                        </a:spcBef>
                        <a:spcAft>
                          <a:spcPts val="0"/>
                        </a:spcAft>
                      </a:pPr>
                      <a:r>
                        <a:rPr lang="en-IN" sz="1100">
                          <a:effectLst/>
                        </a:rPr>
                        <a:t>Introduction, Importance of Integer Programming  Problems, Gomory’s Cutting Plane method, Branch-and-Bound Method, Cargo Loading for Knapsack problem , Applications of Integer Programming.</a:t>
                      </a:r>
                      <a:endParaRPr lang="en-US" sz="1000">
                        <a:effectLst/>
                      </a:endParaRPr>
                    </a:p>
                    <a:p>
                      <a:pPr marL="57150" marR="0" algn="just">
                        <a:lnSpc>
                          <a:spcPct val="107000"/>
                        </a:lnSpc>
                        <a:spcBef>
                          <a:spcPts val="0"/>
                        </a:spcBef>
                        <a:spcAft>
                          <a:spcPts val="0"/>
                        </a:spcAft>
                        <a:tabLst>
                          <a:tab pos="57150" algn="l"/>
                        </a:tabLst>
                      </a:pPr>
                      <a:r>
                        <a:rPr lang="en-IN"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hMerge="1">
                  <a:txBody>
                    <a:bodyPr/>
                    <a:lstStyle/>
                    <a:p>
                      <a:endParaRPr lang="en-US"/>
                    </a:p>
                  </a:txBody>
                  <a:tcPr/>
                </a:tc>
                <a:tc hMerge="1">
                  <a:txBody>
                    <a:bodyPr/>
                    <a:lstStyle/>
                    <a:p>
                      <a:endParaRPr lang="en-US"/>
                    </a:p>
                  </a:txBody>
                  <a:tcPr/>
                </a:tc>
              </a:tr>
              <a:tr h="257993">
                <a:tc>
                  <a:txBody>
                    <a:bodyPr/>
                    <a:lstStyle/>
                    <a:p>
                      <a:pPr marL="0" marR="0">
                        <a:lnSpc>
                          <a:spcPct val="107000"/>
                        </a:lnSpc>
                        <a:spcBef>
                          <a:spcPts val="0"/>
                        </a:spcBef>
                        <a:spcAft>
                          <a:spcPts val="0"/>
                        </a:spcAft>
                        <a:tabLst>
                          <a:tab pos="1533525" algn="l"/>
                        </a:tabLst>
                      </a:pPr>
                      <a:r>
                        <a:rPr lang="en-IN" sz="1300">
                          <a:effectLst/>
                        </a:rPr>
                        <a:t>UNIT-III</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nSpc>
                          <a:spcPct val="107000"/>
                        </a:lnSpc>
                        <a:spcBef>
                          <a:spcPts val="0"/>
                        </a:spcBef>
                        <a:spcAft>
                          <a:spcPts val="0"/>
                        </a:spcAft>
                        <a:tabLst>
                          <a:tab pos="1533525" algn="l"/>
                        </a:tabLst>
                      </a:pPr>
                      <a:r>
                        <a:rPr lang="en-IN" sz="1100">
                          <a:effectLst/>
                        </a:rPr>
                        <a:t>Non-linear programming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gn="r">
                        <a:lnSpc>
                          <a:spcPct val="107000"/>
                        </a:lnSpc>
                        <a:spcBef>
                          <a:spcPts val="0"/>
                        </a:spcBef>
                        <a:spcAft>
                          <a:spcPts val="0"/>
                        </a:spcAft>
                        <a:tabLst>
                          <a:tab pos="1533525" algn="l"/>
                        </a:tabLst>
                      </a:pPr>
                      <a:r>
                        <a:rPr lang="en-IN" sz="13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r>
              <a:tr h="663533">
                <a:tc gridSpan="3">
                  <a:txBody>
                    <a:bodyPr/>
                    <a:lstStyle/>
                    <a:p>
                      <a:pPr marL="0" marR="0">
                        <a:lnSpc>
                          <a:spcPct val="107000"/>
                        </a:lnSpc>
                        <a:spcBef>
                          <a:spcPts val="0"/>
                        </a:spcBef>
                        <a:spcAft>
                          <a:spcPts val="0"/>
                        </a:spcAft>
                      </a:pPr>
                      <a:r>
                        <a:rPr lang="en-IN" sz="1100">
                          <a:effectLst/>
                        </a:rPr>
                        <a:t>Basic facts of maxima, minima &amp; convex optimization, Convex sets and convex functions, Continuity and differentiable properties of convex functions, Constrained Optimization- Local and Global Solution</a:t>
                      </a:r>
                      <a:endParaRPr lang="en-US" sz="1000">
                        <a:effectLst/>
                      </a:endParaRPr>
                    </a:p>
                    <a:p>
                      <a:pPr marL="0" marR="0">
                        <a:lnSpc>
                          <a:spcPct val="107000"/>
                        </a:lnSpc>
                        <a:spcBef>
                          <a:spcPts val="0"/>
                        </a:spcBef>
                        <a:spcAft>
                          <a:spcPts val="0"/>
                        </a:spcAft>
                      </a:pPr>
                      <a:r>
                        <a:rPr lang="en-IN" sz="1100">
                          <a:effectLst/>
                        </a:rPr>
                        <a:t>Introduction, Elements of Constraint Programming, Lagrange multiplier method, Kuhn Tucker 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hMerge="1">
                  <a:txBody>
                    <a:bodyPr/>
                    <a:lstStyle/>
                    <a:p>
                      <a:endParaRPr lang="en-US"/>
                    </a:p>
                  </a:txBody>
                  <a:tcPr/>
                </a:tc>
                <a:tc hMerge="1">
                  <a:txBody>
                    <a:bodyPr/>
                    <a:lstStyle/>
                    <a:p>
                      <a:endParaRPr lang="en-US"/>
                    </a:p>
                  </a:txBody>
                  <a:tcPr/>
                </a:tc>
              </a:tr>
              <a:tr h="257993">
                <a:tc>
                  <a:txBody>
                    <a:bodyPr/>
                    <a:lstStyle/>
                    <a:p>
                      <a:pPr marL="0" marR="0">
                        <a:lnSpc>
                          <a:spcPct val="107000"/>
                        </a:lnSpc>
                        <a:spcBef>
                          <a:spcPts val="0"/>
                        </a:spcBef>
                        <a:spcAft>
                          <a:spcPts val="0"/>
                        </a:spcAft>
                        <a:tabLst>
                          <a:tab pos="1533525" algn="l"/>
                        </a:tabLst>
                      </a:pPr>
                      <a:r>
                        <a:rPr lang="en-IN" sz="1300">
                          <a:effectLst/>
                        </a:rPr>
                        <a:t>UNIT-IV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gn="just">
                        <a:lnSpc>
                          <a:spcPct val="107000"/>
                        </a:lnSpc>
                        <a:spcBef>
                          <a:spcPts val="0"/>
                        </a:spcBef>
                        <a:spcAft>
                          <a:spcPts val="0"/>
                        </a:spcAft>
                        <a:tabLst>
                          <a:tab pos="57150" algn="l"/>
                        </a:tabLst>
                      </a:pPr>
                      <a:r>
                        <a:rPr lang="en-IN" sz="1100">
                          <a:effectLst/>
                        </a:rPr>
                        <a:t>Numerical Techniques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gn="r">
                        <a:lnSpc>
                          <a:spcPct val="107000"/>
                        </a:lnSpc>
                        <a:spcBef>
                          <a:spcPts val="0"/>
                        </a:spcBef>
                        <a:spcAft>
                          <a:spcPts val="0"/>
                        </a:spcAft>
                        <a:tabLst>
                          <a:tab pos="1533525" algn="l"/>
                        </a:tabLst>
                      </a:pPr>
                      <a:r>
                        <a:rPr lang="en-IN" sz="13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r>
              <a:tr h="1548244">
                <a:tc gridSpan="3">
                  <a:txBody>
                    <a:bodyPr/>
                    <a:lstStyle/>
                    <a:p>
                      <a:pPr marL="0" marR="0" algn="just">
                        <a:lnSpc>
                          <a:spcPct val="107000"/>
                        </a:lnSpc>
                        <a:spcBef>
                          <a:spcPts val="0"/>
                        </a:spcBef>
                        <a:spcAft>
                          <a:spcPts val="0"/>
                        </a:spcAft>
                      </a:pPr>
                      <a:r>
                        <a:rPr lang="en-IN" sz="1100">
                          <a:effectLst/>
                        </a:rPr>
                        <a:t>Errors analysis, Zeroes of transcendental and polynomial equations using Bisection method, Regula-falsi method and Newton-Raphson method, Interpolation: Finite differences, Newton’s forward and backward interpolation, Lagrange’s and Newton’s divided difference formula for unequal intervals.</a:t>
                      </a:r>
                      <a:endParaRPr lang="en-US" sz="1000">
                        <a:effectLst/>
                      </a:endParaRPr>
                    </a:p>
                    <a:p>
                      <a:pPr marL="0" marR="0" algn="just">
                        <a:lnSpc>
                          <a:spcPct val="107000"/>
                        </a:lnSpc>
                        <a:spcBef>
                          <a:spcPts val="0"/>
                        </a:spcBef>
                        <a:spcAft>
                          <a:spcPts val="0"/>
                        </a:spcAft>
                      </a:pPr>
                      <a:r>
                        <a:rPr lang="en-IN" sz="1100">
                          <a:effectLst/>
                        </a:rPr>
                        <a:t>Solution of system of linear equations, Crout’s method, Gauss- Seidel method. Numerical integration, Trapezoidal rule, Simpson’s one third and three-eight rules, Solution of first order ordinary differential equations by fourth-order Runge- Kutta methods.</a:t>
                      </a:r>
                      <a:endParaRPr lang="en-US" sz="1000">
                        <a:effectLst/>
                      </a:endParaRPr>
                    </a:p>
                    <a:p>
                      <a:pPr marL="0" marR="0" algn="just">
                        <a:lnSpc>
                          <a:spcPct val="107000"/>
                        </a:lnSpc>
                        <a:spcBef>
                          <a:spcPts val="0"/>
                        </a:spcBef>
                        <a:spcAft>
                          <a:spcPts val="0"/>
                        </a:spcAft>
                        <a:tabLst>
                          <a:tab pos="57150" algn="l"/>
                        </a:tabLst>
                      </a:pPr>
                      <a:r>
                        <a:rPr lang="en-IN"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hMerge="1">
                  <a:txBody>
                    <a:bodyPr/>
                    <a:lstStyle/>
                    <a:p>
                      <a:endParaRPr lang="en-US"/>
                    </a:p>
                  </a:txBody>
                  <a:tcPr/>
                </a:tc>
                <a:tc hMerge="1">
                  <a:txBody>
                    <a:bodyPr/>
                    <a:lstStyle/>
                    <a:p>
                      <a:endParaRPr lang="en-US"/>
                    </a:p>
                  </a:txBody>
                  <a:tcPr/>
                </a:tc>
              </a:tr>
              <a:tr h="257993">
                <a:tc>
                  <a:txBody>
                    <a:bodyPr/>
                    <a:lstStyle/>
                    <a:p>
                      <a:pPr marL="0" marR="0">
                        <a:lnSpc>
                          <a:spcPct val="107000"/>
                        </a:lnSpc>
                        <a:spcBef>
                          <a:spcPts val="0"/>
                        </a:spcBef>
                        <a:spcAft>
                          <a:spcPts val="0"/>
                        </a:spcAft>
                        <a:tabLst>
                          <a:tab pos="1533525" algn="l"/>
                        </a:tabLst>
                      </a:pPr>
                      <a:r>
                        <a:rPr lang="en-IN" sz="1300">
                          <a:effectLst/>
                        </a:rPr>
                        <a:t>UNIT-V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nSpc>
                          <a:spcPct val="107000"/>
                        </a:lnSpc>
                        <a:spcBef>
                          <a:spcPts val="0"/>
                        </a:spcBef>
                        <a:spcAft>
                          <a:spcPts val="0"/>
                        </a:spcAft>
                        <a:tabLst>
                          <a:tab pos="1533525" algn="l"/>
                        </a:tabLst>
                      </a:pPr>
                      <a:r>
                        <a:rPr lang="en-IN" sz="1000">
                          <a:effectLst/>
                        </a:rPr>
                        <a:t>Aptitude-IV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c>
                  <a:txBody>
                    <a:bodyPr/>
                    <a:lstStyle/>
                    <a:p>
                      <a:pPr marL="0" marR="0" algn="r">
                        <a:lnSpc>
                          <a:spcPct val="107000"/>
                        </a:lnSpc>
                        <a:spcBef>
                          <a:spcPts val="0"/>
                        </a:spcBef>
                        <a:spcAft>
                          <a:spcPts val="0"/>
                        </a:spcAft>
                        <a:tabLst>
                          <a:tab pos="1533525" algn="l"/>
                        </a:tabLst>
                      </a:pPr>
                      <a:r>
                        <a:rPr lang="en-IN" sz="13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375" marR="65375" marT="0" marB="0"/>
                </a:tc>
              </a:tr>
              <a:tr h="315763">
                <a:tc gridSpan="3">
                  <a:txBody>
                    <a:bodyPr/>
                    <a:lstStyle/>
                    <a:p>
                      <a:pPr marL="0" marR="0" algn="just">
                        <a:spcBef>
                          <a:spcPts val="0"/>
                        </a:spcBef>
                      </a:pPr>
                      <a:r>
                        <a:rPr lang="en-US" sz="1000" dirty="0">
                          <a:effectLst/>
                        </a:rPr>
                        <a:t>Number System, Permutation &amp; Combination, Probability, Function, Data Interpretation,. Syllogism</a:t>
                      </a:r>
                      <a:endParaRPr lang="en-US" sz="1000" dirty="0">
                        <a:effectLst/>
                        <a:latin typeface="Calibri" panose="020F0502020204030204" pitchFamily="34" charset="0"/>
                        <a:ea typeface="Times New Roman" panose="02020603050405020304" pitchFamily="18" charset="0"/>
                      </a:endParaRPr>
                    </a:p>
                  </a:txBody>
                  <a:tcPr marL="65375" marR="65375" marT="0" marB="0"/>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xmlns="" val="28499002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1800" dirty="0" smtClean="0">
                    <a:latin typeface="Times New Roman" pitchFamily="18" charset="0"/>
                    <a:cs typeface="Times New Roman" pitchFamily="18" charset="0"/>
                  </a:rPr>
                  <a:t>On solving equations (1),(2) and (3); we get</a:t>
                </a:r>
              </a:p>
              <a:p>
                <a:pPr marL="0" indent="0">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=3.5, </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=3,</m:t>
                    </m:r>
                    <m:r>
                      <a:rPr lang="en-US" sz="1800" b="0" i="1" smtClean="0">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=0.4</m:t>
                    </m:r>
                    <m:d>
                      <m:dPr>
                        <m:ctrlPr>
                          <a:rPr lang="en-US" sz="1800" b="0" i="1" smtClean="0">
                            <a:latin typeface="Cambria Math" panose="02040503050406030204" pitchFamily="18" charset="0"/>
                            <a:ea typeface="Cambria Math" panose="02040503050406030204" pitchFamily="18" charset="0"/>
                            <a:cs typeface="Times New Roman" pitchFamily="18" charset="0"/>
                          </a:rPr>
                        </m:ctrlPr>
                      </m:dPr>
                      <m:e>
                        <m:r>
                          <a:rPr lang="en-US" sz="1800" b="0" i="1" smtClean="0">
                            <a:latin typeface="Cambria Math" panose="02040503050406030204" pitchFamily="18" charset="0"/>
                            <a:ea typeface="Cambria Math" panose="02040503050406030204" pitchFamily="18" charset="0"/>
                            <a:cs typeface="Times New Roman" pitchFamily="18" charset="0"/>
                          </a:rPr>
                          <m:t>𝜆</m:t>
                        </m:r>
                        <m:r>
                          <a:rPr lang="en-US" sz="1800" b="0" i="1" smtClean="0">
                            <a:latin typeface="Cambria Math" panose="02040503050406030204" pitchFamily="18" charset="0"/>
                            <a:ea typeface="Cambria Math" panose="02040503050406030204" pitchFamily="18" charset="0"/>
                            <a:cs typeface="Times New Roman" pitchFamily="18" charset="0"/>
                          </a:rPr>
                          <m:t>≠0</m:t>
                        </m:r>
                      </m:e>
                    </m:d>
                    <m:r>
                      <a:rPr lang="en-US" sz="1800" b="0" i="1" smtClean="0">
                        <a:latin typeface="Cambria Math" panose="02040503050406030204" pitchFamily="18" charset="0"/>
                        <a:ea typeface="Cambria Math" panose="02040503050406030204" pitchFamily="18" charset="0"/>
                        <a:cs typeface="Times New Roman" pitchFamily="18" charset="0"/>
                      </a:rPr>
                      <m:t>.</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Now it easy to verify from (4) that </a:t>
                </a:r>
                <a14:m>
                  <m:oMath xmlns:m="http://schemas.openxmlformats.org/officeDocument/2006/math">
                    <m:r>
                      <a:rPr lang="en-US" sz="1800" b="0" i="1" smtClean="0">
                        <a:latin typeface="Cambria Math" panose="02040503050406030204" pitchFamily="18" charset="0"/>
                        <a:cs typeface="Times New Roman" pitchFamily="18" charset="0"/>
                      </a:rPr>
                      <m:t>𝑔</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𝑋</m:t>
                    </m:r>
                    <m:r>
                      <a:rPr lang="en-US" sz="1800" b="0" i="1" smtClean="0">
                        <a:latin typeface="Cambria Math" panose="02040503050406030204" pitchFamily="18" charset="0"/>
                        <a:cs typeface="Times New Roman" pitchFamily="18" charset="0"/>
                      </a:rPr>
                      <m:t>)≤10</m:t>
                    </m:r>
                  </m:oMath>
                </a14:m>
                <a:r>
                  <a:rPr lang="en-US" sz="1800" dirty="0" smtClean="0">
                    <a:latin typeface="Times New Roman" pitchFamily="18" charset="0"/>
                    <a:cs typeface="Times New Roman" pitchFamily="18" charset="0"/>
                  </a:rPr>
                  <a:t>.</a:t>
                </a:r>
              </a:p>
              <a:p>
                <a:pPr marL="0" indent="0" algn="just">
                  <a:buNone/>
                </a:pPr>
                <a:r>
                  <a:rPr lang="en-US" sz="1800" dirty="0" smtClean="0">
                    <a:latin typeface="Times New Roman" pitchFamily="18" charset="0"/>
                    <a:cs typeface="Times New Roman" pitchFamily="18" charset="0"/>
                  </a:rPr>
                  <a:t>Hence </a:t>
                </a:r>
                <a14:m>
                  <m:oMath xmlns:m="http://schemas.openxmlformats.org/officeDocument/2006/math">
                    <m:r>
                      <a:rPr lang="en-US" sz="1800" b="0" i="1" smtClean="0">
                        <a:latin typeface="Cambria Math" panose="02040503050406030204" pitchFamily="18" charset="0"/>
                        <a:cs typeface="Times New Roman" pitchFamily="18" charset="0"/>
                      </a:rPr>
                      <m:t>𝑓</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𝑋</m:t>
                    </m:r>
                    <m:r>
                      <a:rPr lang="en-US" sz="1800" b="0" i="1"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is concave and </a:t>
                </a:r>
                <a14:m>
                  <m:oMath xmlns:m="http://schemas.openxmlformats.org/officeDocument/2006/math">
                    <m:r>
                      <a:rPr lang="en-US" sz="1800" b="0" i="1" smtClean="0">
                        <a:latin typeface="Cambria Math" panose="02040503050406030204" pitchFamily="18" charset="0"/>
                        <a:cs typeface="Times New Roman" pitchFamily="18" charset="0"/>
                      </a:rPr>
                      <m:t>𝑔</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𝑋</m:t>
                    </m:r>
                    <m:r>
                      <a:rPr lang="en-US" sz="1800" b="0" i="1"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is convex are the sufficient conditions for the maximum. Therefor the stationary point is </a:t>
                </a:r>
                <a14:m>
                  <m:oMath xmlns:m="http://schemas.openxmlformats.org/officeDocument/2006/math">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3.5, 3</m:t>
                        </m:r>
                      </m:e>
                    </m:d>
                    <m:r>
                      <a:rPr lang="en-US" sz="1800" b="0" i="1" smtClean="0">
                        <a:latin typeface="Cambria Math" panose="02040503050406030204" pitchFamily="18" charset="0"/>
                        <a:cs typeface="Times New Roman" pitchFamily="18" charset="0"/>
                      </a:rPr>
                      <m:t>.</m:t>
                    </m:r>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Now the maximum value of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=10.7</m:t>
                    </m:r>
                  </m:oMath>
                </a14:m>
                <a:r>
                  <a:rPr lang="en-US" sz="1800" dirty="0" smtClean="0">
                    <a:latin typeface="Times New Roman" pitchFamily="18" charset="0"/>
                    <a:cs typeface="Times New Roman" pitchFamily="18" charset="0"/>
                  </a:rPr>
                  <a:t> .</a:t>
                </a:r>
              </a:p>
              <a:p>
                <a:pPr marL="0" indent="0" algn="just">
                  <a:buNone/>
                </a:pPr>
                <a:r>
                  <a:rPr lang="en-US" sz="1800" dirty="0" smtClean="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059363"/>
              </a:xfrm>
              <a:blipFill rotWithShape="0">
                <a:blip r:embed="rId2"/>
                <a:stretch>
                  <a:fillRect l="-593" t="-602"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50E871F-8EC5-4D1F-852A-D33FBA73F7EC}" type="datetime1">
              <a:rPr lang="en-US" smtClean="0"/>
              <a:pPr/>
              <a:t>5/15/2022</a:t>
            </a:fld>
            <a:endParaRPr lang="en-US"/>
          </a:p>
        </p:txBody>
      </p:sp>
      <p:sp>
        <p:nvSpPr>
          <p:cNvPr id="5" name="Footer Placeholder 4"/>
          <p:cNvSpPr>
            <a:spLocks noGrp="1"/>
          </p:cNvSpPr>
          <p:nvPr>
            <p:ph type="ftr" sz="quarter" idx="11"/>
          </p:nvPr>
        </p:nvSpPr>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p:cNvSpPr txBox="1">
            <a:spLocks noGrp="1"/>
          </p:cNvSpPr>
          <p:nvPr>
            <p:ph type="title"/>
          </p:nvPr>
        </p:nvSpPr>
        <p:spPr>
          <a:xfrm>
            <a:off x="1371600" y="0"/>
            <a:ext cx="7620000" cy="8683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noProof="0" dirty="0" smtClean="0">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 y="28353"/>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948587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840200"/>
                <a:ext cx="8229600" cy="5457127"/>
              </a:xfrm>
            </p:spPr>
            <p:txBody>
              <a:bodyPr>
                <a:normAutofit fontScale="25000" lnSpcReduction="20000"/>
              </a:bodyPr>
              <a:lstStyle/>
              <a:p>
                <a:pPr marL="0" indent="0" algn="just">
                  <a:buNone/>
                </a:pPr>
                <a:r>
                  <a:rPr lang="en-US" sz="7200" dirty="0" smtClean="0">
                    <a:latin typeface="Times New Roman" pitchFamily="18" charset="0"/>
                    <a:cs typeface="Times New Roman" pitchFamily="18" charset="0"/>
                  </a:rPr>
                  <a:t>Let the Problem of NLPP is:</a:t>
                </a:r>
              </a:p>
              <a:p>
                <a:pPr marL="0" indent="0" algn="just">
                  <a:buNone/>
                </a:pPr>
                <a:r>
                  <a:rPr lang="en-US" sz="7200" dirty="0">
                    <a:latin typeface="Times New Roman" pitchFamily="18" charset="0"/>
                    <a:cs typeface="Times New Roman" pitchFamily="18" charset="0"/>
                  </a:rPr>
                  <a:t/>
                </a:r>
                <a:r>
                  <a:rPr lang="en-US" sz="7200" dirty="0" smtClean="0">
                    <a:latin typeface="Times New Roman" pitchFamily="18" charset="0"/>
                    <a:cs typeface="Times New Roman" pitchFamily="18" charset="0"/>
                  </a:rPr>
                  <a:t>  Minimize  </a:t>
                </a:r>
                <a14:m>
                  <m:oMath xmlns:m="http://schemas.openxmlformats.org/officeDocument/2006/math">
                    <m:r>
                      <a:rPr lang="en-US" sz="7200" b="0" i="1" smtClean="0">
                        <a:latin typeface="Cambria Math" panose="02040503050406030204" pitchFamily="18" charset="0"/>
                        <a:cs typeface="Times New Roman" pitchFamily="18" charset="0"/>
                      </a:rPr>
                      <m:t>𝑍</m:t>
                    </m:r>
                    <m:r>
                      <a:rPr lang="en-US" sz="7200" b="0" i="1" smtClean="0">
                        <a:latin typeface="Cambria Math" panose="02040503050406030204" pitchFamily="18" charset="0"/>
                        <a:cs typeface="Times New Roman" pitchFamily="18" charset="0"/>
                      </a:rPr>
                      <m:t>=</m:t>
                    </m:r>
                    <m:r>
                      <a:rPr lang="en-US" sz="7200" b="0" i="1" smtClean="0">
                        <a:latin typeface="Cambria Math" panose="02040503050406030204" pitchFamily="18" charset="0"/>
                        <a:cs typeface="Times New Roman" pitchFamily="18" charset="0"/>
                      </a:rPr>
                      <m:t>𝑓</m:t>
                    </m:r>
                    <m:d>
                      <m:dPr>
                        <m:ctrlPr>
                          <a:rPr lang="en-US" sz="7200" b="0" i="1" smtClean="0">
                            <a:latin typeface="Cambria Math" panose="02040503050406030204" pitchFamily="18" charset="0"/>
                            <a:cs typeface="Times New Roman" pitchFamily="18" charset="0"/>
                          </a:rPr>
                        </m:ctrlPr>
                      </m:dPr>
                      <m:e>
                        <m:r>
                          <a:rPr lang="en-US" sz="7200" b="0" i="1" smtClean="0">
                            <a:latin typeface="Cambria Math" panose="02040503050406030204" pitchFamily="18" charset="0"/>
                            <a:cs typeface="Times New Roman" pitchFamily="18" charset="0"/>
                          </a:rPr>
                          <m:t>𝑋</m:t>
                        </m:r>
                      </m:e>
                    </m:d>
                  </m:oMath>
                </a14:m>
                <a:endParaRPr lang="en-US" sz="7200" b="0" dirty="0" smtClean="0">
                  <a:latin typeface="Times New Roman" pitchFamily="18" charset="0"/>
                  <a:cs typeface="Times New Roman" pitchFamily="18" charset="0"/>
                </a:endParaRPr>
              </a:p>
              <a:p>
                <a:pPr marL="0" indent="0" algn="just">
                  <a:buNone/>
                </a:pPr>
                <a:r>
                  <a:rPr lang="en-US" sz="7200" dirty="0" smtClean="0">
                    <a:latin typeface="Times New Roman" pitchFamily="18" charset="0"/>
                    <a:cs typeface="Times New Roman" pitchFamily="18" charset="0"/>
                  </a:rPr>
                  <a:t>  Subject to the Constraints are:  </a:t>
                </a:r>
                <a14:m>
                  <m:oMath xmlns:m="http://schemas.openxmlformats.org/officeDocument/2006/math">
                    <m:r>
                      <a:rPr lang="en-US" sz="7200" b="0" i="1" smtClean="0">
                        <a:latin typeface="Cambria Math" panose="02040503050406030204" pitchFamily="18" charset="0"/>
                        <a:cs typeface="Times New Roman" pitchFamily="18" charset="0"/>
                      </a:rPr>
                      <m:t>𝑔</m:t>
                    </m:r>
                    <m:d>
                      <m:dPr>
                        <m:ctrlPr>
                          <a:rPr lang="en-US" sz="7200" b="0" i="1" smtClean="0">
                            <a:latin typeface="Cambria Math" panose="02040503050406030204" pitchFamily="18" charset="0"/>
                            <a:cs typeface="Times New Roman" pitchFamily="18" charset="0"/>
                          </a:rPr>
                        </m:ctrlPr>
                      </m:dPr>
                      <m:e>
                        <m:r>
                          <a:rPr lang="en-US" sz="7200" b="0" i="1" smtClean="0">
                            <a:latin typeface="Cambria Math" panose="02040503050406030204" pitchFamily="18" charset="0"/>
                            <a:cs typeface="Times New Roman" pitchFamily="18" charset="0"/>
                          </a:rPr>
                          <m:t>𝑋</m:t>
                        </m:r>
                      </m:e>
                    </m:d>
                    <m:r>
                      <a:rPr lang="en-US" sz="7200" b="0" i="1" smtClean="0">
                        <a:latin typeface="Cambria Math" panose="02040503050406030204" pitchFamily="18" charset="0"/>
                        <a:ea typeface="Cambria Math" panose="02040503050406030204" pitchFamily="18" charset="0"/>
                        <a:cs typeface="Times New Roman" pitchFamily="18" charset="0"/>
                      </a:rPr>
                      <m:t>≤</m:t>
                    </m:r>
                    <m:r>
                      <a:rPr lang="en-US" sz="7200" b="0" i="1" smtClean="0">
                        <a:latin typeface="Cambria Math" panose="02040503050406030204" pitchFamily="18" charset="0"/>
                        <a:ea typeface="Cambria Math" panose="02040503050406030204" pitchFamily="18" charset="0"/>
                        <a:cs typeface="Times New Roman" pitchFamily="18" charset="0"/>
                      </a:rPr>
                      <m:t>𝐶</m:t>
                    </m:r>
                  </m:oMath>
                </a14:m>
                <a:endParaRPr lang="en-US" sz="72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7200" dirty="0" smtClean="0">
                    <a:latin typeface="Times New Roman" pitchFamily="18" charset="0"/>
                    <a:cs typeface="Times New Roman" pitchFamily="18" charset="0"/>
                  </a:rPr>
                  <a:t/>
                </a:r>
                <a14:m>
                  <m:oMath xmlns:m="http://schemas.openxmlformats.org/officeDocument/2006/math">
                    <m:r>
                      <a:rPr lang="en-US" sz="7200" b="0" i="1" smtClean="0">
                        <a:latin typeface="Cambria Math" panose="02040503050406030204" pitchFamily="18" charset="0"/>
                        <a:cs typeface="Times New Roman" pitchFamily="18" charset="0"/>
                      </a:rPr>
                      <m:t>𝑋</m:t>
                    </m:r>
                    <m:r>
                      <a:rPr lang="en-US" sz="7200" b="0" i="1" smtClean="0">
                        <a:latin typeface="Cambria Math" panose="02040503050406030204" pitchFamily="18" charset="0"/>
                        <a:ea typeface="Cambria Math" panose="02040503050406030204" pitchFamily="18" charset="0"/>
                        <a:cs typeface="Times New Roman" pitchFamily="18" charset="0"/>
                      </a:rPr>
                      <m:t>≥0.</m:t>
                    </m:r>
                  </m:oMath>
                </a14:m>
                <a:r>
                  <a:rPr lang="en-US" sz="7200" dirty="0" smtClean="0">
                    <a:latin typeface="Times New Roman" pitchFamily="18" charset="0"/>
                    <a:cs typeface="Times New Roman" pitchFamily="18" charset="0"/>
                  </a:rPr>
                  <a:t>  Where </a:t>
                </a:r>
                <a14:m>
                  <m:oMath xmlns:m="http://schemas.openxmlformats.org/officeDocument/2006/math">
                    <m:r>
                      <a:rPr lang="en-US" sz="7200" b="0" i="1" smtClean="0">
                        <a:latin typeface="Cambria Math" panose="02040503050406030204" pitchFamily="18" charset="0"/>
                        <a:cs typeface="Times New Roman" pitchFamily="18" charset="0"/>
                      </a:rPr>
                      <m:t>𝑋</m:t>
                    </m:r>
                    <m:r>
                      <a:rPr lang="en-US" sz="7200" b="0" i="1" smtClean="0">
                        <a:latin typeface="Cambria Math" panose="02040503050406030204" pitchFamily="18" charset="0"/>
                        <a:cs typeface="Times New Roman" pitchFamily="18" charset="0"/>
                      </a:rPr>
                      <m:t>=</m:t>
                    </m:r>
                    <m:sSub>
                      <m:sSubPr>
                        <m:ctrlPr>
                          <a:rPr lang="en-US" sz="7200" b="0" i="1" smtClean="0">
                            <a:latin typeface="Cambria Math" panose="02040503050406030204" pitchFamily="18" charset="0"/>
                            <a:cs typeface="Times New Roman" pitchFamily="18" charset="0"/>
                          </a:rPr>
                        </m:ctrlPr>
                      </m:sSub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1</m:t>
                        </m:r>
                      </m:sub>
                    </m:sSub>
                    <m:r>
                      <a:rPr lang="en-US" sz="7200" b="0" i="1" smtClean="0">
                        <a:latin typeface="Cambria Math" panose="02040503050406030204" pitchFamily="18" charset="0"/>
                        <a:cs typeface="Times New Roman" pitchFamily="18" charset="0"/>
                      </a:rPr>
                      <m:t>,</m:t>
                    </m:r>
                    <m:sSub>
                      <m:sSubPr>
                        <m:ctrlPr>
                          <a:rPr lang="en-US" sz="7200" b="0" i="1" smtClean="0">
                            <a:latin typeface="Cambria Math" panose="02040503050406030204" pitchFamily="18" charset="0"/>
                            <a:cs typeface="Times New Roman" pitchFamily="18" charset="0"/>
                          </a:rPr>
                        </m:ctrlPr>
                      </m:sSub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2</m:t>
                        </m:r>
                      </m:sub>
                    </m:sSub>
                    <m:r>
                      <a:rPr lang="en-US" sz="7200" b="0" i="1" smtClean="0">
                        <a:latin typeface="Cambria Math" panose="02040503050406030204" pitchFamily="18" charset="0"/>
                        <a:cs typeface="Times New Roman" pitchFamily="18" charset="0"/>
                      </a:rPr>
                      <m:t>, ……</m:t>
                    </m:r>
                    <m:sSub>
                      <m:sSubPr>
                        <m:ctrlPr>
                          <a:rPr lang="en-US" sz="7200" b="0" i="1" smtClean="0">
                            <a:latin typeface="Cambria Math" panose="02040503050406030204" pitchFamily="18" charset="0"/>
                            <a:cs typeface="Times New Roman" pitchFamily="18" charset="0"/>
                          </a:rPr>
                        </m:ctrlPr>
                      </m:sSubPr>
                      <m:e>
                        <m:r>
                          <a:rPr lang="en-US" sz="7200" b="0" i="1" smtClean="0">
                            <a:latin typeface="Cambria Math" panose="02040503050406030204" pitchFamily="18" charset="0"/>
                            <a:cs typeface="Times New Roman" pitchFamily="18" charset="0"/>
                          </a:rPr>
                          <m:t>𝑥</m:t>
                        </m:r>
                      </m:e>
                      <m:sub>
                        <m:r>
                          <a:rPr lang="en-US" sz="7200" b="0" i="1" smtClean="0">
                            <a:latin typeface="Cambria Math" panose="02040503050406030204" pitchFamily="18" charset="0"/>
                            <a:cs typeface="Times New Roman" pitchFamily="18" charset="0"/>
                          </a:rPr>
                          <m:t>𝑛</m:t>
                        </m:r>
                      </m:sub>
                    </m:sSub>
                  </m:oMath>
                </a14:m>
                <a:endParaRPr lang="en-US" sz="7200" dirty="0" smtClean="0">
                  <a:latin typeface="Times New Roman" pitchFamily="18" charset="0"/>
                  <a:cs typeface="Times New Roman" pitchFamily="18" charset="0"/>
                </a:endParaRPr>
              </a:p>
              <a:p>
                <a:pPr marL="0" indent="0" algn="just">
                  <a:buNone/>
                </a:pPr>
                <a:r>
                  <a:rPr lang="en-US" sz="7200" dirty="0" smtClean="0">
                    <a:latin typeface="Times New Roman" pitchFamily="18" charset="0"/>
                    <a:cs typeface="Times New Roman" pitchFamily="18" charset="0"/>
                  </a:rPr>
                  <a:t>Then the necessary Kuhn-Tucker conditions are:</a:t>
                </a:r>
                <a:endParaRPr lang="en-US" sz="7200" dirty="0">
                  <a:latin typeface="Times New Roman" pitchFamily="18" charset="0"/>
                  <a:ea typeface="Cambria Math" panose="02040503050406030204" pitchFamily="18" charset="0"/>
                  <a:cs typeface="Times New Roman" pitchFamily="18" charset="0"/>
                </a:endParaRPr>
              </a:p>
              <a:p>
                <a:pPr marL="0" indent="0" algn="just">
                  <a:buNone/>
                </a:pPr>
                <a:r>
                  <a:rPr lang="en-US" sz="7200" dirty="0" smtClean="0">
                    <a:latin typeface="Times New Roman" pitchFamily="18" charset="0"/>
                    <a:cs typeface="Times New Roman" pitchFamily="18" charset="0"/>
                  </a:rPr>
                  <a:t/>
                </a:r>
                <a14:m>
                  <m:oMath xmlns:m="http://schemas.openxmlformats.org/officeDocument/2006/math">
                    <m:f>
                      <m:fPr>
                        <m:ctrlPr>
                          <a:rPr lang="en-US" sz="7200" i="1">
                            <a:latin typeface="Cambria Math" panose="02040503050406030204" pitchFamily="18" charset="0"/>
                            <a:cs typeface="Times New Roman" pitchFamily="18" charset="0"/>
                          </a:rPr>
                        </m:ctrlPr>
                      </m:fPr>
                      <m:num>
                        <m:r>
                          <a:rPr lang="en-US" sz="7200" i="1">
                            <a:latin typeface="Cambria Math" panose="02040503050406030204" pitchFamily="18" charset="0"/>
                            <a:ea typeface="Cambria Math" panose="02040503050406030204" pitchFamily="18" charset="0"/>
                            <a:cs typeface="Times New Roman" pitchFamily="18" charset="0"/>
                          </a:rPr>
                          <m:t>𝜕</m:t>
                        </m:r>
                        <m:r>
                          <a:rPr lang="en-US" sz="7200" i="1">
                            <a:latin typeface="Cambria Math" panose="02040503050406030204" pitchFamily="18" charset="0"/>
                            <a:ea typeface="Cambria Math" panose="02040503050406030204" pitchFamily="18" charset="0"/>
                            <a:cs typeface="Times New Roman" pitchFamily="18" charset="0"/>
                          </a:rPr>
                          <m:t>𝐿</m:t>
                        </m:r>
                      </m:num>
                      <m:den>
                        <m:r>
                          <a:rPr lang="en-US" sz="7200" i="1">
                            <a:latin typeface="Cambria Math" panose="02040503050406030204" pitchFamily="18" charset="0"/>
                            <a:ea typeface="Cambria Math" panose="02040503050406030204" pitchFamily="18" charset="0"/>
                            <a:cs typeface="Times New Roman" pitchFamily="18" charset="0"/>
                          </a:rPr>
                          <m:t>𝜕</m:t>
                        </m:r>
                        <m:r>
                          <a:rPr lang="en-US" sz="7200" i="1">
                            <a:latin typeface="Cambria Math" panose="02040503050406030204" pitchFamily="18" charset="0"/>
                            <a:ea typeface="Cambria Math" panose="02040503050406030204" pitchFamily="18" charset="0"/>
                            <a:cs typeface="Times New Roman" pitchFamily="18" charset="0"/>
                          </a:rPr>
                          <m:t>𝑋</m:t>
                        </m:r>
                      </m:den>
                    </m:f>
                    <m:r>
                      <a:rPr lang="en-US" sz="7200">
                        <a:latin typeface="Cambria Math" panose="02040503050406030204" pitchFamily="18" charset="0"/>
                        <a:cs typeface="Times New Roman" pitchFamily="18" charset="0"/>
                      </a:rPr>
                      <m:t>=0</m:t>
                    </m:r>
                    <m:r>
                      <a:rPr lang="en-US" sz="7200" i="1">
                        <a:latin typeface="Cambria Math" panose="02040503050406030204" pitchFamily="18" charset="0"/>
                        <a:ea typeface="Cambria Math" panose="02040503050406030204" pitchFamily="18" charset="0"/>
                        <a:cs typeface="Times New Roman" pitchFamily="18" charset="0"/>
                      </a:rPr>
                      <m:t>⟹</m:t>
                    </m:r>
                    <m:f>
                      <m:fPr>
                        <m:ctrlPr>
                          <a:rPr lang="en-US" sz="7200" i="1">
                            <a:latin typeface="Cambria Math" panose="02040503050406030204" pitchFamily="18" charset="0"/>
                            <a:ea typeface="Cambria Math" panose="02040503050406030204" pitchFamily="18" charset="0"/>
                            <a:cs typeface="Times New Roman" pitchFamily="18" charset="0"/>
                          </a:rPr>
                        </m:ctrlPr>
                      </m:fPr>
                      <m:num>
                        <m:r>
                          <a:rPr lang="en-US" sz="7200" i="1">
                            <a:latin typeface="Cambria Math" panose="02040503050406030204" pitchFamily="18" charset="0"/>
                            <a:ea typeface="Cambria Math" panose="02040503050406030204" pitchFamily="18" charset="0"/>
                            <a:cs typeface="Times New Roman" pitchFamily="18" charset="0"/>
                          </a:rPr>
                          <m:t>𝜕</m:t>
                        </m:r>
                        <m:r>
                          <a:rPr lang="en-US" sz="7200" i="1">
                            <a:latin typeface="Cambria Math" panose="02040503050406030204" pitchFamily="18" charset="0"/>
                            <a:ea typeface="Cambria Math" panose="02040503050406030204" pitchFamily="18" charset="0"/>
                            <a:cs typeface="Times New Roman" pitchFamily="18" charset="0"/>
                          </a:rPr>
                          <m:t>𝑓</m:t>
                        </m:r>
                      </m:num>
                      <m:den>
                        <m:r>
                          <a:rPr lang="en-US" sz="7200" i="1">
                            <a:latin typeface="Cambria Math" panose="02040503050406030204" pitchFamily="18" charset="0"/>
                            <a:ea typeface="Cambria Math" panose="02040503050406030204" pitchFamily="18" charset="0"/>
                            <a:cs typeface="Times New Roman" pitchFamily="18" charset="0"/>
                          </a:rPr>
                          <m:t>𝜕</m:t>
                        </m:r>
                        <m:r>
                          <a:rPr lang="en-US" sz="7200" i="1">
                            <a:latin typeface="Cambria Math" panose="02040503050406030204" pitchFamily="18" charset="0"/>
                            <a:ea typeface="Cambria Math" panose="02040503050406030204" pitchFamily="18" charset="0"/>
                            <a:cs typeface="Times New Roman" pitchFamily="18" charset="0"/>
                          </a:rPr>
                          <m:t>𝑋</m:t>
                        </m:r>
                      </m:den>
                    </m:f>
                    <m:r>
                      <a:rPr lang="en-US" sz="7200" i="1">
                        <a:latin typeface="Cambria Math" panose="02040503050406030204" pitchFamily="18" charset="0"/>
                        <a:ea typeface="Cambria Math" panose="02040503050406030204" pitchFamily="18" charset="0"/>
                        <a:cs typeface="Times New Roman" pitchFamily="18" charset="0"/>
                      </a:rPr>
                      <m:t>−</m:t>
                    </m:r>
                    <m:r>
                      <a:rPr lang="en-US" sz="7200" i="1">
                        <a:latin typeface="Cambria Math" panose="02040503050406030204" pitchFamily="18" charset="0"/>
                        <a:ea typeface="Cambria Math" panose="02040503050406030204" pitchFamily="18" charset="0"/>
                        <a:cs typeface="Times New Roman" pitchFamily="18" charset="0"/>
                      </a:rPr>
                      <m:t>𝜆</m:t>
                    </m:r>
                    <m:f>
                      <m:fPr>
                        <m:ctrlPr>
                          <a:rPr lang="en-US" sz="7200" i="1">
                            <a:latin typeface="Cambria Math" panose="02040503050406030204" pitchFamily="18" charset="0"/>
                            <a:ea typeface="Cambria Math" panose="02040503050406030204" pitchFamily="18" charset="0"/>
                            <a:cs typeface="Times New Roman" pitchFamily="18" charset="0"/>
                          </a:rPr>
                        </m:ctrlPr>
                      </m:fPr>
                      <m:num>
                        <m:r>
                          <a:rPr lang="en-US" sz="7200" i="1">
                            <a:latin typeface="Cambria Math" panose="02040503050406030204" pitchFamily="18" charset="0"/>
                            <a:ea typeface="Cambria Math" panose="02040503050406030204" pitchFamily="18" charset="0"/>
                            <a:cs typeface="Times New Roman" pitchFamily="18" charset="0"/>
                          </a:rPr>
                          <m:t>𝜕</m:t>
                        </m:r>
                        <m:r>
                          <a:rPr lang="en-US" sz="7200" i="1">
                            <a:latin typeface="Cambria Math" panose="02040503050406030204" pitchFamily="18" charset="0"/>
                            <a:ea typeface="Cambria Math" panose="02040503050406030204" pitchFamily="18" charset="0"/>
                            <a:cs typeface="Times New Roman" pitchFamily="18" charset="0"/>
                          </a:rPr>
                          <m:t>𝑔</m:t>
                        </m:r>
                      </m:num>
                      <m:den>
                        <m:r>
                          <a:rPr lang="en-US" sz="7200" i="1">
                            <a:latin typeface="Cambria Math" panose="02040503050406030204" pitchFamily="18" charset="0"/>
                            <a:ea typeface="Cambria Math" panose="02040503050406030204" pitchFamily="18" charset="0"/>
                            <a:cs typeface="Times New Roman" pitchFamily="18" charset="0"/>
                          </a:rPr>
                          <m:t>𝜕</m:t>
                        </m:r>
                        <m:r>
                          <a:rPr lang="en-US" sz="7200" i="1">
                            <a:latin typeface="Cambria Math" panose="02040503050406030204" pitchFamily="18" charset="0"/>
                            <a:ea typeface="Cambria Math" panose="02040503050406030204" pitchFamily="18" charset="0"/>
                            <a:cs typeface="Times New Roman" pitchFamily="18" charset="0"/>
                          </a:rPr>
                          <m:t>𝑋</m:t>
                        </m:r>
                      </m:den>
                    </m:f>
                    <m:r>
                      <a:rPr lang="en-US" sz="7200" i="1">
                        <a:latin typeface="Cambria Math" panose="02040503050406030204" pitchFamily="18" charset="0"/>
                        <a:ea typeface="Cambria Math" panose="02040503050406030204" pitchFamily="18" charset="0"/>
                        <a:cs typeface="Times New Roman" pitchFamily="18" charset="0"/>
                      </a:rPr>
                      <m:t>=0; </m:t>
                    </m:r>
                    <m:r>
                      <a:rPr lang="en-US" sz="7200" b="0" i="1" smtClean="0">
                        <a:latin typeface="Cambria Math" panose="02040503050406030204" pitchFamily="18" charset="0"/>
                        <a:ea typeface="Cambria Math" panose="02040503050406030204" pitchFamily="18" charset="0"/>
                        <a:cs typeface="Times New Roman" pitchFamily="18" charset="0"/>
                      </a:rPr>
                      <m:t> </m:t>
                    </m:r>
                  </m:oMath>
                </a14:m>
                <a:endParaRPr lang="en-US" sz="7200" dirty="0" smtClean="0">
                  <a:latin typeface="Times New Roman" pitchFamily="18" charset="0"/>
                  <a:ea typeface="Cambria Math" panose="02040503050406030204" pitchFamily="18" charset="0"/>
                  <a:cs typeface="Times New Roman" pitchFamily="18" charset="0"/>
                </a:endParaRPr>
              </a:p>
              <a:p>
                <a:pPr marL="0" indent="0" algn="just">
                  <a:buNone/>
                </a:pPr>
                <a:r>
                  <a:rPr lang="en-US" sz="7200" dirty="0">
                    <a:latin typeface="Times New Roman" pitchFamily="18" charset="0"/>
                    <a:ea typeface="Cambria Math" panose="02040503050406030204" pitchFamily="18" charset="0"/>
                    <a:cs typeface="Times New Roman" pitchFamily="18" charset="0"/>
                  </a:rPr>
                  <a:t/>
                </a:r>
                <a:r>
                  <a:rPr lang="en-US" sz="7200" dirty="0" smtClean="0">
                    <a:latin typeface="Times New Roman" pitchFamily="18" charset="0"/>
                    <a:ea typeface="Cambria Math" panose="02040503050406030204" pitchFamily="18" charset="0"/>
                    <a:cs typeface="Times New Roman" pitchFamily="18" charset="0"/>
                  </a:rPr>
                  <a:t/>
                </a:r>
                <a14:m>
                  <m:oMath xmlns:m="http://schemas.openxmlformats.org/officeDocument/2006/math">
                    <m:r>
                      <m:rPr>
                        <m:sty m:val="p"/>
                      </m:rPr>
                      <a:rPr lang="el-GR" sz="7200" i="1" smtClean="0">
                        <a:latin typeface="Cambria Math" panose="02040503050406030204" pitchFamily="18" charset="0"/>
                        <a:ea typeface="Cambria Math" panose="02040503050406030204" pitchFamily="18" charset="0"/>
                        <a:cs typeface="Times New Roman" pitchFamily="18" charset="0"/>
                      </a:rPr>
                      <m:t>λ</m:t>
                    </m:r>
                    <m:d>
                      <m:dPr>
                        <m:ctrlPr>
                          <a:rPr lang="en-US" sz="7200" i="1" smtClean="0">
                            <a:latin typeface="Cambria Math" panose="02040503050406030204" pitchFamily="18" charset="0"/>
                            <a:ea typeface="Cambria Math" panose="02040503050406030204" pitchFamily="18" charset="0"/>
                            <a:cs typeface="Times New Roman" pitchFamily="18" charset="0"/>
                          </a:rPr>
                        </m:ctrlPr>
                      </m:dPr>
                      <m:e>
                        <m:r>
                          <a:rPr lang="en-US" sz="7200" b="0" i="1" smtClean="0">
                            <a:latin typeface="Cambria Math" panose="02040503050406030204" pitchFamily="18" charset="0"/>
                            <a:ea typeface="Cambria Math" panose="02040503050406030204" pitchFamily="18" charset="0"/>
                            <a:cs typeface="Times New Roman" pitchFamily="18" charset="0"/>
                          </a:rPr>
                          <m:t>𝑔</m:t>
                        </m:r>
                        <m:d>
                          <m:dPr>
                            <m:ctrlPr>
                              <a:rPr lang="en-US" sz="7200" b="0" i="1" smtClean="0">
                                <a:latin typeface="Cambria Math" panose="02040503050406030204" pitchFamily="18" charset="0"/>
                                <a:ea typeface="Cambria Math" panose="02040503050406030204" pitchFamily="18" charset="0"/>
                                <a:cs typeface="Times New Roman" pitchFamily="18" charset="0"/>
                              </a:rPr>
                            </m:ctrlPr>
                          </m:dPr>
                          <m:e>
                            <m:r>
                              <a:rPr lang="en-US" sz="7200" b="0" i="1" smtClean="0">
                                <a:latin typeface="Cambria Math" panose="02040503050406030204" pitchFamily="18" charset="0"/>
                                <a:ea typeface="Cambria Math" panose="02040503050406030204" pitchFamily="18" charset="0"/>
                                <a:cs typeface="Times New Roman" pitchFamily="18" charset="0"/>
                              </a:rPr>
                              <m:t>𝑋</m:t>
                            </m:r>
                          </m:e>
                        </m:d>
                        <m:r>
                          <a:rPr lang="en-US" sz="7200" b="0" i="1" smtClean="0">
                            <a:latin typeface="Cambria Math" panose="02040503050406030204" pitchFamily="18" charset="0"/>
                            <a:ea typeface="Cambria Math" panose="02040503050406030204" pitchFamily="18" charset="0"/>
                            <a:cs typeface="Times New Roman" pitchFamily="18" charset="0"/>
                          </a:rPr>
                          <m:t>−</m:t>
                        </m:r>
                        <m:r>
                          <a:rPr lang="en-US" sz="7200" b="0" i="1" smtClean="0">
                            <a:latin typeface="Cambria Math" panose="02040503050406030204" pitchFamily="18" charset="0"/>
                            <a:ea typeface="Cambria Math" panose="02040503050406030204" pitchFamily="18" charset="0"/>
                            <a:cs typeface="Times New Roman" pitchFamily="18" charset="0"/>
                          </a:rPr>
                          <m:t>𝐶</m:t>
                        </m:r>
                      </m:e>
                    </m:d>
                    <m:r>
                      <a:rPr lang="en-US" sz="7200" b="0" i="1" smtClean="0">
                        <a:latin typeface="Cambria Math" panose="02040503050406030204" pitchFamily="18" charset="0"/>
                        <a:ea typeface="Cambria Math" panose="02040503050406030204" pitchFamily="18" charset="0"/>
                        <a:cs typeface="Times New Roman" pitchFamily="18" charset="0"/>
                      </a:rPr>
                      <m:t>=0; </m:t>
                    </m:r>
                  </m:oMath>
                </a14:m>
                <a:endParaRPr lang="en-US" sz="7200" b="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7200" i="1" dirty="0" smtClean="0">
                    <a:latin typeface="Cambria Math" panose="02040503050406030204" pitchFamily="18" charset="0"/>
                    <a:ea typeface="Cambria Math" panose="02040503050406030204" pitchFamily="18" charset="0"/>
                    <a:cs typeface="Times New Roman" pitchFamily="18" charset="0"/>
                  </a:rPr>
                  <a:t/>
                </a:r>
                <a14:m>
                  <m:oMath xmlns:m="http://schemas.openxmlformats.org/officeDocument/2006/math">
                    <m:r>
                      <a:rPr lang="en-US" sz="7200" b="0" i="1" smtClean="0">
                        <a:latin typeface="Cambria Math" panose="02040503050406030204" pitchFamily="18" charset="0"/>
                        <a:ea typeface="Cambria Math" panose="02040503050406030204" pitchFamily="18" charset="0"/>
                        <a:cs typeface="Times New Roman" pitchFamily="18" charset="0"/>
                      </a:rPr>
                      <m:t>𝑔</m:t>
                    </m:r>
                    <m:d>
                      <m:dPr>
                        <m:ctrlPr>
                          <a:rPr lang="en-US" sz="7200" b="0" i="1" smtClean="0">
                            <a:latin typeface="Cambria Math" panose="02040503050406030204" pitchFamily="18" charset="0"/>
                            <a:ea typeface="Cambria Math" panose="02040503050406030204" pitchFamily="18" charset="0"/>
                            <a:cs typeface="Times New Roman" pitchFamily="18" charset="0"/>
                          </a:rPr>
                        </m:ctrlPr>
                      </m:dPr>
                      <m:e>
                        <m:r>
                          <a:rPr lang="en-US" sz="7200" b="0" i="1" smtClean="0">
                            <a:latin typeface="Cambria Math" panose="02040503050406030204" pitchFamily="18" charset="0"/>
                            <a:ea typeface="Cambria Math" panose="02040503050406030204" pitchFamily="18" charset="0"/>
                            <a:cs typeface="Times New Roman" pitchFamily="18" charset="0"/>
                          </a:rPr>
                          <m:t>𝑋</m:t>
                        </m:r>
                      </m:e>
                    </m:d>
                    <m:r>
                      <a:rPr lang="en-US" sz="7200" b="0" i="1" smtClean="0">
                        <a:latin typeface="Cambria Math" panose="02040503050406030204" pitchFamily="18" charset="0"/>
                        <a:ea typeface="Cambria Math" panose="02040503050406030204" pitchFamily="18" charset="0"/>
                        <a:cs typeface="Times New Roman" pitchFamily="18" charset="0"/>
                      </a:rPr>
                      <m:t>≤</m:t>
                    </m:r>
                    <m:r>
                      <a:rPr lang="en-US" sz="7200" b="0" i="1" smtClean="0">
                        <a:latin typeface="Cambria Math" panose="02040503050406030204" pitchFamily="18" charset="0"/>
                        <a:ea typeface="Cambria Math" panose="02040503050406030204" pitchFamily="18" charset="0"/>
                        <a:cs typeface="Times New Roman" pitchFamily="18" charset="0"/>
                      </a:rPr>
                      <m:t>𝐶</m:t>
                    </m:r>
                    <m:r>
                      <a:rPr lang="en-US" sz="7200" b="0" i="1" smtClean="0">
                        <a:latin typeface="Cambria Math" panose="02040503050406030204" pitchFamily="18" charset="0"/>
                        <a:ea typeface="Cambria Math" panose="02040503050406030204" pitchFamily="18" charset="0"/>
                        <a:cs typeface="Times New Roman" pitchFamily="18" charset="0"/>
                      </a:rPr>
                      <m:t>;</m:t>
                    </m:r>
                  </m:oMath>
                </a14:m>
                <a:endParaRPr lang="en-US" sz="7200" b="0" i="1"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7200" i="1" dirty="0">
                    <a:latin typeface="Cambria Math" panose="02040503050406030204" pitchFamily="18" charset="0"/>
                    <a:ea typeface="Cambria Math" panose="02040503050406030204" pitchFamily="18" charset="0"/>
                    <a:cs typeface="Times New Roman" pitchFamily="18" charset="0"/>
                  </a:rPr>
                  <a:t/>
                </a:r>
                <a:r>
                  <a:rPr lang="en-US" sz="7200" i="1" dirty="0" smtClean="0">
                    <a:latin typeface="Cambria Math" panose="02040503050406030204" pitchFamily="18" charset="0"/>
                    <a:ea typeface="Cambria Math" panose="02040503050406030204" pitchFamily="18" charset="0"/>
                    <a:cs typeface="Times New Roman" pitchFamily="18" charset="0"/>
                  </a:rPr>
                  <a:t/>
                </a:r>
                <a14:m>
                  <m:oMath xmlns:m="http://schemas.openxmlformats.org/officeDocument/2006/math">
                    <m:r>
                      <a:rPr lang="en-US" sz="7200" i="1" smtClean="0">
                        <a:latin typeface="Cambria Math" panose="02040503050406030204" pitchFamily="18" charset="0"/>
                        <a:ea typeface="Cambria Math" panose="02040503050406030204" pitchFamily="18" charset="0"/>
                        <a:cs typeface="Times New Roman" pitchFamily="18" charset="0"/>
                      </a:rPr>
                      <m:t>𝜆</m:t>
                    </m:r>
                    <m:r>
                      <a:rPr lang="en-US" sz="7200" i="1" smtClean="0">
                        <a:latin typeface="Cambria Math" panose="02040503050406030204" pitchFamily="18" charset="0"/>
                        <a:ea typeface="Cambria Math" panose="02040503050406030204" pitchFamily="18" charset="0"/>
                        <a:cs typeface="Times New Roman" pitchFamily="18" charset="0"/>
                      </a:rPr>
                      <m:t>≤0.</m:t>
                    </m:r>
                  </m:oMath>
                </a14:m>
                <a:endParaRPr lang="en-US" sz="7200" b="0" i="1"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7200" b="0" dirty="0" smtClean="0">
                    <a:latin typeface="Times New Roman" panose="02020603050405020304" pitchFamily="18" charset="0"/>
                    <a:ea typeface="Cambria Math" panose="02040503050406030204" pitchFamily="18" charset="0"/>
                    <a:cs typeface="Times New Roman" panose="02020603050405020304" pitchFamily="18" charset="0"/>
                  </a:rPr>
                  <a:t>The sufficient Kuhn-Tucker conditions are : </a:t>
                </a:r>
                <a14:m>
                  <m:oMath xmlns:m="http://schemas.openxmlformats.org/officeDocument/2006/math">
                    <m:r>
                      <a:rPr lang="en-US" sz="72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7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7200" b="0" i="1" smtClean="0">
                            <a:latin typeface="Cambria Math" panose="02040503050406030204" pitchFamily="18" charset="0"/>
                            <a:ea typeface="Cambria Math" panose="02040503050406030204" pitchFamily="18" charset="0"/>
                            <a:cs typeface="Times New Roman" panose="02020603050405020304" pitchFamily="18" charset="0"/>
                          </a:rPr>
                          <m:t>𝑋</m:t>
                        </m:r>
                      </m:e>
                    </m:d>
                  </m:oMath>
                </a14:m>
                <a:r>
                  <a:rPr lang="en-US" sz="7200" b="0" dirty="0" smtClean="0">
                    <a:latin typeface="Times New Roman" panose="02020603050405020304" pitchFamily="18" charset="0"/>
                    <a:ea typeface="Cambria Math" panose="02040503050406030204" pitchFamily="18" charset="0"/>
                    <a:cs typeface="Times New Roman" panose="02020603050405020304" pitchFamily="18" charset="0"/>
                  </a:rPr>
                  <a:t> is convex and </a:t>
                </a:r>
                <a14:m>
                  <m:oMath xmlns:m="http://schemas.openxmlformats.org/officeDocument/2006/math">
                    <m:r>
                      <a:rPr lang="en-US" sz="7200" b="0" i="1" smtClean="0">
                        <a:latin typeface="Cambria Math" panose="02040503050406030204" pitchFamily="18" charset="0"/>
                        <a:ea typeface="Cambria Math" panose="02040503050406030204" pitchFamily="18" charset="0"/>
                        <a:cs typeface="Times New Roman" panose="02020603050405020304" pitchFamily="18" charset="0"/>
                      </a:rPr>
                      <m:t>𝑔</m:t>
                    </m:r>
                    <m:r>
                      <a:rPr lang="en-US" sz="7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7200" b="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72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7200" b="0" dirty="0" smtClean="0">
                    <a:latin typeface="Times New Roman" panose="02020603050405020304" pitchFamily="18" charset="0"/>
                    <a:ea typeface="Cambria Math" panose="02040503050406030204" pitchFamily="18" charset="0"/>
                    <a:cs typeface="Times New Roman" panose="02020603050405020304" pitchFamily="18" charset="0"/>
                  </a:rPr>
                  <a:t> is also convex.</a:t>
                </a:r>
              </a:p>
              <a:p>
                <a:pPr marL="0" indent="0" algn="just">
                  <a:buNone/>
                </a:pPr>
                <a:r>
                  <a:rPr lang="en-US" sz="7200" b="1" dirty="0" smtClean="0">
                    <a:latin typeface="Cambria Math" panose="02040503050406030204" pitchFamily="18" charset="0"/>
                    <a:ea typeface="Cambria Math" panose="02040503050406030204" pitchFamily="18" charset="0"/>
                    <a:cs typeface="Times New Roman" pitchFamily="18" charset="0"/>
                  </a:rPr>
                  <a:t>Example: </a:t>
                </a:r>
                <a:r>
                  <a:rPr lang="en-US" sz="7200" dirty="0" smtClean="0">
                    <a:latin typeface="Cambria Math" panose="02040503050406030204" pitchFamily="18" charset="0"/>
                    <a:ea typeface="Cambria Math" panose="02040503050406030204" pitchFamily="18" charset="0"/>
                    <a:cs typeface="Times New Roman" pitchFamily="18" charset="0"/>
                  </a:rPr>
                  <a:t>Solve the following NLPP </a:t>
                </a:r>
              </a:p>
              <a:p>
                <a:pPr marL="0" indent="0" algn="just">
                  <a:buNone/>
                </a:pPr>
                <a:r>
                  <a:rPr lang="en-US" sz="7200" b="0" dirty="0">
                    <a:latin typeface="Cambria Math" panose="02040503050406030204" pitchFamily="18" charset="0"/>
                    <a:ea typeface="Cambria Math" panose="02040503050406030204" pitchFamily="18" charset="0"/>
                    <a:cs typeface="Times New Roman" pitchFamily="18" charset="0"/>
                  </a:rPr>
                  <a:t/>
                </a:r>
                <a:r>
                  <a:rPr lang="en-US" sz="7200" b="0" dirty="0" smtClean="0">
                    <a:latin typeface="Cambria Math" panose="02040503050406030204" pitchFamily="18" charset="0"/>
                    <a:ea typeface="Cambria Math" panose="02040503050406030204" pitchFamily="18" charset="0"/>
                    <a:cs typeface="Times New Roman" pitchFamily="18" charset="0"/>
                  </a:rPr>
                  <a:t>                Minimize  </a:t>
                </a:r>
                <a14:m>
                  <m:oMath xmlns:m="http://schemas.openxmlformats.org/officeDocument/2006/math">
                    <m:r>
                      <a:rPr lang="en-US" sz="7200" b="0" i="1" smtClean="0">
                        <a:latin typeface="Cambria Math" panose="02040503050406030204" pitchFamily="18" charset="0"/>
                        <a:ea typeface="Cambria Math" panose="02040503050406030204" pitchFamily="18" charset="0"/>
                        <a:cs typeface="Times New Roman" pitchFamily="18" charset="0"/>
                      </a:rPr>
                      <m:t>𝑍</m:t>
                    </m:r>
                    <m:r>
                      <a:rPr lang="en-US" sz="7200" b="0" i="1" smtClean="0">
                        <a:latin typeface="Cambria Math" panose="02040503050406030204" pitchFamily="18" charset="0"/>
                        <a:ea typeface="Cambria Math" panose="02040503050406030204" pitchFamily="18" charset="0"/>
                        <a:cs typeface="Times New Roman" pitchFamily="18" charset="0"/>
                      </a:rPr>
                      <m:t>=</m:t>
                    </m:r>
                    <m:sSup>
                      <m:sSupPr>
                        <m:ctrlPr>
                          <a:rPr lang="en-US" sz="7200" b="0" i="1" smtClean="0">
                            <a:latin typeface="Cambria Math" panose="02040503050406030204" pitchFamily="18" charset="0"/>
                            <a:ea typeface="Cambria Math" panose="02040503050406030204" pitchFamily="18" charset="0"/>
                            <a:cs typeface="Times New Roman" pitchFamily="18" charset="0"/>
                          </a:rPr>
                        </m:ctrlPr>
                      </m:sSupPr>
                      <m:e>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1</m:t>
                            </m:r>
                          </m:sub>
                        </m:sSub>
                        <m:r>
                          <a:rPr lang="en-US" sz="7200" b="0" i="1" smtClean="0">
                            <a:latin typeface="Cambria Math" panose="02040503050406030204" pitchFamily="18" charset="0"/>
                            <a:ea typeface="Cambria Math" panose="02040503050406030204" pitchFamily="18" charset="0"/>
                            <a:cs typeface="Times New Roman" pitchFamily="18" charset="0"/>
                          </a:rPr>
                          <m:t>−2)</m:t>
                        </m:r>
                      </m:e>
                      <m:sup>
                        <m:r>
                          <a:rPr lang="en-US" sz="7200" b="0" i="1" smtClean="0">
                            <a:latin typeface="Cambria Math" panose="02040503050406030204" pitchFamily="18" charset="0"/>
                            <a:ea typeface="Cambria Math" panose="02040503050406030204" pitchFamily="18" charset="0"/>
                            <a:cs typeface="Times New Roman" pitchFamily="18" charset="0"/>
                          </a:rPr>
                          <m:t>2</m:t>
                        </m:r>
                      </m:sup>
                    </m:sSup>
                    <m:r>
                      <a:rPr lang="en-US" sz="7200" b="0" i="1" smtClean="0">
                        <a:latin typeface="Cambria Math" panose="02040503050406030204" pitchFamily="18" charset="0"/>
                        <a:ea typeface="Cambria Math" panose="02040503050406030204" pitchFamily="18" charset="0"/>
                        <a:cs typeface="Times New Roman" pitchFamily="18" charset="0"/>
                      </a:rPr>
                      <m:t>+</m:t>
                    </m:r>
                    <m:sSup>
                      <m:sSupPr>
                        <m:ctrlPr>
                          <a:rPr lang="en-US" sz="7200" b="0" i="1" smtClean="0">
                            <a:latin typeface="Cambria Math" panose="02040503050406030204" pitchFamily="18" charset="0"/>
                            <a:ea typeface="Cambria Math" panose="02040503050406030204" pitchFamily="18" charset="0"/>
                            <a:cs typeface="Times New Roman" pitchFamily="18" charset="0"/>
                          </a:rPr>
                        </m:ctrlPr>
                      </m:sSupPr>
                      <m:e>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2</m:t>
                            </m:r>
                          </m:sub>
                        </m:sSub>
                        <m:r>
                          <a:rPr lang="en-US" sz="7200" b="0" i="1" smtClean="0">
                            <a:latin typeface="Cambria Math" panose="02040503050406030204" pitchFamily="18" charset="0"/>
                            <a:ea typeface="Cambria Math" panose="02040503050406030204" pitchFamily="18" charset="0"/>
                            <a:cs typeface="Times New Roman" pitchFamily="18" charset="0"/>
                          </a:rPr>
                          <m:t>−1)</m:t>
                        </m:r>
                      </m:e>
                      <m:sup>
                        <m:r>
                          <a:rPr lang="en-US" sz="7200" b="0" i="1" smtClean="0">
                            <a:latin typeface="Cambria Math" panose="02040503050406030204" pitchFamily="18" charset="0"/>
                            <a:ea typeface="Cambria Math" panose="02040503050406030204" pitchFamily="18" charset="0"/>
                            <a:cs typeface="Times New Roman" pitchFamily="18" charset="0"/>
                          </a:rPr>
                          <m:t>2</m:t>
                        </m:r>
                      </m:sup>
                    </m:sSup>
                  </m:oMath>
                </a14:m>
                <a:endParaRPr lang="en-US" sz="7200" b="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7200" dirty="0" smtClean="0">
                    <a:latin typeface="Cambria Math" panose="02040503050406030204" pitchFamily="18" charset="0"/>
                    <a:ea typeface="Cambria Math" panose="02040503050406030204" pitchFamily="18" charset="0"/>
                    <a:cs typeface="Times New Roman" pitchFamily="18" charset="0"/>
                  </a:rPr>
                  <a:t/>
                </a:r>
                <a:r>
                  <a:rPr lang="en-US" sz="7200" dirty="0" err="1" smtClean="0">
                    <a:latin typeface="Cambria Math" panose="02040503050406030204" pitchFamily="18" charset="0"/>
                    <a:ea typeface="Cambria Math" panose="02040503050406030204" pitchFamily="18" charset="0"/>
                    <a:cs typeface="Times New Roman" pitchFamily="18" charset="0"/>
                  </a:rPr>
                  <a:t>S.t.</a:t>
                </a:r>
                <a:r>
                  <a:rPr lang="en-US" sz="7200" dirty="0" smtClean="0">
                    <a:latin typeface="Cambria Math" panose="02040503050406030204" pitchFamily="18" charset="0"/>
                    <a:ea typeface="Cambria Math" panose="02040503050406030204" pitchFamily="18" charset="0"/>
                    <a:cs typeface="Times New Roman" pitchFamily="18" charset="0"/>
                  </a:rPr>
                  <a:t/>
                </a:r>
                <a14:m>
                  <m:oMath xmlns:m="http://schemas.openxmlformats.org/officeDocument/2006/math">
                    <m:sSubSup>
                      <m:sSubSupPr>
                        <m:ctrlPr>
                          <a:rPr lang="en-US" sz="7200" i="1" smtClean="0">
                            <a:latin typeface="Cambria Math" panose="02040503050406030204" pitchFamily="18" charset="0"/>
                            <a:ea typeface="Cambria Math" panose="02040503050406030204" pitchFamily="18" charset="0"/>
                            <a:cs typeface="Times New Roman" pitchFamily="18" charset="0"/>
                          </a:rPr>
                        </m:ctrlPr>
                      </m:sSubSup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1</m:t>
                        </m:r>
                      </m:sub>
                      <m:sup>
                        <m:r>
                          <a:rPr lang="en-US" sz="7200" b="0" i="1" smtClean="0">
                            <a:latin typeface="Cambria Math" panose="02040503050406030204" pitchFamily="18" charset="0"/>
                            <a:ea typeface="Cambria Math" panose="02040503050406030204" pitchFamily="18" charset="0"/>
                            <a:cs typeface="Times New Roman" pitchFamily="18" charset="0"/>
                          </a:rPr>
                          <m:t>2</m:t>
                        </m:r>
                      </m:sup>
                    </m:sSubSup>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2</m:t>
                        </m:r>
                      </m:sub>
                    </m:sSub>
                    <m:r>
                      <a:rPr lang="en-US" sz="7200" b="0" i="1" smtClean="0">
                        <a:latin typeface="Cambria Math" panose="02040503050406030204" pitchFamily="18" charset="0"/>
                        <a:ea typeface="Cambria Math" panose="02040503050406030204" pitchFamily="18" charset="0"/>
                        <a:cs typeface="Times New Roman" pitchFamily="18" charset="0"/>
                      </a:rPr>
                      <m:t>≤0 ,  </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1</m:t>
                        </m:r>
                      </m:sub>
                    </m:sSub>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2</m:t>
                        </m:r>
                      </m:sub>
                    </m:sSub>
                    <m:r>
                      <a:rPr lang="en-US" sz="7200" b="0" i="1" smtClean="0">
                        <a:latin typeface="Cambria Math" panose="02040503050406030204" pitchFamily="18" charset="0"/>
                        <a:ea typeface="Cambria Math" panose="02040503050406030204" pitchFamily="18" charset="0"/>
                        <a:cs typeface="Times New Roman" pitchFamily="18" charset="0"/>
                      </a:rPr>
                      <m:t>≤2</m:t>
                    </m:r>
                  </m:oMath>
                </a14:m>
                <a:endParaRPr lang="en-US" sz="7200" b="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7200" dirty="0">
                    <a:latin typeface="Cambria Math" panose="02040503050406030204" pitchFamily="18" charset="0"/>
                    <a:ea typeface="Cambria Math" panose="02040503050406030204" pitchFamily="18" charset="0"/>
                    <a:cs typeface="Times New Roman" pitchFamily="18" charset="0"/>
                  </a:rPr>
                  <a:t/>
                </a:r>
                <a:r>
                  <a:rPr lang="en-US" sz="7200" dirty="0" smtClean="0">
                    <a:latin typeface="Cambria Math" panose="02040503050406030204" pitchFamily="18" charset="0"/>
                    <a:ea typeface="Cambria Math" panose="02040503050406030204" pitchFamily="18" charset="0"/>
                    <a:cs typeface="Times New Roman" pitchFamily="18" charset="0"/>
                  </a:rPr>
                  <a:t/>
                </a:r>
                <a14:m>
                  <m:oMath xmlns:m="http://schemas.openxmlformats.org/officeDocument/2006/math">
                    <m:sSub>
                      <m:sSubPr>
                        <m:ctrlPr>
                          <a:rPr lang="en-US" sz="720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1</m:t>
                        </m:r>
                      </m:sub>
                    </m:sSub>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2</m:t>
                        </m:r>
                      </m:sub>
                    </m:sSub>
                    <m:r>
                      <a:rPr lang="en-US" sz="7200" b="0" i="1" smtClean="0">
                        <a:latin typeface="Cambria Math" panose="02040503050406030204" pitchFamily="18" charset="0"/>
                        <a:ea typeface="Cambria Math" panose="02040503050406030204" pitchFamily="18" charset="0"/>
                        <a:cs typeface="Times New Roman" pitchFamily="18" charset="0"/>
                      </a:rPr>
                      <m:t>≥0.</m:t>
                    </m:r>
                  </m:oMath>
                </a14:m>
                <a:endParaRPr lang="en-US" sz="7200" b="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7200" dirty="0" smtClean="0">
                    <a:latin typeface="Cambria Math" panose="02040503050406030204" pitchFamily="18" charset="0"/>
                    <a:ea typeface="Cambria Math" panose="02040503050406030204" pitchFamily="18" charset="0"/>
                    <a:cs typeface="Times New Roman" pitchFamily="18" charset="0"/>
                  </a:rPr>
                  <a:t>Solution: Here the Lagrangian function is </a:t>
                </a:r>
              </a:p>
              <a:p>
                <a:pPr marL="0" indent="0" algn="just">
                  <a:buNone/>
                </a:pPr>
                <a:r>
                  <a:rPr lang="en-US" sz="7200" b="0" dirty="0">
                    <a:latin typeface="Cambria Math" panose="02040503050406030204" pitchFamily="18" charset="0"/>
                    <a:ea typeface="Cambria Math" panose="02040503050406030204" pitchFamily="18" charset="0"/>
                    <a:cs typeface="Times New Roman" pitchFamily="18" charset="0"/>
                  </a:rPr>
                  <a:t/>
                </a:r>
                <a:r>
                  <a:rPr lang="en-US" sz="7200" b="0" dirty="0" smtClean="0">
                    <a:latin typeface="Cambria Math" panose="02040503050406030204" pitchFamily="18" charset="0"/>
                    <a:ea typeface="Cambria Math" panose="02040503050406030204" pitchFamily="18" charset="0"/>
                    <a:cs typeface="Times New Roman" pitchFamily="18" charset="0"/>
                  </a:rPr>
                  <a:t/>
                </a:r>
                <a14:m>
                  <m:oMath xmlns:m="http://schemas.openxmlformats.org/officeDocument/2006/math">
                    <m:r>
                      <a:rPr lang="en-US" sz="7200" b="0" i="1" smtClean="0">
                        <a:latin typeface="Cambria Math" panose="02040503050406030204" pitchFamily="18" charset="0"/>
                        <a:ea typeface="Cambria Math" panose="02040503050406030204" pitchFamily="18" charset="0"/>
                        <a:cs typeface="Times New Roman" pitchFamily="18" charset="0"/>
                      </a:rPr>
                      <m:t>𝐿</m:t>
                    </m:r>
                    <m:r>
                      <a:rPr lang="en-US" sz="7200" b="0" i="1" smtClean="0">
                        <a:latin typeface="Cambria Math" panose="02040503050406030204" pitchFamily="18" charset="0"/>
                        <a:ea typeface="Cambria Math" panose="02040503050406030204" pitchFamily="18" charset="0"/>
                        <a:cs typeface="Times New Roman" pitchFamily="18" charset="0"/>
                      </a:rPr>
                      <m:t>=</m:t>
                    </m:r>
                    <m:r>
                      <a:rPr lang="en-US" sz="7200" b="0" i="1" smtClean="0">
                        <a:latin typeface="Cambria Math" panose="02040503050406030204" pitchFamily="18" charset="0"/>
                        <a:ea typeface="Cambria Math" panose="02040503050406030204" pitchFamily="18" charset="0"/>
                        <a:cs typeface="Times New Roman" pitchFamily="18" charset="0"/>
                      </a:rPr>
                      <m:t>𝑓</m:t>
                    </m:r>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𝜆</m:t>
                        </m:r>
                      </m:e>
                      <m:sub>
                        <m:r>
                          <a:rPr lang="en-US" sz="7200" b="0" i="1" smtClean="0">
                            <a:latin typeface="Cambria Math" panose="02040503050406030204" pitchFamily="18" charset="0"/>
                            <a:ea typeface="Cambria Math" panose="02040503050406030204" pitchFamily="18" charset="0"/>
                            <a:cs typeface="Times New Roman" pitchFamily="18" charset="0"/>
                          </a:rPr>
                          <m:t>1</m:t>
                        </m:r>
                      </m:sub>
                    </m:sSub>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𝑔</m:t>
                        </m:r>
                      </m:e>
                      <m:sub>
                        <m:r>
                          <a:rPr lang="en-US" sz="7200" b="0" i="1" smtClean="0">
                            <a:latin typeface="Cambria Math" panose="02040503050406030204" pitchFamily="18" charset="0"/>
                            <a:ea typeface="Cambria Math" panose="02040503050406030204" pitchFamily="18" charset="0"/>
                            <a:cs typeface="Times New Roman" pitchFamily="18" charset="0"/>
                          </a:rPr>
                          <m:t>1</m:t>
                        </m:r>
                      </m:sub>
                    </m:sSub>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𝜆</m:t>
                        </m:r>
                      </m:e>
                      <m:sub>
                        <m:r>
                          <a:rPr lang="en-US" sz="7200" b="0" i="1" smtClean="0">
                            <a:latin typeface="Cambria Math" panose="02040503050406030204" pitchFamily="18" charset="0"/>
                            <a:ea typeface="Cambria Math" panose="02040503050406030204" pitchFamily="18" charset="0"/>
                            <a:cs typeface="Times New Roman" pitchFamily="18" charset="0"/>
                          </a:rPr>
                          <m:t>2</m:t>
                        </m:r>
                      </m:sub>
                    </m:sSub>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𝑔</m:t>
                        </m:r>
                      </m:e>
                      <m:sub>
                        <m:r>
                          <a:rPr lang="en-US" sz="7200" b="0" i="1" smtClean="0">
                            <a:latin typeface="Cambria Math" panose="02040503050406030204" pitchFamily="18" charset="0"/>
                            <a:ea typeface="Cambria Math" panose="02040503050406030204" pitchFamily="18" charset="0"/>
                            <a:cs typeface="Times New Roman" pitchFamily="18" charset="0"/>
                          </a:rPr>
                          <m:t>2</m:t>
                        </m:r>
                      </m:sub>
                    </m:sSub>
                  </m:oMath>
                </a14:m>
                <a:endParaRPr lang="en-US" sz="7200" b="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7200" b="0" dirty="0" smtClean="0">
                    <a:latin typeface="Cambria Math" panose="02040503050406030204" pitchFamily="18" charset="0"/>
                    <a:ea typeface="Cambria Math" panose="02040503050406030204" pitchFamily="18" charset="0"/>
                    <a:cs typeface="Times New Roman" pitchFamily="18" charset="0"/>
                  </a:rPr>
                  <a:t/>
                </a:r>
                <a14:m>
                  <m:oMath xmlns:m="http://schemas.openxmlformats.org/officeDocument/2006/math">
                    <m:r>
                      <a:rPr lang="en-US" sz="7200" b="0" i="1" smtClean="0">
                        <a:latin typeface="Cambria Math" panose="02040503050406030204" pitchFamily="18" charset="0"/>
                        <a:ea typeface="Cambria Math" panose="02040503050406030204" pitchFamily="18" charset="0"/>
                        <a:cs typeface="Times New Roman" pitchFamily="18" charset="0"/>
                      </a:rPr>
                      <m:t>𝐿</m:t>
                    </m:r>
                    <m:r>
                      <a:rPr lang="en-US" sz="7200" b="0" i="1" smtClean="0">
                        <a:latin typeface="Cambria Math" panose="02040503050406030204" pitchFamily="18" charset="0"/>
                        <a:ea typeface="Cambria Math" panose="02040503050406030204" pitchFamily="18" charset="0"/>
                        <a:cs typeface="Times New Roman" pitchFamily="18" charset="0"/>
                      </a:rPr>
                      <m:t>=</m:t>
                    </m:r>
                    <m:sSup>
                      <m:sSupPr>
                        <m:ctrlPr>
                          <a:rPr lang="en-US" sz="7200" i="1">
                            <a:latin typeface="Cambria Math" panose="02040503050406030204" pitchFamily="18" charset="0"/>
                            <a:ea typeface="Cambria Math" panose="02040503050406030204" pitchFamily="18" charset="0"/>
                            <a:cs typeface="Times New Roman" pitchFamily="18" charset="0"/>
                          </a:rPr>
                        </m:ctrlPr>
                      </m:sSupPr>
                      <m:e>
                        <m:r>
                          <a:rPr lang="en-US" sz="7200" i="1">
                            <a:latin typeface="Cambria Math" panose="02040503050406030204" pitchFamily="18" charset="0"/>
                            <a:ea typeface="Cambria Math" panose="02040503050406030204" pitchFamily="18" charset="0"/>
                            <a:cs typeface="Times New Roman" pitchFamily="18" charset="0"/>
                          </a:rPr>
                          <m:t>(</m:t>
                        </m:r>
                        <m:sSub>
                          <m:sSubPr>
                            <m:ctrlPr>
                              <a:rPr lang="en-US" sz="7200" i="1">
                                <a:latin typeface="Cambria Math" panose="02040503050406030204" pitchFamily="18" charset="0"/>
                                <a:ea typeface="Cambria Math" panose="02040503050406030204" pitchFamily="18" charset="0"/>
                                <a:cs typeface="Times New Roman" pitchFamily="18" charset="0"/>
                              </a:rPr>
                            </m:ctrlPr>
                          </m:sSubPr>
                          <m:e>
                            <m:r>
                              <a:rPr lang="en-US" sz="7200" i="1">
                                <a:latin typeface="Cambria Math" panose="02040503050406030204" pitchFamily="18" charset="0"/>
                                <a:ea typeface="Cambria Math" panose="02040503050406030204" pitchFamily="18" charset="0"/>
                                <a:cs typeface="Times New Roman" pitchFamily="18" charset="0"/>
                              </a:rPr>
                              <m:t>𝑥</m:t>
                            </m:r>
                          </m:e>
                          <m:sub>
                            <m:r>
                              <a:rPr lang="en-US" sz="7200" i="1">
                                <a:latin typeface="Cambria Math" panose="02040503050406030204" pitchFamily="18" charset="0"/>
                                <a:ea typeface="Cambria Math" panose="02040503050406030204" pitchFamily="18" charset="0"/>
                                <a:cs typeface="Times New Roman" pitchFamily="18" charset="0"/>
                              </a:rPr>
                              <m:t>1</m:t>
                            </m:r>
                          </m:sub>
                        </m:sSub>
                        <m:r>
                          <a:rPr lang="en-US" sz="7200" i="1">
                            <a:latin typeface="Cambria Math" panose="02040503050406030204" pitchFamily="18" charset="0"/>
                            <a:ea typeface="Cambria Math" panose="02040503050406030204" pitchFamily="18" charset="0"/>
                            <a:cs typeface="Times New Roman" pitchFamily="18" charset="0"/>
                          </a:rPr>
                          <m:t>−2)</m:t>
                        </m:r>
                      </m:e>
                      <m:sup>
                        <m:r>
                          <a:rPr lang="en-US" sz="7200" i="1">
                            <a:latin typeface="Cambria Math" panose="02040503050406030204" pitchFamily="18" charset="0"/>
                            <a:ea typeface="Cambria Math" panose="02040503050406030204" pitchFamily="18" charset="0"/>
                            <a:cs typeface="Times New Roman" pitchFamily="18" charset="0"/>
                          </a:rPr>
                          <m:t>2</m:t>
                        </m:r>
                      </m:sup>
                    </m:sSup>
                    <m:r>
                      <a:rPr lang="en-US" sz="7200" i="1">
                        <a:latin typeface="Cambria Math" panose="02040503050406030204" pitchFamily="18" charset="0"/>
                        <a:ea typeface="Cambria Math" panose="02040503050406030204" pitchFamily="18" charset="0"/>
                        <a:cs typeface="Times New Roman" pitchFamily="18" charset="0"/>
                      </a:rPr>
                      <m:t>+</m:t>
                    </m:r>
                    <m:sSup>
                      <m:sSupPr>
                        <m:ctrlPr>
                          <a:rPr lang="en-US" sz="7200" i="1">
                            <a:latin typeface="Cambria Math" panose="02040503050406030204" pitchFamily="18" charset="0"/>
                            <a:ea typeface="Cambria Math" panose="02040503050406030204" pitchFamily="18" charset="0"/>
                            <a:cs typeface="Times New Roman" pitchFamily="18" charset="0"/>
                          </a:rPr>
                        </m:ctrlPr>
                      </m:sSupPr>
                      <m:e>
                        <m:r>
                          <a:rPr lang="en-US" sz="7200" i="1">
                            <a:latin typeface="Cambria Math" panose="02040503050406030204" pitchFamily="18" charset="0"/>
                            <a:ea typeface="Cambria Math" panose="02040503050406030204" pitchFamily="18" charset="0"/>
                            <a:cs typeface="Times New Roman" pitchFamily="18" charset="0"/>
                          </a:rPr>
                          <m:t>(</m:t>
                        </m:r>
                        <m:sSub>
                          <m:sSubPr>
                            <m:ctrlPr>
                              <a:rPr lang="en-US" sz="7200" i="1">
                                <a:latin typeface="Cambria Math" panose="02040503050406030204" pitchFamily="18" charset="0"/>
                                <a:ea typeface="Cambria Math" panose="02040503050406030204" pitchFamily="18" charset="0"/>
                                <a:cs typeface="Times New Roman" pitchFamily="18" charset="0"/>
                              </a:rPr>
                            </m:ctrlPr>
                          </m:sSubPr>
                          <m:e>
                            <m:r>
                              <a:rPr lang="en-US" sz="7200" i="1">
                                <a:latin typeface="Cambria Math" panose="02040503050406030204" pitchFamily="18" charset="0"/>
                                <a:ea typeface="Cambria Math" panose="02040503050406030204" pitchFamily="18" charset="0"/>
                                <a:cs typeface="Times New Roman" pitchFamily="18" charset="0"/>
                              </a:rPr>
                              <m:t>𝑥</m:t>
                            </m:r>
                          </m:e>
                          <m:sub>
                            <m:r>
                              <a:rPr lang="en-US" sz="7200" i="1">
                                <a:latin typeface="Cambria Math" panose="02040503050406030204" pitchFamily="18" charset="0"/>
                                <a:ea typeface="Cambria Math" panose="02040503050406030204" pitchFamily="18" charset="0"/>
                                <a:cs typeface="Times New Roman" pitchFamily="18" charset="0"/>
                              </a:rPr>
                              <m:t>2</m:t>
                            </m:r>
                          </m:sub>
                        </m:sSub>
                        <m:r>
                          <a:rPr lang="en-US" sz="7200" i="1">
                            <a:latin typeface="Cambria Math" panose="02040503050406030204" pitchFamily="18" charset="0"/>
                            <a:ea typeface="Cambria Math" panose="02040503050406030204" pitchFamily="18" charset="0"/>
                            <a:cs typeface="Times New Roman" pitchFamily="18" charset="0"/>
                          </a:rPr>
                          <m:t>−1)</m:t>
                        </m:r>
                      </m:e>
                      <m:sup>
                        <m:r>
                          <a:rPr lang="en-US" sz="7200" i="1">
                            <a:latin typeface="Cambria Math" panose="02040503050406030204" pitchFamily="18" charset="0"/>
                            <a:ea typeface="Cambria Math" panose="02040503050406030204" pitchFamily="18" charset="0"/>
                            <a:cs typeface="Times New Roman" pitchFamily="18" charset="0"/>
                          </a:rPr>
                          <m:t>2</m:t>
                        </m:r>
                      </m:sup>
                    </m:sSup>
                    <m:r>
                      <a:rPr lang="en-US" sz="7200" b="0" i="0"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𝜆</m:t>
                        </m:r>
                      </m:e>
                      <m:sub>
                        <m:r>
                          <a:rPr lang="en-US" sz="7200" b="0" i="1" smtClean="0">
                            <a:latin typeface="Cambria Math" panose="02040503050406030204" pitchFamily="18" charset="0"/>
                            <a:ea typeface="Cambria Math" panose="02040503050406030204" pitchFamily="18" charset="0"/>
                            <a:cs typeface="Times New Roman" pitchFamily="18" charset="0"/>
                          </a:rPr>
                          <m:t>1</m:t>
                        </m:r>
                      </m:sub>
                    </m:sSub>
                    <m:sSubSup>
                      <m:sSubSupPr>
                        <m:ctrlPr>
                          <a:rPr lang="en-US" sz="7200" b="0" i="1" smtClean="0">
                            <a:latin typeface="Cambria Math" panose="02040503050406030204" pitchFamily="18" charset="0"/>
                            <a:ea typeface="Cambria Math" panose="02040503050406030204" pitchFamily="18" charset="0"/>
                            <a:cs typeface="Times New Roman" pitchFamily="18" charset="0"/>
                          </a:rPr>
                        </m:ctrlPr>
                      </m:sSubSupPr>
                      <m:e>
                        <m:r>
                          <a:rPr lang="en-US" sz="7200" b="0" i="1" smtClean="0">
                            <a:latin typeface="Cambria Math" panose="02040503050406030204" pitchFamily="18" charset="0"/>
                            <a:ea typeface="Cambria Math" panose="02040503050406030204" pitchFamily="18" charset="0"/>
                            <a:cs typeface="Times New Roman" pitchFamily="18" charset="0"/>
                          </a:rPr>
                          <m:t>(</m:t>
                        </m:r>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1</m:t>
                        </m:r>
                      </m:sub>
                      <m:sup>
                        <m:r>
                          <a:rPr lang="en-US" sz="7200" b="0" i="1" smtClean="0">
                            <a:latin typeface="Cambria Math" panose="02040503050406030204" pitchFamily="18" charset="0"/>
                            <a:ea typeface="Cambria Math" panose="02040503050406030204" pitchFamily="18" charset="0"/>
                            <a:cs typeface="Times New Roman" pitchFamily="18" charset="0"/>
                          </a:rPr>
                          <m:t>2</m:t>
                        </m:r>
                      </m:sup>
                    </m:sSubSup>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2</m:t>
                        </m:r>
                      </m:sub>
                    </m:sSub>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𝜆</m:t>
                        </m:r>
                      </m:e>
                      <m:sub>
                        <m:r>
                          <a:rPr lang="en-US" sz="7200" b="0" i="1" smtClean="0">
                            <a:latin typeface="Cambria Math" panose="02040503050406030204" pitchFamily="18" charset="0"/>
                            <a:ea typeface="Cambria Math" panose="02040503050406030204" pitchFamily="18" charset="0"/>
                            <a:cs typeface="Times New Roman" pitchFamily="18" charset="0"/>
                          </a:rPr>
                          <m:t>2</m:t>
                        </m:r>
                      </m:sub>
                    </m:sSub>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m:t>
                        </m:r>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1</m:t>
                        </m:r>
                      </m:sub>
                    </m:sSub>
                    <m:r>
                      <a:rPr lang="en-US" sz="7200" b="0" i="1" smtClean="0">
                        <a:latin typeface="Cambria Math" panose="02040503050406030204" pitchFamily="18" charset="0"/>
                        <a:ea typeface="Cambria Math" panose="02040503050406030204" pitchFamily="18" charset="0"/>
                        <a:cs typeface="Times New Roman" pitchFamily="18" charset="0"/>
                      </a:rPr>
                      <m:t>+</m:t>
                    </m:r>
                    <m:sSub>
                      <m:sSubPr>
                        <m:ctrlPr>
                          <a:rPr lang="en-US" sz="7200" b="0" i="1" smtClean="0">
                            <a:latin typeface="Cambria Math" panose="02040503050406030204" pitchFamily="18" charset="0"/>
                            <a:ea typeface="Cambria Math" panose="02040503050406030204" pitchFamily="18" charset="0"/>
                            <a:cs typeface="Times New Roman" pitchFamily="18" charset="0"/>
                          </a:rPr>
                        </m:ctrlPr>
                      </m:sSubPr>
                      <m:e>
                        <m:r>
                          <a:rPr lang="en-US" sz="7200" b="0" i="1" smtClean="0">
                            <a:latin typeface="Cambria Math" panose="02040503050406030204" pitchFamily="18" charset="0"/>
                            <a:ea typeface="Cambria Math" panose="02040503050406030204" pitchFamily="18" charset="0"/>
                            <a:cs typeface="Times New Roman" pitchFamily="18" charset="0"/>
                          </a:rPr>
                          <m:t>𝑥</m:t>
                        </m:r>
                      </m:e>
                      <m:sub>
                        <m:r>
                          <a:rPr lang="en-US" sz="7200" b="0" i="1" smtClean="0">
                            <a:latin typeface="Cambria Math" panose="02040503050406030204" pitchFamily="18" charset="0"/>
                            <a:ea typeface="Cambria Math" panose="02040503050406030204" pitchFamily="18" charset="0"/>
                            <a:cs typeface="Times New Roman" pitchFamily="18" charset="0"/>
                          </a:rPr>
                          <m:t>2</m:t>
                        </m:r>
                      </m:sub>
                    </m:sSub>
                    <m:r>
                      <a:rPr lang="en-US" sz="7200" b="0" i="1" smtClean="0">
                        <a:latin typeface="Cambria Math" panose="02040503050406030204" pitchFamily="18" charset="0"/>
                        <a:ea typeface="Cambria Math" panose="02040503050406030204" pitchFamily="18" charset="0"/>
                        <a:cs typeface="Times New Roman" pitchFamily="18" charset="0"/>
                      </a:rPr>
                      <m:t>−2)</m:t>
                    </m:r>
                  </m:oMath>
                </a14:m>
                <a:endParaRPr lang="en-US" sz="7200" b="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7200" b="0" dirty="0" smtClean="0">
                    <a:latin typeface="Cambria Math" panose="02040503050406030204" pitchFamily="18" charset="0"/>
                    <a:ea typeface="Cambria Math" panose="02040503050406030204" pitchFamily="18" charset="0"/>
                    <a:cs typeface="Times New Roman" pitchFamily="18" charset="0"/>
                  </a:rPr>
                  <a:t>The necessary Kuhn-Tucker conditions are:</a:t>
                </a:r>
              </a:p>
              <a:p>
                <a:pPr marL="0" indent="0" algn="just">
                  <a:buNone/>
                </a:pPr>
                <a:endParaRPr lang="en-US" sz="7200" b="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7200" b="0" dirty="0" smtClean="0">
                    <a:ea typeface="Cambria Math" panose="02040503050406030204" pitchFamily="18" charset="0"/>
                    <a:cs typeface="Times New Roman" pitchFamily="18" charset="0"/>
                  </a:rPr>
                  <a:t/>
                </a:r>
                <a14:m>
                  <m:oMath xmlns:m="http://schemas.openxmlformats.org/officeDocument/2006/math">
                    <m:r>
                      <a:rPr lang="en-US" sz="7200" b="0" i="1" smtClean="0">
                        <a:latin typeface="Cambria Math" panose="02040503050406030204" pitchFamily="18" charset="0"/>
                        <a:ea typeface="Cambria Math" panose="02040503050406030204" pitchFamily="18" charset="0"/>
                        <a:cs typeface="Times New Roman" pitchFamily="18" charset="0"/>
                      </a:rPr>
                      <m:t>    </m:t>
                    </m:r>
                  </m:oMath>
                </a14:m>
                <a:endParaRPr lang="en-US" sz="7200" dirty="0">
                  <a:latin typeface="Times New Roman" pitchFamily="18" charset="0"/>
                  <a:ea typeface="Cambria Math" panose="02040503050406030204"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840200"/>
                <a:ext cx="8229600" cy="5457127"/>
              </a:xfrm>
              <a:blipFill rotWithShape="0">
                <a:blip r:embed="rId2"/>
                <a:stretch>
                  <a:fillRect l="-667" t="-1676" b="-201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DAB1FDC-9613-41F4-805A-5040365CA761}" type="datetime1">
              <a:rPr lang="en-US" smtClean="0"/>
              <a:pPr/>
              <a:t>5/15/2022</a:t>
            </a:fld>
            <a:endParaRPr lang="en-US"/>
          </a:p>
        </p:txBody>
      </p:sp>
      <p:sp>
        <p:nvSpPr>
          <p:cNvPr id="5" name="Footer Placeholder 4"/>
          <p:cNvSpPr>
            <a:spLocks noGrp="1"/>
          </p:cNvSpPr>
          <p:nvPr>
            <p:ph type="ftr" sz="quarter" idx="11"/>
          </p:nvPr>
        </p:nvSpPr>
        <p:spPr/>
        <p:txBody>
          <a:bodyPr/>
          <a:lstStyle/>
          <a:p>
            <a:r>
              <a:rPr lang="en-US" dirty="0" smtClean="0"/>
              <a:t>Faculty Dr. </a:t>
            </a:r>
            <a:r>
              <a:rPr lang="en-US" smtClean="0"/>
              <a:t>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txBox="1">
            <a:spLocks noGrp="1"/>
          </p:cNvSpPr>
          <p:nvPr>
            <p:ph type="title"/>
          </p:nvPr>
        </p:nvSpPr>
        <p:spPr>
          <a:xfrm>
            <a:off x="1371600" y="-89185"/>
            <a:ext cx="7620000" cy="8683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noProof="0" dirty="0" smtClean="0">
                <a:latin typeface="Times New Roman" pitchFamily="18" charset="0"/>
                <a:cs typeface="Times New Roman" pitchFamily="18" charset="0"/>
              </a:rPr>
              <a:t>Kuhn-Tucker conditions for Minimization(CO3)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7207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990600"/>
                <a:ext cx="8229600" cy="5135563"/>
              </a:xfrm>
            </p:spPr>
            <p:txBody>
              <a:bodyPr>
                <a:normAutofit fontScale="92500" lnSpcReduction="20000"/>
              </a:bodyPr>
              <a:lstStyle/>
              <a:p>
                <a:pPr marL="0" indent="0" algn="just">
                  <a:buNone/>
                </a:pPr>
                <a:r>
                  <a:rPr lang="en-US" sz="1900" dirty="0" smtClean="0">
                    <a:latin typeface="Times New Roman" pitchFamily="18" charset="0"/>
                    <a:cs typeface="Times New Roman" pitchFamily="18" charset="0"/>
                  </a:rPr>
                  <a:t/>
                </a:r>
                <a14:m>
                  <m:oMath xmlns:m="http://schemas.openxmlformats.org/officeDocument/2006/math">
                    <m:f>
                      <m:fPr>
                        <m:ctrlPr>
                          <a:rPr lang="en-US" sz="1900" i="1" smtClean="0">
                            <a:latin typeface="Cambria Math" panose="02040503050406030204" pitchFamily="18" charset="0"/>
                            <a:cs typeface="Times New Roman" pitchFamily="18" charset="0"/>
                          </a:rPr>
                        </m:ctrlPr>
                      </m:fPr>
                      <m:num>
                        <m:r>
                          <a:rPr lang="en-US" sz="1900" i="1" smtClean="0">
                            <a:latin typeface="Cambria Math" panose="02040503050406030204" pitchFamily="18" charset="0"/>
                            <a:ea typeface="Cambria Math" panose="02040503050406030204" pitchFamily="18" charset="0"/>
                            <a:cs typeface="Times New Roman" pitchFamily="18" charset="0"/>
                          </a:rPr>
                          <m:t>𝜕</m:t>
                        </m:r>
                        <m:r>
                          <a:rPr lang="en-US" sz="1900" b="0" i="1" smtClean="0">
                            <a:latin typeface="Cambria Math" panose="02040503050406030204" pitchFamily="18" charset="0"/>
                            <a:ea typeface="Cambria Math" panose="02040503050406030204" pitchFamily="18" charset="0"/>
                            <a:cs typeface="Times New Roman" pitchFamily="18" charset="0"/>
                          </a:rPr>
                          <m:t>𝐿</m:t>
                        </m:r>
                      </m:num>
                      <m:den>
                        <m:r>
                          <a:rPr lang="en-US" sz="1900" i="1" smtClean="0">
                            <a:latin typeface="Cambria Math" panose="02040503050406030204" pitchFamily="18" charset="0"/>
                            <a:ea typeface="Cambria Math" panose="02040503050406030204" pitchFamily="18" charset="0"/>
                            <a:cs typeface="Times New Roman" pitchFamily="18" charset="0"/>
                          </a:rPr>
                          <m:t>𝜕</m:t>
                        </m:r>
                        <m:sSub>
                          <m:sSubPr>
                            <m:ctrlPr>
                              <a:rPr lang="en-US" sz="190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1</m:t>
                            </m:r>
                          </m:sub>
                        </m:sSub>
                      </m:den>
                    </m:f>
                    <m:r>
                      <a:rPr lang="en-US" sz="1900" b="0" i="1" smtClean="0">
                        <a:latin typeface="Cambria Math" panose="02040503050406030204" pitchFamily="18" charset="0"/>
                        <a:cs typeface="Times New Roman" pitchFamily="18" charset="0"/>
                      </a:rPr>
                      <m:t>=0</m:t>
                    </m:r>
                    <m:r>
                      <a:rPr lang="en-US" sz="1900" b="0" i="1" smtClean="0">
                        <a:latin typeface="Cambria Math" panose="02040503050406030204" pitchFamily="18" charset="0"/>
                        <a:ea typeface="Cambria Math" panose="02040503050406030204" pitchFamily="18" charset="0"/>
                        <a:cs typeface="Times New Roman" pitchFamily="18" charset="0"/>
                      </a:rPr>
                      <m:t>⟹2</m:t>
                    </m:r>
                    <m:d>
                      <m:dPr>
                        <m:ctrlPr>
                          <a:rPr lang="en-US" sz="1900" b="0" i="1" smtClean="0">
                            <a:latin typeface="Cambria Math" panose="02040503050406030204" pitchFamily="18" charset="0"/>
                            <a:ea typeface="Cambria Math" panose="02040503050406030204" pitchFamily="18" charset="0"/>
                            <a:cs typeface="Times New Roman" pitchFamily="18" charset="0"/>
                          </a:rPr>
                        </m:ctrlPr>
                      </m:dPr>
                      <m:e>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1</m:t>
                            </m:r>
                          </m:sub>
                        </m:sSub>
                        <m:r>
                          <a:rPr lang="en-US" sz="1900" b="0" i="1" smtClean="0">
                            <a:latin typeface="Cambria Math" panose="02040503050406030204" pitchFamily="18" charset="0"/>
                            <a:ea typeface="Cambria Math" panose="02040503050406030204" pitchFamily="18" charset="0"/>
                            <a:cs typeface="Times New Roman" pitchFamily="18" charset="0"/>
                          </a:rPr>
                          <m:t>−2</m:t>
                        </m:r>
                      </m:e>
                    </m:d>
                    <m:r>
                      <a:rPr lang="en-US" sz="1900" b="0" i="1" smtClean="0">
                        <a:latin typeface="Cambria Math" panose="02040503050406030204" pitchFamily="18" charset="0"/>
                        <a:ea typeface="Cambria Math" panose="02040503050406030204" pitchFamily="18" charset="0"/>
                        <a:cs typeface="Times New Roman" pitchFamily="18" charset="0"/>
                      </a:rPr>
                      <m:t>−2</m:t>
                    </m:r>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𝜆</m:t>
                        </m:r>
                      </m:e>
                      <m:sub>
                        <m:r>
                          <a:rPr lang="en-US" sz="1900" b="0" i="1" smtClean="0">
                            <a:latin typeface="Cambria Math" panose="02040503050406030204" pitchFamily="18" charset="0"/>
                            <a:ea typeface="Cambria Math" panose="02040503050406030204" pitchFamily="18" charset="0"/>
                            <a:cs typeface="Times New Roman" pitchFamily="18" charset="0"/>
                          </a:rPr>
                          <m:t>1</m:t>
                        </m:r>
                      </m:sub>
                    </m:sSub>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1</m:t>
                        </m:r>
                      </m:sub>
                    </m:sSub>
                    <m:r>
                      <a:rPr lang="en-US" sz="1900" b="0" i="1" smtClean="0">
                        <a:latin typeface="Cambria Math" panose="02040503050406030204" pitchFamily="18" charset="0"/>
                        <a:ea typeface="Cambria Math" panose="02040503050406030204" pitchFamily="18" charset="0"/>
                        <a:cs typeface="Times New Roman" pitchFamily="18" charset="0"/>
                      </a:rPr>
                      <m:t>−</m:t>
                    </m:r>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𝜆</m:t>
                        </m:r>
                      </m:e>
                      <m:sub>
                        <m:r>
                          <a:rPr lang="en-US" sz="1900" b="0" i="1" smtClean="0">
                            <a:latin typeface="Cambria Math" panose="02040503050406030204" pitchFamily="18" charset="0"/>
                            <a:ea typeface="Cambria Math" panose="02040503050406030204" pitchFamily="18" charset="0"/>
                            <a:cs typeface="Times New Roman" pitchFamily="18" charset="0"/>
                          </a:rPr>
                          <m:t>2</m:t>
                        </m:r>
                      </m:sub>
                    </m:sSub>
                    <m:r>
                      <a:rPr lang="en-US" sz="1900" b="0" i="1" smtClean="0">
                        <a:latin typeface="Cambria Math" panose="02040503050406030204" pitchFamily="18" charset="0"/>
                        <a:ea typeface="Cambria Math" panose="02040503050406030204" pitchFamily="18" charset="0"/>
                        <a:cs typeface="Times New Roman" pitchFamily="18" charset="0"/>
                      </a:rPr>
                      <m:t>=0……</m:t>
                    </m:r>
                    <m:d>
                      <m:dPr>
                        <m:ctrlPr>
                          <a:rPr lang="en-US" sz="1900" b="0" i="1" smtClean="0">
                            <a:latin typeface="Cambria Math" panose="02040503050406030204" pitchFamily="18" charset="0"/>
                            <a:ea typeface="Cambria Math" panose="02040503050406030204" pitchFamily="18" charset="0"/>
                            <a:cs typeface="Times New Roman" pitchFamily="18" charset="0"/>
                          </a:rPr>
                        </m:ctrlPr>
                      </m:dPr>
                      <m:e>
                        <m:r>
                          <a:rPr lang="en-US" sz="1900" b="0" i="1" smtClean="0">
                            <a:latin typeface="Cambria Math" panose="02040503050406030204" pitchFamily="18" charset="0"/>
                            <a:ea typeface="Cambria Math" panose="02040503050406030204" pitchFamily="18" charset="0"/>
                            <a:cs typeface="Times New Roman" pitchFamily="18" charset="0"/>
                          </a:rPr>
                          <m:t>1</m:t>
                        </m:r>
                      </m:e>
                    </m:d>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14:m>
                  <m:oMath xmlns:m="http://schemas.openxmlformats.org/officeDocument/2006/math">
                    <m:f>
                      <m:fPr>
                        <m:ctrlPr>
                          <a:rPr lang="en-US" sz="1900" i="1">
                            <a:latin typeface="Cambria Math" panose="02040503050406030204" pitchFamily="18" charset="0"/>
                            <a:cs typeface="Times New Roman" pitchFamily="18" charset="0"/>
                          </a:rPr>
                        </m:ctrlPr>
                      </m:fPr>
                      <m:num>
                        <m:r>
                          <a:rPr lang="en-US" sz="1900" i="1">
                            <a:latin typeface="Cambria Math" panose="02040503050406030204" pitchFamily="18" charset="0"/>
                            <a:ea typeface="Cambria Math" panose="02040503050406030204" pitchFamily="18" charset="0"/>
                            <a:cs typeface="Times New Roman" pitchFamily="18" charset="0"/>
                          </a:rPr>
                          <m:t>𝜕</m:t>
                        </m:r>
                        <m:r>
                          <a:rPr lang="en-US" sz="1900" i="1">
                            <a:latin typeface="Cambria Math" panose="02040503050406030204" pitchFamily="18" charset="0"/>
                            <a:ea typeface="Cambria Math" panose="02040503050406030204" pitchFamily="18" charset="0"/>
                            <a:cs typeface="Times New Roman" pitchFamily="18" charset="0"/>
                          </a:rPr>
                          <m:t>𝐿</m:t>
                        </m:r>
                      </m:num>
                      <m:den>
                        <m:r>
                          <a:rPr lang="en-US" sz="1900" i="1">
                            <a:latin typeface="Cambria Math" panose="02040503050406030204" pitchFamily="18" charset="0"/>
                            <a:ea typeface="Cambria Math" panose="02040503050406030204" pitchFamily="18" charset="0"/>
                            <a:cs typeface="Times New Roman" pitchFamily="18" charset="0"/>
                          </a:rPr>
                          <m:t>𝜕</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2</m:t>
                            </m:r>
                          </m:sub>
                        </m:sSub>
                      </m:den>
                    </m:f>
                    <m:r>
                      <a:rPr lang="en-US" sz="1900" i="1">
                        <a:latin typeface="Cambria Math" panose="02040503050406030204" pitchFamily="18" charset="0"/>
                        <a:cs typeface="Times New Roman" pitchFamily="18" charset="0"/>
                      </a:rPr>
                      <m:t>=0</m:t>
                    </m:r>
                  </m:oMath>
                </a14:m>
                <a:r>
                  <a:rPr lang="en-US" sz="1900" dirty="0">
                    <a:ea typeface="Cambria Math" panose="02040503050406030204" pitchFamily="18" charset="0"/>
                    <a:cs typeface="Times New Roman" pitchFamily="18" charset="0"/>
                  </a:rPr>
                  <a:t/>
                </a:r>
                <a14:m>
                  <m:oMath xmlns:m="http://schemas.openxmlformats.org/officeDocument/2006/math">
                    <m:r>
                      <a:rPr lang="en-US" sz="1900" i="1">
                        <a:latin typeface="Cambria Math" panose="02040503050406030204" pitchFamily="18" charset="0"/>
                        <a:ea typeface="Cambria Math" panose="02040503050406030204" pitchFamily="18" charset="0"/>
                        <a:cs typeface="Times New Roman" pitchFamily="18" charset="0"/>
                      </a:rPr>
                      <m:t>⟹2</m:t>
                    </m:r>
                    <m:d>
                      <m:dPr>
                        <m:ctrlPr>
                          <a:rPr lang="en-US" sz="1900" i="1">
                            <a:latin typeface="Cambria Math" panose="02040503050406030204" pitchFamily="18" charset="0"/>
                            <a:ea typeface="Cambria Math" panose="02040503050406030204" pitchFamily="18" charset="0"/>
                            <a:cs typeface="Times New Roman" pitchFamily="18" charset="0"/>
                          </a:rPr>
                        </m:ctrlPr>
                      </m:dPr>
                      <m:e>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m:t>
                        </m:r>
                        <m:r>
                          <a:rPr lang="en-US" sz="1900" b="0" i="1" smtClean="0">
                            <a:latin typeface="Cambria Math" panose="02040503050406030204" pitchFamily="18" charset="0"/>
                            <a:ea typeface="Cambria Math" panose="02040503050406030204" pitchFamily="18" charset="0"/>
                            <a:cs typeface="Times New Roman" pitchFamily="18" charset="0"/>
                          </a:rPr>
                          <m:t>1</m:t>
                        </m:r>
                      </m:e>
                    </m:d>
                    <m:r>
                      <a:rPr lang="en-US" sz="1900" b="0" i="1" smtClean="0">
                        <a:latin typeface="Cambria Math" panose="02040503050406030204" pitchFamily="18" charset="0"/>
                        <a:ea typeface="Cambria Math" panose="02040503050406030204" pitchFamily="18" charset="0"/>
                        <a:cs typeface="Times New Roman" pitchFamily="18" charset="0"/>
                      </a:rPr>
                      <m:t>+</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𝜆</m:t>
                        </m:r>
                      </m:e>
                      <m:sub>
                        <m:r>
                          <a:rPr lang="en-US" sz="1900" i="1">
                            <a:latin typeface="Cambria Math" panose="02040503050406030204" pitchFamily="18" charset="0"/>
                            <a:ea typeface="Cambria Math" panose="02040503050406030204" pitchFamily="18" charset="0"/>
                            <a:cs typeface="Times New Roman" pitchFamily="18" charset="0"/>
                          </a:rPr>
                          <m:t>1</m:t>
                        </m:r>
                      </m:sub>
                    </m:sSub>
                    <m:r>
                      <a:rPr lang="en-US" sz="1900" i="1">
                        <a:latin typeface="Cambria Math" panose="02040503050406030204" pitchFamily="18" charset="0"/>
                        <a:ea typeface="Cambria Math" panose="02040503050406030204" pitchFamily="18" charset="0"/>
                        <a:cs typeface="Times New Roman" pitchFamily="18" charset="0"/>
                      </a:rPr>
                      <m:t>−</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𝜆</m:t>
                        </m:r>
                      </m:e>
                      <m:sub>
                        <m:r>
                          <a:rPr lang="en-US" sz="1900" i="1">
                            <a:latin typeface="Cambria Math" panose="02040503050406030204" pitchFamily="18" charset="0"/>
                            <a:ea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=0</m:t>
                    </m:r>
                    <m:r>
                      <a:rPr lang="en-US" sz="1900" b="0" i="1" smtClean="0">
                        <a:latin typeface="Cambria Math" panose="02040503050406030204" pitchFamily="18" charset="0"/>
                        <a:ea typeface="Cambria Math" panose="02040503050406030204" pitchFamily="18" charset="0"/>
                        <a:cs typeface="Times New Roman" pitchFamily="18" charset="0"/>
                      </a:rPr>
                      <m:t>……</m:t>
                    </m:r>
                    <m:d>
                      <m:dPr>
                        <m:ctrlPr>
                          <a:rPr lang="en-US" sz="1900" b="0" i="1" smtClean="0">
                            <a:latin typeface="Cambria Math" panose="02040503050406030204" pitchFamily="18" charset="0"/>
                            <a:ea typeface="Cambria Math" panose="02040503050406030204" pitchFamily="18" charset="0"/>
                            <a:cs typeface="Times New Roman" pitchFamily="18" charset="0"/>
                          </a:rPr>
                        </m:ctrlPr>
                      </m:dPr>
                      <m:e>
                        <m:r>
                          <a:rPr lang="en-US" sz="1900" b="0" i="1" smtClean="0">
                            <a:latin typeface="Cambria Math" panose="02040503050406030204" pitchFamily="18" charset="0"/>
                            <a:ea typeface="Cambria Math" panose="02040503050406030204" pitchFamily="18" charset="0"/>
                            <a:cs typeface="Times New Roman" pitchFamily="18" charset="0"/>
                          </a:rPr>
                          <m:t>2</m:t>
                        </m:r>
                      </m:e>
                    </m:d>
                  </m:oMath>
                </a14:m>
                <a:endParaRPr lang="en-US" sz="1900" b="0" dirty="0" smtClean="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14:m>
                  <m:oMath xmlns:m="http://schemas.openxmlformats.org/officeDocument/2006/math">
                    <m:sSub>
                      <m:sSubPr>
                        <m:ctrlPr>
                          <a:rPr lang="en-US" sz="1900" i="1" smtClean="0">
                            <a:latin typeface="Cambria Math" panose="02040503050406030204" pitchFamily="18" charset="0"/>
                            <a:cs typeface="Times New Roman" pitchFamily="18" charset="0"/>
                          </a:rPr>
                        </m:ctrlPr>
                      </m:sSubPr>
                      <m:e>
                        <m:r>
                          <a:rPr lang="en-US" sz="1900" i="1" smtClean="0">
                            <a:latin typeface="Cambria Math" panose="02040503050406030204" pitchFamily="18" charset="0"/>
                            <a:ea typeface="Cambria Math" panose="02040503050406030204" pitchFamily="18" charset="0"/>
                            <a:cs typeface="Times New Roman" pitchFamily="18" charset="0"/>
                          </a:rPr>
                          <m:t>𝜆</m:t>
                        </m:r>
                      </m:e>
                      <m:sub>
                        <m:r>
                          <a:rPr lang="en-US" sz="1900" b="0" i="1" smtClean="0">
                            <a:latin typeface="Cambria Math" panose="02040503050406030204" pitchFamily="18" charset="0"/>
                            <a:cs typeface="Times New Roman" pitchFamily="18" charset="0"/>
                          </a:rPr>
                          <m:t>1</m:t>
                        </m:r>
                      </m:sub>
                    </m:sSub>
                    <m:d>
                      <m:dPr>
                        <m:ctrlPr>
                          <a:rPr lang="en-US" sz="1900" b="0" i="1" smtClean="0">
                            <a:latin typeface="Cambria Math" panose="02040503050406030204" pitchFamily="18" charset="0"/>
                            <a:cs typeface="Times New Roman" pitchFamily="18" charset="0"/>
                          </a:rPr>
                        </m:ctrlPr>
                      </m:dPr>
                      <m:e>
                        <m:sSubSup>
                          <m:sSubSupPr>
                            <m:ctrlPr>
                              <a:rPr lang="en-US" sz="1900" b="0" i="1" smtClean="0">
                                <a:latin typeface="Cambria Math" panose="02040503050406030204" pitchFamily="18" charset="0"/>
                                <a:cs typeface="Times New Roman" pitchFamily="18" charset="0"/>
                              </a:rPr>
                            </m:ctrlPr>
                          </m:sSubSup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up>
                            <m:r>
                              <a:rPr lang="en-US" sz="1900" b="0" i="1" smtClean="0">
                                <a:latin typeface="Cambria Math" panose="02040503050406030204" pitchFamily="18" charset="0"/>
                                <a:cs typeface="Times New Roman" pitchFamily="18" charset="0"/>
                              </a:rPr>
                              <m:t>2</m:t>
                            </m:r>
                          </m:sup>
                        </m:sSubSup>
                        <m:r>
                          <a:rPr lang="en-US" sz="1900" b="0" i="1" smtClean="0">
                            <a:latin typeface="Cambria Math" panose="02040503050406030204" pitchFamily="18" charset="0"/>
                            <a:cs typeface="Times New Roman" pitchFamily="18" charset="0"/>
                          </a:rPr>
                          <m:t>−</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Sub>
                      </m:e>
                    </m:d>
                    <m:r>
                      <a:rPr lang="en-US" sz="1900" b="0" i="1" smtClean="0">
                        <a:latin typeface="Cambria Math" panose="02040503050406030204" pitchFamily="18" charset="0"/>
                        <a:cs typeface="Times New Roman" pitchFamily="18" charset="0"/>
                      </a:rPr>
                      <m:t>=0……</m:t>
                    </m:r>
                    <m:d>
                      <m:dPr>
                        <m:ctrlPr>
                          <a:rPr lang="en-US" sz="1900" b="0" i="1" smtClean="0">
                            <a:latin typeface="Cambria Math" panose="02040503050406030204" pitchFamily="18" charset="0"/>
                            <a:cs typeface="Times New Roman" pitchFamily="18" charset="0"/>
                          </a:rPr>
                        </m:ctrlPr>
                      </m:dPr>
                      <m:e>
                        <m:r>
                          <a:rPr lang="en-US" sz="1900" b="0" i="1" smtClean="0">
                            <a:latin typeface="Cambria Math" panose="02040503050406030204" pitchFamily="18" charset="0"/>
                            <a:cs typeface="Times New Roman" pitchFamily="18" charset="0"/>
                          </a:rPr>
                          <m:t>3</m:t>
                        </m:r>
                      </m:e>
                    </m:d>
                  </m:oMath>
                </a14:m>
                <a:endParaRPr lang="en-US" sz="1900" b="0" dirty="0" smtClean="0">
                  <a:latin typeface="Times New Roman"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14:m>
                  <m:oMath xmlns:m="http://schemas.openxmlformats.org/officeDocument/2006/math">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𝜆</m:t>
                        </m:r>
                      </m:e>
                      <m:sub>
                        <m:r>
                          <a:rPr lang="en-US" sz="1900" b="0" i="1" smtClean="0">
                            <a:latin typeface="Cambria Math" panose="02040503050406030204" pitchFamily="18" charset="0"/>
                            <a:cs typeface="Times New Roman" pitchFamily="18" charset="0"/>
                          </a:rPr>
                          <m:t>2</m:t>
                        </m:r>
                      </m:sub>
                    </m:sSub>
                    <m:d>
                      <m:dPr>
                        <m:ctrlPr>
                          <a:rPr lang="en-US" sz="1900" b="0" i="1" smtClean="0">
                            <a:latin typeface="Cambria Math" panose="02040503050406030204" pitchFamily="18" charset="0"/>
                            <a:cs typeface="Times New Roman" pitchFamily="18" charset="0"/>
                          </a:rPr>
                        </m:ctrlPr>
                      </m:dPr>
                      <m:e>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Sub>
                        <m:r>
                          <a:rPr lang="en-US" sz="1900" b="0" i="1" smtClean="0">
                            <a:latin typeface="Cambria Math" panose="02040503050406030204" pitchFamily="18" charset="0"/>
                            <a:cs typeface="Times New Roman" pitchFamily="18" charset="0"/>
                          </a:rPr>
                          <m:t>+</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Sub>
                        <m:r>
                          <a:rPr lang="en-US" sz="1900" b="0" i="1" smtClean="0">
                            <a:latin typeface="Cambria Math" panose="02040503050406030204" pitchFamily="18" charset="0"/>
                            <a:cs typeface="Times New Roman" pitchFamily="18" charset="0"/>
                          </a:rPr>
                          <m:t>−2</m:t>
                        </m:r>
                      </m:e>
                    </m:d>
                    <m:r>
                      <a:rPr lang="en-US" sz="1900" b="0" i="1" smtClean="0">
                        <a:latin typeface="Cambria Math" panose="02040503050406030204" pitchFamily="18" charset="0"/>
                        <a:cs typeface="Times New Roman" pitchFamily="18" charset="0"/>
                      </a:rPr>
                      <m:t>=0……</m:t>
                    </m:r>
                    <m:d>
                      <m:dPr>
                        <m:ctrlPr>
                          <a:rPr lang="en-US" sz="1900" b="0" i="1" smtClean="0">
                            <a:latin typeface="Cambria Math" panose="02040503050406030204" pitchFamily="18" charset="0"/>
                            <a:cs typeface="Times New Roman" pitchFamily="18" charset="0"/>
                          </a:rPr>
                        </m:ctrlPr>
                      </m:dPr>
                      <m:e>
                        <m:r>
                          <a:rPr lang="en-US" sz="1900" b="0" i="1" smtClean="0">
                            <a:latin typeface="Cambria Math" panose="02040503050406030204" pitchFamily="18" charset="0"/>
                            <a:cs typeface="Times New Roman" pitchFamily="18" charset="0"/>
                          </a:rPr>
                          <m:t>4</m:t>
                        </m:r>
                      </m:e>
                    </m:d>
                  </m:oMath>
                </a14:m>
                <a:endParaRPr lang="en-US" sz="1900" b="0" dirty="0" smtClean="0">
                  <a:latin typeface="Times New Roman"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14:m>
                  <m:oMath xmlns:m="http://schemas.openxmlformats.org/officeDocument/2006/math">
                    <m:sSub>
                      <m:sSubPr>
                        <m:ctrlPr>
                          <a:rPr lang="en-US" sz="1900" i="1" smtClean="0">
                            <a:latin typeface="Cambria Math" panose="02040503050406030204" pitchFamily="18" charset="0"/>
                            <a:cs typeface="Times New Roman" pitchFamily="18" charset="0"/>
                          </a:rPr>
                        </m:ctrlPr>
                      </m:sSubPr>
                      <m:e>
                        <m:r>
                          <a:rPr lang="en-US" sz="1900" i="1" smtClean="0">
                            <a:latin typeface="Cambria Math" panose="02040503050406030204" pitchFamily="18" charset="0"/>
                            <a:ea typeface="Cambria Math" panose="02040503050406030204" pitchFamily="18" charset="0"/>
                            <a:cs typeface="Times New Roman" pitchFamily="18" charset="0"/>
                          </a:rPr>
                          <m:t>𝜆</m:t>
                        </m:r>
                      </m:e>
                      <m:sub>
                        <m:r>
                          <a:rPr lang="en-US" sz="1900" b="0" i="1" smtClean="0">
                            <a:latin typeface="Cambria Math" panose="02040503050406030204" pitchFamily="18" charset="0"/>
                            <a:cs typeface="Times New Roman" pitchFamily="18" charset="0"/>
                          </a:rPr>
                          <m:t>1</m:t>
                        </m:r>
                      </m:sub>
                    </m:sSub>
                    <m:r>
                      <a:rPr lang="en-US" sz="1900" b="0" i="1" smtClean="0">
                        <a:latin typeface="Cambria Math" panose="02040503050406030204" pitchFamily="18" charset="0"/>
                        <a:cs typeface="Times New Roman" pitchFamily="18" charset="0"/>
                      </a:rPr>
                      <m:t>,</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𝜆</m:t>
                        </m:r>
                      </m:e>
                      <m:sub>
                        <m:r>
                          <a:rPr lang="en-US" sz="1900" b="0" i="1" smtClean="0">
                            <a:latin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m:t>
                    </m:r>
                    <m:r>
                      <a:rPr lang="en-US" sz="1900" b="0" i="1" smtClean="0">
                        <a:latin typeface="Cambria Math" panose="02040503050406030204" pitchFamily="18" charset="0"/>
                        <a:ea typeface="Cambria Math" panose="02040503050406030204" pitchFamily="18" charset="0"/>
                        <a:cs typeface="Times New Roman" pitchFamily="18" charset="0"/>
                      </a:rPr>
                      <m:t>0……(5)</m:t>
                    </m:r>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14:m>
                  <m:oMath xmlns:m="http://schemas.openxmlformats.org/officeDocument/2006/math">
                    <m:sSubSup>
                      <m:sSubSupPr>
                        <m:ctrlPr>
                          <a:rPr lang="en-US" sz="1900" i="1">
                            <a:latin typeface="Cambria Math" panose="02040503050406030204" pitchFamily="18" charset="0"/>
                            <a:ea typeface="Cambria Math" panose="02040503050406030204" pitchFamily="18" charset="0"/>
                            <a:cs typeface="Times New Roman" pitchFamily="18" charset="0"/>
                          </a:rPr>
                        </m:ctrlPr>
                      </m:sSubSup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1</m:t>
                        </m:r>
                      </m:sub>
                      <m:sup>
                        <m:r>
                          <a:rPr lang="en-US" sz="1900" i="1">
                            <a:latin typeface="Cambria Math" panose="02040503050406030204" pitchFamily="18" charset="0"/>
                            <a:ea typeface="Cambria Math" panose="02040503050406030204" pitchFamily="18" charset="0"/>
                            <a:cs typeface="Times New Roman" pitchFamily="18" charset="0"/>
                          </a:rPr>
                          <m:t>2</m:t>
                        </m:r>
                      </m:sup>
                    </m:sSubSup>
                    <m:r>
                      <a:rPr lang="en-US" sz="1900" i="1">
                        <a:latin typeface="Cambria Math" panose="02040503050406030204" pitchFamily="18" charset="0"/>
                        <a:ea typeface="Cambria Math" panose="02040503050406030204" pitchFamily="18" charset="0"/>
                        <a:cs typeface="Times New Roman" pitchFamily="18" charset="0"/>
                      </a:rPr>
                      <m:t>−</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≤0</m:t>
                    </m:r>
                    <m:r>
                      <a:rPr lang="en-US" sz="1900" b="0" i="1" smtClean="0">
                        <a:latin typeface="Cambria Math" panose="02040503050406030204" pitchFamily="18" charset="0"/>
                        <a:ea typeface="Cambria Math" panose="02040503050406030204" pitchFamily="18" charset="0"/>
                        <a:cs typeface="Times New Roman" pitchFamily="18" charset="0"/>
                      </a:rPr>
                      <m:t>……</m:t>
                    </m:r>
                    <m:d>
                      <m:dPr>
                        <m:ctrlPr>
                          <a:rPr lang="en-US" sz="1900" b="0" i="1" smtClean="0">
                            <a:latin typeface="Cambria Math" panose="02040503050406030204" pitchFamily="18" charset="0"/>
                            <a:ea typeface="Cambria Math" panose="02040503050406030204" pitchFamily="18" charset="0"/>
                            <a:cs typeface="Times New Roman" pitchFamily="18" charset="0"/>
                          </a:rPr>
                        </m:ctrlPr>
                      </m:dPr>
                      <m:e>
                        <m:r>
                          <a:rPr lang="en-US" sz="1900" b="0" i="1" smtClean="0">
                            <a:latin typeface="Cambria Math" panose="02040503050406030204" pitchFamily="18" charset="0"/>
                            <a:ea typeface="Cambria Math" panose="02040503050406030204" pitchFamily="18" charset="0"/>
                            <a:cs typeface="Times New Roman" pitchFamily="18" charset="0"/>
                          </a:rPr>
                          <m:t>6</m:t>
                        </m:r>
                      </m:e>
                    </m:d>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1</m:t>
                        </m:r>
                      </m:sub>
                    </m:sSub>
                    <m:r>
                      <a:rPr lang="en-US" sz="1900" i="1">
                        <a:latin typeface="Cambria Math" panose="02040503050406030204" pitchFamily="18" charset="0"/>
                        <a:ea typeface="Cambria Math" panose="02040503050406030204" pitchFamily="18" charset="0"/>
                        <a:cs typeface="Times New Roman" pitchFamily="18" charset="0"/>
                      </a:rPr>
                      <m:t>+</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≤2</m:t>
                    </m:r>
                    <m:r>
                      <a:rPr lang="en-US" sz="1900" b="0" i="1" smtClean="0">
                        <a:latin typeface="Cambria Math" panose="02040503050406030204" pitchFamily="18" charset="0"/>
                        <a:ea typeface="Cambria Math" panose="02040503050406030204" pitchFamily="18" charset="0"/>
                        <a:cs typeface="Times New Roman" pitchFamily="18" charset="0"/>
                      </a:rPr>
                      <m:t>……</m:t>
                    </m:r>
                    <m:d>
                      <m:dPr>
                        <m:ctrlPr>
                          <a:rPr lang="en-US" sz="1900" b="0" i="1" smtClean="0">
                            <a:latin typeface="Cambria Math" panose="02040503050406030204" pitchFamily="18" charset="0"/>
                            <a:ea typeface="Cambria Math" panose="02040503050406030204" pitchFamily="18" charset="0"/>
                            <a:cs typeface="Times New Roman" pitchFamily="18" charset="0"/>
                          </a:rPr>
                        </m:ctrlPr>
                      </m:dPr>
                      <m:e>
                        <m:r>
                          <a:rPr lang="en-US" sz="1900" b="0" i="1" smtClean="0">
                            <a:latin typeface="Cambria Math" panose="02040503050406030204" pitchFamily="18" charset="0"/>
                            <a:ea typeface="Cambria Math" panose="02040503050406030204" pitchFamily="18" charset="0"/>
                            <a:cs typeface="Times New Roman" pitchFamily="18" charset="0"/>
                          </a:rPr>
                          <m:t>7</m:t>
                        </m:r>
                      </m:e>
                    </m:d>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a:latin typeface="Times New Roman" pitchFamily="18" charset="0"/>
                    <a:ea typeface="Cambria Math" panose="02040503050406030204" pitchFamily="18" charset="0"/>
                    <a:cs typeface="Times New Roman" pitchFamily="18" charset="0"/>
                  </a:rPr>
                  <a:t/>
                </a:r>
                <a:r>
                  <a:rPr lang="en-US" sz="1900" dirty="0" smtClean="0">
                    <a:latin typeface="Times New Roman" pitchFamily="18" charset="0"/>
                    <a:ea typeface="Cambria Math" panose="02040503050406030204" pitchFamily="18" charset="0"/>
                    <a:cs typeface="Times New Roman" pitchFamily="18" charset="0"/>
                  </a:rPr>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1</m:t>
                        </m:r>
                      </m:sub>
                    </m:sSub>
                    <m:r>
                      <a:rPr lang="en-US" sz="1900" i="1">
                        <a:latin typeface="Cambria Math" panose="02040503050406030204" pitchFamily="18" charset="0"/>
                        <a:ea typeface="Cambria Math" panose="02040503050406030204" pitchFamily="18" charset="0"/>
                        <a:cs typeface="Times New Roman" pitchFamily="18" charset="0"/>
                      </a:rPr>
                      <m:t>,</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≥0…</m:t>
                    </m:r>
                    <m:r>
                      <a:rPr lang="en-US" sz="1900" b="0" i="1" smtClean="0">
                        <a:latin typeface="Cambria Math" panose="02040503050406030204" pitchFamily="18" charset="0"/>
                        <a:ea typeface="Cambria Math" panose="02040503050406030204" pitchFamily="18" charset="0"/>
                        <a:cs typeface="Times New Roman" pitchFamily="18" charset="0"/>
                      </a:rPr>
                      <m:t>…(8)</m:t>
                    </m:r>
                  </m:oMath>
                </a14:m>
                <a:endParaRPr lang="en-US" sz="190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1900" dirty="0" smtClean="0">
                    <a:latin typeface="Cambria Math" panose="02040503050406030204" pitchFamily="18" charset="0"/>
                    <a:ea typeface="Cambria Math" panose="02040503050406030204" pitchFamily="18" charset="0"/>
                    <a:cs typeface="Times New Roman" pitchFamily="18" charset="0"/>
                  </a:rPr>
                  <a:t>From (1),(2), (3) and (4), We get</a:t>
                </a:r>
              </a:p>
              <a:p>
                <a:pPr marL="0" indent="0" algn="just">
                  <a:buNone/>
                </a:pPr>
                <a:r>
                  <a:rPr lang="en-US" sz="1900" dirty="0">
                    <a:latin typeface="Cambria Math" panose="02040503050406030204" pitchFamily="18" charset="0"/>
                    <a:ea typeface="Cambria Math" panose="02040503050406030204" pitchFamily="18" charset="0"/>
                    <a:cs typeface="Times New Roman" pitchFamily="18" charset="0"/>
                  </a:rPr>
                  <a:t/>
                </a:r>
                <a:r>
                  <a:rPr lang="en-US" sz="1900" dirty="0" smtClean="0">
                    <a:latin typeface="Cambria Math" panose="02040503050406030204" pitchFamily="18" charset="0"/>
                    <a:ea typeface="Cambria Math" panose="02040503050406030204" pitchFamily="18" charset="0"/>
                    <a:cs typeface="Times New Roman" pitchFamily="18" charset="0"/>
                  </a:rPr>
                  <a:t/>
                </a:r>
                <a14:m>
                  <m:oMath xmlns:m="http://schemas.openxmlformats.org/officeDocument/2006/math">
                    <m:sSub>
                      <m:sSubPr>
                        <m:ctrlPr>
                          <a:rPr lang="en-US" sz="1900" i="1" smtClean="0">
                            <a:latin typeface="Cambria Math" panose="02040503050406030204" pitchFamily="18" charset="0"/>
                            <a:ea typeface="Cambria Math" panose="02040503050406030204" pitchFamily="18" charset="0"/>
                            <a:cs typeface="Times New Roman" pitchFamily="18" charset="0"/>
                          </a:rPr>
                        </m:ctrlPr>
                      </m:sSubPr>
                      <m:e>
                        <m:r>
                          <a:rPr lang="en-US" sz="1900" i="1" smtClean="0">
                            <a:latin typeface="Cambria Math" panose="02040503050406030204" pitchFamily="18" charset="0"/>
                            <a:ea typeface="Cambria Math" panose="02040503050406030204" pitchFamily="18" charset="0"/>
                            <a:cs typeface="Times New Roman" pitchFamily="18" charset="0"/>
                          </a:rPr>
                          <m:t>𝜆</m:t>
                        </m:r>
                      </m:e>
                      <m:sub>
                        <m:r>
                          <a:rPr lang="en-US" sz="1900" b="0" i="1" smtClean="0">
                            <a:latin typeface="Cambria Math" panose="02040503050406030204" pitchFamily="18" charset="0"/>
                            <a:ea typeface="Cambria Math" panose="02040503050406030204" pitchFamily="18" charset="0"/>
                            <a:cs typeface="Times New Roman" pitchFamily="18" charset="0"/>
                          </a:rPr>
                          <m:t>1</m:t>
                        </m:r>
                      </m:sub>
                    </m:sSub>
                    <m:r>
                      <a:rPr lang="en-US" sz="1900" i="1" smtClean="0">
                        <a:latin typeface="Cambria Math" panose="02040503050406030204" pitchFamily="18" charset="0"/>
                        <a:ea typeface="Cambria Math" panose="02040503050406030204" pitchFamily="18" charset="0"/>
                        <a:cs typeface="Times New Roman" pitchFamily="18" charset="0"/>
                      </a:rPr>
                      <m:t>≠</m:t>
                    </m:r>
                    <m:r>
                      <a:rPr lang="en-US" sz="1900" b="0" i="1" smtClean="0">
                        <a:latin typeface="Cambria Math" panose="02040503050406030204" pitchFamily="18" charset="0"/>
                        <a:ea typeface="Cambria Math" panose="02040503050406030204" pitchFamily="18" charset="0"/>
                        <a:cs typeface="Times New Roman" pitchFamily="18" charset="0"/>
                      </a:rPr>
                      <m:t>0, </m:t>
                    </m:r>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𝜆</m:t>
                        </m:r>
                      </m:e>
                      <m:sub>
                        <m:r>
                          <a:rPr lang="en-US" sz="1900" b="0" i="1" smtClean="0">
                            <a:latin typeface="Cambria Math" panose="02040503050406030204" pitchFamily="18" charset="0"/>
                            <a:ea typeface="Cambria Math" panose="02040503050406030204" pitchFamily="18" charset="0"/>
                            <a:cs typeface="Times New Roman" pitchFamily="18" charset="0"/>
                          </a:rPr>
                          <m:t>2</m:t>
                        </m:r>
                      </m:sub>
                    </m:sSub>
                    <m:r>
                      <a:rPr lang="en-US" sz="1900" b="0" i="1" smtClean="0">
                        <a:latin typeface="Cambria Math" panose="02040503050406030204" pitchFamily="18" charset="0"/>
                        <a:ea typeface="Cambria Math" panose="02040503050406030204" pitchFamily="18" charset="0"/>
                        <a:cs typeface="Times New Roman" pitchFamily="18" charset="0"/>
                      </a:rPr>
                      <m:t>≠0,  </m:t>
                    </m:r>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1</m:t>
                        </m:r>
                      </m:sub>
                    </m:sSub>
                    <m:r>
                      <a:rPr lang="en-US" sz="1900" b="0" i="1" smtClean="0">
                        <a:latin typeface="Cambria Math" panose="02040503050406030204" pitchFamily="18" charset="0"/>
                        <a:ea typeface="Cambria Math" panose="02040503050406030204" pitchFamily="18" charset="0"/>
                        <a:cs typeface="Times New Roman" pitchFamily="18" charset="0"/>
                      </a:rPr>
                      <m:t>=1, </m:t>
                    </m:r>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2</m:t>
                        </m:r>
                      </m:sub>
                    </m:sSub>
                    <m:r>
                      <a:rPr lang="en-US" sz="1900" b="0" i="1" smtClean="0">
                        <a:latin typeface="Cambria Math" panose="02040503050406030204" pitchFamily="18" charset="0"/>
                        <a:ea typeface="Cambria Math" panose="02040503050406030204" pitchFamily="18" charset="0"/>
                        <a:cs typeface="Times New Roman" pitchFamily="18" charset="0"/>
                      </a:rPr>
                      <m:t>=1.</m:t>
                    </m:r>
                  </m:oMath>
                </a14:m>
                <a:endParaRPr lang="en-US" sz="190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1900" dirty="0" smtClean="0">
                    <a:latin typeface="Cambria Math" panose="02040503050406030204" pitchFamily="18" charset="0"/>
                    <a:ea typeface="Cambria Math" panose="02040503050406030204" pitchFamily="18" charset="0"/>
                    <a:cs typeface="Times New Roman" pitchFamily="18" charset="0"/>
                  </a:rPr>
                  <a:t>Hence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𝜆</m:t>
                        </m:r>
                      </m:e>
                      <m:sub>
                        <m:r>
                          <a:rPr lang="en-US" sz="1900" i="1">
                            <a:latin typeface="Cambria Math" panose="02040503050406030204" pitchFamily="18" charset="0"/>
                            <a:ea typeface="Cambria Math" panose="02040503050406030204" pitchFamily="18" charset="0"/>
                            <a:cs typeface="Times New Roman" pitchFamily="18" charset="0"/>
                          </a:rPr>
                          <m:t>1</m:t>
                        </m:r>
                      </m:sub>
                    </m:sSub>
                    <m:r>
                      <a:rPr lang="en-US" sz="1900" b="0" i="1" smtClean="0">
                        <a:latin typeface="Cambria Math" panose="02040503050406030204" pitchFamily="18" charset="0"/>
                        <a:ea typeface="Cambria Math" panose="02040503050406030204" pitchFamily="18" charset="0"/>
                        <a:cs typeface="Times New Roman" pitchFamily="18" charset="0"/>
                      </a:rPr>
                      <m:t>=−</m:t>
                    </m:r>
                    <m:f>
                      <m:fPr>
                        <m:ctrlPr>
                          <a:rPr lang="en-US" sz="1900" b="0" i="1" smtClean="0">
                            <a:latin typeface="Cambria Math" panose="02040503050406030204" pitchFamily="18" charset="0"/>
                            <a:ea typeface="Cambria Math" panose="02040503050406030204" pitchFamily="18" charset="0"/>
                            <a:cs typeface="Times New Roman" pitchFamily="18" charset="0"/>
                          </a:rPr>
                        </m:ctrlPr>
                      </m:fPr>
                      <m:num>
                        <m:r>
                          <a:rPr lang="en-US" sz="1900" b="0" i="1" smtClean="0">
                            <a:latin typeface="Cambria Math" panose="02040503050406030204" pitchFamily="18" charset="0"/>
                            <a:ea typeface="Cambria Math" panose="02040503050406030204" pitchFamily="18" charset="0"/>
                            <a:cs typeface="Times New Roman" pitchFamily="18" charset="0"/>
                          </a:rPr>
                          <m:t>2</m:t>
                        </m:r>
                      </m:num>
                      <m:den>
                        <m:r>
                          <a:rPr lang="en-US" sz="1900" b="0" i="1" smtClean="0">
                            <a:latin typeface="Cambria Math" panose="02040503050406030204" pitchFamily="18" charset="0"/>
                            <a:ea typeface="Cambria Math" panose="02040503050406030204" pitchFamily="18" charset="0"/>
                            <a:cs typeface="Times New Roman" pitchFamily="18" charset="0"/>
                          </a:rPr>
                          <m:t>3</m:t>
                        </m:r>
                      </m:den>
                    </m:f>
                    <m:r>
                      <a:rPr lang="en-US" sz="1900" i="1">
                        <a:latin typeface="Cambria Math" panose="02040503050406030204" pitchFamily="18" charset="0"/>
                        <a:ea typeface="Cambria Math" panose="02040503050406030204" pitchFamily="18" charset="0"/>
                        <a:cs typeface="Times New Roman" pitchFamily="18" charset="0"/>
                      </a:rPr>
                      <m:t>, </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𝜆</m:t>
                        </m:r>
                      </m:e>
                      <m:sub>
                        <m:r>
                          <a:rPr lang="en-US" sz="1900" i="1">
                            <a:latin typeface="Cambria Math" panose="02040503050406030204" pitchFamily="18" charset="0"/>
                            <a:ea typeface="Cambria Math" panose="02040503050406030204" pitchFamily="18" charset="0"/>
                            <a:cs typeface="Times New Roman" pitchFamily="18" charset="0"/>
                          </a:rPr>
                          <m:t>2</m:t>
                        </m:r>
                      </m:sub>
                    </m:sSub>
                    <m:r>
                      <a:rPr lang="en-US" sz="1900" b="0" i="1" smtClean="0">
                        <a:latin typeface="Cambria Math" panose="02040503050406030204" pitchFamily="18" charset="0"/>
                        <a:ea typeface="Cambria Math" panose="02040503050406030204" pitchFamily="18" charset="0"/>
                        <a:cs typeface="Times New Roman" pitchFamily="18" charset="0"/>
                      </a:rPr>
                      <m:t>=−</m:t>
                    </m:r>
                    <m:f>
                      <m:fPr>
                        <m:ctrlPr>
                          <a:rPr lang="en-US" sz="1900" b="0" i="1" smtClean="0">
                            <a:latin typeface="Cambria Math" panose="02040503050406030204" pitchFamily="18" charset="0"/>
                            <a:ea typeface="Cambria Math" panose="02040503050406030204" pitchFamily="18" charset="0"/>
                            <a:cs typeface="Times New Roman" pitchFamily="18" charset="0"/>
                          </a:rPr>
                        </m:ctrlPr>
                      </m:fPr>
                      <m:num>
                        <m:r>
                          <a:rPr lang="en-US" sz="1900" b="0" i="1" smtClean="0">
                            <a:latin typeface="Cambria Math" panose="02040503050406030204" pitchFamily="18" charset="0"/>
                            <a:ea typeface="Cambria Math" panose="02040503050406030204" pitchFamily="18" charset="0"/>
                            <a:cs typeface="Times New Roman" pitchFamily="18" charset="0"/>
                          </a:rPr>
                          <m:t>2</m:t>
                        </m:r>
                      </m:num>
                      <m:den>
                        <m:r>
                          <a:rPr lang="en-US" sz="1900" b="0" i="1" smtClean="0">
                            <a:latin typeface="Cambria Math" panose="02040503050406030204" pitchFamily="18" charset="0"/>
                            <a:ea typeface="Cambria Math" panose="02040503050406030204" pitchFamily="18" charset="0"/>
                            <a:cs typeface="Times New Roman" pitchFamily="18" charset="0"/>
                          </a:rPr>
                          <m:t>3</m:t>
                        </m:r>
                      </m:den>
                    </m:f>
                    <m:r>
                      <a:rPr lang="en-US" sz="1900" b="0" i="1" smtClean="0">
                        <a:latin typeface="Cambria Math" panose="02040503050406030204" pitchFamily="18" charset="0"/>
                        <a:ea typeface="Cambria Math" panose="02040503050406030204" pitchFamily="18" charset="0"/>
                        <a:cs typeface="Times New Roman" pitchFamily="18" charset="0"/>
                      </a:rPr>
                      <m:t>.</m:t>
                    </m:r>
                  </m:oMath>
                </a14:m>
                <a:endParaRPr lang="en-US" sz="1900" dirty="0" smtClean="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1900" dirty="0" smtClean="0">
                    <a:latin typeface="Cambria Math" panose="02040503050406030204" pitchFamily="18" charset="0"/>
                    <a:ea typeface="Cambria Math" panose="02040503050406030204" pitchFamily="18" charset="0"/>
                    <a:cs typeface="Times New Roman" pitchFamily="18" charset="0"/>
                  </a:rPr>
                  <a:t>Therefore the Minimum </a:t>
                </a:r>
                <a14:m>
                  <m:oMath xmlns:m="http://schemas.openxmlformats.org/officeDocument/2006/math">
                    <m:r>
                      <a:rPr lang="en-US" sz="1900" b="0" i="1" smtClean="0">
                        <a:latin typeface="Cambria Math" panose="02040503050406030204" pitchFamily="18" charset="0"/>
                        <a:ea typeface="Cambria Math" panose="02040503050406030204" pitchFamily="18" charset="0"/>
                        <a:cs typeface="Times New Roman" pitchFamily="18" charset="0"/>
                      </a:rPr>
                      <m:t>𝑍</m:t>
                    </m:r>
                    <m:r>
                      <a:rPr lang="en-US" sz="1900" b="0" i="1" smtClean="0">
                        <a:latin typeface="Cambria Math" panose="02040503050406030204" pitchFamily="18" charset="0"/>
                        <a:ea typeface="Cambria Math" panose="02040503050406030204" pitchFamily="18" charset="0"/>
                        <a:cs typeface="Times New Roman" pitchFamily="18" charset="0"/>
                      </a:rPr>
                      <m:t>=1.</m:t>
                    </m:r>
                  </m:oMath>
                </a14:m>
                <a:endParaRPr lang="en-US" sz="1900" dirty="0">
                  <a:latin typeface="Cambria Math" panose="02040503050406030204" pitchFamily="18" charset="0"/>
                  <a:ea typeface="Cambria Math" panose="02040503050406030204" pitchFamily="18" charset="0"/>
                  <a:cs typeface="Times New Roman" pitchFamily="18" charset="0"/>
                </a:endParaRPr>
              </a:p>
              <a:p>
                <a:pPr marL="0" indent="0" algn="just">
                  <a:buNone/>
                </a:pPr>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a:latin typeface="Times New Roman" pitchFamily="18" charset="0"/>
                    <a:ea typeface="Cambria Math" panose="02040503050406030204" pitchFamily="18" charset="0"/>
                    <a:cs typeface="Times New Roman" pitchFamily="18" charset="0"/>
                  </a:rPr>
                  <a:t/>
                </a:r>
                <a:r>
                  <a:rPr lang="en-US" sz="1900" dirty="0" smtClean="0">
                    <a:latin typeface="Times New Roman" pitchFamily="18" charset="0"/>
                    <a:ea typeface="Cambria Math" panose="02040503050406030204" pitchFamily="18" charset="0"/>
                    <a:cs typeface="Times New Roman" pitchFamily="18" charset="0"/>
                  </a:rPr>
                  <a:t>                                                            ************</a:t>
                </a:r>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endParaRPr lang="en-US" sz="1900" dirty="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endParaRPr lang="en-US" sz="1900" dirty="0">
                  <a:latin typeface="Times New Roman" pitchFamily="18" charset="0"/>
                  <a:cs typeface="Times New Roman" pitchFamily="18" charset="0"/>
                </a:endParaRPr>
              </a:p>
              <a:p>
                <a:pPr marL="0" lvl="0" indent="0">
                  <a:buNone/>
                </a:pPr>
                <a:endParaRPr lang="en-US" sz="2000" dirty="0">
                  <a:latin typeface="Times New Roman" pitchFamily="18" charset="0"/>
                  <a:cs typeface="Times New Roman" pitchFamily="18" charset="0"/>
                </a:endParaRPr>
              </a:p>
              <a:p>
                <a:pPr marL="0" lvl="1" indent="0">
                  <a:buNone/>
                </a:pPr>
                <a:endParaRPr lang="en-US" sz="2000" dirty="0">
                  <a:latin typeface="Times New Roman" pitchFamily="18" charset="0"/>
                  <a:cs typeface="Times New Roman" pitchFamily="18" charset="0"/>
                </a:endParaRPr>
              </a:p>
              <a:p>
                <a:pPr marL="342900" lvl="1" indent="-342900">
                  <a:buFont typeface="Arial" pitchFamily="34" charset="0"/>
                  <a:buChar char="•"/>
                </a:pPr>
                <a:endParaRPr lang="en-US" sz="2000" dirty="0">
                  <a:latin typeface="Times New Roman" pitchFamily="18" charset="0"/>
                  <a:cs typeface="Times New Roman" pitchFamily="18" charset="0"/>
                </a:endParaRPr>
              </a:p>
              <a:p>
                <a:pPr marL="0" lvl="0" indent="0">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0">
                <a:blip r:embed="rId2"/>
                <a:stretch>
                  <a:fillRect l="-593" t="-47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C038429-0C8F-443D-9608-654A57A94BD8}" type="datetime1">
              <a:rPr lang="en-US" smtClean="0"/>
              <a:pPr/>
              <a:t>5/15/2022</a:t>
            </a:fld>
            <a:endParaRPr lang="en-US"/>
          </a:p>
        </p:txBody>
      </p:sp>
      <p:sp>
        <p:nvSpPr>
          <p:cNvPr id="5" name="Footer Placeholder 4"/>
          <p:cNvSpPr>
            <a:spLocks noGrp="1"/>
          </p:cNvSpPr>
          <p:nvPr>
            <p:ph type="ftr" sz="quarter" idx="11"/>
          </p:nvPr>
        </p:nvSpPr>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8" name="Title 1"/>
          <p:cNvSpPr txBox="1">
            <a:spLocks noGrp="1"/>
          </p:cNvSpPr>
          <p:nvPr>
            <p:ph type="title"/>
          </p:nvPr>
        </p:nvSpPr>
        <p:spPr>
          <a:xfrm>
            <a:off x="1447800" y="65567"/>
            <a:ext cx="7671391" cy="75159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24890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81000" y="1295400"/>
                <a:ext cx="8458200" cy="4830763"/>
              </a:xfrm>
            </p:spPr>
            <p:txBody>
              <a:bodyPr>
                <a:normAutofit/>
              </a:bodyPr>
              <a:lstStyle/>
              <a:p>
                <a:pPr marL="0" indent="0">
                  <a:buNone/>
                </a:pPr>
                <a:r>
                  <a:rPr lang="en-US" sz="1800" dirty="0" smtClean="0">
                    <a:latin typeface="Times New Roman" pitchFamily="18" charset="0"/>
                    <a:cs typeface="Times New Roman" pitchFamily="18" charset="0"/>
                  </a:rPr>
                  <a:t>Q1. Solve the NLPP</a:t>
                </a:r>
              </a:p>
              <a:p>
                <a:pPr marL="0" indent="0">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Max.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=2</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+12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−7</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r>
                  <a:rPr lang="en-US" sz="1800" dirty="0" err="1" smtClean="0">
                    <a:latin typeface="Times New Roman" pitchFamily="18" charset="0"/>
                    <a:cs typeface="Times New Roman" pitchFamily="18" charset="0"/>
                  </a:rPr>
                  <a:t>S.t.</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+5</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i="1">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98</m:t>
                    </m:r>
                  </m:oMath>
                </a14:m>
                <a:endParaRPr lang="en-US" sz="18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≥0.</m:t>
                    </m:r>
                  </m:oMath>
                </a14:m>
                <a:endParaRPr lang="en-US" sz="18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Q2. Solve the NLPP</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Max.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oMath>
                </a14:m>
                <a:endParaRPr lang="en-US" sz="1800" b="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Subject to the constraints:   </a:t>
                </a:r>
                <a14:m>
                  <m:oMath xmlns:m="http://schemas.openxmlformats.org/officeDocument/2006/math">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+3</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≤6</m:t>
                    </m:r>
                  </m:oMath>
                </a14:m>
                <a:endParaRPr lang="en-US" sz="18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2</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≤4</m:t>
                    </m:r>
                  </m:oMath>
                </a14:m>
                <a:endParaRPr lang="en-US" sz="18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ea typeface="Cambria Math" panose="02040503050406030204" pitchFamily="18" charset="0"/>
                        <a:cs typeface="Times New Roman" pitchFamily="18" charset="0"/>
                      </a:rPr>
                      <m:t>≥0.</m:t>
                    </m:r>
                  </m:oMath>
                </a14:m>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lvl="0" indent="0" algn="just">
                  <a:buNone/>
                </a:pPr>
                <a:r>
                  <a:rPr lang="en-US" sz="1800" b="1" dirty="0" smtClean="0">
                    <a:latin typeface="Times New Roman" pitchFamily="18" charset="0"/>
                    <a:cs typeface="Times New Roman" pitchFamily="18" charset="0"/>
                  </a:rPr>
                  <a:t/>
                </a:r>
              </a:p>
              <a:p>
                <a:pPr marL="457200" lvl="0" indent="-457200" algn="just">
                  <a:buAutoNum type="alphaLcParenBoth"/>
                </a:pPr>
                <a:endParaRPr lang="en-US" sz="1800" dirty="0" smtClean="0">
                  <a:latin typeface="Times New Roman" pitchFamily="18" charset="0"/>
                  <a:cs typeface="Times New Roman" pitchFamily="18" charset="0"/>
                </a:endParaRPr>
              </a:p>
              <a:p>
                <a:pPr marL="0" lvl="0" indent="0">
                  <a:buNone/>
                </a:pPr>
                <a:endParaRPr lang="en-US" sz="1800" b="1" dirty="0" smtClean="0">
                  <a:latin typeface="Times New Roman" pitchFamily="18" charset="0"/>
                  <a:cs typeface="Times New Roman" pitchFamily="18" charset="0"/>
                </a:endParaRPr>
              </a:p>
              <a:p>
                <a:pPr marL="0" lvl="0" indent="0" algn="just">
                  <a:buNone/>
                </a:pPr>
                <a:endParaRPr lang="en-US" sz="1800" dirty="0" smtClean="0">
                  <a:latin typeface="Times New Roman" pitchFamily="18" charset="0"/>
                  <a:cs typeface="Times New Roman" pitchFamily="18" charset="0"/>
                </a:endParaRPr>
              </a:p>
              <a:p>
                <a:pPr marL="457200" lvl="1" indent="0" algn="just">
                  <a:buNone/>
                </a:pPr>
                <a:endParaRPr lang="en-US" sz="1800" dirty="0" smtClean="0">
                  <a:latin typeface="Times New Roman" pitchFamily="18" charset="0"/>
                  <a:cs typeface="Times New Roman" pitchFamily="18" charset="0"/>
                </a:endParaRPr>
              </a:p>
              <a:p>
                <a:pPr marL="457200" lvl="1" indent="0">
                  <a:buNone/>
                </a:pPr>
                <a:endParaRPr lang="en-US" sz="2000" dirty="0">
                  <a:latin typeface="Times New Roman" pitchFamily="18" charset="0"/>
                  <a:cs typeface="Times New Roman"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295400"/>
                <a:ext cx="8458200" cy="4830763"/>
              </a:xfrm>
              <a:blipFill rotWithShape="0">
                <a:blip r:embed="rId2"/>
                <a:stretch>
                  <a:fillRect l="-649" t="-75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C251330-12F3-47F8-8E6A-CEEF6A996DA8}" type="datetime1">
              <a:rPr lang="en-US" smtClean="0"/>
              <a:pPr/>
              <a:t>5/15/2022</a:t>
            </a:fld>
            <a:endParaRPr lang="en-US"/>
          </a:p>
        </p:txBody>
      </p:sp>
      <p:sp>
        <p:nvSpPr>
          <p:cNvPr id="5" name="Footer Placeholder 4"/>
          <p:cNvSpPr>
            <a:spLocks noGrp="1"/>
          </p:cNvSpPr>
          <p:nvPr>
            <p:ph type="ftr" sz="quarter" idx="11"/>
          </p:nvPr>
        </p:nvSpPr>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8" name="Title 1"/>
          <p:cNvSpPr txBox="1">
            <a:spLocks noGrp="1"/>
          </p:cNvSpPr>
          <p:nvPr>
            <p:ph type="title"/>
          </p:nvPr>
        </p:nvSpPr>
        <p:spPr>
          <a:xfrm>
            <a:off x="1295400" y="-1"/>
            <a:ext cx="7696200" cy="98008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smtClean="0">
                <a:latin typeface="Times New Roman" pitchFamily="18" charset="0"/>
                <a:cs typeface="Times New Roman" pitchFamily="18" charset="0"/>
              </a:rPr>
              <a:t> Daily Quiz(CO3)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7129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066800"/>
                <a:ext cx="8458200" cy="5257800"/>
              </a:xfrm>
            </p:spPr>
            <p:txBody>
              <a:bodyPr>
                <a:normAutofit fontScale="92500" lnSpcReduction="10000"/>
              </a:bodyPr>
              <a:lstStyle/>
              <a:p>
                <a:pPr marL="0" indent="0" algn="just">
                  <a:buNone/>
                </a:pPr>
                <a:r>
                  <a:rPr lang="en-US" sz="1900" dirty="0" smtClean="0">
                    <a:latin typeface="Times New Roman" pitchFamily="18" charset="0"/>
                    <a:cs typeface="Times New Roman" pitchFamily="18" charset="0"/>
                  </a:rPr>
                  <a:t>Q1. Use Kuhn-Tucker conditions , find the necessary and sufficient conditions of the NLPP :                     Minimize </a:t>
                </a:r>
                <a14:m>
                  <m:oMath xmlns:m="http://schemas.openxmlformats.org/officeDocument/2006/math">
                    <m:r>
                      <a:rPr lang="en-US" sz="1900" b="0" i="1" smtClean="0">
                        <a:latin typeface="Cambria Math" panose="02040503050406030204" pitchFamily="18" charset="0"/>
                        <a:cs typeface="Times New Roman" pitchFamily="18" charset="0"/>
                      </a:rPr>
                      <m:t>𝑍</m:t>
                    </m:r>
                    <m:r>
                      <a:rPr lang="en-US" sz="1900" b="0" i="1" smtClean="0">
                        <a:latin typeface="Cambria Math" panose="02040503050406030204" pitchFamily="18" charset="0"/>
                        <a:cs typeface="Times New Roman" pitchFamily="18" charset="0"/>
                      </a:rPr>
                      <m:t>=2</m:t>
                    </m:r>
                    <m:sSubSup>
                      <m:sSubSupPr>
                        <m:ctrlPr>
                          <a:rPr lang="en-US" sz="1900" b="0" i="1" smtClean="0">
                            <a:latin typeface="Cambria Math" panose="02040503050406030204" pitchFamily="18" charset="0"/>
                            <a:cs typeface="Times New Roman" pitchFamily="18" charset="0"/>
                          </a:rPr>
                        </m:ctrlPr>
                      </m:sSubSup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up>
                        <m:r>
                          <a:rPr lang="en-US" sz="1900" b="0" i="1" smtClean="0">
                            <a:latin typeface="Cambria Math" panose="02040503050406030204" pitchFamily="18" charset="0"/>
                            <a:cs typeface="Times New Roman" pitchFamily="18" charset="0"/>
                          </a:rPr>
                          <m:t>2</m:t>
                        </m:r>
                      </m:sup>
                    </m:sSubSup>
                    <m:r>
                      <a:rPr lang="en-US" sz="1900" b="0" i="1" smtClean="0">
                        <a:latin typeface="Cambria Math" panose="02040503050406030204" pitchFamily="18" charset="0"/>
                        <a:cs typeface="Times New Roman" pitchFamily="18" charset="0"/>
                      </a:rPr>
                      <m:t>+12</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Sub>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Sub>
                    <m:r>
                      <a:rPr lang="en-US" sz="1900" b="0" i="1" smtClean="0">
                        <a:latin typeface="Cambria Math" panose="02040503050406030204" pitchFamily="18" charset="0"/>
                        <a:cs typeface="Times New Roman" pitchFamily="18" charset="0"/>
                      </a:rPr>
                      <m:t>−7</m:t>
                    </m:r>
                    <m:sSubSup>
                      <m:sSubSupPr>
                        <m:ctrlPr>
                          <a:rPr lang="en-US" sz="1900" b="0" i="1" smtClean="0">
                            <a:latin typeface="Cambria Math" panose="02040503050406030204" pitchFamily="18" charset="0"/>
                            <a:cs typeface="Times New Roman" pitchFamily="18" charset="0"/>
                          </a:rPr>
                        </m:ctrlPr>
                      </m:sSubSup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up>
                        <m:r>
                          <a:rPr lang="en-US" sz="1900" b="0" i="1" smtClean="0">
                            <a:latin typeface="Cambria Math" panose="02040503050406030204" pitchFamily="18" charset="0"/>
                            <a:cs typeface="Times New Roman" pitchFamily="18" charset="0"/>
                          </a:rPr>
                          <m:t>2</m:t>
                        </m:r>
                      </m:sup>
                    </m:sSubSup>
                  </m:oMath>
                </a14:m>
                <a:endParaRPr lang="en-US" sz="1900" b="0" dirty="0" smtClean="0">
                  <a:latin typeface="Times New Roman"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r>
                  <a:rPr lang="en-US" sz="1900" dirty="0" err="1" smtClean="0">
                    <a:latin typeface="Times New Roman" pitchFamily="18" charset="0"/>
                    <a:cs typeface="Times New Roman" pitchFamily="18" charset="0"/>
                  </a:rPr>
                  <a:t>S.t.</a:t>
                </a:r>
                <a:r>
                  <a:rPr lang="en-US" sz="1900" dirty="0" smtClean="0">
                    <a:latin typeface="Times New Roman" pitchFamily="18" charset="0"/>
                    <a:cs typeface="Times New Roman" pitchFamily="18" charset="0"/>
                  </a:rPr>
                  <a:t/>
                </a:r>
                <a14:m>
                  <m:oMath xmlns:m="http://schemas.openxmlformats.org/officeDocument/2006/math">
                    <m:r>
                      <a:rPr lang="en-US" sz="1900" b="0" i="1" smtClean="0">
                        <a:latin typeface="Cambria Math" panose="02040503050406030204" pitchFamily="18" charset="0"/>
                        <a:cs typeface="Times New Roman" pitchFamily="18" charset="0"/>
                      </a:rPr>
                      <m:t>2</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Sub>
                    <m:r>
                      <a:rPr lang="en-US" sz="1900" b="0" i="1" smtClean="0">
                        <a:latin typeface="Cambria Math" panose="02040503050406030204" pitchFamily="18" charset="0"/>
                        <a:cs typeface="Times New Roman" pitchFamily="18" charset="0"/>
                      </a:rPr>
                      <m:t>+</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Sub>
                    <m:r>
                      <a:rPr lang="en-US" sz="1900" b="0" smtClean="0">
                        <a:latin typeface="Cambria Math" panose="02040503050406030204" pitchFamily="18" charset="0"/>
                        <a:ea typeface="Cambria Math" panose="02040503050406030204" pitchFamily="18" charset="0"/>
                        <a:cs typeface="Times New Roman" pitchFamily="18" charset="0"/>
                      </a:rPr>
                      <m:t>≤</m:t>
                    </m:r>
                    <m:r>
                      <a:rPr lang="en-US" sz="1900" b="0" i="0" smtClean="0">
                        <a:latin typeface="Cambria Math" panose="02040503050406030204" pitchFamily="18" charset="0"/>
                        <a:ea typeface="Cambria Math" panose="02040503050406030204" pitchFamily="18" charset="0"/>
                        <a:cs typeface="Times New Roman" pitchFamily="18" charset="0"/>
                      </a:rPr>
                      <m:t>15</m:t>
                    </m:r>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14:m>
                  <m:oMath xmlns:m="http://schemas.openxmlformats.org/officeDocument/2006/math">
                    <m:sSub>
                      <m:sSubPr>
                        <m:ctrlPr>
                          <a:rPr lang="en-US" sz="190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Sub>
                    <m:r>
                      <a:rPr lang="en-US" sz="1900" b="0" i="1" smtClean="0">
                        <a:latin typeface="Cambria Math" panose="02040503050406030204" pitchFamily="18" charset="0"/>
                        <a:cs typeface="Times New Roman" pitchFamily="18" charset="0"/>
                      </a:rPr>
                      <m:t>,</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Sub>
                    <m:r>
                      <a:rPr lang="en-US" sz="1900" b="0" i="1" smtClean="0">
                        <a:latin typeface="Cambria Math" panose="02040503050406030204" pitchFamily="18" charset="0"/>
                        <a:ea typeface="Cambria Math" panose="02040503050406030204" pitchFamily="18" charset="0"/>
                        <a:cs typeface="Times New Roman" pitchFamily="18" charset="0"/>
                      </a:rPr>
                      <m:t>≥0.</m:t>
                    </m:r>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Q2. Find the necessary and Sufficient KKT condition of  the following NLPP:</a:t>
                </a:r>
              </a:p>
              <a:p>
                <a:pPr marL="0" indent="0" algn="just">
                  <a:buNone/>
                </a:pPr>
                <a:r>
                  <a:rPr lang="en-US" sz="1900" dirty="0">
                    <a:latin typeface="Times New Roman" pitchFamily="18" charset="0"/>
                    <a:cs typeface="Times New Roman" pitchFamily="18" charset="0"/>
                  </a:rPr>
                  <a:t/>
                </a:r>
                <a:r>
                  <a:rPr lang="en-US" sz="1900" dirty="0" smtClean="0">
                    <a:latin typeface="Times New Roman" pitchFamily="18" charset="0"/>
                    <a:cs typeface="Times New Roman" pitchFamily="18" charset="0"/>
                  </a:rPr>
                  <a:t>       Minimize  </a:t>
                </a:r>
                <a14:m>
                  <m:oMath xmlns:m="http://schemas.openxmlformats.org/officeDocument/2006/math">
                    <m:r>
                      <a:rPr lang="en-US" sz="1900" b="0" i="1" smtClean="0">
                        <a:latin typeface="Cambria Math" panose="02040503050406030204" pitchFamily="18" charset="0"/>
                        <a:cs typeface="Times New Roman" pitchFamily="18" charset="0"/>
                      </a:rPr>
                      <m:t>𝑍</m:t>
                    </m:r>
                    <m:r>
                      <a:rPr lang="en-US" sz="1900" b="0" i="1" smtClean="0">
                        <a:latin typeface="Cambria Math" panose="02040503050406030204" pitchFamily="18" charset="0"/>
                        <a:cs typeface="Times New Roman" pitchFamily="18" charset="0"/>
                      </a:rPr>
                      <m:t>=2</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Sub>
                    <m:r>
                      <a:rPr lang="en-US" sz="1900" b="0" i="1" smtClean="0">
                        <a:latin typeface="Cambria Math" panose="02040503050406030204" pitchFamily="18" charset="0"/>
                        <a:cs typeface="Times New Roman" pitchFamily="18" charset="0"/>
                      </a:rPr>
                      <m:t>+3</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Sub>
                    <m:r>
                      <a:rPr lang="en-US" sz="1900" b="0" i="1" smtClean="0">
                        <a:latin typeface="Cambria Math" panose="02040503050406030204" pitchFamily="18" charset="0"/>
                        <a:cs typeface="Times New Roman" pitchFamily="18" charset="0"/>
                      </a:rPr>
                      <m:t>−</m:t>
                    </m:r>
                    <m:sSubSup>
                      <m:sSubSupPr>
                        <m:ctrlPr>
                          <a:rPr lang="en-US" sz="1900" b="0" i="1" smtClean="0">
                            <a:latin typeface="Cambria Math" panose="02040503050406030204" pitchFamily="18" charset="0"/>
                            <a:cs typeface="Times New Roman" pitchFamily="18" charset="0"/>
                          </a:rPr>
                        </m:ctrlPr>
                      </m:sSubSup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up>
                        <m:r>
                          <a:rPr lang="en-US" sz="1900" b="0" i="1" smtClean="0">
                            <a:latin typeface="Cambria Math" panose="02040503050406030204" pitchFamily="18" charset="0"/>
                            <a:cs typeface="Times New Roman" pitchFamily="18" charset="0"/>
                          </a:rPr>
                          <m:t>2</m:t>
                        </m:r>
                      </m:sup>
                    </m:sSubSup>
                    <m:r>
                      <a:rPr lang="en-US" sz="1900" b="0" i="1" smtClean="0">
                        <a:latin typeface="Cambria Math" panose="02040503050406030204" pitchFamily="18" charset="0"/>
                        <a:cs typeface="Times New Roman" pitchFamily="18" charset="0"/>
                      </a:rPr>
                      <m:t>−2</m:t>
                    </m:r>
                    <m:sSubSup>
                      <m:sSubSupPr>
                        <m:ctrlPr>
                          <a:rPr lang="en-US" sz="1900" b="0" i="1" smtClean="0">
                            <a:latin typeface="Cambria Math" panose="02040503050406030204" pitchFamily="18" charset="0"/>
                            <a:cs typeface="Times New Roman" pitchFamily="18" charset="0"/>
                          </a:rPr>
                        </m:ctrlPr>
                      </m:sSubSup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up>
                        <m:r>
                          <a:rPr lang="en-US" sz="1900" b="0" i="1" smtClean="0">
                            <a:latin typeface="Cambria Math" panose="02040503050406030204" pitchFamily="18" charset="0"/>
                            <a:cs typeface="Times New Roman" pitchFamily="18" charset="0"/>
                          </a:rPr>
                          <m:t>2</m:t>
                        </m:r>
                      </m:sup>
                    </m:sSubSup>
                  </m:oMath>
                </a14:m>
                <a:endParaRPr lang="en-US" sz="1900" b="0" dirty="0" smtClean="0">
                  <a:latin typeface="Times New Roman"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r>
                  <a:rPr lang="en-US" sz="1900" dirty="0" err="1" smtClean="0">
                    <a:latin typeface="Times New Roman" pitchFamily="18" charset="0"/>
                    <a:cs typeface="Times New Roman" pitchFamily="18" charset="0"/>
                  </a:rPr>
                  <a:t>s.t.</a:t>
                </a:r>
                <a:r>
                  <a:rPr lang="en-US" sz="1900" dirty="0" smtClean="0">
                    <a:latin typeface="Times New Roman" pitchFamily="18" charset="0"/>
                    <a:cs typeface="Times New Roman" pitchFamily="18" charset="0"/>
                  </a:rPr>
                  <a:t/>
                </a:r>
                <a14:m>
                  <m:oMath xmlns:m="http://schemas.openxmlformats.org/officeDocument/2006/math">
                    <m:sSub>
                      <m:sSubPr>
                        <m:ctrlPr>
                          <a:rPr lang="en-US" sz="190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Sub>
                    <m:r>
                      <a:rPr lang="en-US" sz="1900" b="0" i="1" smtClean="0">
                        <a:latin typeface="Cambria Math" panose="02040503050406030204" pitchFamily="18" charset="0"/>
                        <a:cs typeface="Times New Roman" pitchFamily="18" charset="0"/>
                      </a:rPr>
                      <m:t>+3</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Sub>
                    <m:r>
                      <a:rPr lang="en-US" sz="1900" b="0" i="1" smtClean="0">
                        <a:latin typeface="Cambria Math" panose="02040503050406030204" pitchFamily="18" charset="0"/>
                        <a:ea typeface="Cambria Math" panose="02040503050406030204" pitchFamily="18" charset="0"/>
                        <a:cs typeface="Times New Roman" pitchFamily="18" charset="0"/>
                      </a:rPr>
                      <m:t>≤6</m:t>
                    </m:r>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14:m>
                  <m:oMath xmlns:m="http://schemas.openxmlformats.org/officeDocument/2006/math">
                    <m:r>
                      <a:rPr lang="en-US" sz="1900" b="0" i="1" smtClean="0">
                        <a:latin typeface="Cambria Math" panose="02040503050406030204" pitchFamily="18" charset="0"/>
                        <a:cs typeface="Times New Roman" pitchFamily="18" charset="0"/>
                      </a:rPr>
                      <m:t>5</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1</m:t>
                        </m:r>
                      </m:sub>
                    </m:sSub>
                    <m:r>
                      <a:rPr lang="en-US" sz="1900" b="0" i="1" smtClean="0">
                        <a:latin typeface="Cambria Math" panose="02040503050406030204" pitchFamily="18" charset="0"/>
                        <a:cs typeface="Times New Roman" pitchFamily="18" charset="0"/>
                      </a:rPr>
                      <m:t>+2</m:t>
                    </m:r>
                    <m:sSub>
                      <m:sSubPr>
                        <m:ctrlPr>
                          <a:rPr lang="en-US" sz="1900" b="0" i="1" smtClean="0">
                            <a:latin typeface="Cambria Math" panose="02040503050406030204" pitchFamily="18" charset="0"/>
                            <a:cs typeface="Times New Roman" pitchFamily="18" charset="0"/>
                          </a:rPr>
                        </m:ctrlPr>
                      </m:sSubPr>
                      <m:e>
                        <m:r>
                          <a:rPr lang="en-US" sz="1900" b="0" i="1" smtClean="0">
                            <a:latin typeface="Cambria Math" panose="02040503050406030204" pitchFamily="18" charset="0"/>
                            <a:cs typeface="Times New Roman" pitchFamily="18" charset="0"/>
                          </a:rPr>
                          <m:t>𝑥</m:t>
                        </m:r>
                      </m:e>
                      <m:sub>
                        <m:r>
                          <a:rPr lang="en-US" sz="1900" b="0" i="1" smtClean="0">
                            <a:latin typeface="Cambria Math" panose="02040503050406030204" pitchFamily="18" charset="0"/>
                            <a:cs typeface="Times New Roman" pitchFamily="18" charset="0"/>
                          </a:rPr>
                          <m:t>2</m:t>
                        </m:r>
                      </m:sub>
                    </m:sSub>
                    <m:r>
                      <a:rPr lang="en-US" sz="1900" b="0" i="1" smtClean="0">
                        <a:latin typeface="Cambria Math" panose="02040503050406030204" pitchFamily="18" charset="0"/>
                        <a:ea typeface="Cambria Math" panose="02040503050406030204" pitchFamily="18" charset="0"/>
                        <a:cs typeface="Times New Roman" pitchFamily="18" charset="0"/>
                      </a:rPr>
                      <m:t>≤10</m:t>
                    </m:r>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cs typeface="Times New Roman" pitchFamily="18" charset="0"/>
                  </a:rPr>
                  <a:t/>
                </a:r>
                <a14:m>
                  <m:oMath xmlns:m="http://schemas.openxmlformats.org/officeDocument/2006/math">
                    <m:sSub>
                      <m:sSubPr>
                        <m:ctrlPr>
                          <a:rPr lang="en-US" sz="1900" i="1">
                            <a:latin typeface="Cambria Math" panose="02040503050406030204" pitchFamily="18" charset="0"/>
                            <a:cs typeface="Times New Roman" pitchFamily="18" charset="0"/>
                          </a:rPr>
                        </m:ctrlPr>
                      </m:sSubPr>
                      <m:e>
                        <m:r>
                          <a:rPr lang="en-US" sz="1900" i="1">
                            <a:latin typeface="Cambria Math" panose="02040503050406030204" pitchFamily="18" charset="0"/>
                            <a:cs typeface="Times New Roman" pitchFamily="18" charset="0"/>
                          </a:rPr>
                          <m:t>𝑥</m:t>
                        </m:r>
                      </m:e>
                      <m:sub>
                        <m:r>
                          <a:rPr lang="en-US" sz="1900" i="1">
                            <a:latin typeface="Cambria Math" panose="02040503050406030204" pitchFamily="18" charset="0"/>
                            <a:cs typeface="Times New Roman" pitchFamily="18" charset="0"/>
                          </a:rPr>
                          <m:t>1</m:t>
                        </m:r>
                      </m:sub>
                    </m:sSub>
                    <m:r>
                      <a:rPr lang="en-US" sz="1900" i="1">
                        <a:latin typeface="Cambria Math" panose="02040503050406030204" pitchFamily="18" charset="0"/>
                        <a:cs typeface="Times New Roman" pitchFamily="18" charset="0"/>
                      </a:rPr>
                      <m:t>,</m:t>
                    </m:r>
                    <m:sSub>
                      <m:sSubPr>
                        <m:ctrlPr>
                          <a:rPr lang="en-US" sz="1900" i="1">
                            <a:latin typeface="Cambria Math" panose="02040503050406030204" pitchFamily="18" charset="0"/>
                            <a:cs typeface="Times New Roman" pitchFamily="18" charset="0"/>
                          </a:rPr>
                        </m:ctrlPr>
                      </m:sSubPr>
                      <m:e>
                        <m:r>
                          <a:rPr lang="en-US" sz="1900" i="1">
                            <a:latin typeface="Cambria Math" panose="02040503050406030204" pitchFamily="18" charset="0"/>
                            <a:cs typeface="Times New Roman" pitchFamily="18" charset="0"/>
                          </a:rPr>
                          <m:t>𝑥</m:t>
                        </m:r>
                      </m:e>
                      <m:sub>
                        <m:r>
                          <a:rPr lang="en-US" sz="1900" i="1">
                            <a:latin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≥0.</m:t>
                    </m:r>
                  </m:oMath>
                </a14:m>
                <a:endParaRPr lang="en-US" sz="190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ea typeface="Cambria Math" panose="02040503050406030204" pitchFamily="18" charset="0"/>
                    <a:cs typeface="Times New Roman" pitchFamily="18" charset="0"/>
                  </a:rPr>
                  <a:t>Q3. Solve : Maximize  </a:t>
                </a:r>
                <a14:m>
                  <m:oMath xmlns:m="http://schemas.openxmlformats.org/officeDocument/2006/math">
                    <m:r>
                      <a:rPr lang="en-US" sz="1900" b="0" i="1" smtClean="0">
                        <a:latin typeface="Cambria Math" panose="02040503050406030204" pitchFamily="18" charset="0"/>
                        <a:ea typeface="Cambria Math" panose="02040503050406030204" pitchFamily="18" charset="0"/>
                        <a:cs typeface="Times New Roman" pitchFamily="18" charset="0"/>
                      </a:rPr>
                      <m:t>𝑍</m:t>
                    </m:r>
                    <m:r>
                      <a:rPr lang="en-US" sz="1900" b="0" i="1" smtClean="0">
                        <a:latin typeface="Cambria Math" panose="02040503050406030204" pitchFamily="18" charset="0"/>
                        <a:ea typeface="Cambria Math" panose="02040503050406030204" pitchFamily="18" charset="0"/>
                        <a:cs typeface="Times New Roman" pitchFamily="18" charset="0"/>
                      </a:rPr>
                      <m:t>=3</m:t>
                    </m:r>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1</m:t>
                        </m:r>
                      </m:sub>
                    </m:sSub>
                    <m:r>
                      <a:rPr lang="en-US" sz="1900" b="0" i="1" smtClean="0">
                        <a:latin typeface="Cambria Math" panose="02040503050406030204" pitchFamily="18" charset="0"/>
                        <a:ea typeface="Cambria Math" panose="02040503050406030204" pitchFamily="18" charset="0"/>
                        <a:cs typeface="Times New Roman" pitchFamily="18" charset="0"/>
                      </a:rPr>
                      <m:t>+</m:t>
                    </m:r>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2</m:t>
                        </m:r>
                      </m:sub>
                    </m:sSub>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ea typeface="Cambria Math" panose="02040503050406030204" pitchFamily="18" charset="0"/>
                    <a:cs typeface="Times New Roman" pitchFamily="18" charset="0"/>
                  </a:rPr>
                  <a:t>      Subject to the constraints :  </a:t>
                </a:r>
                <a14:m>
                  <m:oMath xmlns:m="http://schemas.openxmlformats.org/officeDocument/2006/math">
                    <m:sSubSup>
                      <m:sSubSupPr>
                        <m:ctrlPr>
                          <a:rPr lang="en-US" sz="1900" i="1" smtClean="0">
                            <a:latin typeface="Cambria Math" panose="02040503050406030204" pitchFamily="18" charset="0"/>
                            <a:ea typeface="Cambria Math" panose="02040503050406030204" pitchFamily="18" charset="0"/>
                            <a:cs typeface="Times New Roman" pitchFamily="18" charset="0"/>
                          </a:rPr>
                        </m:ctrlPr>
                      </m:sSubSup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1</m:t>
                        </m:r>
                      </m:sub>
                      <m:sup>
                        <m:r>
                          <a:rPr lang="en-US" sz="1900" b="0" i="1" smtClean="0">
                            <a:latin typeface="Cambria Math" panose="02040503050406030204" pitchFamily="18" charset="0"/>
                            <a:ea typeface="Cambria Math" panose="02040503050406030204" pitchFamily="18" charset="0"/>
                            <a:cs typeface="Times New Roman" pitchFamily="18" charset="0"/>
                          </a:rPr>
                          <m:t>2</m:t>
                        </m:r>
                      </m:sup>
                    </m:sSubSup>
                    <m:r>
                      <a:rPr lang="en-US" sz="1900" b="0" i="1" smtClean="0">
                        <a:latin typeface="Cambria Math" panose="02040503050406030204" pitchFamily="18" charset="0"/>
                        <a:ea typeface="Cambria Math" panose="02040503050406030204" pitchFamily="18" charset="0"/>
                        <a:cs typeface="Times New Roman" pitchFamily="18" charset="0"/>
                      </a:rPr>
                      <m:t>+</m:t>
                    </m:r>
                    <m:sSubSup>
                      <m:sSubSupPr>
                        <m:ctrlPr>
                          <a:rPr lang="en-US" sz="1900" b="0" i="1" smtClean="0">
                            <a:latin typeface="Cambria Math" panose="02040503050406030204" pitchFamily="18" charset="0"/>
                            <a:ea typeface="Cambria Math" panose="02040503050406030204" pitchFamily="18" charset="0"/>
                            <a:cs typeface="Times New Roman" pitchFamily="18" charset="0"/>
                          </a:rPr>
                        </m:ctrlPr>
                      </m:sSubSup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2</m:t>
                        </m:r>
                      </m:sub>
                      <m:sup>
                        <m:r>
                          <a:rPr lang="en-US" sz="1900" b="0" i="1" smtClean="0">
                            <a:latin typeface="Cambria Math" panose="02040503050406030204" pitchFamily="18" charset="0"/>
                            <a:ea typeface="Cambria Math" panose="02040503050406030204" pitchFamily="18" charset="0"/>
                            <a:cs typeface="Times New Roman" pitchFamily="18" charset="0"/>
                          </a:rPr>
                          <m:t>2</m:t>
                        </m:r>
                      </m:sup>
                    </m:sSubSup>
                    <m:r>
                      <a:rPr lang="en-US" sz="1900" b="0" i="1" smtClean="0">
                        <a:latin typeface="Cambria Math" panose="02040503050406030204" pitchFamily="18" charset="0"/>
                        <a:ea typeface="Cambria Math" panose="02040503050406030204" pitchFamily="18" charset="0"/>
                        <a:cs typeface="Times New Roman" pitchFamily="18" charset="0"/>
                      </a:rPr>
                      <m:t>≤5</m:t>
                    </m:r>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ea typeface="Cambria Math" panose="02040503050406030204" pitchFamily="18" charset="0"/>
                    <a:cs typeface="Times New Roman" pitchFamily="18" charset="0"/>
                  </a:rPr>
                  <a:t/>
                </a:r>
                <a14:m>
                  <m:oMath xmlns:m="http://schemas.openxmlformats.org/officeDocument/2006/math">
                    <m:sSub>
                      <m:sSubPr>
                        <m:ctrlPr>
                          <a:rPr lang="en-US" sz="190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1</m:t>
                        </m:r>
                      </m:sub>
                    </m:sSub>
                    <m:r>
                      <a:rPr lang="en-US" sz="1900" b="0" i="1" smtClean="0">
                        <a:latin typeface="Cambria Math" panose="02040503050406030204" pitchFamily="18" charset="0"/>
                        <a:ea typeface="Cambria Math" panose="02040503050406030204" pitchFamily="18" charset="0"/>
                        <a:cs typeface="Times New Roman" pitchFamily="18" charset="0"/>
                      </a:rPr>
                      <m:t>−</m:t>
                    </m:r>
                    <m:sSub>
                      <m:sSubPr>
                        <m:ctrlPr>
                          <a:rPr lang="en-US" sz="1900" b="0" i="1" smtClean="0">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𝑥</m:t>
                        </m:r>
                      </m:e>
                      <m:sub>
                        <m:r>
                          <a:rPr lang="en-US" sz="1900" b="0" i="1" smtClean="0">
                            <a:latin typeface="Cambria Math" panose="02040503050406030204" pitchFamily="18" charset="0"/>
                            <a:ea typeface="Cambria Math" panose="02040503050406030204" pitchFamily="18" charset="0"/>
                            <a:cs typeface="Times New Roman" pitchFamily="18" charset="0"/>
                          </a:rPr>
                          <m:t>2</m:t>
                        </m:r>
                      </m:sub>
                    </m:sSub>
                    <m:r>
                      <a:rPr lang="en-US" sz="1900" b="0" i="1" smtClean="0">
                        <a:latin typeface="Cambria Math" panose="02040503050406030204" pitchFamily="18" charset="0"/>
                        <a:ea typeface="Cambria Math" panose="02040503050406030204" pitchFamily="18" charset="0"/>
                        <a:cs typeface="Times New Roman" pitchFamily="18" charset="0"/>
                      </a:rPr>
                      <m:t>≤1</m:t>
                    </m:r>
                  </m:oMath>
                </a14:m>
                <a:endParaRPr lang="en-US" sz="1900" b="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ea typeface="Cambria Math" panose="02040503050406030204" pitchFamily="18" charset="0"/>
                    <a:cs typeface="Times New Roman" pitchFamily="18" charset="0"/>
                  </a:rPr>
                  <a:t/>
                </a:r>
                <a14:m>
                  <m:oMath xmlns:m="http://schemas.openxmlformats.org/officeDocument/2006/math">
                    <m:sSub>
                      <m:sSubPr>
                        <m:ctrlPr>
                          <a:rPr lang="en-US" sz="1900" i="1">
                            <a:latin typeface="Cambria Math" panose="02040503050406030204" pitchFamily="18" charset="0"/>
                            <a:cs typeface="Times New Roman" pitchFamily="18" charset="0"/>
                          </a:rPr>
                        </m:ctrlPr>
                      </m:sSubPr>
                      <m:e>
                        <m:r>
                          <a:rPr lang="en-US" sz="1900" i="1">
                            <a:latin typeface="Cambria Math" panose="02040503050406030204" pitchFamily="18" charset="0"/>
                            <a:cs typeface="Times New Roman" pitchFamily="18" charset="0"/>
                          </a:rPr>
                          <m:t>𝑥</m:t>
                        </m:r>
                      </m:e>
                      <m:sub>
                        <m:r>
                          <a:rPr lang="en-US" sz="1900" i="1">
                            <a:latin typeface="Cambria Math" panose="02040503050406030204" pitchFamily="18" charset="0"/>
                            <a:cs typeface="Times New Roman" pitchFamily="18" charset="0"/>
                          </a:rPr>
                          <m:t>1</m:t>
                        </m:r>
                      </m:sub>
                    </m:sSub>
                    <m:r>
                      <a:rPr lang="en-US" sz="1900" i="1">
                        <a:latin typeface="Cambria Math" panose="02040503050406030204" pitchFamily="18" charset="0"/>
                        <a:cs typeface="Times New Roman" pitchFamily="18" charset="0"/>
                      </a:rPr>
                      <m:t>,</m:t>
                    </m:r>
                    <m:sSub>
                      <m:sSubPr>
                        <m:ctrlPr>
                          <a:rPr lang="en-US" sz="1900" i="1">
                            <a:latin typeface="Cambria Math" panose="02040503050406030204" pitchFamily="18" charset="0"/>
                            <a:cs typeface="Times New Roman" pitchFamily="18" charset="0"/>
                          </a:rPr>
                        </m:ctrlPr>
                      </m:sSubPr>
                      <m:e>
                        <m:r>
                          <a:rPr lang="en-US" sz="1900" i="1">
                            <a:latin typeface="Cambria Math" panose="02040503050406030204" pitchFamily="18" charset="0"/>
                            <a:cs typeface="Times New Roman" pitchFamily="18" charset="0"/>
                          </a:rPr>
                          <m:t>𝑥</m:t>
                        </m:r>
                      </m:e>
                      <m:sub>
                        <m:r>
                          <a:rPr lang="en-US" sz="1900" i="1">
                            <a:latin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≥0.</m:t>
                    </m:r>
                  </m:oMath>
                </a14:m>
                <a:endParaRPr lang="en-US" sz="1900" dirty="0" smtClean="0">
                  <a:latin typeface="Times New Roman" pitchFamily="18" charset="0"/>
                  <a:ea typeface="Cambria Math" panose="02040503050406030204" pitchFamily="18" charset="0"/>
                  <a:cs typeface="Times New Roman" pitchFamily="18" charset="0"/>
                </a:endParaRPr>
              </a:p>
              <a:p>
                <a:pPr marL="0" indent="0" algn="just">
                  <a:buNone/>
                </a:pPr>
                <a:r>
                  <a:rPr lang="en-US" sz="1900" dirty="0" smtClean="0">
                    <a:latin typeface="Times New Roman" pitchFamily="18" charset="0"/>
                    <a:ea typeface="Cambria Math" panose="02040503050406030204" pitchFamily="18" charset="0"/>
                    <a:cs typeface="Times New Roman" pitchFamily="18" charset="0"/>
                  </a:rPr>
                  <a:t>Q4. </a:t>
                </a:r>
                <a:r>
                  <a:rPr lang="en-US" sz="1900" dirty="0">
                    <a:latin typeface="Times New Roman" pitchFamily="18" charset="0"/>
                    <a:ea typeface="Cambria Math" panose="02040503050406030204" pitchFamily="18" charset="0"/>
                    <a:cs typeface="Times New Roman" pitchFamily="18" charset="0"/>
                  </a:rPr>
                  <a:t>Solve : Maximize  </a:t>
                </a:r>
                <a14:m>
                  <m:oMath xmlns:m="http://schemas.openxmlformats.org/officeDocument/2006/math">
                    <m:r>
                      <a:rPr lang="en-US" sz="1900" i="1">
                        <a:latin typeface="Cambria Math" panose="02040503050406030204" pitchFamily="18" charset="0"/>
                        <a:ea typeface="Cambria Math" panose="02040503050406030204" pitchFamily="18" charset="0"/>
                        <a:cs typeface="Times New Roman" pitchFamily="18" charset="0"/>
                      </a:rPr>
                      <m:t>𝑍</m:t>
                    </m:r>
                    <m:r>
                      <a:rPr lang="en-US" sz="1900" i="1">
                        <a:latin typeface="Cambria Math" panose="02040503050406030204" pitchFamily="18" charset="0"/>
                        <a:ea typeface="Cambria Math" panose="02040503050406030204" pitchFamily="18" charset="0"/>
                        <a:cs typeface="Times New Roman" pitchFamily="18" charset="0"/>
                      </a:rPr>
                      <m:t>=</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1</m:t>
                        </m:r>
                      </m:sub>
                    </m:sSub>
                    <m:r>
                      <a:rPr lang="en-US" sz="1900" i="1">
                        <a:latin typeface="Cambria Math" panose="02040503050406030204" pitchFamily="18" charset="0"/>
                        <a:ea typeface="Cambria Math" panose="02040503050406030204" pitchFamily="18" charset="0"/>
                        <a:cs typeface="Times New Roman" pitchFamily="18" charset="0"/>
                      </a:rPr>
                      <m:t>+</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b="0" i="1" smtClean="0">
                            <a:latin typeface="Cambria Math" panose="02040503050406030204" pitchFamily="18" charset="0"/>
                            <a:ea typeface="Cambria Math" panose="02040503050406030204" pitchFamily="18" charset="0"/>
                            <a:cs typeface="Times New Roman" pitchFamily="18" charset="0"/>
                          </a:rPr>
                          <m:t>5</m:t>
                        </m:r>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2</m:t>
                        </m:r>
                      </m:sub>
                    </m:sSub>
                  </m:oMath>
                </a14:m>
                <a:endParaRPr lang="en-US" sz="1900" dirty="0">
                  <a:latin typeface="Times New Roman" pitchFamily="18" charset="0"/>
                  <a:ea typeface="Cambria Math" panose="02040503050406030204" pitchFamily="18" charset="0"/>
                  <a:cs typeface="Times New Roman" pitchFamily="18" charset="0"/>
                </a:endParaRPr>
              </a:p>
              <a:p>
                <a:pPr marL="0" indent="0" algn="just">
                  <a:buNone/>
                </a:pPr>
                <a:r>
                  <a:rPr lang="en-US" sz="1900" dirty="0">
                    <a:latin typeface="Times New Roman" pitchFamily="18" charset="0"/>
                    <a:ea typeface="Cambria Math" panose="02040503050406030204" pitchFamily="18" charset="0"/>
                    <a:cs typeface="Times New Roman" pitchFamily="18" charset="0"/>
                  </a:rPr>
                  <a:t>      Subject to the constraints </a:t>
                </a:r>
                <a:r>
                  <a:rPr lang="en-US" sz="1900" dirty="0" smtClean="0">
                    <a:latin typeface="Times New Roman" pitchFamily="18" charset="0"/>
                    <a:ea typeface="Cambria Math" panose="02040503050406030204" pitchFamily="18" charset="0"/>
                    <a:cs typeface="Times New Roman" pitchFamily="18" charset="0"/>
                  </a:rPr>
                  <a:t>: </a:t>
                </a:r>
                <a:r>
                  <a:rPr lang="en-US" sz="1900" dirty="0">
                    <a:latin typeface="Times New Roman" pitchFamily="18" charset="0"/>
                    <a:ea typeface="Cambria Math" panose="02040503050406030204" pitchFamily="18" charset="0"/>
                    <a:cs typeface="Times New Roman" pitchFamily="18" charset="0"/>
                  </a:rPr>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1</m:t>
                        </m:r>
                      </m:sub>
                    </m:sSub>
                    <m:r>
                      <a:rPr lang="en-US" sz="1900" i="1">
                        <a:latin typeface="Cambria Math" panose="02040503050406030204" pitchFamily="18" charset="0"/>
                        <a:ea typeface="Cambria Math" panose="02040503050406030204" pitchFamily="18" charset="0"/>
                        <a:cs typeface="Times New Roman" pitchFamily="18" charset="0"/>
                      </a:rPr>
                      <m:t>−</m:t>
                    </m:r>
                    <m:sSub>
                      <m:sSubPr>
                        <m:ctrlPr>
                          <a:rPr lang="en-US" sz="1900" i="1">
                            <a:latin typeface="Cambria Math" panose="02040503050406030204" pitchFamily="18" charset="0"/>
                            <a:ea typeface="Cambria Math" panose="02040503050406030204" pitchFamily="18" charset="0"/>
                            <a:cs typeface="Times New Roman" pitchFamily="18" charset="0"/>
                          </a:rPr>
                        </m:ctrlPr>
                      </m:sSubPr>
                      <m:e>
                        <m:r>
                          <a:rPr lang="en-US" sz="1900" i="1">
                            <a:latin typeface="Cambria Math" panose="02040503050406030204" pitchFamily="18" charset="0"/>
                            <a:ea typeface="Cambria Math" panose="02040503050406030204" pitchFamily="18" charset="0"/>
                            <a:cs typeface="Times New Roman" pitchFamily="18" charset="0"/>
                          </a:rPr>
                          <m:t>𝑥</m:t>
                        </m:r>
                      </m:e>
                      <m:sub>
                        <m:r>
                          <a:rPr lang="en-US" sz="1900" i="1">
                            <a:latin typeface="Cambria Math" panose="02040503050406030204" pitchFamily="18" charset="0"/>
                            <a:ea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m:t>
                    </m:r>
                  </m:oMath>
                </a14:m>
                <a:r>
                  <a:rPr lang="en-US" sz="1900" i="1" dirty="0" smtClean="0">
                    <a:latin typeface="Cambria Math" panose="02040503050406030204" pitchFamily="18" charset="0"/>
                    <a:ea typeface="Cambria Math" panose="02040503050406030204" pitchFamily="18" charset="0"/>
                    <a:cs typeface="Times New Roman" pitchFamily="18" charset="0"/>
                  </a:rPr>
                  <a:t>2</a:t>
                </a:r>
              </a:p>
              <a:p>
                <a:pPr marL="0" indent="0" algn="just">
                  <a:buNone/>
                </a:pPr>
                <a:r>
                  <a:rPr lang="en-US" sz="1900" i="1" dirty="0">
                    <a:latin typeface="Cambria Math" panose="02040503050406030204" pitchFamily="18" charset="0"/>
                    <a:ea typeface="Cambria Math" panose="02040503050406030204" pitchFamily="18" charset="0"/>
                    <a:cs typeface="Times New Roman" pitchFamily="18" charset="0"/>
                  </a:rPr>
                  <a:t/>
                </a:r>
                <a:r>
                  <a:rPr lang="en-US" sz="1900" i="1" dirty="0" smtClean="0">
                    <a:latin typeface="Cambria Math" panose="02040503050406030204" pitchFamily="18" charset="0"/>
                    <a:ea typeface="Cambria Math" panose="02040503050406030204" pitchFamily="18" charset="0"/>
                    <a:cs typeface="Times New Roman" pitchFamily="18" charset="0"/>
                  </a:rPr>
                  <a:t/>
                </a:r>
                <a14:m>
                  <m:oMath xmlns:m="http://schemas.openxmlformats.org/officeDocument/2006/math">
                    <m:sSub>
                      <m:sSubPr>
                        <m:ctrlPr>
                          <a:rPr lang="en-US" sz="1900" i="1">
                            <a:latin typeface="Cambria Math" panose="02040503050406030204" pitchFamily="18" charset="0"/>
                            <a:cs typeface="Times New Roman" pitchFamily="18" charset="0"/>
                          </a:rPr>
                        </m:ctrlPr>
                      </m:sSubPr>
                      <m:e>
                        <m:r>
                          <a:rPr lang="en-US" sz="1900" i="1">
                            <a:latin typeface="Cambria Math" panose="02040503050406030204" pitchFamily="18" charset="0"/>
                            <a:cs typeface="Times New Roman" pitchFamily="18" charset="0"/>
                          </a:rPr>
                          <m:t>𝑥</m:t>
                        </m:r>
                      </m:e>
                      <m:sub>
                        <m:r>
                          <a:rPr lang="en-US" sz="1900" i="1">
                            <a:latin typeface="Cambria Math" panose="02040503050406030204" pitchFamily="18" charset="0"/>
                            <a:cs typeface="Times New Roman" pitchFamily="18" charset="0"/>
                          </a:rPr>
                          <m:t>1</m:t>
                        </m:r>
                      </m:sub>
                    </m:sSub>
                    <m:r>
                      <a:rPr lang="en-US" sz="1900" i="1">
                        <a:latin typeface="Cambria Math" panose="02040503050406030204" pitchFamily="18" charset="0"/>
                        <a:cs typeface="Times New Roman" pitchFamily="18" charset="0"/>
                      </a:rPr>
                      <m:t>,</m:t>
                    </m:r>
                    <m:sSub>
                      <m:sSubPr>
                        <m:ctrlPr>
                          <a:rPr lang="en-US" sz="1900" i="1">
                            <a:latin typeface="Cambria Math" panose="02040503050406030204" pitchFamily="18" charset="0"/>
                            <a:cs typeface="Times New Roman" pitchFamily="18" charset="0"/>
                          </a:rPr>
                        </m:ctrlPr>
                      </m:sSubPr>
                      <m:e>
                        <m:r>
                          <a:rPr lang="en-US" sz="1900" i="1">
                            <a:latin typeface="Cambria Math" panose="02040503050406030204" pitchFamily="18" charset="0"/>
                            <a:cs typeface="Times New Roman" pitchFamily="18" charset="0"/>
                          </a:rPr>
                          <m:t>𝑥</m:t>
                        </m:r>
                      </m:e>
                      <m:sub>
                        <m:r>
                          <a:rPr lang="en-US" sz="1900" i="1">
                            <a:latin typeface="Cambria Math" panose="02040503050406030204" pitchFamily="18" charset="0"/>
                            <a:cs typeface="Times New Roman" pitchFamily="18" charset="0"/>
                          </a:rPr>
                          <m:t>2</m:t>
                        </m:r>
                      </m:sub>
                    </m:sSub>
                    <m:r>
                      <a:rPr lang="en-US" sz="1900" i="1">
                        <a:latin typeface="Cambria Math" panose="02040503050406030204" pitchFamily="18" charset="0"/>
                        <a:ea typeface="Cambria Math" panose="02040503050406030204" pitchFamily="18" charset="0"/>
                        <a:cs typeface="Times New Roman" pitchFamily="18" charset="0"/>
                      </a:rPr>
                      <m:t>≥0.</m:t>
                    </m:r>
                  </m:oMath>
                </a14:m>
                <a:endParaRPr lang="en-US" sz="1900" dirty="0">
                  <a:latin typeface="Times New Roman" pitchFamily="18" charset="0"/>
                  <a:ea typeface="Cambria Math" panose="02040503050406030204" pitchFamily="18" charset="0"/>
                  <a:cs typeface="Times New Roman" pitchFamily="18" charset="0"/>
                </a:endParaRPr>
              </a:p>
              <a:p>
                <a:pPr marL="0" indent="0" algn="just">
                  <a:buNone/>
                </a:pPr>
                <a:endParaRPr lang="en-US" sz="1900" dirty="0">
                  <a:latin typeface="Times New Roman" pitchFamily="18" charset="0"/>
                  <a:ea typeface="Cambria Math" panose="02040503050406030204" pitchFamily="18" charset="0"/>
                  <a:cs typeface="Times New Roman" pitchFamily="18" charset="0"/>
                </a:endParaRPr>
              </a:p>
              <a:p>
                <a:pPr marL="0" indent="0" algn="just">
                  <a:buNone/>
                </a:pPr>
                <a:endParaRPr lang="en-US" sz="1900" dirty="0">
                  <a:latin typeface="Times New Roman" pitchFamily="18" charset="0"/>
                  <a:ea typeface="Cambria Math" panose="02040503050406030204" pitchFamily="18" charset="0"/>
                  <a:cs typeface="Times New Roman" pitchFamily="18" charset="0"/>
                </a:endParaRPr>
              </a:p>
              <a:p>
                <a:pPr marL="0" indent="0" algn="just">
                  <a:buNone/>
                </a:pPr>
                <a:endParaRPr lang="en-US" sz="1800" dirty="0">
                  <a:latin typeface="Times New Roman" pitchFamily="18" charset="0"/>
                  <a:ea typeface="Cambria Math" panose="02040503050406030204"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8458200" cy="5257800"/>
              </a:xfrm>
              <a:blipFill rotWithShape="0">
                <a:blip r:embed="rId2"/>
                <a:stretch>
                  <a:fillRect l="-576" t="-1043" r="-50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D9B3859-A276-4ED0-BBD0-AC6DD2D9EB70}" type="datetime1">
              <a:rPr lang="en-US" smtClean="0"/>
              <a:pPr/>
              <a:t>5/15/2022</a:t>
            </a:fld>
            <a:endParaRPr lang="en-US"/>
          </a:p>
        </p:txBody>
      </p:sp>
      <p:sp>
        <p:nvSpPr>
          <p:cNvPr id="5" name="Footer Placeholder 4"/>
          <p:cNvSpPr>
            <a:spLocks noGrp="1"/>
          </p:cNvSpPr>
          <p:nvPr>
            <p:ph type="ftr" sz="quarter" idx="11"/>
          </p:nvPr>
        </p:nvSpPr>
        <p:spPr>
          <a:xfrm>
            <a:off x="2209800" y="6356350"/>
            <a:ext cx="60960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Weekly Assignment(CO3)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665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6563" name="Rectangle 3"/>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990601"/>
                <a:ext cx="8610600" cy="5257799"/>
              </a:xfrm>
            </p:spPr>
            <p:txBody>
              <a:bodyPr>
                <a:normAutofit lnSpcReduction="10000"/>
              </a:bodyPr>
              <a:lstStyle/>
              <a:p>
                <a:pPr marL="0" indent="0" algn="just">
                  <a:buNone/>
                </a:pPr>
                <a:r>
                  <a:rPr lang="en-US" sz="1800" dirty="0" smtClean="0">
                    <a:latin typeface="Times New Roman" pitchFamily="18" charset="0"/>
                    <a:cs typeface="Times New Roman" pitchFamily="18" charset="0"/>
                  </a:rPr>
                  <a:t>  Q1. One of the most powerful technique for solving non-linear programming is to transform the:</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Data    (ii) Problems  (iii) Materials  (iv) Labor.</a:t>
                </a:r>
              </a:p>
              <a:p>
                <a:pPr marL="0" indent="0" algn="just">
                  <a:buNone/>
                </a:pPr>
                <a:r>
                  <a:rPr lang="en-US" sz="1800" dirty="0" smtClean="0">
                    <a:latin typeface="Times New Roman" pitchFamily="18" charset="0"/>
                    <a:cs typeface="Times New Roman" pitchFamily="18" charset="0"/>
                  </a:rPr>
                  <a:t> Q2. One of the technique developed for solution of non-linear programming is:</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Single programming       (ii) Multilinear programming</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(iii) Reverse programming  (iv) Dynamics programming.</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Q3. The first non-linear programming procedure to be used in which year?</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1940  (ii) 1950  (iii) 1960  (iv) 1970.</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Q4. An optimization model:</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Provides the best decision  (ii) Provides a decision with in its limited context</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(iii) Helps in evaluating various alternates  (iv) All of these.</a:t>
                </a:r>
              </a:p>
              <a:p>
                <a:pPr marL="0" indent="0" algn="just">
                  <a:buNone/>
                </a:pPr>
                <a:r>
                  <a:rPr lang="en-US" sz="1800" dirty="0" smtClean="0">
                    <a:latin typeface="Times New Roman" pitchFamily="18" charset="0"/>
                    <a:cs typeface="Times New Roman" pitchFamily="18" charset="0"/>
                  </a:rPr>
                  <a:t> Q5. Which of the following  is not a convex set ?</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a:t>
                </a:r>
                <a14:m>
                  <m:oMath xmlns:m="http://schemas.openxmlformats.org/officeDocument/2006/math">
                    <m:d>
                      <m:dPr>
                        <m:begChr m:val="{"/>
                        <m:endChr m:val="}"/>
                        <m:ctrlPr>
                          <a:rPr lang="en-US" sz="1800" i="1" smtClean="0">
                            <a:latin typeface="Cambria Math" panose="02040503050406030204" pitchFamily="18" charset="0"/>
                            <a:cs typeface="Times New Roman" pitchFamily="18" charset="0"/>
                          </a:rPr>
                        </m:ctrlPr>
                      </m:dPr>
                      <m:e>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e>
                        </m:d>
                        <m:r>
                          <a:rPr lang="en-US" sz="1800" b="0" i="1" smtClean="0">
                            <a:latin typeface="Cambria Math" panose="02040503050406030204" pitchFamily="18" charset="0"/>
                            <a:cs typeface="Times New Roman" pitchFamily="18" charset="0"/>
                          </a:rPr>
                          <m:t>:2</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+5</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ea typeface="Cambria Math" panose="02040503050406030204" pitchFamily="18" charset="0"/>
                            <a:cs typeface="Times New Roman" pitchFamily="18" charset="0"/>
                          </a:rPr>
                          <m:t>&lt;6</m:t>
                        </m:r>
                      </m:e>
                    </m:d>
                  </m:oMath>
                </a14:m>
                <a:r>
                  <a:rPr lang="en-US" sz="1800" dirty="0" smtClean="0">
                    <a:latin typeface="Times New Roman" pitchFamily="18" charset="0"/>
                    <a:cs typeface="Times New Roman" pitchFamily="18" charset="0"/>
                  </a:rPr>
                  <a:t>     (ii) </a:t>
                </a:r>
                <a14:m>
                  <m:oMath xmlns:m="http://schemas.openxmlformats.org/officeDocument/2006/math">
                    <m:d>
                      <m:dPr>
                        <m:begChr m:val="{"/>
                        <m:endChr m:val="}"/>
                        <m:ctrlPr>
                          <a:rPr lang="en-US" sz="1800" i="1" smtClean="0">
                            <a:latin typeface="Cambria Math" panose="02040503050406030204" pitchFamily="18" charset="0"/>
                            <a:cs typeface="Times New Roman" pitchFamily="18" charset="0"/>
                          </a:rPr>
                        </m:ctrlPr>
                      </m:dPr>
                      <m:e>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e>
                        </m:d>
                        <m:r>
                          <a:rPr lang="en-US" sz="1800" b="0" i="1" smtClean="0">
                            <a:latin typeface="Cambria Math" panose="02040503050406030204" pitchFamily="18" charset="0"/>
                            <a:cs typeface="Times New Roman" pitchFamily="18" charset="0"/>
                          </a:rPr>
                          <m:t>: </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r>
                          <a:rPr lang="en-US" sz="1800" b="0" i="1" smtClean="0">
                            <a:latin typeface="Cambria Math" panose="02040503050406030204" pitchFamily="18" charset="0"/>
                            <a:cs typeface="Times New Roman" pitchFamily="18" charset="0"/>
                          </a:rPr>
                          <m:t>+</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𝑦</m:t>
                            </m:r>
                          </m:e>
                          <m:sup>
                            <m:r>
                              <a:rPr lang="en-US" sz="1800" b="0" i="1" smtClean="0">
                                <a:latin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≤3</m:t>
                        </m:r>
                      </m:e>
                    </m:d>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(iii) </a:t>
                </a:r>
                <a14:m>
                  <m:oMath xmlns:m="http://schemas.openxmlformats.org/officeDocument/2006/math">
                    <m:d>
                      <m:dPr>
                        <m:begChr m:val="{"/>
                        <m:endChr m:val="}"/>
                        <m:ctrlPr>
                          <a:rPr lang="en-US" sz="1800" i="1" smtClean="0">
                            <a:latin typeface="Cambria Math" panose="02040503050406030204" pitchFamily="18" charset="0"/>
                            <a:cs typeface="Times New Roman" pitchFamily="18" charset="0"/>
                          </a:rPr>
                        </m:ctrlPr>
                      </m:dPr>
                      <m:e>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e>
                        </m:d>
                        <m:r>
                          <a:rPr lang="en-US" sz="1800" b="0" i="1" smtClean="0">
                            <a:latin typeface="Cambria Math" panose="02040503050406030204" pitchFamily="18" charset="0"/>
                            <a:cs typeface="Times New Roman" pitchFamily="18" charset="0"/>
                          </a:rPr>
                          <m:t>: </m:t>
                        </m:r>
                        <m:d>
                          <m:dPr>
                            <m:begChr m:val="|"/>
                            <m:endChr m:val="|"/>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=5</m:t>
                        </m:r>
                      </m:e>
                    </m:d>
                  </m:oMath>
                </a14:m>
                <a:r>
                  <a:rPr lang="en-US" sz="1800" dirty="0" smtClean="0">
                    <a:latin typeface="Times New Roman" pitchFamily="18" charset="0"/>
                    <a:cs typeface="Times New Roman" pitchFamily="18" charset="0"/>
                  </a:rPr>
                  <a:t>           (iv) </a:t>
                </a:r>
                <a14:m>
                  <m:oMath xmlns:m="http://schemas.openxmlformats.org/officeDocument/2006/math">
                    <m:d>
                      <m:dPr>
                        <m:begChr m:val="{"/>
                        <m:endChr m:val="}"/>
                        <m:ctrlPr>
                          <a:rPr lang="en-US" sz="1800" i="1" smtClean="0">
                            <a:latin typeface="Cambria Math" panose="02040503050406030204" pitchFamily="18" charset="0"/>
                            <a:cs typeface="Times New Roman" pitchFamily="18" charset="0"/>
                          </a:rPr>
                        </m:ctrlPr>
                      </m:dPr>
                      <m:e>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e>
                        </m:d>
                        <m:r>
                          <a:rPr lang="en-US" sz="1800" b="0" i="1" smtClean="0">
                            <a:latin typeface="Cambria Math" panose="02040503050406030204" pitchFamily="18" charset="0"/>
                            <a:cs typeface="Times New Roman" pitchFamily="18" charset="0"/>
                          </a:rPr>
                          <m:t>:3</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r>
                          <a:rPr lang="en-US" sz="1800" b="0" i="1" smtClean="0">
                            <a:latin typeface="Cambria Math" panose="02040503050406030204" pitchFamily="18" charset="0"/>
                            <a:cs typeface="Times New Roman" pitchFamily="18" charset="0"/>
                          </a:rPr>
                          <m:t>+2</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𝑦</m:t>
                            </m:r>
                          </m:e>
                          <m:sup>
                            <m:r>
                              <a:rPr lang="en-US" sz="1800" b="0" i="1" smtClean="0">
                                <a:latin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≤6</m:t>
                        </m:r>
                      </m:e>
                    </m:d>
                  </m:oMath>
                </a14:m>
                <a:r>
                  <a:rPr lang="en-US" sz="1800" dirty="0" smtClean="0">
                    <a:latin typeface="Times New Roman" pitchFamily="18" charset="0"/>
                    <a:cs typeface="Times New Roman" pitchFamily="18" charset="0"/>
                  </a:rPr>
                  <a:t>.</a:t>
                </a:r>
              </a:p>
              <a:p>
                <a:pPr marL="0" indent="0" algn="just">
                  <a:buNone/>
                </a:pPr>
                <a:r>
                  <a:rPr lang="en-US" sz="1800" dirty="0" smtClean="0">
                    <a:latin typeface="Times New Roman" pitchFamily="18" charset="0"/>
                    <a:cs typeface="Times New Roman" pitchFamily="18" charset="0"/>
                  </a:rPr>
                  <a:t> Q6. Which of the following set is convex?</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a:t>
                </a:r>
                <a14:m>
                  <m:oMath xmlns:m="http://schemas.openxmlformats.org/officeDocument/2006/math">
                    <m:d>
                      <m:dPr>
                        <m:begChr m:val="{"/>
                        <m:endChr m:val="}"/>
                        <m:ctrlPr>
                          <a:rPr lang="en-US" sz="1800" i="1" smtClean="0">
                            <a:latin typeface="Cambria Math" panose="02040503050406030204" pitchFamily="18" charset="0"/>
                            <a:cs typeface="Times New Roman" pitchFamily="18" charset="0"/>
                          </a:rPr>
                        </m:ctrlPr>
                      </m:dPr>
                      <m:e>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e>
                        </m:d>
                        <m:r>
                          <a:rPr lang="en-US" sz="1800" i="1">
                            <a:latin typeface="Cambria Math" panose="02040503050406030204" pitchFamily="18" charset="0"/>
                            <a:ea typeface="Cambria Math" panose="02040503050406030204" pitchFamily="18" charset="0"/>
                            <a:cs typeface="Times New Roman" pitchFamily="18" charset="0"/>
                          </a:rPr>
                          <m:t>∈</m:t>
                        </m:r>
                        <m:sSup>
                          <m:sSupPr>
                            <m:ctrlPr>
                              <a:rPr lang="en-US" sz="180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𝑅</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𝑥𝑦</m:t>
                        </m:r>
                        <m:r>
                          <a:rPr lang="en-US" sz="1800" b="0" i="1" smtClean="0">
                            <a:latin typeface="Cambria Math" panose="02040503050406030204" pitchFamily="18" charset="0"/>
                            <a:ea typeface="Cambria Math" panose="02040503050406030204" pitchFamily="18" charset="0"/>
                            <a:cs typeface="Times New Roman" pitchFamily="18" charset="0"/>
                          </a:rPr>
                          <m:t>≥1,</m:t>
                        </m:r>
                        <m:r>
                          <a:rPr lang="en-US" sz="1800" b="0" i="1" smtClean="0">
                            <a:latin typeface="Cambria Math" panose="02040503050406030204" pitchFamily="18" charset="0"/>
                            <a:ea typeface="Cambria Math" panose="02040503050406030204" pitchFamily="18" charset="0"/>
                            <a:cs typeface="Times New Roman" pitchFamily="18" charset="0"/>
                          </a:rPr>
                          <m:t>𝑥</m:t>
                        </m:r>
                        <m:r>
                          <a:rPr lang="en-US" sz="1800" b="0" i="1" smtClean="0">
                            <a:latin typeface="Cambria Math" panose="02040503050406030204" pitchFamily="18" charset="0"/>
                            <a:ea typeface="Cambria Math" panose="02040503050406030204" pitchFamily="18" charset="0"/>
                            <a:cs typeface="Times New Roman" pitchFamily="18" charset="0"/>
                          </a:rPr>
                          <m:t>≥0,</m:t>
                        </m:r>
                        <m:r>
                          <a:rPr lang="en-US" sz="1800" b="0" i="1" smtClean="0">
                            <a:latin typeface="Cambria Math" panose="02040503050406030204" pitchFamily="18" charset="0"/>
                            <a:ea typeface="Cambria Math" panose="02040503050406030204" pitchFamily="18" charset="0"/>
                            <a:cs typeface="Times New Roman" pitchFamily="18" charset="0"/>
                          </a:rPr>
                          <m:t>𝑦</m:t>
                        </m:r>
                        <m:r>
                          <a:rPr lang="en-US" sz="1800" b="0" i="1" smtClean="0">
                            <a:latin typeface="Cambria Math" panose="02040503050406030204" pitchFamily="18" charset="0"/>
                            <a:ea typeface="Cambria Math" panose="02040503050406030204" pitchFamily="18" charset="0"/>
                            <a:cs typeface="Times New Roman" pitchFamily="18" charset="0"/>
                          </a:rPr>
                          <m:t>≥0</m:t>
                        </m:r>
                      </m:e>
                    </m:d>
                  </m:oMath>
                </a14:m>
                <a:r>
                  <a:rPr lang="en-US" sz="1800" dirty="0" smtClean="0">
                    <a:latin typeface="Times New Roman" pitchFamily="18" charset="0"/>
                    <a:cs typeface="Times New Roman" pitchFamily="18" charset="0"/>
                  </a:rPr>
                  <a:t>  (ii) </a:t>
                </a:r>
                <a14:m>
                  <m:oMath xmlns:m="http://schemas.openxmlformats.org/officeDocument/2006/math">
                    <m:d>
                      <m:dPr>
                        <m:begChr m:val="{"/>
                        <m:endChr m:val="}"/>
                        <m:ctrlPr>
                          <a:rPr lang="en-US" sz="1800" i="1" smtClean="0">
                            <a:latin typeface="Cambria Math" panose="02040503050406030204" pitchFamily="18" charset="0"/>
                            <a:cs typeface="Times New Roman" pitchFamily="18" charset="0"/>
                          </a:rPr>
                        </m:ctrlPr>
                      </m:dPr>
                      <m:e>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e>
                        </m:d>
                        <m:r>
                          <a:rPr lang="en-US" sz="1800" b="0" i="1" smtClean="0">
                            <a:latin typeface="Cambria Math" panose="02040503050406030204" pitchFamily="18" charset="0"/>
                            <a:ea typeface="Cambria Math" panose="02040503050406030204" pitchFamily="18" charset="0"/>
                            <a:cs typeface="Times New Roman" pitchFamily="18" charset="0"/>
                          </a:rPr>
                          <m:t>∈</m:t>
                        </m:r>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𝑅</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𝑥𝑦</m:t>
                        </m:r>
                        <m:r>
                          <a:rPr lang="en-US" sz="1800" b="0" i="1" smtClean="0">
                            <a:latin typeface="Cambria Math" panose="02040503050406030204" pitchFamily="18" charset="0"/>
                            <a:ea typeface="Cambria Math" panose="02040503050406030204" pitchFamily="18" charset="0"/>
                            <a:cs typeface="Times New Roman" pitchFamily="18" charset="0"/>
                          </a:rPr>
                          <m:t>≥1</m:t>
                        </m:r>
                      </m:e>
                    </m:d>
                  </m:oMath>
                </a14:m>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(iii) </a:t>
                </a:r>
                <a14:m>
                  <m:oMath xmlns:m="http://schemas.openxmlformats.org/officeDocument/2006/math">
                    <m:d>
                      <m:dPr>
                        <m:begChr m:val="{"/>
                        <m:endChr m:val="}"/>
                        <m:ctrlPr>
                          <a:rPr lang="en-US" sz="1800" i="1" smtClean="0">
                            <a:latin typeface="Cambria Math" panose="02040503050406030204" pitchFamily="18" charset="0"/>
                            <a:cs typeface="Times New Roman" pitchFamily="18" charset="0"/>
                          </a:rPr>
                        </m:ctrlPr>
                      </m:dPr>
                      <m:e>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e>
                        </m:d>
                        <m:r>
                          <a:rPr lang="en-US" sz="1800" b="0" i="1" smtClean="0">
                            <a:latin typeface="Cambria Math" panose="02040503050406030204" pitchFamily="18" charset="0"/>
                            <a:ea typeface="Cambria Math" panose="02040503050406030204" pitchFamily="18" charset="0"/>
                            <a:cs typeface="Times New Roman" pitchFamily="18" charset="0"/>
                          </a:rPr>
                          <m:t>∈</m:t>
                        </m:r>
                        <m:sSup>
                          <m:sSupPr>
                            <m:ctrlPr>
                              <a:rPr lang="en-US" sz="1800" b="0" i="1" smtClean="0">
                                <a:latin typeface="Cambria Math" panose="02040503050406030204" pitchFamily="18" charset="0"/>
                                <a:ea typeface="Cambria Math" panose="02040503050406030204" pitchFamily="18" charset="0"/>
                                <a:cs typeface="Times New Roman" pitchFamily="18" charset="0"/>
                              </a:rPr>
                            </m:ctrlPr>
                          </m:sSupPr>
                          <m:e>
                            <m:r>
                              <a:rPr lang="en-US" sz="1800" b="0" i="1" smtClean="0">
                                <a:latin typeface="Cambria Math" panose="02040503050406030204" pitchFamily="18" charset="0"/>
                                <a:ea typeface="Cambria Math" panose="02040503050406030204" pitchFamily="18" charset="0"/>
                                <a:cs typeface="Times New Roman" pitchFamily="18" charset="0"/>
                              </a:rPr>
                              <m:t>𝑅</m:t>
                            </m:r>
                          </m:e>
                          <m:sup>
                            <m:r>
                              <a:rPr lang="en-US" sz="1800" b="0" i="1" smtClean="0">
                                <a:latin typeface="Cambria Math" panose="02040503050406030204" pitchFamily="18" charset="0"/>
                                <a:ea typeface="Cambria Math" panose="02040503050406030204" pitchFamily="18" charset="0"/>
                                <a:cs typeface="Times New Roman" pitchFamily="18" charset="0"/>
                              </a:rPr>
                              <m:t>2</m:t>
                            </m:r>
                          </m:sup>
                        </m:sSup>
                        <m:r>
                          <a:rPr lang="en-US" sz="1800" b="0" i="0" smtClean="0">
                            <a:latin typeface="Cambria Math" panose="02040503050406030204" pitchFamily="18" charset="0"/>
                            <a:ea typeface="Cambria Math" panose="02040503050406030204" pitchFamily="18" charset="0"/>
                            <a:cs typeface="Times New Roman" pitchFamily="18" charset="0"/>
                          </a:rPr>
                          <m:t>:</m:t>
                        </m:r>
                        <m:r>
                          <m:rPr>
                            <m:sty m:val="p"/>
                          </m:rPr>
                          <a:rPr lang="en-US" sz="1800" b="0" i="0" smtClean="0">
                            <a:latin typeface="Cambria Math" panose="02040503050406030204" pitchFamily="18" charset="0"/>
                            <a:ea typeface="Cambria Math" panose="02040503050406030204" pitchFamily="18" charset="0"/>
                            <a:cs typeface="Times New Roman" pitchFamily="18" charset="0"/>
                          </a:rPr>
                          <m:t>xy</m:t>
                        </m:r>
                        <m:r>
                          <a:rPr lang="en-US" sz="1800" b="0" i="1" smtClean="0">
                            <a:latin typeface="Cambria Math" panose="02040503050406030204" pitchFamily="18" charset="0"/>
                            <a:ea typeface="Cambria Math" panose="02040503050406030204" pitchFamily="18" charset="0"/>
                            <a:cs typeface="Times New Roman" pitchFamily="18" charset="0"/>
                          </a:rPr>
                          <m:t>≤1,</m:t>
                        </m:r>
                        <m:r>
                          <a:rPr lang="en-US" sz="1800" b="0" i="1" smtClean="0">
                            <a:latin typeface="Cambria Math" panose="02040503050406030204" pitchFamily="18" charset="0"/>
                            <a:ea typeface="Cambria Math" panose="02040503050406030204" pitchFamily="18" charset="0"/>
                            <a:cs typeface="Times New Roman" pitchFamily="18" charset="0"/>
                          </a:rPr>
                          <m:t>𝑥</m:t>
                        </m:r>
                        <m:r>
                          <a:rPr lang="en-US" sz="1800" b="0" i="1" smtClean="0">
                            <a:latin typeface="Cambria Math" panose="02040503050406030204" pitchFamily="18" charset="0"/>
                            <a:ea typeface="Cambria Math" panose="02040503050406030204" pitchFamily="18" charset="0"/>
                            <a:cs typeface="Times New Roman" pitchFamily="18" charset="0"/>
                          </a:rPr>
                          <m:t>≥0,</m:t>
                        </m:r>
                        <m:r>
                          <a:rPr lang="en-US" sz="1800" b="0" i="1" smtClean="0">
                            <a:latin typeface="Cambria Math" panose="02040503050406030204" pitchFamily="18" charset="0"/>
                            <a:ea typeface="Cambria Math" panose="02040503050406030204" pitchFamily="18" charset="0"/>
                            <a:cs typeface="Times New Roman" pitchFamily="18" charset="0"/>
                          </a:rPr>
                          <m:t>𝑦</m:t>
                        </m:r>
                        <m:r>
                          <a:rPr lang="en-US" sz="1800" b="0" i="1" smtClean="0">
                            <a:latin typeface="Cambria Math" panose="02040503050406030204" pitchFamily="18" charset="0"/>
                            <a:ea typeface="Cambria Math" panose="02040503050406030204" pitchFamily="18" charset="0"/>
                            <a:cs typeface="Times New Roman" pitchFamily="18" charset="0"/>
                          </a:rPr>
                          <m:t>≥0</m:t>
                        </m:r>
                      </m:e>
                    </m:d>
                  </m:oMath>
                </a14:m>
                <a:r>
                  <a:rPr lang="en-US" sz="1800" dirty="0" smtClean="0">
                    <a:latin typeface="Times New Roman" pitchFamily="18" charset="0"/>
                    <a:cs typeface="Times New Roman" pitchFamily="18" charset="0"/>
                  </a:rPr>
                  <a:t> (iv) None of these.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1"/>
                <a:ext cx="8610600" cy="5257799"/>
              </a:xfrm>
              <a:blipFill rotWithShape="0">
                <a:blip r:embed="rId2"/>
                <a:stretch>
                  <a:fillRect l="-566" t="-1160" r="-495"/>
                </a:stretch>
              </a:blipFill>
            </p:spPr>
            <p:txBody>
              <a:bodyPr/>
              <a:lstStyle/>
              <a:p>
                <a:r>
                  <a:rPr lang="en-US">
                    <a:noFill/>
                  </a:rPr>
                  <a:t> </a:t>
                </a:r>
              </a:p>
            </p:txBody>
          </p:sp>
        </mc:Fallback>
      </mc:AlternateContent>
      <p:sp>
        <p:nvSpPr>
          <p:cNvPr id="4" name="Date Placeholder 3"/>
          <p:cNvSpPr>
            <a:spLocks noGrp="1"/>
          </p:cNvSpPr>
          <p:nvPr>
            <p:ph type="dt" sz="half" idx="10"/>
          </p:nvPr>
        </p:nvSpPr>
        <p:spPr>
          <a:xfrm>
            <a:off x="457200" y="6553200"/>
            <a:ext cx="2133600" cy="168275"/>
          </a:xfrm>
        </p:spPr>
        <p:txBody>
          <a:bodyPr/>
          <a:lstStyle/>
          <a:p>
            <a:fld id="{8B61C792-7129-4A82-AA64-F969A56650DD}" type="datetime1">
              <a:rPr lang="en-US" smtClean="0"/>
              <a:pPr/>
              <a:t>5/15/2022</a:t>
            </a:fld>
            <a:endParaRPr lang="en-US" dirty="0"/>
          </a:p>
        </p:txBody>
      </p:sp>
      <p:sp>
        <p:nvSpPr>
          <p:cNvPr id="5" name="Footer Placeholder 4"/>
          <p:cNvSpPr>
            <a:spLocks noGrp="1"/>
          </p:cNvSpPr>
          <p:nvPr>
            <p:ph type="ftr" sz="quarter" idx="11"/>
          </p:nvPr>
        </p:nvSpPr>
        <p:spPr>
          <a:xfrm>
            <a:off x="2133600" y="6553200"/>
            <a:ext cx="6096000" cy="168275"/>
          </a:xfrm>
        </p:spPr>
        <p:txBody>
          <a:bodyPr/>
          <a:lstStyle/>
          <a:p>
            <a:r>
              <a:rPr lang="en-US" dirty="0" err="1" smtClean="0"/>
              <a:t>RFaculty</a:t>
            </a:r>
            <a:r>
              <a:rPr lang="en-US" dirty="0" smtClean="0"/>
              <a:t>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p:cNvSpPr txBox="1">
            <a:spLocks noGrp="1"/>
          </p:cNvSpPr>
          <p:nvPr>
            <p:ph type="title"/>
          </p:nvPr>
        </p:nvSpPr>
        <p:spPr>
          <a:xfrm>
            <a:off x="1524000" y="0"/>
            <a:ext cx="7620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ALIIGATION &amp; </a:t>
            </a:r>
            <a:r>
              <a:rPr lang="en-US" sz="3000" b="1" dirty="0">
                <a:latin typeface="Times New Roman" pitchFamily="18" charset="0"/>
                <a:cs typeface="Times New Roman" pitchFamily="18" charset="0"/>
              </a:rPr>
              <a:t>M</a:t>
            </a: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IXTURE</a:t>
            </a:r>
          </a:p>
        </p:txBody>
      </p:sp>
      <p:sp>
        <p:nvSpPr>
          <p:cNvPr id="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noProof="0" dirty="0" smtClean="0">
                <a:solidFill>
                  <a:schemeClr val="tx1"/>
                </a:solidFill>
                <a:latin typeface="Times New Roman" pitchFamily="18" charset="0"/>
                <a:cs typeface="Times New Roman" pitchFamily="18" charset="0"/>
              </a:rPr>
              <a:t>Multiple Choice Questions</a:t>
            </a:r>
            <a:r>
              <a:rPr lang="en-US" sz="2400" b="1" noProof="0" dirty="0" smtClean="0">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990601"/>
                <a:ext cx="8610600" cy="5257799"/>
              </a:xfrm>
            </p:spPr>
            <p:txBody>
              <a:bodyPr>
                <a:normAutofit/>
              </a:bodyPr>
              <a:lstStyle/>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r>
                <a:r>
                  <a:rPr lang="en-US" sz="1800" b="1" dirty="0" smtClean="0">
                    <a:latin typeface="Times New Roman" pitchFamily="18" charset="0"/>
                    <a:cs typeface="Times New Roman" pitchFamily="18" charset="0"/>
                  </a:rPr>
                  <a:t>Q:</a:t>
                </a:r>
                <a:r>
                  <a:rPr lang="en-US" sz="1800" dirty="0" smtClean="0">
                    <a:latin typeface="Times New Roman" pitchFamily="18" charset="0"/>
                    <a:cs typeface="Times New Roman" pitchFamily="18" charset="0"/>
                  </a:rPr>
                  <a:t> Please select the correct options from the Glossary:</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Convex   (ii)  less than 2   (iii)  4  (iv) negative definite  (v) Saddle point.</a:t>
                </a:r>
              </a:p>
              <a:p>
                <a:pPr marL="0" indent="0" algn="just">
                  <a:buNone/>
                </a:pPr>
                <a:endParaRPr lang="en-US" sz="1800" dirty="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 The value of </a:t>
                </a:r>
                <a14:m>
                  <m:oMath xmlns:m="http://schemas.openxmlformats.org/officeDocument/2006/math">
                    <m:r>
                      <a:rPr lang="en-US" sz="1800" b="0" i="1" smtClean="0">
                        <a:latin typeface="Cambria Math" panose="02040503050406030204" pitchFamily="18" charset="0"/>
                        <a:cs typeface="Times New Roman" pitchFamily="18" charset="0"/>
                      </a:rPr>
                      <m:t>𝑘</m:t>
                    </m:r>
                  </m:oMath>
                </a14:m>
                <a:r>
                  <a:rPr lang="en-US" sz="1800" dirty="0" smtClean="0">
                    <a:latin typeface="Times New Roman" pitchFamily="18" charset="0"/>
                    <a:cs typeface="Times New Roman" pitchFamily="18" charset="0"/>
                  </a:rPr>
                  <a:t>______, so that the function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2−</m:t>
                        </m:r>
                        <m:r>
                          <a:rPr lang="en-US" sz="1800" b="0" i="1" smtClean="0">
                            <a:latin typeface="Cambria Math" panose="02040503050406030204" pitchFamily="18" charset="0"/>
                            <a:cs typeface="Times New Roman" pitchFamily="18" charset="0"/>
                          </a:rPr>
                          <m:t>𝑘</m:t>
                        </m:r>
                      </m:e>
                    </m:d>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oMath>
                </a14:m>
                <a:r>
                  <a:rPr lang="en-US" sz="1800" dirty="0" smtClean="0">
                    <a:latin typeface="Times New Roman" pitchFamily="18" charset="0"/>
                    <a:cs typeface="Times New Roman" pitchFamily="18" charset="0"/>
                  </a:rPr>
                  <a:t> is Convex.</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(b) The function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m:t>
                    </m:r>
                    <m:d>
                      <m:dPr>
                        <m:begChr m:val="|"/>
                        <m:endChr m:val="|"/>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oMath>
                </a14:m>
                <a:r>
                  <a:rPr lang="en-US" sz="1800" dirty="0" smtClean="0">
                    <a:latin typeface="Times New Roman" pitchFamily="18" charset="0"/>
                    <a:cs typeface="Times New Roman" pitchFamily="18" charset="0"/>
                  </a:rPr>
                  <a:t> is ________.</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(c)  The Hessian matrix of the function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e>
                    </m:d>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𝑥</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𝑦</m:t>
                    </m:r>
                    <m:r>
                      <a:rPr lang="en-US" sz="1800" b="0" i="1" smtClean="0">
                        <a:latin typeface="Cambria Math" panose="02040503050406030204" pitchFamily="18" charset="0"/>
                        <a:cs typeface="Times New Roman" pitchFamily="18" charset="0"/>
                      </a:rPr>
                      <m:t>−</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𝑥</m:t>
                        </m:r>
                      </m:e>
                      <m:sup>
                        <m:r>
                          <a:rPr lang="en-US" sz="1800" b="0" i="1" smtClean="0">
                            <a:latin typeface="Cambria Math" panose="02040503050406030204" pitchFamily="18" charset="0"/>
                            <a:cs typeface="Times New Roman" pitchFamily="18" charset="0"/>
                          </a:rPr>
                          <m:t>2</m:t>
                        </m:r>
                      </m:sup>
                    </m:sSup>
                    <m:r>
                      <a:rPr lang="en-US" sz="1800" b="0" i="1" smtClean="0">
                        <a:latin typeface="Cambria Math" panose="02040503050406030204" pitchFamily="18" charset="0"/>
                        <a:cs typeface="Times New Roman" pitchFamily="18" charset="0"/>
                      </a:rPr>
                      <m:t>+2</m:t>
                    </m:r>
                    <m:r>
                      <a:rPr lang="en-US" sz="1800" b="0" i="1" smtClean="0">
                        <a:latin typeface="Cambria Math" panose="02040503050406030204" pitchFamily="18" charset="0"/>
                        <a:cs typeface="Times New Roman" pitchFamily="18" charset="0"/>
                      </a:rPr>
                      <m:t>𝑥𝑦</m:t>
                    </m:r>
                    <m:r>
                      <a:rPr lang="en-US" sz="1800" b="0" i="1" smtClean="0">
                        <a:latin typeface="Cambria Math" panose="02040503050406030204" pitchFamily="18" charset="0"/>
                        <a:cs typeface="Times New Roman" pitchFamily="18" charset="0"/>
                      </a:rPr>
                      <m:t>−2</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panose="02040503050406030204" pitchFamily="18" charset="0"/>
                            <a:cs typeface="Times New Roman" pitchFamily="18" charset="0"/>
                          </a:rPr>
                          <m:t>𝑦</m:t>
                        </m:r>
                      </m:e>
                      <m:sup>
                        <m:r>
                          <a:rPr lang="en-US" sz="1800" b="0" i="1" smtClean="0">
                            <a:latin typeface="Cambria Math" panose="02040503050406030204" pitchFamily="18" charset="0"/>
                            <a:cs typeface="Times New Roman" pitchFamily="18" charset="0"/>
                          </a:rPr>
                          <m:t>2</m:t>
                        </m:r>
                      </m:sup>
                    </m:sSup>
                  </m:oMath>
                </a14:m>
                <a:r>
                  <a:rPr lang="en-US" sz="1800" dirty="0" smtClean="0">
                    <a:latin typeface="Times New Roman" pitchFamily="18" charset="0"/>
                    <a:cs typeface="Times New Roman" pitchFamily="18" charset="0"/>
                  </a:rPr>
                  <a:t> is ______.</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(d) The function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𝑘</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𝑘</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oMath>
                </a14:m>
                <a:r>
                  <a:rPr lang="en-US" sz="1800" dirty="0" smtClean="0">
                    <a:latin typeface="Times New Roman" pitchFamily="18" charset="0"/>
                    <a:cs typeface="Times New Roman" pitchFamily="18" charset="0"/>
                  </a:rPr>
                  <a:t> will be positive definite, if </a:t>
                </a:r>
                <a14:m>
                  <m:oMath xmlns:m="http://schemas.openxmlformats.org/officeDocument/2006/math">
                    <m:r>
                      <a:rPr lang="en-US" sz="1800" b="0" i="1" smtClean="0">
                        <a:latin typeface="Cambria Math" panose="02040503050406030204" pitchFamily="18" charset="0"/>
                        <a:cs typeface="Times New Roman" pitchFamily="18" charset="0"/>
                      </a:rPr>
                      <m:t>𝑘</m:t>
                    </m:r>
                  </m:oMath>
                </a14:m>
                <a:r>
                  <a:rPr lang="en-US" sz="1800" dirty="0" smtClean="0">
                    <a:latin typeface="Times New Roman" pitchFamily="18" charset="0"/>
                    <a:cs typeface="Times New Roman" pitchFamily="18" charset="0"/>
                  </a:rPr>
                  <a:t> is ________.</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(e)  The stationary point of the function </a:t>
                </a:r>
                <a14:m>
                  <m:oMath xmlns:m="http://schemas.openxmlformats.org/officeDocument/2006/math">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r>
                          <a:rPr lang="en-US" sz="1800" b="0" i="1" smtClean="0">
                            <a:latin typeface="Cambria Math" panose="02040503050406030204" pitchFamily="18" charset="0"/>
                            <a:cs typeface="Times New Roman" pitchFamily="18" charset="0"/>
                          </a:rPr>
                          <m:t>𝑥</m:t>
                        </m:r>
                      </m:e>
                    </m:d>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oMath>
                </a14:m>
                <a:r>
                  <a:rPr lang="en-US" sz="1800" dirty="0" smtClean="0">
                    <a:latin typeface="Times New Roman" pitchFamily="18" charset="0"/>
                    <a:cs typeface="Times New Roman" pitchFamily="18" charset="0"/>
                  </a:rPr>
                  <a:t> is ______________.</a:t>
                </a:r>
              </a:p>
              <a:p>
                <a:pPr marL="0" indent="0" algn="just">
                  <a:buNone/>
                </a:pPr>
                <a:endParaRPr lang="en-US" sz="1800" dirty="0" smtClean="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1"/>
                <a:ext cx="8610600" cy="5257799"/>
              </a:xfrm>
              <a:blipFill rotWithShape="0">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a:xfrm>
            <a:off x="457200" y="6553200"/>
            <a:ext cx="2133600" cy="168275"/>
          </a:xfrm>
        </p:spPr>
        <p:txBody>
          <a:bodyPr/>
          <a:lstStyle/>
          <a:p>
            <a:fld id="{8B61C792-7129-4A82-AA64-F969A56650DD}" type="datetime1">
              <a:rPr lang="en-US" smtClean="0"/>
              <a:pPr/>
              <a:t>5/15/2022</a:t>
            </a:fld>
            <a:endParaRPr lang="en-US" dirty="0"/>
          </a:p>
        </p:txBody>
      </p:sp>
      <p:sp>
        <p:nvSpPr>
          <p:cNvPr id="5" name="Footer Placeholder 4"/>
          <p:cNvSpPr>
            <a:spLocks noGrp="1"/>
          </p:cNvSpPr>
          <p:nvPr>
            <p:ph type="ftr" sz="quarter" idx="11"/>
          </p:nvPr>
        </p:nvSpPr>
        <p:spPr>
          <a:xfrm>
            <a:off x="2133600" y="6553200"/>
            <a:ext cx="6096000" cy="16827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8" name="Title 1"/>
          <p:cNvSpPr txBox="1">
            <a:spLocks noGrp="1"/>
          </p:cNvSpPr>
          <p:nvPr>
            <p:ph type="title"/>
          </p:nvPr>
        </p:nvSpPr>
        <p:spPr>
          <a:xfrm>
            <a:off x="1524000" y="0"/>
            <a:ext cx="7620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ALIIGATION &amp; </a:t>
            </a:r>
            <a:r>
              <a:rPr lang="en-US" sz="3000" b="1" dirty="0">
                <a:latin typeface="Times New Roman" pitchFamily="18" charset="0"/>
                <a:cs typeface="Times New Roman" pitchFamily="18" charset="0"/>
              </a:rPr>
              <a:t>M</a:t>
            </a: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IXTURE</a:t>
            </a:r>
          </a:p>
        </p:txBody>
      </p:sp>
      <p:sp>
        <p:nvSpPr>
          <p:cNvPr id="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solidFill>
                  <a:schemeClr val="tx1"/>
                </a:solidFill>
                <a:latin typeface="Times New Roman" pitchFamily="18" charset="0"/>
                <a:cs typeface="Times New Roman" pitchFamily="18" charset="0"/>
              </a:rPr>
              <a:t>Glossary Questions</a:t>
            </a:r>
            <a:r>
              <a:rPr lang="en-US" sz="2400" b="1" noProof="0" dirty="0" smtClean="0">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710358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10600" cy="5135563"/>
          </a:xfrm>
        </p:spPr>
        <p:txBody>
          <a:bodyPr>
            <a:normAutofit/>
          </a:bodyPr>
          <a:lstStyle/>
          <a:p>
            <a:pPr marL="0" indent="0" algn="just">
              <a:buNone/>
            </a:pPr>
            <a:r>
              <a:rPr lang="en-US" sz="1800" dirty="0" smtClean="0">
                <a:latin typeface="Times New Roman" pitchFamily="18" charset="0"/>
                <a:cs typeface="Times New Roman" pitchFamily="18" charset="0"/>
                <a:hlinkClick r:id="rId2"/>
              </a:rPr>
              <a:t>  https</a:t>
            </a:r>
            <a:r>
              <a:rPr lang="en-US" sz="1800" dirty="0">
                <a:latin typeface="Times New Roman" pitchFamily="18" charset="0"/>
                <a:cs typeface="Times New Roman" pitchFamily="18" charset="0"/>
                <a:hlinkClick r:id="rId2"/>
              </a:rPr>
              <a:t>://</a:t>
            </a:r>
            <a:r>
              <a:rPr lang="en-US" sz="1800" dirty="0" smtClean="0">
                <a:latin typeface="Times New Roman" pitchFamily="18" charset="0"/>
                <a:cs typeface="Times New Roman" pitchFamily="18" charset="0"/>
                <a:hlinkClick r:id="rId2"/>
              </a:rPr>
              <a:t>youtu.be/jGwA4hknYp4</a:t>
            </a: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r>
              <a:rPr lang="en-US" sz="1800" dirty="0">
                <a:latin typeface="Times New Roman" pitchFamily="18" charset="0"/>
                <a:cs typeface="Times New Roman" pitchFamily="18" charset="0"/>
                <a:hlinkClick r:id="rId3"/>
              </a:rPr>
              <a:t>https://</a:t>
            </a:r>
            <a:r>
              <a:rPr lang="en-US" sz="1800" dirty="0" smtClean="0">
                <a:latin typeface="Times New Roman" pitchFamily="18" charset="0"/>
                <a:cs typeface="Times New Roman" pitchFamily="18" charset="0"/>
                <a:hlinkClick r:id="rId3"/>
              </a:rPr>
              <a:t>youtu.be/ejol5TMpYJc</a:t>
            </a: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r>
              <a:rPr lang="en-US" sz="1800" dirty="0">
                <a:latin typeface="Times New Roman" pitchFamily="18" charset="0"/>
                <a:cs typeface="Times New Roman" pitchFamily="18" charset="0"/>
                <a:hlinkClick r:id="rId4"/>
              </a:rPr>
              <a:t>https://</a:t>
            </a:r>
            <a:r>
              <a:rPr lang="en-US" sz="1800" dirty="0" smtClean="0">
                <a:latin typeface="Times New Roman" pitchFamily="18" charset="0"/>
                <a:cs typeface="Times New Roman" pitchFamily="18" charset="0"/>
                <a:hlinkClick r:id="rId4"/>
              </a:rPr>
              <a:t>youtu.be/tJfizPGPo34</a:t>
            </a: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r>
              <a:rPr lang="en-US" sz="1800" dirty="0">
                <a:latin typeface="Times New Roman" pitchFamily="18" charset="0"/>
                <a:cs typeface="Times New Roman" pitchFamily="18" charset="0"/>
                <a:hlinkClick r:id="rId5"/>
              </a:rPr>
              <a:t>https://</a:t>
            </a:r>
            <a:r>
              <a:rPr lang="en-US" sz="1800" dirty="0" smtClean="0">
                <a:latin typeface="Times New Roman" pitchFamily="18" charset="0"/>
                <a:cs typeface="Times New Roman" pitchFamily="18" charset="0"/>
                <a:hlinkClick r:id="rId5"/>
              </a:rPr>
              <a:t>youtu.be/nZ40jnChzbs</a:t>
            </a: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r>
              <a:rPr lang="en-US" sz="1800" dirty="0">
                <a:latin typeface="Times New Roman" pitchFamily="18" charset="0"/>
                <a:cs typeface="Times New Roman" pitchFamily="18" charset="0"/>
                <a:hlinkClick r:id="rId6"/>
              </a:rPr>
              <a:t>https://</a:t>
            </a:r>
            <a:r>
              <a:rPr lang="en-US" sz="1800" dirty="0" smtClean="0">
                <a:latin typeface="Times New Roman" pitchFamily="18" charset="0"/>
                <a:cs typeface="Times New Roman" pitchFamily="18" charset="0"/>
                <a:hlinkClick r:id="rId6"/>
              </a:rPr>
              <a:t>youtu.be/PlpJShHvNfQ</a:t>
            </a:r>
            <a:endParaRPr lang="en-US"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B61C792-7129-4A82-AA64-F969A56650DD}" type="datetime1">
              <a:rPr lang="en-US" smtClean="0"/>
              <a:pPr/>
              <a:t>5/15/2022</a:t>
            </a:fld>
            <a:endParaRPr lang="en-US"/>
          </a:p>
        </p:txBody>
      </p:sp>
      <p:sp>
        <p:nvSpPr>
          <p:cNvPr id="5" name="Footer Placeholder 4"/>
          <p:cNvSpPr>
            <a:spLocks noGrp="1"/>
          </p:cNvSpPr>
          <p:nvPr>
            <p:ph type="ftr" sz="quarter" idx="11"/>
          </p:nvPr>
        </p:nvSpPr>
        <p:spPr>
          <a:xfrm>
            <a:off x="2133600" y="6356350"/>
            <a:ext cx="60960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p:cNvSpPr txBox="1">
            <a:spLocks noGrp="1"/>
          </p:cNvSpPr>
          <p:nvPr>
            <p:ph type="title"/>
          </p:nvPr>
        </p:nvSpPr>
        <p:spPr>
          <a:xfrm>
            <a:off x="1524000" y="0"/>
            <a:ext cx="7620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ALIIGATION &amp; </a:t>
            </a:r>
            <a:r>
              <a:rPr lang="en-US" sz="3000" b="1" dirty="0">
                <a:latin typeface="Times New Roman" pitchFamily="18" charset="0"/>
                <a:cs typeface="Times New Roman" pitchFamily="18" charset="0"/>
              </a:rPr>
              <a:t>M</a:t>
            </a: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IXTURE</a:t>
            </a:r>
          </a:p>
        </p:txBody>
      </p:sp>
      <p:sp>
        <p:nvSpPr>
          <p:cNvPr id="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solidFill>
                  <a:schemeClr val="tx1"/>
                </a:solidFill>
                <a:latin typeface="Times New Roman" pitchFamily="18" charset="0"/>
                <a:cs typeface="Times New Roman" pitchFamily="18" charset="0"/>
              </a:rPr>
              <a:t>Faculty Video Links, </a:t>
            </a:r>
            <a:r>
              <a:rPr lang="en-US" sz="2400" dirty="0" smtClean="0">
                <a:solidFill>
                  <a:schemeClr val="tx1"/>
                </a:solidFill>
                <a:latin typeface="Times New Roman" pitchFamily="18" charset="0"/>
                <a:cs typeface="Times New Roman" pitchFamily="18" charset="0"/>
              </a:rPr>
              <a:t>YouTube </a:t>
            </a:r>
            <a:r>
              <a:rPr lang="en-US" sz="2400" dirty="0">
                <a:solidFill>
                  <a:schemeClr val="tx1"/>
                </a:solidFill>
                <a:latin typeface="Times New Roman" pitchFamily="18" charset="0"/>
                <a:cs typeface="Times New Roman" pitchFamily="18" charset="0"/>
              </a:rPr>
              <a:t>Links </a:t>
            </a:r>
            <a:r>
              <a:rPr lang="en-US" sz="2400" b="1" noProof="0" dirty="0" smtClean="0">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0" name="Picture 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1143000" y="3244334"/>
            <a:ext cx="4997763" cy="646331"/>
          </a:xfrm>
          <a:prstGeom prst="rect">
            <a:avLst/>
          </a:prstGeom>
        </p:spPr>
        <p:txBody>
          <a:bodyPr wrap="square">
            <a:spAutoFit/>
          </a:bodyPr>
          <a:lstStyle/>
          <a:p>
            <a:endParaRPr lang="en-US" dirty="0" smtClean="0"/>
          </a:p>
          <a:p>
            <a:endParaRPr lang="en-US" dirty="0"/>
          </a:p>
        </p:txBody>
      </p:sp>
    </p:spTree>
    <p:extLst>
      <p:ext uri="{BB962C8B-B14F-4D97-AF65-F5344CB8AC3E}">
        <p14:creationId xmlns:p14="http://schemas.microsoft.com/office/powerpoint/2010/main" xmlns="" val="2192276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C5925D-40B9-4E42-9CA1-CE8DFBA2D14F}" type="datetime1">
              <a:rPr lang="en-US" smtClean="0"/>
              <a:pPr/>
              <a:t>5/15/2022</a:t>
            </a:fld>
            <a:endParaRPr lang="en-US"/>
          </a:p>
        </p:txBody>
      </p:sp>
      <p:sp>
        <p:nvSpPr>
          <p:cNvPr id="5" name="Footer Placeholder 4"/>
          <p:cNvSpPr>
            <a:spLocks noGrp="1"/>
          </p:cNvSpPr>
          <p:nvPr>
            <p:ph type="ftr" sz="quarter" idx="11"/>
          </p:nvPr>
        </p:nvSpPr>
        <p:spPr>
          <a:xfrm>
            <a:off x="1905000" y="6356350"/>
            <a:ext cx="62484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smtClean="0">
                <a:latin typeface="Times New Roman" pitchFamily="18" charset="0"/>
                <a:cs typeface="Times New Roman" pitchFamily="18" charset="0"/>
              </a:rPr>
              <a:t>Old </a:t>
            </a:r>
            <a:r>
              <a:rPr lang="en-US" sz="2400" b="1" smtClean="0">
                <a:latin typeface="Times New Roman" pitchFamily="18" charset="0"/>
                <a:cs typeface="Times New Roman" pitchFamily="18" charset="0"/>
              </a:rPr>
              <a:t>Question Paper(CO3</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10" name="Object 2"/>
          <p:cNvGraphicFramePr>
            <a:graphicFrameLocks noGrp="1" noChangeAspect="1"/>
          </p:cNvGraphicFramePr>
          <p:nvPr>
            <p:ph idx="1"/>
            <p:extLst>
              <p:ext uri="{D42A27DB-BD31-4B8C-83A1-F6EECF244321}">
                <p14:modId xmlns:p14="http://schemas.microsoft.com/office/powerpoint/2010/main" xmlns="" val="854028290"/>
              </p:ext>
            </p:extLst>
          </p:nvPr>
        </p:nvGraphicFramePr>
        <p:xfrm>
          <a:off x="990600" y="990600"/>
          <a:ext cx="6858000" cy="5365749"/>
        </p:xfrm>
        <a:graphic>
          <a:graphicData uri="http://schemas.openxmlformats.org/presentationml/2006/ole">
            <p:oleObj spid="_x0000_s1098" name="Acrobat Document" r:id="rId4" imgW="5393880" imgH="7656840" progId="">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28600" y="990600"/>
                <a:ext cx="8458200" cy="5257800"/>
              </a:xfrm>
            </p:spPr>
            <p:txBody>
              <a:bodyPr>
                <a:noAutofit/>
              </a:bodyPr>
              <a:lstStyle/>
              <a:p>
                <a:pPr marL="0" indent="0" algn="just">
                  <a:buNone/>
                </a:pPr>
                <a:r>
                  <a:rPr lang="en-US" sz="1800" dirty="0" smtClean="0">
                    <a:latin typeface="Times New Roman" pitchFamily="18" charset="0"/>
                    <a:cs typeface="Times New Roman" pitchFamily="18" charset="0"/>
                  </a:rPr>
                  <a:t>Q1. A manufacturing concern produces a product consisting of two raw materials A and B. The production function is estimated as </a:t>
                </a: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
                </a:r>
                <a14:m>
                  <m:oMath xmlns:m="http://schemas.openxmlformats.org/officeDocument/2006/math">
                    <m:r>
                      <a:rPr lang="en-US" sz="1800" b="0" i="1" smtClean="0">
                        <a:latin typeface="Cambria Math" panose="02040503050406030204" pitchFamily="18" charset="0"/>
                        <a:cs typeface="Times New Roman" pitchFamily="18" charset="0"/>
                      </a:rPr>
                      <m:t>𝑍</m:t>
                    </m:r>
                    <m:r>
                      <a:rPr lang="en-US" sz="1800" b="0" i="1" smtClean="0">
                        <a:latin typeface="Cambria Math" panose="02040503050406030204" pitchFamily="18" charset="0"/>
                        <a:cs typeface="Times New Roman" pitchFamily="18" charset="0"/>
                      </a:rPr>
                      <m:t>=</m:t>
                    </m:r>
                    <m:r>
                      <a:rPr lang="en-US" sz="1800" b="0" i="1" smtClean="0">
                        <a:latin typeface="Cambria Math" panose="02040503050406030204" pitchFamily="18" charset="0"/>
                        <a:cs typeface="Times New Roman" pitchFamily="18" charset="0"/>
                      </a:rPr>
                      <m:t>𝑓</m:t>
                    </m:r>
                    <m:d>
                      <m:dPr>
                        <m:ctrlPr>
                          <a:rPr lang="en-US" sz="1800" b="0" i="1" smtClean="0">
                            <a:latin typeface="Cambria Math" panose="02040503050406030204" pitchFamily="18" charset="0"/>
                            <a:cs typeface="Times New Roman" pitchFamily="18" charset="0"/>
                          </a:rPr>
                        </m:ctrlPr>
                      </m:dPr>
                      <m:e>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e>
                    </m:d>
                    <m:r>
                      <a:rPr lang="en-US" sz="1800" b="0" i="1" smtClean="0">
                        <a:latin typeface="Cambria Math" panose="02040503050406030204" pitchFamily="18" charset="0"/>
                        <a:cs typeface="Times New Roman" pitchFamily="18" charset="0"/>
                      </a:rPr>
                      <m:t>=3.6</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r>
                      <a:rPr lang="en-US" sz="1800" b="0" i="1" smtClean="0">
                        <a:latin typeface="Cambria Math" panose="02040503050406030204" pitchFamily="18" charset="0"/>
                        <a:cs typeface="Times New Roman" pitchFamily="18" charset="0"/>
                      </a:rPr>
                      <m:t>−0.4</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up>
                        <m:r>
                          <a:rPr lang="en-US" sz="1800" b="0" i="1" smtClean="0">
                            <a:latin typeface="Cambria Math" panose="02040503050406030204" pitchFamily="18" charset="0"/>
                            <a:cs typeface="Times New Roman" pitchFamily="18" charset="0"/>
                          </a:rPr>
                          <m:t>2</m:t>
                        </m:r>
                      </m:sup>
                    </m:sSubSup>
                    <m:r>
                      <a:rPr lang="en-US" sz="1800" b="0" i="1" smtClean="0">
                        <a:latin typeface="Cambria Math" panose="02040503050406030204" pitchFamily="18" charset="0"/>
                        <a:cs typeface="Times New Roman" pitchFamily="18" charset="0"/>
                      </a:rPr>
                      <m:t>+1.6</m:t>
                    </m:r>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r>
                      <a:rPr lang="en-US" sz="1800" b="0" i="1" smtClean="0">
                        <a:latin typeface="Cambria Math" panose="02040503050406030204" pitchFamily="18" charset="0"/>
                        <a:cs typeface="Times New Roman" pitchFamily="18" charset="0"/>
                      </a:rPr>
                      <m:t>−0.2</m:t>
                    </m:r>
                    <m:sSubSup>
                      <m:sSubSupPr>
                        <m:ctrlPr>
                          <a:rPr lang="en-US" sz="1800" b="0" i="1" smtClean="0">
                            <a:latin typeface="Cambria Math" panose="02040503050406030204" pitchFamily="18" charset="0"/>
                            <a:cs typeface="Times New Roman" pitchFamily="18" charset="0"/>
                          </a:rPr>
                        </m:ctrlPr>
                      </m:sSubSup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up>
                        <m:r>
                          <a:rPr lang="en-US" sz="1800" b="0" i="1" smtClean="0">
                            <a:latin typeface="Cambria Math" panose="02040503050406030204" pitchFamily="18" charset="0"/>
                            <a:cs typeface="Times New Roman" pitchFamily="18" charset="0"/>
                          </a:rPr>
                          <m:t>2</m:t>
                        </m:r>
                      </m:sup>
                    </m:sSubSup>
                  </m:oMath>
                </a14:m>
                <a:endParaRPr lang="en-US" sz="1800" b="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where Z represents the quantity(in tons) of the product produced and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1</m:t>
                        </m:r>
                      </m:sub>
                    </m:sSub>
                  </m:oMath>
                </a14:m>
                <a:r>
                  <a:rPr lang="en-US" sz="1800" dirty="0" smtClean="0">
                    <a:latin typeface="Times New Roman" pitchFamily="18" charset="0"/>
                    <a:cs typeface="Times New Roman" pitchFamily="18" charset="0"/>
                  </a:rPr>
                  <a:t> and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b="0" i="1" smtClean="0">
                            <a:latin typeface="Cambria Math" panose="02040503050406030204" pitchFamily="18" charset="0"/>
                            <a:cs typeface="Times New Roman" pitchFamily="18" charset="0"/>
                          </a:rPr>
                          <m:t>2</m:t>
                        </m:r>
                      </m:sub>
                    </m:sSub>
                  </m:oMath>
                </a14:m>
                <a:r>
                  <a:rPr lang="en-US" sz="1800" dirty="0" smtClean="0">
                    <a:latin typeface="Times New Roman" pitchFamily="18" charset="0"/>
                    <a:cs typeface="Times New Roman" pitchFamily="18" charset="0"/>
                  </a:rPr>
                  <a:t> designate the input amounts of raw materials A and B. The company has </a:t>
                </a:r>
                <a:r>
                  <a:rPr lang="en-US" sz="1800" dirty="0" err="1" smtClean="0">
                    <a:latin typeface="Times New Roman" pitchFamily="18" charset="0"/>
                    <a:cs typeface="Times New Roman" pitchFamily="18" charset="0"/>
                  </a:rPr>
                  <a:t>Rs</a:t>
                </a:r>
                <a:r>
                  <a:rPr lang="en-US" sz="1800" dirty="0" smtClean="0">
                    <a:latin typeface="Times New Roman" pitchFamily="18" charset="0"/>
                    <a:cs typeface="Times New Roman" pitchFamily="18" charset="0"/>
                  </a:rPr>
                  <a:t>. 50,000 to spend on these two raw materials. The unit price of A is </a:t>
                </a:r>
                <a:r>
                  <a:rPr lang="en-US" sz="1800" dirty="0" err="1" smtClean="0">
                    <a:latin typeface="Times New Roman" pitchFamily="18" charset="0"/>
                    <a:cs typeface="Times New Roman" pitchFamily="18" charset="0"/>
                  </a:rPr>
                  <a:t>Rs</a:t>
                </a:r>
                <a:r>
                  <a:rPr lang="en-US" sz="1800" dirty="0" smtClean="0">
                    <a:latin typeface="Times New Roman" pitchFamily="18" charset="0"/>
                    <a:cs typeface="Times New Roman" pitchFamily="18" charset="0"/>
                  </a:rPr>
                  <a:t>. 10,000 and of B is </a:t>
                </a:r>
                <a:r>
                  <a:rPr lang="en-US" sz="1800" dirty="0" err="1" smtClean="0">
                    <a:latin typeface="Times New Roman" pitchFamily="18" charset="0"/>
                    <a:cs typeface="Times New Roman" pitchFamily="18" charset="0"/>
                  </a:rPr>
                  <a:t>Rs</a:t>
                </a:r>
                <a:r>
                  <a:rPr lang="en-US" sz="1800" dirty="0" smtClean="0">
                    <a:latin typeface="Times New Roman" pitchFamily="18" charset="0"/>
                    <a:cs typeface="Times New Roman" pitchFamily="18" charset="0"/>
                  </a:rPr>
                  <a:t>. 5,000. Determine how much input amounts of A and B be decided so as to maximize the production output.</a:t>
                </a:r>
              </a:p>
              <a:p>
                <a:pPr marL="0" indent="0">
                  <a:buNone/>
                </a:pPr>
                <a:r>
                  <a:rPr lang="en-US" sz="1800" dirty="0" smtClean="0">
                    <a:latin typeface="Times New Roman" pitchFamily="18" charset="0"/>
                    <a:cs typeface="Times New Roman" pitchFamily="18" charset="0"/>
                  </a:rPr>
                  <a:t>Q2. </a:t>
                </a:r>
                <a:r>
                  <a:rPr lang="en-US" sz="1800" dirty="0">
                    <a:latin typeface="Times New Roman" pitchFamily="18" charset="0"/>
                    <a:cs typeface="Times New Roman" pitchFamily="18" charset="0"/>
                  </a:rPr>
                  <a:t>Solve the following NLPP by using the method of Lagrangian multipliers:</a:t>
                </a:r>
              </a:p>
              <a:p>
                <a:pPr marL="0" indent="0">
                  <a:buNone/>
                </a:pPr>
                <a:r>
                  <a:rPr lang="en-US" sz="1800" dirty="0">
                    <a:latin typeface="Times New Roman" pitchFamily="18" charset="0"/>
                    <a:cs typeface="Times New Roman" pitchFamily="18" charset="0"/>
                  </a:rPr>
                  <a:t>        Max. </a:t>
                </a:r>
                <a14:m>
                  <m:oMath xmlns:m="http://schemas.openxmlformats.org/officeDocument/2006/math">
                    <m:r>
                      <a:rPr lang="en-US" sz="1800" i="1">
                        <a:latin typeface="Cambria Math" panose="02040503050406030204" pitchFamily="18" charset="0"/>
                        <a:cs typeface="Times New Roman" pitchFamily="18" charset="0"/>
                      </a:rPr>
                      <m:t>𝑍</m:t>
                    </m:r>
                    <m:r>
                      <a:rPr lang="en-US" sz="1800" i="1">
                        <a:latin typeface="Cambria Math" panose="02040503050406030204" pitchFamily="18" charset="0"/>
                        <a:cs typeface="Times New Roman" pitchFamily="18" charset="0"/>
                      </a:rPr>
                      <m:t>=</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+3</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+5</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up>
                        <m:r>
                          <a:rPr lang="en-US" sz="1800" i="1">
                            <a:latin typeface="Cambria Math" panose="02040503050406030204" pitchFamily="18" charset="0"/>
                            <a:cs typeface="Times New Roman" pitchFamily="18" charset="0"/>
                          </a:rPr>
                          <m:t>2</m:t>
                        </m:r>
                      </m:sup>
                    </m:sSubSup>
                  </m:oMath>
                </a14:m>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Subject to the Constraints :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+3</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cs typeface="Times New Roman" pitchFamily="18" charset="0"/>
                      </a:rPr>
                      <m:t>=2</m:t>
                    </m:r>
                  </m:oMath>
                </a14:m>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ea typeface="Cambria Math" panose="02040503050406030204" pitchFamily="18" charset="0"/>
                        <a:cs typeface="Times New Roman" pitchFamily="18" charset="0"/>
                      </a:rPr>
                      <m:t>≥0.</m:t>
                    </m:r>
                  </m:oMath>
                </a14:m>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Q3. </a:t>
                </a:r>
                <a:r>
                  <a:rPr lang="en-US" sz="1800" dirty="0">
                    <a:latin typeface="Times New Roman" pitchFamily="18" charset="0"/>
                    <a:cs typeface="Times New Roman" pitchFamily="18" charset="0"/>
                  </a:rPr>
                  <a:t>Find the dimensions of a rectangular parallelepiped with largest volume whose sides are parallel to the coordinate planes, to be inscribed in the ellipsoid</a:t>
                </a:r>
              </a:p>
              <a:p>
                <a:pPr marL="0" indent="0">
                  <a:buNone/>
                </a:pPr>
                <a:r>
                  <a:rPr lang="en-US" sz="1800" dirty="0">
                    <a:latin typeface="Times New Roman" pitchFamily="18" charset="0"/>
                    <a:cs typeface="Times New Roman" pitchFamily="18" charset="0"/>
                  </a:rPr>
                  <a:t/>
                </a:r>
                <a14:m>
                  <m:oMath xmlns:m="http://schemas.openxmlformats.org/officeDocument/2006/math">
                    <m:r>
                      <a:rPr lang="en-US" sz="1800" i="1">
                        <a:latin typeface="Cambria Math" panose="02040503050406030204" pitchFamily="18" charset="0"/>
                        <a:cs typeface="Times New Roman" pitchFamily="18" charset="0"/>
                      </a:rPr>
                      <m:t>𝑔</m:t>
                    </m:r>
                    <m:d>
                      <m:dPr>
                        <m:ctrlPr>
                          <a:rPr lang="en-US" sz="1800" i="1">
                            <a:latin typeface="Cambria Math" panose="02040503050406030204" pitchFamily="18" charset="0"/>
                            <a:cs typeface="Times New Roman" pitchFamily="18" charset="0"/>
                          </a:rPr>
                        </m:ctrlPr>
                      </m:dPr>
                      <m:e>
                        <m:r>
                          <a:rPr lang="en-US" sz="1800" i="1">
                            <a:latin typeface="Cambria Math" panose="02040503050406030204" pitchFamily="18" charset="0"/>
                            <a:cs typeface="Times New Roman" pitchFamily="18" charset="0"/>
                          </a:rPr>
                          <m:t>𝑥</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𝑦</m:t>
                        </m:r>
                        <m:r>
                          <a:rPr lang="en-US" sz="1800" i="1">
                            <a:latin typeface="Cambria Math" panose="02040503050406030204" pitchFamily="18" charset="0"/>
                            <a:cs typeface="Times New Roman" pitchFamily="18" charset="0"/>
                          </a:rPr>
                          <m:t>,</m:t>
                        </m:r>
                        <m:r>
                          <a:rPr lang="en-US" sz="1800" i="1">
                            <a:latin typeface="Cambria Math" panose="02040503050406030204" pitchFamily="18" charset="0"/>
                            <a:cs typeface="Times New Roman" pitchFamily="18" charset="0"/>
                          </a:rPr>
                          <m:t>𝑧</m:t>
                        </m:r>
                      </m:e>
                    </m:d>
                    <m:r>
                      <a:rPr lang="en-US" sz="1800" i="1">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cs typeface="Times New Roman" pitchFamily="18" charset="0"/>
                              </a:rPr>
                              <m:t>𝑥</m:t>
                            </m:r>
                          </m:e>
                          <m:sup>
                            <m:r>
                              <a:rPr lang="en-US" sz="1800" i="1">
                                <a:latin typeface="Cambria Math" panose="02040503050406030204" pitchFamily="18" charset="0"/>
                                <a:cs typeface="Times New Roman" pitchFamily="18" charset="0"/>
                              </a:rPr>
                              <m:t>2</m:t>
                            </m:r>
                          </m:sup>
                        </m:sSup>
                      </m:num>
                      <m:den>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cs typeface="Times New Roman" pitchFamily="18" charset="0"/>
                              </a:rPr>
                              <m:t>𝑎</m:t>
                            </m:r>
                          </m:e>
                          <m:sup>
                            <m:r>
                              <a:rPr lang="en-US" sz="1800" i="1">
                                <a:latin typeface="Cambria Math" panose="02040503050406030204" pitchFamily="18" charset="0"/>
                                <a:cs typeface="Times New Roman" pitchFamily="18" charset="0"/>
                              </a:rPr>
                              <m:t>2</m:t>
                            </m:r>
                          </m:sup>
                        </m:sSup>
                      </m:den>
                    </m:f>
                    <m:r>
                      <a:rPr lang="en-US" sz="1800" i="1">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cs typeface="Times New Roman" pitchFamily="18" charset="0"/>
                              </a:rPr>
                              <m:t>𝑦</m:t>
                            </m:r>
                          </m:e>
                          <m:sup>
                            <m:r>
                              <a:rPr lang="en-US" sz="1800" i="1">
                                <a:latin typeface="Cambria Math" panose="02040503050406030204" pitchFamily="18" charset="0"/>
                                <a:cs typeface="Times New Roman" pitchFamily="18" charset="0"/>
                              </a:rPr>
                              <m:t>2</m:t>
                            </m:r>
                          </m:sup>
                        </m:sSup>
                      </m:num>
                      <m:den>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cs typeface="Times New Roman" pitchFamily="18" charset="0"/>
                              </a:rPr>
                              <m:t>𝑏</m:t>
                            </m:r>
                          </m:e>
                          <m:sup>
                            <m:r>
                              <a:rPr lang="en-US" sz="1800" i="1">
                                <a:latin typeface="Cambria Math" panose="02040503050406030204" pitchFamily="18" charset="0"/>
                                <a:cs typeface="Times New Roman" pitchFamily="18" charset="0"/>
                              </a:rPr>
                              <m:t>2</m:t>
                            </m:r>
                          </m:sup>
                        </m:sSup>
                      </m:den>
                    </m:f>
                    <m:r>
                      <a:rPr lang="en-US" sz="1800" i="1">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cs typeface="Times New Roman" pitchFamily="18" charset="0"/>
                              </a:rPr>
                              <m:t>𝑧</m:t>
                            </m:r>
                          </m:e>
                          <m:sup>
                            <m:r>
                              <a:rPr lang="en-US" sz="1800" i="1">
                                <a:latin typeface="Cambria Math" panose="02040503050406030204" pitchFamily="18" charset="0"/>
                                <a:cs typeface="Times New Roman" pitchFamily="18" charset="0"/>
                              </a:rPr>
                              <m:t>2</m:t>
                            </m:r>
                          </m:sup>
                        </m:sSup>
                      </m:num>
                      <m:den>
                        <m:sSup>
                          <m:sSupPr>
                            <m:ctrlPr>
                              <a:rPr lang="en-US" sz="1800" i="1">
                                <a:latin typeface="Cambria Math" panose="02040503050406030204" pitchFamily="18" charset="0"/>
                                <a:cs typeface="Times New Roman" pitchFamily="18" charset="0"/>
                              </a:rPr>
                            </m:ctrlPr>
                          </m:sSupPr>
                          <m:e>
                            <m:r>
                              <a:rPr lang="en-US" sz="1800" i="1">
                                <a:latin typeface="Cambria Math" panose="02040503050406030204" pitchFamily="18" charset="0"/>
                                <a:cs typeface="Times New Roman" pitchFamily="18" charset="0"/>
                              </a:rPr>
                              <m:t>𝑐</m:t>
                            </m:r>
                          </m:e>
                          <m:sup>
                            <m:r>
                              <a:rPr lang="en-US" sz="1800" i="1">
                                <a:latin typeface="Cambria Math" panose="02040503050406030204" pitchFamily="18" charset="0"/>
                                <a:cs typeface="Times New Roman" pitchFamily="18" charset="0"/>
                              </a:rPr>
                              <m:t>2</m:t>
                            </m:r>
                          </m:sup>
                        </m:sSup>
                      </m:den>
                    </m:f>
                    <m:r>
                      <a:rPr lang="en-US" sz="1800" i="1">
                        <a:latin typeface="Cambria Math" panose="02040503050406030204" pitchFamily="18" charset="0"/>
                        <a:cs typeface="Times New Roman" pitchFamily="18" charset="0"/>
                      </a:rPr>
                      <m:t>−1=0</m:t>
                    </m:r>
                  </m:oMath>
                </a14:m>
                <a:r>
                  <a:rPr lang="en-US" sz="18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r>
              </a:p>
              <a:p>
                <a:pPr marL="0" indent="0" algn="just">
                  <a:buNone/>
                </a:pPr>
                <a:r>
                  <a:rPr lang="en-US" sz="1800" dirty="0" smtClean="0">
                    <a:latin typeface="Times New Roman" pitchFamily="18" charset="0"/>
                    <a:cs typeface="Times New Roman" pitchFamily="18" charset="0"/>
                  </a:rPr>
                  <a:t/>
                </a: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990600"/>
                <a:ext cx="8458200" cy="5257800"/>
              </a:xfrm>
              <a:blipFill rotWithShape="0">
                <a:blip r:embed="rId2"/>
                <a:stretch>
                  <a:fillRect l="-649" t="-696" r="-57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034EE3C-FF4E-4AED-B381-7F08C5D35CC6}" type="datetime1">
              <a:rPr lang="en-US" smtClean="0"/>
              <a:pPr/>
              <a:t>5/15/2022</a:t>
            </a:fld>
            <a:endParaRPr lang="en-US" dirty="0"/>
          </a:p>
        </p:txBody>
      </p:sp>
      <p:sp>
        <p:nvSpPr>
          <p:cNvPr id="5" name="Footer Placeholder 4"/>
          <p:cNvSpPr>
            <a:spLocks noGrp="1"/>
          </p:cNvSpPr>
          <p:nvPr>
            <p:ph type="ftr" sz="quarter" idx="11"/>
          </p:nvPr>
        </p:nvSpPr>
        <p:spPr>
          <a:xfrm>
            <a:off x="1600200" y="6356351"/>
            <a:ext cx="6400800" cy="365124"/>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Assignment - 1 </a:t>
            </a:r>
            <a:r>
              <a:rPr lang="en-US" sz="3000" b="1" noProof="0"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1" name="Title 1"/>
          <p:cNvSpPr txBox="1">
            <a:spLocks/>
          </p:cNvSpPr>
          <p:nvPr/>
        </p:nvSpPr>
        <p:spPr>
          <a:xfrm>
            <a:off x="1341474" y="443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Expected Questions for University Exam(CO3)</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586" y="914400"/>
            <a:ext cx="8763000" cy="3733800"/>
          </a:xfrm>
        </p:spPr>
        <p:txBody>
          <a:bodyPr>
            <a:noAutofit/>
          </a:bodyPr>
          <a:lstStyle/>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Data networks-Routing</a:t>
            </a:r>
          </a:p>
          <a:p>
            <a:r>
              <a:rPr lang="en-US" sz="1800" dirty="0" smtClean="0">
                <a:latin typeface="Times New Roman" pitchFamily="18" charset="0"/>
                <a:cs typeface="Times New Roman" pitchFamily="18" charset="0"/>
              </a:rPr>
              <a:t>Production planning</a:t>
            </a:r>
          </a:p>
          <a:p>
            <a:r>
              <a:rPr lang="en-US" sz="1800" dirty="0" smtClean="0">
                <a:latin typeface="Times New Roman" pitchFamily="18" charset="0"/>
                <a:cs typeface="Times New Roman" pitchFamily="18" charset="0"/>
              </a:rPr>
              <a:t>Resource allocation</a:t>
            </a:r>
          </a:p>
          <a:p>
            <a:r>
              <a:rPr lang="en-US" sz="1800" dirty="0" smtClean="0">
                <a:latin typeface="Times New Roman" pitchFamily="18" charset="0"/>
                <a:cs typeface="Times New Roman" pitchFamily="18" charset="0"/>
              </a:rPr>
              <a:t>Computer-aided design</a:t>
            </a:r>
          </a:p>
          <a:p>
            <a:r>
              <a:rPr lang="en-US" sz="1800" dirty="0" smtClean="0">
                <a:latin typeface="Times New Roman" pitchFamily="18" charset="0"/>
                <a:cs typeface="Times New Roman" pitchFamily="18" charset="0"/>
              </a:rPr>
              <a:t>Solution of equilibrium models</a:t>
            </a:r>
          </a:p>
          <a:p>
            <a:r>
              <a:rPr lang="en-US" sz="1800" dirty="0" smtClean="0">
                <a:latin typeface="Times New Roman" pitchFamily="18" charset="0"/>
                <a:cs typeface="Times New Roman" pitchFamily="18" charset="0"/>
              </a:rPr>
              <a:t>Data analysis and least squares formulations</a:t>
            </a:r>
          </a:p>
          <a:p>
            <a:r>
              <a:rPr lang="en-US" sz="1800" dirty="0" smtClean="0">
                <a:latin typeface="Times New Roman" pitchFamily="18" charset="0"/>
                <a:cs typeface="Times New Roman" pitchFamily="18" charset="0"/>
              </a:rPr>
              <a:t>Modeling human or organizational behavior</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2200" dirty="0"/>
          </a:p>
        </p:txBody>
      </p:sp>
      <p:sp>
        <p:nvSpPr>
          <p:cNvPr id="4" name="Date Placeholder 3"/>
          <p:cNvSpPr>
            <a:spLocks noGrp="1"/>
          </p:cNvSpPr>
          <p:nvPr>
            <p:ph type="dt" sz="half" idx="10"/>
          </p:nvPr>
        </p:nvSpPr>
        <p:spPr/>
        <p:txBody>
          <a:bodyPr/>
          <a:lstStyle/>
          <a:p>
            <a:fld id="{D1B6DEEB-482B-4849-B0F3-9B460DD0F11F}" type="datetime1">
              <a:rPr lang="en-US" smtClean="0"/>
              <a:pPr/>
              <a:t>5/15/2022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368056" y="0"/>
            <a:ext cx="7699744"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Branchwise Application of NLPP</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761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57943946"/>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990600"/>
                <a:ext cx="8534400" cy="5365750"/>
              </a:xfrm>
            </p:spPr>
            <p:txBody>
              <a:bodyPr>
                <a:noAutofit/>
              </a:bodyPr>
              <a:lstStyle/>
              <a:p>
                <a:pPr marL="0" indent="0">
                  <a:buNone/>
                </a:pPr>
                <a:r>
                  <a:rPr lang="en-US" sz="1800" dirty="0">
                    <a:latin typeface="Times New Roman" pitchFamily="18" charset="0"/>
                    <a:cs typeface="Times New Roman" pitchFamily="18" charset="0"/>
                  </a:rPr>
                  <a:t>Q4. Solve the non-linear programming problem:</a:t>
                </a:r>
              </a:p>
              <a:p>
                <a:pPr marL="0" indent="0">
                  <a:buNone/>
                </a:pPr>
                <a:r>
                  <a:rPr lang="en-US" sz="1800" dirty="0">
                    <a:latin typeface="Times New Roman" pitchFamily="18" charset="0"/>
                    <a:cs typeface="Times New Roman" pitchFamily="18" charset="0"/>
                  </a:rPr>
                  <a:t>       Optimize     </a:t>
                </a:r>
                <a14:m>
                  <m:oMath xmlns:m="http://schemas.openxmlformats.org/officeDocument/2006/math">
                    <m:r>
                      <a:rPr lang="en-US" sz="1800" i="1">
                        <a:latin typeface="Cambria Math" panose="02040503050406030204" pitchFamily="18" charset="0"/>
                        <a:cs typeface="Times New Roman" pitchFamily="18" charset="0"/>
                      </a:rPr>
                      <m:t>𝑍</m:t>
                    </m:r>
                    <m:r>
                      <a:rPr lang="en-US" sz="1800" i="1">
                        <a:latin typeface="Cambria Math" panose="02040503050406030204" pitchFamily="18" charset="0"/>
                        <a:cs typeface="Times New Roman" pitchFamily="18" charset="0"/>
                      </a:rPr>
                      <m:t>=4</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+2</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−4</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oMath>
                </a14:m>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Subject to the constraints :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cs typeface="Times New Roman" pitchFamily="18" charset="0"/>
                      </a:rPr>
                      <m:t>=15</m:t>
                    </m:r>
                  </m:oMath>
                </a14:m>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r>
                <a14:m>
                  <m:oMath xmlns:m="http://schemas.openxmlformats.org/officeDocument/2006/math">
                    <m:r>
                      <a:rPr lang="en-US" sz="1800" i="1">
                        <a:latin typeface="Cambria Math" panose="02040503050406030204" pitchFamily="18" charset="0"/>
                        <a:cs typeface="Times New Roman" pitchFamily="18" charset="0"/>
                      </a:rPr>
                      <m:t>2</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+2</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cs typeface="Times New Roman" pitchFamily="18" charset="0"/>
                      </a:rPr>
                      <m:t>=20</m:t>
                    </m:r>
                  </m:oMath>
                </a14:m>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ea typeface="Cambria Math" panose="02040503050406030204" pitchFamily="18" charset="0"/>
                        <a:cs typeface="Times New Roman" pitchFamily="18" charset="0"/>
                      </a:rPr>
                      <m:t>≥0.</m:t>
                    </m:r>
                  </m:oMath>
                </a14:m>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smtClean="0">
                    <a:latin typeface="Times New Roman" pitchFamily="18" charset="0"/>
                    <a:cs typeface="Times New Roman" pitchFamily="18" charset="0"/>
                  </a:rPr>
                  <a:t>Q5. </a:t>
                </a:r>
                <a:r>
                  <a:rPr lang="en-US" sz="1800" dirty="0">
                    <a:latin typeface="Times New Roman" pitchFamily="18" charset="0"/>
                    <a:cs typeface="Times New Roman" pitchFamily="18" charset="0"/>
                  </a:rPr>
                  <a:t>Solve the Problem:    Minimize </a:t>
                </a:r>
                <a14:m>
                  <m:oMath xmlns:m="http://schemas.openxmlformats.org/officeDocument/2006/math">
                    <m:r>
                      <a:rPr lang="en-US" sz="1800" i="1">
                        <a:latin typeface="Cambria Math" panose="02040503050406030204" pitchFamily="18" charset="0"/>
                        <a:cs typeface="Times New Roman" pitchFamily="18" charset="0"/>
                      </a:rPr>
                      <m:t>𝑍</m:t>
                    </m:r>
                    <m:r>
                      <a:rPr lang="en-US" sz="1800" i="1">
                        <a:latin typeface="Cambria Math" panose="02040503050406030204" pitchFamily="18" charset="0"/>
                        <a:cs typeface="Times New Roman" pitchFamily="18" charset="0"/>
                      </a:rPr>
                      <m:t>=</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up>
                        <m:r>
                          <a:rPr lang="en-US" sz="1800" i="1">
                            <a:latin typeface="Cambria Math" panose="02040503050406030204" pitchFamily="18" charset="0"/>
                            <a:cs typeface="Times New Roman" pitchFamily="18" charset="0"/>
                          </a:rPr>
                          <m:t>2</m:t>
                        </m:r>
                      </m:sup>
                    </m:sSubSup>
                  </m:oMath>
                </a14:m>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Under the restrictions :  </a:t>
                </a:r>
                <a14:m>
                  <m:oMath xmlns:m="http://schemas.openxmlformats.org/officeDocument/2006/math">
                    <m:r>
                      <a:rPr lang="en-US" sz="1800" i="1">
                        <a:latin typeface="Cambria Math" panose="02040503050406030204" pitchFamily="18" charset="0"/>
                        <a:cs typeface="Times New Roman" pitchFamily="18" charset="0"/>
                      </a:rPr>
                      <m:t>4</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+2</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cs typeface="Times New Roman" pitchFamily="18" charset="0"/>
                      </a:rPr>
                      <m:t>=14</m:t>
                    </m:r>
                  </m:oMath>
                </a14:m>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3</m:t>
                        </m:r>
                      </m:sub>
                    </m:sSub>
                    <m:r>
                      <a:rPr lang="en-US" sz="1800" i="1">
                        <a:latin typeface="Cambria Math" panose="02040503050406030204" pitchFamily="18" charset="0"/>
                        <a:cs typeface="Times New Roman" pitchFamily="18" charset="0"/>
                      </a:rPr>
                      <m:t> </m:t>
                    </m:r>
                    <m:r>
                      <a:rPr lang="en-US" sz="1800" i="1">
                        <a:latin typeface="Cambria Math" panose="02040503050406030204" pitchFamily="18" charset="0"/>
                        <a:ea typeface="Cambria Math" panose="02040503050406030204" pitchFamily="18" charset="0"/>
                        <a:cs typeface="Times New Roman" pitchFamily="18" charset="0"/>
                      </a:rPr>
                      <m:t>≥0.</m:t>
                    </m:r>
                  </m:oMath>
                </a14:m>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By using Lagrange method of multiplier</a:t>
                </a:r>
                <a:r>
                  <a:rPr lang="en-US" sz="1800" dirty="0" smtClean="0">
                    <a:latin typeface="Times New Roman" pitchFamily="18" charset="0"/>
                    <a:cs typeface="Times New Roman" pitchFamily="18" charset="0"/>
                  </a:rPr>
                  <a:t>.</a:t>
                </a:r>
              </a:p>
              <a:p>
                <a:pPr marL="0" indent="0" algn="just">
                  <a:buNone/>
                </a:pPr>
                <a:r>
                  <a:rPr lang="en-US" sz="1800" dirty="0" smtClean="0">
                    <a:latin typeface="Times New Roman" pitchFamily="18" charset="0"/>
                    <a:cs typeface="Times New Roman" pitchFamily="18" charset="0"/>
                  </a:rPr>
                  <a:t>Q6. </a:t>
                </a:r>
                <a:r>
                  <a:rPr lang="en-US" sz="1800" dirty="0">
                    <a:latin typeface="Times New Roman" pitchFamily="18" charset="0"/>
                    <a:cs typeface="Times New Roman" pitchFamily="18" charset="0"/>
                  </a:rPr>
                  <a:t>Find the necessary and Sufficient KKT condition of  the following NLPP:</a:t>
                </a:r>
              </a:p>
              <a:p>
                <a:pPr marL="0" indent="0" algn="just">
                  <a:buNone/>
                </a:pPr>
                <a:r>
                  <a:rPr lang="en-US" sz="1800" dirty="0">
                    <a:latin typeface="Times New Roman" pitchFamily="18" charset="0"/>
                    <a:cs typeface="Times New Roman" pitchFamily="18" charset="0"/>
                  </a:rPr>
                  <a:t>        Minimize  </a:t>
                </a:r>
                <a14:m>
                  <m:oMath xmlns:m="http://schemas.openxmlformats.org/officeDocument/2006/math">
                    <m:r>
                      <a:rPr lang="en-US" sz="1800" i="1">
                        <a:latin typeface="Cambria Math" panose="02040503050406030204" pitchFamily="18" charset="0"/>
                        <a:cs typeface="Times New Roman" pitchFamily="18" charset="0"/>
                      </a:rPr>
                      <m:t>𝑍</m:t>
                    </m:r>
                    <m:r>
                      <a:rPr lang="en-US" sz="1800" i="1">
                        <a:latin typeface="Cambria Math" panose="02040503050406030204" pitchFamily="18" charset="0"/>
                        <a:cs typeface="Times New Roman" pitchFamily="18" charset="0"/>
                      </a:rPr>
                      <m:t>=2</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+3</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cs typeface="Times New Roman" pitchFamily="18" charset="0"/>
                      </a:rPr>
                      <m:t>−</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up>
                        <m:r>
                          <a:rPr lang="en-US" sz="1800" i="1">
                            <a:latin typeface="Cambria Math" panose="02040503050406030204" pitchFamily="18" charset="0"/>
                            <a:cs typeface="Times New Roman" pitchFamily="18" charset="0"/>
                          </a:rPr>
                          <m:t>2</m:t>
                        </m:r>
                      </m:sup>
                    </m:sSubSup>
                    <m:r>
                      <a:rPr lang="en-US" sz="1800" i="1">
                        <a:latin typeface="Cambria Math" panose="02040503050406030204" pitchFamily="18" charset="0"/>
                        <a:cs typeface="Times New Roman" pitchFamily="18" charset="0"/>
                      </a:rPr>
                      <m:t>−2</m:t>
                    </m:r>
                    <m:sSubSup>
                      <m:sSubSupPr>
                        <m:ctrlPr>
                          <a:rPr lang="en-US" sz="1800" i="1">
                            <a:latin typeface="Cambria Math" panose="02040503050406030204" pitchFamily="18" charset="0"/>
                            <a:cs typeface="Times New Roman" pitchFamily="18" charset="0"/>
                          </a:rPr>
                        </m:ctrlPr>
                      </m:sSubSup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up>
                        <m:r>
                          <a:rPr lang="en-US" sz="1800" i="1">
                            <a:latin typeface="Cambria Math" panose="02040503050406030204" pitchFamily="18" charset="0"/>
                            <a:cs typeface="Times New Roman" pitchFamily="18" charset="0"/>
                          </a:rPr>
                          <m:t>2</m:t>
                        </m:r>
                      </m:sup>
                    </m:sSubSup>
                  </m:oMath>
                </a14:m>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r>
                  <a:rPr lang="en-US" sz="1800" dirty="0" err="1">
                    <a:latin typeface="Times New Roman" pitchFamily="18" charset="0"/>
                    <a:cs typeface="Times New Roman" pitchFamily="18" charset="0"/>
                  </a:rPr>
                  <a:t>s.t.</a:t>
                </a:r>
                <a:r>
                  <a:rPr lang="en-US" sz="1800" dirty="0">
                    <a:latin typeface="Times New Roman" pitchFamily="18" charset="0"/>
                    <a:cs typeface="Times New Roman" pitchFamily="18" charset="0"/>
                  </a:rPr>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+3</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ea typeface="Cambria Math" panose="02040503050406030204" pitchFamily="18" charset="0"/>
                        <a:cs typeface="Times New Roman" pitchFamily="18" charset="0"/>
                      </a:rPr>
                      <m:t>≤6</m:t>
                    </m:r>
                  </m:oMath>
                </a14:m>
                <a:endParaRPr lang="en-US" sz="1800" dirty="0">
                  <a:latin typeface="Times New Roman" pitchFamily="18" charset="0"/>
                  <a:ea typeface="Cambria Math" panose="02040503050406030204"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14:m>
                  <m:oMath xmlns:m="http://schemas.openxmlformats.org/officeDocument/2006/math">
                    <m:r>
                      <a:rPr lang="en-US" sz="1800" i="1">
                        <a:latin typeface="Cambria Math" panose="02040503050406030204" pitchFamily="18" charset="0"/>
                        <a:cs typeface="Times New Roman" pitchFamily="18" charset="0"/>
                      </a:rPr>
                      <m:t>5</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+2</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ea typeface="Cambria Math" panose="02040503050406030204" pitchFamily="18" charset="0"/>
                        <a:cs typeface="Times New Roman" pitchFamily="18" charset="0"/>
                      </a:rPr>
                      <m:t>≤10</m:t>
                    </m:r>
                  </m:oMath>
                </a14:m>
                <a:endParaRPr lang="en-US" sz="1800" dirty="0">
                  <a:latin typeface="Times New Roman" pitchFamily="18" charset="0"/>
                  <a:ea typeface="Cambria Math" panose="02040503050406030204"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ea typeface="Cambria Math" panose="02040503050406030204" pitchFamily="18" charset="0"/>
                        <a:cs typeface="Times New Roman" pitchFamily="18" charset="0"/>
                      </a:rPr>
                      <m:t>≥0.</m:t>
                    </m:r>
                  </m:oMath>
                </a14:m>
                <a:endParaRPr lang="en-US" sz="1800" dirty="0">
                  <a:latin typeface="Times New Roman" pitchFamily="18" charset="0"/>
                  <a:ea typeface="Cambria Math" panose="02040503050406030204" pitchFamily="18" charset="0"/>
                  <a:cs typeface="Times New Roman" pitchFamily="18" charset="0"/>
                </a:endParaRPr>
              </a:p>
              <a:p>
                <a:pPr marL="0" indent="0" algn="just">
                  <a:buNone/>
                </a:pPr>
                <a:r>
                  <a:rPr lang="en-US" sz="1800" dirty="0" smtClean="0">
                    <a:latin typeface="Times New Roman" pitchFamily="18" charset="0"/>
                    <a:ea typeface="Cambria Math" panose="02040503050406030204" pitchFamily="18" charset="0"/>
                    <a:cs typeface="Times New Roman" pitchFamily="18" charset="0"/>
                  </a:rPr>
                  <a:t>Q7. </a:t>
                </a:r>
                <a:r>
                  <a:rPr lang="en-US" sz="1800" dirty="0">
                    <a:latin typeface="Times New Roman" pitchFamily="18" charset="0"/>
                    <a:ea typeface="Cambria Math" panose="02040503050406030204" pitchFamily="18" charset="0"/>
                    <a:cs typeface="Times New Roman" pitchFamily="18" charset="0"/>
                  </a:rPr>
                  <a:t>Solve : Maximize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itchFamily="18" charset="0"/>
                      </a:rPr>
                      <m:t>𝑍</m:t>
                    </m:r>
                    <m:r>
                      <a:rPr lang="en-US" sz="1800" i="1">
                        <a:latin typeface="Cambria Math" panose="02040503050406030204" pitchFamily="18" charset="0"/>
                        <a:ea typeface="Cambria Math" panose="02040503050406030204" pitchFamily="18" charset="0"/>
                        <a:cs typeface="Times New Roman" pitchFamily="18" charset="0"/>
                      </a:rPr>
                      <m:t>=3</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1</m:t>
                        </m:r>
                      </m:sub>
                    </m:sSub>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2</m:t>
                        </m:r>
                      </m:sub>
                    </m:sSub>
                  </m:oMath>
                </a14:m>
                <a:endParaRPr lang="en-US" sz="1800" dirty="0">
                  <a:latin typeface="Times New Roman" pitchFamily="18" charset="0"/>
                  <a:ea typeface="Cambria Math" panose="02040503050406030204" pitchFamily="18" charset="0"/>
                  <a:cs typeface="Times New Roman" pitchFamily="18" charset="0"/>
                </a:endParaRPr>
              </a:p>
              <a:p>
                <a:pPr marL="0" indent="0" algn="just">
                  <a:buNone/>
                </a:pPr>
                <a:r>
                  <a:rPr lang="en-US" sz="1800" dirty="0">
                    <a:latin typeface="Times New Roman" pitchFamily="18" charset="0"/>
                    <a:ea typeface="Cambria Math" panose="02040503050406030204" pitchFamily="18" charset="0"/>
                    <a:cs typeface="Times New Roman" pitchFamily="18" charset="0"/>
                  </a:rPr>
                  <a:t>      Subject to the constraints :  </a:t>
                </a:r>
                <a14:m>
                  <m:oMath xmlns:m="http://schemas.openxmlformats.org/officeDocument/2006/math">
                    <m:sSubSup>
                      <m:sSubSupPr>
                        <m:ctrlPr>
                          <a:rPr lang="en-US" sz="1800" i="1">
                            <a:latin typeface="Cambria Math" panose="02040503050406030204" pitchFamily="18" charset="0"/>
                            <a:ea typeface="Cambria Math" panose="02040503050406030204" pitchFamily="18" charset="0"/>
                            <a:cs typeface="Times New Roman" pitchFamily="18" charset="0"/>
                          </a:rPr>
                        </m:ctrlPr>
                      </m:sSubSup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1</m:t>
                        </m:r>
                      </m:sub>
                      <m:sup>
                        <m:r>
                          <a:rPr lang="en-US" sz="1800" i="1">
                            <a:latin typeface="Cambria Math" panose="02040503050406030204" pitchFamily="18" charset="0"/>
                            <a:ea typeface="Cambria Math" panose="02040503050406030204" pitchFamily="18" charset="0"/>
                            <a:cs typeface="Times New Roman" pitchFamily="18" charset="0"/>
                          </a:rPr>
                          <m:t>2</m:t>
                        </m:r>
                      </m:sup>
                    </m:sSubSup>
                    <m:r>
                      <a:rPr lang="en-US" sz="1800" i="1">
                        <a:latin typeface="Cambria Math" panose="02040503050406030204" pitchFamily="18" charset="0"/>
                        <a:ea typeface="Cambria Math" panose="02040503050406030204" pitchFamily="18" charset="0"/>
                        <a:cs typeface="Times New Roman" pitchFamily="18" charset="0"/>
                      </a:rPr>
                      <m:t>+</m:t>
                    </m:r>
                    <m:sSubSup>
                      <m:sSubSupPr>
                        <m:ctrlPr>
                          <a:rPr lang="en-US" sz="1800" i="1">
                            <a:latin typeface="Cambria Math" panose="02040503050406030204" pitchFamily="18" charset="0"/>
                            <a:ea typeface="Cambria Math" panose="02040503050406030204" pitchFamily="18" charset="0"/>
                            <a:cs typeface="Times New Roman" pitchFamily="18" charset="0"/>
                          </a:rPr>
                        </m:ctrlPr>
                      </m:sSubSup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2</m:t>
                        </m:r>
                      </m:sub>
                      <m:sup>
                        <m:r>
                          <a:rPr lang="en-US" sz="1800" i="1">
                            <a:latin typeface="Cambria Math" panose="02040503050406030204" pitchFamily="18" charset="0"/>
                            <a:ea typeface="Cambria Math" panose="02040503050406030204" pitchFamily="18" charset="0"/>
                            <a:cs typeface="Times New Roman" pitchFamily="18" charset="0"/>
                          </a:rPr>
                          <m:t>2</m:t>
                        </m:r>
                      </m:sup>
                    </m:sSubSup>
                    <m:r>
                      <a:rPr lang="en-US" sz="1800" i="1">
                        <a:latin typeface="Cambria Math" panose="02040503050406030204" pitchFamily="18" charset="0"/>
                        <a:ea typeface="Cambria Math" panose="02040503050406030204" pitchFamily="18" charset="0"/>
                        <a:cs typeface="Times New Roman" pitchFamily="18" charset="0"/>
                      </a:rPr>
                      <m:t>≤5</m:t>
                    </m:r>
                  </m:oMath>
                </a14:m>
                <a:endParaRPr lang="en-US" sz="1800" dirty="0">
                  <a:latin typeface="Times New Roman" pitchFamily="18" charset="0"/>
                  <a:ea typeface="Cambria Math" panose="02040503050406030204" pitchFamily="18" charset="0"/>
                  <a:cs typeface="Times New Roman" pitchFamily="18" charset="0"/>
                </a:endParaRPr>
              </a:p>
              <a:p>
                <a:pPr marL="0" indent="0" algn="just">
                  <a:buNone/>
                </a:pPr>
                <a:r>
                  <a:rPr lang="en-US" sz="1800" dirty="0">
                    <a:latin typeface="Times New Roman" pitchFamily="18" charset="0"/>
                    <a:ea typeface="Cambria Math" panose="02040503050406030204" pitchFamily="18" charset="0"/>
                    <a:cs typeface="Times New Roman" pitchFamily="18" charset="0"/>
                  </a:rPr>
                  <a:t/>
                </a:r>
                <a14:m>
                  <m:oMath xmlns:m="http://schemas.openxmlformats.org/officeDocument/2006/math">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1</m:t>
                        </m:r>
                      </m:sub>
                    </m:sSub>
                    <m:r>
                      <a:rPr lang="en-US" sz="1800" i="1">
                        <a:latin typeface="Cambria Math" panose="02040503050406030204" pitchFamily="18" charset="0"/>
                        <a:ea typeface="Cambria Math" panose="02040503050406030204" pitchFamily="18" charset="0"/>
                        <a:cs typeface="Times New Roman" pitchFamily="18" charset="0"/>
                      </a:rPr>
                      <m:t>−</m:t>
                    </m:r>
                    <m:sSub>
                      <m:sSubPr>
                        <m:ctrlPr>
                          <a:rPr lang="en-US" sz="1800" i="1">
                            <a:latin typeface="Cambria Math" panose="02040503050406030204" pitchFamily="18" charset="0"/>
                            <a:ea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𝑥</m:t>
                        </m:r>
                      </m:e>
                      <m:sub>
                        <m:r>
                          <a:rPr lang="en-US" sz="1800" i="1">
                            <a:latin typeface="Cambria Math" panose="02040503050406030204" pitchFamily="18" charset="0"/>
                            <a:ea typeface="Cambria Math" panose="02040503050406030204" pitchFamily="18" charset="0"/>
                            <a:cs typeface="Times New Roman" pitchFamily="18" charset="0"/>
                          </a:rPr>
                          <m:t>2</m:t>
                        </m:r>
                      </m:sub>
                    </m:sSub>
                    <m:r>
                      <a:rPr lang="en-US" sz="1800" i="1">
                        <a:latin typeface="Cambria Math" panose="02040503050406030204" pitchFamily="18" charset="0"/>
                        <a:ea typeface="Cambria Math" panose="02040503050406030204" pitchFamily="18" charset="0"/>
                        <a:cs typeface="Times New Roman" pitchFamily="18" charset="0"/>
                      </a:rPr>
                      <m:t>≤1</m:t>
                    </m:r>
                  </m:oMath>
                </a14:m>
                <a:endParaRPr lang="en-US" sz="1800" dirty="0">
                  <a:latin typeface="Times New Roman" pitchFamily="18" charset="0"/>
                  <a:ea typeface="Cambria Math" panose="02040503050406030204" pitchFamily="18" charset="0"/>
                  <a:cs typeface="Times New Roman" pitchFamily="18" charset="0"/>
                </a:endParaRPr>
              </a:p>
              <a:p>
                <a:pPr marL="0" indent="0" algn="just">
                  <a:buNone/>
                </a:pPr>
                <a:r>
                  <a:rPr lang="en-US" sz="1800" dirty="0">
                    <a:latin typeface="Times New Roman" pitchFamily="18" charset="0"/>
                    <a:ea typeface="Cambria Math" panose="02040503050406030204" pitchFamily="18" charset="0"/>
                    <a:cs typeface="Times New Roman" pitchFamily="18" charset="0"/>
                  </a:rPr>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1</m:t>
                        </m:r>
                      </m:sub>
                    </m:sSub>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𝑥</m:t>
                        </m:r>
                      </m:e>
                      <m:sub>
                        <m:r>
                          <a:rPr lang="en-US" sz="1800" i="1">
                            <a:latin typeface="Cambria Math" panose="02040503050406030204" pitchFamily="18" charset="0"/>
                            <a:cs typeface="Times New Roman" pitchFamily="18" charset="0"/>
                          </a:rPr>
                          <m:t>2</m:t>
                        </m:r>
                      </m:sub>
                    </m:sSub>
                    <m:r>
                      <a:rPr lang="en-US" sz="1800" i="1">
                        <a:latin typeface="Cambria Math" panose="02040503050406030204" pitchFamily="18" charset="0"/>
                        <a:ea typeface="Cambria Math" panose="02040503050406030204" pitchFamily="18" charset="0"/>
                        <a:cs typeface="Times New Roman" pitchFamily="18" charset="0"/>
                      </a:rPr>
                      <m:t>≥0.</m:t>
                    </m:r>
                  </m:oMath>
                </a14:m>
                <a:endParaRPr lang="en-US" sz="1800" dirty="0">
                  <a:latin typeface="Times New Roman" pitchFamily="18" charset="0"/>
                  <a:ea typeface="Cambria Math" panose="02040503050406030204"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nl-NL"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534400" cy="5365750"/>
              </a:xfrm>
              <a:blipFill rotWithShape="0">
                <a:blip r:embed="rId2"/>
                <a:stretch>
                  <a:fillRect l="-571" t="-682" b="-1159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252446B-AF02-4ABA-8559-BFE28B5FFAE9}" type="datetime1">
              <a:rPr lang="en-US" smtClean="0"/>
              <a:pPr/>
              <a:t>5/15/2022</a:t>
            </a:fld>
            <a:endParaRPr lang="en-US"/>
          </a:p>
        </p:txBody>
      </p:sp>
      <p:sp>
        <p:nvSpPr>
          <p:cNvPr id="5" name="Footer Placeholder 4"/>
          <p:cNvSpPr>
            <a:spLocks noGrp="1"/>
          </p:cNvSpPr>
          <p:nvPr>
            <p:ph type="ftr" sz="quarter" idx="11"/>
          </p:nvPr>
        </p:nvSpPr>
        <p:spPr>
          <a:xfrm>
            <a:off x="1752600" y="6356350"/>
            <a:ext cx="62484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Assignment - 1 </a:t>
            </a:r>
            <a:r>
              <a:rPr lang="en-US" sz="3000" b="1" noProof="0"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2" name="Title 1"/>
          <p:cNvSpPr txBox="1">
            <a:spLocks/>
          </p:cNvSpPr>
          <p:nvPr/>
        </p:nvSpPr>
        <p:spPr>
          <a:xfrm>
            <a:off x="1334386" y="15240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Expected Questions for University Exam(CO3) </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059363"/>
          </a:xfrm>
        </p:spPr>
        <p:txBody>
          <a:bodyPr>
            <a:normAutofit/>
          </a:bodyPr>
          <a:lstStyle/>
          <a:p>
            <a:pPr marL="0" indent="0">
              <a:buNone/>
            </a:pPr>
            <a:r>
              <a:rPr lang="en-US" sz="1800" dirty="0" smtClean="0">
                <a:latin typeface="Times New Roman" pitchFamily="18" charset="0"/>
                <a:cs typeface="Times New Roman" pitchFamily="18" charset="0"/>
              </a:rPr>
              <a:t>The Optimization theory deals with the use of differential calculus to determine the points of maxima and minima for both unconstraint and constraints  continuous functions.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In this unit the treatment of the constraints problems of non-linear programming problems using the Lagrange method of multiplier and development of Kuhn-Tucker conditions for the general problem with equality and inequality constraints.</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6AC1FA8-CA9C-4040-82AC-7EF8FE3FF5AF}" type="datetime1">
              <a:rPr lang="en-US" smtClean="0"/>
              <a:pPr/>
              <a:t>5/15/2022</a:t>
            </a:fld>
            <a:endParaRPr lang="en-US"/>
          </a:p>
        </p:txBody>
      </p:sp>
      <p:sp>
        <p:nvSpPr>
          <p:cNvPr id="5" name="Footer Placeholder 4"/>
          <p:cNvSpPr>
            <a:spLocks noGrp="1"/>
          </p:cNvSpPr>
          <p:nvPr>
            <p:ph type="ftr" sz="quarter" idx="11"/>
          </p:nvPr>
        </p:nvSpPr>
        <p:spPr>
          <a:xfrm>
            <a:off x="1752600" y="6356350"/>
            <a:ext cx="6553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Recap of Unit-III(CO3) </a:t>
            </a:r>
            <a:r>
              <a:rPr lang="en-US" sz="2400" b="1" noProof="0" dirty="0" smtClean="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02FCC2-28D3-417D-BC80-80C6CD0E9BDE}" type="datetime1">
              <a:rPr lang="en-US" smtClean="0"/>
              <a:pPr/>
              <a:t>5/15/2022</a:t>
            </a:fld>
            <a:endParaRPr lang="en-US"/>
          </a:p>
        </p:txBody>
      </p:sp>
      <p:sp>
        <p:nvSpPr>
          <p:cNvPr id="5" name="Footer Placeholder 4"/>
          <p:cNvSpPr>
            <a:spLocks noGrp="1"/>
          </p:cNvSpPr>
          <p:nvPr>
            <p:ph type="ftr" sz="quarter" idx="11"/>
          </p:nvPr>
        </p:nvSpPr>
        <p:spPr>
          <a:xfrm>
            <a:off x="2209800" y="6356350"/>
            <a:ext cx="4191000" cy="365125"/>
          </a:xfrm>
        </p:spPr>
        <p:txBody>
          <a:bodyPr/>
          <a:lstStyle/>
          <a:p>
            <a:r>
              <a:rPr lang="en-US" dirty="0" smtClean="0"/>
              <a:t>Faculty Dr. Anil Agarwal (AAS 0404)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extBox 6"/>
          <p:cNvSpPr txBox="1"/>
          <p:nvPr/>
        </p:nvSpPr>
        <p:spPr>
          <a:xfrm>
            <a:off x="609600" y="1767461"/>
            <a:ext cx="7239000"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9" name="Title 1"/>
          <p:cNvSpPr txBox="1">
            <a:spLocks/>
          </p:cNvSpPr>
          <p:nvPr/>
        </p:nvSpPr>
        <p:spPr>
          <a:xfrm>
            <a:off x="1368056" y="0"/>
            <a:ext cx="7772400" cy="7017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Noida Institute of Engineering and Technology, Greater Noida</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609600" y="1028343"/>
            <a:ext cx="7772400" cy="1877437"/>
          </a:xfrm>
          <a:prstGeom prst="rect">
            <a:avLst/>
          </a:prstGeom>
        </p:spPr>
        <p:txBody>
          <a:bodyPr wrap="square">
            <a:spAutoFit/>
          </a:bodyPr>
          <a:lstStyle/>
          <a:p>
            <a:pPr algn="ctr"/>
            <a:r>
              <a:rPr lang="en-US" sz="2000" b="1" u="sng" dirty="0" smtClean="0">
                <a:latin typeface="Times New Roman" pitchFamily="18" charset="0"/>
                <a:cs typeface="Times New Roman" pitchFamily="18" charset="0"/>
              </a:rPr>
              <a:t>Text Books</a:t>
            </a:r>
          </a:p>
          <a:p>
            <a:pPr marL="457200" indent="-457200" algn="just">
              <a:buAutoNum type="arabicParenBoth"/>
            </a:pPr>
            <a:r>
              <a:rPr lang="en-US" sz="2000" dirty="0" smtClean="0">
                <a:latin typeface="Times New Roman" pitchFamily="18" charset="0"/>
                <a:cs typeface="Times New Roman" pitchFamily="18" charset="0"/>
              </a:rPr>
              <a:t>Sharma J.K.- </a:t>
            </a:r>
            <a:r>
              <a:rPr lang="en-US" dirty="0" smtClean="0">
                <a:latin typeface="Times New Roman" pitchFamily="18" charset="0"/>
                <a:cs typeface="Times New Roman" pitchFamily="18" charset="0"/>
              </a:rPr>
              <a:t>“operation Research” ( Pearson, 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Edition)</a:t>
            </a:r>
          </a:p>
          <a:p>
            <a:pPr marL="457200" indent="-457200" algn="just">
              <a:buAutoNum type="arabicParenBoth"/>
            </a:pPr>
            <a:r>
              <a:rPr lang="en-US" sz="2000" dirty="0" smtClean="0">
                <a:latin typeface="Times New Roman" pitchFamily="18" charset="0"/>
                <a:cs typeface="Times New Roman" pitchFamily="18" charset="0"/>
              </a:rPr>
              <a:t>Rao S.S.- </a:t>
            </a:r>
            <a:r>
              <a:rPr lang="en-US" dirty="0" smtClean="0">
                <a:latin typeface="Times New Roman" pitchFamily="18" charset="0"/>
                <a:cs typeface="Times New Roman" pitchFamily="18" charset="0"/>
              </a:rPr>
              <a:t>“ Optimization theory and Application”, (Wiley Easter Ltd.)</a:t>
            </a:r>
          </a:p>
          <a:p>
            <a:pPr marL="457200" indent="-457200" algn="just">
              <a:buAutoNum type="arabicParenBoth"/>
            </a:pPr>
            <a:r>
              <a:rPr lang="en-US" sz="2000" dirty="0" err="1" smtClean="0">
                <a:latin typeface="Times New Roman" pitchFamily="18" charset="0"/>
                <a:cs typeface="Times New Roman" pitchFamily="18" charset="0"/>
              </a:rPr>
              <a:t>Taha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Hamdy</a:t>
            </a:r>
            <a:r>
              <a:rPr lang="en-US" sz="2000" dirty="0" smtClean="0">
                <a:latin typeface="Times New Roman" pitchFamily="18" charset="0"/>
                <a:cs typeface="Times New Roman" pitchFamily="18" charset="0"/>
              </a:rPr>
              <a:t> A.- </a:t>
            </a:r>
            <a:r>
              <a:rPr lang="en-US" dirty="0" smtClean="0">
                <a:latin typeface="Times New Roman" pitchFamily="18" charset="0"/>
                <a:cs typeface="Times New Roman" pitchFamily="18" charset="0"/>
              </a:rPr>
              <a:t>“Operation Research- An Introduction”(Prentice-Hall)</a:t>
            </a:r>
          </a:p>
          <a:p>
            <a:pPr algn="ct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6555338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FAE0C1-BB89-4944-878E-D18C74FC126C}" type="datetime1">
              <a:rPr lang="en-US" smtClean="0"/>
              <a:pPr/>
              <a:t>5/15/2022</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dirty="0" smtClean="0"/>
              <a:t>Faculty Dr. Anil Agarwal (AAS0404)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extBox 6"/>
          <p:cNvSpPr txBox="1"/>
          <p:nvPr/>
        </p:nvSpPr>
        <p:spPr>
          <a:xfrm>
            <a:off x="609600" y="1767461"/>
            <a:ext cx="7239000"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9" name="Title 1"/>
          <p:cNvSpPr txBox="1">
            <a:spLocks/>
          </p:cNvSpPr>
          <p:nvPr/>
        </p:nvSpPr>
        <p:spPr>
          <a:xfrm>
            <a:off x="1368056" y="0"/>
            <a:ext cx="7772400" cy="7017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Noida Institute of Engineering and Technology, Greater Noida</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609600" y="1028343"/>
            <a:ext cx="7772400" cy="2369880"/>
          </a:xfrm>
          <a:prstGeom prst="rect">
            <a:avLst/>
          </a:prstGeom>
        </p:spPr>
        <p:txBody>
          <a:bodyPr wrap="square">
            <a:spAutoFit/>
          </a:bodyPr>
          <a:lstStyle/>
          <a:p>
            <a:endParaRPr lang="en-US" dirty="0"/>
          </a:p>
          <a:p>
            <a:pPr marL="285750" indent="-285750">
              <a:buFont typeface="Arial" pitchFamily="34" charset="0"/>
              <a:buChar char="•"/>
            </a:pPr>
            <a:endParaRPr lang="en-US" dirty="0">
              <a:latin typeface="Times New Roman" pitchFamily="18" charset="0"/>
              <a:cs typeface="Times New Roman" pitchFamily="18" charset="0"/>
            </a:endParaRPr>
          </a:p>
          <a:p>
            <a:pPr algn="ctr"/>
            <a:r>
              <a:rPr lang="en-US" sz="2000" b="1" u="sng" dirty="0">
                <a:latin typeface="Times New Roman" pitchFamily="18" charset="0"/>
                <a:cs typeface="Times New Roman" pitchFamily="18" charset="0"/>
              </a:rPr>
              <a:t>Reference </a:t>
            </a:r>
            <a:r>
              <a:rPr lang="en-US" sz="2000" b="1" u="sng" dirty="0" smtClean="0">
                <a:latin typeface="Times New Roman" pitchFamily="18" charset="0"/>
                <a:cs typeface="Times New Roman" pitchFamily="18" charset="0"/>
              </a:rPr>
              <a:t>Books</a:t>
            </a:r>
          </a:p>
          <a:p>
            <a:pPr marL="342900" indent="-342900" algn="just">
              <a:buAutoNum type="arabicParenBoth"/>
            </a:pPr>
            <a:r>
              <a:rPr lang="en-US" dirty="0" smtClean="0">
                <a:latin typeface="Times New Roman" pitchFamily="18" charset="0"/>
                <a:cs typeface="Times New Roman" pitchFamily="18" charset="0"/>
              </a:rPr>
              <a:t>An introduction to Optimization by Edwin P K Chong, </a:t>
            </a:r>
            <a:r>
              <a:rPr lang="en-US" dirty="0" err="1" smtClean="0">
                <a:latin typeface="Times New Roman" pitchFamily="18" charset="0"/>
                <a:cs typeface="Times New Roman" pitchFamily="18" charset="0"/>
              </a:rPr>
              <a:t>Stainlaw</a:t>
            </a:r>
            <a:r>
              <a:rPr lang="en-US" dirty="0" smtClean="0">
                <a:latin typeface="Times New Roman" pitchFamily="18" charset="0"/>
                <a:cs typeface="Times New Roman" pitchFamily="18" charset="0"/>
              </a:rPr>
              <a:t> Zak.</a:t>
            </a:r>
          </a:p>
          <a:p>
            <a:pPr marL="342900" indent="-342900" algn="just">
              <a:buAutoNum type="arabicParenBoth"/>
            </a:pPr>
            <a:r>
              <a:rPr lang="en-US" dirty="0" smtClean="0">
                <a:latin typeface="Times New Roman" pitchFamily="18" charset="0"/>
                <a:cs typeface="Times New Roman" pitchFamily="18" charset="0"/>
              </a:rPr>
              <a:t>David G. Luerbeggan, “ Introduction to linear and non-linear Programming”,   (Addison Wesley Publishing Co.)  </a:t>
            </a:r>
            <a:endParaRPr lang="en-US" dirty="0">
              <a:latin typeface="Times New Roman" pitchFamily="18" charset="0"/>
              <a:cs typeface="Times New Roman" pitchFamily="18" charset="0"/>
            </a:endParaRPr>
          </a:p>
          <a:p>
            <a:pPr algn="just"/>
            <a:endParaRPr lang="en-US" b="1" u="sng" dirty="0" smtClean="0">
              <a:latin typeface="Times New Roman" pitchFamily="18" charset="0"/>
              <a:cs typeface="Times New Roman" pitchFamily="18" charset="0"/>
            </a:endParaRPr>
          </a:p>
          <a:p>
            <a:pPr algn="ctr"/>
            <a:endParaRPr lang="en-US" sz="2000" b="1"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31108752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800" dirty="0">
              <a:latin typeface="Times New Roman" pitchFamily="18" charset="0"/>
              <a:cs typeface="Times New Roman" pitchFamily="18" charset="0"/>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pPr>
              <a:buNone/>
            </a:pPr>
            <a:r>
              <a:rPr lang="en-US" sz="6600" dirty="0">
                <a:latin typeface="Times New Roman" pitchFamily="18" charset="0"/>
                <a:cs typeface="Times New Roman" pitchFamily="18" charset="0"/>
              </a:rPr>
              <a:t> </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E4EA97C-B511-4A3D-AD50-9DD9F447EFA4}" type="datetime1">
              <a:rPr lang="en-US" smtClean="0"/>
              <a:pPr/>
              <a:t>5/15/2022</a:t>
            </a:fld>
            <a:endParaRPr lang="en-US"/>
          </a:p>
        </p:txBody>
      </p:sp>
      <p:sp>
        <p:nvSpPr>
          <p:cNvPr id="5" name="Footer Placeholder 4"/>
          <p:cNvSpPr>
            <a:spLocks noGrp="1"/>
          </p:cNvSpPr>
          <p:nvPr>
            <p:ph type="ftr" sz="quarter" idx="11"/>
          </p:nvPr>
        </p:nvSpPr>
        <p:spPr>
          <a:xfrm>
            <a:off x="1905000" y="6356350"/>
            <a:ext cx="6172200" cy="365125"/>
          </a:xfrm>
        </p:spPr>
        <p:txBody>
          <a:bodyPr/>
          <a:lstStyle/>
          <a:p>
            <a:r>
              <a:rPr lang="en-US" dirty="0" smtClean="0"/>
              <a:t>Faculty Dr. Anil Agarwal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noGrp="1"/>
          </p:cNvSpPr>
          <p:nvPr>
            <p:ph type="title"/>
          </p:nvPr>
        </p:nvSpPr>
        <p:spPr>
          <a:xfrm>
            <a:off x="1600200" y="0"/>
            <a:ext cx="70866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noProof="0" dirty="0" smtClean="0">
                <a:latin typeface="Times New Roman" pitchFamily="18" charset="0"/>
                <a:cs typeface="Times New Roman" pitchFamily="18" charset="0"/>
              </a:rPr>
              <a:t>(CO3)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marL="0" indent="0" algn="just">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objective of this course is to familiarize the engineers with </a:t>
            </a:r>
            <a:r>
              <a:rPr lang="en-US" sz="1800" dirty="0" smtClean="0">
                <a:latin typeface="Times New Roman" pitchFamily="18" charset="0"/>
                <a:cs typeface="Times New Roman" pitchFamily="18" charset="0"/>
              </a:rPr>
              <a:t>concept of Linear , Integer, Non-Linear Programming , Numerical Techniques  &amp; </a:t>
            </a:r>
            <a:r>
              <a:rPr lang="en-US" sz="1800" dirty="0">
                <a:latin typeface="Times New Roman" pitchFamily="18" charset="0"/>
                <a:cs typeface="Times New Roman" pitchFamily="18" charset="0"/>
              </a:rPr>
              <a:t>their </a:t>
            </a:r>
            <a:r>
              <a:rPr lang="en-US" sz="1800" dirty="0" smtClean="0">
                <a:latin typeface="Times New Roman" pitchFamily="18" charset="0"/>
                <a:cs typeface="Times New Roman" pitchFamily="18" charset="0"/>
              </a:rPr>
              <a:t>applications</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aims to show case the students with standard concepts and tools from B. Tech to deal with advanced level of mathematics and applications that would be essential for their disciplines. The students will learn: </a:t>
            </a:r>
          </a:p>
          <a:p>
            <a:pPr algn="just"/>
            <a:r>
              <a:rPr lang="en-US" sz="1800" dirty="0">
                <a:latin typeface="Times New Roman" pitchFamily="18" charset="0"/>
                <a:cs typeface="Times New Roman" pitchFamily="18" charset="0"/>
              </a:rPr>
              <a:t>The idea of </a:t>
            </a:r>
            <a:r>
              <a:rPr lang="en-US" sz="1800" dirty="0" smtClean="0">
                <a:latin typeface="Times New Roman" pitchFamily="18" charset="0"/>
                <a:cs typeface="Times New Roman" pitchFamily="18" charset="0"/>
              </a:rPr>
              <a:t>Linear Objective function and Linear programming. </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idea of concepts </a:t>
            </a:r>
            <a:r>
              <a:rPr lang="en-US" sz="1800" dirty="0" smtClean="0">
                <a:latin typeface="Times New Roman" pitchFamily="18" charset="0"/>
                <a:cs typeface="Times New Roman" pitchFamily="18" charset="0"/>
              </a:rPr>
              <a:t>of Integer Programming.</a:t>
            </a:r>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idea of </a:t>
            </a:r>
            <a:r>
              <a:rPr lang="en-US" sz="1800" dirty="0">
                <a:latin typeface="Times New Roman" pitchFamily="18" charset="0"/>
                <a:cs typeface="Times New Roman" pitchFamily="18" charset="0"/>
              </a:rPr>
              <a:t>concepts of </a:t>
            </a:r>
            <a:r>
              <a:rPr lang="en-US" sz="1800" dirty="0" smtClean="0">
                <a:latin typeface="Times New Roman" pitchFamily="18" charset="0"/>
                <a:cs typeface="Times New Roman" pitchFamily="18" charset="0"/>
              </a:rPr>
              <a:t> Non-Linear Programming.</a:t>
            </a:r>
            <a:endParaRPr lang="en-US" sz="1800" dirty="0">
              <a:latin typeface="Times New Roman" pitchFamily="18" charset="0"/>
              <a:cs typeface="Times New Roman" pitchFamily="18" charset="0"/>
            </a:endParaRPr>
          </a:p>
          <a:p>
            <a:pPr algn="just"/>
            <a:r>
              <a:rPr lang="en-US" sz="1800" dirty="0">
                <a:latin typeface="Times New Roman" panose="02020603050405020304" pitchFamily="18" charset="0"/>
                <a:ea typeface="Times New Roman" panose="02020603050405020304" pitchFamily="18" charset="0"/>
                <a:cs typeface="Times New Roman" pitchFamily="18" charset="0"/>
              </a:rPr>
              <a:t>The</a:t>
            </a:r>
            <a:r>
              <a:rPr lang="en-US" sz="1800" spc="-5" dirty="0">
                <a:latin typeface="Times New Roman" panose="02020603050405020304" pitchFamily="18" charset="0"/>
                <a:ea typeface="Times New Roman" panose="02020603050405020304" pitchFamily="18" charset="0"/>
                <a:cs typeface="Times New Roman" pitchFamily="18" charset="0"/>
              </a:rPr>
              <a:t> </a:t>
            </a:r>
            <a:r>
              <a:rPr lang="en-US" sz="1800" dirty="0">
                <a:latin typeface="Times New Roman" panose="02020603050405020304" pitchFamily="18" charset="0"/>
                <a:ea typeface="Times New Roman" panose="02020603050405020304" pitchFamily="18" charset="0"/>
                <a:cs typeface="Times New Roman" pitchFamily="18" charset="0"/>
              </a:rPr>
              <a:t>concept</a:t>
            </a:r>
            <a:r>
              <a:rPr lang="en-US" sz="1800" spc="-5" dirty="0">
                <a:latin typeface="Times New Roman" panose="02020603050405020304" pitchFamily="18" charset="0"/>
                <a:ea typeface="Times New Roman" panose="02020603050405020304" pitchFamily="18" charset="0"/>
                <a:cs typeface="Times New Roman" pitchFamily="18" charset="0"/>
              </a:rPr>
              <a:t> </a:t>
            </a:r>
            <a:r>
              <a:rPr lang="en-US" sz="1800" dirty="0" smtClean="0">
                <a:latin typeface="Times New Roman" panose="02020603050405020304" pitchFamily="18" charset="0"/>
                <a:ea typeface="Times New Roman" panose="02020603050405020304" pitchFamily="18" charset="0"/>
                <a:cs typeface="Times New Roman" pitchFamily="18" charset="0"/>
              </a:rPr>
              <a:t>of</a:t>
            </a:r>
            <a:r>
              <a:rPr lang="en-US" sz="1800" spc="10" dirty="0">
                <a:latin typeface="Times New Roman" panose="02020603050405020304" pitchFamily="18" charset="0"/>
                <a:ea typeface="Times New Roman" panose="02020603050405020304" pitchFamily="18" charset="0"/>
                <a:cs typeface="Times New Roman" pitchFamily="18" charset="0"/>
              </a:rPr>
              <a:t> </a:t>
            </a:r>
            <a:r>
              <a:rPr lang="en-US" sz="1800" spc="10" dirty="0" smtClean="0">
                <a:latin typeface="Times New Roman" panose="02020603050405020304" pitchFamily="18" charset="0"/>
                <a:ea typeface="Times New Roman" panose="02020603050405020304" pitchFamily="18" charset="0"/>
                <a:cs typeface="Times New Roman" pitchFamily="18" charset="0"/>
              </a:rPr>
              <a:t>Numerical Techniques.</a:t>
            </a:r>
            <a:endParaRPr lang="en-US" sz="1800" dirty="0">
              <a:latin typeface="Times New Roman" panose="02020603050405020304" pitchFamily="18" charset="0"/>
              <a:ea typeface="Times New Roman" panose="02020603050405020304" pitchFamily="18" charset="0"/>
              <a:cs typeface="Times New Roman" pitchFamily="18" charset="0"/>
            </a:endParaRPr>
          </a:p>
          <a:p>
            <a:pPr algn="just"/>
            <a:r>
              <a:rPr lang="en-US" sz="1800" dirty="0">
                <a:latin typeface="Times New Roman" pitchFamily="18" charset="0"/>
                <a:cs typeface="Times New Roman" pitchFamily="18" charset="0"/>
              </a:rPr>
              <a:t>The concept of problems based </a:t>
            </a:r>
            <a:r>
              <a:rPr lang="en-US" sz="1800" dirty="0" smtClean="0">
                <a:latin typeface="Times New Roman" pitchFamily="18" charset="0"/>
                <a:cs typeface="Times New Roman" pitchFamily="18" charset="0"/>
              </a:rPr>
              <a:t>on Number System, Permutation &amp; Combination, Probability, Data Interpretation, Syllogism.</a:t>
            </a:r>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E5394A8-E626-45CD-AA84-4043ECC7CAAD}"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Agarwal(AAS </a:t>
            </a:r>
            <a:r>
              <a:rPr lang="en-US" dirty="0" smtClean="0"/>
              <a:t>0404)    </a:t>
            </a:r>
            <a:r>
              <a:rPr lang="en-US" dirty="0"/>
              <a:t>Unit </a:t>
            </a:r>
            <a:r>
              <a:rPr lang="en-US" dirty="0" smtClean="0"/>
              <a:t>Number-III</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371600" y="4445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Course Objective</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E4D796-6D83-4895-9C22-E250220A3470}"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Agarwal(AAS </a:t>
            </a:r>
            <a:r>
              <a:rPr lang="en-US" dirty="0" smtClean="0"/>
              <a:t>0404)    </a:t>
            </a:r>
            <a:r>
              <a:rPr lang="en-US" dirty="0"/>
              <a:t>Unit </a:t>
            </a:r>
            <a:r>
              <a:rPr lang="en-US" dirty="0" smtClean="0"/>
              <a:t>Number-III</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12" name="Title 1"/>
          <p:cNvSpPr txBox="1">
            <a:spLocks/>
          </p:cNvSpPr>
          <p:nvPr/>
        </p:nvSpPr>
        <p:spPr>
          <a:xfrm>
            <a:off x="1371600" y="131364"/>
            <a:ext cx="7315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Course</a:t>
            </a:r>
            <a:r>
              <a:rPr kumimoji="0" lang="en-US" sz="2800" b="1" i="0" u="none" strike="noStrike" kern="1200" cap="none" spc="0" normalizeH="0" noProof="0" dirty="0">
                <a:ln>
                  <a:noFill/>
                </a:ln>
                <a:solidFill>
                  <a:schemeClr val="dk1"/>
                </a:solidFill>
                <a:effectLst/>
                <a:uLnTx/>
                <a:uFillTx/>
                <a:latin typeface="Times New Roman" pitchFamily="18" charset="0"/>
                <a:cs typeface="Times New Roman" pitchFamily="18" charset="0"/>
              </a:rPr>
              <a:t> Outcome</a:t>
            </a:r>
            <a:endPar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2" name="Rectangle 1"/>
          <p:cNvSpPr/>
          <p:nvPr/>
        </p:nvSpPr>
        <p:spPr>
          <a:xfrm>
            <a:off x="457200" y="2133600"/>
            <a:ext cx="8382000" cy="2862322"/>
          </a:xfrm>
          <a:prstGeom prst="rect">
            <a:avLst/>
          </a:prstGeom>
        </p:spPr>
        <p:txBody>
          <a:bodyPr wrap="square">
            <a:spAutoFit/>
          </a:bodyPr>
          <a:lstStyle/>
          <a:p>
            <a:pPr algn="just"/>
            <a:r>
              <a:rPr lang="en-US" b="1" dirty="0">
                <a:latin typeface="Times New Roman" pitchFamily="18" charset="0"/>
                <a:cs typeface="Times New Roman" pitchFamily="18" charset="0"/>
              </a:rPr>
              <a:t>CO1: </a:t>
            </a:r>
            <a:r>
              <a:rPr lang="en-US" dirty="0">
                <a:latin typeface="Times New Roman" pitchFamily="18" charset="0"/>
                <a:cs typeface="Times New Roman" pitchFamily="18" charset="0"/>
              </a:rPr>
              <a:t>Apply the working methods of </a:t>
            </a:r>
            <a:r>
              <a:rPr lang="en-US" dirty="0" smtClean="0">
                <a:latin typeface="Times New Roman" pitchFamily="18" charset="0"/>
                <a:cs typeface="Times New Roman" pitchFamily="18" charset="0"/>
              </a:rPr>
              <a:t>Linear Programming .</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CO2: </a:t>
            </a:r>
            <a:r>
              <a:rPr lang="en-US" dirty="0">
                <a:latin typeface="Times New Roman" pitchFamily="18" charset="0"/>
                <a:cs typeface="Times New Roman" pitchFamily="18" charset="0"/>
              </a:rPr>
              <a:t>Apply the concepts of </a:t>
            </a:r>
            <a:r>
              <a:rPr lang="en-US" dirty="0" smtClean="0">
                <a:latin typeface="Times New Roman" pitchFamily="18" charset="0"/>
                <a:cs typeface="Times New Roman" pitchFamily="18" charset="0"/>
              </a:rPr>
              <a:t>Integer Programming and its uses. </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CO3: </a:t>
            </a:r>
            <a:r>
              <a:rPr lang="en-US" dirty="0">
                <a:latin typeface="Times New Roman" pitchFamily="18" charset="0"/>
                <a:cs typeface="Times New Roman" pitchFamily="18" charset="0"/>
              </a:rPr>
              <a:t>Apply the concept of </a:t>
            </a:r>
            <a:r>
              <a:rPr lang="en-US" dirty="0" smtClean="0">
                <a:latin typeface="Times New Roman" pitchFamily="18" charset="0"/>
                <a:cs typeface="Times New Roman" pitchFamily="18" charset="0"/>
              </a:rPr>
              <a:t>Non-Linear Programming.</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CO4: </a:t>
            </a:r>
            <a:r>
              <a:rPr lang="en-US" dirty="0">
                <a:latin typeface="Times New Roman" panose="02020603050405020304" pitchFamily="18" charset="0"/>
                <a:ea typeface="Times New Roman" panose="02020603050405020304" pitchFamily="18" charset="0"/>
                <a:cs typeface="Times New Roman" pitchFamily="18" charset="0"/>
              </a:rPr>
              <a:t>Apply</a:t>
            </a:r>
            <a:r>
              <a:rPr lang="en-US" spc="-30"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the</a:t>
            </a:r>
            <a:r>
              <a:rPr lang="en-US" spc="-5"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concept</a:t>
            </a:r>
            <a:r>
              <a:rPr lang="en-US" spc="-5"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of</a:t>
            </a:r>
            <a:r>
              <a:rPr lang="en-US" spc="10" dirty="0">
                <a:latin typeface="Times New Roman" panose="02020603050405020304" pitchFamily="18" charset="0"/>
                <a:ea typeface="Times New Roman" panose="02020603050405020304" pitchFamily="18" charset="0"/>
                <a:cs typeface="Times New Roman" pitchFamily="18" charset="0"/>
              </a:rPr>
              <a:t> </a:t>
            </a:r>
            <a:r>
              <a:rPr lang="en-US" spc="10" dirty="0" smtClean="0">
                <a:latin typeface="Times New Roman" panose="02020603050405020304" pitchFamily="18" charset="0"/>
                <a:ea typeface="Times New Roman" panose="02020603050405020304" pitchFamily="18" charset="0"/>
                <a:cs typeface="Times New Roman" pitchFamily="18" charset="0"/>
              </a:rPr>
              <a:t>Numerical Techniques</a:t>
            </a:r>
            <a:r>
              <a:rPr lang="en-US" dirty="0" smtClean="0">
                <a:latin typeface="Times New Roman" panose="02020603050405020304" pitchFamily="18" charset="0"/>
                <a:ea typeface="Times New Roman" panose="02020603050405020304" pitchFamily="18" charset="0"/>
                <a:cs typeface="Times New Roman" pitchFamily="18" charset="0"/>
              </a:rPr>
              <a:t>.</a:t>
            </a:r>
          </a:p>
          <a:p>
            <a:pPr algn="just"/>
            <a:endParaRPr lang="en-US" dirty="0">
              <a:latin typeface="Times New Roman" panose="02020603050405020304" pitchFamily="18" charset="0"/>
              <a:ea typeface="Times New Roman" panose="02020603050405020304" pitchFamily="18" charset="0"/>
              <a:cs typeface="Times New Roman" pitchFamily="18" charset="0"/>
            </a:endParaRPr>
          </a:p>
          <a:p>
            <a:pPr algn="just"/>
            <a:r>
              <a:rPr lang="en-US" b="1" dirty="0">
                <a:latin typeface="Times New Roman" pitchFamily="18" charset="0"/>
                <a:cs typeface="Times New Roman" pitchFamily="18" charset="0"/>
              </a:rPr>
              <a:t>CO5: </a:t>
            </a:r>
            <a:r>
              <a:rPr lang="en-US" dirty="0">
                <a:latin typeface="Times New Roman" pitchFamily="18" charset="0"/>
                <a:cs typeface="Times New Roman" pitchFamily="18" charset="0"/>
              </a:rPr>
              <a:t>Solve the </a:t>
            </a:r>
            <a:r>
              <a:rPr lang="en-US" dirty="0" smtClean="0">
                <a:latin typeface="Times New Roman" pitchFamily="18" charset="0"/>
                <a:cs typeface="Times New Roman" pitchFamily="18" charset="0"/>
              </a:rPr>
              <a:t>problems of Number System, Permutation &amp; Combination, Probability, Function, Data Interpretation and Syllogism</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B47AFE-B93B-47D8-978A-70EECEE5B31D}"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Faculty Dr. Anil Agarwal (AAS 0404)    Unit Number-III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Program Outcomes</a:t>
            </a:r>
          </a:p>
        </p:txBody>
      </p:sp>
      <p:pic>
        <p:nvPicPr>
          <p:cNvPr id="1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3400" y="1143000"/>
            <a:ext cx="83820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FF1095-A960-4FA9-9538-670BC010001F}" type="datetime1">
              <a:rPr lang="en-US" smtClean="0"/>
              <a:pPr/>
              <a:t>5/15/2022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Agarwal(AAS </a:t>
            </a:r>
            <a:r>
              <a:rPr lang="en-US" dirty="0" smtClean="0"/>
              <a:t>0404)    </a:t>
            </a:r>
            <a:r>
              <a:rPr lang="en-US" dirty="0"/>
              <a:t>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219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 PSO </a:t>
            </a:r>
          </a:p>
        </p:txBody>
      </p:sp>
      <p:pic>
        <p:nvPicPr>
          <p:cNvPr id="9" name="Picture 4"/>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3400" y="990600"/>
            <a:ext cx="7924799"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8070</TotalTime>
  <Words>2011</Words>
  <Application>Microsoft Office PowerPoint</Application>
  <PresentationFormat>On-screen Show (4:3)</PresentationFormat>
  <Paragraphs>517</Paragraphs>
  <Slides>54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Office Theme</vt:lpstr>
      <vt:lpstr>Acrobat Document</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(Contd.) </vt:lpstr>
      <vt:lpstr> (Contd.)</vt:lpstr>
      <vt:lpstr> Daily Quiz</vt:lpstr>
      <vt:lpstr>Weekly Assignment(CO3)</vt:lpstr>
      <vt:lpstr>Weekly Assignment(CO3)</vt:lpstr>
      <vt:lpstr>Prerequisite and Recap(CO3)</vt:lpstr>
      <vt:lpstr>Topic Objective(CO3)</vt:lpstr>
      <vt:lpstr>Constrained Problems of Maxima &amp; Minima(CO3)</vt:lpstr>
      <vt:lpstr>Lagrangian Method(CO3)</vt:lpstr>
      <vt:lpstr>Lagrangian Method(CO3)</vt:lpstr>
      <vt:lpstr>Slide 31</vt:lpstr>
      <vt:lpstr>Slide 32</vt:lpstr>
      <vt:lpstr>Slide 33</vt:lpstr>
      <vt:lpstr>Slide 34</vt:lpstr>
      <vt:lpstr>Slide 35</vt:lpstr>
      <vt:lpstr>Prerequisite and Recap(CO3)</vt:lpstr>
      <vt:lpstr>Topic Objective(CO3)</vt:lpstr>
      <vt:lpstr>Slide 38</vt:lpstr>
      <vt:lpstr>Numerical on Kuhn-Tucker(CO3)</vt:lpstr>
      <vt:lpstr>(CO3)</vt:lpstr>
      <vt:lpstr>Kuhn-Tucker conditions for Minimization(CO3)</vt:lpstr>
      <vt:lpstr>(CO3)</vt:lpstr>
      <vt:lpstr> Daily Quiz(CO3)</vt:lpstr>
      <vt:lpstr>Weekly Assignment(CO3)</vt:lpstr>
      <vt:lpstr>ALIIGATION &amp; MIXTURE</vt:lpstr>
      <vt:lpstr>ALIIGATION &amp; MIXTURE</vt:lpstr>
      <vt:lpstr>ALIIGATION &amp; MIXTURE</vt:lpstr>
      <vt:lpstr>Old Question Paper(CO3)</vt:lpstr>
      <vt:lpstr>Assignment - 1  </vt:lpstr>
      <vt:lpstr>Assignment - 1  </vt:lpstr>
      <vt:lpstr>Recap of Unit-III(CO3)  </vt:lpstr>
      <vt:lpstr>Slide 52</vt:lpstr>
      <vt:lpstr>Slide 53</vt:lpstr>
      <vt:lpstr>(CO3)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matlab</cp:lastModifiedBy>
  <cp:revision>874</cp:revision>
  <dcterms:created xsi:type="dcterms:W3CDTF">2006-08-16T00:00:00Z</dcterms:created>
  <dcterms:modified xsi:type="dcterms:W3CDTF">2022-05-15T04:52:02Z</dcterms:modified>
</cp:coreProperties>
</file>