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372" r:id="rId2"/>
    <p:sldId id="257" r:id="rId3"/>
    <p:sldId id="374" r:id="rId4"/>
    <p:sldId id="407" r:id="rId5"/>
    <p:sldId id="375" r:id="rId6"/>
    <p:sldId id="376" r:id="rId7"/>
    <p:sldId id="377" r:id="rId8"/>
    <p:sldId id="382" r:id="rId9"/>
    <p:sldId id="384" r:id="rId10"/>
    <p:sldId id="272" r:id="rId11"/>
    <p:sldId id="326" r:id="rId12"/>
    <p:sldId id="271" r:id="rId13"/>
    <p:sldId id="327" r:id="rId14"/>
    <p:sldId id="281" r:id="rId15"/>
    <p:sldId id="328" r:id="rId16"/>
    <p:sldId id="284" r:id="rId17"/>
    <p:sldId id="329" r:id="rId18"/>
    <p:sldId id="294" r:id="rId19"/>
    <p:sldId id="295" r:id="rId20"/>
    <p:sldId id="408" r:id="rId21"/>
    <p:sldId id="276" r:id="rId22"/>
    <p:sldId id="330" r:id="rId23"/>
    <p:sldId id="280" r:id="rId24"/>
    <p:sldId id="298" r:id="rId25"/>
    <p:sldId id="331" r:id="rId26"/>
    <p:sldId id="299" r:id="rId27"/>
    <p:sldId id="297" r:id="rId28"/>
    <p:sldId id="332" r:id="rId29"/>
    <p:sldId id="296" r:id="rId30"/>
    <p:sldId id="300" r:id="rId31"/>
    <p:sldId id="303"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387" r:id="rId52"/>
    <p:sldId id="385" r:id="rId53"/>
    <p:sldId id="409" r:id="rId54"/>
    <p:sldId id="410" r:id="rId55"/>
    <p:sldId id="411" r:id="rId56"/>
    <p:sldId id="412" r:id="rId57"/>
    <p:sldId id="413" r:id="rId58"/>
    <p:sldId id="414" r:id="rId59"/>
    <p:sldId id="415" r:id="rId60"/>
    <p:sldId id="416" r:id="rId61"/>
    <p:sldId id="417" r:id="rId62"/>
    <p:sldId id="418" r:id="rId63"/>
    <p:sldId id="419" r:id="rId64"/>
    <p:sldId id="357" r:id="rId65"/>
    <p:sldId id="365" r:id="rId66"/>
    <p:sldId id="366" r:id="rId67"/>
    <p:sldId id="273" r:id="rId68"/>
    <p:sldId id="335" r:id="rId69"/>
    <p:sldId id="336" r:id="rId70"/>
    <p:sldId id="264" r:id="rId71"/>
    <p:sldId id="369" r:id="rId72"/>
    <p:sldId id="368" r:id="rId73"/>
    <p:sldId id="370" r:id="rId74"/>
    <p:sldId id="274" r:id="rId75"/>
    <p:sldId id="267" r:id="rId76"/>
    <p:sldId id="371" r:id="rId77"/>
    <p:sldId id="379" r:id="rId78"/>
    <p:sldId id="28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8AF91-C826-4856-BDA9-37E375DCC986}">
          <p14:sldIdLst>
            <p14:sldId id="372"/>
            <p14:sldId id="257"/>
            <p14:sldId id="374"/>
            <p14:sldId id="407"/>
            <p14:sldId id="375"/>
            <p14:sldId id="376"/>
            <p14:sldId id="377"/>
            <p14:sldId id="382"/>
            <p14:sldId id="384"/>
            <p14:sldId id="272"/>
            <p14:sldId id="326"/>
            <p14:sldId id="271"/>
            <p14:sldId id="327"/>
            <p14:sldId id="281"/>
            <p14:sldId id="328"/>
            <p14:sldId id="284"/>
            <p14:sldId id="329"/>
            <p14:sldId id="294"/>
            <p14:sldId id="295"/>
            <p14:sldId id="408"/>
            <p14:sldId id="276"/>
            <p14:sldId id="330"/>
            <p14:sldId id="280"/>
            <p14:sldId id="298"/>
            <p14:sldId id="331"/>
            <p14:sldId id="299"/>
            <p14:sldId id="297"/>
            <p14:sldId id="332"/>
            <p14:sldId id="296"/>
            <p14:sldId id="300"/>
            <p14:sldId id="303"/>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387"/>
            <p14:sldId id="385"/>
            <p14:sldId id="409"/>
            <p14:sldId id="410"/>
            <p14:sldId id="411"/>
            <p14:sldId id="412"/>
            <p14:sldId id="413"/>
            <p14:sldId id="414"/>
            <p14:sldId id="415"/>
            <p14:sldId id="416"/>
            <p14:sldId id="417"/>
            <p14:sldId id="418"/>
            <p14:sldId id="419"/>
            <p14:sldId id="357"/>
            <p14:sldId id="365"/>
            <p14:sldId id="366"/>
            <p14:sldId id="273"/>
            <p14:sldId id="335"/>
            <p14:sldId id="336"/>
            <p14:sldId id="264"/>
            <p14:sldId id="369"/>
            <p14:sldId id="368"/>
            <p14:sldId id="370"/>
            <p14:sldId id="274"/>
            <p14:sldId id="267"/>
            <p14:sldId id="371"/>
            <p14:sldId id="379"/>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70" d="100"/>
          <a:sy n="70" d="100"/>
        </p:scale>
        <p:origin x="137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5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164169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94715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79312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110610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51797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258753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7A4D65-E32D-4B18-91EE-1654DAFDDF90}" type="datetime1">
              <a:rPr lang="en-US" smtClean="0"/>
              <a:pPr/>
              <a:t>10/15/2021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A0CCC-439E-4551-969A-E17CB31695C8}" type="datetime1">
              <a:rPr lang="en-US" smtClean="0"/>
              <a:pPr/>
              <a:t>10/15/2021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61AE9-56AB-4F21-A54A-DF0FDBEEB086}" type="datetime1">
              <a:rPr lang="en-US" smtClean="0"/>
              <a:pPr/>
              <a:t>10/15/2021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E44079D-28F7-4C6A-8D62-FC578CF063E7}" type="datetime1">
              <a:rPr lang="en-US" smtClean="0"/>
              <a:pPr/>
              <a:t>10/15/2021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95400" cy="762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6FBF1-8163-430B-919B-3B498DD3DA66}" type="datetime1">
              <a:rPr lang="en-US" smtClean="0"/>
              <a:pPr/>
              <a:t>10/15/2021</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2491C-FB30-4950-8E7F-500D60E48E1A}" type="datetime1">
              <a:rPr lang="en-US" smtClean="0"/>
              <a:pPr/>
              <a:t>10/15/2021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DF8C4-A929-40C2-9ACB-6079C79DF685}" type="datetime1">
              <a:rPr lang="en-US" smtClean="0"/>
              <a:pPr/>
              <a:t>10/15/2021</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334C6-9755-46B7-8BC0-A4466015A570}" type="datetime1">
              <a:rPr lang="en-US" smtClean="0"/>
              <a:pPr/>
              <a:t>10/15/2021</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F8ED0-FA49-4387-A48E-96423ECA40D9}" type="datetime1">
              <a:rPr lang="en-US" smtClean="0"/>
              <a:pPr/>
              <a:t>10/15/2021</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8FAB1E-03AC-4175-BCBE-6F883B25E8FC}" type="datetime1">
              <a:rPr lang="en-US" smtClean="0"/>
              <a:pPr/>
              <a:t>10/15/2021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816F2-707A-4F95-98D2-3226DEE290A7}" type="datetime1">
              <a:rPr lang="en-US" smtClean="0"/>
              <a:pPr/>
              <a:t>10/15/2021</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59DA8-AAAD-4238-9088-D194A6A23A72}" type="datetime1">
              <a:rPr lang="en-US" smtClean="0"/>
              <a:pPr/>
              <a:t>10/15/2021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GSEu5hn2q98"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smtClean="0"/>
              <a:t>Noida</a:t>
            </a:r>
            <a:r>
              <a:rPr lang="en-US" sz="2400" dirty="0" smtClean="0"/>
              <a:t> Institute of Engineering and Technology, Greater </a:t>
            </a:r>
            <a:r>
              <a:rPr lang="en-US" sz="2400" dirty="0" err="1" smtClean="0"/>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smtClean="0">
                <a:solidFill>
                  <a:schemeClr val="tx1"/>
                </a:solidFill>
              </a:rPr>
              <a:t> </a:t>
            </a:r>
            <a:r>
              <a:rPr lang="en-US" sz="2500" b="1" dirty="0" smtClean="0">
                <a:solidFill>
                  <a:schemeClr val="tx1"/>
                </a:solidFill>
              </a:rPr>
              <a:t>Statistics &amp; Probability </a:t>
            </a:r>
          </a:p>
          <a:p>
            <a:r>
              <a:rPr lang="en-US" sz="2500" b="1" dirty="0" smtClean="0">
                <a:solidFill>
                  <a:schemeClr val="tx1"/>
                </a:solidFill>
              </a:rPr>
              <a:t>AAS0303</a:t>
            </a:r>
            <a:endParaRPr lang="en-US" sz="25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Dr. Anil Agarwal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Associate Professor</a:t>
            </a:r>
            <a:r>
              <a:rPr kumimoji="0" lang="en-US" sz="2400" b="1" i="0" u="none" strike="noStrike" kern="1200" cap="none" spc="0" normalizeH="0" noProof="0" dirty="0" smtClean="0">
                <a:ln>
                  <a:noFill/>
                </a:ln>
                <a:solidFill>
                  <a:schemeClr val="tx1"/>
                </a:solidFill>
                <a:effectLst/>
                <a:uLnTx/>
                <a:uFillTx/>
              </a:rPr>
              <a:t> </a:t>
            </a:r>
          </a:p>
          <a:p>
            <a:pPr lvl="0" algn="ctr">
              <a:spcBef>
                <a:spcPct val="20000"/>
              </a:spcBef>
              <a:defRPr/>
            </a:pPr>
            <a:r>
              <a:rPr lang="en-US" sz="2400" b="1" dirty="0" smtClean="0">
                <a:solidFill>
                  <a:schemeClr val="tx1"/>
                </a:solidFill>
              </a:rPr>
              <a:t>Dept. of Mathematics</a:t>
            </a:r>
            <a:endParaRPr lang="en-US" sz="2400" b="1"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7C41CA89-B24D-481E-9D44-8C2142329EBB}" type="datetime1">
              <a:rPr lang="en-US" smtClean="0"/>
              <a:pPr/>
              <a:t>10/15/2021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smtClean="0">
                <a:ln>
                  <a:noFill/>
                </a:ln>
                <a:solidFill>
                  <a:schemeClr val="tx1"/>
                </a:solidFill>
                <a:effectLst/>
                <a:uLnTx/>
                <a:uFillTx/>
                <a:ea typeface="+mn-ea"/>
                <a:cs typeface="+mn-cs"/>
              </a:rPr>
              <a:t>Unit:</a:t>
            </a:r>
            <a:r>
              <a:rPr kumimoji="0" lang="en-US" sz="2500" b="1" i="0" u="none" strike="noStrike" kern="1200" cap="none" spc="0" normalizeH="0" noProof="0" dirty="0" smtClean="0">
                <a:ln>
                  <a:noFill/>
                </a:ln>
                <a:solidFill>
                  <a:schemeClr val="tx1"/>
                </a:solidFill>
                <a:effectLst/>
                <a:uLnTx/>
                <a:uFillTx/>
                <a:ea typeface="+mn-ea"/>
                <a:cs typeface="+mn-cs"/>
              </a:rPr>
              <a:t> II</a:t>
            </a:r>
            <a:endParaRPr kumimoji="0" lang="en-US" sz="2500" b="1" i="0" u="none" strike="noStrike" kern="1200" cap="none" spc="0" normalizeH="0" baseline="0" noProof="0" dirty="0">
              <a:ln>
                <a:noFill/>
              </a:ln>
              <a:solidFill>
                <a:schemeClr val="tx1"/>
              </a:solidFill>
              <a:effectLst/>
              <a:uLnTx/>
              <a:uFillTx/>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rPr>
              <a:t>Probability and Random Variable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noProof="0" dirty="0" smtClean="0">
              <a:ln>
                <a:noFill/>
              </a:ln>
              <a:solidFill>
                <a:schemeClr val="tx1"/>
              </a:solidFill>
              <a:effectLst/>
              <a:uLnTx/>
              <a:uFillTx/>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noProof="0" dirty="0" smtClean="0">
                <a:solidFill>
                  <a:schemeClr val="tx1"/>
                </a:solidFill>
              </a:rPr>
              <a:t>AIML-3</a:t>
            </a:r>
            <a:r>
              <a:rPr lang="en-US" sz="2000" b="1" baseline="30000" noProof="0" dirty="0" smtClean="0">
                <a:solidFill>
                  <a:schemeClr val="tx1"/>
                </a:solidFill>
              </a:rPr>
              <a:t>rd</a:t>
            </a:r>
            <a:r>
              <a:rPr lang="en-US" sz="2000" b="1" noProof="0" dirty="0" smtClean="0">
                <a:solidFill>
                  <a:schemeClr val="tx1"/>
                </a:solidFill>
              </a:rPr>
              <a:t> </a:t>
            </a:r>
            <a:r>
              <a:rPr lang="en-US" sz="2000" b="1" noProof="0" dirty="0" err="1" smtClean="0">
                <a:solidFill>
                  <a:schemeClr val="tx1"/>
                </a:solidFill>
              </a:rPr>
              <a:t>Sem</a:t>
            </a:r>
            <a:r>
              <a:rPr kumimoji="0" lang="en-US" sz="2000" b="0" i="0" u="none" strike="noStrike" kern="1200" cap="none" spc="0" normalizeH="0" noProof="0" dirty="0" smtClean="0">
                <a:ln>
                  <a:noFill/>
                </a:ln>
                <a:solidFill>
                  <a:schemeClr val="tx1"/>
                </a:solidFill>
                <a:effectLst/>
                <a:uLnTx/>
                <a:uFillTx/>
                <a:ea typeface="+mn-ea"/>
                <a:cs typeface="+mn-cs"/>
              </a:rPr>
              <a:t/>
            </a:r>
            <a:br>
              <a:rPr kumimoji="0" lang="en-US" sz="2000" b="0" i="0" u="none" strike="noStrike" kern="1200" cap="none" spc="0" normalizeH="0" noProof="0" dirty="0" smtClean="0">
                <a:ln>
                  <a:noFill/>
                </a:ln>
                <a:solidFill>
                  <a:schemeClr val="tx1"/>
                </a:solidFill>
                <a:effectLst/>
                <a:uLnTx/>
                <a:uFillTx/>
                <a:ea typeface="+mn-ea"/>
                <a:cs typeface="+mn-cs"/>
              </a:rPr>
            </a:br>
            <a:endParaRPr kumimoji="0" lang="en-US" sz="2000" b="0" i="0" u="none" strike="noStrike" kern="1200" cap="none" spc="0" normalizeH="0" baseline="0" noProof="0" dirty="0">
              <a:ln>
                <a:noFill/>
              </a:ln>
              <a:solidFill>
                <a:schemeClr val="tx1"/>
              </a:solidFill>
              <a:effectLst/>
              <a:uLnTx/>
              <a:uFillTx/>
              <a:ea typeface="+mn-ea"/>
              <a:cs typeface="+mn-cs"/>
            </a:endParaRPr>
          </a:p>
        </p:txBody>
      </p:sp>
      <p:sp>
        <p:nvSpPr>
          <p:cNvPr id="16"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Unit-II</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
            <a:ext cx="1295400" cy="762000"/>
          </a:xfrm>
          <a:prstGeom prst="rect">
            <a:avLst/>
          </a:prstGeom>
        </p:spPr>
      </p:pic>
    </p:spTree>
  </p:cSld>
  <p:clrMapOvr>
    <a:masterClrMapping/>
  </p:clrMapOvr>
  <p:transition spd="med" advTm="2000">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278837"/>
          </a:xfrm>
        </p:spPr>
        <p:txBody>
          <a:bodyPr>
            <a:noAutofit/>
          </a:bodyPr>
          <a:lstStyle/>
          <a:p>
            <a:pPr marL="0" indent="0">
              <a:buNone/>
            </a:pPr>
            <a:r>
              <a:rPr lang="en-US" sz="2400" b="1" dirty="0" smtClean="0">
                <a:latin typeface="Times New Roman" pitchFamily="18" charset="0"/>
                <a:cs typeface="Times New Roman" pitchFamily="18" charset="0"/>
              </a:rPr>
              <a:t>Theory of Probability:</a:t>
            </a:r>
          </a:p>
          <a:p>
            <a:r>
              <a:rPr lang="en-US" sz="2200" b="1" dirty="0" smtClean="0"/>
              <a:t>Trial and events: </a:t>
            </a:r>
            <a:r>
              <a:rPr lang="en-US" sz="2200" dirty="0" smtClean="0"/>
              <a:t>The experiment is called trials and the possible outcomes are known as events or cases.</a:t>
            </a:r>
          </a:p>
          <a:p>
            <a:pPr marL="0" indent="0">
              <a:buNone/>
            </a:pPr>
            <a:r>
              <a:rPr lang="en-US" sz="2200" b="1" dirty="0" smtClean="0"/>
              <a:t>Example:</a:t>
            </a:r>
            <a:r>
              <a:rPr lang="en-US" sz="2200" dirty="0" smtClean="0"/>
              <a:t> Tossing of a coin is a trial and the running up of the head or tail  is an event.</a:t>
            </a:r>
          </a:p>
          <a:p>
            <a:r>
              <a:rPr lang="en-US" sz="2200" b="1" dirty="0" smtClean="0"/>
              <a:t>Exhaustive events:</a:t>
            </a:r>
            <a:r>
              <a:rPr lang="en-US" sz="2200" dirty="0" smtClean="0"/>
              <a:t> The total no of all possible outcomes in any trial is known as exhaustive events or exhaustive cases.</a:t>
            </a:r>
          </a:p>
          <a:p>
            <a:pPr marL="0" indent="0">
              <a:buNone/>
            </a:pPr>
            <a:r>
              <a:rPr lang="en-US" sz="2200" b="1" dirty="0" smtClean="0"/>
              <a:t>Example: </a:t>
            </a:r>
            <a:r>
              <a:rPr lang="en-US" sz="2200" dirty="0" smtClean="0"/>
              <a:t>In tossing a coin, there are two exhaustive cases , head and tail.</a:t>
            </a:r>
            <a:endParaRPr lang="en-US" sz="2200" b="1" dirty="0" smtClean="0"/>
          </a:p>
          <a:p>
            <a:r>
              <a:rPr lang="en-US" sz="2200" b="1" dirty="0" smtClean="0"/>
              <a:t>Favorable events or cases:</a:t>
            </a:r>
            <a:r>
              <a:rPr lang="en-US" sz="2200" dirty="0" smtClean="0"/>
              <a:t> The total number of possible outcomes in which specified event happens then these specified events are known as Favorable event or cases. </a:t>
            </a:r>
          </a:p>
          <a:p>
            <a:pPr marL="0" indent="0">
              <a:buNone/>
            </a:pPr>
            <a:r>
              <a:rPr lang="en-US" sz="2200" b="1" dirty="0" smtClean="0"/>
              <a:t>Example: </a:t>
            </a:r>
            <a:r>
              <a:rPr lang="en-US" sz="2200" dirty="0" smtClean="0"/>
              <a:t>In a throw of two dice , the number of cases favorable to getting a sum 6 is 5 , i.e. (1,5);</a:t>
            </a:r>
            <a:r>
              <a:rPr lang="en-US" sz="2200" dirty="0" smtClean="0">
                <a:sym typeface="Wingdings" pitchFamily="2" charset="2"/>
              </a:rPr>
              <a:t>(2,4); (3,3);(4,2);(5,1)</a:t>
            </a:r>
            <a:endParaRPr lang="en-US" sz="2200" dirty="0" smtClean="0"/>
          </a:p>
        </p:txBody>
      </p:sp>
      <p:sp>
        <p:nvSpPr>
          <p:cNvPr id="4" name="Date Placeholder 3"/>
          <p:cNvSpPr>
            <a:spLocks noGrp="1"/>
          </p:cNvSpPr>
          <p:nvPr>
            <p:ph type="dt" sz="half" idx="10"/>
          </p:nvPr>
        </p:nvSpPr>
        <p:spPr/>
        <p:txBody>
          <a:bodyPr/>
          <a:lstStyle/>
          <a:p>
            <a:fld id="{BE2AC6B6-202F-4FA4-91F2-487ABD5F871F}"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i="0" u="none" strike="noStrike" kern="1200" cap="none" spc="0" normalizeH="0" baseline="0" noProof="0" dirty="0" smtClean="0">
                <a:ln>
                  <a:noFill/>
                </a:ln>
                <a:solidFill>
                  <a:schemeClr val="dk1"/>
                </a:solidFill>
                <a:effectLst/>
                <a:uLnTx/>
                <a:uFillTx/>
                <a:latin typeface="+mn-lt"/>
                <a:ea typeface="+mn-ea"/>
                <a:cs typeface="+mn-cs"/>
              </a:rPr>
              <a:t>Introduction</a:t>
            </a:r>
            <a:r>
              <a:rPr lang="en-US" sz="3200" dirty="0" smtClean="0"/>
              <a:t>(CO2)</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50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500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500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500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5278837"/>
          </a:xfrm>
        </p:spPr>
        <p:txBody>
          <a:bodyPr>
            <a:noAutofit/>
          </a:bodyPr>
          <a:lstStyle/>
          <a:p>
            <a:r>
              <a:rPr lang="en-US" sz="2200" b="1" dirty="0" smtClean="0">
                <a:latin typeface="Times New Roman" pitchFamily="18" charset="0"/>
                <a:cs typeface="Times New Roman" pitchFamily="18" charset="0"/>
              </a:rPr>
              <a:t>Mutually exclusive events:</a:t>
            </a:r>
            <a:r>
              <a:rPr lang="en-US" sz="2200" dirty="0" smtClean="0">
                <a:latin typeface="Times New Roman" pitchFamily="18" charset="0"/>
                <a:cs typeface="Times New Roman" pitchFamily="18" charset="0"/>
              </a:rPr>
              <a:t> If no two or more than two of them can happen          simultaneously in same trial.</a:t>
            </a:r>
          </a:p>
          <a:p>
            <a:pPr marL="0" indent="0">
              <a:buNone/>
            </a:pPr>
            <a:r>
              <a:rPr lang="en-US" sz="2200" b="1" dirty="0" smtClean="0">
                <a:latin typeface="Times New Roman" pitchFamily="18" charset="0"/>
                <a:cs typeface="Times New Roman" pitchFamily="18" charset="0"/>
              </a:rPr>
              <a:t>Example: </a:t>
            </a:r>
            <a:r>
              <a:rPr lang="en-US" sz="2200" dirty="0" smtClean="0">
                <a:latin typeface="Times New Roman" pitchFamily="18" charset="0"/>
                <a:cs typeface="Times New Roman" pitchFamily="18" charset="0"/>
              </a:rPr>
              <a:t>In tossing a coin , then events are head and tail are mutually exclusive, </a:t>
            </a:r>
            <a:r>
              <a:rPr lang="en-US" sz="2200" dirty="0" err="1" smtClean="0">
                <a:latin typeface="Times New Roman" pitchFamily="18" charset="0"/>
                <a:cs typeface="Times New Roman" pitchFamily="18" charset="0"/>
              </a:rPr>
              <a:t>sinc</a:t>
            </a:r>
            <a:r>
              <a:rPr lang="en-US" sz="2200" dirty="0" smtClean="0">
                <a:latin typeface="Times New Roman" pitchFamily="18" charset="0"/>
                <a:cs typeface="Times New Roman" pitchFamily="18" charset="0"/>
              </a:rPr>
              <a:t> if the outcome is head then the possibility of getting tail in the same trial ruled out.</a:t>
            </a:r>
            <a:endParaRPr lang="en-US"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Equally likely events:</a:t>
            </a:r>
            <a:r>
              <a:rPr lang="en-US" sz="2200" dirty="0" smtClean="0">
                <a:latin typeface="Times New Roman" pitchFamily="18" charset="0"/>
                <a:cs typeface="Times New Roman" pitchFamily="18" charset="0"/>
              </a:rPr>
              <a:t> Events are said to be equally likely if there is no reasons to expect any one in preference to any other.</a:t>
            </a:r>
          </a:p>
          <a:p>
            <a:pPr marL="0" indent="0">
              <a:buNone/>
            </a:pPr>
            <a:r>
              <a:rPr lang="en-US" sz="2200" b="1" dirty="0" smtClean="0">
                <a:latin typeface="Times New Roman" pitchFamily="18" charset="0"/>
                <a:cs typeface="Times New Roman" pitchFamily="18" charset="0"/>
              </a:rPr>
              <a:t>Example:</a:t>
            </a:r>
            <a:r>
              <a:rPr lang="en-US" sz="2200" dirty="0" smtClean="0">
                <a:latin typeface="Times New Roman" pitchFamily="18" charset="0"/>
                <a:cs typeface="Times New Roman" pitchFamily="18" charset="0"/>
              </a:rPr>
              <a:t> In throwing a die ,all the six faces are equally likely to come.</a:t>
            </a:r>
            <a:endParaRPr lang="en-US" sz="22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Independent &amp; dependent events: </a:t>
            </a:r>
            <a:r>
              <a:rPr lang="en-US" sz="2200" dirty="0" smtClean="0">
                <a:latin typeface="Times New Roman" pitchFamily="18" charset="0"/>
                <a:cs typeface="Times New Roman" pitchFamily="18" charset="0"/>
              </a:rPr>
              <a:t>Two or more events are said to be independent if the happening or non happening  of any one does depend (or is not affected) by the happening  or non happening of any other . Otherwise they are said to be dependent .</a:t>
            </a:r>
          </a:p>
        </p:txBody>
      </p:sp>
      <p:sp>
        <p:nvSpPr>
          <p:cNvPr id="4" name="Date Placeholder 3"/>
          <p:cNvSpPr>
            <a:spLocks noGrp="1"/>
          </p:cNvSpPr>
          <p:nvPr>
            <p:ph type="dt" sz="half" idx="10"/>
          </p:nvPr>
        </p:nvSpPr>
        <p:spPr/>
        <p:txBody>
          <a:bodyPr/>
          <a:lstStyle/>
          <a:p>
            <a:fld id="{E749C717-9EE6-4CDA-B543-41D717D9FE13}"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 (CO2)</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smtClean="0">
                <a:solidFill>
                  <a:schemeClr val="tx1">
                    <a:tint val="75000"/>
                  </a:schemeClr>
                </a:solidFill>
              </a:rPr>
              <a:t>               Unit II</a:t>
            </a:r>
            <a:endParaRPr lang="en-US" sz="1200" dirty="0">
              <a:solidFill>
                <a:schemeClr val="tx1">
                  <a:tint val="75000"/>
                </a:schemeClr>
              </a:solidFill>
            </a:endParaRPr>
          </a:p>
        </p:txBody>
      </p:sp>
    </p:spTree>
    <p:extLst>
      <p:ext uri="{BB962C8B-B14F-4D97-AF65-F5344CB8AC3E}">
        <p14:creationId xmlns:p14="http://schemas.microsoft.com/office/powerpoint/2010/main" val="237007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50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500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800600"/>
              </a:xfrm>
            </p:spPr>
            <p:txBody>
              <a:bodyPr>
                <a:noAutofit/>
              </a:bodyPr>
              <a:lstStyle/>
              <a:p>
                <a:pPr marL="0" indent="0">
                  <a:buNone/>
                </a:pPr>
                <a:r>
                  <a:rPr lang="en-US" sz="2400" b="1" dirty="0" smtClean="0"/>
                  <a:t>Mathematical(Classical) </a:t>
                </a:r>
                <a:r>
                  <a:rPr lang="en-US" sz="2400" b="1" dirty="0" smtClean="0"/>
                  <a:t>Definition of the probability:</a:t>
                </a:r>
              </a:p>
              <a:p>
                <a:pPr marL="0" indent="0">
                  <a:buNone/>
                </a:pPr>
                <a:r>
                  <a:rPr lang="en-US" sz="2200" dirty="0" smtClean="0"/>
                  <a:t>Probability that the event E will happen is </a:t>
                </a:r>
                <a:endParaRPr lang="en-US" sz="2200"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200" b="1" i="1" smtClean="0">
                          <a:latin typeface="Cambria Math"/>
                        </a:rPr>
                        <m:t>𝒑</m:t>
                      </m:r>
                      <m:r>
                        <a:rPr lang="en-US" sz="2200" b="1" i="1" smtClean="0">
                          <a:latin typeface="Cambria Math"/>
                        </a:rPr>
                        <m:t>=</m:t>
                      </m:r>
                      <m:r>
                        <a:rPr lang="en-US" sz="2200" b="1" i="1" smtClean="0">
                          <a:latin typeface="Cambria Math"/>
                        </a:rPr>
                        <m:t>𝑷</m:t>
                      </m:r>
                      <m:d>
                        <m:dPr>
                          <m:ctrlPr>
                            <a:rPr lang="en-US" sz="2200" b="1" i="1" smtClean="0">
                              <a:latin typeface="Cambria Math" panose="02040503050406030204" pitchFamily="18" charset="0"/>
                            </a:rPr>
                          </m:ctrlPr>
                        </m:dPr>
                        <m:e>
                          <m:r>
                            <a:rPr lang="en-US" sz="2200" b="1" i="1" smtClean="0">
                              <a:latin typeface="Cambria Math"/>
                            </a:rPr>
                            <m:t>𝑬</m:t>
                          </m:r>
                        </m:e>
                      </m:d>
                      <m:r>
                        <a:rPr lang="en-US" sz="2200" b="1" i="1" smtClean="0">
                          <a:latin typeface="Cambria Math"/>
                        </a:rPr>
                        <m:t>=</m:t>
                      </m:r>
                      <m:f>
                        <m:fPr>
                          <m:ctrlPr>
                            <a:rPr lang="en-US" sz="2200" b="1" i="1" smtClean="0">
                              <a:latin typeface="Cambria Math" panose="02040503050406030204" pitchFamily="18" charset="0"/>
                            </a:rPr>
                          </m:ctrlPr>
                        </m:fPr>
                        <m:num>
                          <m:r>
                            <a:rPr lang="en-US" sz="2200" b="1" i="1" smtClean="0">
                              <a:latin typeface="Cambria Math"/>
                            </a:rPr>
                            <m:t>𝒇𝒂𝒗𝒐𝒖𝒓𝒂𝒃𝒍𝒆</m:t>
                          </m:r>
                          <m:r>
                            <a:rPr lang="en-US" sz="2200" b="1" i="1" smtClean="0">
                              <a:latin typeface="Cambria Math"/>
                            </a:rPr>
                            <m:t> </m:t>
                          </m:r>
                          <m:r>
                            <a:rPr lang="en-US" sz="2200" b="1" i="1" smtClean="0">
                              <a:latin typeface="Cambria Math"/>
                            </a:rPr>
                            <m:t>𝒏𝒖𝒎𝒃𝒆𝒓</m:t>
                          </m:r>
                          <m:r>
                            <a:rPr lang="en-US" sz="2200" b="1" i="1" smtClean="0">
                              <a:latin typeface="Cambria Math"/>
                            </a:rPr>
                            <m:t> </m:t>
                          </m:r>
                          <m:r>
                            <a:rPr lang="en-US" sz="2200" b="1" i="1" smtClean="0">
                              <a:latin typeface="Cambria Math"/>
                            </a:rPr>
                            <m:t>𝒐𝒇</m:t>
                          </m:r>
                          <m:r>
                            <a:rPr lang="en-US" sz="2200" b="1" i="1" smtClean="0">
                              <a:latin typeface="Cambria Math"/>
                            </a:rPr>
                            <m:t> </m:t>
                          </m:r>
                          <m:r>
                            <a:rPr lang="en-US" sz="2200" b="1" i="1" smtClean="0">
                              <a:latin typeface="Cambria Math"/>
                            </a:rPr>
                            <m:t>𝒄𝒂𝒔𝒆𝒔</m:t>
                          </m:r>
                        </m:num>
                        <m:den>
                          <m:r>
                            <m:rPr>
                              <m:nor/>
                            </m:rPr>
                            <a:rPr lang="en-US" sz="2200" b="1" dirty="0"/>
                            <m:t>exhaustive</m:t>
                          </m:r>
                          <m:r>
                            <a:rPr lang="en-US" sz="2200" b="1" i="1" dirty="0" smtClean="0">
                              <a:latin typeface="Cambria Math"/>
                            </a:rPr>
                            <m:t> </m:t>
                          </m:r>
                          <m:r>
                            <a:rPr lang="en-US" sz="2200" b="1" i="1" dirty="0" smtClean="0">
                              <a:latin typeface="Cambria Math"/>
                            </a:rPr>
                            <m:t>𝒏𝒖𝒎𝒃𝒆𝒓</m:t>
                          </m:r>
                          <m:r>
                            <a:rPr lang="en-US" sz="2200" b="1" i="1" dirty="0" smtClean="0">
                              <a:latin typeface="Cambria Math"/>
                            </a:rPr>
                            <m:t>  </m:t>
                          </m:r>
                          <m:r>
                            <a:rPr lang="en-US" sz="2200" b="1" i="1" smtClean="0">
                              <a:latin typeface="Cambria Math"/>
                            </a:rPr>
                            <m:t>𝒐𝒇</m:t>
                          </m:r>
                          <m:r>
                            <a:rPr lang="en-US" sz="2200" b="1" i="1" smtClean="0">
                              <a:latin typeface="Cambria Math"/>
                            </a:rPr>
                            <m:t> </m:t>
                          </m:r>
                          <m:r>
                            <a:rPr lang="en-US" sz="2200" b="1" i="1" smtClean="0">
                              <a:latin typeface="Cambria Math"/>
                            </a:rPr>
                            <m:t>𝒄𝒂𝒔𝒆𝒔</m:t>
                          </m:r>
                        </m:den>
                      </m:f>
                      <m:r>
                        <a:rPr lang="en-US" sz="2200" b="1" i="1" smtClean="0">
                          <a:latin typeface="Cambria Math"/>
                        </a:rPr>
                        <m:t>=</m:t>
                      </m:r>
                      <m:f>
                        <m:fPr>
                          <m:ctrlPr>
                            <a:rPr lang="en-US" sz="2200" b="1" i="1" smtClean="0">
                              <a:latin typeface="Cambria Math" panose="02040503050406030204" pitchFamily="18" charset="0"/>
                            </a:rPr>
                          </m:ctrlPr>
                        </m:fPr>
                        <m:num>
                          <m:r>
                            <a:rPr lang="en-US" sz="2200" b="1" i="1" smtClean="0">
                              <a:latin typeface="Cambria Math"/>
                            </a:rPr>
                            <m:t>𝒎</m:t>
                          </m:r>
                        </m:num>
                        <m:den>
                          <m:r>
                            <a:rPr lang="en-US" sz="2200" b="1" i="1" smtClean="0">
                              <a:latin typeface="Cambria Math"/>
                            </a:rPr>
                            <m:t>𝒏</m:t>
                          </m:r>
                        </m:den>
                      </m:f>
                    </m:oMath>
                  </m:oMathPara>
                </a14:m>
                <a:endParaRPr lang="en-US" sz="2200" b="1" dirty="0"/>
              </a:p>
              <a:p>
                <a:pPr marL="0" indent="0">
                  <a:buNone/>
                </a:pPr>
                <a:r>
                  <a:rPr lang="en-US" sz="2200" dirty="0" smtClean="0"/>
                  <a:t>Where n is exhaustive, mutually exclusive and equally likely cases and m of them are favorable cases to the happening of event E.</a:t>
                </a:r>
              </a:p>
              <a:p>
                <a:pPr marL="0" indent="0">
                  <a:buNone/>
                </a:pPr>
                <a:r>
                  <a:rPr lang="en-US" sz="2200" dirty="0"/>
                  <a:t>Probability that the event E will </a:t>
                </a:r>
                <a:r>
                  <a:rPr lang="en-US" sz="2200" dirty="0" smtClean="0"/>
                  <a:t>not happen </a:t>
                </a:r>
                <a:r>
                  <a:rPr lang="en-US" sz="2200" dirty="0"/>
                  <a:t>is </a:t>
                </a:r>
                <a:endParaRPr lang="en-US" sz="2200" b="1"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200" b="1" i="1" smtClean="0">
                          <a:latin typeface="Cambria Math"/>
                        </a:rPr>
                        <m:t>𝒒</m:t>
                      </m:r>
                      <m:r>
                        <a:rPr lang="en-US" sz="2200" b="1" i="1" smtClean="0">
                          <a:latin typeface="Cambria Math"/>
                        </a:rPr>
                        <m:t>=</m:t>
                      </m:r>
                      <m:r>
                        <a:rPr lang="en-US" sz="2200" b="1" i="1">
                          <a:latin typeface="Cambria Math"/>
                        </a:rPr>
                        <m:t>𝑷</m:t>
                      </m:r>
                      <m:r>
                        <a:rPr lang="en-US" sz="2200" b="1" i="1" smtClean="0">
                          <a:latin typeface="Cambria Math"/>
                        </a:rPr>
                        <m:t>(</m:t>
                      </m:r>
                      <m:acc>
                        <m:accPr>
                          <m:chr m:val="̅"/>
                          <m:ctrlPr>
                            <a:rPr lang="en-US" sz="2200" b="1" i="1" smtClean="0">
                              <a:latin typeface="Cambria Math" panose="02040503050406030204" pitchFamily="18" charset="0"/>
                            </a:rPr>
                          </m:ctrlPr>
                        </m:accPr>
                        <m:e>
                          <m:r>
                            <a:rPr lang="en-US" sz="2200" b="1" i="1" smtClean="0">
                              <a:latin typeface="Cambria Math"/>
                            </a:rPr>
                            <m:t>𝑬</m:t>
                          </m:r>
                        </m:e>
                      </m:acc>
                      <m:r>
                        <a:rPr lang="en-US" sz="2200" b="1" i="1" smtClean="0">
                          <a:latin typeface="Cambria Math"/>
                        </a:rPr>
                        <m:t>) </m:t>
                      </m:r>
                      <m:r>
                        <a:rPr lang="en-US" sz="2200" b="1" i="1">
                          <a:latin typeface="Cambria Math"/>
                        </a:rPr>
                        <m:t>=</m:t>
                      </m:r>
                      <m:f>
                        <m:fPr>
                          <m:ctrlPr>
                            <a:rPr lang="en-US" sz="2200" b="1" i="1">
                              <a:latin typeface="Cambria Math" panose="02040503050406030204" pitchFamily="18" charset="0"/>
                            </a:rPr>
                          </m:ctrlPr>
                        </m:fPr>
                        <m:num>
                          <m:r>
                            <a:rPr lang="en-US" sz="2200" b="1" i="1" smtClean="0">
                              <a:latin typeface="Cambria Math"/>
                            </a:rPr>
                            <m:t>𝒖𝒏</m:t>
                          </m:r>
                          <m:r>
                            <a:rPr lang="en-US" sz="2200" b="1" i="1">
                              <a:latin typeface="Cambria Math"/>
                            </a:rPr>
                            <m:t>𝒇𝒂𝒗𝒐𝒖𝒓𝒂𝒃𝒍𝒆</m:t>
                          </m:r>
                          <m:r>
                            <a:rPr lang="en-US" sz="2200" b="1" i="1">
                              <a:latin typeface="Cambria Math"/>
                            </a:rPr>
                            <m:t> </m:t>
                          </m:r>
                          <m:r>
                            <a:rPr lang="en-US" sz="2200" b="1" i="1">
                              <a:latin typeface="Cambria Math"/>
                            </a:rPr>
                            <m:t>𝒏𝒖𝒎𝒃𝒆𝒓</m:t>
                          </m:r>
                          <m:r>
                            <a:rPr lang="en-US" sz="2200" b="1" i="1">
                              <a:latin typeface="Cambria Math"/>
                            </a:rPr>
                            <m:t> </m:t>
                          </m:r>
                          <m:r>
                            <a:rPr lang="en-US" sz="2200" b="1" i="1">
                              <a:latin typeface="Cambria Math"/>
                            </a:rPr>
                            <m:t>𝒐𝒇</m:t>
                          </m:r>
                          <m:r>
                            <a:rPr lang="en-US" sz="2200" b="1" i="1">
                              <a:latin typeface="Cambria Math"/>
                            </a:rPr>
                            <m:t> </m:t>
                          </m:r>
                          <m:r>
                            <a:rPr lang="en-US" sz="2200" b="1" i="1">
                              <a:latin typeface="Cambria Math"/>
                            </a:rPr>
                            <m:t>𝒄𝒂𝒔𝒆𝒔</m:t>
                          </m:r>
                        </m:num>
                        <m:den>
                          <m:r>
                            <m:rPr>
                              <m:nor/>
                            </m:rPr>
                            <a:rPr lang="en-US" sz="2200" b="1" dirty="0"/>
                            <m:t>exhaustive</m:t>
                          </m:r>
                          <m:r>
                            <a:rPr lang="en-US" sz="2200" b="1" i="1" dirty="0">
                              <a:latin typeface="Cambria Math"/>
                            </a:rPr>
                            <m:t> </m:t>
                          </m:r>
                          <m:r>
                            <a:rPr lang="en-US" sz="2200" b="1" i="1" dirty="0">
                              <a:latin typeface="Cambria Math"/>
                            </a:rPr>
                            <m:t>𝒏𝒖𝒎𝒃𝒆𝒓</m:t>
                          </m:r>
                          <m:r>
                            <a:rPr lang="en-US" sz="2200" b="1" i="1" dirty="0">
                              <a:latin typeface="Cambria Math"/>
                            </a:rPr>
                            <m:t>  </m:t>
                          </m:r>
                          <m:r>
                            <a:rPr lang="en-US" sz="2200" b="1" i="1">
                              <a:latin typeface="Cambria Math"/>
                            </a:rPr>
                            <m:t>𝒐𝒇</m:t>
                          </m:r>
                          <m:r>
                            <a:rPr lang="en-US" sz="2200" b="1" i="1">
                              <a:latin typeface="Cambria Math"/>
                            </a:rPr>
                            <m:t> </m:t>
                          </m:r>
                          <m:r>
                            <a:rPr lang="en-US" sz="2200" b="1" i="1">
                              <a:latin typeface="Cambria Math"/>
                            </a:rPr>
                            <m:t>𝒄𝒂𝒔𝒆𝒔</m:t>
                          </m:r>
                        </m:den>
                      </m:f>
                      <m:r>
                        <a:rPr lang="en-US" sz="2200" b="1" i="1">
                          <a:latin typeface="Cambria Math"/>
                        </a:rPr>
                        <m:t>=</m:t>
                      </m:r>
                      <m:f>
                        <m:fPr>
                          <m:ctrlPr>
                            <a:rPr lang="en-US" sz="2200" b="1" i="1">
                              <a:latin typeface="Cambria Math" panose="02040503050406030204" pitchFamily="18" charset="0"/>
                            </a:rPr>
                          </m:ctrlPr>
                        </m:fPr>
                        <m:num>
                          <m:r>
                            <a:rPr lang="en-US" sz="2200" b="1" i="1" smtClean="0">
                              <a:latin typeface="Cambria Math"/>
                            </a:rPr>
                            <m:t>𝒏</m:t>
                          </m:r>
                          <m:r>
                            <a:rPr lang="en-US" sz="2200" b="1" i="1" smtClean="0">
                              <a:latin typeface="Cambria Math"/>
                            </a:rPr>
                            <m:t>−</m:t>
                          </m:r>
                          <m:r>
                            <a:rPr lang="en-US" sz="2200" b="1" i="1">
                              <a:latin typeface="Cambria Math"/>
                            </a:rPr>
                            <m:t>𝒎</m:t>
                          </m:r>
                        </m:num>
                        <m:den>
                          <m:r>
                            <a:rPr lang="en-US" sz="2200" b="1" i="1">
                              <a:latin typeface="Cambria Math"/>
                            </a:rPr>
                            <m:t>𝒏</m:t>
                          </m:r>
                        </m:den>
                      </m:f>
                    </m:oMath>
                  </m:oMathPara>
                </a14:m>
                <a:endParaRPr lang="en-US" sz="2200" b="1" dirty="0"/>
              </a:p>
              <a:p>
                <a:pPr marL="0" indent="0">
                  <a:buNone/>
                </a:pPr>
                <a:r>
                  <a:rPr lang="en-US" sz="2200" dirty="0"/>
                  <a:t>Where n is exhaustive, mutually exclusive and equally likely cases and </a:t>
                </a:r>
                <a:r>
                  <a:rPr lang="en-US" sz="2200" dirty="0" smtClean="0"/>
                  <a:t>n-m </a:t>
                </a:r>
                <a:r>
                  <a:rPr lang="en-US" sz="2200" dirty="0"/>
                  <a:t>of them are </a:t>
                </a:r>
                <a:r>
                  <a:rPr lang="en-US" sz="2200" dirty="0" smtClean="0"/>
                  <a:t>unfavorable </a:t>
                </a:r>
                <a:r>
                  <a:rPr lang="en-US" sz="2200" dirty="0"/>
                  <a:t>cases to the happening of event E</a:t>
                </a:r>
                <a:r>
                  <a:rPr lang="en-US" sz="2200" dirty="0" smtClean="0"/>
                  <a:t>.</a:t>
                </a:r>
              </a:p>
              <a:p>
                <a:pPr marL="0" indent="0">
                  <a:buNone/>
                </a:pPr>
                <a14:m>
                  <m:oMathPara xmlns:m="http://schemas.openxmlformats.org/officeDocument/2006/math">
                    <m:oMathParaPr>
                      <m:jc m:val="centerGroup"/>
                    </m:oMathParaPr>
                    <m:oMath xmlns:m="http://schemas.openxmlformats.org/officeDocument/2006/math">
                      <m:r>
                        <a:rPr lang="en-US" sz="2400" b="1" i="1">
                          <a:latin typeface="Cambria Math"/>
                        </a:rPr>
                        <m:t>𝒑</m:t>
                      </m:r>
                      <m:r>
                        <a:rPr lang="en-US" sz="2400" b="1" i="1" smtClean="0">
                          <a:latin typeface="Cambria Math"/>
                        </a:rPr>
                        <m:t>+</m:t>
                      </m:r>
                      <m:r>
                        <a:rPr lang="en-US" sz="2400" b="1" i="1" smtClean="0">
                          <a:latin typeface="Cambria Math"/>
                        </a:rPr>
                        <m:t>𝒒</m:t>
                      </m:r>
                      <m:r>
                        <a:rPr lang="en-US" sz="2400" b="1" i="1" smtClean="0">
                          <a:latin typeface="Cambria Math"/>
                        </a:rPr>
                        <m:t>=</m:t>
                      </m:r>
                      <m:r>
                        <a:rPr lang="en-US" sz="2400" b="1" i="1" smtClean="0">
                          <a:latin typeface="Cambria Math"/>
                        </a:rPr>
                        <m:t>𝟏</m:t>
                      </m:r>
                      <m:r>
                        <a:rPr lang="en-US" sz="2400" b="1" i="1" smtClean="0">
                          <a:latin typeface="Cambria Math"/>
                        </a:rPr>
                        <m:t>, </m:t>
                      </m:r>
                      <m:r>
                        <a:rPr lang="en-US" sz="2400" b="1" i="1" smtClean="0">
                          <a:latin typeface="Cambria Math"/>
                        </a:rPr>
                        <m:t>𝒊</m:t>
                      </m:r>
                      <m:r>
                        <a:rPr lang="en-US" sz="2400" b="1" i="1" smtClean="0">
                          <a:latin typeface="Cambria Math"/>
                        </a:rPr>
                        <m:t>.</m:t>
                      </m:r>
                      <m:r>
                        <a:rPr lang="en-US" sz="2400" b="1" i="1" smtClean="0">
                          <a:latin typeface="Cambria Math"/>
                        </a:rPr>
                        <m:t>𝒆</m:t>
                      </m:r>
                      <m:r>
                        <a:rPr lang="en-US" sz="2400" b="1" i="1" smtClean="0">
                          <a:latin typeface="Cambria Math"/>
                        </a:rPr>
                        <m:t>. </m:t>
                      </m:r>
                      <m:r>
                        <a:rPr lang="en-US" sz="2400" b="1" i="1">
                          <a:latin typeface="Cambria Math"/>
                        </a:rPr>
                        <m:t>𝑷</m:t>
                      </m:r>
                      <m:d>
                        <m:dPr>
                          <m:ctrlPr>
                            <a:rPr lang="en-US" sz="2400" b="1" i="1">
                              <a:latin typeface="Cambria Math" panose="02040503050406030204" pitchFamily="18" charset="0"/>
                            </a:rPr>
                          </m:ctrlPr>
                        </m:dPr>
                        <m:e>
                          <m:r>
                            <a:rPr lang="en-US" sz="2400" b="1" i="1">
                              <a:latin typeface="Cambria Math"/>
                            </a:rPr>
                            <m:t>𝑬</m:t>
                          </m:r>
                        </m:e>
                      </m:d>
                      <m:r>
                        <a:rPr lang="en-US" sz="2400" b="1" i="1" smtClean="0">
                          <a:latin typeface="Cambria Math"/>
                        </a:rPr>
                        <m:t>+</m:t>
                      </m:r>
                      <m:r>
                        <a:rPr lang="en-US" sz="2400" b="1" i="1">
                          <a:latin typeface="Cambria Math"/>
                        </a:rPr>
                        <m:t>𝑷</m:t>
                      </m:r>
                      <m:r>
                        <a:rPr lang="en-US" sz="2400" b="1" i="1">
                          <a:latin typeface="Cambria Math"/>
                        </a:rPr>
                        <m:t>(</m:t>
                      </m:r>
                      <m:acc>
                        <m:accPr>
                          <m:chr m:val="̅"/>
                          <m:ctrlPr>
                            <a:rPr lang="en-US" sz="2400" b="1" i="1">
                              <a:latin typeface="Cambria Math" panose="02040503050406030204" pitchFamily="18" charset="0"/>
                            </a:rPr>
                          </m:ctrlPr>
                        </m:accPr>
                        <m:e>
                          <m:r>
                            <a:rPr lang="en-US" sz="2400" b="1" i="1">
                              <a:latin typeface="Cambria Math"/>
                            </a:rPr>
                            <m:t>𝑬</m:t>
                          </m:r>
                        </m:e>
                      </m:acc>
                      <m:r>
                        <a:rPr lang="en-US" sz="2400" b="1" i="1">
                          <a:latin typeface="Cambria Math"/>
                        </a:rPr>
                        <m:t>)</m:t>
                      </m:r>
                      <m:r>
                        <a:rPr lang="en-US" sz="2400" b="1" i="1" smtClean="0">
                          <a:latin typeface="Cambria Math"/>
                        </a:rPr>
                        <m:t>=</m:t>
                      </m:r>
                      <m:r>
                        <a:rPr lang="en-US" sz="2400" b="1" i="1" smtClean="0">
                          <a:latin typeface="Cambria Math"/>
                        </a:rPr>
                        <m:t>𝟏</m:t>
                      </m:r>
                    </m:oMath>
                  </m:oMathPara>
                </a14:m>
                <a:endParaRPr lang="en-US" sz="2400" dirty="0"/>
              </a:p>
              <a:p>
                <a:pPr marL="0" indent="0">
                  <a:buNone/>
                </a:pPr>
                <a:endParaRPr lang="en-US" sz="2400" dirty="0" smtClean="0"/>
              </a:p>
              <a:p>
                <a:pPr marL="0" indent="0" algn="ctr">
                  <a:buNone/>
                </a:pPr>
                <a:endParaRPr lang="en-US" sz="24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800600"/>
              </a:xfrm>
              <a:blipFill rotWithShape="0">
                <a:blip r:embed="rId2"/>
                <a:stretch>
                  <a:fillRect l="-1185" t="-10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7A4A81B-7C1F-43C0-918D-777A4C414BCF}"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Probability(CO2) </a:t>
            </a:r>
            <a:endParaRPr lang="en-US" sz="3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800600"/>
              </a:xfrm>
            </p:spPr>
            <p:txBody>
              <a:bodyPr>
                <a:normAutofit lnSpcReduction="10000"/>
              </a:bodyPr>
              <a:lstStyle/>
              <a:p>
                <a:pPr marL="0" indent="0">
                  <a:buNone/>
                </a:pPr>
                <a:r>
                  <a:rPr lang="en-US" sz="2200" b="1" dirty="0" smtClean="0"/>
                  <a:t>Statistical definition of probability: </a:t>
                </a:r>
                <a:r>
                  <a:rPr lang="en-US" sz="2200" dirty="0" smtClean="0"/>
                  <a:t>If  in n trials , happening of event E is m times, then the probability of happening of E is given by</a:t>
                </a:r>
              </a:p>
              <a:p>
                <a:pPr marL="0" indent="0" algn="ctr">
                  <a:buNone/>
                </a:pPr>
                <a14:m>
                  <m:oMathPara xmlns:m="http://schemas.openxmlformats.org/officeDocument/2006/math">
                    <m:oMathParaPr>
                      <m:jc m:val="centerGroup"/>
                    </m:oMathParaPr>
                    <m:oMath xmlns:m="http://schemas.openxmlformats.org/officeDocument/2006/math">
                      <m:r>
                        <a:rPr lang="en-US" sz="2200" b="1" i="1" smtClean="0">
                          <a:latin typeface="Cambria Math"/>
                        </a:rPr>
                        <m:t>𝒑</m:t>
                      </m:r>
                      <m:r>
                        <a:rPr lang="en-US" sz="2200" b="1" i="1" smtClean="0">
                          <a:latin typeface="Cambria Math"/>
                        </a:rPr>
                        <m:t>=</m:t>
                      </m:r>
                      <m:r>
                        <a:rPr lang="en-US" sz="2200" b="1" i="1" smtClean="0">
                          <a:latin typeface="Cambria Math"/>
                        </a:rPr>
                        <m:t>𝑷</m:t>
                      </m:r>
                      <m:d>
                        <m:dPr>
                          <m:ctrlPr>
                            <a:rPr lang="en-US" sz="2200" b="1" i="1" smtClean="0">
                              <a:latin typeface="Cambria Math" panose="02040503050406030204" pitchFamily="18" charset="0"/>
                            </a:rPr>
                          </m:ctrlPr>
                        </m:dPr>
                        <m:e>
                          <m:r>
                            <a:rPr lang="en-US" sz="2200" b="1" i="1" smtClean="0">
                              <a:latin typeface="Cambria Math"/>
                            </a:rPr>
                            <m:t>𝑬</m:t>
                          </m:r>
                        </m:e>
                      </m:d>
                      <m:r>
                        <a:rPr lang="en-US" sz="2200" b="1" i="1" smtClean="0">
                          <a:latin typeface="Cambria Math"/>
                        </a:rPr>
                        <m:t>=</m:t>
                      </m:r>
                      <m:func>
                        <m:funcPr>
                          <m:ctrlPr>
                            <a:rPr lang="en-US" sz="2200" b="1" i="1" smtClean="0">
                              <a:latin typeface="Cambria Math" panose="02040503050406030204" pitchFamily="18" charset="0"/>
                            </a:rPr>
                          </m:ctrlPr>
                        </m:funcPr>
                        <m:fName>
                          <m:limLow>
                            <m:limLowPr>
                              <m:ctrlPr>
                                <a:rPr lang="en-US" sz="2200" b="1" i="1" smtClean="0">
                                  <a:latin typeface="Cambria Math" panose="02040503050406030204" pitchFamily="18" charset="0"/>
                                </a:rPr>
                              </m:ctrlPr>
                            </m:limLowPr>
                            <m:e>
                              <m:r>
                                <a:rPr lang="en-US" sz="2200" b="1" i="0" smtClean="0">
                                  <a:latin typeface="Cambria Math"/>
                                </a:rPr>
                                <m:t>𝐥𝐢𝐦</m:t>
                              </m:r>
                            </m:e>
                            <m:lim>
                              <m:r>
                                <a:rPr lang="en-US" sz="2200" b="1" i="1" smtClean="0">
                                  <a:latin typeface="Cambria Math"/>
                                </a:rPr>
                                <m:t>𝒏</m:t>
                              </m:r>
                              <m:r>
                                <a:rPr lang="en-US" sz="2200" b="1" i="1" smtClean="0">
                                  <a:latin typeface="Cambria Math"/>
                                  <a:ea typeface="Cambria Math"/>
                                </a:rPr>
                                <m:t>→∞</m:t>
                              </m:r>
                            </m:lim>
                          </m:limLow>
                        </m:fName>
                        <m:e>
                          <m:f>
                            <m:fPr>
                              <m:ctrlPr>
                                <a:rPr lang="en-US" sz="2200" b="1" i="1" smtClean="0">
                                  <a:latin typeface="Cambria Math" panose="02040503050406030204" pitchFamily="18" charset="0"/>
                                </a:rPr>
                              </m:ctrlPr>
                            </m:fPr>
                            <m:num>
                              <m:r>
                                <a:rPr lang="en-US" sz="2200" b="1" i="1" smtClean="0">
                                  <a:latin typeface="Cambria Math"/>
                                </a:rPr>
                                <m:t>𝒎</m:t>
                              </m:r>
                            </m:num>
                            <m:den>
                              <m:r>
                                <a:rPr lang="en-US" sz="2200" b="1" i="1" smtClean="0">
                                  <a:latin typeface="Cambria Math"/>
                                </a:rPr>
                                <m:t>𝒏</m:t>
                              </m:r>
                            </m:den>
                          </m:f>
                        </m:e>
                      </m:func>
                    </m:oMath>
                  </m:oMathPara>
                </a14:m>
                <a:endParaRPr lang="en-US" sz="2200" dirty="0" smtClean="0"/>
              </a:p>
              <a:p>
                <a:pPr marL="0" indent="0">
                  <a:buNone/>
                </a:pPr>
                <a:r>
                  <a:rPr lang="en-US" sz="2200" b="1" dirty="0"/>
                  <a:t>Q1.</a:t>
                </a:r>
                <a:r>
                  <a:rPr lang="en-US" sz="2200" dirty="0"/>
                  <a:t> A bag contains 7 white, 6 red and 5 black balls . Two balls are drawn at random. Find the probability that they will both be white.</a:t>
                </a:r>
              </a:p>
              <a:p>
                <a:pPr marL="0" indent="0">
                  <a:buNone/>
                </a:pPr>
                <a:r>
                  <a:rPr lang="en-US" sz="2200" dirty="0" smtClean="0"/>
                  <a:t>Total </a:t>
                </a:r>
                <a:r>
                  <a:rPr lang="en-US" sz="2200" dirty="0"/>
                  <a:t>no of balls </a:t>
                </a:r>
                <a14:m>
                  <m:oMath xmlns:m="http://schemas.openxmlformats.org/officeDocument/2006/math">
                    <m:r>
                      <a:rPr lang="en-US" sz="2200" i="1">
                        <a:latin typeface="Cambria Math"/>
                        <a:ea typeface="Cambria Math"/>
                      </a:rPr>
                      <m:t>=7+6+5=18</m:t>
                    </m:r>
                  </m:oMath>
                </a14:m>
                <a:endParaRPr lang="en-US" sz="2200" dirty="0">
                  <a:ea typeface="Cambria Math"/>
                </a:endParaRPr>
              </a:p>
              <a:p>
                <a:pPr marL="0" indent="0">
                  <a:buNone/>
                </a:pPr>
                <a:r>
                  <a:rPr lang="en-US" sz="2200" dirty="0"/>
                  <a:t>Out of 18 balls  2 balls are drawn at random in </a:t>
                </a:r>
                <a14:m>
                  <m:oMath xmlns:m="http://schemas.openxmlformats.org/officeDocument/2006/math">
                    <m:sPre>
                      <m:sPrePr>
                        <m:ctrlPr>
                          <a:rPr lang="en-US" sz="2200" i="1">
                            <a:latin typeface="Cambria Math" panose="02040503050406030204" pitchFamily="18" charset="0"/>
                          </a:rPr>
                        </m:ctrlPr>
                      </m:sPrePr>
                      <m:sub/>
                      <m:sup>
                        <m:r>
                          <a:rPr lang="en-US" sz="2200" i="1">
                            <a:latin typeface="Cambria Math"/>
                          </a:rPr>
                          <m:t>18</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𝑤𝑎𝑦𝑠</m:t>
                    </m:r>
                  </m:oMath>
                </a14:m>
                <a:r>
                  <a:rPr lang="en-US" sz="2200" dirty="0"/>
                  <a:t>.</a:t>
                </a:r>
              </a:p>
              <a:p>
                <a:pPr marL="0" indent="0">
                  <a:buNone/>
                </a:pPr>
                <a:r>
                  <a:rPr lang="en-US" sz="2200" b="1" dirty="0" smtClean="0"/>
                  <a:t>Solution</a:t>
                </a:r>
                <a:r>
                  <a:rPr lang="en-US" sz="2200" b="1" dirty="0"/>
                  <a:t>: </a:t>
                </a:r>
                <a:r>
                  <a:rPr lang="en-US" sz="2200" b="1" dirty="0" smtClean="0"/>
                  <a:t>The</a:t>
                </a:r>
                <a:r>
                  <a:rPr lang="en-US" sz="2200" dirty="0" smtClean="0"/>
                  <a:t>refore </a:t>
                </a:r>
                <a:r>
                  <a:rPr lang="en-US" sz="2200" dirty="0"/>
                  <a:t>Exhaustive number of cases</a:t>
                </a:r>
                <a14:m>
                  <m:oMath xmlns:m="http://schemas.openxmlformats.org/officeDocument/2006/math">
                    <m:r>
                      <a:rPr lang="en-US" sz="2200" i="1">
                        <a:latin typeface="Cambria Math"/>
                      </a:rPr>
                      <m:t>=</m:t>
                    </m:r>
                    <m:sPre>
                      <m:sPrePr>
                        <m:ctrlPr>
                          <a:rPr lang="en-US" sz="2200" i="1">
                            <a:latin typeface="Cambria Math" panose="02040503050406030204" pitchFamily="18" charset="0"/>
                          </a:rPr>
                        </m:ctrlPr>
                      </m:sPrePr>
                      <m:sub/>
                      <m:sup>
                        <m:r>
                          <a:rPr lang="en-US" sz="2200" i="1">
                            <a:latin typeface="Cambria Math"/>
                          </a:rPr>
                          <m:t>18</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m:t>
                    </m:r>
                    <m:f>
                      <m:fPr>
                        <m:ctrlPr>
                          <a:rPr lang="en-US" sz="2200" i="1">
                            <a:latin typeface="Cambria Math" panose="02040503050406030204" pitchFamily="18" charset="0"/>
                          </a:rPr>
                        </m:ctrlPr>
                      </m:fPr>
                      <m:num>
                        <m:r>
                          <a:rPr lang="en-US" sz="2200" i="1">
                            <a:latin typeface="Cambria Math"/>
                          </a:rPr>
                          <m:t>18</m:t>
                        </m:r>
                        <m:r>
                          <a:rPr lang="en-US" sz="2200" i="1">
                            <a:latin typeface="Cambria Math"/>
                            <a:ea typeface="Cambria Math"/>
                          </a:rPr>
                          <m:t>×17</m:t>
                        </m:r>
                      </m:num>
                      <m:den>
                        <m:r>
                          <a:rPr lang="en-US" sz="2200" i="1">
                            <a:latin typeface="Cambria Math"/>
                          </a:rPr>
                          <m:t>2</m:t>
                        </m:r>
                        <m:r>
                          <a:rPr lang="en-US" sz="2200" i="1">
                            <a:latin typeface="Cambria Math"/>
                            <a:ea typeface="Cambria Math"/>
                          </a:rPr>
                          <m:t>×1</m:t>
                        </m:r>
                      </m:den>
                    </m:f>
                    <m:r>
                      <a:rPr lang="en-US" sz="2200" i="1">
                        <a:latin typeface="Cambria Math"/>
                      </a:rPr>
                      <m:t>=153</m:t>
                    </m:r>
                  </m:oMath>
                </a14:m>
                <a:endParaRPr lang="en-US" sz="2200" dirty="0"/>
              </a:p>
              <a:p>
                <a:pPr marL="0" indent="0">
                  <a:buNone/>
                </a:pPr>
                <a:r>
                  <a:rPr lang="en-US" sz="2200" dirty="0"/>
                  <a:t>Out of 7 white balls , 2 balls can be drawn </a:t>
                </a:r>
                <a14:m>
                  <m:oMath xmlns:m="http://schemas.openxmlformats.org/officeDocument/2006/math">
                    <m:sPre>
                      <m:sPrePr>
                        <m:ctrlPr>
                          <a:rPr lang="en-US" sz="2200" i="1">
                            <a:latin typeface="Cambria Math" panose="02040503050406030204" pitchFamily="18" charset="0"/>
                          </a:rPr>
                        </m:ctrlPr>
                      </m:sPrePr>
                      <m:sub/>
                      <m:sup>
                        <m:r>
                          <a:rPr lang="en-US" sz="2200" i="1">
                            <a:latin typeface="Cambria Math"/>
                          </a:rPr>
                          <m:t>7</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 </m:t>
                    </m:r>
                  </m:oMath>
                </a14:m>
                <a:r>
                  <a:rPr lang="en-US" sz="2200" dirty="0"/>
                  <a:t>ways</a:t>
                </a:r>
              </a:p>
              <a:p>
                <a:pPr marL="0" indent="0">
                  <a:buNone/>
                </a:pPr>
                <a:r>
                  <a:rPr lang="en-US" sz="2200" dirty="0"/>
                  <a:t>So favorable number of cases</a:t>
                </a:r>
                <a14:m>
                  <m:oMath xmlns:m="http://schemas.openxmlformats.org/officeDocument/2006/math">
                    <m:r>
                      <a:rPr lang="en-US" sz="2200" i="1">
                        <a:latin typeface="Cambria Math"/>
                        <a:ea typeface="Cambria Math"/>
                      </a:rPr>
                      <m:t>=</m:t>
                    </m:r>
                    <m:sPre>
                      <m:sPrePr>
                        <m:ctrlPr>
                          <a:rPr lang="en-US" sz="2200" i="1">
                            <a:latin typeface="Cambria Math" panose="02040503050406030204" pitchFamily="18" charset="0"/>
                          </a:rPr>
                        </m:ctrlPr>
                      </m:sPrePr>
                      <m:sub/>
                      <m:sup>
                        <m:r>
                          <a:rPr lang="en-US" sz="2200" i="1">
                            <a:latin typeface="Cambria Math"/>
                          </a:rPr>
                          <m:t>7</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m:t>
                    </m:r>
                    <m:f>
                      <m:fPr>
                        <m:ctrlPr>
                          <a:rPr lang="en-US" sz="2200" i="1">
                            <a:latin typeface="Cambria Math" panose="02040503050406030204" pitchFamily="18" charset="0"/>
                          </a:rPr>
                        </m:ctrlPr>
                      </m:fPr>
                      <m:num>
                        <m:r>
                          <a:rPr lang="en-US" sz="2200" i="1">
                            <a:latin typeface="Cambria Math"/>
                          </a:rPr>
                          <m:t>7</m:t>
                        </m:r>
                        <m:r>
                          <a:rPr lang="en-US" sz="2200" i="1">
                            <a:latin typeface="Cambria Math"/>
                            <a:ea typeface="Cambria Math"/>
                          </a:rPr>
                          <m:t>×6</m:t>
                        </m:r>
                      </m:num>
                      <m:den>
                        <m:r>
                          <a:rPr lang="en-US" sz="2200" i="1">
                            <a:latin typeface="Cambria Math"/>
                          </a:rPr>
                          <m:t>2</m:t>
                        </m:r>
                        <m:r>
                          <a:rPr lang="en-US" sz="2200" i="1">
                            <a:latin typeface="Cambria Math"/>
                            <a:ea typeface="Cambria Math"/>
                          </a:rPr>
                          <m:t>×1</m:t>
                        </m:r>
                      </m:den>
                    </m:f>
                    <m:r>
                      <a:rPr lang="en-US" sz="2200" i="1">
                        <a:latin typeface="Cambria Math"/>
                      </a:rPr>
                      <m:t>=21</m:t>
                    </m:r>
                  </m:oMath>
                </a14:m>
                <a:endParaRPr lang="en-US" sz="2200" dirty="0" smtClean="0"/>
              </a:p>
              <a:p>
                <a:pPr marL="0" indent="0">
                  <a:buNone/>
                </a:pPr>
                <a:r>
                  <a:rPr lang="en-US" sz="2200" dirty="0"/>
                  <a:t>Probability of getting 2 white balls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21</m:t>
                        </m:r>
                      </m:num>
                      <m:den>
                        <m:r>
                          <a:rPr lang="en-US" sz="2200" i="1">
                            <a:latin typeface="Cambria Math"/>
                            <a:ea typeface="Cambria Math"/>
                          </a:rPr>
                          <m:t>153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7</m:t>
                        </m:r>
                      </m:num>
                      <m:den>
                        <m:r>
                          <a:rPr lang="en-US" sz="2200" i="1">
                            <a:latin typeface="Cambria Math"/>
                            <a:ea typeface="Cambria Math"/>
                          </a:rPr>
                          <m:t>51</m:t>
                        </m:r>
                      </m:den>
                    </m:f>
                  </m:oMath>
                </a14:m>
                <a:endParaRPr lang="en-US" sz="2200" dirty="0"/>
              </a:p>
              <a:p>
                <a:pPr marL="0" indent="0">
                  <a:buNone/>
                </a:pPr>
                <a:endParaRPr lang="en-US" sz="2200" dirty="0"/>
              </a:p>
              <a:p>
                <a:pPr marL="0" indent="0" algn="ctr">
                  <a:buNone/>
                </a:pPr>
                <a:endParaRPr lang="en-US" sz="2200" b="1" dirty="0" smtClean="0"/>
              </a:p>
              <a:p>
                <a:pPr marL="0" indent="0" algn="ctr">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800600"/>
              </a:xfrm>
              <a:blipFill rotWithShape="1">
                <a:blip r:embed="rId2"/>
                <a:stretch>
                  <a:fillRect l="-963" t="-1525" r="-1704" b="-2058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41991C1-2C09-4999-9354-234B904D0521}"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Cont…(CO2) </a:t>
            </a:r>
            <a:endParaRPr lang="en-US" sz="3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96902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marL="0" indent="0">
              <a:buNone/>
            </a:pPr>
            <a:r>
              <a:rPr lang="en-US" sz="2200" b="1" dirty="0" smtClean="0"/>
              <a:t>Random Experiments</a:t>
            </a:r>
            <a:r>
              <a:rPr lang="en-US" sz="2200" dirty="0" smtClean="0"/>
              <a:t>: Whose results can not be predicated before hand is known as Random Experiments.</a:t>
            </a:r>
          </a:p>
          <a:p>
            <a:pPr marL="0" indent="0">
              <a:buNone/>
            </a:pPr>
            <a:r>
              <a:rPr lang="en-US" sz="2200" b="1" dirty="0" smtClean="0"/>
              <a:t>Example:</a:t>
            </a:r>
            <a:r>
              <a:rPr lang="en-US" sz="2200" dirty="0" smtClean="0"/>
              <a:t> Tossing a coin, Rolling a die, balls taking out from an urn.</a:t>
            </a:r>
          </a:p>
          <a:p>
            <a:pPr marL="0" indent="0">
              <a:buNone/>
            </a:pPr>
            <a:r>
              <a:rPr lang="en-US" sz="2200" b="1" dirty="0" smtClean="0"/>
              <a:t>Sample Space:</a:t>
            </a:r>
            <a:r>
              <a:rPr lang="en-US" sz="2200" dirty="0" smtClean="0"/>
              <a:t> The set of all possible outcomes of a random  experiment is called Sample Space and it is denoted by S.</a:t>
            </a:r>
          </a:p>
          <a:p>
            <a:pPr marL="0" indent="0">
              <a:buNone/>
            </a:pPr>
            <a:r>
              <a:rPr lang="en-US" sz="2200" b="1" dirty="0" smtClean="0"/>
              <a:t>Example :</a:t>
            </a:r>
            <a:r>
              <a:rPr lang="en-US" sz="2200" dirty="0" smtClean="0"/>
              <a:t> If we are tossing a coin then the outcomes are Head(H)  and Tail(T).</a:t>
            </a:r>
          </a:p>
          <a:p>
            <a:pPr marL="0" indent="0">
              <a:buNone/>
            </a:pPr>
            <a:r>
              <a:rPr lang="en-US" sz="2200" dirty="0" smtClean="0"/>
              <a:t>So sample space  S={H,T}  </a:t>
            </a:r>
          </a:p>
          <a:p>
            <a:pPr marL="0" indent="0">
              <a:buNone/>
            </a:pPr>
            <a:r>
              <a:rPr lang="en-US" sz="2200" b="1" dirty="0" smtClean="0"/>
              <a:t>Sample Points :</a:t>
            </a:r>
            <a:r>
              <a:rPr lang="en-US" sz="2200" dirty="0" smtClean="0"/>
              <a:t> The element of sample space S are called Sample points.</a:t>
            </a:r>
            <a:endParaRPr lang="en-US" sz="2200" dirty="0"/>
          </a:p>
        </p:txBody>
      </p:sp>
      <p:sp>
        <p:nvSpPr>
          <p:cNvPr id="4" name="Date Placeholder 3"/>
          <p:cNvSpPr>
            <a:spLocks noGrp="1"/>
          </p:cNvSpPr>
          <p:nvPr>
            <p:ph type="dt" sz="half" idx="10"/>
          </p:nvPr>
        </p:nvSpPr>
        <p:spPr/>
        <p:txBody>
          <a:bodyPr/>
          <a:lstStyle/>
          <a:p>
            <a:fld id="{9DBB4491-DB88-41C1-B696-B82271B4CC31}" type="datetime1">
              <a:rPr lang="en-US" smtClean="0"/>
              <a:pPr/>
              <a:t>10/15/2021</a:t>
            </a:fld>
            <a:endParaRPr lang="en-US"/>
          </a:p>
        </p:txBody>
      </p:sp>
      <p:sp>
        <p:nvSpPr>
          <p:cNvPr id="6" name="Slide Number Placeholder 5"/>
          <p:cNvSpPr>
            <a:spLocks noGrp="1"/>
          </p:cNvSpPr>
          <p:nvPr>
            <p:ph type="sldNum" sz="quarter" idx="12"/>
          </p:nvPr>
        </p:nvSpPr>
        <p:spPr/>
        <p:txBody>
          <a:bodyPr/>
          <a:lstStyle/>
          <a:p>
            <a:r>
              <a:rPr lang="en-US" dirty="0" smtClean="0"/>
              <a:t>4</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Definitions(CO2)</a:t>
            </a:r>
            <a:endParaRPr lang="en-US" sz="3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029200"/>
              </a:xfrm>
            </p:spPr>
            <p:txBody>
              <a:bodyPr>
                <a:noAutofit/>
              </a:bodyPr>
              <a:lstStyle/>
              <a:p>
                <a:pPr marL="0" indent="0">
                  <a:buNone/>
                </a:pPr>
                <a:r>
                  <a:rPr lang="en-US" sz="2200" b="1" dirty="0" smtClean="0"/>
                  <a:t>Example </a:t>
                </a:r>
                <a:r>
                  <a:rPr lang="en-US" sz="2200" b="1" dirty="0"/>
                  <a:t>:</a:t>
                </a:r>
                <a:r>
                  <a:rPr lang="en-US" sz="2200" dirty="0"/>
                  <a:t> If we are tossing a coin then the outcomes are Head(H)  and Tail(T).</a:t>
                </a:r>
              </a:p>
              <a:p>
                <a:pPr marL="0" indent="0">
                  <a:buNone/>
                </a:pPr>
                <a:r>
                  <a:rPr lang="en-US" sz="2200" dirty="0"/>
                  <a:t>Then S={H,T}  so two sample points are H and T.</a:t>
                </a:r>
              </a:p>
              <a:p>
                <a:pPr marL="0" indent="0">
                  <a:buNone/>
                </a:pPr>
                <a:r>
                  <a:rPr lang="en-US" sz="2200" b="1" dirty="0"/>
                  <a:t>Finite Sample Spaces:</a:t>
                </a:r>
                <a:r>
                  <a:rPr lang="en-US" sz="2200" dirty="0"/>
                  <a:t> If the no of sample points in a sample space is finite then it is called finite sample space.</a:t>
                </a:r>
              </a:p>
              <a:p>
                <a:pPr marL="0" indent="0">
                  <a:buNone/>
                </a:pPr>
                <a:r>
                  <a:rPr lang="en-US" sz="2200" b="1" dirty="0"/>
                  <a:t>Note 1:</a:t>
                </a:r>
                <a14:m>
                  <m:oMath xmlns:m="http://schemas.openxmlformats.org/officeDocument/2006/math">
                    <m:r>
                      <a:rPr lang="en-US" sz="2200" i="1">
                        <a:latin typeface="Cambria Math"/>
                      </a:rPr>
                      <m:t>𝑆</m:t>
                    </m:r>
                    <m:r>
                      <a:rPr lang="en-US" sz="2200" i="1">
                        <a:latin typeface="Cambria Math"/>
                        <a:ea typeface="Cambria Math"/>
                      </a:rPr>
                      <m:t>⊏</m:t>
                    </m:r>
                    <m:r>
                      <a:rPr lang="en-US" sz="2200" i="1">
                        <a:latin typeface="Cambria Math"/>
                        <a:ea typeface="Cambria Math"/>
                      </a:rPr>
                      <m:t>𝑆</m:t>
                    </m:r>
                    <m:r>
                      <a:rPr lang="en-US" sz="2200" i="1">
                        <a:latin typeface="Cambria Math"/>
                        <a:ea typeface="Cambria Math"/>
                      </a:rPr>
                      <m:t>, </m:t>
                    </m:r>
                  </m:oMath>
                </a14:m>
                <a:r>
                  <a:rPr lang="en-US" sz="2200" dirty="0"/>
                  <a:t>S it self is an event and it is called certain events</a:t>
                </a:r>
              </a:p>
              <a:p>
                <a:pPr marL="0" indent="0">
                  <a:buNone/>
                </a:pPr>
                <a:r>
                  <a:rPr lang="en-US" sz="2200" b="1" dirty="0"/>
                  <a:t>Note 2: </a:t>
                </a:r>
                <a14:m>
                  <m:oMath xmlns:m="http://schemas.openxmlformats.org/officeDocument/2006/math">
                    <m:r>
                      <a:rPr lang="en-US" sz="2200" i="1">
                        <a:latin typeface="Cambria Math"/>
                        <a:ea typeface="Cambria Math"/>
                      </a:rPr>
                      <m:t>∅⊏</m:t>
                    </m:r>
                    <m:r>
                      <a:rPr lang="en-US" sz="2200" i="1">
                        <a:latin typeface="Cambria Math"/>
                        <a:ea typeface="Cambria Math"/>
                      </a:rPr>
                      <m:t>𝑆</m:t>
                    </m:r>
                  </m:oMath>
                </a14:m>
                <a:r>
                  <a:rPr lang="en-US" sz="2200" b="1" dirty="0"/>
                  <a:t>, </a:t>
                </a:r>
                <a:r>
                  <a:rPr lang="en-US" sz="2200" dirty="0"/>
                  <a:t>the null set is also an event and its known as impossible event.</a:t>
                </a:r>
              </a:p>
              <a:p>
                <a:pPr marL="0" indent="0">
                  <a:buNone/>
                </a:pPr>
                <a:r>
                  <a:rPr lang="en-US" sz="2200" b="1" dirty="0"/>
                  <a:t>Note3: </a:t>
                </a:r>
                <a:r>
                  <a:rPr lang="en-US" sz="2200" dirty="0"/>
                  <a:t>e </a:t>
                </a:r>
                <a14:m>
                  <m:oMath xmlns:m="http://schemas.openxmlformats.org/officeDocument/2006/math">
                    <m:r>
                      <a:rPr lang="en-US" sz="2200" i="1">
                        <a:latin typeface="Cambria Math"/>
                        <a:ea typeface="Cambria Math"/>
                      </a:rPr>
                      <m:t>⊏</m:t>
                    </m:r>
                    <m:r>
                      <a:rPr lang="en-US" sz="2200" i="1">
                        <a:latin typeface="Cambria Math"/>
                        <a:ea typeface="Cambria Math"/>
                      </a:rPr>
                      <m:t>𝑆</m:t>
                    </m:r>
                    <m:r>
                      <a:rPr lang="en-US" sz="2200" i="1">
                        <a:latin typeface="Cambria Math"/>
                        <a:ea typeface="Cambria Math"/>
                      </a:rPr>
                      <m:t>, </m:t>
                    </m:r>
                  </m:oMath>
                </a14:m>
                <a:r>
                  <a:rPr lang="en-US" sz="2200" dirty="0"/>
                  <a:t>e is called elementary event. Every elementary event contains only one sample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029200"/>
              </a:xfrm>
              <a:blipFill rotWithShape="1">
                <a:blip r:embed="rId2"/>
                <a:stretch>
                  <a:fillRect l="-963" t="-727" r="-16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0874C84-DA80-4BFA-8641-03D0228A0618}" type="datetime1">
              <a:rPr lang="en-US" smtClean="0"/>
              <a:pPr/>
              <a:t>10/15/2021</a:t>
            </a:fld>
            <a:endParaRPr lang="en-US"/>
          </a:p>
        </p:txBody>
      </p:sp>
      <p:sp>
        <p:nvSpPr>
          <p:cNvPr id="6" name="Slide Number Placeholder 5"/>
          <p:cNvSpPr>
            <a:spLocks noGrp="1"/>
          </p:cNvSpPr>
          <p:nvPr>
            <p:ph type="sldNum" sz="quarter" idx="12"/>
          </p:nvPr>
        </p:nvSpPr>
        <p:spPr/>
        <p:txBody>
          <a:bodyPr/>
          <a:lstStyle/>
          <a:p>
            <a:r>
              <a:rPr lang="en-US" dirty="0" smtClean="0"/>
              <a:t>4</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 (CO2)</a:t>
            </a:r>
            <a:endParaRPr lang="en-US" sz="3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59276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029200"/>
              </a:xfrm>
            </p:spPr>
            <p:txBody>
              <a:bodyPr>
                <a:noAutofit/>
              </a:bodyPr>
              <a:lstStyle/>
              <a:p>
                <a:pPr marL="0" indent="0">
                  <a:buNone/>
                </a:pPr>
                <a:r>
                  <a:rPr lang="en-US" sz="2200" b="1" dirty="0" smtClean="0"/>
                  <a:t>Statement: Probability of the impossible event is zero, i.e. </a:t>
                </a:r>
                <a14:m>
                  <m:oMath xmlns:m="http://schemas.openxmlformats.org/officeDocument/2006/math">
                    <m:r>
                      <a:rPr lang="en-US" sz="2200" b="1" i="0" smtClean="0">
                        <a:latin typeface="Cambria Math"/>
                      </a:rPr>
                      <m:t>𝐏</m:t>
                    </m:r>
                    <m:d>
                      <m:dPr>
                        <m:ctrlPr>
                          <a:rPr lang="en-US" sz="2200" b="1" i="1" smtClean="0">
                            <a:latin typeface="Cambria Math" panose="02040503050406030204" pitchFamily="18" charset="0"/>
                          </a:rPr>
                        </m:ctrlPr>
                      </m:dPr>
                      <m:e>
                        <m:r>
                          <a:rPr lang="en-US" sz="2200" b="1" i="0" smtClean="0">
                            <a:latin typeface="Cambria Math"/>
                            <a:ea typeface="Cambria Math"/>
                          </a:rPr>
                          <m:t>∅</m:t>
                        </m:r>
                      </m:e>
                    </m:d>
                    <m:r>
                      <a:rPr lang="en-US" sz="2200" b="1" i="0" smtClean="0">
                        <a:latin typeface="Cambria Math"/>
                        <a:ea typeface="Cambria Math"/>
                      </a:rPr>
                      <m:t>=</m:t>
                    </m:r>
                    <m:r>
                      <a:rPr lang="en-US" sz="2200" b="1" i="0" smtClean="0">
                        <a:latin typeface="Cambria Math"/>
                        <a:ea typeface="Cambria Math"/>
                      </a:rPr>
                      <m:t>𝟎</m:t>
                    </m:r>
                  </m:oMath>
                </a14:m>
                <a:endParaRPr lang="en-US" sz="2200" b="1" dirty="0" smtClean="0">
                  <a:ea typeface="Cambria Math"/>
                </a:endParaRPr>
              </a:p>
              <a:p>
                <a:pPr marL="0" indent="0">
                  <a:buNone/>
                </a:pPr>
                <a:r>
                  <a:rPr lang="en-US" sz="2200" b="1" dirty="0" smtClean="0"/>
                  <a:t>Proof: </a:t>
                </a:r>
                <a:r>
                  <a:rPr lang="en-US" sz="2200" dirty="0" smtClean="0"/>
                  <a:t>Impossible event contains no sample point. As such the sample spaces S and impossible event </a:t>
                </a:r>
                <a14:m>
                  <m:oMath xmlns:m="http://schemas.openxmlformats.org/officeDocument/2006/math">
                    <m:r>
                      <a:rPr lang="en-US" sz="2200" b="0" i="0">
                        <a:latin typeface="Cambria Math"/>
                        <a:ea typeface="Cambria Math"/>
                      </a:rPr>
                      <m:t>∅</m:t>
                    </m:r>
                  </m:oMath>
                </a14:m>
                <a:r>
                  <a:rPr lang="en-US" sz="2200" dirty="0" smtClean="0"/>
                  <a:t> are mutually exclusive.</a:t>
                </a:r>
              </a:p>
              <a:p>
                <a:pPr marL="0" indent="0">
                  <a:buNone/>
                </a:pPr>
                <a14:m>
                  <m:oMathPara xmlns:m="http://schemas.openxmlformats.org/officeDocument/2006/math">
                    <m:oMathParaPr>
                      <m:jc m:val="left"/>
                    </m:oMathParaPr>
                    <m:oMath xmlns:m="http://schemas.openxmlformats.org/officeDocument/2006/math">
                      <m:r>
                        <a:rPr lang="en-US" sz="2200" i="0" smtClean="0">
                          <a:latin typeface="Cambria Math"/>
                          <a:ea typeface="Cambria Math"/>
                        </a:rPr>
                        <m:t>⟹</m:t>
                      </m:r>
                      <m:r>
                        <m:rPr>
                          <m:sty m:val="p"/>
                        </m:rPr>
                        <a:rPr lang="en-US" sz="2200" b="0" i="0" smtClean="0">
                          <a:latin typeface="Cambria Math"/>
                          <a:ea typeface="Cambria Math"/>
                        </a:rPr>
                        <m:t>S</m:t>
                      </m:r>
                      <m:r>
                        <a:rPr lang="en-US" sz="2200" b="0" i="0" smtClean="0">
                          <a:latin typeface="Cambria Math"/>
                          <a:ea typeface="Cambria Math"/>
                        </a:rPr>
                        <m:t>∪∅=</m:t>
                      </m:r>
                      <m:r>
                        <m:rPr>
                          <m:sty m:val="p"/>
                        </m:rPr>
                        <a:rPr lang="en-US" sz="2200" b="0" i="0" smtClean="0">
                          <a:latin typeface="Cambria Math"/>
                          <a:ea typeface="Cambria Math"/>
                        </a:rPr>
                        <m:t>S</m:t>
                      </m:r>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0">
                          <a:latin typeface="Cambria Math"/>
                          <a:ea typeface="Cambria Math"/>
                        </a:rPr>
                        <m:t>⟹</m:t>
                      </m:r>
                      <m:r>
                        <m:rPr>
                          <m:sty m:val="p"/>
                        </m:rPr>
                        <a:rPr lang="en-US" sz="2200" b="0" i="0" smtClean="0">
                          <a:latin typeface="Cambria Math"/>
                          <a:ea typeface="Cambria Math"/>
                        </a:rPr>
                        <m:t>P</m:t>
                      </m:r>
                      <m:d>
                        <m:dPr>
                          <m:ctrlPr>
                            <a:rPr lang="en-US" sz="2200" b="0" i="1" smtClean="0">
                              <a:latin typeface="Cambria Math" panose="02040503050406030204" pitchFamily="18" charset="0"/>
                              <a:ea typeface="Cambria Math"/>
                            </a:rPr>
                          </m:ctrlPr>
                        </m:dPr>
                        <m:e>
                          <m:r>
                            <m:rPr>
                              <m:sty m:val="p"/>
                            </m:rPr>
                            <a:rPr lang="en-US" sz="2200" i="0">
                              <a:latin typeface="Cambria Math"/>
                              <a:ea typeface="Cambria Math"/>
                            </a:rPr>
                            <m:t>S</m:t>
                          </m:r>
                          <m:r>
                            <a:rPr lang="en-US" sz="2200" i="0">
                              <a:latin typeface="Cambria Math"/>
                              <a:ea typeface="Cambria Math"/>
                            </a:rPr>
                            <m:t>∪∅</m:t>
                          </m:r>
                        </m:e>
                      </m:d>
                      <m:r>
                        <a:rPr lang="en-US" sz="2200" i="0">
                          <a:latin typeface="Cambria Math"/>
                          <a:ea typeface="Cambria Math"/>
                        </a:rPr>
                        <m:t>=</m:t>
                      </m:r>
                      <m:r>
                        <m:rPr>
                          <m:sty m:val="p"/>
                        </m:rPr>
                        <a:rPr lang="en-US" sz="2200" b="0" i="0" smtClean="0">
                          <a:latin typeface="Cambria Math"/>
                          <a:ea typeface="Cambria Math"/>
                        </a:rPr>
                        <m:t>P</m:t>
                      </m:r>
                      <m:d>
                        <m:dPr>
                          <m:ctrlPr>
                            <a:rPr lang="en-US" sz="2200" b="0" i="1" smtClean="0">
                              <a:latin typeface="Cambria Math" panose="02040503050406030204" pitchFamily="18" charset="0"/>
                              <a:ea typeface="Cambria Math"/>
                            </a:rPr>
                          </m:ctrlPr>
                        </m:dPr>
                        <m:e>
                          <m:r>
                            <m:rPr>
                              <m:sty m:val="p"/>
                            </m:rPr>
                            <a:rPr lang="en-US" sz="2200" i="0">
                              <a:latin typeface="Cambria Math"/>
                              <a:ea typeface="Cambria Math"/>
                            </a:rPr>
                            <m:t>S</m:t>
                          </m:r>
                        </m:e>
                      </m:d>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S</m:t>
                          </m:r>
                          <m:r>
                            <a:rPr lang="en-US" sz="2200" b="0" i="0" smtClean="0">
                              <a:latin typeface="Cambria Math"/>
                              <a:ea typeface="Cambria Math"/>
                            </a:rPr>
                            <m:t>)+</m:t>
                          </m:r>
                          <m:r>
                            <m:rPr>
                              <m:sty m:val="p"/>
                            </m:rPr>
                            <a:rPr lang="en-US" sz="2200" b="0" i="0" smtClean="0">
                              <a:latin typeface="Cambria Math"/>
                              <a:ea typeface="Cambria Math"/>
                            </a:rPr>
                            <m:t>P</m:t>
                          </m:r>
                          <m:r>
                            <a:rPr lang="en-US" sz="2200" b="0" i="0" smtClean="0">
                              <a:latin typeface="Cambria Math"/>
                              <a:ea typeface="Cambria Math"/>
                            </a:rPr>
                            <m:t>(∅</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S</m:t>
                          </m:r>
                        </m:e>
                      </m:d>
                    </m:oMath>
                  </m:oMathPara>
                </a14:m>
                <a:endParaRPr lang="en-US" sz="220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i="0">
                          <a:latin typeface="Cambria Math"/>
                          <a:ea typeface="Cambria Math"/>
                        </a:rPr>
                        <m:t>⟹</m:t>
                      </m:r>
                      <m:r>
                        <m:rPr>
                          <m:sty m:val="p"/>
                        </m:rPr>
                        <a:rPr lang="en-US" sz="2200" b="0" i="0" smtClean="0">
                          <a:latin typeface="Cambria Math"/>
                          <a:ea typeface="Cambria Math"/>
                        </a:rPr>
                        <m:t>P</m:t>
                      </m:r>
                      <m:d>
                        <m:dPr>
                          <m:ctrlPr>
                            <a:rPr lang="en-US" sz="2200" i="1" smtClean="0">
                              <a:latin typeface="Cambria Math" panose="02040503050406030204" pitchFamily="18" charset="0"/>
                              <a:ea typeface="Cambria Math"/>
                            </a:rPr>
                          </m:ctrlPr>
                        </m:dPr>
                        <m:e>
                          <m:r>
                            <a:rPr lang="en-US" sz="2200" i="0">
                              <a:latin typeface="Cambria Math"/>
                              <a:ea typeface="Cambria Math"/>
                            </a:rPr>
                            <m:t>∅</m:t>
                          </m:r>
                        </m:e>
                      </m:d>
                      <m:r>
                        <a:rPr lang="en-US" sz="2200" i="0" smtClean="0">
                          <a:latin typeface="Cambria Math"/>
                          <a:ea typeface="Cambria Math"/>
                        </a:rPr>
                        <m:t>=</m:t>
                      </m:r>
                      <m:r>
                        <a:rPr lang="en-US" sz="2200" b="0" i="0" smtClean="0">
                          <a:latin typeface="Cambria Math"/>
                          <a:ea typeface="Cambria Math"/>
                        </a:rPr>
                        <m:t>0</m:t>
                      </m:r>
                    </m:oMath>
                  </m:oMathPara>
                </a14:m>
                <a:endParaRPr lang="en-US" sz="2200" dirty="0" smtClean="0">
                  <a:ea typeface="Cambria Math"/>
                </a:endParaRPr>
              </a:p>
              <a:p>
                <a:pPr marL="0" indent="0">
                  <a:buNone/>
                </a:pPr>
                <a:r>
                  <a:rPr lang="en-US" sz="2200" b="1" dirty="0" smtClean="0"/>
                  <a:t>Statement: Probability of the Complementary Event </a:t>
                </a:r>
                <a14:m>
                  <m:oMath xmlns:m="http://schemas.openxmlformats.org/officeDocument/2006/math">
                    <m:acc>
                      <m:accPr>
                        <m:chr m:val="̅"/>
                        <m:ctrlPr>
                          <a:rPr lang="en-US" sz="2200" b="1" i="1" smtClean="0">
                            <a:latin typeface="Cambria Math" panose="02040503050406030204" pitchFamily="18" charset="0"/>
                          </a:rPr>
                        </m:ctrlPr>
                      </m:accPr>
                      <m:e>
                        <m:r>
                          <a:rPr lang="en-US" sz="2200" b="1" i="0" smtClean="0">
                            <a:latin typeface="Cambria Math"/>
                          </a:rPr>
                          <m:t>𝐀</m:t>
                        </m:r>
                        <m:r>
                          <a:rPr lang="en-US" sz="2200" b="1" i="0" smtClean="0">
                            <a:latin typeface="Cambria Math"/>
                          </a:rPr>
                          <m:t>  </m:t>
                        </m:r>
                      </m:e>
                    </m:acc>
                    <m:r>
                      <a:rPr lang="en-US" sz="2200" b="1" i="0" smtClean="0">
                        <a:latin typeface="Cambria Math"/>
                      </a:rPr>
                      <m:t>𝐨</m:t>
                    </m:r>
                  </m:oMath>
                </a14:m>
                <a:r>
                  <a:rPr lang="en-US" sz="2200" b="1" dirty="0" smtClean="0">
                    <a:ea typeface="Cambria Math"/>
                  </a:rPr>
                  <a:t>f A is given by </a:t>
                </a:r>
                <a14:m>
                  <m:oMath xmlns:m="http://schemas.openxmlformats.org/officeDocument/2006/math">
                    <m:r>
                      <a:rPr lang="en-US" sz="2200" b="1" i="0" smtClean="0">
                        <a:latin typeface="Cambria Math"/>
                        <a:ea typeface="Cambria Math"/>
                      </a:rPr>
                      <m:t> </m:t>
                    </m:r>
                    <m:r>
                      <a:rPr lang="en-US" sz="2200" b="1" i="0" smtClean="0">
                        <a:latin typeface="Cambria Math"/>
                        <a:ea typeface="Cambria Math"/>
                      </a:rPr>
                      <m:t>𝐏</m:t>
                    </m:r>
                    <m:d>
                      <m:dPr>
                        <m:ctrlPr>
                          <a:rPr lang="en-US" sz="2200" b="1" i="1" smtClean="0">
                            <a:latin typeface="Cambria Math" panose="02040503050406030204" pitchFamily="18" charset="0"/>
                            <a:ea typeface="Cambria Math"/>
                          </a:rPr>
                        </m:ctrlPr>
                      </m:dPr>
                      <m:e>
                        <m:acc>
                          <m:accPr>
                            <m:chr m:val="̅"/>
                            <m:ctrlPr>
                              <a:rPr lang="en-US" sz="2200" b="1" i="1" smtClean="0">
                                <a:latin typeface="Cambria Math" panose="02040503050406030204" pitchFamily="18" charset="0"/>
                                <a:ea typeface="Cambria Math"/>
                              </a:rPr>
                            </m:ctrlPr>
                          </m:accPr>
                          <m:e>
                            <m:r>
                              <a:rPr lang="en-US" sz="2200" b="1" i="0" smtClean="0">
                                <a:latin typeface="Cambria Math"/>
                                <a:ea typeface="Cambria Math"/>
                              </a:rPr>
                              <m:t>𝐀</m:t>
                            </m:r>
                          </m:e>
                        </m:acc>
                      </m:e>
                    </m:d>
                    <m:r>
                      <a:rPr lang="en-US" sz="2200" b="1" i="0" smtClean="0">
                        <a:latin typeface="Cambria Math"/>
                        <a:ea typeface="Cambria Math"/>
                      </a:rPr>
                      <m:t>=</m:t>
                    </m:r>
                    <m:r>
                      <a:rPr lang="en-US" sz="2200" b="1" i="0" smtClean="0">
                        <a:latin typeface="Cambria Math"/>
                        <a:ea typeface="Cambria Math"/>
                      </a:rPr>
                      <m:t>𝟏</m:t>
                    </m:r>
                    <m:r>
                      <a:rPr lang="en-US" sz="2200" b="1" i="0" smtClean="0">
                        <a:latin typeface="Cambria Math"/>
                        <a:ea typeface="Cambria Math"/>
                      </a:rPr>
                      <m:t>−</m:t>
                    </m:r>
                    <m:r>
                      <a:rPr lang="en-US" sz="2200" b="1" i="0" smtClean="0">
                        <a:latin typeface="Cambria Math"/>
                        <a:ea typeface="Cambria Math"/>
                      </a:rPr>
                      <m:t>𝐏</m:t>
                    </m:r>
                    <m:r>
                      <a:rPr lang="en-US" sz="2200" b="1" i="0" smtClean="0">
                        <a:latin typeface="Cambria Math"/>
                        <a:ea typeface="Cambria Math"/>
                      </a:rPr>
                      <m:t>(</m:t>
                    </m:r>
                    <m:r>
                      <a:rPr lang="en-US" sz="2200" b="1" i="0" smtClean="0">
                        <a:latin typeface="Cambria Math"/>
                        <a:ea typeface="Cambria Math"/>
                      </a:rPr>
                      <m:t>𝐀</m:t>
                    </m:r>
                    <m:r>
                      <a:rPr lang="en-US" sz="2200" b="1" i="0" smtClean="0">
                        <a:latin typeface="Cambria Math"/>
                        <a:ea typeface="Cambria Math"/>
                      </a:rPr>
                      <m:t>)</m:t>
                    </m:r>
                  </m:oMath>
                </a14:m>
                <a:endParaRPr lang="en-US" sz="2200" b="1" dirty="0" smtClean="0">
                  <a:ea typeface="Cambria Math"/>
                </a:endParaRPr>
              </a:p>
              <a:p>
                <a:pPr marL="0" indent="0">
                  <a:buNone/>
                </a:pPr>
                <a:r>
                  <a:rPr lang="en-US" sz="2200" b="1" dirty="0" smtClean="0"/>
                  <a:t>Proof:</a:t>
                </a:r>
                <a14:m>
                  <m:oMath xmlns:m="http://schemas.openxmlformats.org/officeDocument/2006/math">
                    <m:acc>
                      <m:accPr>
                        <m:chr m:val="̅"/>
                        <m:ctrlPr>
                          <a:rPr lang="en-US" sz="2200" b="1" i="1">
                            <a:latin typeface="Cambria Math" panose="02040503050406030204" pitchFamily="18" charset="0"/>
                          </a:rPr>
                        </m:ctrlPr>
                      </m:accPr>
                      <m:e>
                        <m:r>
                          <m:rPr>
                            <m:sty m:val="p"/>
                          </m:rPr>
                          <a:rPr lang="en-US" sz="2200" b="0" i="0">
                            <a:latin typeface="Cambria Math"/>
                          </a:rPr>
                          <m:t>A</m:t>
                        </m:r>
                        <m:r>
                          <a:rPr lang="en-US" sz="2200" b="0" i="0">
                            <a:latin typeface="Cambria Math"/>
                          </a:rPr>
                          <m:t> </m:t>
                        </m:r>
                        <m:r>
                          <a:rPr lang="en-US" sz="2200" b="1" i="0">
                            <a:latin typeface="Cambria Math"/>
                          </a:rPr>
                          <m:t> </m:t>
                        </m:r>
                      </m:e>
                    </m:acc>
                  </m:oMath>
                </a14:m>
                <a:r>
                  <a:rPr lang="en-US" sz="2200" dirty="0" smtClean="0">
                    <a:ea typeface="Cambria Math"/>
                  </a:rPr>
                  <a:t> and  </a:t>
                </a:r>
                <a:r>
                  <a:rPr lang="en-US" sz="2200" dirty="0">
                    <a:ea typeface="Cambria Math"/>
                  </a:rPr>
                  <a:t>A </a:t>
                </a:r>
                <a:r>
                  <a:rPr lang="en-US" sz="2200" dirty="0" smtClean="0">
                    <a:ea typeface="Cambria Math"/>
                  </a:rPr>
                  <a:t>are disjoint events. Also A </a:t>
                </a:r>
                <a14:m>
                  <m:oMath xmlns:m="http://schemas.openxmlformats.org/officeDocument/2006/math">
                    <m:r>
                      <a:rPr lang="en-US" sz="2200" b="1" i="0" smtClean="0">
                        <a:latin typeface="Cambria Math"/>
                        <a:ea typeface="Cambria Math"/>
                      </a:rPr>
                      <m:t>∪</m:t>
                    </m:r>
                    <m:acc>
                      <m:accPr>
                        <m:chr m:val="̅"/>
                        <m:ctrlPr>
                          <a:rPr lang="en-US" sz="2200" b="1" i="1">
                            <a:latin typeface="Cambria Math" panose="02040503050406030204" pitchFamily="18" charset="0"/>
                          </a:rPr>
                        </m:ctrlPr>
                      </m:accPr>
                      <m:e>
                        <m:r>
                          <m:rPr>
                            <m:sty m:val="p"/>
                          </m:rPr>
                          <a:rPr lang="en-US" sz="2200" b="0" i="0">
                            <a:latin typeface="Cambria Math"/>
                          </a:rPr>
                          <m:t>A</m:t>
                        </m:r>
                        <m:r>
                          <a:rPr lang="en-US" sz="2200" b="1" i="0">
                            <a:latin typeface="Cambria Math"/>
                          </a:rPr>
                          <m:t>  </m:t>
                        </m:r>
                      </m:e>
                    </m:acc>
                    <m:r>
                      <a:rPr lang="en-US" sz="2200" b="0" i="0" smtClean="0">
                        <a:latin typeface="Cambria Math"/>
                      </a:rPr>
                      <m:t>=</m:t>
                    </m:r>
                    <m:r>
                      <m:rPr>
                        <m:sty m:val="p"/>
                      </m:rPr>
                      <a:rPr lang="en-US" sz="2200" b="0" i="0" smtClean="0">
                        <a:latin typeface="Cambria Math"/>
                      </a:rPr>
                      <m:t>S</m:t>
                    </m:r>
                  </m:oMath>
                </a14:m>
                <a:endParaRPr lang="en-US" sz="2200" dirty="0" smtClean="0">
                  <a:ea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nor/>
                            </m:rPr>
                            <a:rPr lang="en-US" sz="2200" dirty="0">
                              <a:ea typeface="Cambria Math"/>
                            </a:rPr>
                            <m:t>A</m:t>
                          </m:r>
                          <m:r>
                            <m:rPr>
                              <m:nor/>
                            </m:rPr>
                            <a:rPr lang="en-US" sz="2200" dirty="0">
                              <a:ea typeface="Cambria Math"/>
                            </a:rPr>
                            <m:t> </m:t>
                          </m:r>
                          <m:r>
                            <a:rPr lang="en-US" sz="2200" b="1" i="0">
                              <a:latin typeface="Cambria Math"/>
                              <a:ea typeface="Cambria Math"/>
                            </a:rPr>
                            <m:t>∪</m:t>
                          </m:r>
                          <m:acc>
                            <m:accPr>
                              <m:chr m:val="̅"/>
                              <m:ctrlPr>
                                <a:rPr lang="en-US" sz="2200" b="1" i="1">
                                  <a:latin typeface="Cambria Math" panose="02040503050406030204" pitchFamily="18" charset="0"/>
                                </a:rPr>
                              </m:ctrlPr>
                            </m:accPr>
                            <m:e>
                              <m:r>
                                <m:rPr>
                                  <m:sty m:val="p"/>
                                </m:rPr>
                                <a:rPr lang="en-US" sz="2200" b="0" i="0">
                                  <a:latin typeface="Cambria Math"/>
                                </a:rPr>
                                <m:t>A</m:t>
                              </m:r>
                              <m:r>
                                <a:rPr lang="en-US" sz="2200" b="1" i="0">
                                  <a:latin typeface="Cambria Math"/>
                                </a:rPr>
                                <m:t>  </m:t>
                              </m:r>
                            </m:e>
                          </m:acc>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smtClean="0">
                              <a:latin typeface="Cambria Math"/>
                              <a:ea typeface="Cambria Math"/>
                            </a:rPr>
                            <m:t>S</m:t>
                          </m:r>
                        </m:e>
                      </m:d>
                    </m:oMath>
                  </m:oMathPara>
                </a14:m>
                <a:endParaRPr lang="en-US" sz="2200"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i="0">
                          <a:latin typeface="Cambria Math"/>
                          <a:ea typeface="Cambria Math"/>
                        </a:rPr>
                        <m:t>P</m:t>
                      </m:r>
                      <m:d>
                        <m:dPr>
                          <m:ctrlPr>
                            <a:rPr lang="en-US" sz="2200" i="1" smtClean="0">
                              <a:latin typeface="Cambria Math" panose="02040503050406030204" pitchFamily="18" charset="0"/>
                              <a:ea typeface="Cambria Math"/>
                            </a:rPr>
                          </m:ctrlPr>
                        </m:dPr>
                        <m:e>
                          <m:r>
                            <m:rPr>
                              <m:sty m:val="p"/>
                            </m:rPr>
                            <a:rPr lang="en-US" sz="2200" b="0" i="0" smtClean="0">
                              <a:latin typeface="Cambria Math"/>
                              <a:ea typeface="Cambria Math"/>
                            </a:rPr>
                            <m:t>A</m:t>
                          </m:r>
                          <m:r>
                            <a:rPr lang="en-US" sz="2200" i="0">
                              <a:latin typeface="Cambria Math"/>
                              <a:ea typeface="Cambria Math"/>
                            </a:rPr>
                            <m:t>)+</m:t>
                          </m:r>
                          <m:r>
                            <m:rPr>
                              <m:sty m:val="p"/>
                            </m:rPr>
                            <a:rPr lang="en-US" sz="2200" i="0">
                              <a:latin typeface="Cambria Math"/>
                              <a:ea typeface="Cambria Math"/>
                            </a:rPr>
                            <m:t>P</m:t>
                          </m:r>
                          <m:r>
                            <a:rPr lang="en-US" sz="2200" b="0" i="0" smtClean="0">
                              <a:latin typeface="Cambria Math"/>
                              <a:ea typeface="Cambria Math"/>
                            </a:rPr>
                            <m:t>(</m:t>
                          </m:r>
                          <m:acc>
                            <m:accPr>
                              <m:chr m:val="̅"/>
                              <m:ctrlPr>
                                <a:rPr lang="en-US" sz="2200" b="1" i="1">
                                  <a:latin typeface="Cambria Math" panose="02040503050406030204" pitchFamily="18" charset="0"/>
                                </a:rPr>
                              </m:ctrlPr>
                            </m:accPr>
                            <m:e>
                              <m:r>
                                <a:rPr lang="en-US" sz="2200" b="0" i="0" smtClean="0">
                                  <a:latin typeface="Cambria Math"/>
                                </a:rPr>
                                <m:t> </m:t>
                              </m:r>
                              <m:r>
                                <m:rPr>
                                  <m:sty m:val="p"/>
                                </m:rPr>
                                <a:rPr lang="en-US" sz="2200" b="0" i="0">
                                  <a:latin typeface="Cambria Math"/>
                                </a:rPr>
                                <m:t>A</m:t>
                              </m:r>
                              <m:r>
                                <a:rPr lang="en-US" sz="2200" b="1" i="0">
                                  <a:latin typeface="Cambria Math"/>
                                </a:rPr>
                                <m:t>  </m:t>
                              </m:r>
                            </m:e>
                          </m:acc>
                        </m:e>
                      </m:d>
                      <m:r>
                        <a:rPr lang="en-US" sz="2200" i="0">
                          <a:latin typeface="Cambria Math"/>
                          <a:ea typeface="Cambria Math"/>
                        </a:rPr>
                        <m:t>=</m:t>
                      </m:r>
                      <m:r>
                        <a:rPr lang="en-US" sz="2200" b="0" i="0" smtClean="0">
                          <a:latin typeface="Cambria Math"/>
                          <a:ea typeface="Cambria Math"/>
                        </a:rPr>
                        <m:t>1.</m:t>
                      </m:r>
                    </m:oMath>
                  </m:oMathPara>
                </a14:m>
                <a:endParaRPr lang="en-US" sz="2200" b="0" dirty="0" smtClean="0">
                  <a:latin typeface="Cambria Math"/>
                  <a:ea typeface="Cambria Math"/>
                </a:endParaRPr>
              </a:p>
              <a:p>
                <a:pPr marL="0" indent="0">
                  <a:buNone/>
                </a:pPr>
                <a:r>
                  <a:rPr lang="en-US" sz="2200" dirty="0" smtClean="0">
                    <a:ea typeface="Cambria Math"/>
                  </a:rPr>
                  <a:t>Hence </a:t>
                </a:r>
                <a14:m>
                  <m:oMath xmlns:m="http://schemas.openxmlformats.org/officeDocument/2006/math">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acc>
                          <m:accPr>
                            <m:chr m:val="̅"/>
                            <m:ctrlPr>
                              <a:rPr lang="en-US" sz="2200" i="1">
                                <a:latin typeface="Cambria Math" panose="02040503050406030204" pitchFamily="18" charset="0"/>
                                <a:ea typeface="Cambria Math"/>
                              </a:rPr>
                            </m:ctrlPr>
                          </m:accPr>
                          <m:e>
                            <m:r>
                              <m:rPr>
                                <m:sty m:val="p"/>
                              </m:rPr>
                              <a:rPr lang="en-US" sz="2200" i="0">
                                <a:latin typeface="Cambria Math"/>
                                <a:ea typeface="Cambria Math"/>
                              </a:rPr>
                              <m:t>A</m:t>
                            </m:r>
                          </m:e>
                        </m:acc>
                      </m:e>
                    </m:d>
                    <m:r>
                      <a:rPr lang="en-US" sz="2200" i="0">
                        <a:latin typeface="Cambria Math"/>
                        <a:ea typeface="Cambria Math"/>
                      </a:rPr>
                      <m:t>=1−</m:t>
                    </m:r>
                    <m:r>
                      <m:rPr>
                        <m:sty m:val="p"/>
                      </m:rPr>
                      <a:rPr lang="en-US" sz="2200" i="0">
                        <a:latin typeface="Cambria Math"/>
                        <a:ea typeface="Cambria Math"/>
                      </a:rPr>
                      <m:t>P</m:t>
                    </m:r>
                    <m:r>
                      <a:rPr lang="en-US" sz="2200" i="0">
                        <a:latin typeface="Cambria Math"/>
                        <a:ea typeface="Cambria Math"/>
                      </a:rPr>
                      <m:t>(</m:t>
                    </m:r>
                    <m:r>
                      <m:rPr>
                        <m:sty m:val="p"/>
                      </m:rPr>
                      <a:rPr lang="en-US" sz="2200" i="0">
                        <a:latin typeface="Cambria Math"/>
                        <a:ea typeface="Cambria Math"/>
                      </a:rPr>
                      <m:t>A</m:t>
                    </m:r>
                    <m:r>
                      <a:rPr lang="en-US" sz="2200" i="0">
                        <a:latin typeface="Cambria Math"/>
                        <a:ea typeface="Cambria Math"/>
                      </a:rPr>
                      <m:t>)</m:t>
                    </m:r>
                  </m:oMath>
                </a14:m>
                <a:r>
                  <a:rPr lang="en-US" sz="2200" dirty="0" smtClean="0">
                    <a:ea typeface="Cambria Math"/>
                  </a:rPr>
                  <a:t>.</a:t>
                </a:r>
                <a:endParaRPr lang="en-US" sz="2200" dirty="0" smtClean="0">
                  <a:latin typeface="Cambria Math"/>
                  <a:ea typeface="Cambria Math"/>
                </a:endParaRPr>
              </a:p>
              <a:p>
                <a:pPr marL="0" indent="0">
                  <a:buNone/>
                </a:pPr>
                <a:endParaRPr lang="en-US" sz="1800" dirty="0">
                  <a:latin typeface="Cambria Math"/>
                  <a:ea typeface="Cambria Math"/>
                </a:endParaRPr>
              </a:p>
              <a:p>
                <a:pPr marL="0" indent="0">
                  <a:buNone/>
                </a:pPr>
                <a:endParaRPr lang="en-US" sz="1800" dirty="0">
                  <a:latin typeface="Cambria Math"/>
                  <a:ea typeface="Cambria Math"/>
                </a:endParaRPr>
              </a:p>
              <a:p>
                <a:pPr marL="0" indent="0">
                  <a:buNone/>
                </a:pPr>
                <a:endParaRPr lang="en-US" sz="1800" b="0"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1800" b="0" i="0" smtClean="0">
                          <a:latin typeface="Cambria Math"/>
                          <a:ea typeface="Cambria Math"/>
                        </a:rPr>
                        <m:t> </m:t>
                      </m:r>
                    </m:oMath>
                  </m:oMathPara>
                </a14:m>
                <a:endParaRPr lang="en-US" sz="1800" dirty="0">
                  <a:ea typeface="Cambria Math"/>
                </a:endParaRPr>
              </a:p>
              <a:p>
                <a:pPr marL="0" indent="0">
                  <a:buNone/>
                </a:pPr>
                <a:endParaRPr lang="en-US" sz="1800" dirty="0" smtClean="0">
                  <a:ea typeface="Cambria Math"/>
                </a:endParaRPr>
              </a:p>
              <a:p>
                <a:pPr marL="0" indent="0">
                  <a:buNone/>
                </a:pPr>
                <a:endParaRPr lang="en-US" sz="1800" dirty="0">
                  <a:ea typeface="Cambria Math"/>
                </a:endParaRPr>
              </a:p>
              <a:p>
                <a:pPr marL="0" indent="0">
                  <a:buNone/>
                </a:pPr>
                <a:endParaRPr lang="en-US" sz="1800" dirty="0" smtClean="0">
                  <a:ea typeface="Cambria Math"/>
                </a:endParaRPr>
              </a:p>
              <a:p>
                <a:pPr marL="0" indent="0">
                  <a:buNone/>
                </a:pPr>
                <a:endParaRPr lang="en-US" sz="1800" dirty="0">
                  <a:ea typeface="Cambria Math"/>
                </a:endParaRPr>
              </a:p>
              <a:p>
                <a:pPr marL="0" indent="0">
                  <a:buNone/>
                </a:pPr>
                <a:endParaRPr lang="en-US" sz="1800" dirty="0">
                  <a:ea typeface="Cambria Math"/>
                </a:endParaRPr>
              </a:p>
              <a:p>
                <a:pPr marL="0" indent="0">
                  <a:buNone/>
                </a:pPr>
                <a:endParaRPr lang="en-US" sz="1800" dirty="0">
                  <a:ea typeface="Cambria Math"/>
                </a:endParaRPr>
              </a:p>
              <a:p>
                <a:pPr marL="0" indent="0">
                  <a:buNone/>
                </a:pPr>
                <a:endParaRPr lang="en-US" sz="1800" dirty="0">
                  <a:ea typeface="Cambria Math"/>
                </a:endParaRPr>
              </a:p>
              <a:p>
                <a:pPr marL="0" indent="0">
                  <a:buNone/>
                </a:pPr>
                <a:endParaRPr lang="en-US" sz="1800" b="0" dirty="0" smtClean="0">
                  <a:ea typeface="Cambria Math"/>
                </a:endParaRPr>
              </a:p>
              <a:p>
                <a:pPr marL="0" indent="0">
                  <a:buNone/>
                </a:pPr>
                <a:endParaRPr lang="en-US" sz="1800" dirty="0" smtClean="0"/>
              </a:p>
              <a:p>
                <a:pPr marL="0" indent="0">
                  <a:buNone/>
                </a:pPr>
                <a:endParaRPr lang="en-US" sz="1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029200"/>
              </a:xfrm>
              <a:blipFill rotWithShape="1">
                <a:blip r:embed="rId2"/>
                <a:stretch>
                  <a:fillRect l="-963" t="-727" r="-148" b="-889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D33939C-B606-487F-8BFB-A5157CE12DC1}"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Theorems Based on Probabilities(CO2)</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2321695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EF8CCF-D9E7-46E7-9541-6371B48C020D}"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Addition </a:t>
            </a:r>
            <a:r>
              <a:rPr lang="en-US" sz="3200" dirty="0" smtClean="0"/>
              <a:t>Law </a:t>
            </a:r>
            <a:r>
              <a:rPr lang="en-US" sz="3200" dirty="0"/>
              <a:t>of </a:t>
            </a:r>
            <a:r>
              <a:rPr lang="en-US" sz="3200" dirty="0" smtClean="0"/>
              <a:t>probabilities(CO2)</a:t>
            </a:r>
            <a:endParaRPr lang="en-US" sz="32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990600"/>
                <a:ext cx="8229600" cy="4876800"/>
              </a:xfrm>
            </p:spPr>
            <p:txBody>
              <a:bodyPr>
                <a:noAutofit/>
              </a:bodyPr>
              <a:lstStyle/>
              <a:p>
                <a:pPr marL="0" indent="0">
                  <a:buNone/>
                </a:pPr>
                <a:r>
                  <a:rPr lang="en-US" sz="2200" b="1" dirty="0"/>
                  <a:t>Statement: Addition theorem of probabilities (Or Theorem of total probability)</a:t>
                </a:r>
              </a:p>
              <a:p>
                <a:pPr marL="0" indent="0">
                  <a:buNone/>
                </a:pPr>
                <a:r>
                  <a:rPr lang="en-US" sz="2200" dirty="0"/>
                  <a:t>If </a:t>
                </a:r>
                <a14:m>
                  <m:oMath xmlns:m="http://schemas.openxmlformats.org/officeDocument/2006/math">
                    <m:r>
                      <m:rPr>
                        <m:sty m:val="p"/>
                      </m:rPr>
                      <a:rPr lang="en-US" sz="2200">
                        <a:latin typeface="Cambria Math"/>
                      </a:rPr>
                      <m:t>A</m:t>
                    </m:r>
                    <m:r>
                      <a:rPr lang="en-US" sz="2200">
                        <a:latin typeface="Cambria Math"/>
                      </a:rPr>
                      <m:t> </m:t>
                    </m:r>
                    <m:r>
                      <m:rPr>
                        <m:sty m:val="p"/>
                      </m:rPr>
                      <a:rPr lang="en-US" sz="2200">
                        <a:latin typeface="Cambria Math"/>
                      </a:rPr>
                      <m:t>and</m:t>
                    </m:r>
                    <m:r>
                      <a:rPr lang="en-US" sz="2200">
                        <a:latin typeface="Cambria Math"/>
                      </a:rPr>
                      <m:t> </m:t>
                    </m:r>
                    <m:r>
                      <m:rPr>
                        <m:sty m:val="p"/>
                      </m:rPr>
                      <a:rPr lang="en-US" sz="2200">
                        <a:latin typeface="Cambria Math"/>
                      </a:rPr>
                      <m:t>B</m:t>
                    </m:r>
                    <m:r>
                      <a:rPr lang="en-US" sz="2200">
                        <a:latin typeface="Cambria Math"/>
                      </a:rPr>
                      <m:t> </m:t>
                    </m:r>
                    <m:r>
                      <m:rPr>
                        <m:sty m:val="p"/>
                      </m:rPr>
                      <a:rPr lang="en-US" sz="2200">
                        <a:latin typeface="Cambria Math"/>
                      </a:rPr>
                      <m:t>are</m:t>
                    </m:r>
                    <m:r>
                      <a:rPr lang="en-US" sz="2200">
                        <a:latin typeface="Cambria Math"/>
                      </a:rPr>
                      <m:t> </m:t>
                    </m:r>
                    <m:r>
                      <m:rPr>
                        <m:sty m:val="p"/>
                      </m:rPr>
                      <a:rPr lang="en-US" sz="2200">
                        <a:latin typeface="Cambria Math"/>
                      </a:rPr>
                      <m:t>any</m:t>
                    </m:r>
                    <m:r>
                      <a:rPr lang="en-US" sz="2200">
                        <a:latin typeface="Cambria Math"/>
                      </a:rPr>
                      <m:t> </m:t>
                    </m:r>
                    <m:r>
                      <m:rPr>
                        <m:sty m:val="p"/>
                      </m:rPr>
                      <a:rPr lang="en-US" sz="2200">
                        <a:latin typeface="Cambria Math"/>
                      </a:rPr>
                      <m:t>two</m:t>
                    </m:r>
                    <m:r>
                      <a:rPr lang="en-US" sz="2200">
                        <a:latin typeface="Cambria Math"/>
                      </a:rPr>
                      <m:t> </m:t>
                    </m:r>
                    <m:r>
                      <m:rPr>
                        <m:sty m:val="p"/>
                      </m:rPr>
                      <a:rPr lang="en-US" sz="2200">
                        <a:latin typeface="Cambria Math"/>
                      </a:rPr>
                      <m:t>events</m:t>
                    </m:r>
                    <m:r>
                      <a:rPr lang="en-US" sz="2200">
                        <a:latin typeface="Cambria Math"/>
                      </a:rPr>
                      <m:t>,</m:t>
                    </m:r>
                    <m:r>
                      <m:rPr>
                        <m:sty m:val="p"/>
                      </m:rPr>
                      <a:rPr lang="en-US" sz="2200">
                        <a:latin typeface="Cambria Math"/>
                      </a:rPr>
                      <m:t>then</m:t>
                    </m:r>
                  </m:oMath>
                </a14:m>
                <a:endParaRPr lang="en-US" sz="2200"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oMath>
                  </m:oMathPara>
                </a14:m>
                <a:endParaRPr lang="en-US" sz="2200" dirty="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 </m:t>
                          </m:r>
                          <m:r>
                            <m:rPr>
                              <m:sty m:val="p"/>
                            </m:rPr>
                            <a:rPr lang="en-US" sz="2200">
                              <a:latin typeface="Cambria Math"/>
                              <a:ea typeface="Cambria Math"/>
                            </a:rPr>
                            <m:t>or</m:t>
                          </m:r>
                          <m:r>
                            <a:rPr lang="en-US" sz="2200">
                              <a:latin typeface="Cambria Math"/>
                              <a:ea typeface="Cambria Math"/>
                            </a:rPr>
                            <m:t> </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 </m:t>
                          </m:r>
                          <m:r>
                            <m:rPr>
                              <m:sty m:val="p"/>
                            </m:rPr>
                            <a:rPr lang="en-US" sz="2200">
                              <a:latin typeface="Cambria Math"/>
                              <a:ea typeface="Cambria Math"/>
                            </a:rPr>
                            <m:t>and</m:t>
                          </m:r>
                          <m:r>
                            <a:rPr lang="en-US" sz="2200">
                              <a:latin typeface="Cambria Math"/>
                              <a:ea typeface="Cambria Math"/>
                            </a:rPr>
                            <m:t> </m:t>
                          </m:r>
                          <m:r>
                            <m:rPr>
                              <m:sty m:val="p"/>
                            </m:rPr>
                            <a:rPr lang="en-US" sz="2200">
                              <a:latin typeface="Cambria Math"/>
                              <a:ea typeface="Cambria Math"/>
                            </a:rPr>
                            <m:t>B</m:t>
                          </m:r>
                        </m:e>
                      </m:d>
                      <m:r>
                        <a:rPr lang="en-US" sz="2200">
                          <a:latin typeface="Cambria Math"/>
                          <a:ea typeface="Cambria Math"/>
                        </a:rPr>
                        <m:t>.</m:t>
                      </m:r>
                    </m:oMath>
                  </m:oMathPara>
                </a14:m>
                <a:endParaRPr lang="en-US" sz="2200" dirty="0"/>
              </a:p>
              <a:p>
                <a:pPr marL="0" indent="0">
                  <a:buNone/>
                </a:pPr>
                <a:r>
                  <a:rPr lang="en-US" sz="2200" b="1" dirty="0"/>
                  <a:t>Proof</a:t>
                </a:r>
                <a:r>
                  <a:rPr lang="en-US" sz="2200" dirty="0"/>
                  <a:t>:</a:t>
                </a:r>
                <a14:m>
                  <m:oMath xmlns:m="http://schemas.openxmlformats.org/officeDocument/2006/math">
                    <m:r>
                      <m:rPr>
                        <m:sty m:val="p"/>
                      </m:rPr>
                      <a:rPr lang="en-US" sz="2200">
                        <a:latin typeface="Cambria Math"/>
                      </a:rPr>
                      <m:t>A</m:t>
                    </m:r>
                    <m:r>
                      <a:rPr lang="en-US" sz="2200">
                        <a:latin typeface="Cambria Math"/>
                      </a:rPr>
                      <m:t> </m:t>
                    </m:r>
                    <m:r>
                      <m:rPr>
                        <m:sty m:val="p"/>
                      </m:rPr>
                      <a:rPr lang="en-US" sz="2200">
                        <a:latin typeface="Cambria Math"/>
                      </a:rPr>
                      <m:t>and</m:t>
                    </m:r>
                    <m:r>
                      <a:rPr lang="en-US" sz="2200">
                        <a:latin typeface="Cambria Math"/>
                      </a:rPr>
                      <m:t> </m:t>
                    </m:r>
                    <m:acc>
                      <m:accPr>
                        <m:chr m:val="̅"/>
                        <m:ctrlPr>
                          <a:rPr lang="en-US" sz="2200" i="1">
                            <a:latin typeface="Cambria Math" panose="02040503050406030204" pitchFamily="18" charset="0"/>
                          </a:rPr>
                        </m:ctrlPr>
                      </m:accPr>
                      <m:e>
                        <m:r>
                          <m:rPr>
                            <m:sty m:val="p"/>
                          </m:rPr>
                          <a:rPr lang="en-US" sz="2200">
                            <a:latin typeface="Cambria Math"/>
                          </a:rPr>
                          <m:t>A</m:t>
                        </m:r>
                      </m:e>
                    </m:acc>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 </m:t>
                    </m:r>
                    <m:r>
                      <m:rPr>
                        <m:sty m:val="p"/>
                      </m:rPr>
                      <a:rPr lang="en-US" sz="2200">
                        <a:latin typeface="Cambria Math"/>
                        <a:ea typeface="Cambria Math"/>
                      </a:rPr>
                      <m:t>are</m:t>
                    </m:r>
                    <m:r>
                      <a:rPr lang="en-US" sz="2200">
                        <a:latin typeface="Cambria Math"/>
                        <a:ea typeface="Cambria Math"/>
                      </a:rPr>
                      <m:t> </m:t>
                    </m:r>
                    <m:r>
                      <m:rPr>
                        <m:sty m:val="p"/>
                      </m:rPr>
                      <a:rPr lang="en-US" sz="2200">
                        <a:latin typeface="Cambria Math"/>
                        <a:ea typeface="Cambria Math"/>
                      </a:rPr>
                      <m:t>disjoints</m:t>
                    </m:r>
                    <m:r>
                      <a:rPr lang="en-US" sz="2200">
                        <a:latin typeface="Cambria Math"/>
                        <a:ea typeface="Cambria Math"/>
                      </a:rPr>
                      <m:t> </m:t>
                    </m:r>
                    <m:r>
                      <m:rPr>
                        <m:sty m:val="p"/>
                      </m:rPr>
                      <a:rPr lang="en-US" sz="2200">
                        <a:latin typeface="Cambria Math"/>
                        <a:ea typeface="Cambria Math"/>
                      </a:rPr>
                      <m:t>sets</m:t>
                    </m:r>
                    <m:r>
                      <a:rPr lang="en-US" sz="2200">
                        <a:latin typeface="Cambria Math"/>
                        <a:ea typeface="Cambria Math"/>
                      </a:rPr>
                      <m:t> </m:t>
                    </m:r>
                    <m:r>
                      <m:rPr>
                        <m:sty m:val="p"/>
                      </m:rPr>
                      <a:rPr lang="en-US" sz="2200">
                        <a:latin typeface="Cambria Math"/>
                        <a:ea typeface="Cambria Math"/>
                      </a:rPr>
                      <m:t>and</m:t>
                    </m:r>
                    <m:r>
                      <a:rPr lang="en-US" sz="2200">
                        <a:latin typeface="Cambria Math"/>
                        <a:ea typeface="Cambria Math"/>
                      </a:rPr>
                      <m:t> </m:t>
                    </m:r>
                    <m:r>
                      <m:rPr>
                        <m:sty m:val="p"/>
                      </m:rPr>
                      <a:rPr lang="en-US" sz="2200">
                        <a:latin typeface="Cambria Math"/>
                        <a:ea typeface="Cambria Math"/>
                      </a:rPr>
                      <m:t>their</m:t>
                    </m:r>
                    <m:r>
                      <a:rPr lang="en-US" sz="2200">
                        <a:latin typeface="Cambria Math"/>
                        <a:ea typeface="Cambria Math"/>
                      </a:rPr>
                      <m:t> </m:t>
                    </m:r>
                    <m:r>
                      <m:rPr>
                        <m:sty m:val="p"/>
                      </m:rPr>
                      <a:rPr lang="en-US" sz="2200">
                        <a:latin typeface="Cambria Math"/>
                        <a:ea typeface="Cambria Math"/>
                      </a:rPr>
                      <m:t>unioin</m:t>
                    </m:r>
                    <m:r>
                      <a:rPr lang="en-US" sz="2200">
                        <a:latin typeface="Cambria Math"/>
                        <a:ea typeface="Cambria Math"/>
                      </a:rPr>
                      <m:t> </m:t>
                    </m:r>
                    <m:r>
                      <m:rPr>
                        <m:sty m:val="p"/>
                      </m:rPr>
                      <a:rPr lang="en-US" sz="2200">
                        <a:latin typeface="Cambria Math"/>
                        <a:ea typeface="Cambria Math"/>
                      </a:rPr>
                      <m:t>is</m:t>
                    </m:r>
                    <m:r>
                      <a:rPr lang="en-US" sz="2200">
                        <a:latin typeface="Cambria Math"/>
                        <a:ea typeface="Cambria Math"/>
                      </a:rPr>
                      <m:t> </m:t>
                    </m:r>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oMath>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r>
                        <a:rPr lang="en-US" sz="2200" b="1">
                          <a:latin typeface="Cambria Math"/>
                          <a:ea typeface="Cambria Math"/>
                        </a:rPr>
                        <m:t>=</m:t>
                      </m:r>
                      <m:r>
                        <m:rPr>
                          <m:sty m:val="p"/>
                        </m:rPr>
                        <a:rPr lang="en-US" sz="2200">
                          <a:latin typeface="Cambria Math"/>
                          <a:ea typeface="Cambria Math"/>
                        </a:rPr>
                        <m:t>A</m:t>
                      </m:r>
                      <m:r>
                        <a:rPr lang="en-US" sz="2200" b="1">
                          <a:latin typeface="Cambria Math"/>
                          <a:ea typeface="Cambria Math"/>
                        </a:rPr>
                        <m:t>∪</m:t>
                      </m:r>
                      <m:d>
                        <m:dPr>
                          <m:ctrlPr>
                            <a:rPr lang="en-US" sz="2200" b="1" i="1">
                              <a:latin typeface="Cambria Math" panose="02040503050406030204" pitchFamily="18" charset="0"/>
                              <a:ea typeface="Cambria Math"/>
                            </a:rPr>
                          </m:ctrlPr>
                        </m:dPr>
                        <m:e>
                          <m:acc>
                            <m:accPr>
                              <m:chr m:val="̅"/>
                              <m:ctrlPr>
                                <a:rPr lang="en-US" sz="2200" b="1" i="1">
                                  <a:latin typeface="Cambria Math" panose="02040503050406030204" pitchFamily="18" charset="0"/>
                                  <a:ea typeface="Cambria Math"/>
                                </a:rPr>
                              </m:ctrlPr>
                            </m:accPr>
                            <m:e>
                              <m:r>
                                <m:rPr>
                                  <m:sty m:val="p"/>
                                </m:rPr>
                                <a:rPr lang="en-US" sz="2200">
                                  <a:latin typeface="Cambria Math"/>
                                  <a:ea typeface="Cambria Math"/>
                                </a:rPr>
                                <m:t>A</m:t>
                              </m:r>
                            </m:e>
                          </m:acc>
                          <m:r>
                            <a:rPr lang="en-US" sz="2200">
                              <a:latin typeface="Cambria Math"/>
                              <a:ea typeface="Cambria Math"/>
                            </a:rPr>
                            <m:t>∩</m:t>
                          </m:r>
                          <m:r>
                            <m:rPr>
                              <m:sty m:val="p"/>
                            </m:rPr>
                            <a:rPr lang="en-US" sz="2200">
                              <a:latin typeface="Cambria Math"/>
                              <a:ea typeface="Cambria Math"/>
                            </a:rPr>
                            <m:t>B</m:t>
                          </m:r>
                        </m:e>
                      </m:d>
                    </m:oMath>
                  </m:oMathPara>
                </a14:m>
                <a:endParaRPr lang="en-US" sz="2200" dirty="0">
                  <a:ea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begChr m:val="["/>
                          <m:endChr m:val="]"/>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d>
                            <m:dPr>
                              <m:ctrlPr>
                                <a:rPr lang="en-US" sz="2200" i="1">
                                  <a:latin typeface="Cambria Math" panose="02040503050406030204" pitchFamily="18" charset="0"/>
                                  <a:ea typeface="Cambria Math"/>
                                </a:rPr>
                              </m:ctrlPr>
                            </m:dPr>
                            <m:e>
                              <m:acc>
                                <m:accPr>
                                  <m:chr m:val="̅"/>
                                  <m:ctrlPr>
                                    <a:rPr lang="en-US" sz="2200" i="1">
                                      <a:latin typeface="Cambria Math" panose="02040503050406030204" pitchFamily="18" charset="0"/>
                                      <a:ea typeface="Cambria Math"/>
                                    </a:rPr>
                                  </m:ctrlPr>
                                </m:accPr>
                                <m:e>
                                  <m:r>
                                    <m:rPr>
                                      <m:sty m:val="p"/>
                                    </m:rPr>
                                    <a:rPr lang="en-US" sz="2200">
                                      <a:latin typeface="Cambria Math"/>
                                      <a:ea typeface="Cambria Math"/>
                                    </a:rPr>
                                    <m:t>A</m:t>
                                  </m:r>
                                </m:e>
                              </m:acc>
                              <m:r>
                                <a:rPr lang="en-US" sz="2200">
                                  <a:latin typeface="Cambria Math"/>
                                  <a:ea typeface="Cambria Math"/>
                                </a:rPr>
                                <m:t>∩</m:t>
                              </m:r>
                              <m:r>
                                <m:rPr>
                                  <m:sty m:val="p"/>
                                </m:rPr>
                                <a:rPr lang="en-US" sz="2200">
                                  <a:latin typeface="Cambria Math"/>
                                  <a:ea typeface="Cambria Math"/>
                                </a:rPr>
                                <m:t>B</m:t>
                              </m:r>
                            </m:e>
                          </m:d>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r>
                        <a:rPr lang="en-US" sz="2200">
                          <a:latin typeface="Cambria Math"/>
                          <a:ea typeface="Cambria Math"/>
                        </a:rPr>
                        <m:t>(</m:t>
                      </m:r>
                      <m:acc>
                        <m:accPr>
                          <m:chr m:val="̅"/>
                          <m:ctrlPr>
                            <a:rPr lang="en-US" sz="2200" i="1">
                              <a:latin typeface="Cambria Math" panose="02040503050406030204" pitchFamily="18" charset="0"/>
                              <a:ea typeface="Cambria Math"/>
                            </a:rPr>
                          </m:ctrlPr>
                        </m:accPr>
                        <m:e>
                          <m:r>
                            <m:rPr>
                              <m:sty m:val="p"/>
                            </m:rPr>
                            <a:rPr lang="en-US" sz="2200">
                              <a:latin typeface="Cambria Math"/>
                              <a:ea typeface="Cambria Math"/>
                            </a:rPr>
                            <m:t>A</m:t>
                          </m:r>
                        </m:e>
                      </m:acc>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m:rPr>
                                  <m:sty m:val="p"/>
                                </m:rPr>
                                <a:rPr lang="en-US" sz="2200">
                                  <a:latin typeface="Cambria Math"/>
                                </a:rPr>
                                <m:t>A</m:t>
                              </m:r>
                            </m:e>
                          </m:acc>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begChr m:val="["/>
                          <m:endChr m:val="]"/>
                          <m:ctrlPr>
                            <a:rPr lang="en-US" sz="2200" i="1">
                              <a:latin typeface="Cambria Math" panose="02040503050406030204" pitchFamily="18" charset="0"/>
                            </a:rPr>
                          </m:ctrlPr>
                        </m:dPr>
                        <m:e>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m:rPr>
                                      <m:sty m:val="p"/>
                                    </m:rPr>
                                    <a:rPr lang="en-US" sz="2200">
                                      <a:latin typeface="Cambria Math"/>
                                    </a:rPr>
                                    <m:t>A</m:t>
                                  </m:r>
                                </m:e>
                              </m:acc>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e>
                      </m:d>
                      <m:r>
                        <a:rPr lang="en-US" sz="2200">
                          <a:latin typeface="Cambria Math"/>
                          <a:ea typeface="Cambria Math"/>
                        </a:rPr>
                        <m:t>−</m:t>
                      </m:r>
                      <m:r>
                        <m:rPr>
                          <m:sty m:val="p"/>
                        </m:rPr>
                        <a:rPr lang="en-US" sz="2200">
                          <a:latin typeface="Cambria Math"/>
                          <a:ea typeface="Cambria Math"/>
                        </a:rPr>
                        <m:t>P</m:t>
                      </m:r>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oMath>
                  </m:oMathPara>
                </a14:m>
                <a:endParaRPr lang="en-US" sz="2200" dirty="0">
                  <a:ea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oMath>
                  </m:oMathPara>
                </a14:m>
                <a:endParaRPr lang="en-US" sz="2200" dirty="0">
                  <a:ea typeface="Cambria Math"/>
                </a:endParaRPr>
              </a:p>
              <a:p>
                <a:pPr marL="0" indent="0">
                  <a:buNone/>
                </a:pPr>
                <a:r>
                  <a:rPr lang="en-US" sz="2200" dirty="0"/>
                  <a:t>Note 1 if </a:t>
                </a:r>
                <a14:m>
                  <m:oMath xmlns:m="http://schemas.openxmlformats.org/officeDocument/2006/math">
                    <m:r>
                      <m:rPr>
                        <m:sty m:val="p"/>
                      </m:rPr>
                      <a:rPr lang="en-US" sz="2200">
                        <a:latin typeface="Cambria Math"/>
                      </a:rPr>
                      <m:t>A</m:t>
                    </m:r>
                    <m:r>
                      <a:rPr lang="en-US" sz="2200">
                        <a:latin typeface="Cambria Math"/>
                      </a:rPr>
                      <m:t> </m:t>
                    </m:r>
                    <m:r>
                      <m:rPr>
                        <m:sty m:val="p"/>
                      </m:rPr>
                      <a:rPr lang="en-US" sz="2200">
                        <a:latin typeface="Cambria Math"/>
                      </a:rPr>
                      <m:t>and</m:t>
                    </m:r>
                    <m:r>
                      <a:rPr lang="en-US" sz="2200">
                        <a:latin typeface="Cambria Math"/>
                      </a:rPr>
                      <m:t> </m:t>
                    </m:r>
                    <m:r>
                      <m:rPr>
                        <m:sty m:val="p"/>
                      </m:rPr>
                      <a:rPr lang="en-US" sz="2200">
                        <a:latin typeface="Cambria Math"/>
                      </a:rPr>
                      <m:t>B</m:t>
                    </m:r>
                    <m:r>
                      <a:rPr lang="en-US" sz="2200">
                        <a:latin typeface="Cambria Math"/>
                      </a:rPr>
                      <m:t> </m:t>
                    </m:r>
                    <m:r>
                      <m:rPr>
                        <m:sty m:val="p"/>
                      </m:rPr>
                      <a:rPr lang="en-US" sz="2200">
                        <a:latin typeface="Cambria Math"/>
                      </a:rPr>
                      <m:t>are</m:t>
                    </m:r>
                    <m:r>
                      <a:rPr lang="en-US" sz="2200">
                        <a:latin typeface="Cambria Math"/>
                      </a:rPr>
                      <m:t> </m:t>
                    </m:r>
                    <m:r>
                      <m:rPr>
                        <m:sty m:val="p"/>
                      </m:rPr>
                      <a:rPr lang="en-US" sz="2200">
                        <a:latin typeface="Cambria Math"/>
                      </a:rPr>
                      <m:t>two</m:t>
                    </m:r>
                    <m:r>
                      <a:rPr lang="en-US" sz="2200">
                        <a:latin typeface="Cambria Math"/>
                      </a:rPr>
                      <m:t> </m:t>
                    </m:r>
                    <m:r>
                      <m:rPr>
                        <m:sty m:val="p"/>
                      </m:rPr>
                      <a:rPr lang="en-US" sz="2200">
                        <a:latin typeface="Cambria Math"/>
                      </a:rPr>
                      <m:t>mutullay</m:t>
                    </m:r>
                    <m:r>
                      <a:rPr lang="en-US" sz="2200">
                        <a:latin typeface="Cambria Math"/>
                      </a:rPr>
                      <m:t> </m:t>
                    </m:r>
                    <m:r>
                      <m:rPr>
                        <m:sty m:val="p"/>
                      </m:rPr>
                      <a:rPr lang="en-US" sz="2200">
                        <a:latin typeface="Cambria Math"/>
                      </a:rPr>
                      <m:t>disjoints</m:t>
                    </m:r>
                    <m:r>
                      <a:rPr lang="en-US" sz="2200">
                        <a:latin typeface="Cambria Math"/>
                      </a:rPr>
                      <m:t> ,</m:t>
                    </m:r>
                    <m:r>
                      <m:rPr>
                        <m:sty m:val="p"/>
                      </m:rPr>
                      <a:rPr lang="en-US" sz="2200">
                        <a:latin typeface="Cambria Math"/>
                      </a:rPr>
                      <m:t>then</m:t>
                    </m:r>
                    <m:r>
                      <a:rPr lang="en-US" sz="2200">
                        <a:latin typeface="Cambria Math"/>
                      </a:rPr>
                      <m:t> </m:t>
                    </m:r>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a:rPr lang="en-US" sz="2200">
                            <a:latin typeface="Cambria Math"/>
                            <a:ea typeface="Cambria Math"/>
                          </a:rPr>
                          <m:t>∅</m:t>
                        </m:r>
                      </m:e>
                    </m:d>
                    <m:r>
                      <a:rPr lang="en-US" sz="2200">
                        <a:latin typeface="Cambria Math"/>
                        <a:ea typeface="Cambria Math"/>
                      </a:rPr>
                      <m:t>=0.</m:t>
                    </m:r>
                  </m:oMath>
                </a14:m>
                <a:endParaRPr lang="en-US" sz="2200" dirty="0"/>
              </a:p>
              <a:p>
                <a:pPr marL="0" indent="0">
                  <a:buNone/>
                </a:pPr>
                <a:endParaRPr lang="en-US" sz="2200" dirty="0"/>
              </a:p>
              <a:p>
                <a:endParaRPr lang="en-US"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990600"/>
                <a:ext cx="8229600" cy="4876800"/>
              </a:xfrm>
              <a:blipFill rotWithShape="1">
                <a:blip r:embed="rId3"/>
                <a:stretch>
                  <a:fillRect l="-889" t="-750" b="-21250"/>
                </a:stretch>
              </a:blipFill>
            </p:spPr>
            <p:txBody>
              <a:bodyPr/>
              <a:lstStyle/>
              <a:p>
                <a:r>
                  <a:rPr lang="en-US">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802984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C6BBF7-EECC-400D-9510-741795BBCC6C}"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Cont…(CO2)</a:t>
            </a:r>
            <a:endParaRPr lang="en-US" sz="3200" dirty="0"/>
          </a:p>
          <a:p>
            <a:pPr lvl="0" algn="ctr">
              <a:spcBef>
                <a:spcPct val="0"/>
              </a:spcBef>
              <a:defRPr/>
            </a:pPr>
            <a:endParaRPr lang="en-US" sz="32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89037"/>
                <a:ext cx="8229600" cy="4525963"/>
              </a:xfrm>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sz="2200" i="0" smtClean="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A</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B</m:t>
                          </m:r>
                        </m:e>
                      </m:d>
                      <m:r>
                        <a:rPr lang="en-US" sz="2200" i="0">
                          <a:latin typeface="Cambria Math"/>
                          <a:ea typeface="Cambria Math"/>
                        </a:rPr>
                        <m:t>.</m:t>
                      </m:r>
                    </m:oMath>
                  </m:oMathPara>
                </a14:m>
                <a:endParaRPr lang="en-US" sz="2200" dirty="0">
                  <a:ea typeface="Cambria Math"/>
                </a:endParaRPr>
              </a:p>
              <a:p>
                <a:pPr marL="0" indent="0">
                  <a:buNone/>
                </a:pPr>
                <a:r>
                  <a:rPr lang="en-US" sz="2200" dirty="0"/>
                  <a:t>Note 2.</a:t>
                </a:r>
                <a14:m>
                  <m:oMath xmlns:m="http://schemas.openxmlformats.org/officeDocument/2006/math">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m:t>
                    </m:r>
                  </m:oMath>
                </a14:m>
                <a:r>
                  <a:rPr lang="en-US" sz="2200" dirty="0" smtClean="0">
                    <a:ea typeface="Cambria Math"/>
                  </a:rPr>
                  <a:t>is also written as</a:t>
                </a:r>
                <a14:m>
                  <m:oMath xmlns:m="http://schemas.openxmlformats.org/officeDocument/2006/math">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A</m:t>
                        </m:r>
                        <m:r>
                          <a:rPr lang="en-US" sz="2200" i="0">
                            <a:latin typeface="Cambria Math"/>
                            <a:ea typeface="Cambria Math"/>
                          </a:rPr>
                          <m:t>+</m:t>
                        </m:r>
                        <m:r>
                          <m:rPr>
                            <m:sty m:val="p"/>
                          </m:rPr>
                          <a:rPr lang="en-US" sz="2200" i="0">
                            <a:latin typeface="Cambria Math"/>
                            <a:ea typeface="Cambria Math"/>
                          </a:rPr>
                          <m:t>B</m:t>
                        </m:r>
                      </m:e>
                    </m:d>
                  </m:oMath>
                </a14:m>
                <a:r>
                  <a:rPr lang="en-US" sz="2200" dirty="0" smtClean="0">
                    <a:ea typeface="Cambria Math"/>
                  </a:rPr>
                  <a:t> thus for mutually disjoint events A and B</a:t>
                </a:r>
                <a14:m>
                  <m:oMath xmlns:m="http://schemas.openxmlformats.org/officeDocument/2006/math">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rPr>
                          <m:t>+</m:t>
                        </m:r>
                        <m:r>
                          <m:rPr>
                            <m:sty m:val="p"/>
                          </m:rPr>
                          <a:rPr lang="en-US" sz="2200" i="0">
                            <a:latin typeface="Cambria Math"/>
                          </a:rPr>
                          <m:t>B</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B</m:t>
                        </m:r>
                      </m:e>
                    </m:d>
                    <m:r>
                      <a:rPr lang="en-US" sz="2200" i="0">
                        <a:latin typeface="Cambria Math"/>
                      </a:rPr>
                      <m:t>.</m:t>
                    </m:r>
                  </m:oMath>
                </a14:m>
                <a:endParaRPr lang="en-US" sz="2200" dirty="0" smtClean="0">
                  <a:latin typeface="Cambria Math"/>
                </a:endParaRPr>
              </a:p>
              <a:p>
                <a:pPr marL="0" indent="0">
                  <a:buNone/>
                </a:pPr>
                <a14:m>
                  <m:oMath xmlns:m="http://schemas.openxmlformats.org/officeDocument/2006/math">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 </m:t>
                    </m:r>
                  </m:oMath>
                </a14:m>
                <a:r>
                  <a:rPr lang="en-US" sz="2200" dirty="0" smtClean="0"/>
                  <a:t>Is also written as </a:t>
                </a:r>
                <a14:m>
                  <m:oMath xmlns:m="http://schemas.openxmlformats.org/officeDocument/2006/math">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AB</m:t>
                        </m:r>
                      </m:e>
                    </m:d>
                  </m:oMath>
                </a14:m>
                <a:endParaRPr lang="en-US" sz="2200" dirty="0" smtClean="0"/>
              </a:p>
              <a:p>
                <a:pPr marL="0" indent="0">
                  <a:buNone/>
                </a:pPr>
                <a:r>
                  <a:rPr lang="en-US" sz="2200" b="1" dirty="0" smtClean="0"/>
                  <a:t>Statement:</a:t>
                </a:r>
                <a:r>
                  <a:rPr lang="en-US" sz="2200" dirty="0" smtClean="0"/>
                  <a:t> If A, B &amp; C  are any three events , thus</a:t>
                </a:r>
                <a:endParaRPr lang="en-US" sz="2200" dirty="0"/>
              </a:p>
              <a:p>
                <a:pPr marL="0" indent="0" algn="just">
                  <a:buNone/>
                </a:pPr>
                <a14:m>
                  <m:oMathPara xmlns:m="http://schemas.openxmlformats.org/officeDocument/2006/math">
                    <m:oMathParaPr>
                      <m:jc m:val="left"/>
                    </m:oMathParaPr>
                    <m:oMath xmlns:m="http://schemas.openxmlformats.org/officeDocument/2006/math">
                      <m:r>
                        <m:rPr>
                          <m:sty m:val="p"/>
                        </m:rPr>
                        <a:rPr lang="en-US" sz="2200" b="0" i="0">
                          <a:latin typeface="Cambria Math"/>
                        </a:rPr>
                        <m:t>P</m:t>
                      </m:r>
                      <m:d>
                        <m:dPr>
                          <m:ctrlPr>
                            <a:rPr lang="en-US" sz="2200" i="1">
                              <a:latin typeface="Cambria Math" panose="02040503050406030204" pitchFamily="18" charset="0"/>
                            </a:rPr>
                          </m:ctrlPr>
                        </m:dPr>
                        <m:e>
                          <m:r>
                            <m:rPr>
                              <m:sty m:val="p"/>
                            </m:rPr>
                            <a:rPr lang="en-US" sz="2200" b="0" i="0">
                              <a:latin typeface="Cambria Math"/>
                            </a:rPr>
                            <m:t>A</m:t>
                          </m:r>
                          <m:r>
                            <a:rPr lang="en-US" sz="2200" b="0" i="0">
                              <a:latin typeface="Cambria Math"/>
                              <a:ea typeface="Cambria Math"/>
                            </a:rPr>
                            <m:t>∪</m:t>
                          </m:r>
                          <m:r>
                            <m:rPr>
                              <m:sty m:val="p"/>
                            </m:rPr>
                            <a:rPr lang="en-US" sz="2200" b="0" i="0">
                              <a:latin typeface="Cambria Math"/>
                              <a:ea typeface="Cambria Math"/>
                            </a:rPr>
                            <m:t>B</m:t>
                          </m:r>
                          <m:r>
                            <a:rPr lang="en-US" sz="2200" b="0" i="0">
                              <a:latin typeface="Cambria Math"/>
                              <a:ea typeface="Cambria Math"/>
                            </a:rPr>
                            <m:t>∪</m:t>
                          </m:r>
                          <m:r>
                            <m:rPr>
                              <m:sty m:val="p"/>
                            </m:rPr>
                            <a:rPr lang="en-US" sz="2200" b="0" i="0">
                              <a:latin typeface="Cambria Math"/>
                              <a:ea typeface="Cambria Math"/>
                            </a:rPr>
                            <m:t>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r>
                            <a:rPr lang="en-US" sz="2200" b="0" i="0">
                              <a:latin typeface="Cambria Math"/>
                              <a:ea typeface="Cambria Math"/>
                            </a:rPr>
                            <m:t>∩</m:t>
                          </m:r>
                          <m:r>
                            <m:rPr>
                              <m:sty m:val="p"/>
                            </m:rPr>
                            <a:rPr lang="en-US" sz="2200" b="0" i="0">
                              <a:latin typeface="Cambria Math"/>
                              <a:ea typeface="Cambria Math"/>
                            </a:rPr>
                            <m:t>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B</m:t>
                          </m:r>
                          <m:r>
                            <a:rPr lang="en-US" sz="2200" b="0" i="0">
                              <a:latin typeface="Cambria Math"/>
                              <a:ea typeface="Cambria Math"/>
                            </a:rPr>
                            <m:t>∩</m:t>
                          </m:r>
                          <m:r>
                            <m:rPr>
                              <m:sty m:val="p"/>
                            </m:rPr>
                            <a:rPr lang="en-US" sz="2200" b="0" i="0">
                              <a:latin typeface="Cambria Math"/>
                              <a:ea typeface="Cambria Math"/>
                            </a:rPr>
                            <m:t>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C</m:t>
                          </m:r>
                          <m:r>
                            <a:rPr lang="en-US" sz="2200" b="0" i="0">
                              <a:latin typeface="Cambria Math"/>
                              <a:ea typeface="Cambria Math"/>
                            </a:rPr>
                            <m:t>∩</m:t>
                          </m:r>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r>
                            <a:rPr lang="en-US" sz="2200" b="0" i="0">
                              <a:latin typeface="Cambria Math"/>
                              <a:ea typeface="Cambria Math"/>
                            </a:rPr>
                            <m:t>∩</m:t>
                          </m:r>
                          <m:r>
                            <m:rPr>
                              <m:sty m:val="p"/>
                            </m:rPr>
                            <a:rPr lang="en-US" sz="2200" b="0" i="0">
                              <a:latin typeface="Cambria Math"/>
                              <a:ea typeface="Cambria Math"/>
                            </a:rPr>
                            <m:t>B</m:t>
                          </m:r>
                          <m:r>
                            <a:rPr lang="en-US" sz="2200" b="0" i="0">
                              <a:latin typeface="Cambria Math"/>
                              <a:ea typeface="Cambria Math"/>
                            </a:rPr>
                            <m:t>∩</m:t>
                          </m:r>
                          <m:r>
                            <m:rPr>
                              <m:sty m:val="p"/>
                            </m:rPr>
                            <a:rPr lang="en-US" sz="2200" b="0" i="0">
                              <a:latin typeface="Cambria Math"/>
                              <a:ea typeface="Cambria Math"/>
                            </a:rPr>
                            <m:t>C</m:t>
                          </m:r>
                        </m:e>
                      </m:d>
                    </m:oMath>
                  </m:oMathPara>
                </a14:m>
                <a:endParaRPr lang="en-US" sz="2200" dirty="0" smtClean="0">
                  <a:latin typeface="Cambria Math"/>
                  <a:ea typeface="Cambria Math"/>
                </a:endParaRPr>
              </a:p>
              <a:p>
                <a:pPr marL="0" indent="0" algn="just">
                  <a:buNone/>
                </a:pPr>
                <a14:m>
                  <m:oMathPara xmlns:m="http://schemas.openxmlformats.org/officeDocument/2006/math">
                    <m:oMathParaPr>
                      <m:jc m:val="left"/>
                    </m:oMathParaPr>
                    <m:oMath xmlns:m="http://schemas.openxmlformats.org/officeDocument/2006/math">
                      <m:r>
                        <a:rPr lang="en-US" sz="2200" b="0" i="0">
                          <a:latin typeface="Cambria Math"/>
                          <a:ea typeface="Cambria Math"/>
                        </a:rPr>
                        <m:t> </m:t>
                      </m:r>
                      <m:r>
                        <m:rPr>
                          <m:sty m:val="p"/>
                        </m:rPr>
                        <a:rPr lang="en-US" sz="2200" b="0" i="0">
                          <a:latin typeface="Cambria Math"/>
                          <a:ea typeface="Cambria Math"/>
                        </a:rPr>
                        <m:t>or</m:t>
                      </m:r>
                      <m:r>
                        <a:rPr lang="en-US" sz="2200" b="0" i="0">
                          <a:latin typeface="Cambria Math"/>
                          <a:ea typeface="Cambria Math"/>
                        </a:rPr>
                        <m:t> </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r>
                            <a:rPr lang="en-US" sz="2200" b="0" i="0">
                              <a:latin typeface="Cambria Math"/>
                              <a:ea typeface="Cambria Math"/>
                            </a:rPr>
                            <m:t>+</m:t>
                          </m:r>
                          <m:r>
                            <m:rPr>
                              <m:sty m:val="p"/>
                            </m:rPr>
                            <a:rPr lang="en-US" sz="2200" b="0" i="0">
                              <a:latin typeface="Cambria Math"/>
                              <a:ea typeface="Cambria Math"/>
                            </a:rPr>
                            <m:t>B</m:t>
                          </m:r>
                          <m:r>
                            <a:rPr lang="en-US" sz="2200" b="0" i="0">
                              <a:latin typeface="Cambria Math"/>
                              <a:ea typeface="Cambria Math"/>
                            </a:rPr>
                            <m:t>+</m:t>
                          </m:r>
                          <m:r>
                            <m:rPr>
                              <m:sty m:val="p"/>
                            </m:rPr>
                            <a:rPr lang="en-US" sz="2200" b="0" i="0">
                              <a:latin typeface="Cambria Math"/>
                              <a:ea typeface="Cambria Math"/>
                            </a:rPr>
                            <m:t>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BC</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CA</m:t>
                          </m:r>
                        </m:e>
                      </m:d>
                      <m:r>
                        <a:rPr lang="en-US" sz="2200" b="0" i="0">
                          <a:latin typeface="Cambria Math"/>
                          <a:ea typeface="Cambria Math"/>
                        </a:rPr>
                        <m:t>+</m:t>
                      </m:r>
                      <m:r>
                        <m:rPr>
                          <m:sty m:val="p"/>
                        </m:rPr>
                        <a:rPr lang="en-US" sz="2200" b="0" i="0">
                          <a:latin typeface="Cambria Math"/>
                          <a:ea typeface="Cambria Math"/>
                        </a:rPr>
                        <m:t>P</m:t>
                      </m:r>
                      <m:r>
                        <a:rPr lang="en-US" sz="2200" b="0" i="0">
                          <a:latin typeface="Cambria Math"/>
                          <a:ea typeface="Cambria Math"/>
                        </a:rPr>
                        <m:t>(</m:t>
                      </m:r>
                      <m:r>
                        <m:rPr>
                          <m:sty m:val="p"/>
                        </m:rPr>
                        <a:rPr lang="en-US" sz="2200" b="0" i="0">
                          <a:latin typeface="Cambria Math"/>
                          <a:ea typeface="Cambria Math"/>
                        </a:rPr>
                        <m:t>ABC</m:t>
                      </m:r>
                      <m:r>
                        <a:rPr lang="en-US" sz="2200" b="0" i="0">
                          <a:latin typeface="Cambria Math"/>
                          <a:ea typeface="Cambria Math"/>
                        </a:rPr>
                        <m:t>)</m:t>
                      </m:r>
                    </m:oMath>
                  </m:oMathPara>
                </a14:m>
                <a:endParaRPr lang="en-US" sz="2200" dirty="0"/>
              </a:p>
              <a:p>
                <a:pPr marL="0" indent="0">
                  <a:buNone/>
                </a:pPr>
                <a:r>
                  <a:rPr lang="en-US" sz="2200" b="1" dirty="0"/>
                  <a:t>Proof</a:t>
                </a:r>
                <a:r>
                  <a:rPr lang="en-US" sz="2200" b="1" dirty="0" smtClean="0"/>
                  <a:t>:</a:t>
                </a:r>
                <a:r>
                  <a:rPr lang="en-US" sz="2200" dirty="0" smtClean="0"/>
                  <a:t> By </a:t>
                </a:r>
                <a:r>
                  <a:rPr lang="en-US" sz="2200" dirty="0"/>
                  <a:t>using the addition law for two events we have </a:t>
                </a:r>
                <a14:m>
                  <m:oMath xmlns:m="http://schemas.openxmlformats.org/officeDocument/2006/math">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ea typeface="Cambria Math"/>
                          </a:rPr>
                          <m:t>∪</m:t>
                        </m:r>
                        <m:r>
                          <m:rPr>
                            <m:sty m:val="p"/>
                          </m:rPr>
                          <a:rPr lang="en-US" sz="2200" i="0">
                            <a:latin typeface="Cambria Math"/>
                            <a:ea typeface="Cambria Math"/>
                          </a:rPr>
                          <m:t>B</m:t>
                        </m:r>
                        <m:r>
                          <a:rPr lang="en-US" sz="2200" i="0">
                            <a:latin typeface="Cambria Math"/>
                            <a:ea typeface="Cambria Math"/>
                          </a:rPr>
                          <m:t>∪</m:t>
                        </m:r>
                        <m:r>
                          <m:rPr>
                            <m:sty m:val="p"/>
                          </m:rPr>
                          <a:rPr lang="en-US" sz="2200" i="0">
                            <a:latin typeface="Cambria Math"/>
                            <a:ea typeface="Cambria Math"/>
                          </a:rPr>
                          <m:t>C</m:t>
                        </m:r>
                      </m:e>
                    </m:d>
                    <m:r>
                      <a:rPr lang="en-US" sz="2200" i="0">
                        <a:latin typeface="Cambria Math"/>
                        <a:ea typeface="Cambria Math"/>
                      </a:rPr>
                      <m:t>=</m:t>
                    </m:r>
                    <m:r>
                      <m:rPr>
                        <m:sty m:val="p"/>
                      </m:rPr>
                      <a:rPr lang="en-US" sz="2200" i="0">
                        <a:latin typeface="Cambria Math"/>
                        <a:ea typeface="Cambria Math"/>
                      </a:rPr>
                      <m:t>P</m:t>
                    </m:r>
                    <m:d>
                      <m:dPr>
                        <m:begChr m:val="["/>
                        <m:endChr m:val="]"/>
                        <m:ctrlPr>
                          <a:rPr lang="en-US" sz="2200" i="1">
                            <a:latin typeface="Cambria Math" panose="02040503050406030204" pitchFamily="18" charset="0"/>
                            <a:ea typeface="Cambria Math"/>
                          </a:rPr>
                        </m:ctrlPr>
                      </m:dPr>
                      <m:e>
                        <m:d>
                          <m:dPr>
                            <m:ctrlPr>
                              <a:rPr lang="en-US" sz="2200" i="1">
                                <a:latin typeface="Cambria Math" panose="02040503050406030204" pitchFamily="18" charset="0"/>
                                <a:ea typeface="Cambria Math"/>
                              </a:rPr>
                            </m:ctrlPr>
                          </m:dPr>
                          <m:e>
                            <m:r>
                              <m:rPr>
                                <m:sty m:val="p"/>
                              </m:rPr>
                              <a:rPr lang="en-US" sz="2200" i="0">
                                <a:latin typeface="Cambria Math"/>
                                <a:ea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m:t>
                        </m:r>
                        <m:r>
                          <m:rPr>
                            <m:sty m:val="p"/>
                          </m:rPr>
                          <a:rPr lang="en-US" sz="2200" i="0">
                            <a:latin typeface="Cambria Math"/>
                            <a:ea typeface="Cambria Math"/>
                          </a:rPr>
                          <m:t>C</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C</m:t>
                        </m:r>
                      </m:e>
                    </m:d>
                    <m:r>
                      <a:rPr lang="en-US" sz="2200" i="0">
                        <a:latin typeface="Cambria Math"/>
                        <a:ea typeface="Cambria Math"/>
                      </a:rPr>
                      <m:t>−</m:t>
                    </m:r>
                    <m:r>
                      <m:rPr>
                        <m:sty m:val="p"/>
                      </m:rPr>
                      <a:rPr lang="en-US" sz="2200" i="0">
                        <a:latin typeface="Cambria Math"/>
                        <a:ea typeface="Cambria Math"/>
                      </a:rPr>
                      <m:t>P</m:t>
                    </m:r>
                    <m:d>
                      <m:dPr>
                        <m:begChr m:val="["/>
                        <m:endChr m:val="]"/>
                        <m:ctrlPr>
                          <a:rPr lang="en-US" sz="2200" i="1">
                            <a:latin typeface="Cambria Math" panose="02040503050406030204" pitchFamily="18" charset="0"/>
                            <a:ea typeface="Cambria Math"/>
                          </a:rPr>
                        </m:ctrlPr>
                      </m:dPr>
                      <m:e>
                        <m:d>
                          <m:dPr>
                            <m:ctrlPr>
                              <a:rPr lang="en-US" sz="2200" i="1">
                                <a:latin typeface="Cambria Math" panose="02040503050406030204" pitchFamily="18" charset="0"/>
                                <a:ea typeface="Cambria Math"/>
                              </a:rPr>
                            </m:ctrlPr>
                          </m:dPr>
                          <m:e>
                            <m:r>
                              <m:rPr>
                                <m:sty m:val="p"/>
                              </m:rPr>
                              <a:rPr lang="en-US" sz="2200" i="0">
                                <a:latin typeface="Cambria Math"/>
                                <a:ea typeface="Cambria Math"/>
                              </a:rPr>
                              <m:t>A</m:t>
                            </m:r>
                            <m:r>
                              <a:rPr lang="en-US" sz="2200" i="0">
                                <a:latin typeface="Cambria Math"/>
                                <a:ea typeface="Cambria Math"/>
                              </a:rPr>
                              <m:t>∪</m:t>
                            </m:r>
                            <m:r>
                              <m:rPr>
                                <m:sty m:val="p"/>
                              </m:rPr>
                              <a:rPr lang="en-US" sz="2200" i="0">
                                <a:latin typeface="Cambria Math"/>
                                <a:ea typeface="Cambria Math"/>
                              </a:rPr>
                              <m:t>B</m:t>
                            </m:r>
                          </m:e>
                        </m:d>
                        <m:r>
                          <a:rPr lang="en-US" sz="2200" i="0">
                            <a:latin typeface="Cambria Math"/>
                            <a:ea typeface="Cambria Math"/>
                          </a:rPr>
                          <m:t>∩</m:t>
                        </m:r>
                        <m:r>
                          <m:rPr>
                            <m:sty m:val="p"/>
                          </m:rPr>
                          <a:rPr lang="en-US" sz="2200" i="0">
                            <a:latin typeface="Cambria Math"/>
                            <a:ea typeface="Cambria Math"/>
                          </a:rPr>
                          <m:t>C</m:t>
                        </m:r>
                      </m:e>
                    </m:d>
                  </m:oMath>
                </a14:m>
                <a:endParaRPr lang="en-US"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89037"/>
                <a:ext cx="8229600" cy="4525963"/>
              </a:xfrm>
              <a:blipFill rotWithShape="1">
                <a:blip r:embed="rId3"/>
                <a:stretch>
                  <a:fillRect l="-889" t="-808" r="-519"/>
                </a:stretch>
              </a:blipFill>
            </p:spPr>
            <p:txBody>
              <a:bodyPr/>
              <a:lstStyle/>
              <a:p>
                <a:r>
                  <a:rPr lang="en-US">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551473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B15CAF-27DB-403A-9E4D-5C8796126268}"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Theorems(CO2)</a:t>
            </a:r>
            <a:endParaRPr lang="en-US" sz="32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189037"/>
                <a:ext cx="8229600" cy="4525963"/>
              </a:xfrm>
            </p:spPr>
            <p:txBody>
              <a:bodyPr>
                <a:noAutofit/>
              </a:bodyPr>
              <a:lstStyle/>
              <a:p>
                <a:pPr marL="0" indent="0">
                  <a:buNone/>
                </a:pPr>
                <a14:m>
                  <m:oMath xmlns:m="http://schemas.openxmlformats.org/officeDocument/2006/math">
                    <m:r>
                      <a:rPr lang="en-US" sz="2200" smtClean="0">
                        <a:latin typeface="Cambria Math"/>
                      </a:rPr>
                      <m:t>=</m:t>
                    </m:r>
                    <m:d>
                      <m:dPr>
                        <m:begChr m:val="["/>
                        <m:endChr m:val="]"/>
                        <m:ctrlPr>
                          <a:rPr lang="en-US" sz="2200" i="1">
                            <a:latin typeface="Cambria Math" panose="02040503050406030204" pitchFamily="18" charset="0"/>
                          </a:rPr>
                        </m:ctrlPr>
                      </m:dPr>
                      <m:e>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e>
                    </m:d>
                    <m:r>
                      <a:rPr lang="en-US" sz="2200">
                        <a:latin typeface="Cambria Math"/>
                        <a:ea typeface="Cambria Math"/>
                      </a:rPr>
                      <m:t>+</m:t>
                    </m:r>
                    <m:r>
                      <m:rPr>
                        <m:sty m:val="p"/>
                      </m:rPr>
                      <a:rPr lang="en-US" sz="2200">
                        <a:latin typeface="Cambria Math"/>
                        <a:ea typeface="Cambria Math"/>
                      </a:rPr>
                      <m:t>P</m:t>
                    </m:r>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oMath>
                </a14:m>
                <a:r>
                  <a:rPr lang="en-US" sz="2200" dirty="0"/>
                  <a:t>[By distributive law]</a:t>
                </a:r>
              </a:p>
              <a:p>
                <a:pPr marL="0" indent="0">
                  <a:buNone/>
                </a:pPr>
                <a:r>
                  <a:rPr lang="en-US" sz="2200" dirty="0"/>
                  <a:t>=</a:t>
                </a: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C</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begChr m:val="["/>
                        <m:endChr m:val="]"/>
                        <m:ctrlPr>
                          <a:rPr lang="en-US" sz="2200" i="1">
                            <a:latin typeface="Cambria Math" panose="02040503050406030204" pitchFamily="18" charset="0"/>
                            <a:ea typeface="Cambria Math"/>
                          </a:rPr>
                        </m:ctrlPr>
                      </m:dPr>
                      <m:e>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C</m:t>
                            </m:r>
                          </m:e>
                        </m:d>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r>
                      <m:rPr>
                        <m:sty m:val="p"/>
                      </m:rPr>
                      <a:rPr lang="en-US" sz="2200">
                        <a:latin typeface="Cambria Math"/>
                        <a:ea typeface="Cambria Math"/>
                      </a:rPr>
                      <m:t>P</m:t>
                    </m:r>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oMath>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C</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r>
                        <a:rPr lang="en-US" sz="2200" b="0" i="0" smtClean="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b="0" i="0" smtClean="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C</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a:rPr lang="en-US" sz="2200">
                              <a:latin typeface="Cambria Math"/>
                              <a:ea typeface="Cambria Math"/>
                            </a:rPr>
                            <m:t>∩</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C</m:t>
                          </m:r>
                          <m:r>
                            <a:rPr lang="en-US" sz="2200">
                              <a:latin typeface="Cambria Math"/>
                              <a:ea typeface="Cambria Math"/>
                            </a:rPr>
                            <m:t>∩</m:t>
                          </m:r>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r>
                            <m:rPr>
                              <m:sty m:val="p"/>
                            </m:rPr>
                            <a:rPr lang="en-US" sz="2200">
                              <a:latin typeface="Cambria Math"/>
                              <a:ea typeface="Cambria Math"/>
                            </a:rPr>
                            <m:t>C</m:t>
                          </m:r>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i="0" smtClean="0">
                          <a:latin typeface="Cambria Math"/>
                        </a:rPr>
                        <m:t>P</m:t>
                      </m:r>
                      <m:d>
                        <m:dPr>
                          <m:ctrlPr>
                            <a:rPr lang="en-US" sz="2200" i="1">
                              <a:latin typeface="Cambria Math" panose="02040503050406030204" pitchFamily="18" charset="0"/>
                            </a:rPr>
                          </m:ctrlPr>
                        </m:dPr>
                        <m:e>
                          <m:r>
                            <m:rPr>
                              <m:sty m:val="p"/>
                            </m:rPr>
                            <a:rPr lang="en-US" sz="2200" i="0">
                              <a:latin typeface="Cambria Math"/>
                            </a:rPr>
                            <m:t>A</m:t>
                          </m:r>
                          <m:r>
                            <a:rPr lang="en-US" sz="2200" i="0">
                              <a:latin typeface="Cambria Math"/>
                            </a:rPr>
                            <m:t>+</m:t>
                          </m:r>
                          <m:r>
                            <m:rPr>
                              <m:sty m:val="p"/>
                            </m:rPr>
                            <a:rPr lang="en-US" sz="2200" i="0">
                              <a:latin typeface="Cambria Math"/>
                            </a:rPr>
                            <m:t>B</m:t>
                          </m:r>
                          <m:r>
                            <a:rPr lang="en-US" sz="2200" i="0">
                              <a:latin typeface="Cambria Math"/>
                            </a:rPr>
                            <m:t>+</m:t>
                          </m:r>
                          <m:r>
                            <m:rPr>
                              <m:sty m:val="p"/>
                            </m:rPr>
                            <a:rPr lang="en-US" sz="2200" i="0">
                              <a:latin typeface="Cambria Math"/>
                            </a:rPr>
                            <m:t>C</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B</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C</m:t>
                          </m:r>
                        </m:e>
                      </m:d>
                      <m:r>
                        <a:rPr lang="en-US" sz="2200" i="0">
                          <a:latin typeface="Cambria Math"/>
                        </a:rPr>
                        <m:t>−</m:t>
                      </m:r>
                      <m:r>
                        <m:rPr>
                          <m:sty m:val="p"/>
                        </m:rPr>
                        <a:rPr lang="en-US" sz="2200" i="0">
                          <a:latin typeface="Cambria Math"/>
                        </a:rPr>
                        <m:t>P</m:t>
                      </m:r>
                      <m:d>
                        <m:dPr>
                          <m:ctrlPr>
                            <a:rPr lang="en-US" sz="2200" i="1">
                              <a:latin typeface="Cambria Math" panose="02040503050406030204" pitchFamily="18" charset="0"/>
                            </a:rPr>
                          </m:ctrlPr>
                        </m:dPr>
                        <m:e>
                          <m:r>
                            <m:rPr>
                              <m:sty m:val="p"/>
                            </m:rPr>
                            <a:rPr lang="en-US" sz="2200" i="0">
                              <a:latin typeface="Cambria Math"/>
                            </a:rPr>
                            <m:t>A</m:t>
                          </m:r>
                          <m:r>
                            <m:rPr>
                              <m:sty m:val="p"/>
                            </m:rPr>
                            <a:rPr lang="en-US" sz="2200" i="0">
                              <a:latin typeface="Cambria Math"/>
                              <a:ea typeface="Cambria Math"/>
                            </a:rPr>
                            <m:t>B</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BC</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CA</m:t>
                          </m:r>
                        </m:e>
                      </m:d>
                      <m:r>
                        <a:rPr lang="en-US" sz="2200" i="0">
                          <a:latin typeface="Cambria Math"/>
                          <a:ea typeface="Cambria Math"/>
                        </a:rPr>
                        <m:t>+</m:t>
                      </m:r>
                      <m:r>
                        <m:rPr>
                          <m:sty m:val="p"/>
                        </m:rPr>
                        <a:rPr lang="en-US" sz="220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i="0">
                              <a:latin typeface="Cambria Math"/>
                              <a:ea typeface="Cambria Math"/>
                            </a:rPr>
                            <m:t>ABC</m:t>
                          </m:r>
                        </m:e>
                      </m:d>
                    </m:oMath>
                  </m:oMathPara>
                </a14:m>
                <a:endParaRPr lang="en-US" sz="2200" dirty="0" smtClean="0"/>
              </a:p>
              <a:p>
                <a:pPr marL="0" indent="0">
                  <a:buNone/>
                </a:pPr>
                <a:r>
                  <a:rPr lang="en-US" sz="2200" dirty="0" smtClean="0"/>
                  <a:t>General form : when n mutually exclusive events are </a:t>
                </a:r>
                <a14:m>
                  <m:oMath xmlns:m="http://schemas.openxmlformats.org/officeDocument/2006/math">
                    <m:sSub>
                      <m:sSubPr>
                        <m:ctrlPr>
                          <a:rPr lang="en-US" sz="2200" i="1" smtClean="0">
                            <a:latin typeface="Cambria Math" panose="02040503050406030204" pitchFamily="18" charset="0"/>
                          </a:rPr>
                        </m:ctrlPr>
                      </m:sSubPr>
                      <m:e>
                        <m:r>
                          <m:rPr>
                            <m:sty m:val="p"/>
                          </m:rPr>
                          <a:rPr lang="en-US" sz="2200" b="0" i="0" smtClean="0">
                            <a:latin typeface="Cambria Math"/>
                          </a:rPr>
                          <m:t>A</m:t>
                        </m:r>
                      </m:e>
                      <m:sub>
                        <m:r>
                          <a:rPr lang="en-US" sz="2200" b="0" i="0" smtClean="0">
                            <a:latin typeface="Cambria Math"/>
                          </a:rPr>
                          <m:t>1</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m:rPr>
                            <m:sty m:val="p"/>
                          </m:rPr>
                          <a:rPr lang="en-US" sz="2200" i="0">
                            <a:latin typeface="Cambria Math"/>
                          </a:rPr>
                          <m:t>A</m:t>
                        </m:r>
                      </m:e>
                      <m:sub>
                        <m:r>
                          <a:rPr lang="en-US" sz="2200" b="0" i="0" smtClean="0">
                            <a:latin typeface="Cambria Math"/>
                          </a:rPr>
                          <m:t>2</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m:rPr>
                            <m:sty m:val="p"/>
                          </m:rPr>
                          <a:rPr lang="en-US" sz="2200" i="0">
                            <a:latin typeface="Cambria Math"/>
                          </a:rPr>
                          <m:t>A</m:t>
                        </m:r>
                      </m:e>
                      <m:sub>
                        <m:r>
                          <a:rPr lang="en-US" sz="2200" b="0" i="0" smtClean="0">
                            <a:latin typeface="Cambria Math"/>
                          </a:rPr>
                          <m:t>3</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m:rPr>
                            <m:sty m:val="p"/>
                          </m:rPr>
                          <a:rPr lang="en-US" sz="2200" i="0">
                            <a:latin typeface="Cambria Math"/>
                          </a:rPr>
                          <m:t>A</m:t>
                        </m:r>
                      </m:e>
                      <m:sub>
                        <m:r>
                          <m:rPr>
                            <m:sty m:val="p"/>
                          </m:rPr>
                          <a:rPr lang="en-US" sz="2200" b="0" i="0" smtClean="0">
                            <a:latin typeface="Cambria Math"/>
                          </a:rPr>
                          <m:t>n</m:t>
                        </m:r>
                      </m:sub>
                    </m:sSub>
                  </m:oMath>
                </a14:m>
                <a:r>
                  <a:rPr lang="en-US" sz="2200" dirty="0" smtClean="0"/>
                  <a:t>, then the probability of  happening of  one of them is </a:t>
                </a:r>
                <a:endParaRPr lang="en-US" sz="2200" b="0" dirty="0" smtClean="0">
                  <a:latin typeface="Cambria Math"/>
                </a:endParaRPr>
              </a:p>
              <a:p>
                <a:pPr marL="0" indent="0" algn="just">
                  <a:buNone/>
                </a:pPr>
                <a:endParaRPr lang="en-US" sz="2200" dirty="0" smtClean="0"/>
              </a:p>
              <a:p>
                <a:pPr marL="0" indent="0" algn="just">
                  <a:buNone/>
                </a:pPr>
                <a:endParaRPr lang="en-US"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189037"/>
                <a:ext cx="8229600" cy="4525963"/>
              </a:xfrm>
              <a:blipFill rotWithShape="1">
                <a:blip r:embed="rId3"/>
                <a:stretch>
                  <a:fillRect l="-889" t="-808" r="-741" b="-15343"/>
                </a:stretch>
              </a:blipFill>
            </p:spPr>
            <p:txBody>
              <a:bodyPr/>
              <a:lstStyle/>
              <a:p>
                <a:r>
                  <a:rPr lang="en-US" dirty="0">
                    <a:noFill/>
                  </a:rPr>
                  <a:t> </a:t>
                </a:r>
              </a:p>
            </p:txBody>
          </p:sp>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22848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772400" cy="4953000"/>
          </a:xfrm>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Introduction</a:t>
            </a:r>
          </a:p>
          <a:p>
            <a:r>
              <a:rPr lang="en-US" sz="2400" dirty="0" smtClean="0"/>
              <a:t>Addition Law of Probability</a:t>
            </a:r>
          </a:p>
          <a:p>
            <a:r>
              <a:rPr lang="en-US" sz="2400" dirty="0" smtClean="0"/>
              <a:t>Multiplication Law of Probability</a:t>
            </a:r>
          </a:p>
          <a:p>
            <a:r>
              <a:rPr lang="en-US" sz="2400" dirty="0" smtClean="0"/>
              <a:t>Conditional Probability</a:t>
            </a:r>
          </a:p>
          <a:p>
            <a:r>
              <a:rPr lang="en-US" sz="2400" smtClean="0"/>
              <a:t>Bayes’ </a:t>
            </a:r>
            <a:r>
              <a:rPr lang="en-US" sz="2400" dirty="0" smtClean="0"/>
              <a:t>Theorem</a:t>
            </a:r>
          </a:p>
          <a:p>
            <a:r>
              <a:rPr lang="en-US" sz="2400" dirty="0" smtClean="0"/>
              <a:t>Random Variables</a:t>
            </a:r>
          </a:p>
          <a:p>
            <a:r>
              <a:rPr lang="en-US" sz="2400" dirty="0" smtClean="0"/>
              <a:t>Probability mass function</a:t>
            </a:r>
          </a:p>
          <a:p>
            <a:r>
              <a:rPr lang="en-US" sz="2400" dirty="0" smtClean="0"/>
              <a:t>Probability density function</a:t>
            </a:r>
          </a:p>
          <a:p>
            <a:r>
              <a:rPr lang="en-US" sz="2400" dirty="0" smtClean="0"/>
              <a:t>Mathematical Expectation, Mean , Variance</a:t>
            </a:r>
          </a:p>
          <a:p>
            <a:r>
              <a:rPr lang="en-US" sz="2400" dirty="0" smtClean="0"/>
              <a:t>Moment generating function</a:t>
            </a:r>
          </a:p>
          <a:p>
            <a:r>
              <a:rPr lang="en-US" sz="2400" dirty="0" smtClean="0"/>
              <a:t>Two dimensional random variables, PMF, PDF</a:t>
            </a:r>
          </a:p>
        </p:txBody>
      </p:sp>
      <p:sp>
        <p:nvSpPr>
          <p:cNvPr id="6" name="Date Placeholder 5"/>
          <p:cNvSpPr>
            <a:spLocks noGrp="1"/>
          </p:cNvSpPr>
          <p:nvPr>
            <p:ph type="dt" sz="half" idx="10"/>
          </p:nvPr>
        </p:nvSpPr>
        <p:spPr/>
        <p:txBody>
          <a:bodyPr/>
          <a:lstStyle/>
          <a:p>
            <a:fld id="{6367BC35-18C6-4CDC-9F47-FDC7C35D1DD2}" type="datetime1">
              <a:rPr lang="en-US" smtClean="0"/>
              <a:pPr/>
              <a:t>10/15/2021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Content(CO2)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txBox="1">
            <a:spLocks/>
          </p:cNvSpPr>
          <p:nvPr/>
        </p:nvSpPr>
        <p:spPr>
          <a:xfrm>
            <a:off x="2362200" y="6340475"/>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lvl="0" indent="-457200">
              <a:buAutoNum type="arabicPeriod"/>
            </a:pPr>
            <a:r>
              <a:rPr lang="en-US" sz="2200" dirty="0" smtClean="0"/>
              <a:t>In a class of 10 students, 4 are boys and the rest are girls. Find the Probability that a student selected will be a girl.                 </a:t>
            </a:r>
            <a:r>
              <a:rPr lang="en-US" sz="2200" dirty="0" err="1" smtClean="0"/>
              <a:t>Ans</a:t>
            </a:r>
            <a:r>
              <a:rPr lang="en-US" sz="2200" dirty="0" smtClean="0"/>
              <a:t>: 3/5</a:t>
            </a:r>
          </a:p>
          <a:p>
            <a:pPr marL="0" lvl="0" indent="0">
              <a:buNone/>
            </a:pPr>
            <a:endParaRPr lang="en-US" sz="2200" dirty="0" smtClean="0"/>
          </a:p>
          <a:p>
            <a:pPr marL="0" lvl="0" indent="0">
              <a:buNone/>
            </a:pPr>
            <a:r>
              <a:rPr lang="en-US" sz="2200" dirty="0" smtClean="0"/>
              <a:t>2.    A speaks truth in 60% cases and B in 70% cases. In what % of cases are they likely to contradict each other in stating the same fact?</a:t>
            </a:r>
          </a:p>
          <a:p>
            <a:pPr marL="0" lvl="0" indent="0">
              <a:buNone/>
            </a:pPr>
            <a:r>
              <a:rPr lang="en-US" sz="2200" dirty="0"/>
              <a:t> </a:t>
            </a:r>
            <a:r>
              <a:rPr lang="en-US" sz="2200" dirty="0" smtClean="0"/>
              <a:t>                                                                                                            </a:t>
            </a:r>
            <a:r>
              <a:rPr lang="en-US" sz="2200" dirty="0" err="1" smtClean="0"/>
              <a:t>Ans</a:t>
            </a:r>
            <a:r>
              <a:rPr lang="en-US" sz="2200" dirty="0" smtClean="0"/>
              <a:t>: 46%</a:t>
            </a:r>
            <a:endParaRPr lang="en-US" sz="2400" dirty="0"/>
          </a:p>
          <a:p>
            <a:pPr marL="0" indent="0">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1553F84A-51A6-41BD-AA84-91B0F672A527}"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504023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200" dirty="0" smtClean="0">
                    <a:latin typeface="Cambria Math"/>
                  </a:rPr>
                  <a:t>We have </a:t>
                </a:r>
              </a:p>
              <a:p>
                <a:pPr marL="0" indent="0" algn="just">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r>
                            <a:rPr lang="en-US" sz="2200">
                              <a:latin typeface="Cambria Math"/>
                              <a:ea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r>
                            <a:rPr lang="en-US" sz="2200">
                              <a:latin typeface="Cambria Math"/>
                              <a:ea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r>
                            <a:rPr lang="en-US" sz="2200">
                              <a:latin typeface="Cambria Math"/>
                              <a:ea typeface="Cambria Math"/>
                            </a:rPr>
                            <m:t>∪</m:t>
                          </m:r>
                          <m:r>
                            <m:rPr>
                              <m:nor/>
                            </m:rPr>
                            <a:rPr lang="en-US" sz="2200" dirty="0"/>
                            <m:t>….</m:t>
                          </m:r>
                          <m:r>
                            <a:rPr lang="en-US" sz="2200">
                              <a:latin typeface="Cambria Math"/>
                              <a:ea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r>
                            <m:rPr>
                              <m:nor/>
                            </m:rPr>
                            <a:rPr lang="en-US" sz="2200">
                              <a:latin typeface="Cambria Math"/>
                            </a:rPr>
                            <m:t>+</m:t>
                          </m:r>
                          <m:r>
                            <m:rPr>
                              <m:nor/>
                            </m:rPr>
                            <a:rPr lang="en-US" sz="2200" dirty="0"/>
                            <m:t>….</m:t>
                          </m:r>
                          <m:r>
                            <a:rPr lang="en-US" sz="2200" dirty="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r>
                            <a:rPr lang="en-US" sz="2200">
                              <a:latin typeface="Cambria Math"/>
                            </a:rPr>
                            <m:t>)+</m:t>
                          </m:r>
                          <m:r>
                            <m:rPr>
                              <m:sty m:val="p"/>
                            </m:rPr>
                            <a:rPr lang="en-US" sz="2200">
                              <a:latin typeface="Cambria Math"/>
                            </a:rPr>
                            <m:t>P</m:t>
                          </m:r>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r>
                            <a:rPr lang="en-US" sz="2200">
                              <a:latin typeface="Cambria Math"/>
                            </a:rPr>
                            <m:t>)+</m:t>
                          </m:r>
                          <m:r>
                            <m:rPr>
                              <m:sty m:val="p"/>
                            </m:rPr>
                            <a:rPr lang="en-US" sz="2200">
                              <a:latin typeface="Cambria Math"/>
                            </a:rPr>
                            <m:t>P</m:t>
                          </m:r>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r>
                            <a:rPr lang="en-US" sz="2200">
                              <a:latin typeface="Cambria Math"/>
                            </a:rPr>
                            <m:t>)</m:t>
                          </m:r>
                          <m:r>
                            <m:rPr>
                              <m:nor/>
                            </m:rPr>
                            <a:rPr lang="en-US" sz="2200">
                              <a:latin typeface="Cambria Math"/>
                            </a:rPr>
                            <m:t>+</m:t>
                          </m:r>
                          <m:r>
                            <m:rPr>
                              <m:nor/>
                            </m:rPr>
                            <a:rPr lang="en-US" sz="2200" dirty="0"/>
                            <m:t>….</m:t>
                          </m:r>
                          <m:r>
                            <a:rPr lang="en-US" sz="2200" dirty="0">
                              <a:latin typeface="Cambria Math"/>
                            </a:rPr>
                            <m:t>+</m:t>
                          </m:r>
                          <m:r>
                            <m:rPr>
                              <m:sty m:val="p"/>
                            </m:rPr>
                            <a:rPr lang="en-US" sz="2200" dirty="0">
                              <a:latin typeface="Cambria Math"/>
                            </a:rPr>
                            <m:t>P</m:t>
                          </m:r>
                          <m:r>
                            <a:rPr lang="en-US" sz="2200" dirty="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e>
                      </m:d>
                    </m:oMath>
                  </m:oMathPara>
                </a14:m>
                <a:endParaRPr lang="en-US" sz="2200" dirty="0"/>
              </a:p>
              <a:p>
                <a:pPr algn="just"/>
                <a:r>
                  <a:rPr lang="en-US" sz="2200" b="1" dirty="0" smtClean="0"/>
                  <a:t>Conditional </a:t>
                </a:r>
                <a:r>
                  <a:rPr lang="en-US" sz="2200" b="1" dirty="0"/>
                  <a:t>Probability: </a:t>
                </a:r>
                <a:r>
                  <a:rPr lang="en-US" sz="2200" dirty="0"/>
                  <a:t>The probability of  the happening of an event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oMath>
                </a14:m>
                <a:r>
                  <a:rPr lang="en-US" sz="2200" dirty="0"/>
                  <a:t>when another event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2</m:t>
                        </m:r>
                      </m:sub>
                    </m:sSub>
                  </m:oMath>
                </a14:m>
                <a:r>
                  <a:rPr lang="en-US" sz="2200" dirty="0"/>
                  <a:t> is already happened is called conditional probability which is denoted by </a:t>
                </a:r>
                <a14:m>
                  <m:oMath xmlns:m="http://schemas.openxmlformats.org/officeDocument/2006/math">
                    <m:r>
                      <m:rPr>
                        <m:sty m:val="p"/>
                      </m:rPr>
                      <a:rPr lang="en-US" sz="2200">
                        <a:latin typeface="Cambria Math"/>
                      </a:rPr>
                      <m:t>P</m:t>
                    </m:r>
                    <m:r>
                      <a:rPr lang="en-US" sz="2200">
                        <a:latin typeface="Cambria Math"/>
                      </a:rPr>
                      <m:t>(</m:t>
                    </m:r>
                    <m:f>
                      <m:fPr>
                        <m:type m:val="skw"/>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num>
                      <m:den>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2</m:t>
                            </m:r>
                          </m:sub>
                        </m:sSub>
                      </m:den>
                    </m:f>
                    <m:r>
                      <a:rPr lang="en-US" sz="2200">
                        <a:latin typeface="Cambria Math"/>
                      </a:rPr>
                      <m:t>)</m:t>
                    </m:r>
                  </m:oMath>
                </a14:m>
                <a:r>
                  <a:rPr lang="en-US" sz="2200" dirty="0"/>
                  <a:t>.</a:t>
                </a:r>
              </a:p>
              <a:p>
                <a:pPr algn="just"/>
                <a:r>
                  <a:rPr lang="en-US" sz="2200" b="1" dirty="0" smtClean="0"/>
                  <a:t>Mutually </a:t>
                </a:r>
                <a:r>
                  <a:rPr lang="en-US" sz="2200" b="1" dirty="0"/>
                  <a:t>independent events:</a:t>
                </a:r>
                <a:r>
                  <a:rPr lang="en-US" sz="2200" dirty="0"/>
                  <a:t> if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r>
                      <a:rPr lang="en-US" sz="2200">
                        <a:latin typeface="Cambria Math"/>
                      </a:rPr>
                      <m:t> </m:t>
                    </m:r>
                  </m:oMath>
                </a14:m>
                <a:r>
                  <a:rPr lang="en-US" sz="2200" dirty="0"/>
                  <a:t>is mutually independent event of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2</m:t>
                        </m:r>
                      </m:sub>
                    </m:sSub>
                  </m:oMath>
                </a14:m>
                <a:r>
                  <a:rPr lang="en-US" sz="2200" dirty="0"/>
                  <a:t>, then </a:t>
                </a: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num>
                          <m:den>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2</m:t>
                                </m:r>
                              </m:sub>
                            </m:sSub>
                          </m:den>
                        </m:f>
                      </m:e>
                    </m:d>
                    <m:r>
                      <a:rPr lang="en-US" sz="2200">
                        <a:latin typeface="Cambria Math"/>
                      </a:rPr>
                      <m:t>=</m:t>
                    </m:r>
                    <m:r>
                      <m:rPr>
                        <m:sty m:val="p"/>
                      </m:rPr>
                      <a:rPr lang="en-US" sz="2200">
                        <a:latin typeface="Cambria Math"/>
                      </a:rPr>
                      <m:t>P</m:t>
                    </m:r>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oMath>
                </a14:m>
                <a:r>
                  <a:rPr lang="en-US" sz="2200" dirty="0"/>
                  <a:t>) or we can say that probabilty of happening of event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1</m:t>
                        </m:r>
                      </m:sub>
                    </m:sSub>
                  </m:oMath>
                </a14:m>
                <a:r>
                  <a:rPr lang="en-US" sz="2200" dirty="0"/>
                  <a:t> is independent of  happening of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E</m:t>
                        </m:r>
                      </m:e>
                      <m:sub>
                        <m:r>
                          <a:rPr lang="en-US" sz="2200">
                            <a:latin typeface="Cambria Math"/>
                          </a:rPr>
                          <m:t>2</m:t>
                        </m:r>
                      </m:sub>
                    </m:sSub>
                    <m:r>
                      <a:rPr lang="en-US" sz="2200">
                        <a:latin typeface="Cambria Math"/>
                      </a:rPr>
                      <m:t>.</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r="-17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3EC959E-6ED3-4594-BE71-473B1EAD850A}"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Multiplicative Law of Probability(CO2)</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Statement: </a:t>
                </a:r>
                <a:r>
                  <a:rPr lang="en-US" sz="2200" dirty="0" smtClean="0"/>
                  <a:t>The probability of simultaneous occurrence of two events is equal to the probability of one of the events multiplied by the conditional probability of the other , i.e. for two events A &amp; B,</a:t>
                </a:r>
              </a:p>
              <a:p>
                <a:pPr marL="0" indent="0">
                  <a:buNone/>
                </a:pPr>
                <a14:m>
                  <m:oMathPara xmlns:m="http://schemas.openxmlformats.org/officeDocument/2006/math">
                    <m:oMathParaPr>
                      <m:jc m:val="centerGroup"/>
                    </m:oMathParaPr>
                    <m:oMath xmlns:m="http://schemas.openxmlformats.org/officeDocument/2006/math">
                      <m:r>
                        <a:rPr lang="en-US" sz="2200" b="1" i="0" smtClean="0">
                          <a:latin typeface="Cambria Math"/>
                        </a:rPr>
                        <m:t>𝐏</m:t>
                      </m:r>
                      <m:d>
                        <m:dPr>
                          <m:ctrlPr>
                            <a:rPr lang="en-US" sz="2200" b="1" i="1" smtClean="0">
                              <a:latin typeface="Cambria Math" panose="02040503050406030204" pitchFamily="18" charset="0"/>
                            </a:rPr>
                          </m:ctrlPr>
                        </m:dPr>
                        <m:e>
                          <m:r>
                            <a:rPr lang="en-US" sz="2200" b="1" i="0" smtClean="0">
                              <a:latin typeface="Cambria Math"/>
                            </a:rPr>
                            <m:t>𝐀</m:t>
                          </m:r>
                          <m:r>
                            <a:rPr lang="en-US" sz="2200" b="1" i="0" smtClean="0">
                              <a:latin typeface="Cambria Math"/>
                              <a:ea typeface="Cambria Math"/>
                            </a:rPr>
                            <m:t>∩</m:t>
                          </m:r>
                          <m:r>
                            <a:rPr lang="en-US" sz="2200" b="1" i="0" smtClean="0">
                              <a:latin typeface="Cambria Math"/>
                              <a:ea typeface="Cambria Math"/>
                            </a:rPr>
                            <m:t>𝐁</m:t>
                          </m:r>
                        </m:e>
                      </m:d>
                      <m:r>
                        <a:rPr lang="en-US" sz="2200" b="1" i="0" smtClean="0">
                          <a:latin typeface="Cambria Math"/>
                          <a:ea typeface="Cambria Math"/>
                        </a:rPr>
                        <m:t>=</m:t>
                      </m:r>
                      <m:r>
                        <a:rPr lang="en-US" sz="2200" b="1" i="0" smtClean="0">
                          <a:latin typeface="Cambria Math"/>
                          <a:ea typeface="Cambria Math"/>
                        </a:rPr>
                        <m:t>𝐏</m:t>
                      </m:r>
                      <m:d>
                        <m:dPr>
                          <m:ctrlPr>
                            <a:rPr lang="en-US" sz="2200" b="1" i="1" smtClean="0">
                              <a:latin typeface="Cambria Math" panose="02040503050406030204" pitchFamily="18" charset="0"/>
                              <a:ea typeface="Cambria Math"/>
                            </a:rPr>
                          </m:ctrlPr>
                        </m:dPr>
                        <m:e>
                          <m:r>
                            <a:rPr lang="en-US" sz="2200" b="1" i="0" smtClean="0">
                              <a:latin typeface="Cambria Math"/>
                              <a:ea typeface="Cambria Math"/>
                            </a:rPr>
                            <m:t>𝐀</m:t>
                          </m:r>
                        </m:e>
                      </m:d>
                      <m:r>
                        <a:rPr lang="en-US" sz="2200" b="1" i="0" smtClean="0">
                          <a:latin typeface="Cambria Math"/>
                          <a:ea typeface="Cambria Math"/>
                        </a:rPr>
                        <m:t>×</m:t>
                      </m:r>
                      <m:r>
                        <a:rPr lang="en-US" sz="2200" b="1" i="0" smtClean="0">
                          <a:latin typeface="Cambria Math"/>
                          <a:ea typeface="Cambria Math"/>
                        </a:rPr>
                        <m:t>𝐏</m:t>
                      </m:r>
                      <m:d>
                        <m:dPr>
                          <m:ctrlPr>
                            <a:rPr lang="en-US" sz="2200" b="1" i="1" smtClean="0">
                              <a:latin typeface="Cambria Math" panose="02040503050406030204" pitchFamily="18" charset="0"/>
                              <a:ea typeface="Cambria Math"/>
                            </a:rPr>
                          </m:ctrlPr>
                        </m:dPr>
                        <m:e>
                          <m:f>
                            <m:fPr>
                              <m:type m:val="skw"/>
                              <m:ctrlPr>
                                <a:rPr lang="en-US" sz="2200" b="1" i="1">
                                  <a:latin typeface="Cambria Math" panose="02040503050406030204" pitchFamily="18" charset="0"/>
                                  <a:ea typeface="Cambria Math"/>
                                </a:rPr>
                              </m:ctrlPr>
                            </m:fPr>
                            <m:num>
                              <m:r>
                                <a:rPr lang="en-US" sz="2200" b="1" i="0">
                                  <a:latin typeface="Cambria Math"/>
                                  <a:ea typeface="Cambria Math"/>
                                </a:rPr>
                                <m:t>𝐁</m:t>
                              </m:r>
                            </m:num>
                            <m:den>
                              <m:r>
                                <a:rPr lang="en-US" sz="2200" b="1" i="0" smtClean="0">
                                  <a:latin typeface="Cambria Math"/>
                                  <a:ea typeface="Cambria Math"/>
                                </a:rPr>
                                <m:t>𝐀</m:t>
                              </m:r>
                            </m:den>
                          </m:f>
                        </m:e>
                      </m:d>
                    </m:oMath>
                  </m:oMathPara>
                </a14:m>
                <a:endParaRPr lang="en-US" sz="2200" b="1" dirty="0" smtClean="0">
                  <a:ea typeface="Cambria Math"/>
                </a:endParaRPr>
              </a:p>
              <a:p>
                <a:pPr marL="0" indent="0">
                  <a:buNone/>
                </a:pPr>
                <a:r>
                  <a:rPr lang="en-US" sz="2200" dirty="0" smtClean="0"/>
                  <a:t>Where </a:t>
                </a:r>
                <a14:m>
                  <m:oMath xmlns:m="http://schemas.openxmlformats.org/officeDocument/2006/math">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b="0" i="0">
                                <a:latin typeface="Cambria Math"/>
                                <a:ea typeface="Cambria Math"/>
                              </a:rPr>
                              <m:t>B</m:t>
                            </m:r>
                          </m:num>
                          <m:den>
                            <m:r>
                              <m:rPr>
                                <m:sty m:val="p"/>
                              </m:rPr>
                              <a:rPr lang="en-US" sz="2200" b="0" i="0">
                                <a:latin typeface="Cambria Math"/>
                                <a:ea typeface="Cambria Math"/>
                              </a:rPr>
                              <m:t>A</m:t>
                            </m:r>
                          </m:den>
                        </m:f>
                      </m:e>
                    </m:d>
                  </m:oMath>
                </a14:m>
                <a:r>
                  <a:rPr lang="en-US" sz="2200" dirty="0" smtClean="0"/>
                  <a:t> represents the conditional probability of occurrence of B when the event A is already happened .</a:t>
                </a:r>
              </a:p>
              <a:p>
                <a:pPr marL="0" indent="0">
                  <a:buNone/>
                </a:pPr>
                <a:r>
                  <a:rPr lang="en-US" sz="2200" b="1" dirty="0" smtClean="0"/>
                  <a:t> Proof: </a:t>
                </a:r>
                <a:r>
                  <a:rPr lang="en-US" sz="2200" dirty="0" smtClean="0"/>
                  <a:t>let us assume a trial results n exhaustive , mutually exclusive and equally likely outcomes , m are favorable to  the happening of the event A.</a:t>
                </a:r>
              </a:p>
              <a:p>
                <a:pPr marL="0" indent="0">
                  <a:buNone/>
                </a:pPr>
                <a:r>
                  <a:rPr lang="en-US" sz="2200" dirty="0" smtClean="0"/>
                  <a:t>Therefore  Probability  of happening of the event </a:t>
                </a:r>
                <a14:m>
                  <m:oMath xmlns:m="http://schemas.openxmlformats.org/officeDocument/2006/math">
                    <m:r>
                      <m:rPr>
                        <m:sty m:val="p"/>
                      </m:rPr>
                      <a:rPr lang="en-US" sz="2200" b="0" i="0" smtClean="0">
                        <a:latin typeface="Cambria Math"/>
                      </a:rPr>
                      <m:t>A</m:t>
                    </m:r>
                    <m:r>
                      <a:rPr lang="en-US" sz="2200" b="0" i="0" smtClean="0">
                        <a:latin typeface="Cambria Math"/>
                      </a:rPr>
                      <m:t>=</m:t>
                    </m:r>
                    <m:r>
                      <m:rPr>
                        <m:sty m:val="p"/>
                      </m:rPr>
                      <a:rPr lang="en-US" sz="2200" b="0" i="0" smtClean="0">
                        <a:latin typeface="Cambria Math"/>
                      </a:rPr>
                      <m:t>P</m:t>
                    </m:r>
                    <m:d>
                      <m:dPr>
                        <m:ctrlPr>
                          <a:rPr lang="en-US" sz="2200" b="0" i="1" smtClean="0">
                            <a:latin typeface="Cambria Math" panose="02040503050406030204" pitchFamily="18" charset="0"/>
                          </a:rPr>
                        </m:ctrlPr>
                      </m:dPr>
                      <m:e>
                        <m:r>
                          <m:rPr>
                            <m:sty m:val="p"/>
                          </m:rPr>
                          <a:rPr lang="en-US" sz="2200" b="0" i="0" smtClean="0">
                            <a:latin typeface="Cambria Math"/>
                          </a:rPr>
                          <m:t>A</m:t>
                        </m:r>
                      </m:e>
                    </m:d>
                    <m:r>
                      <a:rPr lang="en-US" sz="2200" b="0" i="0" smtClean="0">
                        <a:latin typeface="Cambria Math"/>
                      </a:rPr>
                      <m:t>=</m:t>
                    </m:r>
                    <m:f>
                      <m:fPr>
                        <m:ctrlPr>
                          <a:rPr lang="en-US" sz="2200" b="0" i="1" smtClean="0">
                            <a:latin typeface="Cambria Math" panose="02040503050406030204" pitchFamily="18" charset="0"/>
                          </a:rPr>
                        </m:ctrlPr>
                      </m:fPr>
                      <m:num>
                        <m:r>
                          <m:rPr>
                            <m:sty m:val="p"/>
                          </m:rPr>
                          <a:rPr lang="en-US" sz="2200" b="0" i="0" smtClean="0">
                            <a:latin typeface="Cambria Math"/>
                          </a:rPr>
                          <m:t>m</m:t>
                        </m:r>
                      </m:num>
                      <m:den>
                        <m:r>
                          <m:rPr>
                            <m:sty m:val="p"/>
                          </m:rPr>
                          <a:rPr lang="en-US" sz="2200" b="0" i="0" smtClean="0">
                            <a:latin typeface="Cambria Math"/>
                          </a:rPr>
                          <m:t>n</m:t>
                        </m:r>
                      </m:den>
                    </m:f>
                  </m:oMath>
                </a14:m>
                <a:r>
                  <a:rPr lang="en-US" sz="2200" dirty="0" smtClean="0"/>
                  <a:t>   …….(1)</a:t>
                </a:r>
              </a:p>
              <a:p>
                <a:pPr marL="0" indent="0">
                  <a:buNone/>
                </a:pPr>
                <a:r>
                  <a:rPr lang="en-US" sz="2200" dirty="0" smtClean="0"/>
                  <a:t>Out of m outcomes  favorable to the happening  of A , let </a:t>
                </a:r>
                <a14:m>
                  <m:oMath xmlns:m="http://schemas.openxmlformats.org/officeDocument/2006/math">
                    <m:sSub>
                      <m:sSubPr>
                        <m:ctrlPr>
                          <a:rPr lang="en-US" sz="2200" i="1">
                            <a:latin typeface="Cambria Math" panose="02040503050406030204" pitchFamily="18" charset="0"/>
                          </a:rPr>
                        </m:ctrlPr>
                      </m:sSubPr>
                      <m:e>
                        <m:r>
                          <m:rPr>
                            <m:sty m:val="p"/>
                          </m:rPr>
                          <a:rPr lang="en-US" sz="2200" b="0" i="0" smtClean="0">
                            <a:latin typeface="Cambria Math"/>
                          </a:rPr>
                          <m:t>m</m:t>
                        </m:r>
                      </m:e>
                      <m:sub>
                        <m:r>
                          <a:rPr lang="en-US" sz="2200" b="0" i="0">
                            <a:latin typeface="Cambria Math"/>
                          </a:rPr>
                          <m:t>1</m:t>
                        </m:r>
                      </m:sub>
                    </m:sSub>
                  </m:oMath>
                </a14:m>
                <a:r>
                  <a:rPr lang="en-US" sz="2200" dirty="0" smtClean="0"/>
                  <a:t> be</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r="-74" b="-45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5FF1CC1-A931-4A4A-9E88-6CB8CFC2D9F1}"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Multiplicative Law of Probability(CO2)</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2626361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favorable to the following  to the happening of the event B</a:t>
                </a:r>
              </a:p>
              <a:p>
                <a:pPr marL="0" indent="0">
                  <a:buNone/>
                </a:pPr>
                <a:r>
                  <a:rPr lang="en-US" sz="2200" dirty="0"/>
                  <a:t>There fore conditional probability of B, given that A has happened</a:t>
                </a:r>
              </a:p>
              <a:p>
                <a:pPr marL="0" indent="0">
                  <a:buNone/>
                </a:pP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m:rPr>
                                <m:sty m:val="p"/>
                              </m:rPr>
                              <a:rPr lang="en-US" sz="2200">
                                <a:latin typeface="Cambria Math"/>
                              </a:rPr>
                              <m:t>B</m:t>
                            </m:r>
                          </m:num>
                          <m:den>
                            <m:r>
                              <m:rPr>
                                <m:sty m:val="p"/>
                              </m:rPr>
                              <a:rPr lang="en-US" sz="2200">
                                <a:latin typeface="Cambria Math"/>
                              </a:rPr>
                              <m:t>A</m:t>
                            </m:r>
                          </m:den>
                        </m:f>
                      </m:e>
                    </m:d>
                    <m:r>
                      <a:rPr lang="en-US" sz="2200">
                        <a:latin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m:rPr>
                                <m:sty m:val="p"/>
                              </m:rPr>
                              <a:rPr lang="en-US" sz="2200">
                                <a:latin typeface="Cambria Math"/>
                              </a:rPr>
                              <m:t>m</m:t>
                            </m:r>
                          </m:e>
                          <m:sub>
                            <m:r>
                              <a:rPr lang="en-US" sz="2200">
                                <a:latin typeface="Cambria Math"/>
                              </a:rPr>
                              <m:t>1</m:t>
                            </m:r>
                          </m:sub>
                        </m:sSub>
                      </m:num>
                      <m:den>
                        <m:r>
                          <m:rPr>
                            <m:sty m:val="p"/>
                          </m:rPr>
                          <a:rPr lang="en-US" sz="2200">
                            <a:latin typeface="Cambria Math"/>
                          </a:rPr>
                          <m:t>n</m:t>
                        </m:r>
                      </m:den>
                    </m:f>
                  </m:oMath>
                </a14:m>
                <a:r>
                  <a:rPr lang="en-US" sz="2200" dirty="0"/>
                  <a:t>    ……(2)</a:t>
                </a:r>
              </a:p>
              <a:p>
                <a:pPr marL="0" indent="0">
                  <a:buNone/>
                </a:pPr>
                <a:r>
                  <a:rPr lang="en-US" sz="2200" dirty="0" smtClean="0"/>
                  <a:t>Now </a:t>
                </a:r>
                <a14:m>
                  <m:oMath xmlns:m="http://schemas.openxmlformats.org/officeDocument/2006/math">
                    <m:sSub>
                      <m:sSubPr>
                        <m:ctrlPr>
                          <a:rPr lang="en-US" sz="2200" i="1">
                            <a:latin typeface="Cambria Math" panose="02040503050406030204" pitchFamily="18" charset="0"/>
                          </a:rPr>
                        </m:ctrlPr>
                      </m:sSubPr>
                      <m:e>
                        <m:r>
                          <m:rPr>
                            <m:sty m:val="p"/>
                          </m:rPr>
                          <a:rPr lang="en-US" sz="2200" b="0" i="0">
                            <a:latin typeface="Cambria Math"/>
                          </a:rPr>
                          <m:t>m</m:t>
                        </m:r>
                      </m:e>
                      <m:sub>
                        <m:r>
                          <a:rPr lang="en-US" sz="2200" b="0" i="0">
                            <a:latin typeface="Cambria Math"/>
                          </a:rPr>
                          <m:t>1</m:t>
                        </m:r>
                      </m:sub>
                    </m:sSub>
                  </m:oMath>
                </a14:m>
                <a:r>
                  <a:rPr lang="en-US" sz="2200" dirty="0" smtClean="0"/>
                  <a:t>are the favorable to the happening of event ‘A and B’ out of n exhaustive , mutually exclusive and equally likely outcomes. </a:t>
                </a:r>
              </a:p>
              <a:p>
                <a:pPr marL="0" indent="0">
                  <a:buNone/>
                </a:pPr>
                <a:r>
                  <a:rPr lang="en-US" sz="2200" dirty="0"/>
                  <a:t>T</a:t>
                </a:r>
                <a:r>
                  <a:rPr lang="en-US" sz="2200" dirty="0" smtClean="0"/>
                  <a:t>herefore the probability of simultaneous occurrence  of A and B </a:t>
                </a:r>
              </a:p>
              <a:p>
                <a:pPr marL="0" indent="0">
                  <a:buNone/>
                </a:pPr>
                <a14:m>
                  <m:oMathPara xmlns:m="http://schemas.openxmlformats.org/officeDocument/2006/math">
                    <m:oMathParaPr>
                      <m:jc m:val="centerGroup"/>
                    </m:oMathParaPr>
                    <m:oMath xmlns:m="http://schemas.openxmlformats.org/officeDocument/2006/math">
                      <m:r>
                        <a:rPr lang="en-US" sz="2200" b="0" i="0" smtClean="0">
                          <a:latin typeface="Cambria Math"/>
                        </a:rPr>
                        <m:t>=</m:t>
                      </m:r>
                      <m:r>
                        <m:rPr>
                          <m:sty m:val="p"/>
                        </m:rPr>
                        <a:rPr lang="en-US" sz="2200" b="0" i="0" smtClean="0">
                          <a:latin typeface="Cambria Math"/>
                        </a:rPr>
                        <m:t>P</m:t>
                      </m:r>
                      <m:d>
                        <m:dPr>
                          <m:ctrlPr>
                            <a:rPr lang="en-US" sz="2200" i="1" smtClean="0">
                              <a:latin typeface="Cambria Math" panose="02040503050406030204" pitchFamily="18" charset="0"/>
                            </a:rPr>
                          </m:ctrlPr>
                        </m:dPr>
                        <m:e>
                          <m:r>
                            <m:rPr>
                              <m:sty m:val="p"/>
                            </m:rPr>
                            <a:rPr lang="en-US" sz="2200" b="0" i="0" smtClean="0">
                              <a:latin typeface="Cambria Math"/>
                            </a:rPr>
                            <m:t>A</m:t>
                          </m:r>
                          <m:r>
                            <a:rPr lang="en-US" sz="2200" b="0" i="0" smtClean="0">
                              <a:latin typeface="Cambria Math"/>
                              <a:ea typeface="Cambria Math"/>
                            </a:rPr>
                            <m:t>∩</m:t>
                          </m:r>
                          <m:r>
                            <m:rPr>
                              <m:sty m:val="p"/>
                            </m:rPr>
                            <a:rPr lang="en-US" sz="2200" b="0" i="0" smtClean="0">
                              <a:latin typeface="Cambria Math"/>
                              <a:ea typeface="Cambria Math"/>
                            </a:rPr>
                            <m:t>B</m:t>
                          </m:r>
                        </m:e>
                      </m:d>
                      <m:r>
                        <a:rPr lang="en-US" sz="2200" b="0" i="0" smtClean="0">
                          <a:latin typeface="Cambria Math"/>
                          <a:ea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m:rPr>
                                  <m:sty m:val="p"/>
                                </m:rPr>
                                <a:rPr lang="en-US" sz="2200" b="0" i="0">
                                  <a:latin typeface="Cambria Math"/>
                                </a:rPr>
                                <m:t>m</m:t>
                              </m:r>
                            </m:e>
                            <m:sub>
                              <m:r>
                                <a:rPr lang="en-US" sz="2200" b="0" i="0">
                                  <a:latin typeface="Cambria Math"/>
                                </a:rPr>
                                <m:t>1</m:t>
                              </m:r>
                            </m:sub>
                          </m:sSub>
                        </m:num>
                        <m:den>
                          <m:r>
                            <m:rPr>
                              <m:sty m:val="p"/>
                            </m:rPr>
                            <a:rPr lang="en-US" sz="2200" b="0" i="0">
                              <a:latin typeface="Cambria Math"/>
                            </a:rPr>
                            <m:t>n</m:t>
                          </m:r>
                        </m:den>
                      </m:f>
                      <m:r>
                        <a:rPr lang="en-US" sz="2200" b="0" i="0" smtClean="0">
                          <a:latin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m:rPr>
                                  <m:sty m:val="p"/>
                                </m:rPr>
                                <a:rPr lang="en-US" sz="2200" b="0" i="0">
                                  <a:latin typeface="Cambria Math"/>
                                </a:rPr>
                                <m:t>m</m:t>
                              </m:r>
                            </m:e>
                            <m:sub>
                              <m:r>
                                <a:rPr lang="en-US" sz="2200" b="0" i="0">
                                  <a:latin typeface="Cambria Math"/>
                                </a:rPr>
                                <m:t>1</m:t>
                              </m:r>
                            </m:sub>
                          </m:sSub>
                        </m:num>
                        <m:den>
                          <m:r>
                            <m:rPr>
                              <m:sty m:val="p"/>
                            </m:rPr>
                            <a:rPr lang="en-US" sz="2200" b="0" i="0" smtClean="0">
                              <a:latin typeface="Cambria Math"/>
                            </a:rPr>
                            <m:t>m</m:t>
                          </m:r>
                        </m:den>
                      </m:f>
                      <m:r>
                        <a:rPr lang="en-US" sz="2200" b="0" i="0" smtClean="0">
                          <a:latin typeface="Cambria Math"/>
                          <a:ea typeface="Cambria Math"/>
                        </a:rPr>
                        <m:t>×</m:t>
                      </m:r>
                      <m:f>
                        <m:fPr>
                          <m:ctrlPr>
                            <a:rPr lang="en-US" sz="2200" i="1">
                              <a:latin typeface="Cambria Math" panose="02040503050406030204" pitchFamily="18" charset="0"/>
                            </a:rPr>
                          </m:ctrlPr>
                        </m:fPr>
                        <m:num>
                          <m:r>
                            <m:rPr>
                              <m:sty m:val="p"/>
                            </m:rPr>
                            <a:rPr lang="en-US" sz="2200" b="0" i="0" smtClean="0">
                              <a:latin typeface="Cambria Math"/>
                            </a:rPr>
                            <m:t>m</m:t>
                          </m:r>
                        </m:num>
                        <m:den>
                          <m:r>
                            <m:rPr>
                              <m:sty m:val="p"/>
                            </m:rPr>
                            <a:rPr lang="en-US" sz="2200" b="0" i="0">
                              <a:latin typeface="Cambria Math"/>
                            </a:rPr>
                            <m:t>n</m:t>
                          </m:r>
                        </m:den>
                      </m:f>
                      <m:r>
                        <a:rPr lang="en-US" sz="2200" b="0" i="0" smtClean="0">
                          <a:latin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b="0" i="0">
                                  <a:latin typeface="Cambria Math"/>
                                  <a:ea typeface="Cambria Math"/>
                                </a:rPr>
                                <m:t>B</m:t>
                              </m:r>
                            </m:num>
                            <m:den>
                              <m:r>
                                <m:rPr>
                                  <m:sty m:val="p"/>
                                </m:rPr>
                                <a:rPr lang="en-US" sz="2200" b="0" i="0">
                                  <a:latin typeface="Cambria Math"/>
                                  <a:ea typeface="Cambria Math"/>
                                </a:rPr>
                                <m:t>A</m:t>
                              </m:r>
                            </m:den>
                          </m:f>
                        </m:e>
                      </m:d>
                    </m:oMath>
                  </m:oMathPara>
                </a14:m>
                <a:endParaRPr lang="en-US" sz="2200" dirty="0" smtClean="0"/>
              </a:p>
              <a:p>
                <a:pPr marL="0" indent="0">
                  <a:buNone/>
                </a:pPr>
                <a:r>
                  <a:rPr lang="en-US" sz="2200" dirty="0" smtClean="0"/>
                  <a:t>Hence </a:t>
                </a:r>
                <a14:m>
                  <m:oMath xmlns:m="http://schemas.openxmlformats.org/officeDocument/2006/math">
                    <m:r>
                      <m:rPr>
                        <m:sty m:val="p"/>
                      </m:rPr>
                      <a:rPr lang="en-US" sz="2200" b="0" i="0">
                        <a:latin typeface="Cambria Math"/>
                      </a:rPr>
                      <m:t>P</m:t>
                    </m:r>
                    <m:d>
                      <m:dPr>
                        <m:ctrlPr>
                          <a:rPr lang="en-US" sz="2200" i="1">
                            <a:latin typeface="Cambria Math" panose="02040503050406030204" pitchFamily="18" charset="0"/>
                          </a:rPr>
                        </m:ctrlPr>
                      </m:dPr>
                      <m:e>
                        <m:r>
                          <m:rPr>
                            <m:sty m:val="p"/>
                          </m:rPr>
                          <a:rPr lang="en-US" sz="2200" b="0" i="0">
                            <a:latin typeface="Cambria Math"/>
                          </a:rPr>
                          <m:t>A</m:t>
                        </m:r>
                        <m:r>
                          <a:rPr lang="en-US" sz="2200" b="0" i="0">
                            <a:latin typeface="Cambria Math"/>
                            <a:ea typeface="Cambria Math"/>
                          </a:rPr>
                          <m:t>∩</m:t>
                        </m:r>
                        <m:r>
                          <m:rPr>
                            <m:sty m:val="p"/>
                          </m:rPr>
                          <a:rPr lang="en-US" sz="2200" b="0" i="0">
                            <a:latin typeface="Cambria Math"/>
                            <a:ea typeface="Cambria Math"/>
                          </a:rPr>
                          <m:t>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b="0" i="0">
                                <a:latin typeface="Cambria Math"/>
                                <a:ea typeface="Cambria Math"/>
                              </a:rPr>
                              <m:t>B</m:t>
                            </m:r>
                          </m:num>
                          <m:den>
                            <m:r>
                              <m:rPr>
                                <m:sty m:val="p"/>
                              </m:rPr>
                              <a:rPr lang="en-US" sz="2200" b="0" i="0">
                                <a:latin typeface="Cambria Math"/>
                                <a:ea typeface="Cambria Math"/>
                              </a:rPr>
                              <m:t>A</m:t>
                            </m:r>
                          </m:den>
                        </m:f>
                      </m:e>
                    </m:d>
                  </m:oMath>
                </a14:m>
                <a:endParaRPr lang="en-US" sz="2200" dirty="0" smtClean="0"/>
              </a:p>
              <a:p>
                <a:pPr marL="0" indent="0">
                  <a:buNone/>
                </a:pPr>
                <a:r>
                  <a:rPr lang="en-US" sz="2200" dirty="0" smtClean="0"/>
                  <a:t>We can write </a:t>
                </a:r>
                <a14:m>
                  <m:oMath xmlns:m="http://schemas.openxmlformats.org/officeDocument/2006/math">
                    <m:r>
                      <m:rPr>
                        <m:sty m:val="p"/>
                      </m:rPr>
                      <a:rPr lang="en-US" sz="2200" b="0" i="0">
                        <a:latin typeface="Cambria Math"/>
                      </a:rPr>
                      <m:t>P</m:t>
                    </m:r>
                    <m:d>
                      <m:dPr>
                        <m:ctrlPr>
                          <a:rPr lang="en-US" sz="2200" i="1">
                            <a:latin typeface="Cambria Math" panose="02040503050406030204" pitchFamily="18" charset="0"/>
                          </a:rPr>
                        </m:ctrlPr>
                      </m:dPr>
                      <m:e>
                        <m:r>
                          <m:rPr>
                            <m:sty m:val="p"/>
                          </m:rPr>
                          <a:rPr lang="en-US" sz="2200" b="0" i="0">
                            <a:latin typeface="Cambria Math"/>
                          </a:rPr>
                          <m:t>A</m:t>
                        </m:r>
                        <m:r>
                          <a:rPr lang="en-US" sz="2200" b="0" i="0">
                            <a:latin typeface="Cambria Math"/>
                            <a:ea typeface="Cambria Math"/>
                          </a:rPr>
                          <m:t>∩</m:t>
                        </m:r>
                        <m:r>
                          <m:rPr>
                            <m:sty m:val="p"/>
                          </m:rPr>
                          <a:rPr lang="en-US" sz="2200" b="0" i="0">
                            <a:latin typeface="Cambria Math"/>
                            <a:ea typeface="Cambria Math"/>
                          </a:rPr>
                          <m:t>B</m:t>
                        </m:r>
                      </m:e>
                    </m:d>
                  </m:oMath>
                </a14:m>
                <a:r>
                  <a:rPr lang="en-US" sz="2200" dirty="0" smtClean="0"/>
                  <a:t> as </a:t>
                </a:r>
                <a14:m>
                  <m:oMath xmlns:m="http://schemas.openxmlformats.org/officeDocument/2006/math">
                    <m:r>
                      <m:rPr>
                        <m:sty m:val="p"/>
                      </m:rPr>
                      <a:rPr lang="en-US" sz="2200" b="0" i="0">
                        <a:latin typeface="Cambria Math"/>
                      </a:rPr>
                      <m:t>P</m:t>
                    </m:r>
                    <m:d>
                      <m:dPr>
                        <m:ctrlPr>
                          <a:rPr lang="en-US" sz="2200" i="1">
                            <a:latin typeface="Cambria Math" panose="02040503050406030204" pitchFamily="18" charset="0"/>
                          </a:rPr>
                        </m:ctrlPr>
                      </m:dPr>
                      <m:e>
                        <m:r>
                          <m:rPr>
                            <m:sty m:val="p"/>
                          </m:rPr>
                          <a:rPr lang="en-US" sz="2200" b="0" i="0">
                            <a:latin typeface="Cambria Math"/>
                          </a:rPr>
                          <m:t>A</m:t>
                        </m:r>
                        <m:r>
                          <m:rPr>
                            <m:sty m:val="p"/>
                          </m:rPr>
                          <a:rPr lang="en-US" sz="2200" b="0" i="0">
                            <a:latin typeface="Cambria Math"/>
                            <a:ea typeface="Cambria Math"/>
                          </a:rPr>
                          <m:t>B</m:t>
                        </m:r>
                      </m:e>
                    </m:d>
                  </m:oMath>
                </a14:m>
                <a:endParaRPr lang="en-US" sz="2200" dirty="0" smtClean="0">
                  <a:ea typeface="Cambria Math"/>
                </a:endParaRPr>
              </a:p>
              <a:p>
                <a:pPr marL="0" indent="0">
                  <a:buNone/>
                </a:pPr>
                <a:r>
                  <a:rPr lang="en-US" sz="2200" dirty="0" smtClean="0"/>
                  <a:t>Thus</a:t>
                </a:r>
                <a14:m>
                  <m:oMath xmlns:m="http://schemas.openxmlformats.org/officeDocument/2006/math">
                    <m:r>
                      <m:rPr>
                        <m:sty m:val="p"/>
                      </m:rPr>
                      <a:rPr lang="en-US" sz="2200" b="0" i="0">
                        <a:latin typeface="Cambria Math"/>
                      </a:rPr>
                      <m:t>P</m:t>
                    </m:r>
                    <m:d>
                      <m:dPr>
                        <m:ctrlPr>
                          <a:rPr lang="en-US" sz="2200" i="1">
                            <a:latin typeface="Cambria Math" panose="02040503050406030204" pitchFamily="18" charset="0"/>
                          </a:rPr>
                        </m:ctrlPr>
                      </m:dPr>
                      <m:e>
                        <m:r>
                          <m:rPr>
                            <m:sty m:val="p"/>
                          </m:rPr>
                          <a:rPr lang="en-US" sz="2200" b="0" i="0">
                            <a:latin typeface="Cambria Math"/>
                          </a:rPr>
                          <m:t>A</m:t>
                        </m:r>
                        <m:r>
                          <m:rPr>
                            <m:sty m:val="p"/>
                          </m:rPr>
                          <a:rPr lang="en-US" sz="2200" b="0" i="0">
                            <a:latin typeface="Cambria Math"/>
                            <a:ea typeface="Cambria Math"/>
                          </a:rPr>
                          <m:t>B</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r>
                          <m:rPr>
                            <m:sty m:val="p"/>
                          </m:rPr>
                          <a:rPr lang="en-US" sz="2200" b="0" i="0">
                            <a:latin typeface="Cambria Math"/>
                            <a:ea typeface="Cambria Math"/>
                          </a:rPr>
                          <m:t>A</m:t>
                        </m:r>
                      </m:e>
                    </m:d>
                    <m:r>
                      <a:rPr lang="en-US" sz="2200" b="0" i="0">
                        <a:latin typeface="Cambria Math"/>
                        <a:ea typeface="Cambria Math"/>
                      </a:rPr>
                      <m:t>×</m:t>
                    </m:r>
                    <m:r>
                      <m:rPr>
                        <m:sty m:val="p"/>
                      </m:rPr>
                      <a:rPr lang="en-US" sz="2200" b="0" i="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b="0" i="0">
                                <a:latin typeface="Cambria Math"/>
                                <a:ea typeface="Cambria Math"/>
                              </a:rPr>
                              <m:t>B</m:t>
                            </m:r>
                          </m:num>
                          <m:den>
                            <m:r>
                              <m:rPr>
                                <m:sty m:val="p"/>
                              </m:rPr>
                              <a:rPr lang="en-US" sz="2200" b="0" i="0">
                                <a:latin typeface="Cambria Math"/>
                                <a:ea typeface="Cambria Math"/>
                              </a:rPr>
                              <m:t>A</m:t>
                            </m:r>
                          </m:den>
                        </m:f>
                      </m:e>
                    </m:d>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1253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6A995AA-0865-475A-BB7C-3DD7C740D79C}"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Multiplicative </a:t>
            </a:r>
            <a:r>
              <a:rPr lang="en-US" sz="3200" dirty="0"/>
              <a:t>Law of </a:t>
            </a:r>
            <a:r>
              <a:rPr lang="en-US" sz="3200" dirty="0" smtClean="0"/>
              <a:t>Probability(CO2)</a:t>
            </a:r>
            <a:endParaRPr lang="en-US" sz="3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Cor.1</a:t>
                </a:r>
                <a:r>
                  <a:rPr lang="en-US" sz="2200" dirty="0"/>
                  <a:t>. Interchanging A and B, we have  </a:t>
                </a:r>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a:latin typeface="Cambria Math"/>
                                  <a:ea typeface="Cambria Math"/>
                                </a:rPr>
                                <m:t>A</m:t>
                              </m:r>
                            </m:num>
                            <m:den>
                              <m:r>
                                <m:rPr>
                                  <m:sty m:val="p"/>
                                </m:rPr>
                                <a:rPr lang="en-US" sz="2200">
                                  <a:latin typeface="Cambria Math"/>
                                  <a:ea typeface="Cambria Math"/>
                                </a:rPr>
                                <m:t>B</m:t>
                              </m:r>
                            </m:den>
                          </m:f>
                        </m:e>
                      </m:d>
                    </m:oMath>
                  </m:oMathPara>
                </a14:m>
                <a:endParaRPr lang="en-US" sz="2200" dirty="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a:latin typeface="Cambria Math"/>
                                  <a:ea typeface="Cambria Math"/>
                                </a:rPr>
                                <m:t>A</m:t>
                              </m:r>
                            </m:num>
                            <m:den>
                              <m:r>
                                <m:rPr>
                                  <m:sty m:val="p"/>
                                </m:rPr>
                                <a:rPr lang="en-US" sz="2200">
                                  <a:latin typeface="Cambria Math"/>
                                  <a:ea typeface="Cambria Math"/>
                                </a:rPr>
                                <m:t>B</m:t>
                              </m:r>
                            </m:den>
                          </m:f>
                        </m:e>
                      </m:d>
                    </m:oMath>
                  </m:oMathPara>
                </a14:m>
                <a:endParaRPr lang="en-US" sz="2200" dirty="0"/>
              </a:p>
              <a:p>
                <a:pPr marL="0" indent="0">
                  <a:buNone/>
                </a:pPr>
                <a:r>
                  <a:rPr lang="en-US" sz="2200" dirty="0"/>
                  <a:t>Cor.2 . If A and B are independent, then </a:t>
                </a:r>
                <a14:m>
                  <m:oMath xmlns:m="http://schemas.openxmlformats.org/officeDocument/2006/math">
                    <m:r>
                      <m:rPr>
                        <m:sty m:val="p"/>
                      </m:rPr>
                      <a:rPr lang="en-US" sz="2200">
                        <a:latin typeface="Cambria Math"/>
                        <a:ea typeface="Cambria Math"/>
                      </a:rPr>
                      <m:t>P</m:t>
                    </m:r>
                    <m:d>
                      <m:dPr>
                        <m:ctrlPr>
                          <a:rPr lang="en-US" sz="2200" i="1">
                            <a:latin typeface="Cambria Math" panose="02040503050406030204" pitchFamily="18" charset="0"/>
                            <a:ea typeface="Cambria Math"/>
                          </a:rPr>
                        </m:ctrlPr>
                      </m:dPr>
                      <m:e>
                        <m:f>
                          <m:fPr>
                            <m:type m:val="skw"/>
                            <m:ctrlPr>
                              <a:rPr lang="en-US" sz="2200" i="1">
                                <a:latin typeface="Cambria Math" panose="02040503050406030204" pitchFamily="18" charset="0"/>
                                <a:ea typeface="Cambria Math"/>
                              </a:rPr>
                            </m:ctrlPr>
                          </m:fPr>
                          <m:num>
                            <m:r>
                              <m:rPr>
                                <m:sty m:val="p"/>
                              </m:rPr>
                              <a:rPr lang="en-US" sz="2200">
                                <a:latin typeface="Cambria Math"/>
                                <a:ea typeface="Cambria Math"/>
                              </a:rPr>
                              <m:t>B</m:t>
                            </m:r>
                          </m:num>
                          <m:den>
                            <m:r>
                              <m:rPr>
                                <m:sty m:val="p"/>
                              </m:rPr>
                              <a:rPr lang="en-US" sz="2200">
                                <a:latin typeface="Cambria Math"/>
                                <a:ea typeface="Cambria Math"/>
                              </a:rPr>
                              <m:t>A</m:t>
                            </m:r>
                          </m:den>
                        </m:f>
                      </m:e>
                    </m:d>
                    <m:r>
                      <a:rPr lang="en-US" sz="2200" i="1">
                        <a:latin typeface="Cambria Math"/>
                        <a:ea typeface="Cambria Math"/>
                      </a:rPr>
                      <m:t>=</m:t>
                    </m:r>
                    <m:r>
                      <m:rPr>
                        <m:sty m:val="p"/>
                      </m:rPr>
                      <a:rPr lang="en-US" sz="2200">
                        <a:latin typeface="Cambria Math"/>
                        <a:ea typeface="Cambria Math"/>
                      </a:rPr>
                      <m:t>P</m:t>
                    </m:r>
                    <m:r>
                      <a:rPr lang="en-US" sz="2200">
                        <a:latin typeface="Cambria Math"/>
                        <a:ea typeface="Cambria Math"/>
                      </a:rPr>
                      <m:t>(</m:t>
                    </m:r>
                    <m:r>
                      <m:rPr>
                        <m:sty m:val="p"/>
                      </m:rPr>
                      <a:rPr lang="en-US" sz="2200">
                        <a:latin typeface="Cambria Math"/>
                        <a:ea typeface="Cambria Math"/>
                      </a:rPr>
                      <m:t>B</m:t>
                    </m:r>
                    <m:r>
                      <a:rPr lang="en-US" sz="2200">
                        <a:latin typeface="Cambria Math"/>
                        <a:ea typeface="Cambria Math"/>
                      </a:rPr>
                      <m:t>)</m:t>
                    </m:r>
                  </m:oMath>
                </a14:m>
                <a:endParaRPr lang="en-US" sz="2200" dirty="0"/>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r>
                            <m:rPr>
                              <m:sty m:val="p"/>
                            </m:rPr>
                            <a:rPr lang="en-US" sz="2200">
                              <a:latin typeface="Cambria Math"/>
                              <a:ea typeface="Cambria Math"/>
                            </a:rPr>
                            <m:t>B</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A</m:t>
                          </m:r>
                        </m:e>
                      </m:d>
                      <m:r>
                        <a:rPr lang="en-US" sz="2200">
                          <a:latin typeface="Cambria Math"/>
                          <a:ea typeface="Cambria Math"/>
                        </a:rPr>
                        <m:t>×</m:t>
                      </m:r>
                      <m:r>
                        <m:rPr>
                          <m:sty m:val="p"/>
                        </m:rPr>
                        <a:rPr lang="en-US" sz="2200">
                          <a:latin typeface="Cambria Math"/>
                          <a:ea typeface="Cambria Math"/>
                        </a:rPr>
                        <m:t>P</m:t>
                      </m:r>
                      <m:d>
                        <m:dPr>
                          <m:ctrlPr>
                            <a:rPr lang="en-US" sz="2200" i="1">
                              <a:latin typeface="Cambria Math" panose="02040503050406030204" pitchFamily="18" charset="0"/>
                              <a:ea typeface="Cambria Math"/>
                            </a:rPr>
                          </m:ctrlPr>
                        </m:dPr>
                        <m:e>
                          <m:r>
                            <m:rPr>
                              <m:sty m:val="p"/>
                            </m:rPr>
                            <a:rPr lang="en-US" sz="2200">
                              <a:latin typeface="Cambria Math"/>
                              <a:ea typeface="Cambria Math"/>
                            </a:rPr>
                            <m:t>B</m:t>
                          </m:r>
                        </m:e>
                      </m:d>
                    </m:oMath>
                  </m:oMathPara>
                </a14:m>
                <a:endParaRPr lang="en-US" sz="2200" dirty="0"/>
              </a:p>
              <a:p>
                <a:pPr marL="0" indent="0">
                  <a:buNone/>
                </a:pPr>
                <a:r>
                  <a:rPr lang="en-US" sz="2200" dirty="0"/>
                  <a:t>Generalization . If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oMath>
                </a14:m>
                <a:r>
                  <a:rPr lang="en-US" sz="2200" dirty="0"/>
                  <a:t> are n independent  events, then</a:t>
                </a:r>
              </a:p>
              <a:p>
                <a:pPr marL="0" indent="0">
                  <a:buNone/>
                </a:pPr>
                <a:endParaRPr lang="en-US" sz="2200" dirty="0"/>
              </a:p>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r>
                            <a:rPr lang="en-US" sz="2200">
                              <a:latin typeface="Cambria Math"/>
                            </a:rPr>
                            <m:t> </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r>
                            <a:rPr lang="en-US" sz="2200" i="1">
                              <a:latin typeface="Cambria Math"/>
                            </a:rPr>
                            <m:t> </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r>
                            <m:rPr>
                              <m:nor/>
                            </m:rPr>
                            <a:rPr lang="en-US" sz="2200" dirty="0"/>
                            <m:t>….</m:t>
                          </m:r>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1</m:t>
                              </m:r>
                            </m:sub>
                          </m:sSub>
                          <m:r>
                            <a:rPr lang="en-US" sz="2200">
                              <a:latin typeface="Cambria Math"/>
                            </a:rPr>
                            <m:t>)</m:t>
                          </m:r>
                          <m:r>
                            <a:rPr lang="en-US" sz="2200" i="1">
                              <a:latin typeface="Cambria Math"/>
                              <a:ea typeface="Cambria Math"/>
                            </a:rPr>
                            <m:t>×</m:t>
                          </m:r>
                          <m:r>
                            <m:rPr>
                              <m:sty m:val="p"/>
                            </m:rPr>
                            <a:rPr lang="en-US" sz="2200">
                              <a:latin typeface="Cambria Math"/>
                            </a:rPr>
                            <m:t>P</m:t>
                          </m:r>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2</m:t>
                              </m:r>
                            </m:sub>
                          </m:sSub>
                          <m:r>
                            <a:rPr lang="en-US" sz="2200">
                              <a:latin typeface="Cambria Math"/>
                            </a:rPr>
                            <m:t>)</m:t>
                          </m:r>
                          <m:r>
                            <a:rPr lang="en-US" sz="2200" i="1">
                              <a:latin typeface="Cambria Math"/>
                              <a:ea typeface="Cambria Math"/>
                            </a:rPr>
                            <m:t>×</m:t>
                          </m:r>
                          <m:r>
                            <m:rPr>
                              <m:sty m:val="p"/>
                            </m:rPr>
                            <a:rPr lang="en-US" sz="2200">
                              <a:latin typeface="Cambria Math"/>
                            </a:rPr>
                            <m:t>P</m:t>
                          </m:r>
                          <m:r>
                            <a:rPr lang="en-US" sz="220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a:rPr lang="en-US" sz="2200">
                                  <a:latin typeface="Cambria Math"/>
                                </a:rPr>
                                <m:t>3</m:t>
                              </m:r>
                            </m:sub>
                          </m:sSub>
                          <m:r>
                            <a:rPr lang="en-US" sz="2200">
                              <a:latin typeface="Cambria Math"/>
                            </a:rPr>
                            <m:t>)</m:t>
                          </m:r>
                          <m:r>
                            <m:rPr>
                              <m:nor/>
                            </m:rPr>
                            <a:rPr lang="en-US" sz="2200" dirty="0"/>
                            <m:t>….</m:t>
                          </m:r>
                          <m:r>
                            <a:rPr lang="en-US" sz="2200" i="1" dirty="0">
                              <a:latin typeface="Cambria Math"/>
                              <a:ea typeface="Cambria Math"/>
                            </a:rPr>
                            <m:t>×</m:t>
                          </m:r>
                          <m:r>
                            <m:rPr>
                              <m:sty m:val="p"/>
                            </m:rPr>
                            <a:rPr lang="en-US" sz="2200" dirty="0">
                              <a:latin typeface="Cambria Math"/>
                            </a:rPr>
                            <m:t>P</m:t>
                          </m:r>
                          <m:r>
                            <a:rPr lang="en-US" sz="2200" dirty="0">
                              <a:latin typeface="Cambria Math"/>
                            </a:rPr>
                            <m:t>(</m:t>
                          </m:r>
                          <m:sSub>
                            <m:sSubPr>
                              <m:ctrlPr>
                                <a:rPr lang="en-US" sz="2200" i="1">
                                  <a:latin typeface="Cambria Math" panose="02040503050406030204" pitchFamily="18" charset="0"/>
                                </a:rPr>
                              </m:ctrlPr>
                            </m:sSubPr>
                            <m:e>
                              <m:r>
                                <m:rPr>
                                  <m:sty m:val="p"/>
                                </m:rPr>
                                <a:rPr lang="en-US" sz="2200">
                                  <a:latin typeface="Cambria Math"/>
                                </a:rPr>
                                <m:t>A</m:t>
                              </m:r>
                            </m:e>
                            <m:sub>
                              <m:r>
                                <m:rPr>
                                  <m:sty m:val="p"/>
                                </m:rPr>
                                <a:rPr lang="en-US" sz="2200">
                                  <a:latin typeface="Cambria Math"/>
                                </a:rPr>
                                <m:t>n</m:t>
                              </m:r>
                            </m:sub>
                          </m:sSub>
                        </m:e>
                      </m:d>
                    </m:oMath>
                  </m:oMathPara>
                </a14:m>
                <a:endParaRPr lang="en-US" sz="2200" dirty="0"/>
              </a:p>
              <a:p>
                <a:pPr marL="0" indent="0">
                  <a:buNone/>
                </a:pPr>
                <a:r>
                  <a:rPr lang="en-US" sz="2200" dirty="0"/>
                  <a:t>Cor.3. If p is chance that an event will happen in one trial  then the chance that it will happen in a succession of r trials is </a:t>
                </a:r>
              </a:p>
              <a:p>
                <a:pPr marL="0" indent="0">
                  <a:buNone/>
                </a:pPr>
                <a14:m>
                  <m:oMathPara xmlns:m="http://schemas.openxmlformats.org/officeDocument/2006/math">
                    <m:oMathParaPr>
                      <m:jc m:val="left"/>
                    </m:oMathParaPr>
                    <m:oMath xmlns:m="http://schemas.openxmlformats.org/officeDocument/2006/math">
                      <m:r>
                        <m:rPr>
                          <m:nor/>
                        </m:rPr>
                        <a:rPr lang="en-US" sz="2200" dirty="0"/>
                        <m:t>p</m:t>
                      </m:r>
                      <m:r>
                        <m:rPr>
                          <m:nor/>
                        </m:rPr>
                        <a:rPr lang="en-US" sz="2200" dirty="0"/>
                        <m:t>.</m:t>
                      </m:r>
                      <m:r>
                        <m:rPr>
                          <m:nor/>
                        </m:rPr>
                        <a:rPr lang="en-US" sz="2200" dirty="0"/>
                        <m:t>p</m:t>
                      </m:r>
                      <m:r>
                        <m:rPr>
                          <m:nor/>
                        </m:rPr>
                        <a:rPr lang="en-US" sz="2200" dirty="0"/>
                        <m:t>.</m:t>
                      </m:r>
                      <m:r>
                        <m:rPr>
                          <m:nor/>
                        </m:rPr>
                        <a:rPr lang="en-US" sz="2200" dirty="0"/>
                        <m:t>p</m:t>
                      </m:r>
                      <m:r>
                        <m:rPr>
                          <m:nor/>
                        </m:rPr>
                        <a:rPr lang="en-US" sz="2200" dirty="0"/>
                        <m:t>…..</m:t>
                      </m:r>
                      <m:r>
                        <m:rPr>
                          <m:nor/>
                        </m:rPr>
                        <a:rPr lang="en-US" sz="2200" dirty="0"/>
                        <m:t>p</m:t>
                      </m:r>
                      <m:r>
                        <m:rPr>
                          <m:nor/>
                        </m:rPr>
                        <a:rPr lang="en-US" sz="2200" dirty="0"/>
                        <m:t>(</m:t>
                      </m:r>
                      <m:r>
                        <m:rPr>
                          <m:nor/>
                        </m:rPr>
                        <a:rPr lang="en-US" sz="2200" dirty="0"/>
                        <m:t>r</m:t>
                      </m:r>
                      <m:r>
                        <m:rPr>
                          <m:nor/>
                        </m:rPr>
                        <a:rPr lang="en-US" sz="2200" dirty="0"/>
                        <m:t> </m:t>
                      </m:r>
                      <m:r>
                        <m:rPr>
                          <m:nor/>
                        </m:rPr>
                        <a:rPr lang="en-US" sz="2200" dirty="0"/>
                        <m:t>tiimes</m:t>
                      </m:r>
                      <m:r>
                        <m:rPr>
                          <m:nor/>
                        </m:rPr>
                        <a:rPr lang="en-US" sz="2200" dirty="0"/>
                        <m:t>)=</m:t>
                      </m:r>
                      <m:sSup>
                        <m:sSupPr>
                          <m:ctrlPr>
                            <a:rPr lang="en-US" sz="2200" i="1" dirty="0">
                              <a:latin typeface="Cambria Math" panose="02040503050406030204" pitchFamily="18" charset="0"/>
                            </a:rPr>
                          </m:ctrlPr>
                        </m:sSupPr>
                        <m:e>
                          <m:r>
                            <a:rPr lang="en-US" sz="2200" i="1" dirty="0">
                              <a:latin typeface="Cambria Math"/>
                            </a:rPr>
                            <m:t>𝑝</m:t>
                          </m:r>
                        </m:e>
                        <m:sup>
                          <m:r>
                            <a:rPr lang="en-US" sz="2200" i="1" dirty="0">
                              <a:latin typeface="Cambria Math"/>
                            </a:rPr>
                            <m:t>𝑟</m:t>
                          </m:r>
                        </m:sup>
                      </m:sSup>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52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C2FE375-D0BC-41BF-8A65-D5FB051285D4}"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Multiplicative </a:t>
            </a:r>
            <a:r>
              <a:rPr lang="en-US" sz="3200" dirty="0"/>
              <a:t>Law of </a:t>
            </a:r>
            <a:r>
              <a:rPr lang="en-US" sz="3200" dirty="0" smtClean="0"/>
              <a:t>Probability(CO2)</a:t>
            </a:r>
            <a:endParaRPr lang="en-US" sz="3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87315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Cor. 4. If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1</m:t>
                        </m:r>
                      </m:sub>
                    </m:sSub>
                    <m:r>
                      <a:rPr lang="en-US" sz="2200">
                        <a:latin typeface="Cambria Math"/>
                      </a:rPr>
                      <m:t> </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2</m:t>
                        </m:r>
                      </m:sub>
                    </m:sSub>
                    <m:r>
                      <a:rPr lang="en-US" sz="2200" i="1">
                        <a:latin typeface="Cambria Math"/>
                      </a:rPr>
                      <m:t> </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3</m:t>
                        </m:r>
                      </m:sub>
                    </m:sSub>
                    <m:r>
                      <m:rPr>
                        <m:nor/>
                      </m:rPr>
                      <a:rPr lang="en-US" sz="2200" dirty="0"/>
                      <m:t>….</m:t>
                    </m:r>
                    <m:sSub>
                      <m:sSubPr>
                        <m:ctrlPr>
                          <a:rPr lang="en-US" sz="2200" i="1">
                            <a:latin typeface="Cambria Math" panose="02040503050406030204" pitchFamily="18" charset="0"/>
                          </a:rPr>
                        </m:ctrlPr>
                      </m:sSubPr>
                      <m:e>
                        <m:r>
                          <m:rPr>
                            <m:sty m:val="p"/>
                          </m:rPr>
                          <a:rPr lang="en-US" sz="2200">
                            <a:latin typeface="Cambria Math"/>
                          </a:rPr>
                          <m:t>p</m:t>
                        </m:r>
                      </m:e>
                      <m:sub>
                        <m:r>
                          <m:rPr>
                            <m:sty m:val="p"/>
                          </m:rPr>
                          <a:rPr lang="en-US" sz="2200">
                            <a:latin typeface="Cambria Math"/>
                          </a:rPr>
                          <m:t>n</m:t>
                        </m:r>
                        <m:r>
                          <a:rPr lang="en-US" sz="2200">
                            <a:latin typeface="Cambria Math"/>
                          </a:rPr>
                          <m:t> </m:t>
                        </m:r>
                      </m:sub>
                    </m:sSub>
                  </m:oMath>
                </a14:m>
                <a:r>
                  <a:rPr lang="en-US" sz="2200" dirty="0"/>
                  <a:t> are the probabilities that certain events happen , then the probabilities of their non- happening are </a:t>
                </a:r>
                <a14:m>
                  <m:oMath xmlns:m="http://schemas.openxmlformats.org/officeDocument/2006/math">
                    <m:sSub>
                      <m:sSubPr>
                        <m:ctrlPr>
                          <a:rPr lang="en-US" sz="2200" i="1">
                            <a:latin typeface="Cambria Math" panose="02040503050406030204" pitchFamily="18" charset="0"/>
                          </a:rPr>
                        </m:ctrlPr>
                      </m:sSubPr>
                      <m:e>
                        <m:r>
                          <a:rPr lang="en-US" sz="2200">
                            <a:latin typeface="Cambria Math"/>
                          </a:rPr>
                          <m:t>(1−</m:t>
                        </m:r>
                        <m:r>
                          <m:rPr>
                            <m:sty m:val="p"/>
                          </m:rPr>
                          <a:rPr lang="en-US" sz="2200">
                            <a:latin typeface="Cambria Math"/>
                          </a:rPr>
                          <m:t>p</m:t>
                        </m:r>
                      </m:e>
                      <m:sub>
                        <m:r>
                          <a:rPr lang="en-US" sz="2200">
                            <a:latin typeface="Cambria Math"/>
                          </a:rPr>
                          <m:t>1</m:t>
                        </m:r>
                      </m:sub>
                    </m:sSub>
                    <m:r>
                      <a:rPr lang="en-US" sz="2200" i="1">
                        <a:latin typeface="Cambria Math"/>
                      </a:rPr>
                      <m:t>),</m:t>
                    </m:r>
                    <m:r>
                      <a:rPr lang="en-US" sz="2200">
                        <a:latin typeface="Cambria Math"/>
                      </a:rPr>
                      <m:t> </m:t>
                    </m:r>
                    <m:d>
                      <m:dPr>
                        <m:ctrlPr>
                          <a:rPr lang="en-US" sz="2200" i="1">
                            <a:latin typeface="Cambria Math" panose="02040503050406030204" pitchFamily="18" charset="0"/>
                          </a:rPr>
                        </m:ctrlPr>
                      </m:dPr>
                      <m:e>
                        <m:r>
                          <a:rPr lang="en-US" sz="2200">
                            <a:latin typeface="Cambria Math"/>
                          </a:rPr>
                          <m:t>1−</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2</m:t>
                            </m:r>
                          </m:sub>
                        </m:sSub>
                      </m:e>
                    </m:d>
                    <m:r>
                      <a:rPr lang="en-US" sz="2200" i="1">
                        <a:latin typeface="Cambria Math"/>
                      </a:rPr>
                      <m:t>,</m:t>
                    </m:r>
                    <m:d>
                      <m:dPr>
                        <m:ctrlPr>
                          <a:rPr lang="en-US" sz="2200" i="1">
                            <a:latin typeface="Cambria Math" panose="02040503050406030204" pitchFamily="18" charset="0"/>
                          </a:rPr>
                        </m:ctrlPr>
                      </m:dPr>
                      <m:e>
                        <m:r>
                          <a:rPr lang="en-US" sz="2200" i="1">
                            <a:latin typeface="Cambria Math"/>
                          </a:rPr>
                          <m:t>1− </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3</m:t>
                            </m:r>
                          </m:sub>
                        </m:sSub>
                      </m:e>
                    </m:d>
                    <m:r>
                      <m:rPr>
                        <m:nor/>
                      </m:rPr>
                      <a:rPr lang="en-US" sz="2200" dirty="0"/>
                      <m:t>….(1</m:t>
                    </m:r>
                    <m:r>
                      <a:rPr lang="en-US" sz="2200" i="1" dirty="0">
                        <a:latin typeface="Cambria Math"/>
                      </a:rPr>
                      <m:t>−</m:t>
                    </m:r>
                    <m:sSub>
                      <m:sSubPr>
                        <m:ctrlPr>
                          <a:rPr lang="en-US" sz="2200" i="1">
                            <a:latin typeface="Cambria Math" panose="02040503050406030204" pitchFamily="18" charset="0"/>
                          </a:rPr>
                        </m:ctrlPr>
                      </m:sSubPr>
                      <m:e>
                        <m:r>
                          <m:rPr>
                            <m:sty m:val="p"/>
                          </m:rPr>
                          <a:rPr lang="en-US" sz="2200">
                            <a:latin typeface="Cambria Math"/>
                          </a:rPr>
                          <m:t>p</m:t>
                        </m:r>
                      </m:e>
                      <m:sub>
                        <m:r>
                          <m:rPr>
                            <m:sty m:val="p"/>
                          </m:rPr>
                          <a:rPr lang="en-US" sz="2200">
                            <a:latin typeface="Cambria Math"/>
                          </a:rPr>
                          <m:t>n</m:t>
                        </m:r>
                        <m:r>
                          <a:rPr lang="en-US" sz="2200">
                            <a:latin typeface="Cambria Math"/>
                          </a:rPr>
                          <m:t> </m:t>
                        </m:r>
                      </m:sub>
                    </m:sSub>
                    <m:r>
                      <a:rPr lang="en-US" sz="2200" i="1">
                        <a:latin typeface="Cambria Math"/>
                      </a:rPr>
                      <m:t>) </m:t>
                    </m:r>
                  </m:oMath>
                </a14:m>
                <a:r>
                  <a:rPr lang="en-US" sz="2200" dirty="0"/>
                  <a:t> and , therefore , the probability of all of these failing is </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a:latin typeface="Cambria Math"/>
                            </a:rPr>
                            <m:t>(1−</m:t>
                          </m:r>
                          <m:r>
                            <m:rPr>
                              <m:sty m:val="p"/>
                            </m:rPr>
                            <a:rPr lang="en-US" sz="2200">
                              <a:latin typeface="Cambria Math"/>
                            </a:rPr>
                            <m:t>p</m:t>
                          </m:r>
                        </m:e>
                        <m:sub>
                          <m:r>
                            <a:rPr lang="en-US" sz="2200">
                              <a:latin typeface="Cambria Math"/>
                            </a:rPr>
                            <m:t>1</m:t>
                          </m:r>
                        </m:sub>
                      </m:sSub>
                      <m:r>
                        <a:rPr lang="en-US" sz="2200" i="1">
                          <a:latin typeface="Cambria Math"/>
                        </a:rPr>
                        <m:t>)</m:t>
                      </m:r>
                      <m:d>
                        <m:dPr>
                          <m:ctrlPr>
                            <a:rPr lang="en-US" sz="2200" i="1">
                              <a:latin typeface="Cambria Math" panose="02040503050406030204" pitchFamily="18" charset="0"/>
                            </a:rPr>
                          </m:ctrlPr>
                        </m:dPr>
                        <m:e>
                          <m:r>
                            <a:rPr lang="en-US" sz="2200">
                              <a:latin typeface="Cambria Math"/>
                            </a:rPr>
                            <m:t>1−</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2</m:t>
                              </m:r>
                            </m:sub>
                          </m:sSub>
                        </m:e>
                      </m:d>
                      <m:d>
                        <m:dPr>
                          <m:ctrlPr>
                            <a:rPr lang="en-US" sz="2200" i="1">
                              <a:latin typeface="Cambria Math" panose="02040503050406030204" pitchFamily="18" charset="0"/>
                            </a:rPr>
                          </m:ctrlPr>
                        </m:dPr>
                        <m:e>
                          <m:r>
                            <a:rPr lang="en-US" sz="2200" i="1">
                              <a:latin typeface="Cambria Math"/>
                            </a:rPr>
                            <m:t>1− </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3</m:t>
                              </m:r>
                            </m:sub>
                          </m:sSub>
                        </m:e>
                      </m:d>
                      <m:r>
                        <m:rPr>
                          <m:nor/>
                        </m:rPr>
                        <a:rPr lang="en-US" sz="2200" dirty="0"/>
                        <m:t>….(1</m:t>
                      </m:r>
                      <m:r>
                        <a:rPr lang="en-US" sz="2200" i="1" dirty="0">
                          <a:latin typeface="Cambria Math"/>
                        </a:rPr>
                        <m:t>−</m:t>
                      </m:r>
                      <m:sSub>
                        <m:sSubPr>
                          <m:ctrlPr>
                            <a:rPr lang="en-US" sz="2200" i="1">
                              <a:latin typeface="Cambria Math" panose="02040503050406030204" pitchFamily="18" charset="0"/>
                            </a:rPr>
                          </m:ctrlPr>
                        </m:sSubPr>
                        <m:e>
                          <m:r>
                            <m:rPr>
                              <m:sty m:val="p"/>
                            </m:rPr>
                            <a:rPr lang="en-US" sz="2200">
                              <a:latin typeface="Cambria Math"/>
                            </a:rPr>
                            <m:t>p</m:t>
                          </m:r>
                        </m:e>
                        <m:sub>
                          <m:r>
                            <m:rPr>
                              <m:sty m:val="p"/>
                            </m:rPr>
                            <a:rPr lang="en-US" sz="2200">
                              <a:latin typeface="Cambria Math"/>
                            </a:rPr>
                            <m:t>n</m:t>
                          </m:r>
                          <m:r>
                            <a:rPr lang="en-US" sz="2200">
                              <a:latin typeface="Cambria Math"/>
                            </a:rPr>
                            <m:t> </m:t>
                          </m:r>
                        </m:sub>
                      </m:sSub>
                      <m:r>
                        <a:rPr lang="en-US" sz="2200" i="1">
                          <a:latin typeface="Cambria Math"/>
                        </a:rPr>
                        <m:t>) .</m:t>
                      </m:r>
                    </m:oMath>
                  </m:oMathPara>
                </a14:m>
                <a:endParaRPr lang="en-US" sz="2200" dirty="0"/>
              </a:p>
              <a:p>
                <a:pPr marL="0" indent="0">
                  <a:buNone/>
                </a:pPr>
                <a:r>
                  <a:rPr lang="en-US" sz="2200" dirty="0"/>
                  <a:t>Hence the chance in which at least one of these events much happen is </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1−</m:t>
                      </m:r>
                      <m:sSub>
                        <m:sSubPr>
                          <m:ctrlPr>
                            <a:rPr lang="en-US" sz="2200" i="1">
                              <a:latin typeface="Cambria Math" panose="02040503050406030204" pitchFamily="18" charset="0"/>
                            </a:rPr>
                          </m:ctrlPr>
                        </m:sSubPr>
                        <m:e>
                          <m:r>
                            <a:rPr lang="en-US" sz="2200">
                              <a:latin typeface="Cambria Math"/>
                            </a:rPr>
                            <m:t>(1−</m:t>
                          </m:r>
                          <m:r>
                            <m:rPr>
                              <m:sty m:val="p"/>
                            </m:rPr>
                            <a:rPr lang="en-US" sz="2200">
                              <a:latin typeface="Cambria Math"/>
                            </a:rPr>
                            <m:t>p</m:t>
                          </m:r>
                        </m:e>
                        <m:sub>
                          <m:r>
                            <a:rPr lang="en-US" sz="2200">
                              <a:latin typeface="Cambria Math"/>
                            </a:rPr>
                            <m:t>1</m:t>
                          </m:r>
                        </m:sub>
                      </m:sSub>
                      <m:r>
                        <a:rPr lang="en-US" sz="2200" i="1">
                          <a:latin typeface="Cambria Math"/>
                        </a:rPr>
                        <m:t>)</m:t>
                      </m:r>
                      <m:d>
                        <m:dPr>
                          <m:ctrlPr>
                            <a:rPr lang="en-US" sz="2200" i="1">
                              <a:latin typeface="Cambria Math" panose="02040503050406030204" pitchFamily="18" charset="0"/>
                            </a:rPr>
                          </m:ctrlPr>
                        </m:dPr>
                        <m:e>
                          <m:r>
                            <a:rPr lang="en-US" sz="2200">
                              <a:latin typeface="Cambria Math"/>
                            </a:rPr>
                            <m:t>1−</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2</m:t>
                              </m:r>
                            </m:sub>
                          </m:sSub>
                        </m:e>
                      </m:d>
                      <m:d>
                        <m:dPr>
                          <m:ctrlPr>
                            <a:rPr lang="en-US" sz="2200" i="1">
                              <a:latin typeface="Cambria Math" panose="02040503050406030204" pitchFamily="18" charset="0"/>
                            </a:rPr>
                          </m:ctrlPr>
                        </m:dPr>
                        <m:e>
                          <m:r>
                            <a:rPr lang="en-US" sz="2200" i="1">
                              <a:latin typeface="Cambria Math"/>
                            </a:rPr>
                            <m:t>1− </m:t>
                          </m:r>
                          <m:sSub>
                            <m:sSubPr>
                              <m:ctrlPr>
                                <a:rPr lang="en-US" sz="2200" i="1">
                                  <a:latin typeface="Cambria Math" panose="02040503050406030204" pitchFamily="18" charset="0"/>
                                </a:rPr>
                              </m:ctrlPr>
                            </m:sSubPr>
                            <m:e>
                              <m:r>
                                <m:rPr>
                                  <m:sty m:val="p"/>
                                </m:rPr>
                                <a:rPr lang="en-US" sz="2200">
                                  <a:latin typeface="Cambria Math"/>
                                </a:rPr>
                                <m:t>p</m:t>
                              </m:r>
                            </m:e>
                            <m:sub>
                              <m:r>
                                <a:rPr lang="en-US" sz="2200">
                                  <a:latin typeface="Cambria Math"/>
                                </a:rPr>
                                <m:t>3</m:t>
                              </m:r>
                            </m:sub>
                          </m:sSub>
                        </m:e>
                      </m:d>
                      <m:r>
                        <m:rPr>
                          <m:nor/>
                        </m:rPr>
                        <a:rPr lang="en-US" sz="2200" dirty="0"/>
                        <m:t>….(1</m:t>
                      </m:r>
                      <m:r>
                        <a:rPr lang="en-US" sz="2200" i="1" dirty="0">
                          <a:latin typeface="Cambria Math"/>
                        </a:rPr>
                        <m:t>−</m:t>
                      </m:r>
                      <m:sSub>
                        <m:sSubPr>
                          <m:ctrlPr>
                            <a:rPr lang="en-US" sz="2200" i="1">
                              <a:latin typeface="Cambria Math" panose="02040503050406030204" pitchFamily="18" charset="0"/>
                            </a:rPr>
                          </m:ctrlPr>
                        </m:sSubPr>
                        <m:e>
                          <m:r>
                            <m:rPr>
                              <m:sty m:val="p"/>
                            </m:rPr>
                            <a:rPr lang="en-US" sz="2200">
                              <a:latin typeface="Cambria Math"/>
                            </a:rPr>
                            <m:t>p</m:t>
                          </m:r>
                        </m:e>
                        <m:sub>
                          <m:r>
                            <m:rPr>
                              <m:sty m:val="p"/>
                            </m:rPr>
                            <a:rPr lang="en-US" sz="2200">
                              <a:latin typeface="Cambria Math"/>
                            </a:rPr>
                            <m:t>n</m:t>
                          </m:r>
                          <m:r>
                            <a:rPr lang="en-US" sz="2200">
                              <a:latin typeface="Cambria Math"/>
                            </a:rPr>
                            <m:t> </m:t>
                          </m:r>
                        </m:sub>
                      </m:sSub>
                      <m:r>
                        <a:rPr lang="en-US" sz="2200" i="1">
                          <a:latin typeface="Cambria Math"/>
                        </a:rPr>
                        <m:t>) .</m:t>
                      </m:r>
                    </m:oMath>
                  </m:oMathPara>
                </a14:m>
                <a:endParaRPr lang="en-US" sz="2200" dirty="0"/>
              </a:p>
              <a:p>
                <a:pPr marL="0" indent="0">
                  <a:buNone/>
                </a:pPr>
                <a:r>
                  <a:rPr lang="en-US" sz="2200" b="1" dirty="0"/>
                  <a:t>Examples 1:</a:t>
                </a:r>
                <a:r>
                  <a:rPr lang="en-US" sz="2200" dirty="0"/>
                  <a:t> A has 2 shares in a lottery in which there are 3 prizes and 5 blanks ; B has  3 shares in a lottery in which there are 4 prizes and 6 blanks. Show that A’s chance of success is to B’s as 27:35.</a:t>
                </a:r>
              </a:p>
              <a:p>
                <a:pPr marL="0" indent="0">
                  <a:buNone/>
                </a:pPr>
                <a:r>
                  <a:rPr lang="en-US" sz="2200" b="1" dirty="0"/>
                  <a:t>Solution: </a:t>
                </a:r>
                <a:r>
                  <a:rPr lang="en-US" sz="2200" dirty="0"/>
                  <a:t>A can draw two tickets (out of 3+5=8) in </a:t>
                </a:r>
                <a14:m>
                  <m:oMath xmlns:m="http://schemas.openxmlformats.org/officeDocument/2006/math">
                    <m:sPre>
                      <m:sPrePr>
                        <m:ctrlPr>
                          <a:rPr lang="en-US" sz="2200" i="1">
                            <a:latin typeface="Cambria Math" panose="02040503050406030204" pitchFamily="18" charset="0"/>
                          </a:rPr>
                        </m:ctrlPr>
                      </m:sPrePr>
                      <m:sub/>
                      <m:sup>
                        <m:r>
                          <a:rPr lang="en-US" sz="2200" i="1">
                            <a:latin typeface="Cambria Math"/>
                          </a:rPr>
                          <m:t>8</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3</m:t>
                            </m:r>
                          </m:sub>
                        </m:sSub>
                        <m:r>
                          <a:rPr lang="en-US" sz="2200" i="1">
                            <a:latin typeface="Cambria Math"/>
                          </a:rPr>
                          <m:t>=28 </m:t>
                        </m:r>
                        <m:r>
                          <a:rPr lang="en-US" sz="2200" i="1">
                            <a:latin typeface="Cambria Math"/>
                          </a:rPr>
                          <m:t>𝑤𝑎𝑦𝑠</m:t>
                        </m:r>
                      </m:e>
                    </m:sPre>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r="-1407" b="-83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0510005-CA43-42E8-8103-0CA1C0A559CF}"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Multiplicative </a:t>
            </a:r>
            <a:r>
              <a:rPr lang="en-US" sz="3200" dirty="0"/>
              <a:t>Law of </a:t>
            </a:r>
            <a:r>
              <a:rPr lang="en-US" sz="3200" dirty="0" smtClean="0"/>
              <a:t>Probability(CO2)</a:t>
            </a:r>
            <a:endParaRPr lang="en-US" sz="3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719309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A will get in the blanks in </a:t>
                </a:r>
                <a14:m>
                  <m:oMath xmlns:m="http://schemas.openxmlformats.org/officeDocument/2006/math">
                    <m:sPre>
                      <m:sPrePr>
                        <m:ctrlPr>
                          <a:rPr lang="en-US" sz="2200" i="1">
                            <a:latin typeface="Cambria Math" panose="02040503050406030204" pitchFamily="18" charset="0"/>
                          </a:rPr>
                        </m:ctrlPr>
                      </m:sPrePr>
                      <m:sub/>
                      <m:sup>
                        <m:r>
                          <a:rPr lang="en-US" sz="2200" b="0" i="1" smtClean="0">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r>
                          <a:rPr lang="en-US" sz="2200" b="0" i="1" smtClean="0">
                            <a:latin typeface="Cambria Math"/>
                          </a:rPr>
                          <m:t>=10 </m:t>
                        </m:r>
                        <m:r>
                          <a:rPr lang="en-US" sz="2200" b="0" i="1" smtClean="0">
                            <a:latin typeface="Cambria Math"/>
                          </a:rPr>
                          <m:t>𝑤𝑎𝑦𝑠</m:t>
                        </m:r>
                        <m:r>
                          <a:rPr lang="en-US" sz="2200" b="0" i="1" smtClean="0">
                            <a:latin typeface="Cambria Math"/>
                          </a:rPr>
                          <m:t> </m:t>
                        </m:r>
                      </m:e>
                    </m:sPre>
                  </m:oMath>
                </a14:m>
                <a:endParaRPr lang="en-US" sz="2200" dirty="0" smtClean="0"/>
              </a:p>
              <a:p>
                <a:pPr marL="0" indent="0">
                  <a:buNone/>
                </a:pPr>
                <a:r>
                  <a:rPr lang="en-US" sz="2200" dirty="0" smtClean="0"/>
                  <a:t>Therefore A can win a prize  in 28-10=18 ways </a:t>
                </a:r>
              </a:p>
              <a:p>
                <a:pPr marL="0" indent="0">
                  <a:buNone/>
                </a:pPr>
                <a:r>
                  <a:rPr lang="en-US" sz="2200" dirty="0" smtClean="0"/>
                  <a:t>Hence A’s chance of success </a:t>
                </a:r>
                <a14:m>
                  <m:oMath xmlns:m="http://schemas.openxmlformats.org/officeDocument/2006/math">
                    <m:r>
                      <a:rPr lang="en-US" sz="2200" b="0" i="0" smtClean="0">
                        <a:latin typeface="Cambria Math"/>
                      </a:rPr>
                      <m:t>=</m:t>
                    </m:r>
                    <m:f>
                      <m:fPr>
                        <m:ctrlPr>
                          <a:rPr lang="en-US" sz="2200" i="1" smtClean="0">
                            <a:latin typeface="Cambria Math" panose="02040503050406030204" pitchFamily="18" charset="0"/>
                          </a:rPr>
                        </m:ctrlPr>
                      </m:fPr>
                      <m:num>
                        <m:r>
                          <a:rPr lang="en-US" sz="2200" b="0" i="1" smtClean="0">
                            <a:latin typeface="Cambria Math"/>
                          </a:rPr>
                          <m:t>18</m:t>
                        </m:r>
                      </m:num>
                      <m:den>
                        <m:r>
                          <a:rPr lang="en-US" sz="2200" b="0" i="1" smtClean="0">
                            <a:latin typeface="Cambria Math"/>
                          </a:rPr>
                          <m:t>28</m:t>
                        </m:r>
                      </m:den>
                    </m:f>
                    <m:r>
                      <a:rPr lang="en-US" sz="2200" b="0" i="1" smtClean="0">
                        <a:latin typeface="Cambria Math"/>
                      </a:rPr>
                      <m:t>=</m:t>
                    </m:r>
                    <m:f>
                      <m:fPr>
                        <m:ctrlPr>
                          <a:rPr lang="en-US" sz="2200" i="1">
                            <a:latin typeface="Cambria Math" panose="02040503050406030204" pitchFamily="18" charset="0"/>
                          </a:rPr>
                        </m:ctrlPr>
                      </m:fPr>
                      <m:num>
                        <m:r>
                          <a:rPr lang="en-US" sz="2200" b="0" i="1" smtClean="0">
                            <a:latin typeface="Cambria Math"/>
                          </a:rPr>
                          <m:t>9</m:t>
                        </m:r>
                      </m:num>
                      <m:den>
                        <m:r>
                          <a:rPr lang="en-US" sz="2200" b="0" i="1" smtClean="0">
                            <a:latin typeface="Cambria Math"/>
                          </a:rPr>
                          <m:t>14</m:t>
                        </m:r>
                      </m:den>
                    </m:f>
                  </m:oMath>
                </a14:m>
                <a:endParaRPr lang="en-US" sz="2200" dirty="0" smtClean="0"/>
              </a:p>
              <a:p>
                <a:pPr marL="0" indent="0">
                  <a:buNone/>
                </a:pPr>
                <a:r>
                  <a:rPr lang="en-US" sz="2200" dirty="0" smtClean="0"/>
                  <a:t>B can draw 3 tickets in </a:t>
                </a:r>
                <a14:m>
                  <m:oMath xmlns:m="http://schemas.openxmlformats.org/officeDocument/2006/math">
                    <m:sPre>
                      <m:sPrePr>
                        <m:ctrlPr>
                          <a:rPr lang="en-US" sz="2200" i="1">
                            <a:latin typeface="Cambria Math" panose="02040503050406030204" pitchFamily="18" charset="0"/>
                          </a:rPr>
                        </m:ctrlPr>
                      </m:sPrePr>
                      <m:sub/>
                      <m:sup>
                        <m:r>
                          <a:rPr lang="en-US" sz="2200" b="0" i="1" smtClean="0">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3</m:t>
                            </m:r>
                          </m:sub>
                        </m:sSub>
                        <m:r>
                          <a:rPr lang="en-US" sz="2200" i="1">
                            <a:latin typeface="Cambria Math"/>
                          </a:rPr>
                          <m:t>=120 </m:t>
                        </m:r>
                        <m:r>
                          <a:rPr lang="en-US" sz="2200" i="1">
                            <a:latin typeface="Cambria Math"/>
                          </a:rPr>
                          <m:t>𝑤𝑎𝑦𝑠</m:t>
                        </m:r>
                        <m:r>
                          <a:rPr lang="en-US" sz="2200" i="1">
                            <a:latin typeface="Cambria Math"/>
                          </a:rPr>
                          <m:t> ; </m:t>
                        </m:r>
                      </m:e>
                    </m:sPre>
                  </m:oMath>
                </a14:m>
                <a:r>
                  <a:rPr lang="en-US" sz="2200" dirty="0" smtClean="0"/>
                  <a:t>B will be get all blanks in </a:t>
                </a:r>
                <a14:m>
                  <m:oMath xmlns:m="http://schemas.openxmlformats.org/officeDocument/2006/math">
                    <m:sPre>
                      <m:sPrePr>
                        <m:ctrlPr>
                          <a:rPr lang="en-US" sz="2200" i="1" smtClean="0">
                            <a:latin typeface="Cambria Math" panose="02040503050406030204" pitchFamily="18" charset="0"/>
                          </a:rPr>
                        </m:ctrlPr>
                      </m:sPrePr>
                      <m:sub/>
                      <m:sup>
                        <m:r>
                          <a:rPr lang="en-US" sz="2200" b="0" i="1" smtClean="0">
                            <a:latin typeface="Cambria Math"/>
                          </a:rPr>
                          <m:t>6</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3</m:t>
                            </m:r>
                          </m:sub>
                        </m:sSub>
                        <m:r>
                          <a:rPr lang="en-US" sz="2200" i="1">
                            <a:latin typeface="Cambria Math"/>
                          </a:rPr>
                          <m:t>=18 </m:t>
                        </m:r>
                        <m:r>
                          <a:rPr lang="en-US" sz="2200" i="1">
                            <a:latin typeface="Cambria Math"/>
                          </a:rPr>
                          <m:t>𝑤𝑎𝑦𝑠</m:t>
                        </m:r>
                        <m:r>
                          <a:rPr lang="en-US" sz="2200" i="1">
                            <a:latin typeface="Cambria Math"/>
                          </a:rPr>
                          <m:t> </m:t>
                        </m:r>
                      </m:e>
                    </m:sPre>
                  </m:oMath>
                </a14:m>
                <a:endParaRPr lang="en-US" sz="2200" dirty="0" smtClean="0"/>
              </a:p>
              <a:p>
                <a:pPr marL="0" indent="0">
                  <a:buNone/>
                </a:pPr>
                <a:r>
                  <a:rPr lang="en-US" sz="2200" dirty="0" smtClean="0"/>
                  <a:t>Therefore B can win a prize in 120-20=100 ways .</a:t>
                </a:r>
              </a:p>
              <a:p>
                <a:pPr marL="0" indent="0">
                  <a:buNone/>
                </a:pPr>
                <a:r>
                  <a:rPr lang="en-US" sz="2200" dirty="0" smtClean="0"/>
                  <a:t>Hence B’s chance of success </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1</m:t>
                        </m:r>
                        <m:r>
                          <a:rPr lang="en-US" sz="2200" b="0" i="1" smtClean="0">
                            <a:latin typeface="Cambria Math"/>
                          </a:rPr>
                          <m:t>00</m:t>
                        </m:r>
                      </m:num>
                      <m:den>
                        <m:r>
                          <a:rPr lang="en-US" sz="2200" b="0" i="1" smtClean="0">
                            <a:latin typeface="Cambria Math"/>
                          </a:rPr>
                          <m:t>120</m:t>
                        </m:r>
                      </m:den>
                    </m:f>
                    <m:r>
                      <a:rPr lang="en-US" sz="2200">
                        <a:latin typeface="Cambria Math"/>
                      </a:rPr>
                      <m:t>=</m:t>
                    </m:r>
                    <m:f>
                      <m:fPr>
                        <m:ctrlPr>
                          <a:rPr lang="en-US" sz="2200" i="1">
                            <a:latin typeface="Cambria Math" panose="02040503050406030204" pitchFamily="18" charset="0"/>
                          </a:rPr>
                        </m:ctrlPr>
                      </m:fPr>
                      <m:num>
                        <m:r>
                          <a:rPr lang="en-US" sz="2200" b="0" i="1" smtClean="0">
                            <a:latin typeface="Cambria Math"/>
                          </a:rPr>
                          <m:t>5</m:t>
                        </m:r>
                      </m:num>
                      <m:den>
                        <m:r>
                          <a:rPr lang="en-US" sz="2200" b="0" i="1" smtClean="0">
                            <a:latin typeface="Cambria Math"/>
                          </a:rPr>
                          <m:t>6</m:t>
                        </m:r>
                      </m:den>
                    </m:f>
                  </m:oMath>
                </a14:m>
                <a:endParaRPr lang="en-US" sz="2200" dirty="0" smtClean="0"/>
              </a:p>
              <a:p>
                <a:pPr marL="0" indent="0">
                  <a:buNone/>
                </a:pPr>
                <a:r>
                  <a:rPr lang="en-US" sz="2200" dirty="0" smtClean="0"/>
                  <a:t>Therefore  A’s chance : B’s chance </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b="0" i="1" smtClean="0">
                            <a:latin typeface="Cambria Math"/>
                          </a:rPr>
                          <m:t>9</m:t>
                        </m:r>
                      </m:num>
                      <m:den>
                        <m:r>
                          <a:rPr lang="en-US" sz="2200" b="0" i="1" smtClean="0">
                            <a:latin typeface="Cambria Math"/>
                          </a:rPr>
                          <m:t>14</m:t>
                        </m:r>
                      </m:den>
                    </m:f>
                    <m:r>
                      <a:rPr lang="en-US" sz="2200" b="0" i="1" smtClean="0">
                        <a:latin typeface="Cambria Math"/>
                      </a:rPr>
                      <m:t>:</m:t>
                    </m:r>
                    <m:f>
                      <m:fPr>
                        <m:ctrlPr>
                          <a:rPr lang="en-US" sz="2200" i="1">
                            <a:latin typeface="Cambria Math" panose="02040503050406030204" pitchFamily="18" charset="0"/>
                          </a:rPr>
                        </m:ctrlPr>
                      </m:fPr>
                      <m:num>
                        <m:r>
                          <a:rPr lang="en-US" sz="2200" i="1">
                            <a:latin typeface="Cambria Math"/>
                          </a:rPr>
                          <m:t>5</m:t>
                        </m:r>
                      </m:num>
                      <m:den>
                        <m:r>
                          <a:rPr lang="en-US" sz="2200" i="1">
                            <a:latin typeface="Cambria Math"/>
                          </a:rPr>
                          <m:t>6</m:t>
                        </m:r>
                      </m:den>
                    </m:f>
                    <m:r>
                      <a:rPr lang="en-US" sz="2200" b="0" i="1" smtClean="0">
                        <a:latin typeface="Cambria Math"/>
                      </a:rPr>
                      <m:t>=27:35.</m:t>
                    </m:r>
                  </m:oMath>
                </a14:m>
                <a:endParaRPr lang="en-US" sz="2200" dirty="0" smtClean="0"/>
              </a:p>
              <a:p>
                <a:pPr marL="0" indent="0">
                  <a:buNone/>
                </a:pPr>
                <a:r>
                  <a:rPr lang="en-US" sz="2200" b="1" dirty="0" smtClean="0"/>
                  <a:t>Example:</a:t>
                </a:r>
                <a:r>
                  <a:rPr lang="en-US" sz="2200" dirty="0" smtClean="0"/>
                  <a:t> An urn contain 10 white and 3 black balls , while another urn contains 3 white and 5 black balls . Two balls are drawn from the first</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674" r="-1037" b="-67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B30EDC1-755B-4766-A95C-E853BC8663F7}"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Question’s Based on Multiplicative</a:t>
            </a:r>
            <a:r>
              <a:rPr kumimoji="0" lang="en-US" sz="3200" b="0" i="0" u="none" strike="noStrike" kern="1200" cap="none" spc="0" normalizeH="0" noProof="0" dirty="0" smtClean="0">
                <a:ln>
                  <a:noFill/>
                </a:ln>
                <a:solidFill>
                  <a:schemeClr val="dk1"/>
                </a:solidFill>
                <a:effectLst/>
                <a:uLnTx/>
                <a:uFillTx/>
                <a:latin typeface="+mn-lt"/>
                <a:ea typeface="+mn-ea"/>
                <a:cs typeface="+mn-cs"/>
              </a:rPr>
              <a:t> Law</a:t>
            </a:r>
            <a:r>
              <a:rPr lang="en-US" sz="3200" dirty="0" smtClean="0"/>
              <a:t>(CO2)</a:t>
            </a:r>
            <a:r>
              <a:rPr kumimoji="0" lang="en-US" sz="3200" b="0" i="0" u="none" strike="noStrike" kern="1200" cap="none" spc="0" normalizeH="0" noProof="0" dirty="0" smtClean="0">
                <a:ln>
                  <a:noFill/>
                </a:ln>
                <a:solidFill>
                  <a:schemeClr val="dk1"/>
                </a:solidFill>
                <a:effectLst/>
                <a:uLnTx/>
                <a:uFillTx/>
                <a:latin typeface="+mn-lt"/>
                <a:ea typeface="+mn-ea"/>
                <a:cs typeface="+mn-cs"/>
              </a:rPr>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010739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urn and put in two the second urn and then a ball is drawn from the later. What is the probability that it is a white ball?</a:t>
                </a:r>
              </a:p>
              <a:p>
                <a:pPr marL="0" indent="0">
                  <a:buNone/>
                </a:pPr>
                <a:r>
                  <a:rPr lang="en-US" sz="2200" b="1" dirty="0"/>
                  <a:t>Solution: </a:t>
                </a:r>
                <a:r>
                  <a:rPr lang="en-US" sz="2200" dirty="0"/>
                  <a:t>The two balls are drawn from the first urn may be</a:t>
                </a:r>
              </a:p>
              <a:p>
                <a:pPr marL="400050" indent="-400050">
                  <a:buFont typeface="+mj-lt"/>
                  <a:buAutoNum type="romanLcPeriod"/>
                </a:pPr>
                <a:r>
                  <a:rPr lang="en-US" sz="2200" dirty="0"/>
                  <a:t>Both white  		 ii. Both black 	iii. 1 white &amp; 1 black</a:t>
                </a:r>
              </a:p>
              <a:p>
                <a:pPr marL="0" indent="0">
                  <a:buNone/>
                </a:pPr>
                <a:r>
                  <a:rPr lang="en-US" sz="2200" dirty="0" smtClean="0"/>
                  <a:t>Let these event of drawing both white ball is denoted by A, for both black event denoted by B, for 1 white and I black event is C. Then the probability of happening of event A, B, C  are</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𝐴</m:t>
                          </m:r>
                        </m:e>
                      </m:d>
                      <m:r>
                        <a:rPr lang="en-US" sz="2200" b="0" i="1" smtClean="0">
                          <a:latin typeface="Cambria Math"/>
                        </a:rPr>
                        <m:t>=</m:t>
                      </m:r>
                      <m:f>
                        <m:fPr>
                          <m:ctrlPr>
                            <a:rPr lang="en-US" sz="2200" b="0" i="1" smtClean="0">
                              <a:latin typeface="Cambria Math" panose="02040503050406030204" pitchFamily="18" charset="0"/>
                            </a:rPr>
                          </m:ctrlPr>
                        </m:fPr>
                        <m:num>
                          <m:sPre>
                            <m:sPrePr>
                              <m:ctrlPr>
                                <a:rPr lang="en-US" sz="2200" b="0" i="1" smtClean="0">
                                  <a:latin typeface="Cambria Math" panose="02040503050406030204" pitchFamily="18" charset="0"/>
                                </a:rPr>
                              </m:ctrlPr>
                            </m:sPrePr>
                            <m:sub/>
                            <m:sup>
                              <m:r>
                                <a:rPr lang="en-US" sz="2200" b="0" i="1" smtClean="0">
                                  <a:latin typeface="Cambria Math"/>
                                </a:rPr>
                                <m:t>10</m:t>
                              </m:r>
                            </m:sup>
                            <m:e>
                              <m:sSub>
                                <m:sSubPr>
                                  <m:ctrlPr>
                                    <a:rPr lang="en-US" sz="2200" i="1" smtClean="0">
                                      <a:latin typeface="Cambria Math" panose="02040503050406030204" pitchFamily="18" charset="0"/>
                                    </a:rPr>
                                  </m:ctrlPr>
                                </m:sSubPr>
                                <m:e>
                                  <m:r>
                                    <a:rPr lang="en-US" sz="2200" b="0" i="1" smtClean="0">
                                      <a:latin typeface="Cambria Math"/>
                                    </a:rPr>
                                    <m:t>𝐶</m:t>
                                  </m:r>
                                </m:e>
                                <m:sub>
                                  <m:r>
                                    <a:rPr lang="en-US" sz="2200" b="0" i="1" smtClean="0">
                                      <a:latin typeface="Cambria Math"/>
                                    </a:rPr>
                                    <m:t>2</m:t>
                                  </m:r>
                                </m:sub>
                              </m:sSub>
                            </m:e>
                          </m:sPre>
                        </m:num>
                        <m:den>
                          <m:sPre>
                            <m:sPrePr>
                              <m:ctrlPr>
                                <a:rPr lang="en-US" sz="2200" b="0" i="1" smtClean="0">
                                  <a:latin typeface="Cambria Math" panose="02040503050406030204" pitchFamily="18" charset="0"/>
                                </a:rPr>
                              </m:ctrlPr>
                            </m:sPrePr>
                            <m:sub/>
                            <m:sup>
                              <m:r>
                                <a:rPr lang="en-US" sz="2200" b="0" i="1" smtClean="0">
                                  <a:latin typeface="Cambria Math"/>
                                </a:rPr>
                                <m:t>13</m:t>
                              </m:r>
                            </m:sup>
                            <m:e>
                              <m:sSub>
                                <m:sSubPr>
                                  <m:ctrlPr>
                                    <a:rPr lang="en-US" sz="2200" i="1" smtClean="0">
                                      <a:latin typeface="Cambria Math" panose="02040503050406030204" pitchFamily="18" charset="0"/>
                                    </a:rPr>
                                  </m:ctrlPr>
                                </m:sSubPr>
                                <m:e>
                                  <m:r>
                                    <a:rPr lang="en-US" sz="2200" b="0" i="1" smtClean="0">
                                      <a:latin typeface="Cambria Math"/>
                                    </a:rPr>
                                    <m:t>𝑐</m:t>
                                  </m:r>
                                </m:e>
                                <m:sub>
                                  <m:r>
                                    <a:rPr lang="en-US" sz="2200" b="0" i="1" smtClean="0">
                                      <a:latin typeface="Cambria Math"/>
                                    </a:rPr>
                                    <m:t>2</m:t>
                                  </m:r>
                                </m:sub>
                              </m:sSub>
                            </m:e>
                          </m:sPre>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15</m:t>
                          </m:r>
                        </m:num>
                        <m:den>
                          <m:r>
                            <a:rPr lang="en-US" sz="2200" b="0" i="1" smtClean="0">
                              <a:latin typeface="Cambria Math"/>
                            </a:rPr>
                            <m:t>26</m:t>
                          </m:r>
                        </m:den>
                      </m:f>
                      <m:r>
                        <a:rPr lang="en-US" sz="2200" b="0" i="1" smtClean="0">
                          <a:latin typeface="Cambria Math"/>
                        </a:rPr>
                        <m:t>;</m:t>
                      </m:r>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𝐵</m:t>
                          </m:r>
                        </m:e>
                      </m:d>
                      <m:r>
                        <a:rPr lang="en-US" sz="2200" i="1">
                          <a:latin typeface="Cambria Math"/>
                        </a:rPr>
                        <m:t>=</m:t>
                      </m:r>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b="0" i="1" smtClean="0">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sup>
                              <m:r>
                                <a:rPr lang="en-US" sz="2200" i="1">
                                  <a:latin typeface="Cambria Math"/>
                                </a:rPr>
                                <m:t>1</m:t>
                              </m:r>
                              <m:r>
                                <a:rPr lang="en-US" sz="2200" b="0" i="1" smtClean="0">
                                  <a:latin typeface="Cambria Math"/>
                                </a:rPr>
                                <m:t>3</m:t>
                              </m:r>
                            </m:sup>
                            <m:e>
                              <m:sSub>
                                <m:sSubPr>
                                  <m:ctrlPr>
                                    <a:rPr lang="en-US" sz="2200" i="1">
                                      <a:latin typeface="Cambria Math" panose="02040503050406030204" pitchFamily="18" charset="0"/>
                                    </a:rPr>
                                  </m:ctrlPr>
                                </m:sSubPr>
                                <m:e>
                                  <m:r>
                                    <a:rPr lang="en-US" sz="2200" i="1">
                                      <a:latin typeface="Cambria Math"/>
                                    </a:rPr>
                                    <m:t>𝑐</m:t>
                                  </m:r>
                                </m:e>
                                <m:sub>
                                  <m:r>
                                    <a:rPr lang="en-US" sz="2200" i="1">
                                      <a:latin typeface="Cambria Math"/>
                                    </a:rPr>
                                    <m:t>2</m:t>
                                  </m:r>
                                </m:sub>
                              </m:sSub>
                            </m:e>
                          </m:sPre>
                        </m:den>
                      </m:f>
                      <m:r>
                        <a:rPr lang="en-US" sz="2200" i="1">
                          <a:latin typeface="Cambria Math"/>
                        </a:rPr>
                        <m:t>=</m:t>
                      </m:r>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26</m:t>
                          </m:r>
                        </m:den>
                      </m:f>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b="0" i="1" smtClean="0">
                              <a:latin typeface="Cambria Math"/>
                            </a:rPr>
                            <m:t>𝐶</m:t>
                          </m:r>
                        </m:e>
                      </m:d>
                      <m:r>
                        <a:rPr lang="en-US" sz="2200" i="1">
                          <a:latin typeface="Cambria Math"/>
                        </a:rPr>
                        <m:t>=</m:t>
                      </m:r>
                      <m:f>
                        <m:fPr>
                          <m:ctrlPr>
                            <a:rPr lang="en-US" sz="2200" i="1" smtClean="0">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i="1">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1</m:t>
                                  </m:r>
                                </m:sub>
                              </m:sSub>
                              <m:r>
                                <a:rPr lang="en-US" sz="2200" i="1" smtClean="0">
                                  <a:latin typeface="Cambria Math"/>
                                  <a:ea typeface="Cambria Math"/>
                                </a:rPr>
                                <m:t>×</m:t>
                              </m:r>
                              <m:sPre>
                                <m:sPrePr>
                                  <m:ctrlPr>
                                    <a:rPr lang="en-US" sz="2200" i="1">
                                      <a:latin typeface="Cambria Math" panose="02040503050406030204" pitchFamily="18" charset="0"/>
                                    </a:rPr>
                                  </m:ctrlPr>
                                </m:sPrePr>
                                <m:sub/>
                                <m:sup>
                                  <m:r>
                                    <a:rPr lang="en-US" sz="2200" i="1">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1</m:t>
                                      </m:r>
                                    </m:sub>
                                  </m:sSub>
                                </m:e>
                              </m:sPre>
                            </m:e>
                          </m:sPre>
                        </m:num>
                        <m:den>
                          <m:sPre>
                            <m:sPrePr>
                              <m:ctrlPr>
                                <a:rPr lang="en-US" sz="2200" i="1">
                                  <a:latin typeface="Cambria Math" panose="02040503050406030204" pitchFamily="18" charset="0"/>
                                </a:rPr>
                              </m:ctrlPr>
                            </m:sPrePr>
                            <m:sub/>
                            <m:sup>
                              <m:r>
                                <a:rPr lang="en-US" sz="2200" i="1">
                                  <a:latin typeface="Cambria Math"/>
                                </a:rPr>
                                <m:t>13</m:t>
                              </m:r>
                            </m:sup>
                            <m:e>
                              <m:sSub>
                                <m:sSubPr>
                                  <m:ctrlPr>
                                    <a:rPr lang="en-US" sz="2200" i="1">
                                      <a:latin typeface="Cambria Math" panose="02040503050406030204" pitchFamily="18" charset="0"/>
                                    </a:rPr>
                                  </m:ctrlPr>
                                </m:sSubPr>
                                <m:e>
                                  <m:r>
                                    <a:rPr lang="en-US" sz="2200" i="1">
                                      <a:latin typeface="Cambria Math"/>
                                    </a:rPr>
                                    <m:t>𝑐</m:t>
                                  </m:r>
                                </m:e>
                                <m:sub>
                                  <m:r>
                                    <a:rPr lang="en-US" sz="2200" i="1">
                                      <a:latin typeface="Cambria Math"/>
                                    </a:rPr>
                                    <m:t>2</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r>
                            <a:rPr lang="en-US" sz="2200" b="0" i="1" smtClean="0">
                              <a:latin typeface="Cambria Math"/>
                            </a:rPr>
                            <m:t>0</m:t>
                          </m:r>
                        </m:num>
                        <m:den>
                          <m:r>
                            <a:rPr lang="en-US" sz="2200" i="1">
                              <a:latin typeface="Cambria Math"/>
                            </a:rPr>
                            <m:t>26</m:t>
                          </m:r>
                        </m:den>
                      </m:f>
                      <m:r>
                        <a:rPr lang="en-US" sz="2200" i="1">
                          <a:latin typeface="Cambria Math"/>
                        </a:rPr>
                        <m:t>;</m:t>
                      </m:r>
                    </m:oMath>
                  </m:oMathPara>
                </a14:m>
                <a:endParaRPr lang="en-US" sz="2200" dirty="0" smtClean="0"/>
              </a:p>
              <a:p>
                <a:pPr marL="0" indent="0">
                  <a:buNone/>
                </a:pPr>
                <a:r>
                  <a:rPr lang="en-US" sz="2200" dirty="0" smtClean="0"/>
                  <a:t>When two balls are transferred from first urn to second urn then the second urn will contain.</a:t>
                </a:r>
              </a:p>
              <a:p>
                <a:pPr marL="400050" indent="-400050">
                  <a:buFont typeface="+mj-lt"/>
                  <a:buAutoNum type="romanLcPeriod"/>
                </a:pPr>
                <a:r>
                  <a:rPr lang="en-US" sz="2200" dirty="0" smtClean="0"/>
                  <a:t>5 </a:t>
                </a:r>
                <a:r>
                  <a:rPr lang="en-US" sz="2200" dirty="0"/>
                  <a:t>white &amp;</a:t>
                </a:r>
                <a:r>
                  <a:rPr lang="en-US" sz="2200" dirty="0" smtClean="0"/>
                  <a:t>5 black	ii. </a:t>
                </a:r>
                <a:r>
                  <a:rPr lang="en-US" sz="2200" dirty="0"/>
                  <a:t>3white &amp;</a:t>
                </a:r>
                <a:r>
                  <a:rPr lang="en-US" sz="2200" dirty="0" smtClean="0"/>
                  <a:t>7 black	iii.1 </a:t>
                </a:r>
                <a:r>
                  <a:rPr lang="en-US" sz="2200" dirty="0"/>
                  <a:t>white &amp; 1 </a:t>
                </a:r>
                <a:r>
                  <a:rPr lang="en-US" sz="2200" dirty="0" smtClean="0"/>
                  <a:t>black</a:t>
                </a:r>
              </a:p>
              <a:p>
                <a:pPr marL="0" indent="0">
                  <a:buNone/>
                </a:pPr>
                <a:endParaRPr lang="en-US" sz="2200" dirty="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5444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612A049-5C6B-4898-83FE-8818CD291F44}"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Question’s </a:t>
            </a:r>
            <a:r>
              <a:rPr lang="en-US" sz="3200" dirty="0"/>
              <a:t>Based on Multiplicative </a:t>
            </a:r>
            <a:r>
              <a:rPr lang="en-US" sz="3200" dirty="0" smtClean="0"/>
              <a:t>Law(CO2) </a:t>
            </a:r>
            <a:endParaRPr lang="en-US" sz="3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a:t>
            </a:r>
            <a:r>
              <a:rPr lang="en-US" sz="1200" dirty="0" smtClean="0">
                <a:solidFill>
                  <a:schemeClr val="tx1">
                    <a:tint val="75000"/>
                  </a:schemeClr>
                </a:solidFill>
              </a:rPr>
              <a:t>II</a:t>
            </a:r>
            <a:endParaRPr lang="en-US" sz="1200" dirty="0">
              <a:solidFill>
                <a:schemeClr val="tx1">
                  <a:tint val="75000"/>
                </a:schemeClr>
              </a:solidFill>
            </a:endParaRPr>
          </a:p>
        </p:txBody>
      </p:sp>
    </p:spTree>
    <p:extLst>
      <p:ext uri="{BB962C8B-B14F-4D97-AF65-F5344CB8AC3E}">
        <p14:creationId xmlns:p14="http://schemas.microsoft.com/office/powerpoint/2010/main" val="4195310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Event of drawing a white ball from 2</a:t>
                </a:r>
                <a:r>
                  <a:rPr lang="en-US" sz="2200" baseline="30000" dirty="0"/>
                  <a:t>nd</a:t>
                </a:r>
                <a:r>
                  <a:rPr lang="en-US" sz="2200" dirty="0"/>
                  <a:t> urn is denoted by W then the probability </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𝐴</m:t>
                              </m:r>
                            </m:den>
                          </m:f>
                        </m:e>
                      </m:d>
                      <m:r>
                        <a:rPr lang="en-US" sz="2200" i="1">
                          <a:latin typeface="Cambria Math"/>
                        </a:rPr>
                        <m:t>=</m:t>
                      </m:r>
                      <m:f>
                        <m:fPr>
                          <m:ctrlPr>
                            <a:rPr lang="en-US" sz="2200" i="1">
                              <a:latin typeface="Cambria Math" panose="02040503050406030204" pitchFamily="18" charset="0"/>
                            </a:rPr>
                          </m:ctrlPr>
                        </m:fPr>
                        <m:num>
                          <m:r>
                            <a:rPr lang="en-US" sz="2200" i="1">
                              <a:latin typeface="Cambria Math"/>
                            </a:rPr>
                            <m:t>5</m:t>
                          </m:r>
                        </m:num>
                        <m:den>
                          <m:r>
                            <a:rPr lang="en-US" sz="2200" i="1">
                              <a:latin typeface="Cambria Math"/>
                            </a:rPr>
                            <m:t>10</m:t>
                          </m:r>
                        </m:den>
                      </m:f>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𝐵</m:t>
                              </m:r>
                            </m:den>
                          </m:f>
                        </m:e>
                      </m:d>
                      <m:r>
                        <a:rPr lang="en-US" sz="2200" i="1">
                          <a:latin typeface="Cambria Math"/>
                        </a:rPr>
                        <m:t>=</m:t>
                      </m:r>
                      <m:f>
                        <m:fPr>
                          <m:ctrlPr>
                            <a:rPr lang="en-US" sz="2200" i="1">
                              <a:latin typeface="Cambria Math" panose="02040503050406030204" pitchFamily="18" charset="0"/>
                            </a:rPr>
                          </m:ctrlPr>
                        </m:fPr>
                        <m:num>
                          <m:r>
                            <a:rPr lang="en-US" sz="2200" i="1">
                              <a:latin typeface="Cambria Math"/>
                            </a:rPr>
                            <m:t>3</m:t>
                          </m:r>
                        </m:num>
                        <m:den>
                          <m:r>
                            <a:rPr lang="en-US" sz="2200" i="1">
                              <a:latin typeface="Cambria Math"/>
                            </a:rPr>
                            <m:t>10</m:t>
                          </m:r>
                        </m:den>
                      </m:f>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𝐶</m:t>
                              </m:r>
                            </m:den>
                          </m:f>
                        </m:e>
                      </m:d>
                      <m:r>
                        <a:rPr lang="en-US" sz="2200" i="1">
                          <a:latin typeface="Cambria Math"/>
                        </a:rPr>
                        <m:t>=</m:t>
                      </m:r>
                      <m:f>
                        <m:fPr>
                          <m:ctrlPr>
                            <a:rPr lang="en-US" sz="2200" i="1">
                              <a:latin typeface="Cambria Math" panose="02040503050406030204" pitchFamily="18" charset="0"/>
                            </a:rPr>
                          </m:ctrlPr>
                        </m:fPr>
                        <m:num>
                          <m:r>
                            <a:rPr lang="en-US" sz="2200" i="1">
                              <a:latin typeface="Cambria Math"/>
                            </a:rPr>
                            <m:t>4</m:t>
                          </m:r>
                        </m:num>
                        <m:den>
                          <m:r>
                            <a:rPr lang="en-US" sz="2200" i="1">
                              <a:latin typeface="Cambria Math"/>
                            </a:rPr>
                            <m:t>10</m:t>
                          </m:r>
                        </m:den>
                      </m:f>
                      <m:r>
                        <a:rPr lang="en-US" sz="2200" i="1">
                          <a:latin typeface="Cambria Math"/>
                        </a:rPr>
                        <m:t>;</m:t>
                      </m:r>
                    </m:oMath>
                  </m:oMathPara>
                </a14:m>
                <a:endParaRPr lang="en-US" sz="2200" dirty="0"/>
              </a:p>
              <a:p>
                <a:pPr marL="0" indent="0">
                  <a:buNone/>
                </a:pPr>
                <a:r>
                  <a:rPr lang="en-US" sz="2200" dirty="0"/>
                  <a:t>Therefore required probability </a:t>
                </a:r>
                <a14:m>
                  <m:oMath xmlns:m="http://schemas.openxmlformats.org/officeDocument/2006/math">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𝐴</m:t>
                            </m:r>
                          </m:den>
                        </m:f>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𝐵</m:t>
                            </m:r>
                          </m:den>
                        </m:f>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𝐶</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𝑊</m:t>
                            </m:r>
                          </m:num>
                          <m:den>
                            <m:r>
                              <a:rPr lang="en-US" sz="2200" i="1">
                                <a:latin typeface="Cambria Math"/>
                              </a:rPr>
                              <m:t>𝐶</m:t>
                            </m:r>
                          </m:den>
                        </m:f>
                      </m:e>
                    </m:d>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15</m:t>
                          </m:r>
                        </m:num>
                        <m:den>
                          <m:r>
                            <a:rPr lang="en-US" sz="2200" i="1">
                              <a:latin typeface="Cambria Math"/>
                            </a:rPr>
                            <m:t>26</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5</m:t>
                          </m:r>
                        </m:num>
                        <m:den>
                          <m:r>
                            <a:rPr lang="en-US" sz="2200" i="1">
                              <a:latin typeface="Cambria Math"/>
                            </a:rPr>
                            <m:t>10</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26</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3</m:t>
                          </m:r>
                        </m:num>
                        <m:den>
                          <m:r>
                            <a:rPr lang="en-US" sz="2200" i="1">
                              <a:latin typeface="Cambria Math"/>
                            </a:rPr>
                            <m:t>10</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10</m:t>
                          </m:r>
                        </m:num>
                        <m:den>
                          <m:r>
                            <a:rPr lang="en-US" sz="2200" i="1">
                              <a:latin typeface="Cambria Math"/>
                            </a:rPr>
                            <m:t>26</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4</m:t>
                          </m:r>
                        </m:num>
                        <m:den>
                          <m:r>
                            <a:rPr lang="en-US" sz="2200" i="1">
                              <a:latin typeface="Cambria Math"/>
                            </a:rPr>
                            <m:t>10</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59</m:t>
                          </m:r>
                        </m:num>
                        <m:den>
                          <m:r>
                            <a:rPr lang="en-US" sz="2200" i="1">
                              <a:latin typeface="Cambria Math"/>
                            </a:rPr>
                            <m:t>130</m:t>
                          </m:r>
                        </m:den>
                      </m:f>
                    </m:oMath>
                  </m:oMathPara>
                </a14:m>
                <a:endParaRPr lang="en-US" sz="2200" dirty="0"/>
              </a:p>
              <a:p>
                <a:pPr marL="0" indent="0">
                  <a:buNone/>
                </a:pPr>
                <a:endParaRPr lang="en-US" sz="2200" dirty="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159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D0B277C-E436-4D8C-8666-310C1DDACF1A}"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Question’s </a:t>
            </a:r>
            <a:r>
              <a:rPr lang="en-US" sz="3200" dirty="0"/>
              <a:t>Based on Multiplicative </a:t>
            </a:r>
            <a:r>
              <a:rPr lang="en-US" sz="3200" dirty="0" smtClean="0"/>
              <a:t>Law(CO2) </a:t>
            </a:r>
            <a:endParaRPr lang="en-US" sz="3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291825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Statement: If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𝐸</m:t>
                        </m:r>
                      </m:e>
                      <m:sub>
                        <m:r>
                          <a:rPr lang="en-US" sz="2200" b="0" i="1" smtClean="0">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b="0" i="1" smtClean="0">
                            <a:latin typeface="Cambria Math"/>
                          </a:rPr>
                          <m:t>2</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𝐸</m:t>
                        </m:r>
                      </m:e>
                      <m:sub>
                        <m:r>
                          <a:rPr lang="en-US" sz="2200" b="0" i="1" smtClean="0">
                            <a:latin typeface="Cambria Math"/>
                          </a:rPr>
                          <m:t>3</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𝐸</m:t>
                        </m:r>
                      </m:e>
                      <m:sub>
                        <m:r>
                          <a:rPr lang="en-US" sz="2200" b="0" i="1" smtClean="0">
                            <a:latin typeface="Cambria Math"/>
                          </a:rPr>
                          <m:t>𝑛</m:t>
                        </m:r>
                      </m:sub>
                    </m:sSub>
                  </m:oMath>
                </a14:m>
                <a:r>
                  <a:rPr lang="en-US" sz="2200" dirty="0" smtClean="0"/>
                  <a:t> are mutually exclusive and exhaustive events with</a:t>
                </a:r>
                <a14:m>
                  <m:oMath xmlns:m="http://schemas.openxmlformats.org/officeDocument/2006/math">
                    <m:r>
                      <a:rPr lang="en-US" sz="2200" b="0" i="0" dirty="0" smtClean="0">
                        <a:latin typeface="Cambria Math"/>
                        <a:ea typeface="Cambria Math"/>
                      </a:rPr>
                      <m:t> </m:t>
                    </m:r>
                    <m:r>
                      <m:rPr>
                        <m:sty m:val="p"/>
                      </m:rPr>
                      <a:rPr lang="en-US" sz="2200" b="0" i="0" dirty="0" smtClean="0">
                        <a:latin typeface="Cambria Math"/>
                        <a:ea typeface="Cambria Math"/>
                      </a:rPr>
                      <m:t>P</m:t>
                    </m:r>
                    <m:d>
                      <m:dPr>
                        <m:ctrlPr>
                          <a:rPr lang="en-US" sz="2200" b="0" i="1" dirty="0" smtClean="0">
                            <a:latin typeface="Cambria Math" panose="02040503050406030204" pitchFamily="18" charset="0"/>
                            <a:ea typeface="Cambria Math"/>
                          </a:rPr>
                        </m:ctrlPr>
                      </m:dPr>
                      <m:e>
                        <m:sSub>
                          <m:sSubPr>
                            <m:ctrlPr>
                              <a:rPr lang="en-US" sz="2200" i="1">
                                <a:latin typeface="Cambria Math" panose="02040503050406030204" pitchFamily="18" charset="0"/>
                              </a:rPr>
                            </m:ctrlPr>
                          </m:sSubPr>
                          <m:e>
                            <m:r>
                              <a:rPr lang="en-US" sz="2200" i="1">
                                <a:latin typeface="Cambria Math"/>
                              </a:rPr>
                              <m:t>𝐸</m:t>
                            </m:r>
                          </m:e>
                          <m:sub/>
                        </m:sSub>
                      </m:e>
                    </m:d>
                    <m:r>
                      <a:rPr lang="en-US" sz="2200" i="1" dirty="0" smtClean="0">
                        <a:latin typeface="Cambria Math"/>
                        <a:ea typeface="Cambria Math"/>
                      </a:rPr>
                      <m:t>≠</m:t>
                    </m:r>
                    <m:r>
                      <a:rPr lang="en-US" sz="2200" b="0" i="1" dirty="0" smtClean="0">
                        <a:latin typeface="Cambria Math"/>
                        <a:ea typeface="Cambria Math"/>
                      </a:rPr>
                      <m:t>0,(</m:t>
                    </m:r>
                    <m:r>
                      <a:rPr lang="en-US" sz="2200" b="0" i="1" dirty="0" smtClean="0">
                        <a:latin typeface="Cambria Math"/>
                        <a:ea typeface="Cambria Math"/>
                      </a:rPr>
                      <m:t>𝑖</m:t>
                    </m:r>
                    <m:r>
                      <a:rPr lang="en-US" sz="2200" b="0" i="1" dirty="0" smtClean="0">
                        <a:latin typeface="Cambria Math"/>
                        <a:ea typeface="Cambria Math"/>
                      </a:rPr>
                      <m:t>=1,2,3….</m:t>
                    </m:r>
                    <m:r>
                      <a:rPr lang="en-US" sz="2200" b="0" i="1" dirty="0" smtClean="0">
                        <a:latin typeface="Cambria Math"/>
                        <a:ea typeface="Cambria Math"/>
                      </a:rPr>
                      <m:t>𝑛</m:t>
                    </m:r>
                    <m:r>
                      <a:rPr lang="en-US" sz="2200" b="0" i="1" dirty="0" smtClean="0">
                        <a:latin typeface="Cambria Math"/>
                        <a:ea typeface="Cambria Math"/>
                      </a:rPr>
                      <m:t>)</m:t>
                    </m:r>
                  </m:oMath>
                </a14:m>
                <a:r>
                  <a:rPr lang="en-US" sz="2200" dirty="0" smtClean="0"/>
                  <a:t> of a random experiment then for any arbitrary event A of the sample space of the above experiment with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𝐴</m:t>
                        </m:r>
                      </m:e>
                    </m:d>
                    <m:r>
                      <a:rPr lang="en-US" sz="2200" b="0" i="1" smtClean="0">
                        <a:latin typeface="Cambria Math"/>
                        <a:ea typeface="Cambria Math"/>
                      </a:rPr>
                      <m:t>&gt;0,</m:t>
                    </m:r>
                  </m:oMath>
                </a14:m>
                <a:r>
                  <a:rPr lang="en-US" sz="2200" dirty="0" smtClean="0"/>
                  <a:t> we have</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f>
                            <m:fPr>
                              <m:type m:val="skw"/>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a:rPr>
                                    <m:t>𝐸</m:t>
                                  </m:r>
                                </m:e>
                                <m:sub>
                                  <m:r>
                                    <a:rPr lang="en-US" sz="2200" b="0" i="1" smtClean="0">
                                      <a:latin typeface="Cambria Math"/>
                                    </a:rPr>
                                    <m:t>𝑖</m:t>
                                  </m:r>
                                </m:sub>
                              </m:sSub>
                            </m:num>
                            <m:den>
                              <m:r>
                                <a:rPr lang="en-US" sz="2200" b="0" i="1" smtClean="0">
                                  <a:latin typeface="Cambria Math"/>
                                </a:rPr>
                                <m:t>𝐴</m:t>
                              </m:r>
                            </m:den>
                          </m:f>
                        </m:e>
                      </m:d>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a:rPr>
                                    <m:t>𝐸</m:t>
                                  </m:r>
                                </m:e>
                                <m:sub>
                                  <m:r>
                                    <a:rPr lang="en-US" sz="2200" b="0" i="1" smtClean="0">
                                      <a:latin typeface="Cambria Math"/>
                                    </a:rPr>
                                    <m:t>𝑖</m:t>
                                  </m:r>
                                </m:sub>
                              </m:sSub>
                            </m:e>
                          </m:d>
                          <m:r>
                            <a:rPr lang="en-US" sz="2200" b="0" i="1" smtClean="0">
                              <a:latin typeface="Cambria Math"/>
                            </a:rPr>
                            <m:t>𝑃</m:t>
                          </m:r>
                          <m:d>
                            <m:dPr>
                              <m:ctrlPr>
                                <a:rPr lang="en-US" sz="2200" b="0" i="1" smtClean="0">
                                  <a:latin typeface="Cambria Math" panose="02040503050406030204" pitchFamily="18" charset="0"/>
                                </a:rPr>
                              </m:ctrlPr>
                            </m:dPr>
                            <m:e>
                              <m:f>
                                <m:fPr>
                                  <m:type m:val="skw"/>
                                  <m:ctrlPr>
                                    <a:rPr lang="en-US" sz="2200" b="0" i="1" smtClean="0">
                                      <a:latin typeface="Cambria Math" panose="02040503050406030204" pitchFamily="18" charset="0"/>
                                    </a:rPr>
                                  </m:ctrlPr>
                                </m:fPr>
                                <m:num>
                                  <m:r>
                                    <a:rPr lang="en-US" sz="2200" b="0" i="1" smtClean="0">
                                      <a:latin typeface="Cambria Math"/>
                                    </a:rPr>
                                    <m:t>𝐴</m:t>
                                  </m:r>
                                </m:num>
                                <m:den>
                                  <m:sSub>
                                    <m:sSubPr>
                                      <m:ctrlPr>
                                        <a:rPr lang="en-US" sz="2200" b="0" i="1" smtClean="0">
                                          <a:latin typeface="Cambria Math" panose="02040503050406030204" pitchFamily="18" charset="0"/>
                                        </a:rPr>
                                      </m:ctrlPr>
                                    </m:sSubPr>
                                    <m:e>
                                      <m:r>
                                        <a:rPr lang="en-US" sz="2200" b="0" i="1" smtClean="0">
                                          <a:latin typeface="Cambria Math"/>
                                        </a:rPr>
                                        <m:t>𝐸</m:t>
                                      </m:r>
                                    </m:e>
                                    <m:sub>
                                      <m:r>
                                        <a:rPr lang="en-US" sz="2200" b="0" i="1" smtClean="0">
                                          <a:latin typeface="Cambria Math"/>
                                        </a:rPr>
                                        <m:t>𝑖</m:t>
                                      </m:r>
                                    </m:sub>
                                  </m:sSub>
                                </m:den>
                              </m:f>
                            </m:e>
                          </m:d>
                        </m:num>
                        <m:den>
                          <m:nary>
                            <m:naryPr>
                              <m:chr m:val="∑"/>
                              <m:ctrlPr>
                                <a:rPr lang="en-US" sz="2200" b="0" i="1" smtClean="0">
                                  <a:latin typeface="Cambria Math" panose="02040503050406030204" pitchFamily="18" charset="0"/>
                                </a:rPr>
                              </m:ctrlPr>
                            </m:naryPr>
                            <m:sub>
                              <m:r>
                                <m:rPr>
                                  <m:brk m:alnAt="23"/>
                                </m:rPr>
                                <a:rPr lang="en-US" sz="2200" b="0" i="1" smtClean="0">
                                  <a:latin typeface="Cambria Math"/>
                                </a:rPr>
                                <m:t>𝑖</m:t>
                              </m:r>
                              <m:r>
                                <a:rPr lang="en-US" sz="2200" b="0" i="1" smtClean="0">
                                  <a:latin typeface="Cambria Math"/>
                                </a:rPr>
                                <m:t>=1</m:t>
                              </m:r>
                            </m:sub>
                            <m:sup>
                              <m:r>
                                <a:rPr lang="en-US" sz="2200" b="0" i="1" smtClean="0">
                                  <a:latin typeface="Cambria Math"/>
                                </a:rPr>
                                <m:t>𝑛</m:t>
                              </m:r>
                            </m:sup>
                            <m:e>
                              <m:r>
                                <a:rPr lang="en-US" sz="2200" i="1">
                                  <a:latin typeface="Cambria Math"/>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den>
                                  </m:f>
                                </m:e>
                              </m:d>
                            </m:e>
                          </m:nary>
                        </m:den>
                      </m:f>
                    </m:oMath>
                  </m:oMathPara>
                </a14:m>
                <a:endParaRPr lang="en-US" sz="2200" dirty="0" smtClean="0"/>
              </a:p>
              <a:p>
                <a:pPr marL="0" indent="0">
                  <a:buNone/>
                </a:pPr>
                <a:r>
                  <a:rPr lang="en-US" sz="2200" dirty="0" smtClean="0"/>
                  <a:t>Proof: Let S be the sample space of the random experiment .</a:t>
                </a:r>
              </a:p>
              <a:p>
                <a:pPr marL="0" indent="0">
                  <a:buNone/>
                </a:pPr>
                <a:r>
                  <a:rPr lang="en-US" sz="2200" dirty="0" smtClean="0"/>
                  <a:t>The events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3</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𝑛</m:t>
                        </m:r>
                      </m:sub>
                    </m:sSub>
                  </m:oMath>
                </a14:m>
                <a:r>
                  <a:rPr lang="en-US" sz="2200" dirty="0"/>
                  <a:t> are exhaustive events </a:t>
                </a:r>
                <a:r>
                  <a:rPr lang="en-US" sz="2200" dirty="0" smtClean="0"/>
                  <a:t>so </a:t>
                </a:r>
              </a:p>
              <a:p>
                <a:pPr marL="0" indent="0">
                  <a:buNone/>
                </a:pP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a:rPr>
                          <m:t>𝑆</m:t>
                        </m:r>
                        <m:r>
                          <a:rPr lang="en-US" sz="2200" b="0" i="1" smtClean="0">
                            <a:latin typeface="Cambria Math"/>
                          </a:rPr>
                          <m:t>=</m:t>
                        </m:r>
                        <m:r>
                          <a:rPr lang="en-US" sz="2200" i="1">
                            <a:latin typeface="Cambria Math"/>
                          </a:rPr>
                          <m:t>𝐸</m:t>
                        </m:r>
                      </m:e>
                      <m:sub>
                        <m:r>
                          <a:rPr lang="en-US" sz="2200" i="1">
                            <a:latin typeface="Cambria Math"/>
                          </a:rPr>
                          <m:t>1</m:t>
                        </m:r>
                      </m:sub>
                    </m:sSub>
                    <m:r>
                      <a:rPr lang="en-US" sz="2200" i="1" smtClean="0">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b="0" i="1" smtClean="0">
                            <a:latin typeface="Cambria Math"/>
                          </a:rPr>
                          <m:t>2</m:t>
                        </m:r>
                      </m:sub>
                    </m:sSub>
                    <m:r>
                      <a:rPr lang="en-US" sz="2200" i="1" smtClean="0">
                        <a:latin typeface="Cambria Math"/>
                        <a:ea typeface="Cambria Math"/>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a:ea typeface="Cambria Math"/>
                          </a:rPr>
                          <m:t>∪</m:t>
                        </m:r>
                        <m:r>
                          <a:rPr lang="en-US" sz="2200" i="1">
                            <a:latin typeface="Cambria Math"/>
                          </a:rPr>
                          <m:t>𝐸</m:t>
                        </m:r>
                      </m:e>
                      <m:sub>
                        <m:r>
                          <a:rPr lang="en-US" sz="2200" i="1">
                            <a:latin typeface="Cambria Math"/>
                          </a:rPr>
                          <m:t>𝑛</m:t>
                        </m:r>
                      </m:sub>
                    </m:sSub>
                  </m:oMath>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𝐴</m:t>
                      </m:r>
                      <m:r>
                        <a:rPr lang="en-US" sz="2200" b="0" i="1" smtClean="0">
                          <a:latin typeface="Cambria Math"/>
                        </a:rPr>
                        <m:t>=</m:t>
                      </m:r>
                      <m:r>
                        <a:rPr lang="en-US" sz="2200" b="0" i="1" smtClean="0">
                          <a:latin typeface="Cambria Math"/>
                        </a:rPr>
                        <m:t>𝐴</m:t>
                      </m:r>
                      <m:r>
                        <a:rPr lang="en-US" sz="2200" b="0" i="1" smtClean="0">
                          <a:latin typeface="Cambria Math"/>
                          <a:ea typeface="Cambria Math"/>
                        </a:rPr>
                        <m:t>∩</m:t>
                      </m:r>
                      <m:r>
                        <a:rPr lang="en-US" sz="2200" b="0" i="1" smtClean="0">
                          <a:latin typeface="Cambria Math"/>
                          <a:ea typeface="Cambria Math"/>
                        </a:rPr>
                        <m:t>𝑆</m:t>
                      </m:r>
                    </m:oMath>
                  </m:oMathPara>
                </a14:m>
                <a:endParaRPr lang="en-US" sz="2200" b="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r>
                        <a:rPr lang="en-US" sz="2200" b="0" i="1" smtClean="0">
                          <a:latin typeface="Cambria Math"/>
                        </a:rPr>
                        <m:t>𝐴</m:t>
                      </m:r>
                      <m:r>
                        <a:rPr lang="en-US" sz="2200" b="0" i="1" smtClean="0">
                          <a:latin typeface="Cambria Math"/>
                          <a:ea typeface="Cambria Math"/>
                        </a:rPr>
                        <m:t>∩</m:t>
                      </m:r>
                      <m:d>
                        <m:dPr>
                          <m:ctrlPr>
                            <a:rPr lang="en-US" sz="2200" b="0" i="1" smtClean="0">
                              <a:latin typeface="Cambria Math" panose="02040503050406030204" pitchFamily="18" charset="0"/>
                              <a:ea typeface="Cambria Math"/>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r>
                            <a:rPr lang="en-US" sz="2200" i="1">
                              <a:latin typeface="Cambria Math"/>
                              <a:ea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r>
                            <a:rPr lang="en-US" sz="2200" i="1">
                              <a:latin typeface="Cambria Math"/>
                              <a:ea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ea typeface="Cambria Math"/>
                                </a:rPr>
                                <m:t>∪</m:t>
                              </m:r>
                              <m:r>
                                <a:rPr lang="en-US" sz="2200" i="1">
                                  <a:latin typeface="Cambria Math"/>
                                </a:rPr>
                                <m:t>𝐸</m:t>
                              </m:r>
                            </m:e>
                            <m:sub>
                              <m:r>
                                <a:rPr lang="en-US" sz="2200" i="1">
                                  <a:latin typeface="Cambria Math"/>
                                </a:rPr>
                                <m:t>𝑛</m:t>
                              </m:r>
                            </m:sub>
                          </m:sSub>
                          <m:r>
                            <m:rPr>
                              <m:nor/>
                            </m:rPr>
                            <a:rPr lang="en-US" sz="2200" dirty="0"/>
                            <m:t> </m:t>
                          </m:r>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r="-11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3BD5D2-D2EC-4464-982F-A4D430432393}"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noProof="0" dirty="0" smtClean="0"/>
              <a:t>Bayes’ </a:t>
            </a:r>
            <a:r>
              <a:rPr lang="en-US" sz="3200" noProof="0" dirty="0" smtClean="0"/>
              <a:t>Theorem</a:t>
            </a:r>
            <a:r>
              <a:rPr lang="en-US" sz="3200" dirty="0" smtClean="0"/>
              <a:t>(CO2)</a:t>
            </a:r>
            <a:r>
              <a:rPr lang="en-US" sz="3200" noProof="0" dirty="0" smtClean="0"/>
              <a: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37285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smtClean="0"/>
              <a:t>CO1.  Gaining  Knowledge  of  basic  concept / fundamentals </a:t>
            </a:r>
            <a:r>
              <a:rPr lang="en-US" sz="2200" dirty="0" smtClean="0"/>
              <a:t>of </a:t>
            </a:r>
            <a:r>
              <a:rPr lang="en-US" sz="2200" dirty="0" smtClean="0"/>
              <a:t>statistics and various measures of central tendency and Measures of Dispersion.</a:t>
            </a:r>
          </a:p>
          <a:p>
            <a:r>
              <a:rPr lang="en-US" sz="2200" dirty="0" smtClean="0"/>
              <a:t>CO2. The course provides the knowledge of the  </a:t>
            </a:r>
            <a:r>
              <a:rPr lang="en-US" sz="2200" dirty="0" smtClean="0"/>
              <a:t>Probability and random</a:t>
            </a:r>
            <a:r>
              <a:rPr lang="en-US" sz="2200" dirty="0" smtClean="0"/>
              <a:t> </a:t>
            </a:r>
            <a:r>
              <a:rPr lang="en-US" sz="2200" dirty="0" smtClean="0"/>
              <a:t>and with some basic </a:t>
            </a:r>
            <a:r>
              <a:rPr lang="en-US" sz="2200" dirty="0" smtClean="0"/>
              <a:t>PMF &amp; PDF, Moment generating function etc.</a:t>
            </a:r>
            <a:endParaRPr lang="en-US" sz="2200" dirty="0" smtClean="0"/>
          </a:p>
          <a:p>
            <a:r>
              <a:rPr lang="en-US" sz="2200" dirty="0" smtClean="0"/>
              <a:t>CO3. The course enables the </a:t>
            </a:r>
            <a:r>
              <a:rPr lang="en-US" sz="2200" dirty="0" smtClean="0"/>
              <a:t>student to understand the various Probability distributions.</a:t>
            </a:r>
            <a:endParaRPr lang="en-US" sz="2200" dirty="0" smtClean="0"/>
          </a:p>
          <a:p>
            <a:r>
              <a:rPr lang="en-US" sz="2200" dirty="0" smtClean="0"/>
              <a:t>CO4. </a:t>
            </a:r>
            <a:r>
              <a:rPr lang="en-US" sz="2200" dirty="0" smtClean="0"/>
              <a:t>Understand the</a:t>
            </a:r>
            <a:r>
              <a:rPr lang="en-US" sz="2200" dirty="0" smtClean="0"/>
              <a:t> </a:t>
            </a:r>
            <a:r>
              <a:rPr lang="en-US" sz="2200" dirty="0" smtClean="0"/>
              <a:t>basic concepts of </a:t>
            </a:r>
            <a:r>
              <a:rPr lang="en-US" sz="2200" dirty="0" smtClean="0"/>
              <a:t>Statistical inferences and test of Hypothesis</a:t>
            </a:r>
            <a:r>
              <a:rPr lang="en-US" sz="2200" dirty="0" smtClean="0"/>
              <a:t>.</a:t>
            </a:r>
            <a:endParaRPr lang="en-US" sz="2200" dirty="0" smtClean="0"/>
          </a:p>
          <a:p>
            <a:r>
              <a:rPr lang="en-US" sz="2200" dirty="0" smtClean="0"/>
              <a:t>CO5</a:t>
            </a:r>
            <a:r>
              <a:rPr lang="en-US" sz="2200" dirty="0" smtClean="0"/>
              <a:t>. </a:t>
            </a:r>
            <a:r>
              <a:rPr lang="en-US" sz="2200" dirty="0" smtClean="0"/>
              <a:t>To solve</a:t>
            </a:r>
            <a:r>
              <a:rPr lang="en-US" sz="2200" dirty="0" smtClean="0"/>
              <a:t> the Problems of time &amp; work, Pipe &amp; Cistern, Boat &amp; stream, Clock &amp; Calendar etc.</a:t>
            </a:r>
            <a:endParaRPr lang="en-US" sz="2200" dirty="0"/>
          </a:p>
        </p:txBody>
      </p:sp>
      <p:sp>
        <p:nvSpPr>
          <p:cNvPr id="4" name="Date Placeholder 3"/>
          <p:cNvSpPr>
            <a:spLocks noGrp="1"/>
          </p:cNvSpPr>
          <p:nvPr>
            <p:ph type="dt" sz="half" idx="10"/>
          </p:nvPr>
        </p:nvSpPr>
        <p:spPr/>
        <p:txBody>
          <a:bodyPr/>
          <a:lstStyle/>
          <a:p>
            <a:fld id="{EEE9516E-B44D-4FB0-BD5F-6273BDC37EB0}"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Course</a:t>
            </a:r>
            <a:r>
              <a:rPr kumimoji="0" lang="en-US" sz="3200" b="0" i="0" u="none" strike="noStrike" kern="1200" cap="none" spc="0" normalizeH="0" noProof="0" dirty="0" smtClean="0">
                <a:ln>
                  <a:noFill/>
                </a:ln>
                <a:solidFill>
                  <a:schemeClr val="dk1"/>
                </a:solidFill>
                <a:effectLst/>
                <a:uLnTx/>
                <a:uFillTx/>
                <a:latin typeface="+mn-lt"/>
                <a:ea typeface="+mn-ea"/>
                <a:cs typeface="+mn-cs"/>
              </a:rPr>
              <a:t>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cSld>
  <p:clrMapOvr>
    <a:masterClrMapping/>
  </p:clrMapOvr>
  <p:transition spd="med" advTm="2000">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90600"/>
                <a:ext cx="8229600" cy="4678363"/>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m:t>
                      </m:r>
                      <m:r>
                        <a:rPr lang="en-US" sz="2200" i="1">
                          <a:latin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r>
                        <a:rPr lang="en-US" sz="2200" i="1">
                          <a:latin typeface="Cambria Math"/>
                        </a:rPr>
                        <m:t>)</m:t>
                      </m:r>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r>
                        <a:rPr lang="en-US" sz="2200" i="1">
                          <a:latin typeface="Cambria Math"/>
                        </a:rPr>
                        <m:t>)</m:t>
                      </m:r>
                      <m:r>
                        <a:rPr lang="en-US" sz="2200" i="1">
                          <a:latin typeface="Cambria Math"/>
                          <a:ea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r>
                            <a:rPr lang="en-US" sz="2200" i="1">
                              <a:latin typeface="Cambria Math"/>
                            </a:rPr>
                            <m:t>𝐸</m:t>
                          </m:r>
                        </m:e>
                        <m:sub>
                          <m:r>
                            <a:rPr lang="en-US" sz="2200" i="1">
                              <a:latin typeface="Cambria Math"/>
                            </a:rPr>
                            <m:t>𝑛</m:t>
                          </m:r>
                        </m:sub>
                      </m:sSub>
                      <m:r>
                        <a:rPr lang="en-US" sz="2200" i="1">
                          <a:latin typeface="Cambria Math"/>
                        </a:rPr>
                        <m:t>) </m:t>
                      </m:r>
                      <m:r>
                        <m:rPr>
                          <m:nor/>
                        </m:rPr>
                        <a:rPr lang="en-US" sz="2200" dirty="0">
                          <a:latin typeface="Cambria Math"/>
                        </a:rPr>
                        <m:t>by</m:t>
                      </m:r>
                      <m:r>
                        <m:rPr>
                          <m:nor/>
                        </m:rPr>
                        <a:rPr lang="en-US" sz="2200" dirty="0">
                          <a:latin typeface="Cambria Math"/>
                        </a:rPr>
                        <m:t> </m:t>
                      </m:r>
                      <m:r>
                        <m:rPr>
                          <m:nor/>
                        </m:rPr>
                        <a:rPr lang="en-US" sz="2200" dirty="0">
                          <a:latin typeface="Cambria Math"/>
                        </a:rPr>
                        <m:t>using</m:t>
                      </m:r>
                      <m:r>
                        <m:rPr>
                          <m:nor/>
                        </m:rPr>
                        <a:rPr lang="en-US" sz="2200" dirty="0">
                          <a:latin typeface="Cambria Math"/>
                        </a:rPr>
                        <m:t> </m:t>
                      </m:r>
                      <m:r>
                        <m:rPr>
                          <m:nor/>
                        </m:rPr>
                        <a:rPr lang="en-US" sz="2200" dirty="0">
                          <a:latin typeface="Cambria Math"/>
                        </a:rPr>
                        <m:t>distributive</m:t>
                      </m:r>
                      <m:r>
                        <m:rPr>
                          <m:nor/>
                        </m:rPr>
                        <a:rPr lang="en-US" sz="2200" dirty="0">
                          <a:latin typeface="Cambria Math"/>
                        </a:rPr>
                        <m:t> </m:t>
                      </m:r>
                      <m:r>
                        <m:rPr>
                          <m:nor/>
                        </m:rPr>
                        <a:rPr lang="en-US" sz="2200" dirty="0">
                          <a:latin typeface="Cambria Math"/>
                        </a:rPr>
                        <m:t>law</m:t>
                      </m:r>
                      <m:r>
                        <m:rPr>
                          <m:nor/>
                        </m:rPr>
                        <a:rPr lang="en-US" sz="2200" dirty="0">
                          <a:latin typeface="Cambria Math"/>
                        </a:rPr>
                        <m:t> </m:t>
                      </m:r>
                    </m:oMath>
                  </m:oMathPara>
                </a14:m>
                <a:endParaRPr lang="en-US" sz="2200"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r>
                        <a:rPr lang="en-US" sz="2200" i="1">
                          <a:latin typeface="Cambria Math"/>
                        </a:rPr>
                        <m:t>(</m:t>
                      </m:r>
                      <m:r>
                        <a:rPr lang="en-US" sz="2200" i="1">
                          <a:latin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r>
                        <a:rPr lang="en-US" sz="2200" i="1">
                          <a:latin typeface="Cambria Math"/>
                        </a:rPr>
                        <m:t>)</m:t>
                      </m:r>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r>
                        <a:rPr lang="en-US" sz="2200" i="1">
                          <a:latin typeface="Cambria Math"/>
                        </a:rPr>
                        <m:t>)</m:t>
                      </m:r>
                      <m:r>
                        <a:rPr lang="en-US" sz="2200" i="1">
                          <a:latin typeface="Cambria Math"/>
                          <a:ea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r>
                            <a:rPr lang="en-US" sz="2200" i="1">
                              <a:latin typeface="Cambria Math"/>
                            </a:rPr>
                            <m:t>𝐸</m:t>
                          </m:r>
                        </m:e>
                        <m:sub>
                          <m:r>
                            <a:rPr lang="en-US" sz="2200" i="1">
                              <a:latin typeface="Cambria Math"/>
                            </a:rPr>
                            <m:t>𝑛</m:t>
                          </m:r>
                        </m:sub>
                      </m:sSub>
                      <m:r>
                        <a:rPr lang="en-US" sz="2200" i="1">
                          <a:latin typeface="Cambria Math"/>
                        </a:rPr>
                        <m:t>)</m:t>
                      </m:r>
                    </m:oMath>
                  </m:oMathPara>
                </a14:m>
                <a:endParaRPr lang="en-US" sz="2200"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e>
                      </m:d>
                      <m:r>
                        <a:rPr lang="en-US" sz="2200" i="1">
                          <a:latin typeface="Cambria Math"/>
                        </a:rPr>
                        <m:t>+</m:t>
                      </m:r>
                      <m:r>
                        <a:rPr lang="en-US" sz="2200" i="1">
                          <a:latin typeface="Cambria Math"/>
                        </a:rPr>
                        <m:t>𝑃</m:t>
                      </m:r>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r>
                        <a:rPr lang="en-US" sz="2200" i="1">
                          <a:latin typeface="Cambria Math"/>
                        </a:rPr>
                        <m:t>)</m:t>
                      </m:r>
                      <m:r>
                        <m:rPr>
                          <m:nor/>
                        </m:rPr>
                        <a:rPr lang="en-US" sz="2200">
                          <a:latin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𝑃</m:t>
                          </m:r>
                          <m:r>
                            <a:rPr lang="en-US" sz="2200" i="1">
                              <a:latin typeface="Cambria Math"/>
                              <a:ea typeface="Cambria Math"/>
                            </a:rPr>
                            <m:t>(</m:t>
                          </m:r>
                          <m:r>
                            <a:rPr lang="en-US" sz="2200" i="1">
                              <a:latin typeface="Cambria Math"/>
                              <a:ea typeface="Cambria Math"/>
                            </a:rPr>
                            <m:t>𝐴</m:t>
                          </m:r>
                          <m:r>
                            <a:rPr lang="en-US" sz="2200" i="1">
                              <a:latin typeface="Cambria Math"/>
                              <a:ea typeface="Cambria Math"/>
                            </a:rPr>
                            <m:t>∩</m:t>
                          </m:r>
                          <m:r>
                            <a:rPr lang="en-US" sz="2200" i="1">
                              <a:latin typeface="Cambria Math"/>
                            </a:rPr>
                            <m:t>𝐸</m:t>
                          </m:r>
                        </m:e>
                        <m:sub>
                          <m:r>
                            <a:rPr lang="en-US" sz="2200" i="1">
                              <a:latin typeface="Cambria Math"/>
                            </a:rPr>
                            <m:t>𝑛</m:t>
                          </m:r>
                        </m:sub>
                      </m:sSub>
                      <m:r>
                        <a:rPr lang="en-US" sz="2200" i="1">
                          <a:latin typeface="Cambria Math"/>
                        </a:rPr>
                        <m:t>)</m:t>
                      </m:r>
                    </m:oMath>
                  </m:oMathPara>
                </a14:m>
                <a:endParaRPr lang="en-US" sz="2200"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1</m:t>
                                  </m:r>
                                </m:sub>
                              </m:sSub>
                            </m:den>
                          </m:f>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e>
                      </m:d>
                      <m:r>
                        <a:rPr lang="en-US" sz="2200" i="1">
                          <a:latin typeface="Cambria Math"/>
                        </a:rPr>
                        <m:t>𝑃</m:t>
                      </m:r>
                      <m:r>
                        <a:rPr lang="en-US" sz="2200" i="1">
                          <a:latin typeface="Cambria Math"/>
                        </a:rPr>
                        <m:t>(</m:t>
                      </m:r>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2</m:t>
                              </m:r>
                            </m:sub>
                          </m:sSub>
                        </m:den>
                      </m:f>
                      <m:r>
                        <a:rPr lang="en-US" sz="2200" i="1">
                          <a:latin typeface="Cambria Math"/>
                        </a:rPr>
                        <m:t>)</m:t>
                      </m:r>
                      <m:r>
                        <m:rPr>
                          <m:nor/>
                        </m:rPr>
                        <a:rPr lang="en-US" sz="2200">
                          <a:latin typeface="Cambria Math"/>
                        </a:rPr>
                        <m:t>+</m:t>
                      </m:r>
                      <m:r>
                        <m:rPr>
                          <m:nor/>
                        </m:rPr>
                        <a:rPr lang="en-US" sz="2200" dirty="0"/>
                        <m:t>…. </m:t>
                      </m:r>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𝑃</m:t>
                          </m:r>
                          <m:r>
                            <a:rPr lang="en-US" sz="2200" i="1">
                              <a:latin typeface="Cambria Math"/>
                              <a:ea typeface="Cambria Math"/>
                            </a:rPr>
                            <m:t>(</m:t>
                          </m:r>
                          <m:r>
                            <a:rPr lang="en-US" sz="2200" i="1">
                              <a:latin typeface="Cambria Math"/>
                            </a:rPr>
                            <m:t>𝐸</m:t>
                          </m:r>
                        </m:e>
                        <m:sub>
                          <m:r>
                            <a:rPr lang="en-US" sz="2200" i="1">
                              <a:latin typeface="Cambria Math"/>
                            </a:rPr>
                            <m:t>𝑛</m:t>
                          </m:r>
                        </m:sub>
                      </m:sSub>
                      <m:r>
                        <a:rPr lang="en-US" sz="2200" i="1">
                          <a:latin typeface="Cambria Math"/>
                        </a:rPr>
                        <m:t>)</m:t>
                      </m:r>
                      <m:r>
                        <a:rPr lang="en-US" sz="2200" i="1">
                          <a:latin typeface="Cambria Math"/>
                        </a:rPr>
                        <m:t>𝑃</m:t>
                      </m:r>
                      <m:r>
                        <a:rPr lang="en-US" sz="2200" i="1">
                          <a:latin typeface="Cambria Math"/>
                        </a:rPr>
                        <m:t>(</m:t>
                      </m:r>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𝑛</m:t>
                              </m:r>
                            </m:sub>
                          </m:sSub>
                        </m:den>
                      </m:f>
                      <m:r>
                        <a:rPr lang="en-US" sz="2200" i="1">
                          <a:latin typeface="Cambria Math"/>
                        </a:rPr>
                        <m:t>)</m:t>
                      </m:r>
                    </m:oMath>
                  </m:oMathPara>
                </a14:m>
                <a:endParaRPr lang="en-US" sz="2200" dirty="0">
                  <a:latin typeface="Cambria Math"/>
                </a:endParaRPr>
              </a:p>
              <a:p>
                <a:pPr marL="0" indent="0">
                  <a:buNone/>
                </a:pPr>
                <a14:m>
                  <m:oMath xmlns:m="http://schemas.openxmlformats.org/officeDocument/2006/math">
                    <m:r>
                      <a:rPr lang="en-US" sz="2200" i="1">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𝑖</m:t>
                        </m:r>
                        <m:r>
                          <a:rPr lang="en-US" sz="2200" i="1">
                            <a:latin typeface="Cambria Math"/>
                          </a:rPr>
                          <m:t>=1</m:t>
                        </m:r>
                      </m:sub>
                      <m:sup>
                        <m:r>
                          <a:rPr lang="en-US" sz="2200" i="1">
                            <a:latin typeface="Cambria Math"/>
                          </a:rPr>
                          <m:t>𝑛</m:t>
                        </m:r>
                      </m:sup>
                      <m:e>
                        <m:r>
                          <a:rPr lang="en-US" sz="2200" i="1">
                            <a:latin typeface="Cambria Math"/>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den>
                            </m:f>
                          </m:e>
                        </m:d>
                      </m:e>
                    </m:nary>
                  </m:oMath>
                </a14:m>
                <a:r>
                  <a:rPr lang="en-US" sz="2200" dirty="0">
                    <a:latin typeface="Cambria Math"/>
                  </a:rPr>
                  <a:t>…………………………………………….(1)</a:t>
                </a:r>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𝐸</m:t>
                            </m:r>
                          </m:e>
                          <m:sub>
                            <m:r>
                              <a:rPr lang="en-US" sz="2200" i="1">
                                <a:latin typeface="Cambria Math"/>
                                <a:ea typeface="Cambria Math"/>
                              </a:rPr>
                              <m:t>1</m:t>
                            </m:r>
                          </m:sub>
                        </m:sSub>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num>
                          <m:den>
                            <m:r>
                              <a:rPr lang="en-US" sz="2200" i="1">
                                <a:latin typeface="Cambria Math"/>
                              </a:rPr>
                              <m:t>𝐴</m:t>
                            </m:r>
                          </m:den>
                        </m:f>
                      </m:e>
                    </m:d>
                  </m:oMath>
                </a14:m>
                <a:r>
                  <a:rPr lang="en-US" sz="2200" dirty="0">
                    <a:latin typeface="Cambria Math"/>
                  </a:rPr>
                  <a:t>………………………………(2)</a:t>
                </a:r>
              </a:p>
              <a:p>
                <a:pPr marL="0" indent="0">
                  <a:buNone/>
                </a:pPr>
                <a14:m>
                  <m:oMath xmlns:m="http://schemas.openxmlformats.org/officeDocument/2006/math">
                    <m:r>
                      <a:rPr lang="en-US" sz="2200" i="1">
                        <a:latin typeface="Cambria Math"/>
                        <a:ea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num>
                          <m:den>
                            <m:r>
                              <a:rPr lang="en-US" sz="2200" i="1">
                                <a:latin typeface="Cambria Math"/>
                              </a:rPr>
                              <m:t>𝐴</m:t>
                            </m:r>
                          </m:den>
                        </m:f>
                      </m:e>
                    </m:d>
                    <m:r>
                      <a:rPr lang="en-US" sz="2200">
                        <a:latin typeface="Cambria Math"/>
                      </a:rPr>
                      <m:t>=</m:t>
                    </m:r>
                    <m:f>
                      <m:fPr>
                        <m:ctrlPr>
                          <a:rPr lang="en-US" sz="2200" i="1">
                            <a:latin typeface="Cambria Math" panose="02040503050406030204" pitchFamily="18" charset="0"/>
                          </a:rPr>
                        </m:ctrlPr>
                      </m:fPr>
                      <m:num>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𝐸</m:t>
                                </m:r>
                              </m:e>
                              <m:sub>
                                <m:r>
                                  <a:rPr lang="en-US" sz="2200" i="1">
                                    <a:latin typeface="Cambria Math"/>
                                    <a:ea typeface="Cambria Math"/>
                                  </a:rPr>
                                  <m:t>1</m:t>
                                </m:r>
                              </m:sub>
                            </m:sSub>
                          </m:e>
                        </m:d>
                      </m:num>
                      <m:den>
                        <m:r>
                          <a:rPr lang="en-US" sz="2200" i="1">
                            <a:latin typeface="Cambria Math"/>
                          </a:rPr>
                          <m:t>𝑃</m:t>
                        </m:r>
                        <m:r>
                          <a:rPr lang="en-US" sz="2200" i="1">
                            <a:latin typeface="Cambria Math"/>
                          </a:rPr>
                          <m:t>(</m:t>
                        </m:r>
                        <m:r>
                          <a:rPr lang="en-US" sz="2200" i="1">
                            <a:latin typeface="Cambria Math"/>
                          </a:rPr>
                          <m:t>𝐴</m:t>
                        </m:r>
                        <m:r>
                          <a:rPr lang="en-US" sz="2200" i="1">
                            <a:latin typeface="Cambria Math"/>
                          </a:rPr>
                          <m:t>)</m:t>
                        </m:r>
                      </m:den>
                    </m:f>
                  </m:oMath>
                </a14:m>
                <a:r>
                  <a:rPr lang="en-US" sz="2200" dirty="0">
                    <a:latin typeface="Cambria Math"/>
                  </a:rPr>
                  <a:t> by </a:t>
                </a:r>
                <a:r>
                  <a:rPr lang="en-US" sz="2200" dirty="0" smtClean="0">
                    <a:latin typeface="Cambria Math"/>
                  </a:rPr>
                  <a:t>equation (1) &amp; (2)</a:t>
                </a: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num>
                            <m:den>
                              <m:r>
                                <a:rPr lang="en-US" sz="2200" i="1">
                                  <a:latin typeface="Cambria Math"/>
                                </a:rPr>
                                <m:t>𝐴</m:t>
                              </m:r>
                            </m:den>
                          </m:f>
                        </m:e>
                      </m:d>
                      <m:r>
                        <a:rPr lang="en-US" sz="2200" i="1">
                          <a:latin typeface="Cambria Math"/>
                        </a:rPr>
                        <m:t>=</m:t>
                      </m:r>
                      <m:f>
                        <m:fPr>
                          <m:ctrlPr>
                            <a:rPr lang="en-US" sz="2200" i="1">
                              <a:latin typeface="Cambria Math" panose="02040503050406030204" pitchFamily="18" charset="0"/>
                            </a:rPr>
                          </m:ctrlPr>
                        </m:fPr>
                        <m:num>
                          <m:r>
                            <a:rPr lang="en-US" sz="2200" i="1">
                              <a:latin typeface="Cambria Math"/>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den>
                              </m:f>
                            </m:e>
                          </m:d>
                        </m:num>
                        <m:den>
                          <m:nary>
                            <m:naryPr>
                              <m:chr m:val="∑"/>
                              <m:ctrlPr>
                                <a:rPr lang="en-US" sz="2200" i="1">
                                  <a:latin typeface="Cambria Math" panose="02040503050406030204" pitchFamily="18" charset="0"/>
                                </a:rPr>
                              </m:ctrlPr>
                            </m:naryPr>
                            <m:sub>
                              <m:r>
                                <m:rPr>
                                  <m:brk m:alnAt="23"/>
                                </m:rPr>
                                <a:rPr lang="en-US" sz="2200" i="1">
                                  <a:latin typeface="Cambria Math"/>
                                </a:rPr>
                                <m:t>𝑖</m:t>
                              </m:r>
                              <m:r>
                                <a:rPr lang="en-US" sz="2200" i="1">
                                  <a:latin typeface="Cambria Math"/>
                                </a:rPr>
                                <m:t>=1</m:t>
                              </m:r>
                            </m:sub>
                            <m:sup>
                              <m:r>
                                <a:rPr lang="en-US" sz="2200" i="1">
                                  <a:latin typeface="Cambria Math"/>
                                </a:rPr>
                                <m:t>𝑛</m:t>
                              </m:r>
                            </m:sup>
                            <m:e>
                              <m:r>
                                <a:rPr lang="en-US" sz="2200" i="1">
                                  <a:latin typeface="Cambria Math"/>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e>
                              </m:d>
                              <m:r>
                                <a:rPr lang="en-US" sz="2200" i="1">
                                  <a:latin typeface="Cambria Math"/>
                                </a:rPr>
                                <m:t>𝑃</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US" sz="2200" i="1">
                                          <a:latin typeface="Cambria Math"/>
                                        </a:rPr>
                                        <m:t>𝐴</m:t>
                                      </m:r>
                                    </m:num>
                                    <m:den>
                                      <m:sSub>
                                        <m:sSubPr>
                                          <m:ctrlPr>
                                            <a:rPr lang="en-US" sz="2200" i="1">
                                              <a:latin typeface="Cambria Math" panose="02040503050406030204" pitchFamily="18" charset="0"/>
                                            </a:rPr>
                                          </m:ctrlPr>
                                        </m:sSubPr>
                                        <m:e>
                                          <m:r>
                                            <a:rPr lang="en-US" sz="2200" i="1">
                                              <a:latin typeface="Cambria Math"/>
                                            </a:rPr>
                                            <m:t>𝐸</m:t>
                                          </m:r>
                                        </m:e>
                                        <m:sub>
                                          <m:r>
                                            <a:rPr lang="en-US" sz="2200" i="1">
                                              <a:latin typeface="Cambria Math"/>
                                            </a:rPr>
                                            <m:t>𝑖</m:t>
                                          </m:r>
                                        </m:sub>
                                      </m:sSub>
                                    </m:den>
                                  </m:f>
                                </m:e>
                              </m:d>
                            </m:e>
                          </m:nary>
                        </m:den>
                      </m:f>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90600"/>
                <a:ext cx="8229600" cy="4678363"/>
              </a:xfrm>
              <a:blipFill rotWithShape="1">
                <a:blip r:embed="rId2"/>
                <a:stretch>
                  <a:fillRect l="-1704" t="-7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BBF32AD-032F-4F96-8F1C-BC3546D921DC}"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Topic(CO2)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293177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b="1" dirty="0" smtClean="0"/>
              <a:t>Definition:</a:t>
            </a:r>
            <a:r>
              <a:rPr lang="en-US" sz="2200" dirty="0" smtClean="0"/>
              <a:t> A </a:t>
            </a:r>
            <a:r>
              <a:rPr lang="en-US" sz="2200" dirty="0"/>
              <a:t>particular value which </a:t>
            </a:r>
            <a:r>
              <a:rPr lang="en-US" sz="2200" dirty="0" smtClean="0"/>
              <a:t>cannot be predicated in advance then the value is called random variable.</a:t>
            </a:r>
          </a:p>
          <a:p>
            <a:pPr marL="0" lvl="0" indent="0">
              <a:buNone/>
            </a:pPr>
            <a:r>
              <a:rPr lang="en-US" sz="2200" dirty="0" smtClean="0"/>
              <a:t>There are two types of Random Variable. </a:t>
            </a:r>
          </a:p>
          <a:p>
            <a:pPr marL="0" indent="0">
              <a:buNone/>
            </a:pPr>
            <a:r>
              <a:rPr lang="en-US" sz="2200" b="1" dirty="0"/>
              <a:t>Discrete Random variable:</a:t>
            </a:r>
            <a:r>
              <a:rPr lang="en-US" sz="2200" dirty="0"/>
              <a:t> isolated values is known as discrete random variables.</a:t>
            </a:r>
          </a:p>
          <a:p>
            <a:pPr marL="0" indent="0">
              <a:buNone/>
            </a:pPr>
            <a:r>
              <a:rPr lang="en-US" sz="2200" dirty="0"/>
              <a:t>Example: By tossing a coin 4 </a:t>
            </a:r>
            <a:r>
              <a:rPr lang="en-US" sz="2200" dirty="0" smtClean="0"/>
              <a:t>times, </a:t>
            </a:r>
            <a:r>
              <a:rPr lang="en-US" sz="2200" dirty="0"/>
              <a:t>the number of Heads </a:t>
            </a:r>
            <a:r>
              <a:rPr lang="en-US" sz="2200" dirty="0" smtClean="0"/>
              <a:t>come up then the value of random variables </a:t>
            </a:r>
            <a:r>
              <a:rPr lang="en-US" sz="2200" dirty="0"/>
              <a:t>are </a:t>
            </a:r>
            <a:r>
              <a:rPr lang="en-US" sz="2200" dirty="0" smtClean="0"/>
              <a:t>0,1,2,3,4.</a:t>
            </a:r>
            <a:endParaRPr lang="en-US" sz="2200" dirty="0"/>
          </a:p>
          <a:p>
            <a:pPr marL="0" indent="0">
              <a:buNone/>
            </a:pPr>
            <a:r>
              <a:rPr lang="en-US" sz="2200" b="1" dirty="0"/>
              <a:t>Continuous Random Variable:</a:t>
            </a:r>
            <a:r>
              <a:rPr lang="en-US" sz="2200" dirty="0"/>
              <a:t> which variables can assume any value within interval is called continuous .</a:t>
            </a:r>
          </a:p>
          <a:p>
            <a:pPr marL="0" indent="0">
              <a:buNone/>
            </a:pPr>
            <a:r>
              <a:rPr lang="en-US" sz="2200" dirty="0"/>
              <a:t>Example : the heights of a group of </a:t>
            </a:r>
            <a:r>
              <a:rPr lang="en-US" sz="2200" dirty="0" smtClean="0"/>
              <a:t>individuals, Weight of the students in a class etc.</a:t>
            </a:r>
            <a:endParaRPr lang="en-US" sz="2200" dirty="0"/>
          </a:p>
          <a:p>
            <a:pPr marL="0" lvl="0" indent="0">
              <a:buNone/>
            </a:pPr>
            <a:endParaRPr lang="en-US" sz="2200" dirty="0">
              <a:solidFill>
                <a:schemeClr val="dk1"/>
              </a:solidFill>
            </a:endParaRPr>
          </a:p>
        </p:txBody>
      </p:sp>
      <p:sp>
        <p:nvSpPr>
          <p:cNvPr id="4" name="Date Placeholder 3"/>
          <p:cNvSpPr>
            <a:spLocks noGrp="1"/>
          </p:cNvSpPr>
          <p:nvPr>
            <p:ph type="dt" sz="half" idx="10"/>
          </p:nvPr>
        </p:nvSpPr>
        <p:spPr/>
        <p:txBody>
          <a:bodyPr/>
          <a:lstStyle/>
          <a:p>
            <a:fld id="{26CDBBD8-582D-417D-9C15-0C245327C719}"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Random Variable(CO2)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14247113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Probability Mass Function:</a:t>
                </a:r>
                <a:r>
                  <a:rPr lang="en-US" sz="2200" dirty="0" smtClean="0"/>
                  <a:t> A function P(x) or p(x) defied by</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m:t>
                          </m:r>
                          <m:r>
                            <a:rPr lang="en-US" sz="2200" b="0" i="1" smtClean="0">
                              <a:latin typeface="Cambria Math"/>
                            </a:rPr>
                            <m:t>𝑥</m:t>
                          </m:r>
                        </m:e>
                      </m:d>
                      <m:r>
                        <a:rPr lang="en-US" sz="2200" b="0" i="0" smtClean="0">
                          <a:latin typeface="Cambria Math"/>
                        </a:rPr>
                        <m:t>=</m:t>
                      </m:r>
                      <m:r>
                        <m:rPr>
                          <m:sty m:val="p"/>
                        </m:rPr>
                        <a:rPr lang="en-US" sz="2200" b="0" i="0" smtClean="0">
                          <a:latin typeface="Cambria Math"/>
                        </a:rPr>
                        <m:t>p</m:t>
                      </m:r>
                      <m:d>
                        <m:dPr>
                          <m:ctrlPr>
                            <a:rPr lang="en-US" sz="2200" b="0" i="1" smtClean="0">
                              <a:latin typeface="Cambria Math" panose="02040503050406030204" pitchFamily="18" charset="0"/>
                            </a:rPr>
                          </m:ctrlPr>
                        </m:dPr>
                        <m:e>
                          <m:r>
                            <m:rPr>
                              <m:sty m:val="p"/>
                            </m:rPr>
                            <a:rPr lang="en-US" sz="2200" b="0" i="0" smtClean="0">
                              <a:latin typeface="Cambria Math"/>
                            </a:rPr>
                            <m:t>x</m:t>
                          </m:r>
                        </m:e>
                      </m:d>
                      <m:r>
                        <a:rPr lang="en-US" sz="2200" b="0" i="0" smtClean="0">
                          <a:latin typeface="Cambria Math"/>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a:rPr>
                                  <m:t>𝑝</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e>
                                </m:d>
                                <m:r>
                                  <m:rPr>
                                    <m:brk m:alnAt="7"/>
                                  </m:rPr>
                                  <a:rPr lang="en-US" sz="2200" b="0" i="1" smtClean="0">
                                    <a:latin typeface="Cambria Math"/>
                                  </a:rPr>
                                  <m:t> </m:t>
                                </m:r>
                                <m:r>
                                  <a:rPr lang="en-US" sz="2200" b="0" i="1" smtClean="0">
                                    <a:latin typeface="Cambria Math"/>
                                  </a:rPr>
                                  <m:t> </m:t>
                                </m:r>
                                <m:r>
                                  <a:rPr lang="en-US" sz="2200" b="0" i="1" smtClean="0">
                                    <a:latin typeface="Cambria Math"/>
                                  </a:rPr>
                                  <m:t>𝑜𝑟</m:t>
                                </m:r>
                                <m:r>
                                  <a:rPr lang="en-US" sz="2200" b="0" i="1" smtClean="0">
                                    <a:latin typeface="Cambria Math"/>
                                  </a:rPr>
                                  <m:t> </m:t>
                                </m:r>
                                <m:sSub>
                                  <m:sSubPr>
                                    <m:ctrlPr>
                                      <a:rPr lang="en-US" sz="2200" b="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𝑖</m:t>
                                    </m:r>
                                  </m:sub>
                                </m:sSub>
                                <m:r>
                                  <m:rPr>
                                    <m:brk m:alnAt="7"/>
                                  </m:rPr>
                                  <a:rPr lang="en-US" sz="2200" b="0" i="1" smtClean="0">
                                    <a:latin typeface="Cambria Math"/>
                                  </a:rPr>
                                  <m:t> </m:t>
                                </m:r>
                                <m:r>
                                  <a:rPr lang="en-US" sz="2200" b="0" i="1" smtClean="0">
                                    <a:latin typeface="Cambria Math"/>
                                  </a:rPr>
                                  <m:t>𝑤h𝑒𝑟𝑒</m:t>
                                </m:r>
                                <m:r>
                                  <a:rPr lang="en-US" sz="2200" b="0" i="1" smtClean="0">
                                    <a:latin typeface="Cambria Math"/>
                                  </a:rPr>
                                  <m:t> </m:t>
                                </m:r>
                                <m:r>
                                  <a:rPr lang="en-US" sz="2200" b="0" i="1" smtClean="0">
                                    <a:latin typeface="Cambria Math"/>
                                  </a:rPr>
                                  <m:t>𝑥</m:t>
                                </m:r>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r>
                                  <m:rPr>
                                    <m:brk m:alnAt="7"/>
                                  </m:rPr>
                                  <a:rPr lang="en-US" sz="2200" b="0" i="1" smtClean="0">
                                    <a:latin typeface="Cambria Math"/>
                                  </a:rPr>
                                  <m:t>,</m:t>
                                </m:r>
                                <m:r>
                                  <a:rPr lang="en-US" sz="2200" b="0" i="1" smtClean="0">
                                    <a:latin typeface="Cambria Math"/>
                                  </a:rPr>
                                  <m:t>𝑖</m:t>
                                </m:r>
                                <m:r>
                                  <a:rPr lang="en-US" sz="2200" b="0" i="1" smtClean="0">
                                    <a:latin typeface="Cambria Math"/>
                                  </a:rPr>
                                  <m:t>=1,2,.. </m:t>
                                </m:r>
                              </m:e>
                            </m:mr>
                            <m:mr>
                              <m:e>
                                <m:r>
                                  <a:rPr lang="en-US" sz="2200" b="0" i="1" smtClean="0">
                                    <a:latin typeface="Cambria Math"/>
                                  </a:rPr>
                                  <m:t>0   </m:t>
                                </m:r>
                                <m:r>
                                  <a:rPr lang="en-US" sz="2200" b="0" i="1" smtClean="0">
                                    <a:latin typeface="Cambria Math"/>
                                  </a:rPr>
                                  <m:t>𝑜𝑡h𝑒𝑟𝑤𝑖𝑠𝑒</m:t>
                                </m:r>
                                <m:r>
                                  <a:rPr lang="en-US" sz="2200" b="0" i="1" smtClean="0">
                                    <a:latin typeface="Cambria Math"/>
                                  </a:rPr>
                                  <m:t>  </m:t>
                                </m:r>
                              </m:e>
                            </m:mr>
                          </m:m>
                        </m:e>
                      </m:d>
                    </m:oMath>
                  </m:oMathPara>
                </a14:m>
                <a:endParaRPr lang="en-US" sz="2200" dirty="0" smtClean="0"/>
              </a:p>
              <a:p>
                <a:pPr marL="0" indent="0">
                  <a:buNone/>
                </a:pPr>
                <a:r>
                  <a:rPr lang="en-US" sz="2200" dirty="0" smtClean="0"/>
                  <a:t>Is called Probability function of the discrete random variable X. where X assumes values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2</m:t>
                        </m:r>
                      </m:sub>
                    </m:sSub>
                    <m:r>
                      <a:rPr lang="en-US" sz="2200" i="1">
                        <a:latin typeface="Cambria Math"/>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3</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𝑛</m:t>
                        </m:r>
                      </m:sub>
                    </m:sSub>
                    <m:r>
                      <a:rPr lang="en-US" sz="2200" i="1">
                        <a:latin typeface="Cambria Math"/>
                      </a:rPr>
                      <m:t>,</m:t>
                    </m:r>
                  </m:oMath>
                </a14:m>
                <a:r>
                  <a:rPr lang="en-US" sz="2200" dirty="0" smtClean="0"/>
                  <a:t> and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a:rPr>
                          <m:t>𝑝</m:t>
                        </m:r>
                      </m:e>
                      <m:sub>
                        <m:r>
                          <a:rPr lang="en-US" sz="2200" b="0" i="1" smtClean="0">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2</m:t>
                        </m:r>
                      </m:sub>
                    </m:sSub>
                    <m:r>
                      <a:rPr lang="en-US" sz="2200" b="0" i="0" smtClean="0">
                        <a:latin typeface="Cambria Math"/>
                      </a:rPr>
                      <m:t>,</m:t>
                    </m:r>
                    <m:r>
                      <a:rPr lang="en-US" sz="2200" i="1" smtClean="0">
                        <a:latin typeface="Cambria Math"/>
                      </a:rPr>
                      <m:t> </m:t>
                    </m:r>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𝑛</m:t>
                        </m:r>
                      </m:sub>
                    </m:sSub>
                  </m:oMath>
                </a14:m>
                <a:r>
                  <a:rPr lang="en-US" sz="2200" dirty="0" smtClean="0"/>
                  <a:t>are corresponding probabilities.</a:t>
                </a:r>
              </a:p>
              <a:p>
                <a:pPr marL="0" indent="0">
                  <a:buNone/>
                </a:pPr>
                <a:r>
                  <a:rPr lang="en-US" sz="2200" b="1" dirty="0" smtClean="0"/>
                  <a:t>Properties:</a:t>
                </a:r>
              </a:p>
              <a:p>
                <a:pPr marL="400050" indent="-400050">
                  <a:buFont typeface="+mj-lt"/>
                  <a:buAutoNum type="romanLcPeriod"/>
                </a:pPr>
                <a14:m>
                  <m:oMath xmlns:m="http://schemas.openxmlformats.org/officeDocument/2006/math">
                    <m:r>
                      <m:rPr>
                        <m:brk m:alnAt="7"/>
                      </m:rPr>
                      <a:rPr lang="en-US" sz="2200" i="1">
                        <a:latin typeface="Cambria Math"/>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sub>
                        </m:sSub>
                      </m:e>
                    </m:d>
                    <m:r>
                      <a:rPr lang="en-US" sz="2200" i="1" smtClean="0">
                        <a:latin typeface="Cambria Math"/>
                        <a:ea typeface="Cambria Math"/>
                      </a:rPr>
                      <m:t>≥</m:t>
                    </m:r>
                    <m:r>
                      <a:rPr lang="en-US" sz="2200" b="0" i="1" smtClean="0">
                        <a:latin typeface="Cambria Math"/>
                        <a:ea typeface="Cambria Math"/>
                      </a:rPr>
                      <m:t>0</m:t>
                    </m:r>
                  </m:oMath>
                </a14:m>
                <a:endParaRPr lang="en-US" sz="2200" b="0" dirty="0" smtClean="0">
                  <a:ea typeface="Cambria Math"/>
                </a:endParaRPr>
              </a:p>
              <a:p>
                <a:pPr marL="400050" indent="-400050">
                  <a:buFont typeface="+mj-lt"/>
                  <a:buAutoNum type="romanLcPeriod"/>
                </a:pP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r>
                          <m:rPr>
                            <m:brk m:alnAt="7"/>
                          </m:rPr>
                          <a:rPr lang="en-US" sz="2200" i="1">
                            <a:latin typeface="Cambria Math"/>
                          </a:rPr>
                          <m:t>𝑝</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sub>
                            </m:sSub>
                          </m:e>
                        </m:d>
                        <m:r>
                          <a:rPr lang="en-US" sz="2200" b="0" i="1" smtClean="0">
                            <a:latin typeface="Cambria Math"/>
                          </a:rPr>
                          <m:t>=1</m:t>
                        </m:r>
                      </m:e>
                    </m:nary>
                  </m:oMath>
                </a14:m>
                <a:endParaRPr lang="en-US" sz="2200" dirty="0" smtClean="0"/>
              </a:p>
              <a:p>
                <a:pPr marL="0" indent="0">
                  <a:buNone/>
                </a:pPr>
                <a:r>
                  <a:rPr lang="en-US" sz="2200" b="1" dirty="0" smtClean="0"/>
                  <a:t>Q1</a:t>
                </a:r>
                <a:r>
                  <a:rPr lang="en-US" sz="2200" b="1" dirty="0"/>
                  <a:t>. </a:t>
                </a:r>
                <a:r>
                  <a:rPr lang="en-US" sz="2200" dirty="0"/>
                  <a:t>Five defective bulbs </a:t>
                </a:r>
                <a:r>
                  <a:rPr lang="en-US" sz="2200" dirty="0" smtClean="0"/>
                  <a:t>accidentally mixed with twenty good ones. It is not possible to just look at  a bulb and tell whether or not it is defective . Find the probability distribution of the number of the</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370" b="-28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CD1DBA2-9BF9-4C87-B7A7-AD1E9A63516B}"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smtClean="0"/>
              <a:t>Probability Mass 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0398556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defective bulbs,  if four bulbs are drawn at random from this lot. </a:t>
                </a:r>
              </a:p>
              <a:p>
                <a:pPr marL="0" indent="0">
                  <a:buNone/>
                </a:pPr>
                <a:r>
                  <a:rPr lang="en-US" sz="2200" b="1" dirty="0"/>
                  <a:t>Solution: </a:t>
                </a:r>
                <a:r>
                  <a:rPr lang="en-US" sz="2200" dirty="0"/>
                  <a:t>Let X denote the number of defective bulbs in 4 so X can take values 0,1,2,3 and 4. </a:t>
                </a:r>
              </a:p>
              <a:p>
                <a:pPr marL="0" indent="0">
                  <a:buNone/>
                </a:pPr>
                <a:r>
                  <a:rPr lang="en-US" sz="2200" dirty="0"/>
                  <a:t>Number of defective bulbs =5</a:t>
                </a:r>
              </a:p>
              <a:p>
                <a:pPr marL="0" indent="0">
                  <a:buNone/>
                </a:pPr>
                <a:r>
                  <a:rPr lang="en-US" sz="2200" dirty="0" smtClean="0"/>
                  <a:t>Number of good bulbs =20</a:t>
                </a:r>
              </a:p>
              <a:p>
                <a:pPr marL="0" indent="0">
                  <a:buNone/>
                </a:pPr>
                <a:r>
                  <a:rPr lang="en-US" sz="2200" dirty="0" smtClean="0"/>
                  <a:t>Total number of bulbs =25</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=0</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𝑛𝑜</m:t>
                          </m:r>
                          <m:r>
                            <a:rPr lang="en-US" sz="2200" b="0" i="1" smtClean="0">
                              <a:latin typeface="Cambria Math"/>
                            </a:rPr>
                            <m:t> </m:t>
                          </m:r>
                          <m:r>
                            <a:rPr lang="en-US" sz="2200" b="0" i="1" smtClean="0">
                              <a:latin typeface="Cambria Math"/>
                            </a:rPr>
                            <m:t>𝑑𝑒𝑓𝑒𝑐𝑡𝑖𝑣𝑒</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𝑎𝑙𝑙</m:t>
                          </m:r>
                          <m:r>
                            <a:rPr lang="en-US" sz="2200" b="0" i="1" smtClean="0">
                              <a:latin typeface="Cambria Math"/>
                            </a:rPr>
                            <m:t> 4 </m:t>
                          </m:r>
                          <m:r>
                            <a:rPr lang="en-US" sz="2200" b="0" i="1" smtClean="0">
                              <a:latin typeface="Cambria Math"/>
                            </a:rPr>
                            <m:t>𝑔𝑜𝑜𝑑</m:t>
                          </m:r>
                          <m:r>
                            <a:rPr lang="en-US" sz="2200" b="0" i="1" smtClean="0">
                              <a:latin typeface="Cambria Math"/>
                            </a:rPr>
                            <m:t> </m:t>
                          </m:r>
                          <m:r>
                            <a:rPr lang="en-US" sz="2200" b="0" i="1" smtClean="0">
                              <a:latin typeface="Cambria Math"/>
                            </a:rPr>
                            <m:t>𝑜𝑛𝑒𝑠</m:t>
                          </m:r>
                        </m:e>
                      </m:d>
                    </m:oMath>
                  </m:oMathPara>
                </a14:m>
                <a:endParaRPr lang="en-US" sz="2200" b="0" dirty="0" smtClean="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m:t>
                      </m:r>
                      <m:f>
                        <m:fPr>
                          <m:ctrlPr>
                            <a:rPr lang="en-US" sz="2200" b="0" i="1" smtClean="0">
                              <a:latin typeface="Cambria Math" panose="02040503050406030204" pitchFamily="18" charset="0"/>
                            </a:rPr>
                          </m:ctrlPr>
                        </m:fPr>
                        <m:num>
                          <m:sPre>
                            <m:sPrePr>
                              <m:ctrlPr>
                                <a:rPr lang="en-US" sz="2200" b="0" i="1" smtClean="0">
                                  <a:latin typeface="Cambria Math" panose="02040503050406030204" pitchFamily="18" charset="0"/>
                                </a:rPr>
                              </m:ctrlPr>
                            </m:sPrePr>
                            <m:sub/>
                            <m:sup>
                              <m:r>
                                <a:rPr lang="en-US" sz="2200" b="0" i="1" smtClean="0">
                                  <a:latin typeface="Cambria Math"/>
                                </a:rPr>
                                <m:t>20</m:t>
                              </m:r>
                            </m:sup>
                            <m:e>
                              <m:sSub>
                                <m:sSubPr>
                                  <m:ctrlPr>
                                    <a:rPr lang="en-US" sz="2200" i="1" smtClean="0">
                                      <a:latin typeface="Cambria Math" panose="02040503050406030204" pitchFamily="18" charset="0"/>
                                    </a:rPr>
                                  </m:ctrlPr>
                                </m:sSubPr>
                                <m:e>
                                  <m:r>
                                    <a:rPr lang="en-US" sz="2200" b="0" i="1" smtClean="0">
                                      <a:latin typeface="Cambria Math"/>
                                    </a:rPr>
                                    <m:t>𝐶</m:t>
                                  </m:r>
                                </m:e>
                                <m:sub>
                                  <m:r>
                                    <a:rPr lang="en-US" sz="2200" b="0" i="1" smtClean="0">
                                      <a:latin typeface="Cambria Math"/>
                                    </a:rPr>
                                    <m:t>4</m:t>
                                  </m:r>
                                </m:sub>
                              </m:sSub>
                            </m:e>
                          </m:sPre>
                        </m:num>
                        <m:den>
                          <m:sPre>
                            <m:sPrePr>
                              <m:ctrlPr>
                                <a:rPr lang="en-US" sz="2200" i="1">
                                  <a:latin typeface="Cambria Math" panose="02040503050406030204" pitchFamily="18" charset="0"/>
                                </a:rPr>
                              </m:ctrlPr>
                            </m:sPrePr>
                            <m:sub/>
                            <m:sup>
                              <m:r>
                                <a:rPr lang="en-US" sz="2200" i="1">
                                  <a:latin typeface="Cambria Math"/>
                                </a:rPr>
                                <m:t>2</m:t>
                              </m:r>
                              <m:r>
                                <a:rPr lang="en-US" sz="2200" b="0" i="1" smtClean="0">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20</m:t>
                          </m:r>
                          <m:r>
                            <a:rPr lang="en-US" sz="2200" b="0" i="1" smtClean="0">
                              <a:latin typeface="Cambria Math"/>
                              <a:ea typeface="Cambria Math"/>
                            </a:rPr>
                            <m:t>×19×18×17</m:t>
                          </m:r>
                        </m:num>
                        <m:den>
                          <m:r>
                            <a:rPr lang="en-US" sz="2200" b="0" i="1" smtClean="0">
                              <a:latin typeface="Cambria Math"/>
                            </a:rPr>
                            <m:t>25</m:t>
                          </m:r>
                          <m:r>
                            <a:rPr lang="en-US" sz="2200" b="0" i="1" smtClean="0">
                              <a:latin typeface="Cambria Math"/>
                              <a:ea typeface="Cambria Math"/>
                            </a:rPr>
                            <m:t>×24×23×22</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969</m:t>
                          </m:r>
                        </m:num>
                        <m:den>
                          <m:r>
                            <a:rPr lang="en-US" sz="2200" b="0" i="1" smtClean="0">
                              <a:latin typeface="Cambria Math"/>
                            </a:rPr>
                            <m:t>2530</m:t>
                          </m:r>
                        </m:den>
                      </m:f>
                    </m:oMath>
                  </m:oMathPara>
                </a14:m>
                <a:endParaRPr lang="en-US" sz="2200" b="0" dirty="0" smtClean="0"/>
              </a:p>
              <a:p>
                <a:pPr marL="0" indent="0">
                  <a:buNone/>
                </a:pPr>
                <a:r>
                  <a:rPr lang="en-US" sz="2200" dirty="0" smtClean="0"/>
                  <a:t>P(X=1)=P( one defective and 3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b="0" i="1" smtClean="0">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1</m:t>
                                </m:r>
                              </m:sub>
                            </m:sSub>
                          </m:e>
                        </m:sPre>
                        <m:r>
                          <a:rPr lang="en-US" sz="2200" i="1" smtClean="0">
                            <a:latin typeface="Cambria Math"/>
                            <a:ea typeface="Cambria Math"/>
                          </a:rPr>
                          <m:t>×</m:t>
                        </m:r>
                        <m:sPre>
                          <m:sPrePr>
                            <m:ctrlPr>
                              <a:rPr lang="en-US" sz="2200" i="1">
                                <a:latin typeface="Cambria Math" panose="02040503050406030204" pitchFamily="18" charset="0"/>
                              </a:rPr>
                            </m:ctrlPr>
                          </m:sPreP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3</m:t>
                                </m:r>
                              </m:sub>
                            </m:sSub>
                          </m:e>
                        </m:sPre>
                      </m:num>
                      <m:den>
                        <m:sPre>
                          <m:sPrePr>
                            <m:ctrlPr>
                              <a:rPr lang="en-US" sz="2200" i="1">
                                <a:latin typeface="Cambria Math" panose="02040503050406030204" pitchFamily="18" charset="0"/>
                              </a:rPr>
                            </m:ctrlPr>
                          </m:sPreP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1140</m:t>
                        </m:r>
                      </m:num>
                      <m:den>
                        <m:r>
                          <a:rPr lang="en-US" sz="2200" b="0" i="1" smtClean="0">
                            <a:latin typeface="Cambria Math"/>
                          </a:rPr>
                          <m:t>2530</m:t>
                        </m:r>
                      </m:den>
                    </m:f>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1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CDAC31-532A-4E25-9C96-0DB75FAC6C3D}"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smtClean="0"/>
              <a:t>Probability Mass 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474136306"/>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F8196C-7B72-474D-B02C-DA54F72AE089}"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Faculty Name  Aakansha Vyas   Subject code  KAS 302      Unit Number4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60375" y="1524000"/>
                <a:ext cx="8229600" cy="4525963"/>
              </a:xfrm>
            </p:spPr>
            <p:txBody>
              <a:bodyPr>
                <a:noAutofit/>
              </a:bodyPr>
              <a:lstStyle/>
              <a:p>
                <a:pPr marL="0" indent="0">
                  <a:buNone/>
                </a:pPr>
                <a:r>
                  <a:rPr lang="en-US" sz="2200" dirty="0" smtClean="0"/>
                  <a:t>P(X=2</a:t>
                </a:r>
                <a:r>
                  <a:rPr lang="en-US" sz="2200" dirty="0"/>
                  <a:t>)=P( 2 defective and 2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ea typeface="Cambria Math"/>
                          </a:rPr>
                          <m:t>×</m:t>
                        </m:r>
                        <m:sPre>
                          <m:sPrePr>
                            <m:ctrlPr>
                              <a:rPr lang="en-US" sz="2200" i="1">
                                <a:latin typeface="Cambria Math" panose="02040503050406030204" pitchFamily="18" charset="0"/>
                              </a:rPr>
                            </m:ctrlPr>
                          </m:sPreP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380</m:t>
                        </m:r>
                      </m:num>
                      <m:den>
                        <m:r>
                          <a:rPr lang="en-US" sz="2200" i="1">
                            <a:latin typeface="Cambria Math"/>
                          </a:rPr>
                          <m:t>2530</m:t>
                        </m:r>
                      </m:den>
                    </m:f>
                  </m:oMath>
                </a14:m>
                <a:endParaRPr lang="en-US" sz="2200" dirty="0"/>
              </a:p>
              <a:p>
                <a:pPr marL="0" indent="0">
                  <a:buNone/>
                </a:pPr>
                <a:r>
                  <a:rPr lang="en-US" sz="2200" dirty="0"/>
                  <a:t>P(X=1)=P( 3 defective and 1 good ones)=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3</m:t>
                                </m:r>
                              </m:sub>
                            </m:sSub>
                          </m:e>
                        </m:sPre>
                        <m:r>
                          <a:rPr lang="en-US" sz="2200" i="1">
                            <a:latin typeface="Cambria Math"/>
                            <a:ea typeface="Cambria Math"/>
                          </a:rPr>
                          <m:t>×</m:t>
                        </m:r>
                        <m:sPre>
                          <m:sPrePr>
                            <m:ctrlPr>
                              <a:rPr lang="en-US" sz="2200" i="1">
                                <a:latin typeface="Cambria Math" panose="02040503050406030204" pitchFamily="18" charset="0"/>
                              </a:rPr>
                            </m:ctrlPr>
                          </m:sPreP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1</m:t>
                                </m:r>
                              </m:sub>
                            </m:sSub>
                          </m:e>
                        </m:sPre>
                      </m:num>
                      <m:den>
                        <m:sPre>
                          <m:sPrePr>
                            <m:ctrlPr>
                              <a:rPr lang="en-US" sz="2200" i="1">
                                <a:latin typeface="Cambria Math" panose="02040503050406030204" pitchFamily="18" charset="0"/>
                              </a:rPr>
                            </m:ctrlPr>
                          </m:sPreP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40</m:t>
                        </m:r>
                      </m:num>
                      <m:den>
                        <m:r>
                          <a:rPr lang="en-US" sz="2200" i="1">
                            <a:latin typeface="Cambria Math"/>
                          </a:rPr>
                          <m:t>2530</m:t>
                        </m:r>
                      </m:den>
                    </m:f>
                  </m:oMath>
                </a14:m>
                <a:endParaRPr lang="en-US" sz="2200" dirty="0"/>
              </a:p>
              <a:p>
                <a:pPr marL="0" indent="0">
                  <a:buNone/>
                </a:pPr>
                <a:r>
                  <a:rPr lang="en-US" sz="2200" dirty="0"/>
                  <a:t>P(X=1)=P( all 4 defectives)=</a:t>
                </a:r>
                <a14:m>
                  <m:oMath xmlns:m="http://schemas.openxmlformats.org/officeDocument/2006/math">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sup>
                            <m:r>
                              <a:rPr lang="en-US" sz="2200" i="1">
                                <a:latin typeface="Cambria Math"/>
                              </a:rPr>
                              <m:t>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num>
                      <m:den>
                        <m:sPre>
                          <m:sPrePr>
                            <m:ctrlPr>
                              <a:rPr lang="en-US" sz="2200" i="1">
                                <a:latin typeface="Cambria Math" panose="02040503050406030204" pitchFamily="18" charset="0"/>
                              </a:rPr>
                            </m:ctrlPr>
                          </m:sPrePr>
                          <m:sub/>
                          <m:sup>
                            <m:r>
                              <a:rPr lang="en-US" sz="2200" i="1">
                                <a:latin typeface="Cambria Math"/>
                              </a:rPr>
                              <m:t>25</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4</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2530</m:t>
                        </m:r>
                      </m:den>
                    </m:f>
                  </m:oMath>
                </a14:m>
                <a:endParaRPr lang="en-US" sz="2200" dirty="0"/>
              </a:p>
              <a:p>
                <a:pPr marL="0" indent="0">
                  <a:buNone/>
                </a:pPr>
                <a:r>
                  <a:rPr lang="en-US" sz="2200" dirty="0"/>
                  <a:t>Therefore probability distribution of the random variable X is </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60375" y="1524000"/>
                <a:ext cx="8229600" cy="4525963"/>
              </a:xfrm>
              <a:blipFill rotWithShape="0">
                <a:blip r:embed="rId3"/>
                <a:stretch>
                  <a:fillRect l="-963"/>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80" y="3581400"/>
            <a:ext cx="82359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smtClean="0"/>
              <a:t>Probability Mass 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075011216"/>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Q 2.</a:t>
                </a:r>
                <a:r>
                  <a:rPr lang="en-US" sz="2200" dirty="0"/>
                  <a:t> A die is tossed thrice . A success is ‘getting 1 or 6’ on a toss . Find the mean and the variance of the number of success.</a:t>
                </a:r>
              </a:p>
              <a:p>
                <a:pPr marL="0" indent="0">
                  <a:buNone/>
                </a:pPr>
                <a:r>
                  <a:rPr lang="en-US" sz="2200" b="1" dirty="0"/>
                  <a:t>Solution:</a:t>
                </a:r>
                <a:r>
                  <a:rPr lang="en-US" sz="2200" dirty="0"/>
                  <a:t> Let X denote the number of success . Clearly X can take the values 0,1,2 or 3.</a:t>
                </a:r>
              </a:p>
              <a:p>
                <a:pPr marL="0" indent="0">
                  <a:buNone/>
                </a:pPr>
                <a:r>
                  <a:rPr lang="en-US" sz="2200" dirty="0"/>
                  <a:t>Probability of success</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6</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endParaRPr lang="en-US" sz="2200" dirty="0"/>
              </a:p>
              <a:p>
                <a:pPr marL="0" indent="0">
                  <a:buNone/>
                </a:pPr>
                <a:r>
                  <a:rPr lang="en-US" sz="2200" dirty="0"/>
                  <a:t>Probability of failure</a:t>
                </a:r>
                <a14:m>
                  <m:oMath xmlns:m="http://schemas.openxmlformats.org/officeDocument/2006/math">
                    <m:r>
                      <a:rPr lang="en-US" sz="2200">
                        <a:latin typeface="Cambria Math"/>
                      </a:rPr>
                      <m:t>=</m:t>
                    </m:r>
                    <m:r>
                      <a:rPr lang="en-US" sz="2200" i="1">
                        <a:latin typeface="Cambria Math"/>
                      </a:rPr>
                      <m:t>1−</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oMath>
                </a14:m>
                <a:endParaRPr lang="en-US" sz="2200" dirty="0"/>
              </a:p>
              <a:p>
                <a:pPr marL="0" indent="0">
                  <a:buNone/>
                </a:pPr>
                <a:r>
                  <a:rPr lang="en-US" sz="2200" dirty="0"/>
                  <a:t>P(X=0)=P(no success)=P( all 3 failures)</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8</m:t>
                        </m:r>
                      </m:num>
                      <m:den>
                        <m:r>
                          <a:rPr lang="en-US" sz="2200" i="1">
                            <a:latin typeface="Cambria Math"/>
                            <a:ea typeface="Cambria Math"/>
                          </a:rPr>
                          <m:t>27</m:t>
                        </m:r>
                      </m:den>
                    </m:f>
                  </m:oMath>
                </a14:m>
                <a:endParaRPr lang="en-US" sz="2200" dirty="0"/>
              </a:p>
              <a:p>
                <a:pPr marL="0" indent="0">
                  <a:buNone/>
                </a:pPr>
                <a:r>
                  <a:rPr lang="en-US" sz="2200" dirty="0"/>
                  <a:t>P(X=1)= P(1 success and 2 failure) </a:t>
                </a:r>
                <a14:m>
                  <m:oMath xmlns:m="http://schemas.openxmlformats.org/officeDocument/2006/math">
                    <m:r>
                      <a:rPr lang="en-US" sz="2200">
                        <a:latin typeface="Cambria Math"/>
                      </a:rPr>
                      <m:t>=</m:t>
                    </m:r>
                    <m:sPre>
                      <m:sPrePr>
                        <m:ctrlPr>
                          <a:rPr lang="en-US" sz="2200" i="1">
                            <a:latin typeface="Cambria Math" panose="02040503050406030204" pitchFamily="18" charset="0"/>
                          </a:rPr>
                        </m:ctrlPr>
                      </m:sPrePr>
                      <m:sub/>
                      <m:sup>
                        <m:r>
                          <a:rPr lang="en-US" sz="2200" i="1">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1</m:t>
                            </m:r>
                          </m:sub>
                        </m:sSub>
                        <m:r>
                          <a:rPr lang="en-US" sz="2200" i="1">
                            <a:latin typeface="Cambria Math"/>
                            <a:ea typeface="Cambria Math"/>
                          </a:rPr>
                          <m:t>×</m:t>
                        </m:r>
                      </m:e>
                    </m:sPr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12</m:t>
                        </m:r>
                      </m:num>
                      <m:den>
                        <m:r>
                          <a:rPr lang="en-US" sz="2200" i="1">
                            <a:latin typeface="Cambria Math"/>
                            <a:ea typeface="Cambria Math"/>
                          </a:rPr>
                          <m:t>27</m:t>
                        </m:r>
                      </m:den>
                    </m:f>
                  </m:oMath>
                </a14:m>
                <a:endParaRPr lang="en-US" sz="2200" dirty="0"/>
              </a:p>
              <a:p>
                <a:pPr marL="0" indent="0">
                  <a:buNone/>
                </a:pPr>
                <a:r>
                  <a:rPr lang="en-US" sz="2200" dirty="0" smtClean="0"/>
                  <a:t>P(X=2)= P(2 </a:t>
                </a:r>
                <a:r>
                  <a:rPr lang="en-US" sz="2200" dirty="0"/>
                  <a:t>success and </a:t>
                </a:r>
                <a:r>
                  <a:rPr lang="en-US" sz="2200" dirty="0" smtClean="0"/>
                  <a:t>1 </a:t>
                </a:r>
                <a:r>
                  <a:rPr lang="en-US" sz="2200" dirty="0"/>
                  <a:t>failure) </a:t>
                </a:r>
                <a14:m>
                  <m:oMath xmlns:m="http://schemas.openxmlformats.org/officeDocument/2006/math">
                    <m:r>
                      <a:rPr lang="en-US" sz="2200">
                        <a:latin typeface="Cambria Math"/>
                      </a:rPr>
                      <m:t>=</m:t>
                    </m:r>
                    <m:sPre>
                      <m:sPrePr>
                        <m:ctrlPr>
                          <a:rPr lang="en-US" sz="2200" i="1">
                            <a:latin typeface="Cambria Math" panose="02040503050406030204" pitchFamily="18" charset="0"/>
                          </a:rPr>
                        </m:ctrlPr>
                      </m:sPrePr>
                      <m:sub/>
                      <m:sup>
                        <m:r>
                          <a:rPr lang="en-US" sz="2200" i="1">
                            <a:latin typeface="Cambria Math"/>
                          </a:rPr>
                          <m:t>3</m:t>
                        </m:r>
                      </m:sup>
                      <m:e>
                        <m:sSub>
                          <m:sSubPr>
                            <m:ctrlPr>
                              <a:rPr lang="en-US" sz="2200" i="1">
                                <a:latin typeface="Cambria Math" panose="02040503050406030204" pitchFamily="18" charset="0"/>
                              </a:rPr>
                            </m:ctrlPr>
                          </m:sSubPr>
                          <m:e>
                            <m:r>
                              <a:rPr lang="en-US" sz="2200" i="1">
                                <a:latin typeface="Cambria Math"/>
                              </a:rPr>
                              <m:t>𝐶</m:t>
                            </m:r>
                          </m:e>
                          <m:sub>
                            <m:r>
                              <a:rPr lang="en-US" sz="2200" b="0" i="1" smtClean="0">
                                <a:latin typeface="Cambria Math"/>
                              </a:rPr>
                              <m:t>2</m:t>
                            </m:r>
                          </m:sub>
                        </m:sSub>
                        <m:r>
                          <a:rPr lang="en-US" sz="2200" i="1">
                            <a:latin typeface="Cambria Math"/>
                            <a:ea typeface="Cambria Math"/>
                          </a:rPr>
                          <m:t>×</m:t>
                        </m:r>
                      </m:e>
                    </m:sPr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6</m:t>
                        </m:r>
                      </m:num>
                      <m:den>
                        <m:r>
                          <a:rPr lang="en-US" sz="2200" i="1">
                            <a:latin typeface="Cambria Math"/>
                            <a:ea typeface="Cambria Math"/>
                          </a:rPr>
                          <m:t>27</m:t>
                        </m:r>
                      </m:den>
                    </m:f>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D8CBDB-2A49-4B52-BA2C-FF2C971E1997}"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r>
              <a:rPr lang="en-US" dirty="0" smtClean="0"/>
              <a:t>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smtClean="0"/>
              <a:t>Probability Mass 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3371965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P(X=3)= P(all 3 successes) </a:t>
                </a:r>
                <a14:m>
                  <m:oMath xmlns:m="http://schemas.openxmlformats.org/officeDocument/2006/math">
                    <m:r>
                      <a:rPr lang="en-US" sz="2200">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m:t>
                    </m:r>
                  </m:oMath>
                </a14:m>
                <a:r>
                  <a:rPr lang="en-US" sz="2200" dirty="0"/>
                  <a:t> </a:t>
                </a:r>
                <a14:m>
                  <m:oMath xmlns:m="http://schemas.openxmlformats.org/officeDocument/2006/math">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m:t>
                        </m:r>
                      </m:num>
                      <m:den>
                        <m:r>
                          <a:rPr lang="en-US" sz="2200" i="1">
                            <a:latin typeface="Cambria Math"/>
                          </a:rPr>
                          <m:t>3</m:t>
                        </m:r>
                      </m:den>
                    </m:f>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27</m:t>
                        </m:r>
                      </m:den>
                    </m:f>
                  </m:oMath>
                </a14:m>
                <a:endParaRPr lang="en-US" sz="2200" dirty="0" smtClean="0">
                  <a:ea typeface="Cambria Math"/>
                </a:endParaRPr>
              </a:p>
              <a:p>
                <a:pPr marL="0" indent="0">
                  <a:buNone/>
                </a:pPr>
                <a:r>
                  <a:rPr lang="en-US" sz="2200" dirty="0" smtClean="0"/>
                  <a:t>Therefore the probability distribution of the random variable X is </a:t>
                </a:r>
              </a:p>
              <a:p>
                <a:pPr marL="0" indent="0">
                  <a:buNone/>
                </a:pPr>
                <a:endParaRPr lang="en-US" sz="2200" dirty="0" smtClean="0"/>
              </a:p>
              <a:p>
                <a:pPr marL="0" indent="0">
                  <a:buNone/>
                </a:pPr>
                <a:endParaRPr lang="en-US" sz="2200" dirty="0" smtClean="0"/>
              </a:p>
              <a:p>
                <a:pPr marL="0" indent="0">
                  <a:buNone/>
                </a:pPr>
                <a:endParaRPr lang="en-US" sz="2200" dirty="0"/>
              </a:p>
              <a:p>
                <a:pPr marL="0" indent="0">
                  <a:buNone/>
                </a:pPr>
                <a:r>
                  <a:rPr lang="en-US" sz="2200" dirty="0" smtClean="0"/>
                  <a:t> To find the  mean and Variance</a:t>
                </a:r>
              </a:p>
              <a:p>
                <a:pPr marL="0" indent="0">
                  <a:buNone/>
                </a:pPr>
                <a:r>
                  <a:rPr lang="en-US" sz="2200" dirty="0" smtClean="0">
                    <a:ea typeface="Cambria Math"/>
                  </a:rPr>
                  <a:t>Mean </a:t>
                </a:r>
                <a14:m>
                  <m:oMath xmlns:m="http://schemas.openxmlformats.org/officeDocument/2006/math">
                    <m:r>
                      <a:rPr lang="en-US" sz="2200" i="1" smtClean="0">
                        <a:latin typeface="Cambria Math"/>
                        <a:ea typeface="Cambria Math"/>
                      </a:rPr>
                      <m:t>𝜇</m:t>
                    </m:r>
                    <m:r>
                      <a:rPr lang="en-US" sz="2200" i="1" smtClean="0">
                        <a:latin typeface="Cambria Math"/>
                        <a:ea typeface="Cambria Math"/>
                      </a:rPr>
                      <m:t>=</m:t>
                    </m:r>
                    <m:nary>
                      <m:naryPr>
                        <m:chr m:val="∑"/>
                        <m:subHide m:val="on"/>
                        <m:supHide m:val="on"/>
                        <m:ctrlPr>
                          <a:rPr lang="en-US" sz="2200" i="1" smtClean="0">
                            <a:latin typeface="Cambria Math" panose="02040503050406030204" pitchFamily="18" charset="0"/>
                            <a:ea typeface="Cambria Math"/>
                          </a:rPr>
                        </m:ctrlPr>
                      </m:naryPr>
                      <m:sub/>
                      <m:sup/>
                      <m:e>
                        <m:sSub>
                          <m:sSubPr>
                            <m:ctrlPr>
                              <a:rPr lang="en-US" sz="2200" i="1" smtClean="0">
                                <a:latin typeface="Cambria Math" panose="02040503050406030204" pitchFamily="18" charset="0"/>
                                <a:ea typeface="Cambria Math"/>
                              </a:rPr>
                            </m:ctrlPr>
                          </m:sSubPr>
                          <m:e>
                            <m:r>
                              <a:rPr lang="en-US" sz="2200" b="0" i="1" smtClean="0">
                                <a:latin typeface="Cambria Math"/>
                                <a:ea typeface="Cambria Math"/>
                              </a:rPr>
                              <m:t>𝑝</m:t>
                            </m:r>
                          </m:e>
                          <m:sub>
                            <m:r>
                              <a:rPr lang="en-US" sz="2200" b="0" i="1" smtClean="0">
                                <a:latin typeface="Cambria Math"/>
                                <a:ea typeface="Cambria Math"/>
                              </a:rPr>
                              <m:t>𝑖</m:t>
                            </m:r>
                          </m:sub>
                        </m:sSub>
                        <m:sSub>
                          <m:sSubPr>
                            <m:ctrlPr>
                              <a:rPr lang="en-US" sz="2200" i="1" smtClean="0">
                                <a:latin typeface="Cambria Math" panose="02040503050406030204" pitchFamily="18" charset="0"/>
                                <a:ea typeface="Cambria Math"/>
                              </a:rPr>
                            </m:ctrlPr>
                          </m:sSubPr>
                          <m:e>
                            <m:r>
                              <a:rPr lang="en-US" sz="2200" b="0" i="1" smtClean="0">
                                <a:latin typeface="Cambria Math"/>
                                <a:ea typeface="Cambria Math"/>
                              </a:rPr>
                              <m:t>𝑥</m:t>
                            </m:r>
                          </m:e>
                          <m:sub>
                            <m:r>
                              <a:rPr lang="en-US" sz="2200" b="0" i="1" smtClean="0">
                                <a:latin typeface="Cambria Math"/>
                                <a:ea typeface="Cambria Math"/>
                              </a:rPr>
                              <m:t>𝑖</m:t>
                            </m:r>
                          </m:sub>
                        </m:sSub>
                        <m:r>
                          <a:rPr lang="en-US" sz="2200" b="0" i="1" smtClean="0">
                            <a:latin typeface="Cambria Math"/>
                            <a:ea typeface="Cambria Math"/>
                          </a:rPr>
                          <m:t>=</m:t>
                        </m:r>
                      </m:e>
                    </m:nary>
                  </m:oMath>
                </a14:m>
                <a:r>
                  <a:rPr lang="en-US" sz="2200" dirty="0" smtClean="0"/>
                  <a:t> </a:t>
                </a:r>
                <a14:m>
                  <m:oMath xmlns:m="http://schemas.openxmlformats.org/officeDocument/2006/math">
                    <m:sSub>
                      <m:sSubPr>
                        <m:ctrlPr>
                          <a:rPr lang="en-US" sz="2200" i="1" dirty="0" smtClean="0">
                            <a:latin typeface="Cambria Math" panose="02040503050406030204" pitchFamily="18" charset="0"/>
                          </a:rPr>
                        </m:ctrlPr>
                      </m:sSubPr>
                      <m:e>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0</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0</m:t>
                            </m:r>
                          </m:sub>
                        </m:sSub>
                        <m:r>
                          <a:rPr lang="en-US" sz="2200" b="0" i="1" dirty="0" smtClean="0">
                            <a:latin typeface="Cambria Math"/>
                          </a:rPr>
                          <m:t>+</m:t>
                        </m:r>
                        <m:r>
                          <a:rPr lang="en-US" sz="2200" b="0" i="1" dirty="0" smtClean="0">
                            <a:latin typeface="Cambria Math"/>
                          </a:rPr>
                          <m:t>𝑥</m:t>
                        </m:r>
                      </m:e>
                      <m:sub>
                        <m:r>
                          <a:rPr lang="en-US" sz="2200" b="0" i="1" dirty="0" smtClean="0">
                            <a:latin typeface="Cambria Math"/>
                          </a:rPr>
                          <m:t>1</m:t>
                        </m:r>
                      </m:sub>
                    </m:sSub>
                    <m:sSub>
                      <m:sSubPr>
                        <m:ctrlPr>
                          <a:rPr lang="en-US" sz="2200" i="1" dirty="0" smtClean="0">
                            <a:latin typeface="Cambria Math" panose="02040503050406030204" pitchFamily="18" charset="0"/>
                          </a:rPr>
                        </m:ctrlPr>
                      </m:sSubPr>
                      <m:e>
                        <m:r>
                          <a:rPr lang="en-US" sz="2200" b="0" i="1" dirty="0" smtClean="0">
                            <a:latin typeface="Cambria Math"/>
                          </a:rPr>
                          <m:t>𝑝</m:t>
                        </m:r>
                      </m:e>
                      <m:sub>
                        <m:r>
                          <a:rPr lang="en-US" sz="2200" b="0" i="1" dirty="0" smtClean="0">
                            <a:latin typeface="Cambria Math"/>
                          </a:rPr>
                          <m:t>1</m:t>
                        </m:r>
                      </m:sub>
                    </m:sSub>
                    <m:r>
                      <a:rPr lang="en-US" sz="2200" i="1" dirty="0" smtClean="0">
                        <a:latin typeface="Cambria Math"/>
                        <a:ea typeface="Cambria Math"/>
                      </a:rPr>
                      <m:t>+</m:t>
                    </m:r>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2</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2</m:t>
                        </m:r>
                      </m:sub>
                    </m:sSub>
                    <m:r>
                      <a:rPr lang="en-US" sz="2200" b="0" i="1" dirty="0" smtClean="0">
                        <a:latin typeface="Cambria Math"/>
                      </a:rPr>
                      <m:t>+</m:t>
                    </m:r>
                    <m:sSub>
                      <m:sSubPr>
                        <m:ctrlPr>
                          <a:rPr lang="en-US" sz="2200" i="1" dirty="0">
                            <a:latin typeface="Cambria Math" panose="02040503050406030204" pitchFamily="18" charset="0"/>
                          </a:rPr>
                        </m:ctrlPr>
                      </m:sSubPr>
                      <m:e>
                        <m:r>
                          <a:rPr lang="en-US" sz="2200" i="1" dirty="0">
                            <a:latin typeface="Cambria Math"/>
                          </a:rPr>
                          <m:t>𝑥</m:t>
                        </m:r>
                      </m:e>
                      <m:sub>
                        <m:r>
                          <a:rPr lang="en-US" sz="2200" b="0" i="1" dirty="0" smtClean="0">
                            <a:latin typeface="Cambria Math"/>
                          </a:rPr>
                          <m:t>3</m:t>
                        </m:r>
                      </m:sub>
                    </m:sSub>
                    <m:sSub>
                      <m:sSubPr>
                        <m:ctrlPr>
                          <a:rPr lang="en-US" sz="2200" i="1" dirty="0">
                            <a:latin typeface="Cambria Math" panose="02040503050406030204" pitchFamily="18" charset="0"/>
                          </a:rPr>
                        </m:ctrlPr>
                      </m:sSubPr>
                      <m:e>
                        <m:r>
                          <a:rPr lang="en-US" sz="2200" i="1" dirty="0">
                            <a:latin typeface="Cambria Math"/>
                          </a:rPr>
                          <m:t>𝑝</m:t>
                        </m:r>
                      </m:e>
                      <m:sub>
                        <m:r>
                          <a:rPr lang="en-US" sz="2200" b="0" i="1" dirty="0" smtClean="0">
                            <a:latin typeface="Cambria Math"/>
                          </a:rPr>
                          <m:t>3</m:t>
                        </m:r>
                      </m:sub>
                    </m:sSub>
                  </m:oMath>
                </a14:m>
                <a:endParaRPr lang="en-US" sz="22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a:ea typeface="Cambria Math"/>
                        </a:rPr>
                        <m:t>=</m:t>
                      </m:r>
                      <m:r>
                        <a:rPr lang="en-US" sz="2200" b="0" i="1" smtClean="0">
                          <a:latin typeface="Cambria Math"/>
                          <a:ea typeface="Cambria Math"/>
                        </a:rPr>
                        <m:t>0×</m:t>
                      </m:r>
                      <m:f>
                        <m:fPr>
                          <m:ctrlPr>
                            <a:rPr lang="en-US" sz="2200" i="1">
                              <a:latin typeface="Cambria Math" panose="02040503050406030204" pitchFamily="18" charset="0"/>
                              <a:ea typeface="Cambria Math"/>
                            </a:rPr>
                          </m:ctrlPr>
                        </m:fPr>
                        <m:num>
                          <m:r>
                            <a:rPr lang="en-US" sz="2200" i="1">
                              <a:latin typeface="Cambria Math"/>
                              <a:ea typeface="Cambria Math"/>
                            </a:rPr>
                            <m:t>8</m:t>
                          </m:r>
                        </m:num>
                        <m:den>
                          <m:r>
                            <a:rPr lang="en-US" sz="2200" i="1">
                              <a:latin typeface="Cambria Math"/>
                              <a:ea typeface="Cambria Math"/>
                            </a:rPr>
                            <m:t>27</m:t>
                          </m:r>
                        </m:den>
                      </m:f>
                      <m:r>
                        <a:rPr lang="en-US" sz="2200" b="0" i="0" smtClean="0">
                          <a:latin typeface="Cambria Math"/>
                          <a:ea typeface="Cambria Math"/>
                        </a:rPr>
                        <m:t>+1</m:t>
                      </m:r>
                      <m:r>
                        <a:rPr lang="en-US" sz="2200" b="0" i="1" smtClean="0">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12</m:t>
                          </m:r>
                        </m:num>
                        <m:den>
                          <m:r>
                            <a:rPr lang="en-US" sz="2200" i="1">
                              <a:latin typeface="Cambria Math"/>
                              <a:ea typeface="Cambria Math"/>
                            </a:rPr>
                            <m:t>27</m:t>
                          </m:r>
                        </m:den>
                      </m:f>
                      <m:r>
                        <a:rPr lang="en-US" sz="2200" b="0" i="1" smtClean="0">
                          <a:latin typeface="Cambria Math"/>
                          <a:ea typeface="Cambria Math"/>
                        </a:rPr>
                        <m:t>+2×</m:t>
                      </m:r>
                      <m:f>
                        <m:fPr>
                          <m:ctrlPr>
                            <a:rPr lang="en-US" sz="2200" i="1">
                              <a:latin typeface="Cambria Math" panose="02040503050406030204" pitchFamily="18" charset="0"/>
                              <a:ea typeface="Cambria Math"/>
                            </a:rPr>
                          </m:ctrlPr>
                        </m:fPr>
                        <m:num>
                          <m:r>
                            <a:rPr lang="en-US" sz="2200" i="1">
                              <a:latin typeface="Cambria Math"/>
                              <a:ea typeface="Cambria Math"/>
                            </a:rPr>
                            <m:t>6</m:t>
                          </m:r>
                        </m:num>
                        <m:den>
                          <m:r>
                            <a:rPr lang="en-US" sz="2200" i="1">
                              <a:latin typeface="Cambria Math"/>
                              <a:ea typeface="Cambria Math"/>
                            </a:rPr>
                            <m:t>27</m:t>
                          </m:r>
                        </m:den>
                      </m:f>
                      <m:r>
                        <a:rPr lang="en-US" sz="2200" b="0" i="0" smtClean="0">
                          <a:latin typeface="Cambria Math"/>
                          <a:ea typeface="Cambria Math"/>
                        </a:rPr>
                        <m:t>+3</m:t>
                      </m:r>
                      <m:r>
                        <a:rPr lang="en-US" sz="2200" b="0" i="1" smtClean="0">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27</m:t>
                          </m:r>
                        </m:den>
                      </m:f>
                      <m:r>
                        <a:rPr lang="en-US" sz="2200" b="0" i="1" smtClean="0">
                          <a:latin typeface="Cambria Math"/>
                          <a:ea typeface="Cambria Math"/>
                        </a:rPr>
                        <m:t>=1</m:t>
                      </m:r>
                    </m:oMath>
                  </m:oMathPara>
                </a14:m>
                <a:endParaRPr lang="en-US" sz="2200" dirty="0" smtClean="0"/>
              </a:p>
              <a:p>
                <a:pPr marL="0" indent="0">
                  <a:buNone/>
                </a:pPr>
                <a:r>
                  <a:rPr lang="en-US" sz="2200" dirty="0" smtClean="0"/>
                  <a:t>Variance =</a:t>
                </a: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sSub>
                          <m:sSubPr>
                            <m:ctrlPr>
                              <a:rPr lang="en-US" sz="220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𝑖</m:t>
                            </m:r>
                          </m:sub>
                        </m:sSub>
                        <m:sSubSup>
                          <m:sSubSupPr>
                            <m:ctrlPr>
                              <a:rPr lang="en-US" sz="2200" i="1" smtClean="0">
                                <a:latin typeface="Cambria Math" panose="02040503050406030204" pitchFamily="18" charset="0"/>
                              </a:rPr>
                            </m:ctrlPr>
                          </m:sSubSupPr>
                          <m:e>
                            <m:sSub>
                              <m:sSubPr>
                                <m:ctrlPr>
                                  <a:rPr lang="en-US" sz="220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𝑖</m:t>
                                </m:r>
                              </m:sub>
                            </m:sSub>
                          </m:e>
                          <m:sub/>
                          <m:sup>
                            <m:r>
                              <a:rPr lang="en-US" sz="2200" b="0" i="1" smtClean="0">
                                <a:latin typeface="Cambria Math"/>
                              </a:rPr>
                              <m:t>2</m:t>
                            </m:r>
                          </m:sup>
                        </m:sSubSup>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ea typeface="Cambria Math"/>
                              </a:rPr>
                              <m:t>𝜇</m:t>
                            </m:r>
                          </m:e>
                          <m:sup>
                            <m:r>
                              <a:rPr lang="en-US" sz="2200" b="0" i="1" smtClean="0">
                                <a:latin typeface="Cambria Math"/>
                              </a:rPr>
                              <m:t>2</m:t>
                            </m:r>
                          </m:sup>
                        </m:sSup>
                        <m:r>
                          <a:rPr lang="en-US" sz="2200" b="0" i="1" smtClean="0">
                            <a:latin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5</m:t>
                            </m:r>
                          </m:num>
                          <m:den>
                            <m:r>
                              <a:rPr lang="en-US" sz="2200" b="0" i="1" smtClean="0">
                                <a:latin typeface="Cambria Math"/>
                                <a:ea typeface="Cambria Math"/>
                              </a:rPr>
                              <m:t>3</m:t>
                            </m:r>
                          </m:den>
                        </m:f>
                        <m:r>
                          <m:rPr>
                            <m:nor/>
                          </m:rPr>
                          <a:rPr lang="en-US" sz="2200" dirty="0"/>
                          <m:t> </m:t>
                        </m:r>
                        <m:r>
                          <a:rPr lang="en-US" sz="2200" b="0" i="1" dirty="0" smtClean="0">
                            <a:latin typeface="Cambria Math"/>
                          </a:rPr>
                          <m:t>−1=</m:t>
                        </m:r>
                        <m:f>
                          <m:fPr>
                            <m:ctrlPr>
                              <a:rPr lang="en-US" sz="2200" i="1">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r>
                          <m:rPr>
                            <m:nor/>
                          </m:rPr>
                          <a:rPr lang="en-US" sz="2200" dirty="0"/>
                          <m:t> </m:t>
                        </m:r>
                      </m:e>
                    </m:nary>
                  </m:oMath>
                </a14:m>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D0556B2-5433-47A7-9306-2FFE39CBF9BF}"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r>
              <a:rPr lang="en-US" dirty="0" smtClean="0"/>
              <a:t>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nvPr>
            </p:nvGraphicFramePr>
            <p:xfrm>
              <a:off x="723900" y="2209800"/>
              <a:ext cx="6096000" cy="976694"/>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P(X)</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8</m:t>
                                    </m:r>
                                  </m:num>
                                  <m:den>
                                    <m:r>
                                      <a:rPr lang="en-US" sz="1800" b="0" i="1" smtClean="0">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12</m:t>
                                    </m:r>
                                  </m:num>
                                  <m:den>
                                    <m:r>
                                      <a:rPr lang="en-US" sz="1800" b="0" i="1" smtClean="0">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b="0" i="1" smtClean="0">
                                        <a:latin typeface="Cambria Math"/>
                                        <a:ea typeface="Cambria Math"/>
                                      </a:rPr>
                                      <m:t>6</m:t>
                                    </m:r>
                                  </m:num>
                                  <m:den>
                                    <m:r>
                                      <a:rPr lang="en-US" sz="1800" i="1">
                                        <a:latin typeface="Cambria Math"/>
                                        <a:ea typeface="Cambria Math"/>
                                      </a:rPr>
                                      <m:t>27</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ea typeface="Cambria Math"/>
                                      </a:rPr>
                                    </m:ctrlPr>
                                  </m:fPr>
                                  <m:num>
                                    <m:r>
                                      <a:rPr lang="en-US" sz="1800" i="1">
                                        <a:latin typeface="Cambria Math"/>
                                        <a:ea typeface="Cambria Math"/>
                                      </a:rPr>
                                      <m:t>1</m:t>
                                    </m:r>
                                  </m:num>
                                  <m:den>
                                    <m:r>
                                      <a:rPr lang="en-US" sz="1800" i="1">
                                        <a:latin typeface="Cambria Math"/>
                                        <a:ea typeface="Cambria Math"/>
                                      </a:rPr>
                                      <m:t>27</m:t>
                                    </m:r>
                                  </m:den>
                                </m:f>
                              </m:oMath>
                            </m:oMathPara>
                          </a14:m>
                          <a:endParaRPr lang="en-US" dirty="0"/>
                        </a:p>
                      </a:txBody>
                      <a:tcPr/>
                    </a:tc>
                  </a:tr>
                </a:tbl>
              </a:graphicData>
            </a:graphic>
          </p:graphicFrame>
        </mc:Choice>
        <mc:Fallback xmlns="">
          <p:graphicFrame>
            <p:nvGraphicFramePr>
              <p:cNvPr id="2" name="Table 1"/>
              <p:cNvGraphicFramePr>
                <a:graphicFrameLocks noGrp="1"/>
              </p:cNvGraphicFramePr>
              <p:nvPr>
                <p:extLst/>
              </p:nvPr>
            </p:nvGraphicFramePr>
            <p:xfrm>
              <a:off x="723900" y="2209800"/>
              <a:ext cx="6096000" cy="976694"/>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X</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605854">
                    <a:tc>
                      <a:txBody>
                        <a:bodyPr/>
                        <a:lstStyle/>
                        <a:p>
                          <a:pPr algn="ctr"/>
                          <a:r>
                            <a:rPr lang="en-US" dirty="0" smtClean="0"/>
                            <a:t>P(X)</a:t>
                          </a:r>
                          <a:endParaRPr lang="en-US" dirty="0"/>
                        </a:p>
                      </a:txBody>
                      <a:tcPr/>
                    </a:tc>
                    <a:tc>
                      <a:txBody>
                        <a:bodyPr/>
                        <a:lstStyle/>
                        <a:p>
                          <a:endParaRPr lang="en-US"/>
                        </a:p>
                      </a:txBody>
                      <a:tcPr>
                        <a:blipFill rotWithShape="0">
                          <a:blip r:embed="rId4"/>
                          <a:stretch>
                            <a:fillRect l="-100500" t="-66000" r="-302500" b="-2000"/>
                          </a:stretch>
                        </a:blipFill>
                      </a:tcPr>
                    </a:tc>
                    <a:tc>
                      <a:txBody>
                        <a:bodyPr/>
                        <a:lstStyle/>
                        <a:p>
                          <a:endParaRPr lang="en-US"/>
                        </a:p>
                      </a:txBody>
                      <a:tcPr>
                        <a:blipFill rotWithShape="0">
                          <a:blip r:embed="rId4"/>
                          <a:stretch>
                            <a:fillRect l="-199502" t="-66000" r="-200995" b="-2000"/>
                          </a:stretch>
                        </a:blipFill>
                      </a:tcPr>
                    </a:tc>
                    <a:tc>
                      <a:txBody>
                        <a:bodyPr/>
                        <a:lstStyle/>
                        <a:p>
                          <a:endParaRPr lang="en-US"/>
                        </a:p>
                      </a:txBody>
                      <a:tcPr>
                        <a:blipFill rotWithShape="0">
                          <a:blip r:embed="rId4"/>
                          <a:stretch>
                            <a:fillRect l="-301000" t="-66000" r="-102000" b="-2000"/>
                          </a:stretch>
                        </a:blipFill>
                      </a:tcPr>
                    </a:tc>
                    <a:tc>
                      <a:txBody>
                        <a:bodyPr/>
                        <a:lstStyle/>
                        <a:p>
                          <a:endParaRPr lang="en-US"/>
                        </a:p>
                      </a:txBody>
                      <a:tcPr>
                        <a:blipFill rotWithShape="0">
                          <a:blip r:embed="rId4"/>
                          <a:stretch>
                            <a:fillRect l="-401000" t="-66000" r="-2000" b="-2000"/>
                          </a:stretch>
                        </a:blipFill>
                      </a:tcPr>
                    </a:tc>
                  </a:tr>
                </a:tbl>
              </a:graphicData>
            </a:graphic>
          </p:graphicFrame>
        </mc:Fallback>
      </mc:AlternateContent>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smtClean="0"/>
              <a:t>Probability Mass 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90907707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Continuous </a:t>
            </a:r>
            <a:r>
              <a:rPr lang="en-US" sz="2200" b="1" dirty="0"/>
              <a:t>Random Variable:</a:t>
            </a:r>
            <a:r>
              <a:rPr lang="en-US" sz="2200" dirty="0"/>
              <a:t> </a:t>
            </a:r>
            <a:r>
              <a:rPr lang="en-US" sz="2200" dirty="0" smtClean="0"/>
              <a:t>Which </a:t>
            </a:r>
            <a:r>
              <a:rPr lang="en-US" sz="2200" dirty="0"/>
              <a:t>variables can assume any value within interval is called continuous .</a:t>
            </a:r>
          </a:p>
          <a:p>
            <a:pPr marL="0" indent="0">
              <a:buNone/>
            </a:pPr>
            <a:r>
              <a:rPr lang="en-US" sz="2200" b="1" dirty="0"/>
              <a:t>Example :</a:t>
            </a:r>
            <a:r>
              <a:rPr lang="en-US" sz="2200" dirty="0"/>
              <a:t> </a:t>
            </a:r>
            <a:r>
              <a:rPr lang="en-US" sz="2200" dirty="0" smtClean="0"/>
              <a:t>The </a:t>
            </a:r>
            <a:r>
              <a:rPr lang="en-US" sz="2200" dirty="0"/>
              <a:t>heights of a group of individuals.</a:t>
            </a:r>
          </a:p>
          <a:p>
            <a:pPr marL="0" lvl="0" indent="0">
              <a:buNone/>
            </a:pPr>
            <a:endParaRPr lang="en-US" sz="2200" dirty="0">
              <a:solidFill>
                <a:schemeClr val="dk1"/>
              </a:solidFill>
            </a:endParaRPr>
          </a:p>
        </p:txBody>
      </p:sp>
      <p:sp>
        <p:nvSpPr>
          <p:cNvPr id="4" name="Date Placeholder 3"/>
          <p:cNvSpPr>
            <a:spLocks noGrp="1"/>
          </p:cNvSpPr>
          <p:nvPr>
            <p:ph type="dt" sz="half" idx="10"/>
          </p:nvPr>
        </p:nvSpPr>
        <p:spPr/>
        <p:txBody>
          <a:bodyPr/>
          <a:lstStyle/>
          <a:p>
            <a:fld id="{92BF6F54-69D5-4B67-BE48-8C6917C757E8}"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lvl="0" algn="ctr">
              <a:spcBef>
                <a:spcPct val="0"/>
              </a:spcBef>
              <a:defRPr/>
            </a:pPr>
            <a:r>
              <a:rPr lang="en-US" sz="3000" b="1" dirty="0" smtClean="0"/>
              <a:t>Continuous Random Variables(CO2)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4498716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Probability Density function: </a:t>
                </a:r>
                <a:r>
                  <a:rPr lang="en-US" sz="2200" dirty="0" smtClean="0"/>
                  <a:t>It is expressed as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𝑃</m:t>
                      </m:r>
                      <m:d>
                        <m:dPr>
                          <m:ctrlPr>
                            <a:rPr lang="en-US" sz="2200" i="1" smtClean="0">
                              <a:latin typeface="Cambria Math" panose="02040503050406030204" pitchFamily="18" charset="0"/>
                            </a:rPr>
                          </m:ctrlPr>
                        </m:dPr>
                        <m:e>
                          <m:r>
                            <a:rPr lang="en-US" sz="2200" b="0" i="1" smtClean="0">
                              <a:latin typeface="Cambria Math"/>
                            </a:rPr>
                            <m:t>𝑥</m:t>
                          </m:r>
                          <m:r>
                            <a:rPr lang="en-US" sz="2200" b="0" i="1" smtClean="0">
                              <a:latin typeface="Cambria Math"/>
                            </a:rPr>
                            <m:t>−</m:t>
                          </m:r>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2</m:t>
                              </m:r>
                            </m:den>
                          </m:f>
                          <m:r>
                            <a:rPr lang="en-US" sz="2200" b="0" i="1" smtClean="0">
                              <a:latin typeface="Cambria Math"/>
                            </a:rPr>
                            <m:t>𝑑𝑥</m:t>
                          </m:r>
                          <m:r>
                            <a:rPr lang="en-US" sz="2200" b="0" i="1" smtClean="0">
                              <a:latin typeface="Cambria Math"/>
                              <a:ea typeface="Cambria Math"/>
                            </a:rPr>
                            <m:t>≤</m:t>
                          </m:r>
                          <m:r>
                            <a:rPr lang="en-US" sz="2200" b="0" i="1" smtClean="0">
                              <a:latin typeface="Cambria Math"/>
                              <a:ea typeface="Cambria Math"/>
                            </a:rPr>
                            <m:t>𝑋</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m:t>
                          </m:r>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2</m:t>
                              </m:r>
                            </m:den>
                          </m:f>
                          <m:r>
                            <a:rPr lang="en-US" sz="2200" b="0" i="1">
                              <a:latin typeface="Cambria Math"/>
                            </a:rPr>
                            <m:t>𝑑𝑥</m:t>
                          </m:r>
                        </m:e>
                      </m:d>
                      <m:r>
                        <a:rPr lang="en-US" sz="2200" b="0" i="0" smtClean="0">
                          <a:latin typeface="Cambria Math"/>
                        </a:rPr>
                        <m:t>=</m:t>
                      </m:r>
                      <m:r>
                        <m:rPr>
                          <m:sty m:val="p"/>
                        </m:rPr>
                        <a:rPr lang="en-US" sz="2200" b="0" i="0" smtClean="0">
                          <a:latin typeface="Cambria Math"/>
                        </a:rPr>
                        <m:t>f</m:t>
                      </m:r>
                      <m:d>
                        <m:dPr>
                          <m:ctrlPr>
                            <a:rPr lang="en-US" sz="2200" i="1" smtClean="0">
                              <a:latin typeface="Cambria Math" panose="02040503050406030204" pitchFamily="18" charset="0"/>
                            </a:rPr>
                          </m:ctrlPr>
                        </m:dPr>
                        <m:e>
                          <m:r>
                            <m:rPr>
                              <m:sty m:val="p"/>
                            </m:rPr>
                            <a:rPr lang="en-US" sz="2200" b="0" i="0" smtClean="0">
                              <a:latin typeface="Cambria Math"/>
                            </a:rPr>
                            <m:t>x</m:t>
                          </m:r>
                        </m:e>
                      </m:d>
                      <m:r>
                        <m:rPr>
                          <m:sty m:val="p"/>
                        </m:rPr>
                        <a:rPr lang="en-US" sz="2200" b="0" i="0" smtClean="0">
                          <a:latin typeface="Cambria Math"/>
                        </a:rPr>
                        <m:t>dx</m:t>
                      </m:r>
                    </m:oMath>
                  </m:oMathPara>
                </a14:m>
                <a:endParaRPr lang="en-US" sz="2200" dirty="0" smtClean="0"/>
              </a:p>
              <a:p>
                <a:pPr marL="0" indent="0">
                  <a:buNone/>
                </a:pPr>
                <a:r>
                  <a:rPr lang="en-US" sz="2200" b="1" dirty="0" smtClean="0"/>
                  <a:t>Properties of probability Density function:</a:t>
                </a:r>
              </a:p>
              <a:p>
                <a:pPr marL="514350" indent="-514350">
                  <a:buFont typeface="+mj-lt"/>
                  <a:buAutoNum type="romanLcPeriod"/>
                </a:pPr>
                <a14:m>
                  <m:oMath xmlns:m="http://schemas.openxmlformats.org/officeDocument/2006/math">
                    <m:r>
                      <a:rPr lang="en-US" sz="2200" b="0" i="1" smtClean="0">
                        <a:latin typeface="Cambria Math"/>
                      </a:rPr>
                      <m:t>𝑓</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ea typeface="Cambria Math"/>
                      </a:rPr>
                      <m:t>≥0</m:t>
                    </m:r>
                  </m:oMath>
                </a14:m>
                <a:r>
                  <a:rPr lang="en-US" sz="2200" dirty="0" smtClean="0"/>
                  <a:t> for every x, </a:t>
                </a:r>
              </a:p>
              <a:p>
                <a:pPr marL="514350" indent="-514350">
                  <a:buFont typeface="+mj-lt"/>
                  <a:buAutoNum type="romanLcPeriod"/>
                </a:pPr>
                <a14:m>
                  <m:oMath xmlns:m="http://schemas.openxmlformats.org/officeDocument/2006/math">
                    <m:nary>
                      <m:naryPr>
                        <m:limLoc m:val="undOvr"/>
                        <m:ctrlPr>
                          <a:rPr lang="en-US" sz="220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ea typeface="Cambria Math"/>
                          </a:rPr>
                          <m:t>∞</m:t>
                        </m:r>
                      </m:sup>
                      <m:e>
                        <m:r>
                          <a:rPr lang="en-US" sz="2200" b="0" i="1" smtClean="0">
                            <a:latin typeface="Cambria Math"/>
                          </a:rPr>
                          <m:t>𝑓</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r>
                          <a:rPr lang="en-US" sz="2200" b="0" i="1" smtClean="0">
                            <a:latin typeface="Cambria Math"/>
                          </a:rPr>
                          <m:t>=1</m:t>
                        </m:r>
                      </m:e>
                    </m:nary>
                  </m:oMath>
                </a14:m>
                <a:endParaRPr lang="en-US" sz="2200" dirty="0" smtClean="0"/>
              </a:p>
              <a:p>
                <a:pPr marL="0" indent="0">
                  <a:buNone/>
                </a:pPr>
                <a:r>
                  <a:rPr lang="en-US" sz="2200" b="1" dirty="0" smtClean="0"/>
                  <a:t>Q1.</a:t>
                </a:r>
                <a:r>
                  <a:rPr lang="en-US" sz="2200" dirty="0" smtClean="0"/>
                  <a:t> If f(x) has probability density </a:t>
                </a:r>
                <a14:m>
                  <m:oMath xmlns:m="http://schemas.openxmlformats.org/officeDocument/2006/math">
                    <m:r>
                      <a:rPr lang="en-US" sz="2200" b="0" i="1" smtClean="0">
                        <a:latin typeface="Cambria Math"/>
                      </a:rPr>
                      <m:t>𝑐</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2</m:t>
                        </m:r>
                      </m:sup>
                    </m:sSup>
                    <m:r>
                      <a:rPr lang="en-US" sz="2200" b="0" i="1" smtClean="0">
                        <a:latin typeface="Cambria Math"/>
                      </a:rPr>
                      <m:t>,0</m:t>
                    </m:r>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&lt;1,</m:t>
                    </m:r>
                  </m:oMath>
                </a14:m>
                <a:r>
                  <a:rPr lang="en-US" sz="2200" dirty="0" smtClean="0"/>
                  <a:t> determine c and find the probability that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3</m:t>
                        </m:r>
                      </m:den>
                    </m:f>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oMath>
                </a14:m>
                <a:r>
                  <a:rPr lang="en-US" sz="2200" dirty="0" smtClean="0"/>
                  <a:t>, i.e. </a:t>
                </a:r>
                <a14:m>
                  <m:oMath xmlns:m="http://schemas.openxmlformats.org/officeDocument/2006/math">
                    <m:r>
                      <m:rPr>
                        <m:sty m:val="p"/>
                      </m:rPr>
                      <a:rPr lang="en-US" sz="2200" b="0" i="0" smtClean="0">
                        <a:latin typeface="Cambria Math"/>
                      </a:rPr>
                      <m:t>P</m:t>
                    </m:r>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&lt;</m:t>
                        </m:r>
                        <m:r>
                          <a:rPr lang="en-US" sz="2200" b="0" i="1">
                            <a:latin typeface="Cambria Math"/>
                            <a:ea typeface="Cambria Math"/>
                          </a:rPr>
                          <m:t>𝑥</m:t>
                        </m:r>
                        <m:r>
                          <a:rPr lang="en-US" sz="2200" b="0" i="1">
                            <a:latin typeface="Cambria Math"/>
                            <a:ea typeface="Cambria Math"/>
                          </a:rPr>
                          <m:t>&lt;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d>
                  </m:oMath>
                </a14:m>
                <a:r>
                  <a:rPr lang="en-US" sz="2200" dirty="0" smtClean="0"/>
                  <a:t>.</a:t>
                </a:r>
              </a:p>
              <a:p>
                <a:pPr marL="0" indent="0">
                  <a:buNone/>
                </a:pPr>
                <a:r>
                  <a:rPr lang="en-US" sz="2200" b="1" dirty="0" smtClean="0"/>
                  <a:t>Solution: </a:t>
                </a:r>
                <a:r>
                  <a:rPr lang="en-US" sz="2200" dirty="0" smtClean="0"/>
                  <a:t>Probability density function </a:t>
                </a:r>
                <a14:m>
                  <m:oMath xmlns:m="http://schemas.openxmlformats.org/officeDocument/2006/math">
                    <m:r>
                      <m:rPr>
                        <m:sty m:val="p"/>
                      </m:rPr>
                      <a:rPr lang="en-US" sz="2200" b="0" i="0" smtClean="0">
                        <a:latin typeface="Cambria Math"/>
                      </a:rPr>
                      <m:t>f</m:t>
                    </m:r>
                    <m:d>
                      <m:dPr>
                        <m:ctrlPr>
                          <a:rPr lang="en-US" sz="2200" i="1" smtClean="0">
                            <a:latin typeface="Cambria Math" panose="02040503050406030204" pitchFamily="18" charset="0"/>
                          </a:rPr>
                        </m:ctrlPr>
                      </m:dPr>
                      <m:e>
                        <m:r>
                          <m:rPr>
                            <m:sty m:val="p"/>
                          </m:rPr>
                          <a:rPr lang="en-US" sz="2200" b="0" i="0" smtClean="0">
                            <a:latin typeface="Cambria Math"/>
                          </a:rPr>
                          <m:t>x</m:t>
                        </m:r>
                      </m:e>
                    </m:d>
                    <m:r>
                      <a:rPr lang="en-US" sz="2200" b="0" i="0" smtClean="0">
                        <a:latin typeface="Cambria Math"/>
                      </a:rPr>
                      <m:t>=</m:t>
                    </m:r>
                    <m:r>
                      <a:rPr lang="en-US" sz="2200" b="0" i="1">
                        <a:latin typeface="Cambria Math"/>
                      </a:rPr>
                      <m:t>𝑐</m:t>
                    </m:r>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2</m:t>
                        </m:r>
                      </m:sup>
                    </m:sSup>
                  </m:oMath>
                </a14:m>
                <a:r>
                  <a:rPr lang="en-US" sz="2200" dirty="0" smtClean="0"/>
                  <a:t>……..(1)</a:t>
                </a:r>
              </a:p>
              <a:p>
                <a:pPr marL="0" indent="0">
                  <a:buNone/>
                </a:pPr>
                <a:r>
                  <a:rPr lang="en-US" sz="2200" dirty="0" smtClean="0"/>
                  <a:t>Using  2</a:t>
                </a:r>
                <a:r>
                  <a:rPr lang="en-US" sz="2200" baseline="30000" dirty="0" smtClean="0"/>
                  <a:t>nd</a:t>
                </a:r>
                <a:r>
                  <a:rPr lang="en-US" sz="2200" dirty="0" smtClean="0"/>
                  <a:t> property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398B979-EF84-4856-A96C-5C60CAE4374C}"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b="1" dirty="0" smtClean="0"/>
          </a:p>
          <a:p>
            <a:pPr lvl="0" algn="ctr">
              <a:spcBef>
                <a:spcPct val="0"/>
              </a:spcBef>
              <a:defRPr/>
            </a:pPr>
            <a:r>
              <a:rPr lang="en-US" sz="3000" b="1" dirty="0"/>
              <a:t> </a:t>
            </a:r>
            <a:endParaRPr lang="en-US" sz="3000" b="1" dirty="0" smtClean="0"/>
          </a:p>
          <a:p>
            <a:pPr lvl="0" algn="ctr">
              <a:spcBef>
                <a:spcPct val="0"/>
              </a:spcBef>
              <a:defRPr/>
            </a:pPr>
            <a:r>
              <a:rPr lang="en-US" sz="3000" b="1" dirty="0"/>
              <a:t>Probability Density </a:t>
            </a:r>
            <a:r>
              <a:rPr lang="en-US" sz="3000" b="1" dirty="0" smtClean="0"/>
              <a:t>function(CO2)</a:t>
            </a:r>
            <a:endParaRPr lang="en-US" sz="3000" b="1" dirty="0"/>
          </a:p>
          <a:p>
            <a:pPr algn="ctr">
              <a:spcBef>
                <a:spcPct val="0"/>
              </a:spcBef>
              <a:defRPr/>
            </a:pP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09572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We have</a:t>
                </a:r>
              </a:p>
              <a:p>
                <a:pPr marL="0" indent="0">
                  <a:buNone/>
                </a:pPr>
                <a:r>
                  <a:rPr lang="en-US" sz="2200" dirty="0" smtClean="0"/>
                  <a:t> </a:t>
                </a:r>
                <a14:m>
                  <m:oMath xmlns:m="http://schemas.openxmlformats.org/officeDocument/2006/math">
                    <m:nary>
                      <m:naryPr>
                        <m:limLoc m:val="undOvr"/>
                        <m:ctrlPr>
                          <a:rPr lang="en-US" sz="2200" i="1" smtClean="0">
                            <a:latin typeface="Cambria Math" panose="02040503050406030204" pitchFamily="18" charset="0"/>
                          </a:rPr>
                        </m:ctrlPr>
                      </m:naryPr>
                      <m:sub>
                        <m:r>
                          <m:rPr>
                            <m:brk/>
                          </m:rPr>
                          <a:rPr lang="en-US" sz="2200" b="0" i="1" smtClean="0">
                            <a:latin typeface="Cambria Math"/>
                          </a:rPr>
                          <m:t>0</m:t>
                        </m:r>
                      </m:sub>
                      <m:sup>
                        <m:r>
                          <a:rPr lang="en-US" sz="2200" b="0" i="1" smtClean="0">
                            <a:latin typeface="Cambria Math"/>
                            <a:ea typeface="Cambria Math"/>
                          </a:rPr>
                          <m:t>1</m:t>
                        </m:r>
                      </m:sup>
                      <m:e>
                        <m:r>
                          <a:rPr lang="en-US" sz="2200" i="1">
                            <a:latin typeface="Cambria Math"/>
                          </a:rPr>
                          <m:t>𝑐</m:t>
                        </m:r>
                        <m:sSup>
                          <m:sSupPr>
                            <m:ctrlPr>
                              <a:rPr lang="en-US" sz="2200" i="1">
                                <a:latin typeface="Cambria Math" panose="02040503050406030204" pitchFamily="18" charset="0"/>
                              </a:rPr>
                            </m:ctrlPr>
                          </m:sSupPr>
                          <m:e>
                            <m:r>
                              <a:rPr lang="en-US" sz="2200" i="1">
                                <a:latin typeface="Cambria Math"/>
                              </a:rPr>
                              <m:t>𝑥</m:t>
                            </m:r>
                          </m:e>
                          <m:sup>
                            <m:r>
                              <a:rPr lang="en-US" sz="2200" i="1">
                                <a:latin typeface="Cambria Math"/>
                              </a:rPr>
                              <m:t>2</m:t>
                            </m:r>
                          </m:sup>
                        </m:sSup>
                        <m:r>
                          <a:rPr lang="en-US" sz="2200" i="1">
                            <a:latin typeface="Cambria Math"/>
                          </a:rPr>
                          <m:t>=1</m:t>
                        </m:r>
                      </m:e>
                    </m:nary>
                  </m:oMath>
                </a14:m>
                <a:endParaRPr lang="en-US" sz="220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SubSup>
                        <m:sSubSupPr>
                          <m:ctrlPr>
                            <a:rPr lang="en-US" sz="2200" i="1" smtClean="0">
                              <a:latin typeface="Cambria Math" panose="02040503050406030204" pitchFamily="18" charset="0"/>
                              <a:ea typeface="Cambria Math"/>
                            </a:rPr>
                          </m:ctrlPr>
                        </m:sSubSupPr>
                        <m:e>
                          <m:sSup>
                            <m:sSupPr>
                              <m:ctrlPr>
                                <a:rPr lang="en-US" sz="2200" i="1" smtClean="0">
                                  <a:latin typeface="Cambria Math" panose="02040503050406030204" pitchFamily="18" charset="0"/>
                                  <a:ea typeface="Cambria Math"/>
                                </a:rPr>
                              </m:ctrlPr>
                            </m:sSupPr>
                            <m:e>
                              <m:d>
                                <m:dPr>
                                  <m:begChr m:val="["/>
                                  <m:endChr m:val="]"/>
                                  <m:ctrlPr>
                                    <a:rPr lang="en-US" sz="2200" i="1">
                                      <a:latin typeface="Cambria Math" panose="02040503050406030204" pitchFamily="18" charset="0"/>
                                      <a:ea typeface="Cambria Math"/>
                                    </a:rPr>
                                  </m:ctrlPr>
                                </m:dPr>
                                <m:e>
                                  <m:r>
                                    <a:rPr lang="en-US" sz="2200" i="1">
                                      <a:latin typeface="Cambria Math"/>
                                      <a:ea typeface="Cambria Math"/>
                                    </a:rPr>
                                    <m:t>𝑐</m:t>
                                  </m:r>
                                  <m:sSup>
                                    <m:sSupPr>
                                      <m:ctrlPr>
                                        <a:rPr lang="en-US" sz="2200" i="1">
                                          <a:latin typeface="Cambria Math" panose="02040503050406030204" pitchFamily="18" charset="0"/>
                                          <a:ea typeface="Cambria Math"/>
                                        </a:rPr>
                                      </m:ctrlPr>
                                    </m:sSupPr>
                                    <m:e>
                                      <m:r>
                                        <a:rPr lang="en-US" sz="2200" b="0" i="1" smtClean="0">
                                          <a:latin typeface="Cambria Math"/>
                                          <a:ea typeface="Cambria Math"/>
                                        </a:rPr>
                                        <m:t>𝑥</m:t>
                                      </m:r>
                                    </m:e>
                                    <m:sup>
                                      <m:r>
                                        <a:rPr lang="en-US" sz="2200" b="0" i="1" smtClean="0">
                                          <a:latin typeface="Cambria Math"/>
                                          <a:ea typeface="Cambria Math"/>
                                        </a:rPr>
                                        <m:t>3</m:t>
                                      </m:r>
                                    </m:sup>
                                  </m:sSup>
                                </m:e>
                              </m:d>
                            </m:e>
                            <m:sup>
                              <m:r>
                                <a:rPr lang="en-US" sz="2200" b="0" i="1" smtClean="0">
                                  <a:latin typeface="Cambria Math"/>
                                  <a:ea typeface="Cambria Math"/>
                                </a:rPr>
                                <m:t>1</m:t>
                              </m:r>
                            </m:sup>
                          </m:sSup>
                        </m:e>
                        <m:sub>
                          <m:r>
                            <a:rPr lang="en-US" sz="2200" b="0" i="1" smtClean="0">
                              <a:latin typeface="Cambria Math"/>
                              <a:ea typeface="Cambria Math"/>
                            </a:rPr>
                            <m:t>0</m:t>
                          </m:r>
                        </m:sub>
                        <m:sup/>
                      </m:sSubSup>
                      <m:r>
                        <a:rPr lang="en-US" sz="2200" b="0" i="0" smtClean="0">
                          <a:latin typeface="Cambria Math"/>
                          <a:ea typeface="Cambria Math"/>
                        </a:rPr>
                        <m:t>=1</m:t>
                      </m:r>
                    </m:oMath>
                  </m:oMathPara>
                </a14:m>
                <a:endParaRPr lang="en-US" sz="2200" b="0" i="0" dirty="0" smtClean="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𝑐</m:t>
                      </m:r>
                      <m:r>
                        <a:rPr lang="en-US" sz="2200" b="0" i="1" smtClean="0">
                          <a:latin typeface="Cambria Math"/>
                          <a:ea typeface="Cambria Math"/>
                        </a:rPr>
                        <m:t>=3</m:t>
                      </m:r>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r>
                            <a:rPr lang="en-US" sz="2200" i="1">
                              <a:latin typeface="Cambria Math"/>
                              <a:ea typeface="Cambria Math"/>
                            </a:rPr>
                            <m:t>&lt;</m:t>
                          </m:r>
                          <m:r>
                            <a:rPr lang="en-US" sz="2200" i="1">
                              <a:latin typeface="Cambria Math"/>
                              <a:ea typeface="Cambria Math"/>
                            </a:rPr>
                            <m:t>𝑥</m:t>
                          </m:r>
                          <m:r>
                            <a:rPr lang="en-US" sz="2200" i="1">
                              <a:latin typeface="Cambria Math"/>
                              <a:ea typeface="Cambria Math"/>
                            </a:rPr>
                            <m:t>&lt;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m:t>
                              </m:r>
                            </m:den>
                          </m:f>
                        </m:e>
                      </m:d>
                      <m:r>
                        <a:rPr lang="en-US" sz="2200" b="0" i="1" smtClean="0">
                          <a:latin typeface="Cambria Math"/>
                          <a:ea typeface="Cambria Math"/>
                        </a:rPr>
                        <m:t>=</m:t>
                      </m:r>
                      <m:nary>
                        <m:naryPr>
                          <m:ctrlPr>
                            <a:rPr lang="en-US" sz="2200" b="0" i="1" smtClean="0">
                              <a:latin typeface="Cambria Math" panose="02040503050406030204" pitchFamily="18" charset="0"/>
                              <a:ea typeface="Cambria Math"/>
                            </a:rPr>
                          </m:ctrlPr>
                        </m:naryPr>
                        <m:sub>
                          <m:f>
                            <m:fPr>
                              <m:type m:val="skw"/>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sup>
                        <m:e>
                          <m:r>
                            <a:rPr lang="en-US" sz="2200" b="0" i="1" smtClean="0">
                              <a:latin typeface="Cambria Math"/>
                              <a:ea typeface="Cambria Math"/>
                            </a:rPr>
                            <m:t>3</m:t>
                          </m:r>
                          <m:sSup>
                            <m:sSupPr>
                              <m:ctrlPr>
                                <a:rPr lang="en-US" sz="2200" i="1">
                                  <a:latin typeface="Cambria Math" panose="02040503050406030204" pitchFamily="18" charset="0"/>
                                </a:rPr>
                              </m:ctrlPr>
                            </m:sSupPr>
                            <m:e>
                              <m:r>
                                <a:rPr lang="en-US" sz="2200" i="1">
                                  <a:latin typeface="Cambria Math"/>
                                </a:rPr>
                                <m:t>𝑥</m:t>
                              </m:r>
                            </m:e>
                            <m:sup>
                              <m:r>
                                <a:rPr lang="en-US" sz="2200" i="1">
                                  <a:latin typeface="Cambria Math"/>
                                </a:rPr>
                                <m:t>2</m:t>
                              </m:r>
                            </m:sup>
                          </m:sSup>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19</m:t>
                              </m:r>
                            </m:num>
                            <m:den>
                              <m:r>
                                <a:rPr lang="en-US" sz="2200" b="0" i="1" smtClean="0">
                                  <a:latin typeface="Cambria Math"/>
                                </a:rPr>
                                <m:t>216</m:t>
                              </m:r>
                            </m:den>
                          </m:f>
                        </m:e>
                      </m:nary>
                    </m:oMath>
                  </m:oMathPara>
                </a14:m>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B94332C-9E3E-4A8F-911B-8C66750782FC}"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b="1" dirty="0" smtClean="0"/>
          </a:p>
          <a:p>
            <a:pPr lvl="0" algn="ctr">
              <a:spcBef>
                <a:spcPct val="0"/>
              </a:spcBef>
              <a:defRPr/>
            </a:pPr>
            <a:r>
              <a:rPr lang="en-US" sz="3000" b="1" dirty="0"/>
              <a:t> </a:t>
            </a:r>
            <a:endParaRPr lang="en-US" sz="3000" b="1" dirty="0" smtClean="0"/>
          </a:p>
          <a:p>
            <a:pPr lvl="0" algn="ctr">
              <a:spcBef>
                <a:spcPct val="0"/>
              </a:spcBef>
              <a:defRPr/>
            </a:pPr>
            <a:r>
              <a:rPr lang="en-US" sz="3000" b="1" dirty="0"/>
              <a:t>Probability Density </a:t>
            </a:r>
            <a:r>
              <a:rPr lang="en-US" sz="3000" b="1" dirty="0" smtClean="0"/>
              <a:t>function(CO2)</a:t>
            </a:r>
            <a:endParaRPr lang="en-US" sz="3000" b="1" dirty="0"/>
          </a:p>
          <a:p>
            <a:pPr algn="ctr">
              <a:spcBef>
                <a:spcPct val="0"/>
              </a:spcBef>
              <a:defRPr/>
            </a:pP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81203410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457200" indent="-457200">
              <a:buAutoNum type="arabicPeriod"/>
            </a:pPr>
            <a:r>
              <a:rPr lang="en-US" sz="2200" dirty="0" smtClean="0"/>
              <a:t>A basic knowledge in </a:t>
            </a:r>
            <a:r>
              <a:rPr lang="en-US" sz="2200" b="1" dirty="0" smtClean="0"/>
              <a:t>probability theory</a:t>
            </a:r>
            <a:r>
              <a:rPr lang="en-US" sz="2200" dirty="0" smtClean="0"/>
              <a:t>.</a:t>
            </a:r>
          </a:p>
          <a:p>
            <a:pPr marL="457200" indent="-457200">
              <a:buAutoNum type="arabicPeriod"/>
            </a:pPr>
            <a:r>
              <a:rPr lang="en-US" sz="2200" dirty="0" smtClean="0"/>
              <a:t>The student is able to reflect developed mathematical methods in </a:t>
            </a:r>
            <a:r>
              <a:rPr lang="en-US" sz="2200" b="1" dirty="0" smtClean="0"/>
              <a:t>probability</a:t>
            </a:r>
            <a:r>
              <a:rPr lang="en-US" sz="2200" dirty="0" smtClean="0"/>
              <a:t> and </a:t>
            </a:r>
            <a:r>
              <a:rPr lang="en-US" sz="2200" b="1" dirty="0" smtClean="0"/>
              <a:t>statistics</a:t>
            </a:r>
            <a:r>
              <a:rPr lang="en-US" sz="2200" dirty="0" smtClean="0"/>
              <a:t>.</a:t>
            </a:r>
          </a:p>
          <a:p>
            <a:pPr marL="457200" indent="-457200">
              <a:buAutoNum type="arabicPeriod"/>
            </a:pPr>
            <a:r>
              <a:rPr lang="en-US" sz="2200" dirty="0" smtClean="0"/>
              <a:t>Understand the concept of </a:t>
            </a:r>
            <a:r>
              <a:rPr lang="en-US" sz="2200" dirty="0" smtClean="0"/>
              <a:t>random variable</a:t>
            </a:r>
            <a:r>
              <a:rPr lang="en-US" sz="2200" dirty="0" smtClean="0"/>
              <a:t>. </a:t>
            </a:r>
            <a:endParaRPr lang="en-US" sz="2200" dirty="0" smtClean="0"/>
          </a:p>
          <a:p>
            <a:pPr>
              <a:buNone/>
            </a:pPr>
            <a:r>
              <a:rPr lang="en-US" sz="2200" dirty="0"/>
              <a:t>4</a:t>
            </a:r>
            <a:r>
              <a:rPr lang="en-US" sz="2200" dirty="0" smtClean="0"/>
              <a:t>.   </a:t>
            </a:r>
            <a:r>
              <a:rPr lang="en-US" sz="2200" dirty="0" smtClean="0"/>
              <a:t>To explore the key properties, such as the moment-generating </a:t>
            </a:r>
            <a:r>
              <a:rPr lang="en-US" sz="2200" dirty="0" smtClean="0"/>
              <a:t>function, PMF, PDF etc.</a:t>
            </a:r>
            <a:endParaRPr lang="en-US" sz="2200" dirty="0" smtClean="0"/>
          </a:p>
          <a:p>
            <a:pPr marL="457200" indent="-457200">
              <a:buFont typeface="Arial" pitchFamily="34" charset="0"/>
              <a:buAutoNum type="arabicPeriod"/>
            </a:pPr>
            <a:endParaRPr lang="en-US" sz="2200" dirty="0" smtClean="0"/>
          </a:p>
          <a:p>
            <a:pPr marL="457200" indent="-457200" algn="just">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FB7BB234-FF08-4D3F-8795-2BD545DE7977}"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Unit</a:t>
            </a:r>
            <a:r>
              <a:rPr kumimoji="0" lang="en-US" sz="3200" b="0" i="0" u="none" strike="noStrike" kern="1200" cap="none" spc="0" normalizeH="0" noProof="0" dirty="0" smtClean="0">
                <a:ln>
                  <a:noFill/>
                </a:ln>
                <a:solidFill>
                  <a:schemeClr val="dk1"/>
                </a:solidFill>
                <a:effectLst/>
                <a:uLnTx/>
                <a:uFillTx/>
                <a:latin typeface="+mn-lt"/>
                <a:ea typeface="+mn-ea"/>
                <a:cs typeface="+mn-cs"/>
              </a:rPr>
              <a:t> Objective of </a:t>
            </a:r>
            <a:r>
              <a:rPr lang="en-US" sz="3200" dirty="0" smtClean="0">
                <a:solidFill>
                  <a:schemeClr val="tx1"/>
                </a:solidFill>
              </a:rPr>
              <a:t>Probability Theory (CO2)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Unit-II</a:t>
            </a:r>
          </a:p>
        </p:txBody>
      </p:sp>
    </p:spTree>
    <p:extLst>
      <p:ext uri="{BB962C8B-B14F-4D97-AF65-F5344CB8AC3E}">
        <p14:creationId xmlns:p14="http://schemas.microsoft.com/office/powerpoint/2010/main" val="3035521059"/>
      </p:ext>
    </p:extLst>
  </p:cSld>
  <p:clrMapOvr>
    <a:masterClrMapping/>
  </p:clrMapOvr>
  <p:transition spd="med" advTm="2000">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Cumulative distribution function:</a:t>
                </a:r>
                <a:r>
                  <a:rPr lang="en-US" sz="2200" dirty="0" smtClean="0"/>
                  <a:t> when value of </a:t>
                </a:r>
                <a:r>
                  <a:rPr lang="en-US" sz="2200" dirty="0" err="1" smtClean="0"/>
                  <a:t>variate</a:t>
                </a:r>
                <a:r>
                  <a:rPr lang="en-US" sz="2200" dirty="0" smtClean="0"/>
                  <a:t> </a:t>
                </a:r>
                <a14:m>
                  <m:oMath xmlns:m="http://schemas.openxmlformats.org/officeDocument/2006/math">
                    <m:r>
                      <a:rPr lang="en-US" sz="2200" b="0" i="1" smtClean="0">
                        <a:latin typeface="Cambria Math"/>
                      </a:rPr>
                      <m:t>𝑋</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 </m:t>
                    </m:r>
                  </m:oMath>
                </a14:m>
                <a:r>
                  <a:rPr lang="en-US" sz="2200" dirty="0" smtClean="0"/>
                  <a:t>then the probability of function </a:t>
                </a:r>
                <a14:m>
                  <m:oMath xmlns:m="http://schemas.openxmlformats.org/officeDocument/2006/math">
                    <m:r>
                      <a:rPr lang="en-US" sz="2200" b="0" i="1" smtClean="0">
                        <a:latin typeface="Cambria Math"/>
                      </a:rPr>
                      <m:t>𝐹</m:t>
                    </m:r>
                    <m:d>
                      <m:dPr>
                        <m:ctrlPr>
                          <a:rPr lang="en-US" sz="2200" b="0" i="1" smtClean="0">
                            <a:latin typeface="Cambria Math" panose="02040503050406030204" pitchFamily="18" charset="0"/>
                          </a:rPr>
                        </m:ctrlPr>
                      </m:dPr>
                      <m:e>
                        <m:r>
                          <a:rPr lang="en-US" sz="2200" b="0" i="1" smtClean="0">
                            <a:latin typeface="Cambria Math"/>
                          </a:rPr>
                          <m:t>𝑥</m:t>
                        </m:r>
                      </m:e>
                    </m:d>
                  </m:oMath>
                </a14:m>
                <a:r>
                  <a:rPr lang="en-US" sz="2200" dirty="0" smtClean="0"/>
                  <a:t> is written as</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𝐹</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nary>
                        <m:naryPr>
                          <m:limLoc m:val="undOvr"/>
                          <m:ctrlPr>
                            <a:rPr lang="en-US" sz="2200" b="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rPr>
                            <m:t>𝑥</m:t>
                          </m:r>
                        </m:sup>
                        <m:e>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e>
                      </m:nary>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ea typeface="Cambria Math"/>
                            </a:rPr>
                            <m:t>≤</m:t>
                          </m:r>
                          <m:r>
                            <a:rPr lang="en-US" sz="2200" i="1">
                              <a:latin typeface="Cambria Math"/>
                              <a:ea typeface="Cambria Math"/>
                            </a:rPr>
                            <m:t>𝑥</m:t>
                          </m:r>
                        </m:e>
                      </m:d>
                    </m:oMath>
                  </m:oMathPara>
                </a14:m>
                <a:endParaRPr lang="en-US" sz="2200" b="0" dirty="0" smtClean="0">
                  <a:ea typeface="Cambria Math"/>
                </a:endParaRPr>
              </a:p>
              <a:p>
                <a:pPr marL="0" indent="0">
                  <a:buNone/>
                </a:pPr>
                <a:r>
                  <a:rPr lang="en-US" sz="2200" dirty="0" smtClean="0"/>
                  <a:t>Then the function F(x) is called the cumulative distribution function or simply the distributive functions.</a:t>
                </a:r>
              </a:p>
              <a:p>
                <a:pPr marL="0" indent="0">
                  <a:buNone/>
                </a:pPr>
                <a:r>
                  <a:rPr lang="en-US" sz="2200" b="1" dirty="0" smtClean="0"/>
                  <a:t>Properties of  cumulative distribution function:</a:t>
                </a:r>
              </a:p>
              <a:p>
                <a:pPr marL="514350" indent="-514350">
                  <a:buFont typeface="+mj-lt"/>
                  <a:buAutoNum type="romanLcPeriod"/>
                </a:pP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a:rPr>
                          <m:t>𝐹</m:t>
                        </m:r>
                      </m:e>
                      <m:sup>
                        <m:r>
                          <a:rPr lang="en-US" sz="2200" b="0" i="1" smtClean="0">
                            <a:latin typeface="Cambria Math"/>
                          </a:rPr>
                          <m:t>′</m:t>
                        </m:r>
                      </m:sup>
                    </m:sSup>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ea typeface="Cambria Math"/>
                      </a:rPr>
                      <m:t>≥0</m:t>
                    </m:r>
                  </m:oMath>
                </a14:m>
                <a:r>
                  <a:rPr lang="en-US" sz="2200" b="0" dirty="0" smtClean="0">
                    <a:ea typeface="Cambria Math"/>
                  </a:rPr>
                  <a:t> ,i.e. </a:t>
                </a:r>
                <a14:m>
                  <m:oMath xmlns:m="http://schemas.openxmlformats.org/officeDocument/2006/math">
                    <m:r>
                      <a:rPr lang="en-US" sz="2200" b="0" i="1" smtClean="0">
                        <a:latin typeface="Cambria Math"/>
                        <a:ea typeface="Cambria Math"/>
                      </a:rPr>
                      <m:t>𝑑𝐹</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𝑥</m:t>
                        </m:r>
                      </m:e>
                    </m:d>
                    <m:r>
                      <a:rPr lang="en-US" sz="2200" b="0" i="1" smtClean="0">
                        <a:latin typeface="Cambria Math"/>
                        <a:ea typeface="Cambria Math"/>
                      </a:rPr>
                      <m:t>=</m:t>
                    </m:r>
                    <m:r>
                      <a:rPr lang="en-US" sz="2200" b="0" i="1" smtClean="0">
                        <a:latin typeface="Cambria Math"/>
                        <a:ea typeface="Cambria Math"/>
                      </a:rPr>
                      <m:t>𝑓</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𝑥</m:t>
                        </m:r>
                      </m:e>
                    </m:d>
                    <m:r>
                      <a:rPr lang="en-US" sz="2200" b="0" i="1" smtClean="0">
                        <a:latin typeface="Cambria Math"/>
                        <a:ea typeface="Cambria Math"/>
                      </a:rPr>
                      <m:t>𝑑𝑥</m:t>
                    </m:r>
                  </m:oMath>
                </a14:m>
                <a:endParaRPr lang="en-US" sz="2200" b="0" dirty="0" smtClean="0">
                  <a:ea typeface="Cambria Math"/>
                </a:endParaRPr>
              </a:p>
              <a:p>
                <a:pPr marL="514350" indent="-514350">
                  <a:buFont typeface="+mj-lt"/>
                  <a:buAutoNum type="romanLcPeriod"/>
                </a:pPr>
                <a14:m>
                  <m:oMath xmlns:m="http://schemas.openxmlformats.org/officeDocument/2006/math">
                    <m:r>
                      <a:rPr lang="en-US" sz="2200" b="0" i="1" smtClean="0">
                        <a:latin typeface="Cambria Math"/>
                        <a:ea typeface="Cambria Math"/>
                      </a:rPr>
                      <m:t>𝐹</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m:t>
                        </m:r>
                      </m:e>
                    </m:d>
                    <m:r>
                      <a:rPr lang="en-US" sz="2200" b="0" i="1" smtClean="0">
                        <a:latin typeface="Cambria Math"/>
                        <a:ea typeface="Cambria Math"/>
                      </a:rPr>
                      <m:t>=0</m:t>
                    </m:r>
                  </m:oMath>
                </a14:m>
                <a:endParaRPr lang="en-US" sz="2200" b="0" dirty="0" smtClean="0">
                  <a:ea typeface="Cambria Math"/>
                </a:endParaRPr>
              </a:p>
              <a:p>
                <a:pPr marL="514350" indent="-514350">
                  <a:buFont typeface="+mj-lt"/>
                  <a:buAutoNum type="romanLcPeriod"/>
                </a:pPr>
                <a14:m>
                  <m:oMath xmlns:m="http://schemas.openxmlformats.org/officeDocument/2006/math">
                    <m:r>
                      <a:rPr lang="en-US" sz="2200" i="1">
                        <a:latin typeface="Cambria Math"/>
                        <a:ea typeface="Cambria Math"/>
                      </a:rPr>
                      <m:t>𝐹</m:t>
                    </m:r>
                    <m:d>
                      <m:dPr>
                        <m:ctrlPr>
                          <a:rPr lang="en-US" sz="2200" i="1">
                            <a:latin typeface="Cambria Math" panose="02040503050406030204" pitchFamily="18" charset="0"/>
                            <a:ea typeface="Cambria Math"/>
                          </a:rPr>
                        </m:ctrlPr>
                      </m:dPr>
                      <m:e>
                        <m:r>
                          <a:rPr lang="en-US" sz="2200" i="1">
                            <a:latin typeface="Cambria Math"/>
                            <a:ea typeface="Cambria Math"/>
                          </a:rPr>
                          <m:t>∞</m:t>
                        </m:r>
                      </m:e>
                    </m:d>
                    <m:r>
                      <a:rPr lang="en-US" sz="2200" i="1">
                        <a:latin typeface="Cambria Math"/>
                        <a:ea typeface="Cambria Math"/>
                      </a:rPr>
                      <m:t>=</m:t>
                    </m:r>
                    <m:r>
                      <a:rPr lang="en-US" sz="2200" b="0" i="1" smtClean="0">
                        <a:latin typeface="Cambria Math"/>
                        <a:ea typeface="Cambria Math"/>
                      </a:rPr>
                      <m:t>1</m:t>
                    </m:r>
                  </m:oMath>
                </a14:m>
                <a:endParaRPr lang="en-US" sz="2200" dirty="0" smtClean="0">
                  <a:ea typeface="Cambria Math"/>
                </a:endParaRPr>
              </a:p>
              <a:p>
                <a:pPr marL="514350" indent="-514350">
                  <a:buFont typeface="+mj-lt"/>
                  <a:buAutoNum type="romanLcPeriod"/>
                </a:pPr>
                <a14:m>
                  <m:oMath xmlns:m="http://schemas.openxmlformats.org/officeDocument/2006/math">
                    <m:r>
                      <a:rPr lang="en-US" sz="2200" i="1">
                        <a:latin typeface="Cambria Math"/>
                        <a:ea typeface="Cambria Math"/>
                      </a:rPr>
                      <m:t>𝐹</m:t>
                    </m:r>
                    <m:d>
                      <m:dPr>
                        <m:ctrlPr>
                          <a:rPr lang="en-US" sz="2200" i="1">
                            <a:latin typeface="Cambria Math" panose="02040503050406030204" pitchFamily="18" charset="0"/>
                            <a:ea typeface="Cambria Math"/>
                          </a:rPr>
                        </m:ctrlPr>
                      </m:dPr>
                      <m:e>
                        <m:r>
                          <a:rPr lang="en-US" sz="2200" b="0" i="1" smtClean="0">
                            <a:latin typeface="Cambria Math"/>
                            <a:ea typeface="Cambria Math"/>
                          </a:rPr>
                          <m:t>𝑥</m:t>
                        </m:r>
                      </m:e>
                    </m:d>
                  </m:oMath>
                </a14:m>
                <a:r>
                  <a:rPr lang="en-US" sz="2200" dirty="0" smtClean="0">
                    <a:ea typeface="Cambria Math"/>
                  </a:rPr>
                  <a:t> is a </a:t>
                </a:r>
                <a:r>
                  <a:rPr lang="en-US" sz="2200" dirty="0" err="1" smtClean="0">
                    <a:ea typeface="Cambria Math"/>
                  </a:rPr>
                  <a:t>continous</a:t>
                </a:r>
                <a:r>
                  <a:rPr lang="en-US" sz="2200" dirty="0" smtClean="0">
                    <a:ea typeface="Cambria Math"/>
                  </a:rPr>
                  <a:t> function of x on the right.</a:t>
                </a:r>
                <a:endParaRPr lang="en-US" sz="2200" dirty="0">
                  <a:ea typeface="Cambria Math"/>
                </a:endParaRPr>
              </a:p>
              <a:p>
                <a:pPr marL="514350" indent="-514350">
                  <a:buFont typeface="+mj-lt"/>
                  <a:buAutoNum type="romanLcPeriod"/>
                </a:pPr>
                <a:endParaRPr lang="en-US" sz="2200" dirty="0">
                  <a:ea typeface="Cambria Math"/>
                </a:endParaRPr>
              </a:p>
              <a:p>
                <a:pPr marL="514350" indent="-514350">
                  <a:buFont typeface="+mj-lt"/>
                  <a:buAutoNum type="romanLcPeriod"/>
                </a:pPr>
                <a:endParaRPr lang="en-US" sz="2200" b="0" dirty="0" smtClean="0">
                  <a:ea typeface="Cambria Math"/>
                </a:endParaRPr>
              </a:p>
              <a:p>
                <a:pPr marL="514350" indent="-514350">
                  <a:buFont typeface="+mj-lt"/>
                  <a:buAutoNum type="romanLcPeriod"/>
                </a:pPr>
                <a:endParaRPr lang="en-US" sz="2200" b="0" dirty="0" smtClean="0">
                  <a:ea typeface="Cambria Math"/>
                </a:endParaRPr>
              </a:p>
              <a:p>
                <a:pPr marL="514350" indent="-514350">
                  <a:buFont typeface="+mj-lt"/>
                  <a:buAutoNum type="romanLcPeriod"/>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b="-20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C5434EF-731E-48EC-BAA2-E5705E5AD9FE}"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a:t>Cumulative distribution </a:t>
            </a:r>
            <a:r>
              <a:rPr lang="en-US" sz="3000" b="1" dirty="0" smtClean="0"/>
              <a:t>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4955695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Q1.</a:t>
                </a:r>
                <a:r>
                  <a:rPr lang="en-US" sz="2200" dirty="0" smtClean="0"/>
                  <a:t> the diameter, say X , of an electric cable, is assumed to be a continuous random variable with </a:t>
                </a:r>
                <a:r>
                  <a:rPr lang="en-US" sz="2200" dirty="0" err="1" smtClean="0"/>
                  <a:t>p.d.f</a:t>
                </a:r>
                <a:r>
                  <a:rPr lang="en-US" sz="2200" dirty="0" smtClean="0"/>
                  <a:t>.:</a:t>
                </a:r>
                <a14:m>
                  <m:oMath xmlns:m="http://schemas.openxmlformats.org/officeDocument/2006/math">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=6</m:t>
                    </m:r>
                    <m:r>
                      <a:rPr lang="en-US" sz="2200" b="0" i="1" smtClean="0">
                        <a:latin typeface="Cambria Math"/>
                      </a:rPr>
                      <m:t>𝑥</m:t>
                    </m:r>
                    <m:d>
                      <m:dPr>
                        <m:ctrlPr>
                          <a:rPr lang="en-US" sz="2200" b="0" i="1" smtClean="0">
                            <a:latin typeface="Cambria Math" panose="02040503050406030204" pitchFamily="18" charset="0"/>
                          </a:rPr>
                        </m:ctrlPr>
                      </m:dPr>
                      <m:e>
                        <m:r>
                          <a:rPr lang="en-US" sz="2200" b="0" i="1" smtClean="0">
                            <a:latin typeface="Cambria Math"/>
                          </a:rPr>
                          <m:t>1−</m:t>
                        </m:r>
                        <m:r>
                          <a:rPr lang="en-US" sz="2200" b="0" i="1" smtClean="0">
                            <a:latin typeface="Cambria Math"/>
                          </a:rPr>
                          <m:t>𝑥</m:t>
                        </m:r>
                      </m:e>
                    </m:d>
                    <m:r>
                      <a:rPr lang="en-US" sz="2200" b="0" i="1" smtClean="0">
                        <a:latin typeface="Cambria Math"/>
                      </a:rPr>
                      <m:t>,0</m:t>
                    </m:r>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≤1</m:t>
                    </m:r>
                  </m:oMath>
                </a14:m>
                <a:endParaRPr lang="en-US" sz="2200" b="1" dirty="0" smtClean="0"/>
              </a:p>
              <a:p>
                <a:pPr marL="514350" indent="-514350">
                  <a:buFont typeface="+mj-lt"/>
                  <a:buAutoNum type="romanLcPeriod"/>
                </a:pPr>
                <a:r>
                  <a:rPr lang="en-US" sz="2200" dirty="0" smtClean="0"/>
                  <a:t>Check that above is </a:t>
                </a:r>
                <a:r>
                  <a:rPr lang="en-US" sz="2200" dirty="0" err="1" smtClean="0"/>
                  <a:t>p.d.f</a:t>
                </a:r>
                <a:r>
                  <a:rPr lang="en-US" sz="2200" dirty="0" smtClean="0"/>
                  <a:t>.</a:t>
                </a:r>
              </a:p>
              <a:p>
                <a:pPr marL="514350" indent="-514350">
                  <a:buFont typeface="+mj-lt"/>
                  <a:buAutoNum type="romanLcPeriod"/>
                </a:pPr>
                <a:r>
                  <a:rPr lang="en-US" sz="2200" dirty="0" smtClean="0"/>
                  <a:t>Obtain an expression for the </a:t>
                </a:r>
                <a:r>
                  <a:rPr lang="en-US" sz="2200" dirty="0" err="1" smtClean="0"/>
                  <a:t>c.d.f</a:t>
                </a:r>
                <a:r>
                  <a:rPr lang="en-US" sz="2200" dirty="0" smtClean="0"/>
                  <a:t>. of  X.</a:t>
                </a:r>
              </a:p>
              <a:p>
                <a:pPr marL="514350" indent="-514350">
                  <a:buFont typeface="+mj-lt"/>
                  <a:buAutoNum type="romanLcPeriod"/>
                </a:pPr>
                <a:r>
                  <a:rPr lang="en-US" sz="2200" dirty="0" smtClean="0"/>
                  <a:t>Compute </a:t>
                </a:r>
                <a14:m>
                  <m:oMath xmlns:m="http://schemas.openxmlformats.org/officeDocument/2006/math">
                    <m:r>
                      <a:rPr lang="en-US" sz="2200" b="0" i="1" smtClean="0">
                        <a:latin typeface="Cambria Math"/>
                      </a:rPr>
                      <m:t>𝑃</m:t>
                    </m:r>
                    <m:d>
                      <m:dPr>
                        <m:ctrlPr>
                          <a:rPr lang="en-US" sz="2200" i="1" smtClean="0">
                            <a:latin typeface="Cambria Math" panose="02040503050406030204" pitchFamily="18" charset="0"/>
                          </a:rPr>
                        </m:ctrlPr>
                      </m:dPr>
                      <m:e>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e>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3</m:t>
                            </m:r>
                          </m:den>
                        </m:f>
                        <m:r>
                          <a:rPr lang="en-US" sz="2200" b="0" i="1" smtClean="0">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e>
                    </m:d>
                    <m:r>
                      <a:rPr lang="en-US" sz="2200" b="0" i="1" smtClean="0">
                        <a:latin typeface="Cambria Math"/>
                      </a:rPr>
                      <m:t>, </m:t>
                    </m:r>
                  </m:oMath>
                </a14:m>
                <a:r>
                  <a:rPr lang="en-US" sz="2200" dirty="0" smtClean="0"/>
                  <a:t>and</a:t>
                </a:r>
              </a:p>
              <a:p>
                <a:pPr marL="514350" indent="-514350">
                  <a:buFont typeface="+mj-lt"/>
                  <a:buAutoNum type="romanLcPeriod"/>
                </a:pPr>
                <a:r>
                  <a:rPr lang="en-US" sz="2200" dirty="0" smtClean="0"/>
                  <a:t>Determine the number k such that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&lt;</m:t>
                        </m:r>
                        <m:r>
                          <a:rPr lang="en-US" sz="2200" b="0" i="1" smtClean="0">
                            <a:latin typeface="Cambria Math"/>
                          </a:rPr>
                          <m:t>𝑘</m:t>
                        </m:r>
                      </m:e>
                    </m:d>
                    <m:r>
                      <a:rPr lang="en-US" sz="2200" b="0" i="1" smtClean="0">
                        <a:latin typeface="Cambria Math"/>
                      </a:rPr>
                      <m:t>=</m:t>
                    </m:r>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&gt;</m:t>
                        </m:r>
                        <m:r>
                          <a:rPr lang="en-US" sz="2200" b="0" i="1" smtClean="0">
                            <a:latin typeface="Cambria Math"/>
                          </a:rPr>
                          <m:t>𝑘</m:t>
                        </m:r>
                      </m:e>
                    </m:d>
                  </m:oMath>
                </a14:m>
                <a:endParaRPr lang="en-US" sz="2200" b="0" dirty="0" smtClean="0"/>
              </a:p>
              <a:p>
                <a:pPr marL="0" indent="0">
                  <a:buNone/>
                </a:pPr>
                <a:r>
                  <a:rPr lang="en-US" sz="2200" b="1" dirty="0" smtClean="0"/>
                  <a:t>Solution:</a:t>
                </a:r>
              </a:p>
              <a:p>
                <a:pPr marL="514350" indent="-514350">
                  <a:buFont typeface="+mj-lt"/>
                  <a:buAutoNum type="romanLcPeriod"/>
                </a:pPr>
                <a:r>
                  <a:rPr lang="en-US" sz="2200" dirty="0" smtClean="0"/>
                  <a:t> </a:t>
                </a:r>
                <a14:m>
                  <m:oMath xmlns:m="http://schemas.openxmlformats.org/officeDocument/2006/math">
                    <m:nary>
                      <m:naryPr>
                        <m:limLoc m:val="undOvr"/>
                        <m:ctrlPr>
                          <a:rPr lang="en-US" sz="2200" i="1" smtClean="0">
                            <a:latin typeface="Cambria Math" panose="02040503050406030204" pitchFamily="18" charset="0"/>
                          </a:rPr>
                        </m:ctrlPr>
                      </m:naryPr>
                      <m:sub>
                        <m:r>
                          <m:rPr>
                            <m:brk m:alnAt="24"/>
                          </m:rPr>
                          <a:rPr lang="en-US" sz="2200" b="0" i="1" smtClean="0">
                            <a:latin typeface="Cambria Math"/>
                          </a:rPr>
                          <m:t>0</m:t>
                        </m:r>
                      </m:sub>
                      <m:sup>
                        <m:r>
                          <a:rPr lang="en-US" sz="2200" b="0" i="1" smtClean="0">
                            <a:latin typeface="Cambria Math"/>
                          </a:rPr>
                          <m:t>1</m:t>
                        </m:r>
                      </m:sup>
                      <m:e>
                        <m:r>
                          <a:rPr lang="en-US" sz="2200" b="0" i="1" smtClean="0">
                            <a:latin typeface="Cambria Math"/>
                          </a:rPr>
                          <m:t>6</m:t>
                        </m:r>
                        <m:r>
                          <a:rPr lang="en-US" sz="2200" b="0" i="1" smtClean="0">
                            <a:latin typeface="Cambria Math"/>
                          </a:rPr>
                          <m:t>𝑥</m:t>
                        </m:r>
                        <m:d>
                          <m:dPr>
                            <m:ctrlPr>
                              <a:rPr lang="en-US" sz="2200" i="1" smtClean="0">
                                <a:latin typeface="Cambria Math" panose="02040503050406030204" pitchFamily="18" charset="0"/>
                              </a:rPr>
                            </m:ctrlPr>
                          </m:dPr>
                          <m:e>
                            <m:r>
                              <a:rPr lang="en-US" sz="2200" b="0" i="1" smtClean="0">
                                <a:latin typeface="Cambria Math"/>
                              </a:rPr>
                              <m:t>1−</m:t>
                            </m:r>
                            <m:r>
                              <a:rPr lang="en-US" sz="2200" b="0" i="1" smtClean="0">
                                <a:latin typeface="Cambria Math"/>
                              </a:rPr>
                              <m:t>𝑥</m:t>
                            </m:r>
                          </m:e>
                        </m:d>
                        <m:r>
                          <a:rPr lang="en-US" sz="2200" b="0" i="1" smtClean="0">
                            <a:latin typeface="Cambria Math"/>
                          </a:rPr>
                          <m:t>𝑑𝑥</m:t>
                        </m:r>
                        <m:r>
                          <a:rPr lang="en-US" sz="2200" b="0" i="1" smtClean="0">
                            <a:latin typeface="Cambria Math"/>
                          </a:rPr>
                          <m:t>=6</m:t>
                        </m:r>
                        <m:sSub>
                          <m:sSubPr>
                            <m:ctrlPr>
                              <a:rPr lang="en-US" sz="2200" i="1" smtClean="0">
                                <a:latin typeface="Cambria Math" panose="02040503050406030204" pitchFamily="18" charset="0"/>
                              </a:rPr>
                            </m:ctrlPr>
                          </m:sSubPr>
                          <m:e>
                            <m:sSubSup>
                              <m:sSubSupPr>
                                <m:ctrlPr>
                                  <a:rPr lang="en-US" sz="2200" i="1">
                                    <a:latin typeface="Cambria Math" panose="02040503050406030204" pitchFamily="18" charset="0"/>
                                  </a:rPr>
                                </m:ctrlPr>
                              </m:sSubSup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2</m:t>
                                            </m:r>
                                          </m:sup>
                                        </m:sSup>
                                      </m:num>
                                      <m:den>
                                        <m:r>
                                          <a:rPr lang="en-US" sz="2200" b="0" i="1">
                                            <a:latin typeface="Cambria Math"/>
                                          </a:rPr>
                                          <m:t>2</m:t>
                                        </m:r>
                                      </m:den>
                                    </m:f>
                                    <m:r>
                                      <a:rPr lang="en-US" sz="2200" b="0" i="1">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a:latin typeface="Cambria Math"/>
                                              </a:rPr>
                                              <m:t>𝑥</m:t>
                                            </m:r>
                                          </m:e>
                                          <m:sup>
                                            <m:r>
                                              <a:rPr lang="en-US" sz="2200" b="0" i="1">
                                                <a:latin typeface="Cambria Math"/>
                                              </a:rPr>
                                              <m:t>3</m:t>
                                            </m:r>
                                          </m:sup>
                                        </m:sSup>
                                      </m:num>
                                      <m:den>
                                        <m:r>
                                          <a:rPr lang="en-US" sz="2200" b="0" i="1">
                                            <a:latin typeface="Cambria Math"/>
                                          </a:rPr>
                                          <m:t>3</m:t>
                                        </m:r>
                                      </m:den>
                                    </m:f>
                                  </m:e>
                                </m:d>
                              </m:e>
                              <m:sub/>
                              <m:sup>
                                <m:r>
                                  <a:rPr lang="en-US" sz="2200" b="0" i="1">
                                    <a:latin typeface="Cambria Math"/>
                                  </a:rPr>
                                  <m:t>1</m:t>
                                </m:r>
                              </m:sup>
                            </m:sSubSup>
                          </m:e>
                          <m:sub>
                            <m:r>
                              <a:rPr lang="en-US" sz="2200" b="0" i="1" smtClean="0">
                                <a:latin typeface="Cambria Math"/>
                              </a:rPr>
                              <m:t>0</m:t>
                            </m:r>
                          </m:sub>
                        </m:sSub>
                      </m:e>
                    </m:nary>
                    <m:r>
                      <a:rPr lang="en-US" sz="2200" b="0" i="0" smtClean="0">
                        <a:latin typeface="Cambria Math"/>
                      </a:rPr>
                      <m:t>= 1 , </m:t>
                    </m:r>
                  </m:oMath>
                </a14:m>
                <a:r>
                  <a:rPr lang="en-US" sz="2200" dirty="0" smtClean="0"/>
                  <a:t>it satisfies the first property of probability density function so f(x) is </a:t>
                </a:r>
                <a:r>
                  <a:rPr lang="en-US" sz="2200" dirty="0" err="1" smtClean="0"/>
                  <a:t>p.d.f</a:t>
                </a:r>
                <a:r>
                  <a:rPr lang="en-US" sz="2200" dirty="0" smtClean="0"/>
                  <a:t>.</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037"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85AC022-8626-4737-850D-F3B15DD8F7B0}"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a:t>Cumulative distribution </a:t>
            </a:r>
            <a:r>
              <a:rPr lang="en-US" sz="3000" b="1" dirty="0" smtClean="0"/>
              <a:t>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726145940"/>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a:bodyPr>
              <a:lstStyle/>
              <a:p>
                <a:pPr marL="400050" indent="-400050">
                  <a:buAutoNum type="romanLcPeriod" startAt="2"/>
                </a:pPr>
                <a14:m>
                  <m:oMath xmlns:m="http://schemas.openxmlformats.org/officeDocument/2006/math">
                    <m:r>
                      <a:rPr lang="en-US" sz="2200" b="0" i="1" smtClean="0">
                        <a:latin typeface="Cambria Math"/>
                      </a:rPr>
                      <m:t>𝐹</m:t>
                    </m:r>
                    <m:d>
                      <m:dPr>
                        <m:ctrlPr>
                          <a:rPr lang="en-US" sz="220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d>
                      <m:dPr>
                        <m:begChr m:val="{"/>
                        <m:endChr m:val=""/>
                        <m:ctrlPr>
                          <a:rPr lang="en-US" sz="2200" i="1" smtClean="0">
                            <a:latin typeface="Cambria Math" panose="02040503050406030204" pitchFamily="18" charset="0"/>
                          </a:rPr>
                        </m:ctrlPr>
                      </m:dPr>
                      <m:e>
                        <m:m>
                          <m:mPr>
                            <m:mcs>
                              <m:mc>
                                <m:mcPr>
                                  <m:count m:val="1"/>
                                  <m:mcJc m:val="center"/>
                                </m:mcPr>
                              </m:mc>
                            </m:mcs>
                            <m:ctrlPr>
                              <a:rPr lang="en-US" sz="2200" i="1" smtClean="0">
                                <a:latin typeface="Cambria Math" panose="02040503050406030204" pitchFamily="18" charset="0"/>
                              </a:rPr>
                            </m:ctrlPr>
                          </m:mPr>
                          <m:mr>
                            <m:e>
                              <m:r>
                                <m:rPr>
                                  <m:brk m:alnAt="7"/>
                                </m:rPr>
                                <a:rPr lang="en-US" sz="2200" b="0" i="1" smtClean="0">
                                  <a:latin typeface="Cambria Math"/>
                                </a:rPr>
                                <m:t>0</m:t>
                              </m:r>
                              <m:r>
                                <a:rPr lang="en-US" sz="2200" b="0" i="1" smtClean="0">
                                  <a:latin typeface="Cambria Math"/>
                                </a:rPr>
                                <m:t>, </m:t>
                              </m:r>
                              <m:r>
                                <a:rPr lang="en-US" sz="2200" b="0" i="1" smtClean="0">
                                  <a:latin typeface="Cambria Math"/>
                                </a:rPr>
                                <m:t>𝑖𝑓</m:t>
                              </m:r>
                              <m:r>
                                <a:rPr lang="en-US" sz="2200" b="0" i="1" smtClean="0">
                                  <a:latin typeface="Cambria Math"/>
                                </a:rPr>
                                <m:t> </m:t>
                              </m:r>
                              <m:r>
                                <a:rPr lang="en-US" sz="2200" b="0" i="1" smtClean="0">
                                  <a:latin typeface="Cambria Math"/>
                                </a:rPr>
                                <m:t>𝑥</m:t>
                              </m:r>
                              <m:r>
                                <a:rPr lang="en-US" sz="2200" b="0" i="1" smtClean="0">
                                  <a:latin typeface="Cambria Math"/>
                                  <a:ea typeface="Cambria Math"/>
                                </a:rPr>
                                <m:t>≤0</m:t>
                              </m:r>
                            </m:e>
                          </m:mr>
                          <m:mr>
                            <m:e>
                              <m:nary>
                                <m:naryPr>
                                  <m:ctrlPr>
                                    <a:rPr lang="en-US" sz="2200" i="1" smtClean="0">
                                      <a:latin typeface="Cambria Math" panose="02040503050406030204" pitchFamily="18" charset="0"/>
                                    </a:rPr>
                                  </m:ctrlPr>
                                </m:naryPr>
                                <m:sub>
                                  <m:r>
                                    <m:rPr>
                                      <m:brk m:alnAt="23"/>
                                    </m:rPr>
                                    <a:rPr lang="en-US" sz="2200" b="0" i="1" smtClean="0">
                                      <a:latin typeface="Cambria Math"/>
                                    </a:rPr>
                                    <m:t>0</m:t>
                                  </m:r>
                                </m:sub>
                                <m:sup>
                                  <m:r>
                                    <a:rPr lang="en-US" sz="2200" b="0" i="1" smtClean="0">
                                      <a:latin typeface="Cambria Math"/>
                                    </a:rPr>
                                    <m:t>𝑥</m:t>
                                  </m:r>
                                </m:sup>
                                <m:e>
                                  <m:r>
                                    <a:rPr lang="en-US" sz="2200" b="0" i="1" smtClean="0">
                                      <a:latin typeface="Cambria Math"/>
                                    </a:rPr>
                                    <m:t>6</m:t>
                                  </m:r>
                                  <m:r>
                                    <a:rPr lang="en-US" sz="2200" b="0" i="1" smtClean="0">
                                      <a:latin typeface="Cambria Math"/>
                                    </a:rPr>
                                    <m:t>𝑡</m:t>
                                  </m:r>
                                  <m:d>
                                    <m:dPr>
                                      <m:ctrlPr>
                                        <a:rPr lang="en-US" sz="2200" i="1" smtClean="0">
                                          <a:latin typeface="Cambria Math" panose="02040503050406030204" pitchFamily="18" charset="0"/>
                                        </a:rPr>
                                      </m:ctrlPr>
                                    </m:dPr>
                                    <m:e>
                                      <m:r>
                                        <a:rPr lang="en-US" sz="2200" b="0" i="1" smtClean="0">
                                          <a:latin typeface="Cambria Math"/>
                                        </a:rPr>
                                        <m:t>1−</m:t>
                                      </m:r>
                                      <m:r>
                                        <a:rPr lang="en-US" sz="2200" b="0" i="1" smtClean="0">
                                          <a:latin typeface="Cambria Math"/>
                                        </a:rPr>
                                        <m:t>𝑡</m:t>
                                      </m:r>
                                    </m:e>
                                  </m:d>
                                  <m:r>
                                    <a:rPr lang="en-US" sz="2200" b="0" i="1" smtClean="0">
                                      <a:latin typeface="Cambria Math"/>
                                    </a:rPr>
                                    <m:t>𝑑𝑡</m:t>
                                  </m:r>
                                  <m:r>
                                    <a:rPr lang="en-US" sz="2200" b="0" i="1" smtClean="0">
                                      <a:latin typeface="Cambria Math"/>
                                    </a:rPr>
                                    <m:t>=</m:t>
                                  </m:r>
                                  <m:d>
                                    <m:dPr>
                                      <m:ctrlPr>
                                        <a:rPr lang="en-US" sz="2200" i="1" smtClean="0">
                                          <a:latin typeface="Cambria Math" panose="02040503050406030204" pitchFamily="18" charset="0"/>
                                        </a:rPr>
                                      </m:ctrlPr>
                                    </m:dPr>
                                    <m:e>
                                      <m:r>
                                        <a:rPr lang="en-US" sz="2200" b="0" i="1" smtClean="0">
                                          <a:latin typeface="Cambria Math"/>
                                        </a:rPr>
                                        <m:t>3</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2</m:t>
                                          </m:r>
                                        </m:sup>
                                      </m:sSup>
                                      <m:r>
                                        <a:rPr lang="en-US" sz="2200" b="0" i="1" smtClean="0">
                                          <a:latin typeface="Cambria Math"/>
                                        </a:rPr>
                                        <m:t>−2</m:t>
                                      </m:r>
                                      <m:sSup>
                                        <m:sSupPr>
                                          <m:ctrlPr>
                                            <a:rPr lang="en-US" sz="220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3</m:t>
                                          </m:r>
                                        </m:sup>
                                      </m:sSup>
                                    </m:e>
                                  </m:d>
                                  <m:r>
                                    <a:rPr lang="en-US" sz="2200" b="0" i="1" smtClean="0">
                                      <a:latin typeface="Cambria Math"/>
                                    </a:rPr>
                                    <m:t>,0&lt;</m:t>
                                  </m:r>
                                  <m:r>
                                    <a:rPr lang="en-US" sz="2200" b="0" i="1" smtClean="0">
                                      <a:latin typeface="Cambria Math"/>
                                    </a:rPr>
                                    <m:t>𝑥</m:t>
                                  </m:r>
                                  <m:r>
                                    <a:rPr lang="en-US" sz="2200" b="0" i="1" smtClean="0">
                                      <a:latin typeface="Cambria Math"/>
                                      <a:ea typeface="Cambria Math"/>
                                    </a:rPr>
                                    <m:t>≤1</m:t>
                                  </m:r>
                                </m:e>
                              </m:nary>
                            </m:e>
                          </m:mr>
                          <m:mr>
                            <m:e>
                              <m:r>
                                <a:rPr lang="en-US" sz="2200" b="0" i="1" smtClean="0">
                                  <a:latin typeface="Cambria Math"/>
                                </a:rPr>
                                <m:t>1, </m:t>
                              </m:r>
                              <m:r>
                                <a:rPr lang="en-US" sz="2200" b="0" i="1" smtClean="0">
                                  <a:latin typeface="Cambria Math"/>
                                </a:rPr>
                                <m:t>𝑖𝑓</m:t>
                              </m:r>
                              <m:r>
                                <a:rPr lang="en-US" sz="2200" b="0" i="1" smtClean="0">
                                  <a:latin typeface="Cambria Math"/>
                                </a:rPr>
                                <m:t> </m:t>
                              </m:r>
                              <m:r>
                                <a:rPr lang="en-US" sz="2200" b="0" i="1" smtClean="0">
                                  <a:latin typeface="Cambria Math"/>
                                </a:rPr>
                                <m:t>𝑥</m:t>
                              </m:r>
                              <m:r>
                                <a:rPr lang="en-US" sz="2200" b="0" i="1" smtClean="0">
                                  <a:latin typeface="Cambria Math"/>
                                </a:rPr>
                                <m:t>&gt;1</m:t>
                              </m:r>
                            </m:e>
                          </m:mr>
                        </m:m>
                      </m:e>
                    </m:d>
                  </m:oMath>
                </a14:m>
                <a:endParaRPr lang="en-US" sz="2200" dirty="0" smtClean="0"/>
              </a:p>
              <a:p>
                <a:pPr marL="400050" indent="-400050">
                  <a:buAutoNum type="romanLcPeriod" startAt="2"/>
                </a:pPr>
                <a14:m>
                  <m:oMath xmlns:m="http://schemas.openxmlformats.org/officeDocument/2006/math">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1</m:t>
                            </m:r>
                          </m:num>
                          <m:den>
                            <m:r>
                              <a:rPr lang="en-US" sz="2200" b="0" i="1">
                                <a:latin typeface="Cambria Math"/>
                                <a:ea typeface="Cambria Math"/>
                              </a:rPr>
                              <m:t>2</m:t>
                            </m:r>
                          </m:den>
                        </m:f>
                      </m:e>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2</m:t>
                            </m:r>
                          </m:num>
                          <m:den>
                            <m:r>
                              <a:rPr lang="en-US" sz="2200" b="0" i="1">
                                <a:latin typeface="Cambria Math"/>
                                <a:ea typeface="Cambria Math"/>
                              </a:rPr>
                              <m:t>3</m:t>
                            </m:r>
                          </m:den>
                        </m:f>
                      </m:e>
                    </m:d>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a:latin typeface="Cambria Math"/>
                          </a:rPr>
                          <m:t>𝑃</m:t>
                        </m:r>
                        <m:d>
                          <m:dPr>
                            <m:ctrlPr>
                              <a:rPr lang="en-US" sz="2200" i="1">
                                <a:latin typeface="Cambria Math" panose="02040503050406030204" pitchFamily="18" charset="0"/>
                                <a:ea typeface="Cambria Math"/>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e>
                        </m:d>
                      </m:num>
                      <m:den>
                        <m:r>
                          <a:rPr lang="en-US" sz="2200" b="0" i="1">
                            <a:latin typeface="Cambria Math"/>
                          </a:rPr>
                          <m:t>𝑃</m:t>
                        </m:r>
                        <m:d>
                          <m:dPr>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3</m:t>
                                </m:r>
                              </m:den>
                            </m:f>
                            <m:r>
                              <a:rPr lang="en-US" sz="2200" b="0" i="1">
                                <a:latin typeface="Cambria Math"/>
                                <a:ea typeface="Cambria Math"/>
                              </a:rPr>
                              <m:t>≤</m:t>
                            </m:r>
                            <m:r>
                              <a:rPr lang="en-US" sz="2200" b="0" i="1">
                                <a:latin typeface="Cambria Math"/>
                              </a:rPr>
                              <m:t>𝑋</m:t>
                            </m:r>
                            <m:r>
                              <a:rPr lang="en-US" sz="2200" b="0" i="1">
                                <a:latin typeface="Cambria Math"/>
                                <a:ea typeface="Cambria Math"/>
                              </a:rPr>
                              <m:t>≤</m:t>
                            </m:r>
                            <m:f>
                              <m:fPr>
                                <m:ctrlPr>
                                  <a:rPr lang="en-US" sz="2200" i="1">
                                    <a:latin typeface="Cambria Math" panose="02040503050406030204" pitchFamily="18" charset="0"/>
                                    <a:ea typeface="Cambria Math"/>
                                  </a:rPr>
                                </m:ctrlPr>
                              </m:fPr>
                              <m:num>
                                <m:r>
                                  <a:rPr lang="en-US" sz="2200" b="0" i="1">
                                    <a:latin typeface="Cambria Math"/>
                                    <a:ea typeface="Cambria Math"/>
                                  </a:rPr>
                                  <m:t>2</m:t>
                                </m:r>
                              </m:num>
                              <m:den>
                                <m:r>
                                  <a:rPr lang="en-US" sz="2200" b="0" i="1">
                                    <a:latin typeface="Cambria Math"/>
                                    <a:ea typeface="Cambria Math"/>
                                  </a:rPr>
                                  <m:t>3</m:t>
                                </m:r>
                              </m:den>
                            </m:f>
                          </m:e>
                        </m:d>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nary>
                          <m:naryPr>
                            <m:limLoc m:val="undOvr"/>
                            <m:ctrlPr>
                              <a:rPr lang="en-US" sz="2200" i="1" smtClean="0">
                                <a:latin typeface="Cambria Math" panose="02040503050406030204" pitchFamily="18" charset="0"/>
                                <a:ea typeface="Cambria Math"/>
                              </a:rPr>
                            </m:ctrlPr>
                          </m:naryPr>
                          <m:sub>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sup>
                          <m:e>
                            <m:r>
                              <a:rPr lang="en-US" sz="2200" b="0" i="1" smtClean="0">
                                <a:latin typeface="Cambria Math"/>
                                <a:ea typeface="Cambria Math"/>
                              </a:rPr>
                              <m:t>6</m:t>
                            </m:r>
                            <m:r>
                              <a:rPr lang="en-US" sz="2200" b="0" i="1" smtClean="0">
                                <a:latin typeface="Cambria Math"/>
                                <a:ea typeface="Cambria Math"/>
                              </a:rPr>
                              <m:t>𝑥</m:t>
                            </m:r>
                            <m:d>
                              <m:dPr>
                                <m:ctrlPr>
                                  <a:rPr lang="en-US" sz="2200" i="1" smtClean="0">
                                    <a:latin typeface="Cambria Math" panose="02040503050406030204" pitchFamily="18" charset="0"/>
                                    <a:ea typeface="Cambria Math"/>
                                  </a:rPr>
                                </m:ctrlPr>
                              </m:dPr>
                              <m:e>
                                <m:r>
                                  <a:rPr lang="en-US" sz="2200" b="0" i="1" smtClean="0">
                                    <a:latin typeface="Cambria Math"/>
                                    <a:ea typeface="Cambria Math"/>
                                  </a:rPr>
                                  <m:t>1−</m:t>
                                </m:r>
                                <m:r>
                                  <a:rPr lang="en-US" sz="2200" b="0" i="1" smtClean="0">
                                    <a:latin typeface="Cambria Math"/>
                                    <a:ea typeface="Cambria Math"/>
                                  </a:rPr>
                                  <m:t>𝑥</m:t>
                                </m:r>
                              </m:e>
                            </m:d>
                            <m:r>
                              <a:rPr lang="en-US" sz="2200" b="0" i="1" smtClean="0">
                                <a:latin typeface="Cambria Math"/>
                                <a:ea typeface="Cambria Math"/>
                              </a:rPr>
                              <m:t>𝑑𝑥</m:t>
                            </m:r>
                          </m:e>
                        </m:nary>
                      </m:num>
                      <m:den>
                        <m:nary>
                          <m:naryPr>
                            <m:limLoc m:val="undOvr"/>
                            <m:ctrlPr>
                              <a:rPr lang="en-US" sz="2200" i="1" smtClean="0">
                                <a:latin typeface="Cambria Math" panose="02040503050406030204" pitchFamily="18" charset="0"/>
                                <a:ea typeface="Cambria Math"/>
                              </a:rPr>
                            </m:ctrlPr>
                          </m:naryPr>
                          <m:sub>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3</m:t>
                                </m:r>
                              </m:den>
                            </m:f>
                          </m:sub>
                          <m:sup>
                            <m:f>
                              <m:fPr>
                                <m:type m:val="skw"/>
                                <m:ctrlPr>
                                  <a:rPr lang="en-US" sz="2200" i="1" smtClean="0">
                                    <a:latin typeface="Cambria Math" panose="02040503050406030204" pitchFamily="18" charset="0"/>
                                    <a:ea typeface="Cambria Math"/>
                                  </a:rPr>
                                </m:ctrlPr>
                              </m:fPr>
                              <m:num>
                                <m:r>
                                  <a:rPr lang="en-US" sz="2200" b="0" i="1" smtClean="0">
                                    <a:latin typeface="Cambria Math"/>
                                    <a:ea typeface="Cambria Math"/>
                                  </a:rPr>
                                  <m:t>2</m:t>
                                </m:r>
                              </m:num>
                              <m:den>
                                <m:r>
                                  <a:rPr lang="en-US" sz="2200" b="0" i="1" smtClean="0">
                                    <a:latin typeface="Cambria Math"/>
                                    <a:ea typeface="Cambria Math"/>
                                  </a:rPr>
                                  <m:t>3</m:t>
                                </m:r>
                              </m:den>
                            </m:f>
                          </m:sup>
                          <m:e>
                            <m:r>
                              <a:rPr lang="en-US" sz="2200" b="0" i="1">
                                <a:latin typeface="Cambria Math"/>
                                <a:ea typeface="Cambria Math"/>
                              </a:rPr>
                              <m:t>6</m:t>
                            </m:r>
                            <m:r>
                              <a:rPr lang="en-US" sz="2200" b="0" i="1">
                                <a:latin typeface="Cambria Math"/>
                                <a:ea typeface="Cambria Math"/>
                              </a:rPr>
                              <m:t>𝑥</m:t>
                            </m:r>
                            <m:d>
                              <m:dPr>
                                <m:ctrlPr>
                                  <a:rPr lang="en-US" sz="2200" i="1">
                                    <a:latin typeface="Cambria Math" panose="02040503050406030204" pitchFamily="18" charset="0"/>
                                    <a:ea typeface="Cambria Math"/>
                                  </a:rPr>
                                </m:ctrlPr>
                              </m:dPr>
                              <m:e>
                                <m:r>
                                  <a:rPr lang="en-US" sz="2200" b="0" i="1">
                                    <a:latin typeface="Cambria Math"/>
                                    <a:ea typeface="Cambria Math"/>
                                  </a:rPr>
                                  <m:t>1−</m:t>
                                </m:r>
                                <m:r>
                                  <a:rPr lang="en-US" sz="2200" b="0" i="1">
                                    <a:latin typeface="Cambria Math"/>
                                    <a:ea typeface="Cambria Math"/>
                                  </a:rPr>
                                  <m:t>𝑥</m:t>
                                </m:r>
                              </m:e>
                            </m:d>
                            <m:r>
                              <a:rPr lang="en-US" sz="2200" b="0" i="1">
                                <a:latin typeface="Cambria Math"/>
                                <a:ea typeface="Cambria Math"/>
                              </a:rPr>
                              <m:t>𝑑𝑥</m:t>
                            </m:r>
                          </m:e>
                        </m:nary>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f>
                          <m:fPr>
                            <m:type m:val="lin"/>
                            <m:ctrlPr>
                              <a:rPr lang="en-US" sz="2200" i="1" smtClean="0">
                                <a:latin typeface="Cambria Math" panose="02040503050406030204" pitchFamily="18" charset="0"/>
                                <a:ea typeface="Cambria Math"/>
                              </a:rPr>
                            </m:ctrlPr>
                          </m:fPr>
                          <m:num>
                            <m:r>
                              <a:rPr lang="en-US" sz="2200" b="0" i="1" smtClean="0">
                                <a:latin typeface="Cambria Math"/>
                                <a:ea typeface="Cambria Math"/>
                              </a:rPr>
                              <m:t>11</m:t>
                            </m:r>
                          </m:num>
                          <m:den>
                            <m:r>
                              <a:rPr lang="en-US" sz="2200" b="0" i="1" smtClean="0">
                                <a:latin typeface="Cambria Math"/>
                                <a:ea typeface="Cambria Math"/>
                              </a:rPr>
                              <m:t>54</m:t>
                            </m:r>
                          </m:den>
                        </m:f>
                      </m:num>
                      <m:den>
                        <m:f>
                          <m:fPr>
                            <m:type m:val="lin"/>
                            <m:ctrlPr>
                              <a:rPr lang="en-US" sz="2200" i="1" smtClean="0">
                                <a:latin typeface="Cambria Math" panose="02040503050406030204" pitchFamily="18" charset="0"/>
                                <a:ea typeface="Cambria Math"/>
                              </a:rPr>
                            </m:ctrlPr>
                          </m:fPr>
                          <m:num>
                            <m:r>
                              <a:rPr lang="en-US" sz="2200" b="0" i="1" smtClean="0">
                                <a:latin typeface="Cambria Math"/>
                                <a:ea typeface="Cambria Math"/>
                              </a:rPr>
                              <m:t>13</m:t>
                            </m:r>
                          </m:num>
                          <m:den>
                            <m:r>
                              <a:rPr lang="en-US" sz="2200" b="0" i="1" smtClean="0">
                                <a:latin typeface="Cambria Math"/>
                                <a:ea typeface="Cambria Math"/>
                              </a:rPr>
                              <m:t>27</m:t>
                            </m:r>
                          </m:den>
                        </m:f>
                      </m:den>
                    </m:f>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r>
                          <a:rPr lang="en-US" sz="2200" b="0" i="1" smtClean="0">
                            <a:latin typeface="Cambria Math"/>
                            <a:ea typeface="Cambria Math"/>
                          </a:rPr>
                          <m:t>11</m:t>
                        </m:r>
                      </m:num>
                      <m:den>
                        <m:r>
                          <a:rPr lang="en-US" sz="2200" b="0" i="1" smtClean="0">
                            <a:latin typeface="Cambria Math"/>
                            <a:ea typeface="Cambria Math"/>
                          </a:rPr>
                          <m:t>26</m:t>
                        </m:r>
                      </m:den>
                    </m:f>
                  </m:oMath>
                </a14:m>
                <a:endParaRPr lang="en-US" sz="2200" dirty="0" smtClean="0"/>
              </a:p>
              <a:p>
                <a:pPr marL="400050" indent="-400050">
                  <a:buFont typeface="Arial" pitchFamily="34" charset="0"/>
                  <a:buAutoNum type="romanLcPeriod" startAt="2"/>
                </a:pPr>
                <a:r>
                  <a:rPr lang="en-US" sz="2200" dirty="0" smtClean="0"/>
                  <a:t>For finding values of k given condition is </a:t>
                </a:r>
                <a14:m>
                  <m:oMath xmlns:m="http://schemas.openxmlformats.org/officeDocument/2006/math">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rPr>
                          <m:t>&lt;</m:t>
                        </m:r>
                        <m:r>
                          <a:rPr lang="en-US" sz="2200" b="0" i="1">
                            <a:latin typeface="Cambria Math"/>
                          </a:rPr>
                          <m:t>𝑘</m:t>
                        </m:r>
                      </m:e>
                    </m:d>
                    <m:r>
                      <a:rPr lang="en-US" sz="2200" b="0" i="1">
                        <a:latin typeface="Cambria Math"/>
                      </a:rPr>
                      <m:t>=</m:t>
                    </m:r>
                    <m:r>
                      <a:rPr lang="en-US" sz="2200" b="0" i="1">
                        <a:latin typeface="Cambria Math"/>
                      </a:rPr>
                      <m:t>𝑃</m:t>
                    </m:r>
                    <m:d>
                      <m:dPr>
                        <m:ctrlPr>
                          <a:rPr lang="en-US" sz="2200" i="1">
                            <a:latin typeface="Cambria Math" panose="02040503050406030204" pitchFamily="18" charset="0"/>
                          </a:rPr>
                        </m:ctrlPr>
                      </m:dPr>
                      <m:e>
                        <m:r>
                          <a:rPr lang="en-US" sz="2200" b="0" i="1">
                            <a:latin typeface="Cambria Math"/>
                          </a:rPr>
                          <m:t>𝑋</m:t>
                        </m:r>
                        <m:r>
                          <a:rPr lang="en-US" sz="2200" b="0" i="1">
                            <a:latin typeface="Cambria Math"/>
                          </a:rPr>
                          <m:t>&gt;</m:t>
                        </m:r>
                        <m:r>
                          <a:rPr lang="en-US" sz="2200" b="0" i="1">
                            <a:latin typeface="Cambria Math"/>
                          </a:rPr>
                          <m:t>𝑘</m:t>
                        </m:r>
                      </m:e>
                    </m:d>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ea typeface="Cambria Math"/>
                        </a:rPr>
                        <m:t>⟹</m:t>
                      </m:r>
                      <m:nary>
                        <m:naryPr>
                          <m:limLoc m:val="undOvr"/>
                          <m:ctrlPr>
                            <a:rPr lang="en-US" sz="2200" i="1" smtClean="0">
                              <a:latin typeface="Cambria Math" panose="02040503050406030204" pitchFamily="18" charset="0"/>
                              <a:ea typeface="Cambria Math"/>
                            </a:rPr>
                          </m:ctrlPr>
                        </m:naryPr>
                        <m:sub>
                          <m:r>
                            <m:rPr>
                              <m:brk m:alnAt="24"/>
                            </m:rPr>
                            <a:rPr lang="en-US" sz="2200" b="0" i="1" smtClean="0">
                              <a:latin typeface="Cambria Math"/>
                              <a:ea typeface="Cambria Math"/>
                            </a:rPr>
                            <m:t>0</m:t>
                          </m:r>
                        </m:sub>
                        <m:sup>
                          <m:r>
                            <a:rPr lang="en-US" sz="2200" b="0" i="1" smtClean="0">
                              <a:latin typeface="Cambria Math"/>
                              <a:ea typeface="Cambria Math"/>
                            </a:rPr>
                            <m:t>𝑘</m:t>
                          </m:r>
                        </m:sup>
                        <m:e>
                          <m:r>
                            <a:rPr lang="en-US" sz="2200" b="0" i="1" smtClean="0">
                              <a:latin typeface="Cambria Math"/>
                              <a:ea typeface="Cambria Math"/>
                            </a:rPr>
                            <m:t>6</m:t>
                          </m:r>
                          <m:r>
                            <a:rPr lang="en-US" sz="2200" b="0" i="1" smtClean="0">
                              <a:latin typeface="Cambria Math"/>
                              <a:ea typeface="Cambria Math"/>
                            </a:rPr>
                            <m:t>𝑥</m:t>
                          </m:r>
                          <m:d>
                            <m:dPr>
                              <m:ctrlPr>
                                <a:rPr lang="en-US" sz="2200" i="1" smtClean="0">
                                  <a:latin typeface="Cambria Math" panose="02040503050406030204" pitchFamily="18" charset="0"/>
                                  <a:ea typeface="Cambria Math"/>
                                </a:rPr>
                              </m:ctrlPr>
                            </m:dPr>
                            <m:e>
                              <m:r>
                                <a:rPr lang="en-US" sz="2200" b="0" i="1" smtClean="0">
                                  <a:latin typeface="Cambria Math"/>
                                  <a:ea typeface="Cambria Math"/>
                                </a:rPr>
                                <m:t>1−</m:t>
                              </m:r>
                              <m:r>
                                <a:rPr lang="en-US" sz="2200" b="0" i="1" smtClean="0">
                                  <a:latin typeface="Cambria Math"/>
                                  <a:ea typeface="Cambria Math"/>
                                </a:rPr>
                                <m:t>𝑥</m:t>
                              </m:r>
                            </m:e>
                          </m:d>
                          <m:r>
                            <a:rPr lang="en-US" sz="2200" b="0" i="1" smtClean="0">
                              <a:latin typeface="Cambria Math"/>
                              <a:ea typeface="Cambria Math"/>
                            </a:rPr>
                            <m:t>𝑑𝑥</m:t>
                          </m:r>
                          <m:r>
                            <a:rPr lang="en-US" sz="2200" b="0" i="1" smtClean="0">
                              <a:latin typeface="Cambria Math"/>
                              <a:ea typeface="Cambria Math"/>
                            </a:rPr>
                            <m:t>=</m:t>
                          </m:r>
                          <m:nary>
                            <m:naryPr>
                              <m:limLoc m:val="undOvr"/>
                              <m:ctrlPr>
                                <a:rPr lang="en-US" sz="2200" i="1" smtClean="0">
                                  <a:latin typeface="Cambria Math" panose="02040503050406030204" pitchFamily="18" charset="0"/>
                                  <a:ea typeface="Cambria Math"/>
                                </a:rPr>
                              </m:ctrlPr>
                            </m:naryPr>
                            <m:sub>
                              <m:r>
                                <m:rPr>
                                  <m:brk m:alnAt="24"/>
                                </m:rPr>
                                <a:rPr lang="en-US" sz="2200" b="0" i="1" smtClean="0">
                                  <a:latin typeface="Cambria Math"/>
                                  <a:ea typeface="Cambria Math"/>
                                </a:rPr>
                                <m:t>𝑘</m:t>
                              </m:r>
                            </m:sub>
                            <m:sup>
                              <m:r>
                                <a:rPr lang="en-US" sz="2200" b="0" i="1" smtClean="0">
                                  <a:latin typeface="Cambria Math"/>
                                  <a:ea typeface="Cambria Math"/>
                                </a:rPr>
                                <m:t>1</m:t>
                              </m:r>
                            </m:sup>
                            <m:e>
                              <m:r>
                                <a:rPr lang="en-US" sz="2200" b="0" i="1">
                                  <a:latin typeface="Cambria Math"/>
                                  <a:ea typeface="Cambria Math"/>
                                </a:rPr>
                                <m:t>6</m:t>
                              </m:r>
                              <m:r>
                                <a:rPr lang="en-US" sz="2200" b="0" i="1">
                                  <a:latin typeface="Cambria Math"/>
                                  <a:ea typeface="Cambria Math"/>
                                </a:rPr>
                                <m:t>𝑥</m:t>
                              </m:r>
                              <m:d>
                                <m:dPr>
                                  <m:ctrlPr>
                                    <a:rPr lang="en-US" sz="2200" i="1">
                                      <a:latin typeface="Cambria Math" panose="02040503050406030204" pitchFamily="18" charset="0"/>
                                      <a:ea typeface="Cambria Math"/>
                                    </a:rPr>
                                  </m:ctrlPr>
                                </m:dPr>
                                <m:e>
                                  <m:r>
                                    <a:rPr lang="en-US" sz="2200" b="0" i="1">
                                      <a:latin typeface="Cambria Math"/>
                                      <a:ea typeface="Cambria Math"/>
                                    </a:rPr>
                                    <m:t>1−</m:t>
                                  </m:r>
                                  <m:r>
                                    <a:rPr lang="en-US" sz="2200" b="0" i="1">
                                      <a:latin typeface="Cambria Math"/>
                                      <a:ea typeface="Cambria Math"/>
                                    </a:rPr>
                                    <m:t>𝑥</m:t>
                                  </m:r>
                                </m:e>
                              </m:d>
                              <m:r>
                                <a:rPr lang="en-US" sz="2200" b="0" i="1">
                                  <a:latin typeface="Cambria Math"/>
                                  <a:ea typeface="Cambria Math"/>
                                </a:rPr>
                                <m:t>𝑑𝑥</m:t>
                              </m:r>
                            </m:e>
                          </m:nary>
                        </m:e>
                      </m:nary>
                    </m:oMath>
                  </m:oMathPara>
                </a14:m>
                <a:endParaRPr lang="en-US" sz="2200" dirty="0" smtClean="0"/>
              </a:p>
              <a:p>
                <a:pPr marL="0" indent="0">
                  <a:buNone/>
                </a:pPr>
                <a14:m>
                  <m:oMath xmlns:m="http://schemas.openxmlformats.org/officeDocument/2006/math">
                    <m:r>
                      <a:rPr lang="en-US" sz="2200" i="1">
                        <a:latin typeface="Cambria Math"/>
                        <a:ea typeface="Cambria Math"/>
                      </a:rPr>
                      <m:t>⟹</m:t>
                    </m:r>
                    <m:r>
                      <a:rPr lang="en-US" sz="2200" b="0" i="1" smtClean="0">
                        <a:latin typeface="Cambria Math"/>
                        <a:ea typeface="Cambria Math"/>
                      </a:rPr>
                      <m:t>4</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𝑘</m:t>
                        </m:r>
                      </m:e>
                      <m:sup>
                        <m:r>
                          <a:rPr lang="en-US" sz="2200" b="0" i="1" smtClean="0">
                            <a:latin typeface="Cambria Math"/>
                            <a:ea typeface="Cambria Math"/>
                          </a:rPr>
                          <m:t>3</m:t>
                        </m:r>
                      </m:sup>
                    </m:sSup>
                    <m:r>
                      <a:rPr lang="en-US" sz="2200" b="0" i="1" smtClean="0">
                        <a:latin typeface="Cambria Math"/>
                        <a:ea typeface="Cambria Math"/>
                      </a:rPr>
                      <m:t>−6</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𝑘</m:t>
                        </m:r>
                      </m:e>
                      <m:sup>
                        <m:r>
                          <a:rPr lang="en-US" sz="2200" b="0" i="1" smtClean="0">
                            <a:latin typeface="Cambria Math"/>
                            <a:ea typeface="Cambria Math"/>
                          </a:rPr>
                          <m:t>2</m:t>
                        </m:r>
                      </m:sup>
                    </m:sSup>
                    <m:r>
                      <a:rPr lang="en-US" sz="2200" b="0" i="1" smtClean="0">
                        <a:latin typeface="Cambria Math"/>
                        <a:ea typeface="Cambria Math"/>
                      </a:rPr>
                      <m:t>+1=0⟹</m:t>
                    </m:r>
                    <m:r>
                      <a:rPr lang="en-US" sz="2200" b="0" i="1" smtClean="0">
                        <a:latin typeface="Cambria Math"/>
                        <a:ea typeface="Cambria Math"/>
                      </a:rPr>
                      <m:t>𝑘</m:t>
                    </m:r>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2</m:t>
                        </m:r>
                      </m:den>
                    </m:f>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rad>
                          <m:radPr>
                            <m:degHide m:val="on"/>
                            <m:ctrlPr>
                              <a:rPr lang="en-US" sz="2200" b="0" i="1" smtClean="0">
                                <a:latin typeface="Cambria Math" panose="02040503050406030204" pitchFamily="18" charset="0"/>
                                <a:ea typeface="Cambria Math"/>
                              </a:rPr>
                            </m:ctrlPr>
                          </m:radPr>
                          <m:deg/>
                          <m:e>
                            <m:r>
                              <a:rPr lang="en-US" sz="2200" b="0" i="1" smtClean="0">
                                <a:latin typeface="Cambria Math"/>
                                <a:ea typeface="Cambria Math"/>
                              </a:rPr>
                              <m:t>3</m:t>
                            </m:r>
                          </m:e>
                        </m:rad>
                      </m:num>
                      <m:den>
                        <m:r>
                          <a:rPr lang="en-US" sz="2200" b="0" i="1" smtClean="0">
                            <a:latin typeface="Cambria Math"/>
                            <a:ea typeface="Cambria Math"/>
                          </a:rPr>
                          <m:t>2</m:t>
                        </m:r>
                      </m:den>
                    </m:f>
                  </m:oMath>
                </a14:m>
                <a:r>
                  <a:rPr lang="en-US" sz="2200" dirty="0" smtClean="0"/>
                  <a:t>  so value of k is </a:t>
                </a:r>
                <a14:m>
                  <m:oMath xmlns:m="http://schemas.openxmlformats.org/officeDocument/2006/math">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2</m:t>
                        </m:r>
                      </m:den>
                    </m:f>
                  </m:oMath>
                </a14:m>
                <a:r>
                  <a:rPr lang="en-US" sz="2200" dirty="0" smtClean="0"/>
                  <a:t> because it is in given range.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815" r="-1037" b="-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1E6B8F1-4743-4CE2-A0DA-A86F57B5A8A0}"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endParaRPr lang="en-US" sz="3000" b="1" dirty="0" smtClean="0"/>
          </a:p>
          <a:p>
            <a:pPr algn="ctr">
              <a:spcBef>
                <a:spcPct val="0"/>
              </a:spcBef>
              <a:defRPr/>
            </a:pPr>
            <a:r>
              <a:rPr lang="en-US" sz="3000" b="1" dirty="0"/>
              <a:t>Cumulative distribution </a:t>
            </a:r>
            <a:r>
              <a:rPr lang="en-US" sz="3000" b="1" dirty="0" smtClean="0"/>
              <a:t>function(CO2)</a:t>
            </a:r>
            <a:endParaRPr lang="en-US" sz="3000" b="1"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66462720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smtClean="0"/>
                  <a:t>Q1. </a:t>
                </a:r>
                <a:r>
                  <a:rPr lang="en-US" sz="2200" dirty="0"/>
                  <a:t>A random variable </a:t>
                </a:r>
                <a14:m>
                  <m:oMath xmlns:m="http://schemas.openxmlformats.org/officeDocument/2006/math">
                    <m:r>
                      <a:rPr lang="en-US" sz="2200" i="1">
                        <a:latin typeface="Cambria Math"/>
                      </a:rPr>
                      <m:t>𝑋</m:t>
                    </m:r>
                  </m:oMath>
                </a14:m>
                <a:r>
                  <a:rPr lang="en-US" sz="2200" dirty="0"/>
                  <a:t> has the following probability mass function</a:t>
                </a:r>
                <a:r>
                  <a:rPr lang="en-US" sz="2200" dirty="0" smtClean="0"/>
                  <a:t>:</a:t>
                </a:r>
              </a:p>
              <a:p>
                <a:pPr marL="0" lvl="0" indent="0">
                  <a:buNone/>
                </a:pPr>
                <a:endParaRPr lang="en-US" sz="2200" dirty="0"/>
              </a:p>
              <a:p>
                <a:pPr marL="0" lvl="0" indent="0">
                  <a:buNone/>
                </a:pPr>
                <a:endParaRPr lang="en-US" sz="2200" dirty="0" smtClean="0"/>
              </a:p>
              <a:p>
                <a:pPr marL="0" lvl="0" indent="0">
                  <a:buNone/>
                </a:pPr>
                <a:endParaRPr lang="en-US" sz="2200" dirty="0"/>
              </a:p>
              <a:p>
                <a:pPr marL="514350" lvl="0" indent="-514350">
                  <a:buFont typeface="+mj-lt"/>
                  <a:buAutoNum type="romanLcPeriod"/>
                </a:pPr>
                <a:r>
                  <a:rPr lang="en-US" sz="2200" dirty="0"/>
                  <a:t>Find </a:t>
                </a:r>
                <a14:m>
                  <m:oMath xmlns:m="http://schemas.openxmlformats.org/officeDocument/2006/math">
                    <m:r>
                      <a:rPr lang="en-US" sz="2200" i="1">
                        <a:latin typeface="Cambria Math"/>
                      </a:rPr>
                      <m:t>𝑘</m:t>
                    </m:r>
                    <m:r>
                      <a:rPr lang="en-US" sz="2200" i="1">
                        <a:latin typeface="Cambria Math"/>
                      </a:rPr>
                      <m:t>.</m:t>
                    </m:r>
                  </m:oMath>
                </a14:m>
                <a:endParaRPr lang="en-US" sz="2200" dirty="0" smtClean="0"/>
              </a:p>
              <a:p>
                <a:pPr marL="514350" lvl="0" indent="-514350">
                  <a:buFont typeface="+mj-lt"/>
                  <a:buAutoNum type="romanLcPeriod"/>
                </a:pPr>
                <a:r>
                  <a:rPr lang="en-US" sz="2200" dirty="0"/>
                  <a:t>Evaluate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𝑋</m:t>
                    </m:r>
                    <m:r>
                      <a:rPr lang="en-US" sz="2200" i="1">
                        <a:latin typeface="Cambria Math"/>
                      </a:rPr>
                      <m:t>≥6)</m:t>
                    </m:r>
                  </m:oMath>
                </a14:m>
                <a:r>
                  <a:rPr lang="en-US" sz="2200" dirty="0"/>
                  <a:t> and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0&lt;</m:t>
                        </m:r>
                        <m:r>
                          <a:rPr lang="en-US" sz="2200" i="1">
                            <a:latin typeface="Cambria Math"/>
                          </a:rPr>
                          <m:t>𝑋</m:t>
                        </m:r>
                        <m:r>
                          <a:rPr lang="en-US" sz="2200" i="1">
                            <a:latin typeface="Cambria Math"/>
                          </a:rPr>
                          <m:t>&lt;5</m:t>
                        </m:r>
                      </m:e>
                    </m:d>
                    <m:r>
                      <a:rPr lang="en-US" sz="2200" i="1">
                        <a:latin typeface="Cambria Math"/>
                      </a:rPr>
                      <m:t>.</m:t>
                    </m:r>
                  </m:oMath>
                </a14:m>
                <a:endParaRPr lang="en-US" sz="2200" dirty="0" smtClean="0"/>
              </a:p>
              <a:p>
                <a:pPr marL="514350" lvl="0" indent="-514350">
                  <a:buFont typeface="+mj-lt"/>
                  <a:buAutoNum type="romanLcPeriod"/>
                </a:pPr>
                <a:r>
                  <a:rPr lang="en-US" sz="2200" dirty="0"/>
                  <a:t>If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m:t>
                        </m:r>
                        <m:r>
                          <a:rPr lang="en-US" sz="2200" i="1">
                            <a:latin typeface="Cambria Math"/>
                          </a:rPr>
                          <m:t>𝑎</m:t>
                        </m:r>
                      </m:e>
                    </m:d>
                    <m:r>
                      <a:rPr lang="en-US" sz="2200" i="1">
                        <a:latin typeface="Cambria Math"/>
                      </a:rPr>
                      <m:t>&gt;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find the minimum value of </a:t>
                </a:r>
                <a14:m>
                  <m:oMath xmlns:m="http://schemas.openxmlformats.org/officeDocument/2006/math">
                    <m:r>
                      <a:rPr lang="en-US" sz="2200" i="1">
                        <a:latin typeface="Cambria Math"/>
                      </a:rPr>
                      <m:t>𝑎</m:t>
                    </m:r>
                    <m:r>
                      <a:rPr lang="en-US" sz="2200" i="1">
                        <a:latin typeface="Cambria Math"/>
                      </a:rPr>
                      <m:t>.</m:t>
                    </m:r>
                  </m:oMath>
                </a14:m>
                <a:endParaRPr lang="en-US" sz="2200" dirty="0" smtClean="0"/>
              </a:p>
              <a:p>
                <a:pPr marL="514350" lvl="0" indent="-514350">
                  <a:buFont typeface="+mj-lt"/>
                  <a:buAutoNum type="romanLcPeriod"/>
                </a:pPr>
                <a:r>
                  <a:rPr lang="en-US" sz="2200" dirty="0"/>
                  <a:t>Determine the distribution function of </a:t>
                </a:r>
                <a14:m>
                  <m:oMath xmlns:m="http://schemas.openxmlformats.org/officeDocument/2006/math">
                    <m:r>
                      <a:rPr lang="en-US" sz="2200" i="1">
                        <a:latin typeface="Cambria Math"/>
                      </a:rPr>
                      <m:t>𝑋</m:t>
                    </m:r>
                    <m:r>
                      <a:rPr lang="en-US" sz="2200" i="1">
                        <a:latin typeface="Cambria Math"/>
                      </a:rPr>
                      <m:t>.</m:t>
                    </m:r>
                  </m:oMath>
                </a14:m>
                <a:endParaRPr lang="en-US" sz="2200" dirty="0" smtClean="0"/>
              </a:p>
              <a:p>
                <a:pPr marL="0" lvl="0" indent="0">
                  <a:buNone/>
                </a:pPr>
                <a:endParaRPr lang="en-US" sz="2200" dirty="0" smtClean="0"/>
              </a:p>
              <a:p>
                <a:pPr marL="0" lv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037"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5B62013-18B7-4E1C-9C5E-220D30FF19F8}"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t>Daily Quiz(CO2)</a:t>
            </a: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𝑥</m:t>
                                </m:r>
                              </m:oMath>
                            </m:oMathPara>
                          </a14:m>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0</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1</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dirty="0">
                              <a:effectLst/>
                            </a:rPr>
                            <a:t>   2</a:t>
                          </a:r>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3</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4</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5</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6</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7</a:t>
                          </a:r>
                          <a:endParaRPr lang="en-US" sz="2000">
                            <a:effectLst/>
                            <a:latin typeface="Calibri"/>
                            <a:ea typeface="Calibri"/>
                            <a:cs typeface="Mangal"/>
                          </a:endParaRPr>
                        </a:p>
                      </a:txBody>
                      <a:tcPr marL="68580" marR="68580" marT="0" marB="0"/>
                    </a:tc>
                  </a:tr>
                  <a:tr h="428422">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𝑝</m:t>
                                </m:r>
                                <m:r>
                                  <a:rPr lang="en-US" sz="2000">
                                    <a:effectLst/>
                                    <a:latin typeface="Cambria Math"/>
                                  </a:rPr>
                                  <m:t>(</m:t>
                                </m:r>
                                <m:r>
                                  <a:rPr lang="en-US" sz="2000">
                                    <a:effectLst/>
                                    <a:latin typeface="Cambria Math"/>
                                  </a:rPr>
                                  <m:t>𝑥</m:t>
                                </m:r>
                                <m:r>
                                  <a:rPr lang="en-US" sz="2000">
                                    <a:effectLst/>
                                    <a:latin typeface="Cambria Math"/>
                                  </a:rPr>
                                  <m:t>)</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0 </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𝑘</m:t>
                                </m:r>
                              </m:oMath>
                            </m:oMathPara>
                          </a14:m>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2</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2</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a:rPr>
                                  <m:t>3</m:t>
                                </m:r>
                                <m:r>
                                  <a:rPr lang="en-US" sz="2000">
                                    <a:effectLst/>
                                    <a:latin typeface="Cambria Math"/>
                                  </a:rPr>
                                  <m:t>𝑘</m:t>
                                </m:r>
                              </m:oMath>
                            </m:oMathPara>
                          </a14:m>
                          <a:endParaRPr lang="en-US" sz="20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𝑘</m:t>
                                    </m:r>
                                  </m:e>
                                  <m:sup>
                                    <m:r>
                                      <a:rPr lang="en-US" sz="2000">
                                        <a:effectLst/>
                                        <a:latin typeface="Cambria Math"/>
                                      </a:rPr>
                                      <m:t>2</m:t>
                                    </m:r>
                                  </m:sup>
                                </m:sSup>
                              </m:oMath>
                            </m:oMathPara>
                          </a14:m>
                          <a:endParaRPr lang="en-US" sz="20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2</m:t>
                                    </m:r>
                                    <m:r>
                                      <a:rPr lang="en-US" sz="2000">
                                        <a:effectLst/>
                                        <a:latin typeface="Cambria Math"/>
                                      </a:rPr>
                                      <m:t>𝑘</m:t>
                                    </m:r>
                                  </m:e>
                                  <m:sup>
                                    <m:r>
                                      <a:rPr lang="en-US" sz="2000">
                                        <a:effectLst/>
                                        <a:latin typeface="Cambria Math"/>
                                      </a:rPr>
                                      <m:t>2</m:t>
                                    </m:r>
                                  </m:sup>
                                </m:sSup>
                              </m:oMath>
                            </m:oMathPara>
                          </a14:m>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a:rPr lang="en-US" sz="2000">
                                        <a:effectLst/>
                                        <a:latin typeface="Cambria Math"/>
                                      </a:rPr>
                                      <m:t>7</m:t>
                                    </m:r>
                                    <m:r>
                                      <a:rPr lang="en-US" sz="2000">
                                        <a:effectLst/>
                                        <a:latin typeface="Cambria Math"/>
                                      </a:rPr>
                                      <m:t>𝑘</m:t>
                                    </m:r>
                                  </m:e>
                                  <m:sup>
                                    <m:r>
                                      <a:rPr lang="en-US" sz="2000">
                                        <a:effectLst/>
                                        <a:latin typeface="Cambria Math"/>
                                      </a:rPr>
                                      <m:t>2</m:t>
                                    </m:r>
                                  </m:sup>
                                </m:sSup>
                                <m:r>
                                  <a:rPr lang="en-US" sz="2000">
                                    <a:effectLst/>
                                    <a:latin typeface="Cambria Math"/>
                                  </a:rPr>
                                  <m:t>+</m:t>
                                </m:r>
                                <m:r>
                                  <a:rPr lang="en-US" sz="2000">
                                    <a:effectLst/>
                                    <a:latin typeface="Cambria Math"/>
                                  </a:rPr>
                                  <m:t>𝑘</m:t>
                                </m:r>
                              </m:oMath>
                            </m:oMathPara>
                          </a14:m>
                          <a:endParaRPr lang="en-US" sz="2000" dirty="0">
                            <a:effectLst/>
                            <a:latin typeface="Calibri"/>
                            <a:ea typeface="Calibri"/>
                            <a:cs typeface="Mangal"/>
                          </a:endParaRPr>
                        </a:p>
                      </a:txBody>
                      <a:tcPr marL="68580" marR="68580" marT="0" marB="0"/>
                    </a:tc>
                  </a:tr>
                </a:tbl>
              </a:graphicData>
            </a:graphic>
          </p:graphicFrame>
        </mc:Choice>
        <mc:Fallback xmlns="">
          <p:graphicFrame>
            <p:nvGraphicFramePr>
              <p:cNvPr id="2" name="Table 1"/>
              <p:cNvGraphicFramePr>
                <a:graphicFrameLocks noGrp="1"/>
              </p:cNvGraphicFramePr>
              <p:nvPr>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endParaRPr lang="en-US"/>
                        </a:p>
                      </a:txBody>
                      <a:tcPr marL="68580" marR="68580" marT="0" marB="0">
                        <a:blipFill rotWithShape="0">
                          <a:blip r:embed="rId4"/>
                          <a:stretch>
                            <a:fillRect l="-1550" t="-12903" r="-765891" b="-80645"/>
                          </a:stretch>
                        </a:blipFill>
                      </a:tcPr>
                    </a:tc>
                    <a:tc>
                      <a:txBody>
                        <a:bodyPr/>
                        <a:lstStyle/>
                        <a:p>
                          <a:pPr marL="0" marR="0" algn="l">
                            <a:spcBef>
                              <a:spcPts val="0"/>
                            </a:spcBef>
                            <a:spcAft>
                              <a:spcPts val="0"/>
                            </a:spcAft>
                          </a:pPr>
                          <a:r>
                            <a:rPr lang="en-US" sz="2000">
                              <a:effectLst/>
                            </a:rPr>
                            <a:t>   0</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1</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dirty="0">
                              <a:effectLst/>
                            </a:rPr>
                            <a:t>   2</a:t>
                          </a:r>
                          <a:endParaRPr lang="en-US" sz="20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3</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4</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5</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6</a:t>
                          </a:r>
                          <a:endParaRPr lang="en-US" sz="2000">
                            <a:effectLst/>
                            <a:latin typeface="Calibri"/>
                            <a:ea typeface="Calibri"/>
                            <a:cs typeface="Mangal"/>
                          </a:endParaRPr>
                        </a:p>
                      </a:txBody>
                      <a:tcPr marL="68580" marR="68580" marT="0" marB="0"/>
                    </a:tc>
                    <a:tc>
                      <a:txBody>
                        <a:bodyPr/>
                        <a:lstStyle/>
                        <a:p>
                          <a:pPr marL="0" marR="0" algn="l">
                            <a:spcBef>
                              <a:spcPts val="0"/>
                            </a:spcBef>
                            <a:spcAft>
                              <a:spcPts val="0"/>
                            </a:spcAft>
                          </a:pPr>
                          <a:r>
                            <a:rPr lang="en-US" sz="2000">
                              <a:effectLst/>
                            </a:rPr>
                            <a:t>     7</a:t>
                          </a:r>
                          <a:endParaRPr lang="en-US" sz="2000">
                            <a:effectLst/>
                            <a:latin typeface="Calibri"/>
                            <a:ea typeface="Calibri"/>
                            <a:cs typeface="Mangal"/>
                          </a:endParaRPr>
                        </a:p>
                      </a:txBody>
                      <a:tcPr marL="68580" marR="68580" marT="0" marB="0"/>
                    </a:tc>
                  </a:tr>
                  <a:tr h="428422">
                    <a:tc>
                      <a:txBody>
                        <a:bodyPr/>
                        <a:lstStyle/>
                        <a:p>
                          <a:endParaRPr lang="en-US"/>
                        </a:p>
                      </a:txBody>
                      <a:tcPr marL="68580" marR="68580" marT="0" marB="0">
                        <a:blipFill rotWithShape="0">
                          <a:blip r:embed="rId4"/>
                          <a:stretch>
                            <a:fillRect l="-1550" t="-150000" r="-765891" b="-7143"/>
                          </a:stretch>
                        </a:blipFill>
                      </a:tcPr>
                    </a:tc>
                    <a:tc>
                      <a:txBody>
                        <a:bodyPr/>
                        <a:lstStyle/>
                        <a:p>
                          <a:pPr marL="0" marR="0" algn="l">
                            <a:spcBef>
                              <a:spcPts val="0"/>
                            </a:spcBef>
                            <a:spcAft>
                              <a:spcPts val="0"/>
                            </a:spcAft>
                          </a:pPr>
                          <a:r>
                            <a:rPr lang="en-US" sz="2000">
                              <a:effectLst/>
                            </a:rPr>
                            <a:t>   0 </a:t>
                          </a:r>
                          <a:endParaRPr lang="en-US" sz="2000">
                            <a:effectLst/>
                            <a:latin typeface="Calibri"/>
                            <a:ea typeface="Calibri"/>
                            <a:cs typeface="Mangal"/>
                          </a:endParaRPr>
                        </a:p>
                      </a:txBody>
                      <a:tcPr marL="68580" marR="68580" marT="0" marB="0"/>
                    </a:tc>
                    <a:tc>
                      <a:txBody>
                        <a:bodyPr/>
                        <a:lstStyle/>
                        <a:p>
                          <a:endParaRPr lang="en-US"/>
                        </a:p>
                      </a:txBody>
                      <a:tcPr marL="68580" marR="68580" marT="0" marB="0">
                        <a:blipFill rotWithShape="0">
                          <a:blip r:embed="rId4"/>
                          <a:stretch>
                            <a:fillRect l="-226496" t="-150000" r="-629915" b="-7143"/>
                          </a:stretch>
                        </a:blipFill>
                      </a:tcPr>
                    </a:tc>
                    <a:tc>
                      <a:txBody>
                        <a:bodyPr/>
                        <a:lstStyle/>
                        <a:p>
                          <a:endParaRPr lang="en-US"/>
                        </a:p>
                      </a:txBody>
                      <a:tcPr marL="68580" marR="68580" marT="0" marB="0">
                        <a:blipFill rotWithShape="0">
                          <a:blip r:embed="rId4"/>
                          <a:stretch>
                            <a:fillRect l="-326496" t="-150000" r="-529915" b="-7143"/>
                          </a:stretch>
                        </a:blipFill>
                      </a:tcPr>
                    </a:tc>
                    <a:tc>
                      <a:txBody>
                        <a:bodyPr/>
                        <a:lstStyle/>
                        <a:p>
                          <a:endParaRPr lang="en-US"/>
                        </a:p>
                      </a:txBody>
                      <a:tcPr marL="68580" marR="68580" marT="0" marB="0">
                        <a:blipFill rotWithShape="0">
                          <a:blip r:embed="rId4"/>
                          <a:stretch>
                            <a:fillRect l="-548352" t="-150000" r="-581319" b="-7143"/>
                          </a:stretch>
                        </a:blipFill>
                      </a:tcPr>
                    </a:tc>
                    <a:tc>
                      <a:txBody>
                        <a:bodyPr/>
                        <a:lstStyle/>
                        <a:p>
                          <a:endParaRPr lang="en-US"/>
                        </a:p>
                      </a:txBody>
                      <a:tcPr marL="68580" marR="68580" marT="0" marB="0">
                        <a:blipFill rotWithShape="0">
                          <a:blip r:embed="rId4"/>
                          <a:stretch>
                            <a:fillRect l="-648352" t="-150000" r="-481319" b="-7143"/>
                          </a:stretch>
                        </a:blipFill>
                      </a:tcPr>
                    </a:tc>
                    <a:tc>
                      <a:txBody>
                        <a:bodyPr/>
                        <a:lstStyle/>
                        <a:p>
                          <a:endParaRPr lang="en-US"/>
                        </a:p>
                      </a:txBody>
                      <a:tcPr marL="68580" marR="68580" marT="0" marB="0">
                        <a:blipFill rotWithShape="0">
                          <a:blip r:embed="rId4"/>
                          <a:stretch>
                            <a:fillRect l="-577119" t="-150000" r="-271186" b="-7143"/>
                          </a:stretch>
                        </a:blipFill>
                      </a:tcPr>
                    </a:tc>
                    <a:tc>
                      <a:txBody>
                        <a:bodyPr/>
                        <a:lstStyle/>
                        <a:p>
                          <a:endParaRPr lang="en-US"/>
                        </a:p>
                      </a:txBody>
                      <a:tcPr marL="68580" marR="68580" marT="0" marB="0">
                        <a:blipFill rotWithShape="0">
                          <a:blip r:embed="rId4"/>
                          <a:stretch>
                            <a:fillRect l="-713393" t="-150000" r="-185714" b="-7143"/>
                          </a:stretch>
                        </a:blipFill>
                      </a:tcPr>
                    </a:tc>
                    <a:tc>
                      <a:txBody>
                        <a:bodyPr/>
                        <a:lstStyle/>
                        <a:p>
                          <a:endParaRPr lang="en-US"/>
                        </a:p>
                      </a:txBody>
                      <a:tcPr marL="68580" marR="68580" marT="0" marB="0">
                        <a:blipFill rotWithShape="0">
                          <a:blip r:embed="rId4"/>
                          <a:stretch>
                            <a:fillRect l="-446569" t="-150000" r="-1961" b="-7143"/>
                          </a:stretch>
                        </a:blipFill>
                      </a:tcPr>
                    </a:tc>
                  </a:tr>
                </a:tbl>
              </a:graphicData>
            </a:graphic>
          </p:graphicFrame>
        </mc:Fallback>
      </mc:AlternateContent>
    </p:spTree>
    <p:extLst>
      <p:ext uri="{BB962C8B-B14F-4D97-AF65-F5344CB8AC3E}">
        <p14:creationId xmlns:p14="http://schemas.microsoft.com/office/powerpoint/2010/main" val="3070526053"/>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ü"/>
            </a:pPr>
            <a:r>
              <a:rPr lang="en-US" sz="2200" dirty="0" smtClean="0"/>
              <a:t>Probability</a:t>
            </a:r>
          </a:p>
          <a:p>
            <a:pPr>
              <a:buFont typeface="Wingdings" pitchFamily="2" charset="2"/>
              <a:buChar char="ü"/>
            </a:pPr>
            <a:r>
              <a:rPr lang="en-US" sz="2200" dirty="0" smtClean="0"/>
              <a:t>Conditional probability</a:t>
            </a:r>
          </a:p>
          <a:p>
            <a:pPr>
              <a:buFont typeface="Wingdings" pitchFamily="2" charset="2"/>
              <a:buChar char="ü"/>
            </a:pPr>
            <a:r>
              <a:rPr lang="en-US" sz="2200" dirty="0" err="1" smtClean="0"/>
              <a:t>Baye’s</a:t>
            </a:r>
            <a:r>
              <a:rPr lang="en-US" sz="2200" dirty="0" smtClean="0"/>
              <a:t> Theorem</a:t>
            </a:r>
          </a:p>
          <a:p>
            <a:pPr>
              <a:buFont typeface="Wingdings" pitchFamily="2" charset="2"/>
              <a:buChar char="ü"/>
            </a:pPr>
            <a:r>
              <a:rPr lang="en-US" sz="2200" dirty="0" smtClean="0"/>
              <a:t>Random Variables</a:t>
            </a:r>
          </a:p>
          <a:p>
            <a:pPr>
              <a:buFont typeface="Wingdings" pitchFamily="2" charset="2"/>
              <a:buChar char="ü"/>
            </a:pPr>
            <a:r>
              <a:rPr lang="en-US" sz="2200" dirty="0" smtClean="0"/>
              <a:t>Probability Density function</a:t>
            </a:r>
          </a:p>
          <a:p>
            <a:pPr>
              <a:buFont typeface="Wingdings" pitchFamily="2" charset="2"/>
              <a:buChar char="ü"/>
            </a:pPr>
            <a:r>
              <a:rPr lang="en-US" sz="2200" dirty="0" smtClean="0"/>
              <a:t>Probability mass function</a:t>
            </a:r>
            <a:endParaRPr lang="en-US" sz="2200" dirty="0"/>
          </a:p>
        </p:txBody>
      </p:sp>
      <p:sp>
        <p:nvSpPr>
          <p:cNvPr id="4" name="Date Placeholder 3"/>
          <p:cNvSpPr>
            <a:spLocks noGrp="1"/>
          </p:cNvSpPr>
          <p:nvPr>
            <p:ph type="dt" sz="half" idx="10"/>
          </p:nvPr>
        </p:nvSpPr>
        <p:spPr/>
        <p:txBody>
          <a:bodyPr/>
          <a:lstStyle/>
          <a:p>
            <a:fld id="{24513436-F018-40A0-81E8-4873FC9D4BB9}"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mn-lt"/>
                <a:ea typeface="+mn-ea"/>
                <a:cs typeface="+mn-cs"/>
              </a:rPr>
              <a:t>Recap(CO2)</a:t>
            </a:r>
            <a:endParaRPr kumimoji="0" lang="en-US" sz="30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08075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400" b="1" dirty="0"/>
              <a:t>Mathematical expectation</a:t>
            </a:r>
          </a:p>
          <a:p>
            <a:r>
              <a:rPr lang="en-US" sz="2400" dirty="0" smtClean="0"/>
              <a:t>To </a:t>
            </a:r>
            <a:r>
              <a:rPr lang="en-US" sz="2400" dirty="0"/>
              <a:t>get a general understanding of the mathematical expectation of a discrete random variable</a:t>
            </a:r>
            <a:r>
              <a:rPr lang="en-US" sz="2400" dirty="0" smtClean="0"/>
              <a:t>.</a:t>
            </a:r>
          </a:p>
          <a:p>
            <a:r>
              <a:rPr lang="en-US" sz="2400" dirty="0" smtClean="0"/>
              <a:t>To </a:t>
            </a:r>
            <a:r>
              <a:rPr lang="en-US" sz="2400" dirty="0"/>
              <a:t>learn and be able to apply a shortcut formula for the variance of a discrete random variable. </a:t>
            </a:r>
            <a:endParaRPr lang="en-US" sz="2400" dirty="0" smtClean="0"/>
          </a:p>
          <a:p>
            <a:r>
              <a:rPr lang="en-US" sz="2400" dirty="0" smtClean="0"/>
              <a:t>To </a:t>
            </a:r>
            <a:r>
              <a:rPr lang="en-US" sz="2400" dirty="0"/>
              <a:t>be able to calculate the mean and variance of a linear function of a discrete random variable.</a:t>
            </a:r>
            <a:endParaRPr lang="en-US" sz="2200" dirty="0"/>
          </a:p>
        </p:txBody>
      </p:sp>
      <p:sp>
        <p:nvSpPr>
          <p:cNvPr id="4" name="Date Placeholder 3"/>
          <p:cNvSpPr>
            <a:spLocks noGrp="1"/>
          </p:cNvSpPr>
          <p:nvPr>
            <p:ph type="dt" sz="half" idx="10"/>
          </p:nvPr>
        </p:nvSpPr>
        <p:spPr/>
        <p:txBody>
          <a:bodyPr/>
          <a:lstStyle/>
          <a:p>
            <a:fld id="{2A959401-6364-4E9A-90DC-4B6B493CC764}" type="datetime1">
              <a:rPr lang="en-US" smtClean="0"/>
              <a:t>10/15/2021</a:t>
            </a:fld>
            <a:endParaRPr lang="en-US"/>
          </a:p>
        </p:txBody>
      </p:sp>
      <p:sp>
        <p:nvSpPr>
          <p:cNvPr id="5" name="Footer Placeholder 4"/>
          <p:cNvSpPr>
            <a:spLocks noGrp="1"/>
          </p:cNvSpPr>
          <p:nvPr>
            <p:ph type="ftr" sz="quarter" idx="11"/>
          </p:nvPr>
        </p:nvSpPr>
        <p:spPr>
          <a:xfrm>
            <a:off x="2819400" y="6248400"/>
            <a:ext cx="47244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smtClean="0"/>
              <a:t>Topic objective </a:t>
            </a:r>
            <a:r>
              <a:rPr kumimoji="0" lang="en-US" sz="3000" b="1" i="0" u="none" strike="noStrike" kern="1200" cap="none" spc="0" normalizeH="0" baseline="0" noProof="0" dirty="0" smtClean="0">
                <a:ln>
                  <a:noFill/>
                </a:ln>
                <a:solidFill>
                  <a:schemeClr val="dk1"/>
                </a:solidFill>
                <a:effectLst/>
                <a:uLnTx/>
                <a:uFillTx/>
              </a:rPr>
              <a:t>(CO2)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418573824"/>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Mathematical expectation or expected value of </a:t>
                </a:r>
                <a:r>
                  <a:rPr lang="en-US" sz="2200" b="1" dirty="0"/>
                  <a:t>a </a:t>
                </a:r>
                <a:r>
                  <a:rPr lang="en-US" sz="2200" b="1" dirty="0" smtClean="0"/>
                  <a:t>random variable:</a:t>
                </a:r>
              </a:p>
              <a:p>
                <a:r>
                  <a:rPr lang="en-US" sz="2200" b="1" dirty="0" smtClean="0"/>
                  <a:t>When variable is  discrete random variable: </a:t>
                </a:r>
                <a:r>
                  <a:rPr lang="en-US" sz="2200" dirty="0" smtClean="0"/>
                  <a:t>The expected value of a discrete random variable is a weighted average of all possible values of the random variable, where the weights are the probabilities associated with the corresponding values. It is denoted by E(x)</a:t>
                </a:r>
              </a:p>
              <a:p>
                <a:pPr marL="0" indent="0">
                  <a:buNone/>
                </a:pPr>
                <a:r>
                  <a:rPr lang="en-US" sz="2200" dirty="0" smtClean="0"/>
                  <a:t>If  x denotes a discrete random variable which assumes values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2</m:t>
                        </m:r>
                      </m:sub>
                    </m:sSub>
                  </m:oMath>
                </a14:m>
                <a:r>
                  <a:rPr lang="en-US" sz="2200" dirty="0" smtClean="0"/>
                  <a:t>..</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𝑛</m:t>
                        </m:r>
                      </m:sub>
                    </m:sSub>
                  </m:oMath>
                </a14:m>
                <a:r>
                  <a:rPr lang="en-US" sz="2200" dirty="0" smtClean="0"/>
                  <a:t> with corresponding probabilities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2</m:t>
                        </m:r>
                      </m:sub>
                    </m:sSub>
                  </m:oMath>
                </a14:m>
                <a:r>
                  <a:rPr lang="en-US" sz="2200" dirty="0" smtClean="0"/>
                  <a:t>…..</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𝑛</m:t>
                        </m:r>
                      </m:sub>
                    </m:sSub>
                  </m:oMath>
                </a14:m>
                <a:r>
                  <a:rPr lang="en-US" sz="2200" dirty="0" smtClean="0"/>
                  <a:t>respectively, then </a:t>
                </a:r>
              </a:p>
              <a:p>
                <a:pPr marL="0" indent="0">
                  <a:buNone/>
                </a:pPr>
                <a14:m>
                  <m:oMathPara xmlns:m="http://schemas.openxmlformats.org/officeDocument/2006/math">
                    <m:oMathParaPr>
                      <m:jc m:val="centerGroup"/>
                    </m:oMathParaPr>
                    <m:oMath xmlns:m="http://schemas.openxmlformats.org/officeDocument/2006/math">
                      <m:r>
                        <m:rPr>
                          <m:nor/>
                        </m:rPr>
                        <a:rPr lang="en-US" sz="2200" dirty="0"/>
                        <m:t>E</m:t>
                      </m:r>
                      <m:r>
                        <m:rPr>
                          <m:nor/>
                        </m:rPr>
                        <a:rPr lang="en-US" sz="2200" dirty="0"/>
                        <m:t>(</m:t>
                      </m:r>
                      <m:r>
                        <m:rPr>
                          <m:nor/>
                        </m:rPr>
                        <a:rPr lang="en-US" sz="2200" b="0" i="0" dirty="0" smtClean="0"/>
                        <m:t>x</m:t>
                      </m:r>
                      <m:r>
                        <m:rPr>
                          <m:nor/>
                        </m:rPr>
                        <a:rPr lang="en-US" sz="2200" b="0" i="0" dirty="0" smtClean="0"/>
                        <m:t>)=</m:t>
                      </m:r>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r>
                            <a:rPr lang="en-US" sz="2200" i="1">
                              <a:latin typeface="Cambria Math"/>
                            </a:rPr>
                            <m:t>𝑝</m:t>
                          </m:r>
                        </m:e>
                        <m:sub>
                          <m:r>
                            <a:rPr lang="en-US" sz="2200" b="0" i="1" smtClean="0">
                              <a:latin typeface="Cambria Math"/>
                            </a:rPr>
                            <m:t>2</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𝑛</m:t>
                          </m:r>
                        </m:sub>
                      </m:sSub>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𝑛</m:t>
                          </m:r>
                        </m:sub>
                      </m:sSub>
                      <m:r>
                        <a:rPr lang="en-US" sz="2200" b="0" i="1" smtClean="0">
                          <a:latin typeface="Cambria Math"/>
                        </a:rPr>
                        <m:t>=</m:t>
                      </m:r>
                      <m:nary>
                        <m:naryPr>
                          <m:chr m:val="∑"/>
                          <m:ctrlPr>
                            <a:rPr lang="en-US" sz="2200" b="0" i="1" smtClean="0">
                              <a:latin typeface="Cambria Math" panose="02040503050406030204" pitchFamily="18" charset="0"/>
                            </a:rPr>
                          </m:ctrlPr>
                        </m:naryPr>
                        <m:sub>
                          <m:r>
                            <m:rPr>
                              <m:brk m:alnAt="23"/>
                            </m:rPr>
                            <a:rPr lang="en-US" sz="2200" b="0" i="1" smtClean="0">
                              <a:latin typeface="Cambria Math"/>
                            </a:rPr>
                            <m:t>𝑖</m:t>
                          </m:r>
                          <m:r>
                            <a:rPr lang="en-US" sz="2200" b="0" i="1" smtClean="0">
                              <a:latin typeface="Cambria Math"/>
                            </a:rPr>
                            <m:t>=1</m:t>
                          </m:r>
                        </m:sub>
                        <m:sup>
                          <m:r>
                            <a:rPr lang="en-US" sz="2200" b="0" i="1" smtClean="0">
                              <a:latin typeface="Cambria Math"/>
                            </a:rPr>
                            <m:t>𝑛</m:t>
                          </m:r>
                        </m:sup>
                        <m:e>
                          <m:sSub>
                            <m:sSubPr>
                              <m:ctrlPr>
                                <a:rPr lang="en-US" sz="2200" i="1">
                                  <a:latin typeface="Cambria Math" panose="02040503050406030204" pitchFamily="18" charset="0"/>
                                </a:rPr>
                              </m:ctrlPr>
                            </m:sSubPr>
                            <m:e>
                              <m:r>
                                <a:rPr lang="en-US" sz="2200" b="0" i="1" smtClean="0">
                                  <a:latin typeface="Cambria Math"/>
                                </a:rPr>
                                <m:t>𝑝</m:t>
                              </m:r>
                            </m:e>
                            <m:sub>
                              <m:r>
                                <a:rPr lang="en-US" sz="2200" b="0" i="1" smtClean="0">
                                  <a:latin typeface="Cambria Math"/>
                                </a:rPr>
                                <m:t>𝑖</m:t>
                              </m:r>
                            </m:sub>
                          </m:sSub>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𝑖</m:t>
                              </m:r>
                            </m:sub>
                          </m:sSub>
                        </m:e>
                      </m:nary>
                      <m:r>
                        <a:rPr lang="en-US" sz="2200" b="0" i="1" smtClean="0">
                          <a:latin typeface="Cambria Math"/>
                        </a:rPr>
                        <m:t>=</m:t>
                      </m:r>
                      <m:nary>
                        <m:naryPr>
                          <m:chr m:val="∑"/>
                          <m:subHide m:val="on"/>
                          <m:supHide m:val="on"/>
                          <m:ctrlPr>
                            <a:rPr lang="en-US" sz="2200" b="0" i="1" smtClean="0">
                              <a:latin typeface="Cambria Math" panose="02040503050406030204" pitchFamily="18" charset="0"/>
                            </a:rPr>
                          </m:ctrlPr>
                        </m:naryPr>
                        <m:sub/>
                        <m:sup/>
                        <m:e>
                          <m:r>
                            <a:rPr lang="en-US" sz="2200" b="0" i="1" smtClean="0">
                              <a:latin typeface="Cambria Math"/>
                            </a:rPr>
                            <m:t>𝑝𝑥</m:t>
                          </m:r>
                        </m:e>
                      </m:nary>
                    </m:oMath>
                  </m:oMathPara>
                </a14:m>
                <a:endParaRPr lang="en-US" sz="2200" dirty="0" smtClean="0"/>
              </a:p>
              <a:p>
                <a:pPr marL="0" indent="0">
                  <a:buNone/>
                </a:pPr>
                <a:r>
                  <a:rPr lang="en-US" sz="2200" dirty="0" smtClean="0"/>
                  <a:t>Where </a:t>
                </a:r>
                <a14:m>
                  <m:oMath xmlns:m="http://schemas.openxmlformats.org/officeDocument/2006/math">
                    <m:nary>
                      <m:naryPr>
                        <m:chr m:val="∑"/>
                        <m:subHide m:val="on"/>
                        <m:supHide m:val="on"/>
                        <m:ctrlPr>
                          <a:rPr lang="en-US" sz="2200" i="1">
                            <a:latin typeface="Cambria Math" panose="02040503050406030204" pitchFamily="18" charset="0"/>
                          </a:rPr>
                        </m:ctrlPr>
                      </m:naryPr>
                      <m:sub/>
                      <m:sup/>
                      <m:e>
                        <m:r>
                          <a:rPr lang="en-US" sz="2200" i="1">
                            <a:latin typeface="Cambria Math"/>
                          </a:rPr>
                          <m:t>𝑝</m:t>
                        </m:r>
                      </m:e>
                    </m:nary>
                    <m:r>
                      <a:rPr lang="en-US" sz="2200" i="1">
                        <a:latin typeface="Cambria Math"/>
                      </a:rPr>
                      <m:t>=1</m:t>
                    </m:r>
                  </m:oMath>
                </a14:m>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1481" b="-114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CC03145-30DB-4A53-A828-DDF9EBE46250}"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 </a:t>
            </a:r>
            <a:endParaRPr lang="en-US" sz="3000" b="1" dirty="0" smtClean="0"/>
          </a:p>
          <a:p>
            <a:pPr lvl="0" algn="ctr">
              <a:spcBef>
                <a:spcPct val="0"/>
              </a:spcBef>
              <a:defRPr/>
            </a:pPr>
            <a:r>
              <a:rPr lang="en-US" sz="3000" b="1" dirty="0"/>
              <a:t>Mathematical </a:t>
            </a:r>
            <a:r>
              <a:rPr lang="en-US" sz="3000" b="1" dirty="0" smtClean="0"/>
              <a:t>expectation(CO2)</a:t>
            </a:r>
            <a:endParaRPr lang="en-US" sz="3000" b="1" dirty="0"/>
          </a:p>
          <a:p>
            <a:pPr algn="ctr">
              <a:spcBef>
                <a:spcPct val="0"/>
              </a:spcBef>
              <a:defRPr/>
            </a:pPr>
            <a:endParaRPr lang="en-US" sz="30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3163059"/>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rth Moment about origin in terms of expectation is written as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ea typeface="Cambria Math"/>
                          </a:rPr>
                          <m:t>𝜇</m:t>
                        </m:r>
                      </m:e>
                      <m:sub>
                        <m:r>
                          <a:rPr lang="en-US" sz="2200" i="1">
                            <a:latin typeface="Cambria Math"/>
                          </a:rPr>
                          <m:t>𝑟</m:t>
                        </m:r>
                      </m:sub>
                    </m:sSub>
                    <m:r>
                      <a:rPr lang="en-US" sz="2200" i="1">
                        <a:latin typeface="Cambria Math"/>
                      </a:rPr>
                      <m:t>=</m:t>
                    </m:r>
                    <m:r>
                      <a:rPr lang="en-US" sz="2200" i="1">
                        <a:latin typeface="Cambria Math"/>
                      </a:rPr>
                      <m:t>𝐸</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a:rPr>
                              <m:t>𝑥</m:t>
                            </m:r>
                            <m:r>
                              <a:rPr lang="en-US" sz="2200" i="1">
                                <a:latin typeface="Cambria Math"/>
                              </a:rPr>
                              <m:t>−</m:t>
                            </m:r>
                            <m:acc>
                              <m:accPr>
                                <m:chr m:val="̅"/>
                                <m:ctrlPr>
                                  <a:rPr lang="en-US" sz="2200" i="1">
                                    <a:latin typeface="Cambria Math" panose="02040503050406030204" pitchFamily="18" charset="0"/>
                                  </a:rPr>
                                </m:ctrlPr>
                              </m:accPr>
                              <m:e>
                                <m:r>
                                  <a:rPr lang="en-US" sz="2200" i="1">
                                    <a:latin typeface="Cambria Math"/>
                                  </a:rPr>
                                  <m:t>𝑥</m:t>
                                </m:r>
                              </m:e>
                            </m:acc>
                          </m:e>
                        </m:d>
                      </m:e>
                      <m:sup>
                        <m:r>
                          <a:rPr lang="en-US" sz="2200" i="1">
                            <a:latin typeface="Cambria Math"/>
                          </a:rPr>
                          <m:t>𝑟</m:t>
                        </m:r>
                      </m:sup>
                    </m:sSup>
                  </m:oMath>
                </a14:m>
                <a:endParaRPr lang="en-US" sz="2200" dirty="0"/>
              </a:p>
              <a:p>
                <a:pPr marL="0" indent="0">
                  <a:buNone/>
                </a:pPr>
                <a14:m>
                  <m:oMath xmlns:m="http://schemas.openxmlformats.org/officeDocument/2006/math">
                    <m:r>
                      <a:rPr lang="en-US" sz="2200" b="1" i="1" smtClean="0">
                        <a:latin typeface="Cambria Math"/>
                      </a:rPr>
                      <m:t>𝑴𝒆𝒂𝒏</m:t>
                    </m:r>
                    <m:r>
                      <a:rPr lang="en-US" sz="2200" b="0" i="1" smtClean="0">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f>
                      <m:fPr>
                        <m:ctrlPr>
                          <a:rPr lang="en-US" sz="2200" b="0" i="1" smtClean="0">
                            <a:latin typeface="Cambria Math" panose="02040503050406030204" pitchFamily="18" charset="0"/>
                          </a:rPr>
                        </m:ctrlPr>
                      </m:fPr>
                      <m:num>
                        <m:nary>
                          <m:naryPr>
                            <m:chr m:val="∑"/>
                            <m:subHide m:val="on"/>
                            <m:supHide m:val="on"/>
                            <m:ctrlPr>
                              <a:rPr lang="en-US" sz="2200" b="0" i="1" smtClean="0">
                                <a:latin typeface="Cambria Math" panose="02040503050406030204" pitchFamily="18" charset="0"/>
                              </a:rPr>
                            </m:ctrlPr>
                          </m:naryPr>
                          <m:sub/>
                          <m:sup/>
                          <m:e>
                            <m:r>
                              <a:rPr lang="en-US" sz="2200" b="0" i="1" smtClean="0">
                                <a:latin typeface="Cambria Math"/>
                              </a:rPr>
                              <m:t>𝑝𝑥</m:t>
                            </m:r>
                          </m:e>
                        </m:nary>
                      </m:num>
                      <m:den>
                        <m:nary>
                          <m:naryPr>
                            <m:chr m:val="∑"/>
                            <m:subHide m:val="on"/>
                            <m:supHide m:val="on"/>
                            <m:ctrlPr>
                              <a:rPr lang="en-US" sz="2200" b="0" i="1" smtClean="0">
                                <a:latin typeface="Cambria Math" panose="02040503050406030204" pitchFamily="18" charset="0"/>
                              </a:rPr>
                            </m:ctrlPr>
                          </m:naryPr>
                          <m:sub/>
                          <m:sup/>
                          <m:e>
                            <m:r>
                              <a:rPr lang="en-US" sz="2200" b="0" i="1" smtClean="0">
                                <a:latin typeface="Cambria Math"/>
                              </a:rPr>
                              <m:t>𝑝</m:t>
                            </m:r>
                          </m:e>
                        </m:nary>
                      </m:den>
                    </m:f>
                    <m:r>
                      <a:rPr lang="en-US" sz="2200" b="0" i="1" smtClean="0">
                        <a:latin typeface="Cambria Math"/>
                      </a:rPr>
                      <m:t>=</m:t>
                    </m:r>
                    <m:nary>
                      <m:naryPr>
                        <m:chr m:val="∑"/>
                        <m:subHide m:val="on"/>
                        <m:supHide m:val="on"/>
                        <m:ctrlPr>
                          <a:rPr lang="en-US" sz="2200" b="0" i="1" smtClean="0">
                            <a:latin typeface="Cambria Math" panose="02040503050406030204" pitchFamily="18" charset="0"/>
                          </a:rPr>
                        </m:ctrlPr>
                      </m:naryPr>
                      <m:sub/>
                      <m:sup/>
                      <m:e>
                        <m:r>
                          <a:rPr lang="en-US" sz="2200" b="0" i="1" smtClean="0">
                            <a:latin typeface="Cambria Math"/>
                          </a:rPr>
                          <m:t>𝑝𝑥</m:t>
                        </m:r>
                      </m:e>
                    </m:nary>
                  </m:oMath>
                </a14:m>
                <a:r>
                  <a:rPr lang="en-US" sz="2200" dirty="0" smtClean="0"/>
                  <a:t>  because </a:t>
                </a:r>
                <a14:m>
                  <m:oMath xmlns:m="http://schemas.openxmlformats.org/officeDocument/2006/math">
                    <m:nary>
                      <m:naryPr>
                        <m:chr m:val="∑"/>
                        <m:subHide m:val="on"/>
                        <m:supHide m:val="on"/>
                        <m:ctrlPr>
                          <a:rPr lang="en-US" sz="2200" i="1" smtClean="0">
                            <a:latin typeface="Cambria Math" panose="02040503050406030204" pitchFamily="18" charset="0"/>
                          </a:rPr>
                        </m:ctrlPr>
                      </m:naryPr>
                      <m:sub/>
                      <m:sup/>
                      <m:e>
                        <m:r>
                          <a:rPr lang="en-US" sz="2200" b="0" i="1" smtClean="0">
                            <a:latin typeface="Cambria Math"/>
                          </a:rPr>
                          <m:t>𝑝</m:t>
                        </m:r>
                        <m:r>
                          <a:rPr lang="en-US" sz="2200" b="0" i="1" smtClean="0">
                            <a:latin typeface="Cambria Math"/>
                          </a:rPr>
                          <m:t>=1</m:t>
                        </m:r>
                      </m:e>
                    </m:nary>
                  </m:oMath>
                </a14:m>
                <a:endParaRPr lang="en-US" sz="2200" dirty="0" smtClean="0"/>
              </a:p>
              <a:p>
                <a:pPr marL="0" indent="0">
                  <a:buNone/>
                </a:pPr>
                <a:r>
                  <a:rPr lang="en-US" sz="2200" dirty="0" smtClean="0"/>
                  <a:t>So E(x) represents the mean </a:t>
                </a:r>
              </a:p>
              <a:p>
                <a:pPr marL="0" indent="0">
                  <a:buNone/>
                </a:pPr>
                <a:r>
                  <a:rPr lang="en-US" sz="2200" b="1" dirty="0" smtClean="0"/>
                  <a:t>Variance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a:ea typeface="Cambria Math"/>
                          </a:rPr>
                          <m:t>𝝁</m:t>
                        </m:r>
                      </m:e>
                      <m:sub>
                        <m:r>
                          <a:rPr lang="en-US" sz="2200" b="1" i="1" smtClean="0">
                            <a:latin typeface="Cambria Math"/>
                          </a:rPr>
                          <m:t>𝟐</m:t>
                        </m:r>
                      </m:sub>
                    </m:sSub>
                    <m:r>
                      <a:rPr lang="en-US" sz="2200" b="0" i="1" smtClean="0">
                        <a:latin typeface="Cambria Math"/>
                      </a:rPr>
                      <m:t>=</m:t>
                    </m:r>
                    <m:r>
                      <a:rPr lang="en-US" sz="2200" b="0" i="1" smtClean="0">
                        <a:latin typeface="Cambria Math"/>
                      </a:rPr>
                      <m:t>𝐸</m:t>
                    </m:r>
                    <m:d>
                      <m:dPr>
                        <m:begChr m:val="["/>
                        <m:endChr m:val="]"/>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begChr m:val="{"/>
                                <m:endChr m:val="}"/>
                                <m:ctrlPr>
                                  <a:rPr lang="en-US" sz="2200" b="0" i="1" smtClean="0">
                                    <a:latin typeface="Cambria Math" panose="02040503050406030204" pitchFamily="18" charset="0"/>
                                  </a:rPr>
                                </m:ctrlPr>
                              </m:dPr>
                              <m:e>
                                <m:r>
                                  <a:rPr lang="en-US" sz="2200" b="0" i="1" smtClean="0">
                                    <a:latin typeface="Cambria Math"/>
                                  </a:rPr>
                                  <m:t>𝑥</m:t>
                                </m:r>
                                <m:r>
                                  <a:rPr lang="en-US" sz="2200" b="0" i="1" smtClean="0">
                                    <a:latin typeface="Cambria Math"/>
                                  </a:rPr>
                                  <m:t>−</m:t>
                                </m:r>
                                <m:r>
                                  <a:rPr lang="en-US" sz="2200" b="0" i="1" smtClean="0">
                                    <a:latin typeface="Cambria Math"/>
                                  </a:rPr>
                                  <m:t>𝐸</m:t>
                                </m:r>
                                <m:r>
                                  <a:rPr lang="en-US" sz="2200" b="0" i="1" smtClean="0">
                                    <a:latin typeface="Cambria Math"/>
                                  </a:rPr>
                                  <m:t>(</m:t>
                                </m:r>
                                <m:r>
                                  <a:rPr lang="en-US" sz="2200" b="0" i="1" smtClean="0">
                                    <a:latin typeface="Cambria Math"/>
                                  </a:rPr>
                                  <m:t>𝑥</m:t>
                                </m:r>
                                <m:r>
                                  <a:rPr lang="en-US" sz="2200" b="0" i="1" smtClean="0">
                                    <a:latin typeface="Cambria Math"/>
                                  </a:rPr>
                                  <m:t>)</m:t>
                                </m:r>
                              </m:e>
                            </m:d>
                          </m:e>
                          <m:sup>
                            <m:r>
                              <a:rPr lang="en-US" sz="2200" b="0" i="1" smtClean="0">
                                <a:latin typeface="Cambria Math"/>
                              </a:rPr>
                              <m:t>2</m:t>
                            </m:r>
                          </m:sup>
                        </m:sSup>
                      </m:e>
                    </m:d>
                    <m:r>
                      <a:rPr lang="en-US" sz="2200" b="0" i="1" smtClean="0">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a:rPr>
                              <m:t>𝑥</m:t>
                            </m:r>
                          </m:e>
                          <m:sup>
                            <m:r>
                              <a:rPr lang="en-US" sz="2200" b="0" i="1" smtClean="0">
                                <a:latin typeface="Cambria Math"/>
                              </a:rPr>
                              <m:t>2</m:t>
                            </m:r>
                          </m:sup>
                        </m:sSup>
                      </m:e>
                    </m:d>
                    <m:r>
                      <a:rPr lang="en-US" sz="2200" b="0" i="1" smtClean="0">
                        <a:latin typeface="Cambria Math"/>
                      </a:rPr>
                      <m:t>−</m:t>
                    </m:r>
                    <m:sSup>
                      <m:sSupPr>
                        <m:ctrlPr>
                          <a:rPr lang="en-US" sz="2200" b="0" i="1" smtClean="0">
                            <a:latin typeface="Cambria Math" panose="02040503050406030204" pitchFamily="18" charset="0"/>
                          </a:rPr>
                        </m:ctrlPr>
                      </m:sSupPr>
                      <m:e>
                        <m:d>
                          <m:dPr>
                            <m:begChr m:val="["/>
                            <m:endChr m:val="]"/>
                            <m:ctrlPr>
                              <a:rPr lang="en-US" sz="2200" i="1">
                                <a:latin typeface="Cambria Math" panose="02040503050406030204" pitchFamily="18" charset="0"/>
                              </a:rPr>
                            </m:ctrlPr>
                          </m:dPr>
                          <m:e>
                            <m:r>
                              <a:rPr lang="en-US" sz="2200" b="0" i="1" smtClean="0">
                                <a:latin typeface="Cambria Math"/>
                              </a:rPr>
                              <m:t>𝐸</m:t>
                            </m:r>
                            <m:r>
                              <a:rPr lang="en-US" sz="2200" b="0" i="1" smtClean="0">
                                <a:latin typeface="Cambria Math"/>
                              </a:rPr>
                              <m:t>(</m:t>
                            </m:r>
                            <m:r>
                              <a:rPr lang="en-US" sz="2200" b="0" i="1" smtClean="0">
                                <a:latin typeface="Cambria Math"/>
                              </a:rPr>
                              <m:t>𝑥</m:t>
                            </m:r>
                            <m:r>
                              <a:rPr lang="en-US" sz="2200" b="0" i="1" smtClean="0">
                                <a:latin typeface="Cambria Math"/>
                              </a:rPr>
                              <m:t>)</m:t>
                            </m:r>
                          </m:e>
                        </m:d>
                      </m:e>
                      <m:sup>
                        <m:r>
                          <a:rPr lang="en-US" sz="2200" b="0" i="1" smtClean="0">
                            <a:latin typeface="Cambria Math"/>
                          </a:rPr>
                          <m:t>2</m:t>
                        </m:r>
                      </m:sup>
                    </m:sSup>
                  </m:oMath>
                </a14:m>
                <a:endParaRPr lang="en-US" sz="2200" dirty="0" smtClean="0"/>
              </a:p>
              <a:p>
                <a:r>
                  <a:rPr lang="en-US" sz="2200" b="1" dirty="0" smtClean="0"/>
                  <a:t>When variable is continuous: </a:t>
                </a:r>
                <a:r>
                  <a:rPr lang="en-US" sz="2200" dirty="0" smtClean="0"/>
                  <a:t>If x is a continuous random variable then </a:t>
                </a:r>
                <a:r>
                  <a:rPr lang="en-US" sz="2200" dirty="0" smtClean="0"/>
                  <a:t>expectation </a:t>
                </a:r>
                <a:r>
                  <a:rPr lang="en-US" sz="2200" dirty="0" smtClean="0"/>
                  <a:t>E(x) is written as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nary>
                        <m:naryPr>
                          <m:limLoc m:val="undOvr"/>
                          <m:ctrlPr>
                            <a:rPr lang="en-US" sz="2200" b="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ea typeface="Cambria Math"/>
                            </a:rPr>
                            <m:t>∞</m:t>
                          </m:r>
                        </m:sup>
                        <m:e>
                          <m:r>
                            <a:rPr lang="en-US" sz="2200" b="0" i="1" smtClean="0">
                              <a:latin typeface="Cambria Math"/>
                            </a:rPr>
                            <m:t>𝑥𝑓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r>
                            <a:rPr lang="en-US" sz="2200" b="0" i="1" smtClean="0">
                              <a:latin typeface="Cambria Math"/>
                            </a:rPr>
                            <m:t>=</m:t>
                          </m:r>
                          <m:nary>
                            <m:naryPr>
                              <m:limLoc m:val="undOvr"/>
                              <m:ctrlPr>
                                <a:rPr lang="en-US" sz="2200" b="0" i="1" smtClean="0">
                                  <a:latin typeface="Cambria Math" panose="02040503050406030204" pitchFamily="18" charset="0"/>
                                </a:rPr>
                              </m:ctrlPr>
                            </m:naryPr>
                            <m:sub>
                              <m:r>
                                <m:rPr>
                                  <m:brk m:alnAt="24"/>
                                </m:rPr>
                                <a:rPr lang="en-US" sz="2200" b="0" i="1" smtClean="0">
                                  <a:latin typeface="Cambria Math"/>
                                </a:rPr>
                                <m:t>−</m:t>
                              </m:r>
                              <m:r>
                                <a:rPr lang="en-US" sz="2200" b="0" i="1" smtClean="0">
                                  <a:latin typeface="Cambria Math"/>
                                  <a:ea typeface="Cambria Math"/>
                                </a:rPr>
                                <m:t>∞</m:t>
                              </m:r>
                            </m:sub>
                            <m:sup>
                              <m:r>
                                <a:rPr lang="en-US" sz="2200" b="0" i="1" smtClean="0">
                                  <a:latin typeface="Cambria Math"/>
                                  <a:ea typeface="Cambria Math"/>
                                </a:rPr>
                                <m:t>∞</m:t>
                              </m:r>
                            </m:sup>
                            <m:e>
                              <m:r>
                                <a:rPr lang="en-US" sz="2200" b="0" i="1" smtClean="0">
                                  <a:latin typeface="Cambria Math"/>
                                </a:rPr>
                                <m:t>𝑥𝑑𝐹</m:t>
                              </m:r>
                              <m:r>
                                <a:rPr lang="en-US" sz="2200" b="0" i="1" smtClean="0">
                                  <a:latin typeface="Cambria Math"/>
                                </a:rPr>
                                <m:t>(</m:t>
                              </m:r>
                              <m:r>
                                <a:rPr lang="en-US" sz="2200" b="0" i="1" smtClean="0">
                                  <a:latin typeface="Cambria Math"/>
                                </a:rPr>
                                <m:t>𝑥</m:t>
                              </m:r>
                              <m:r>
                                <a:rPr lang="en-US" sz="2200" b="0" i="1" smtClean="0">
                                  <a:latin typeface="Cambria Math"/>
                                </a:rPr>
                                <m:t>)</m:t>
                              </m:r>
                            </m:e>
                          </m:nary>
                        </m:e>
                      </m:nary>
                    </m:oMath>
                  </m:oMathPara>
                </a14:m>
                <a:endParaRPr lang="en-US" sz="2200" b="0" dirty="0" smtClean="0"/>
              </a:p>
              <a:p>
                <a:pPr marL="0" indent="0">
                  <a:buNone/>
                </a:pPr>
                <a:r>
                  <a:rPr lang="en-US" sz="2200" dirty="0" smtClean="0"/>
                  <a:t>Where f(x) is probability density function.</a:t>
                </a:r>
              </a:p>
              <a:p>
                <a:pPr marL="0" indent="0">
                  <a:buNone/>
                </a:pPr>
                <a:endParaRPr lang="en-US" sz="2200" dirty="0" smtClean="0"/>
              </a:p>
              <a:p>
                <a:pPr marL="0" indent="0">
                  <a:buNone/>
                </a:pPr>
                <a:endParaRPr lang="en-US" sz="2200" dirty="0" smtClean="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0201565-1CAB-4973-A85F-2EE1BB86DB5F}"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 </a:t>
            </a:r>
            <a:endParaRPr lang="en-US" sz="3000" b="1" dirty="0" smtClean="0"/>
          </a:p>
          <a:p>
            <a:pPr lvl="0" algn="ctr">
              <a:spcBef>
                <a:spcPct val="0"/>
              </a:spcBef>
              <a:defRPr/>
            </a:pPr>
            <a:r>
              <a:rPr lang="en-US" sz="3000" b="1" dirty="0"/>
              <a:t>Mathematical </a:t>
            </a:r>
            <a:r>
              <a:rPr lang="en-US" sz="3000" b="1" dirty="0" smtClean="0"/>
              <a:t>expectation(CO2)</a:t>
            </a:r>
            <a:endParaRPr lang="en-US" sz="3000" b="1" dirty="0"/>
          </a:p>
          <a:p>
            <a:pPr algn="ctr">
              <a:spcBef>
                <a:spcPct val="0"/>
              </a:spcBef>
              <a:defRPr/>
            </a:pPr>
            <a:endParaRPr lang="en-US" sz="3000" b="1" dirty="0"/>
          </a:p>
        </p:txBody>
      </p:sp>
    </p:spTree>
    <p:extLst>
      <p:ext uri="{BB962C8B-B14F-4D97-AF65-F5344CB8AC3E}">
        <p14:creationId xmlns:p14="http://schemas.microsoft.com/office/powerpoint/2010/main" val="366370968"/>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Laws of Expectations :</a:t>
                </a:r>
              </a:p>
              <a:p>
                <a:pPr>
                  <a:buFont typeface="Wingdings" pitchFamily="2" charset="2"/>
                  <a:buChar char="v"/>
                </a:pPr>
                <a:r>
                  <a:rPr lang="en-US" sz="2200" b="1" dirty="0" smtClean="0"/>
                  <a:t>Theorem 1. If C is a constant then E(C)=C.</a:t>
                </a:r>
              </a:p>
              <a:p>
                <a:pPr marL="0" indent="0">
                  <a:buNone/>
                </a:pPr>
                <a:r>
                  <a:rPr lang="en-US" sz="2200" b="1" dirty="0" smtClean="0"/>
                  <a:t>Proof:</a:t>
                </a:r>
                <a:r>
                  <a:rPr lang="en-US" sz="2200" dirty="0" smtClean="0"/>
                  <a:t> Function is constant so assigns value is C  to each value within its domain , we have </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𝐶</m:t>
                          </m:r>
                          <m:r>
                            <a:rPr lang="en-US" sz="2200" b="0" i="1" smtClean="0">
                              <a:latin typeface="Cambria Math"/>
                            </a:rPr>
                            <m:t>=</m:t>
                          </m:r>
                          <m:r>
                            <a:rPr lang="en-US" sz="2200" b="0" i="1" smtClean="0">
                              <a:latin typeface="Cambria Math"/>
                            </a:rPr>
                            <m:t>𝐶</m:t>
                          </m:r>
                        </m:e>
                      </m:d>
                      <m:r>
                        <a:rPr lang="en-US" sz="2200" b="0" i="1" smtClean="0">
                          <a:latin typeface="Cambria Math"/>
                        </a:rPr>
                        <m:t>=1</m:t>
                      </m:r>
                    </m:oMath>
                  </m:oMathPara>
                </a14:m>
                <a:endParaRPr lang="en-US" sz="2200" b="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𝐶</m:t>
                          </m:r>
                          <m:r>
                            <a:rPr lang="en-US" sz="2200" b="0" i="1" smtClean="0">
                              <a:latin typeface="Cambria Math"/>
                            </a:rPr>
                            <m:t>=</m:t>
                          </m:r>
                          <m:r>
                            <a:rPr lang="en-US" sz="2200" b="0" i="1" smtClean="0">
                              <a:latin typeface="Cambria Math"/>
                            </a:rPr>
                            <m:t>𝐷</m:t>
                          </m:r>
                        </m:e>
                      </m:d>
                      <m:r>
                        <a:rPr lang="en-US" sz="2200" b="0" i="1" smtClean="0">
                          <a:latin typeface="Cambria Math"/>
                        </a:rPr>
                        <m:t>=0, </m:t>
                      </m:r>
                      <m:r>
                        <a:rPr lang="en-US" sz="2200" b="0" i="1" smtClean="0">
                          <a:latin typeface="Cambria Math"/>
                        </a:rPr>
                        <m:t>𝐷</m:t>
                      </m:r>
                      <m:r>
                        <a:rPr lang="en-US" sz="2200" b="0" i="1" smtClean="0">
                          <a:latin typeface="Cambria Math"/>
                          <a:ea typeface="Cambria Math"/>
                        </a:rPr>
                        <m:t>≠</m:t>
                      </m:r>
                      <m:r>
                        <a:rPr lang="en-US" sz="2200" b="0" i="1" smtClean="0">
                          <a:latin typeface="Cambria Math"/>
                          <a:ea typeface="Cambria Math"/>
                        </a:rPr>
                        <m:t>𝐶</m:t>
                      </m:r>
                    </m:oMath>
                  </m:oMathPara>
                </a14:m>
                <a:endParaRPr lang="en-US" sz="2200" dirty="0" smtClean="0"/>
              </a:p>
              <a:p>
                <a:pPr marL="0" indent="0">
                  <a:buNone/>
                </a:pPr>
                <a:r>
                  <a:rPr lang="en-US" sz="2200" dirty="0" smtClean="0"/>
                  <a:t>Therefore </a:t>
                </a: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𝐶</m:t>
                        </m:r>
                      </m:e>
                    </m:d>
                    <m:r>
                      <a:rPr lang="en-US" sz="2200" b="0" i="1" smtClean="0">
                        <a:latin typeface="Cambria Math"/>
                      </a:rPr>
                      <m:t>=</m:t>
                    </m:r>
                    <m:r>
                      <a:rPr lang="en-US" sz="2200" b="0" i="1" smtClean="0">
                        <a:latin typeface="Cambria Math"/>
                      </a:rPr>
                      <m:t>𝐶</m:t>
                    </m:r>
                    <m:r>
                      <a:rPr lang="en-US" sz="2200" b="0" i="1" smtClean="0">
                        <a:latin typeface="Cambria Math"/>
                      </a:rPr>
                      <m:t>.1+</m:t>
                    </m:r>
                    <m:r>
                      <a:rPr lang="en-US" sz="2200" b="0" i="1" smtClean="0">
                        <a:latin typeface="Cambria Math"/>
                      </a:rPr>
                      <m:t>𝐷</m:t>
                    </m:r>
                    <m:r>
                      <a:rPr lang="en-US" sz="2200" b="0" i="1" smtClean="0">
                        <a:latin typeface="Cambria Math"/>
                      </a:rPr>
                      <m:t>.0=</m:t>
                    </m:r>
                    <m:r>
                      <a:rPr lang="en-US" sz="2200" b="0" i="1" smtClean="0">
                        <a:latin typeface="Cambria Math"/>
                      </a:rPr>
                      <m:t>𝐶</m:t>
                    </m:r>
                    <m:r>
                      <a:rPr lang="en-US" sz="2200" b="0" i="1" smtClean="0">
                        <a:latin typeface="Cambria Math"/>
                      </a:rPr>
                      <m:t>.</m:t>
                    </m:r>
                  </m:oMath>
                </a14:m>
                <a:endParaRPr lang="en-US" sz="2200" b="0" dirty="0" smtClean="0"/>
              </a:p>
              <a:p>
                <a:pPr marL="0" indent="0">
                  <a:buNone/>
                </a:pPr>
                <a:r>
                  <a:rPr lang="en-US" sz="2200" dirty="0" smtClean="0"/>
                  <a:t>Hence proved </a:t>
                </a:r>
              </a:p>
              <a:p>
                <a:pPr>
                  <a:buFont typeface="Wingdings" pitchFamily="2" charset="2"/>
                  <a:buChar char="v"/>
                </a:pPr>
                <a:r>
                  <a:rPr lang="en-US" sz="2200" b="1" dirty="0" smtClean="0"/>
                  <a:t>Theorem 2. If a is a constant, then </a:t>
                </a:r>
                <a14:m>
                  <m:oMath xmlns:m="http://schemas.openxmlformats.org/officeDocument/2006/math">
                    <m:r>
                      <a:rPr lang="en-US" sz="2200" b="1" i="1" smtClean="0">
                        <a:latin typeface="Cambria Math"/>
                      </a:rPr>
                      <m:t>𝑬</m:t>
                    </m:r>
                    <m:d>
                      <m:dPr>
                        <m:ctrlPr>
                          <a:rPr lang="en-US" sz="2200" b="1" i="1" smtClean="0">
                            <a:latin typeface="Cambria Math" panose="02040503050406030204" pitchFamily="18" charset="0"/>
                          </a:rPr>
                        </m:ctrlPr>
                      </m:dPr>
                      <m:e>
                        <m:r>
                          <a:rPr lang="en-US" sz="2200" b="1" i="1" smtClean="0">
                            <a:latin typeface="Cambria Math"/>
                          </a:rPr>
                          <m:t>𝒂𝑿</m:t>
                        </m:r>
                      </m:e>
                    </m:d>
                    <m:r>
                      <a:rPr lang="en-US" sz="2200" b="1" i="1" smtClean="0">
                        <a:latin typeface="Cambria Math"/>
                      </a:rPr>
                      <m:t>=</m:t>
                    </m:r>
                    <m:r>
                      <a:rPr lang="en-US" sz="2200" b="1" i="1" smtClean="0">
                        <a:latin typeface="Cambria Math"/>
                      </a:rPr>
                      <m:t>𝒂𝑬</m:t>
                    </m:r>
                    <m:d>
                      <m:dPr>
                        <m:ctrlPr>
                          <a:rPr lang="en-US" sz="2200" b="1" i="1" smtClean="0">
                            <a:latin typeface="Cambria Math" panose="02040503050406030204" pitchFamily="18" charset="0"/>
                          </a:rPr>
                        </m:ctrlPr>
                      </m:dPr>
                      <m:e>
                        <m:r>
                          <a:rPr lang="en-US" sz="2200" b="1" i="1" smtClean="0">
                            <a:latin typeface="Cambria Math"/>
                          </a:rPr>
                          <m:t>𝑿</m:t>
                        </m:r>
                      </m:e>
                    </m:d>
                    <m:r>
                      <a:rPr lang="en-US" sz="2200" b="1" i="1" smtClean="0">
                        <a:latin typeface="Cambria Math"/>
                      </a:rPr>
                      <m:t>.</m:t>
                    </m:r>
                  </m:oMath>
                </a14:m>
                <a:endParaRPr lang="en-US" sz="2200" b="1" dirty="0" smtClean="0"/>
              </a:p>
              <a:p>
                <a:pPr marL="0" indent="0">
                  <a:buNone/>
                </a:pPr>
                <a:r>
                  <a:rPr lang="en-US" sz="2200" b="1" dirty="0" smtClean="0"/>
                  <a:t>Proof: </a:t>
                </a:r>
                <a:r>
                  <a:rPr lang="en-US" sz="2200" dirty="0" smtClean="0"/>
                  <a:t> Let X takes values</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oMath>
                </a14:m>
                <a:r>
                  <a:rPr lang="en-US" sz="2200" dirty="0"/>
                  <a:t>.. </a:t>
                </a:r>
                <a:r>
                  <a:rPr lang="en-US" sz="2200" dirty="0" smtClean="0"/>
                  <a:t>with </a:t>
                </a:r>
                <a:r>
                  <a:rPr lang="en-US" sz="2200" dirty="0"/>
                  <a:t>corresponding probabilities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2</m:t>
                        </m:r>
                      </m:sub>
                    </m:sSub>
                  </m:oMath>
                </a14:m>
                <a:r>
                  <a:rPr lang="en-US" sz="2200" dirty="0"/>
                  <a:t>….. </a:t>
                </a:r>
                <a:r>
                  <a:rPr lang="en-US" sz="2200" dirty="0" smtClean="0"/>
                  <a:t>respectively</a:t>
                </a:r>
                <a:r>
                  <a:rPr lang="en-US" sz="2200" dirty="0"/>
                  <a:t>, then </a:t>
                </a:r>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𝑎𝑋</m:t>
                          </m:r>
                        </m:e>
                      </m:d>
                      <m:r>
                        <a:rPr lang="en-US" sz="2200" b="0" i="1" smtClean="0">
                          <a:latin typeface="Cambria Math"/>
                        </a:rPr>
                        <m:t>=</m:t>
                      </m:r>
                      <m:sSub>
                        <m:sSubPr>
                          <m:ctrlPr>
                            <a:rPr lang="en-US" sz="2200" i="1">
                              <a:latin typeface="Cambria Math" panose="02040503050406030204" pitchFamily="18" charset="0"/>
                            </a:rPr>
                          </m:ctrlPr>
                        </m:sSubPr>
                        <m:e>
                          <m:r>
                            <a:rPr lang="en-US" sz="2200" b="0" i="1" smtClean="0">
                              <a:latin typeface="Cambria Math"/>
                            </a:rPr>
                            <m:t>𝑎</m:t>
                          </m:r>
                          <m:r>
                            <a:rPr lang="en-US" sz="2200" b="0" i="1" smtClean="0">
                              <a:latin typeface="Cambria Math"/>
                            </a:rPr>
                            <m:t> </m:t>
                          </m:r>
                          <m:r>
                            <a:rPr lang="en-US" sz="2200" i="1">
                              <a:latin typeface="Cambria Math"/>
                            </a:rPr>
                            <m:t>𝑥</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b="0" i="1" smtClean="0">
                              <a:latin typeface="Cambria Math"/>
                            </a:rPr>
                            <m:t>𝑎</m:t>
                          </m:r>
                          <m:sSub>
                            <m:sSubPr>
                              <m:ctrlPr>
                                <a:rPr lang="en-US" sz="2200" i="1">
                                  <a:latin typeface="Cambria Math" panose="02040503050406030204" pitchFamily="18" charset="0"/>
                                </a:rPr>
                              </m:ctrlPr>
                            </m:sSubPr>
                            <m:e>
                              <m:r>
                                <a:rPr lang="en-US" sz="2200" b="0" i="1" smtClean="0">
                                  <a:latin typeface="Cambria Math"/>
                                </a:rPr>
                                <m:t> </m:t>
                              </m:r>
                              <m:r>
                                <a:rPr lang="en-US" sz="2200" i="1">
                                  <a:latin typeface="Cambria Math"/>
                                </a:rPr>
                                <m:t>𝑥</m:t>
                              </m:r>
                            </m:e>
                            <m:sub>
                              <m:r>
                                <a:rPr lang="en-US" sz="2200" i="1">
                                  <a:latin typeface="Cambria Math"/>
                                </a:rPr>
                                <m:t>2</m:t>
                              </m:r>
                            </m:sub>
                          </m:sSub>
                          <m:r>
                            <a:rPr lang="en-US" sz="2200" i="1">
                              <a:latin typeface="Cambria Math"/>
                            </a:rPr>
                            <m:t>𝑝</m:t>
                          </m:r>
                        </m:e>
                        <m:sub>
                          <m:r>
                            <a:rPr lang="en-US" sz="2200" i="1">
                              <a:latin typeface="Cambria Math"/>
                            </a:rPr>
                            <m:t>2</m:t>
                          </m:r>
                        </m:sub>
                      </m:sSub>
                      <m:r>
                        <a:rPr lang="en-US" sz="2200" i="1">
                          <a:latin typeface="Cambria Math"/>
                        </a:rPr>
                        <m:t>+…</m:t>
                      </m:r>
                      <m:r>
                        <a:rPr lang="en-US" sz="2200" b="0" i="1" smtClean="0">
                          <a:latin typeface="Cambria Math"/>
                        </a:rPr>
                        <m:t>=</m:t>
                      </m:r>
                      <m:r>
                        <a:rPr lang="en-US" sz="2200" b="0" i="1" smtClean="0">
                          <a:latin typeface="Cambria Math"/>
                        </a:rPr>
                        <m:t>𝑎</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r>
                                <a:rPr lang="en-US" sz="2200" i="1">
                                  <a:latin typeface="Cambria Math"/>
                                </a:rPr>
                                <m:t>𝑝</m:t>
                              </m:r>
                            </m:e>
                            <m:sub>
                              <m:r>
                                <a:rPr lang="en-US" sz="2200" i="1">
                                  <a:latin typeface="Cambria Math"/>
                                </a:rPr>
                                <m:t>2</m:t>
                              </m:r>
                            </m:sub>
                          </m:sSub>
                          <m:r>
                            <a:rPr lang="en-US" sz="2200" i="1">
                              <a:latin typeface="Cambria Math"/>
                            </a:rPr>
                            <m:t>+…</m:t>
                          </m:r>
                        </m:e>
                      </m:d>
                      <m:r>
                        <a:rPr lang="en-US" sz="2200" b="0" i="1" smtClean="0">
                          <a:latin typeface="Cambria Math"/>
                        </a:rPr>
                        <m:t>=</m:t>
                      </m:r>
                      <m:r>
                        <a:rPr lang="en-US" sz="2200" b="0" i="1" smtClean="0">
                          <a:latin typeface="Cambria Math"/>
                        </a:rPr>
                        <m:t>𝑎𝐸</m:t>
                      </m:r>
                      <m:d>
                        <m:dPr>
                          <m:ctrlPr>
                            <a:rPr lang="en-US" sz="2200" b="0" i="1" smtClean="0">
                              <a:latin typeface="Cambria Math" panose="02040503050406030204" pitchFamily="18" charset="0"/>
                            </a:rPr>
                          </m:ctrlPr>
                        </m:dPr>
                        <m:e>
                          <m:r>
                            <a:rPr lang="en-US" sz="2200" b="0" i="1" smtClean="0">
                              <a:latin typeface="Cambria Math"/>
                            </a:rPr>
                            <m:t>𝑋</m:t>
                          </m:r>
                        </m:e>
                      </m:d>
                    </m:oMath>
                  </m:oMathPara>
                </a14:m>
                <a:endParaRPr lang="en-US" sz="2200" b="0" dirty="0" smtClean="0"/>
              </a:p>
              <a:p>
                <a:pPr marL="0" indent="0">
                  <a:buNone/>
                </a:pPr>
                <a:endParaRPr lang="en-US" sz="2200" dirty="0"/>
              </a:p>
              <a:p>
                <a:pPr marL="0" indent="0">
                  <a:buNone/>
                </a:pPr>
                <a:r>
                  <a:rPr lang="en-US" sz="2200" dirty="0" smtClean="0"/>
                  <a:t> </a:t>
                </a:r>
                <a:endParaRPr lang="en-US" sz="2200" b="1" dirty="0" smtClean="0"/>
              </a:p>
              <a:p>
                <a:pPr marL="0" indent="0">
                  <a:buNone/>
                </a:pPr>
                <a:endParaRPr lang="en-US" sz="2200" dirty="0" smtClean="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b="-67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3E0A159-5C36-4FC7-9D45-3AF7CD0D86C7}"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Mathematical </a:t>
            </a:r>
            <a:r>
              <a:rPr lang="en-US" sz="3000" b="1" dirty="0" smtClean="0"/>
              <a:t>expectation(CO2)</a:t>
            </a:r>
            <a:endParaRPr lang="en-US" sz="3000" b="1" dirty="0"/>
          </a:p>
        </p:txBody>
      </p:sp>
    </p:spTree>
    <p:extLst>
      <p:ext uri="{BB962C8B-B14F-4D97-AF65-F5344CB8AC3E}">
        <p14:creationId xmlns:p14="http://schemas.microsoft.com/office/powerpoint/2010/main" val="398221572"/>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a:buFont typeface="Wingdings" pitchFamily="2" charset="2"/>
                  <a:buChar char="v"/>
                </a:pPr>
                <a:r>
                  <a:rPr lang="en-US" sz="2200" b="1" dirty="0" smtClean="0"/>
                  <a:t>Theorem 3. Expectation of the sum of two random variables</a:t>
                </a:r>
              </a:p>
              <a:p>
                <a:pPr marL="0" indent="0">
                  <a:buNone/>
                </a:pPr>
                <a:r>
                  <a:rPr lang="en-US" sz="2200" dirty="0"/>
                  <a:t> </a:t>
                </a:r>
                <a:r>
                  <a:rPr lang="en-US" sz="2200" dirty="0" smtClean="0"/>
                  <a:t>If X and Y are two discrete random variables with finite expectations E(X) and E(Y) respectively , then the expectation of their sum exists and is the sum of their expectations i.e.</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𝑋</m:t>
                          </m:r>
                          <m:r>
                            <a:rPr lang="en-US" sz="2200" b="0" i="1" smtClean="0">
                              <a:latin typeface="Cambria Math"/>
                            </a:rPr>
                            <m:t>+</m:t>
                          </m:r>
                          <m:r>
                            <a:rPr lang="en-US" sz="2200" b="0" i="1" smtClean="0">
                              <a:latin typeface="Cambria Math"/>
                            </a:rPr>
                            <m:t>𝑌</m:t>
                          </m:r>
                        </m:e>
                      </m:d>
                      <m:r>
                        <a:rPr lang="en-US" sz="2200" b="0" i="1" smtClean="0">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𝑋</m:t>
                          </m:r>
                        </m:e>
                      </m:d>
                      <m:r>
                        <a:rPr lang="en-US" sz="2200" b="0" i="1" smtClean="0">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𝑌</m:t>
                          </m:r>
                        </m:e>
                      </m:d>
                    </m:oMath>
                  </m:oMathPara>
                </a14:m>
                <a:endParaRPr lang="en-US" sz="2200" b="0" dirty="0" smtClean="0"/>
              </a:p>
              <a:p>
                <a:pPr marL="0" indent="0">
                  <a:buNone/>
                </a:pPr>
                <a:r>
                  <a:rPr lang="en-US" sz="2200" b="1" dirty="0" smtClean="0"/>
                  <a:t>Generalization: </a:t>
                </a: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a:rPr>
                              <m:t>𝑋</m:t>
                            </m:r>
                          </m:e>
                          <m:sub>
                            <m:r>
                              <a:rPr lang="en-US" sz="2200" b="0" i="1" smtClean="0">
                                <a:latin typeface="Cambria Math"/>
                              </a:rPr>
                              <m:t>1</m:t>
                            </m:r>
                          </m:sub>
                        </m:sSub>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𝑋</m:t>
                            </m:r>
                          </m:e>
                          <m:sub>
                            <m:r>
                              <a:rPr lang="en-US" sz="2200" b="0" i="1" smtClean="0">
                                <a:latin typeface="Cambria Math"/>
                              </a:rPr>
                              <m:t>2</m:t>
                            </m:r>
                          </m:sub>
                        </m:sSub>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𝑋</m:t>
                            </m:r>
                          </m:e>
                          <m:sub>
                            <m:r>
                              <a:rPr lang="en-US" sz="2200" b="0" i="1" smtClean="0">
                                <a:latin typeface="Cambria Math"/>
                              </a:rPr>
                              <m:t>𝑛</m:t>
                            </m:r>
                          </m:sub>
                        </m:sSub>
                      </m:e>
                    </m:d>
                    <m:r>
                      <a:rPr lang="en-US" sz="2200" b="0" i="1" smtClean="0">
                        <a:latin typeface="Cambria Math"/>
                      </a:rPr>
                      <m:t>=</m:t>
                    </m:r>
                    <m:r>
                      <a:rPr lang="en-US" sz="2200" b="0" i="1" smtClean="0">
                        <a:latin typeface="Cambria Math"/>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1</m:t>
                            </m:r>
                          </m:sub>
                        </m:sSub>
                        <m:r>
                          <a:rPr lang="en-US" sz="2200" b="0" i="1" smtClean="0">
                            <a:latin typeface="Cambria Math"/>
                          </a:rPr>
                          <m:t>)</m:t>
                        </m:r>
                        <m:r>
                          <a:rPr lang="en-US" sz="2200" i="1">
                            <a:latin typeface="Cambria Math"/>
                          </a:rPr>
                          <m:t>+</m:t>
                        </m:r>
                        <m:sSub>
                          <m:sSubPr>
                            <m:ctrlPr>
                              <a:rPr lang="en-US" sz="2200" i="1">
                                <a:latin typeface="Cambria Math" panose="02040503050406030204" pitchFamily="18" charset="0"/>
                              </a:rPr>
                            </m:ctrlPr>
                          </m:sSubPr>
                          <m:e>
                            <m:r>
                              <a:rPr lang="en-US" sz="2200" b="0" i="1" smtClean="0">
                                <a:latin typeface="Cambria Math"/>
                              </a:rPr>
                              <m:t>𝐸</m:t>
                            </m:r>
                            <m:r>
                              <a:rPr lang="en-US" sz="2200" b="0" i="1" smtClean="0">
                                <a:latin typeface="Cambria Math"/>
                              </a:rPr>
                              <m:t>(</m:t>
                            </m:r>
                            <m:r>
                              <a:rPr lang="en-US" sz="2200" i="1">
                                <a:latin typeface="Cambria Math"/>
                              </a:rPr>
                              <m:t>𝑋</m:t>
                            </m:r>
                          </m:e>
                          <m:sub>
                            <m:r>
                              <a:rPr lang="en-US" sz="2200" i="1">
                                <a:latin typeface="Cambria Math"/>
                              </a:rPr>
                              <m:t>2</m:t>
                            </m:r>
                          </m:sub>
                        </m:sSub>
                        <m:r>
                          <a:rPr lang="en-US" sz="2200" b="0" i="1" smtClean="0">
                            <a:latin typeface="Cambria Math"/>
                          </a:rPr>
                          <m:t>)</m:t>
                        </m:r>
                        <m:r>
                          <a:rPr lang="en-US" sz="2200" i="1">
                            <a:latin typeface="Cambria Math"/>
                          </a:rPr>
                          <m:t>+…+</m:t>
                        </m:r>
                        <m:r>
                          <a:rPr lang="en-US" sz="2200" b="0" i="1" smtClean="0">
                            <a:latin typeface="Cambria Math"/>
                          </a:rPr>
                          <m:t>𝐸</m:t>
                        </m:r>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𝑛</m:t>
                            </m:r>
                          </m:sub>
                        </m:sSub>
                      </m:e>
                    </m:d>
                  </m:oMath>
                </a14:m>
                <a:endParaRPr lang="en-US" sz="2200" dirty="0" smtClean="0"/>
              </a:p>
              <a:p>
                <a:pPr marL="0" indent="0">
                  <a:buNone/>
                </a:pPr>
                <a:r>
                  <a:rPr lang="en-US" sz="2200" dirty="0" smtClean="0"/>
                  <a:t>Or </a:t>
                </a: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nary>
                          <m:naryPr>
                            <m:chr m:val="∑"/>
                            <m:ctrlPr>
                              <a:rPr lang="en-US" sz="2200" i="1">
                                <a:latin typeface="Cambria Math" panose="02040503050406030204" pitchFamily="18" charset="0"/>
                              </a:rPr>
                            </m:ctrlPr>
                          </m:naryPr>
                          <m:sub>
                            <m:r>
                              <m:rPr>
                                <m:brk m:alnAt="23"/>
                              </m:rPr>
                              <a:rPr lang="en-US" sz="2200" b="0" i="1" smtClean="0">
                                <a:latin typeface="Cambria Math"/>
                              </a:rPr>
                              <m:t>𝑖</m:t>
                            </m:r>
                            <m:r>
                              <a:rPr lang="en-US" sz="2200" b="0" i="1" smtClean="0">
                                <a:latin typeface="Cambria Math"/>
                              </a:rPr>
                              <m:t>=1</m:t>
                            </m:r>
                          </m:sub>
                          <m:sup>
                            <m:r>
                              <a:rPr lang="en-US" sz="2200" b="0" i="1" smtClean="0">
                                <a:latin typeface="Cambria Math"/>
                              </a:rPr>
                              <m:t>𝑛</m:t>
                            </m:r>
                          </m:sup>
                          <m:e>
                            <m:sSub>
                              <m:sSubPr>
                                <m:ctrlPr>
                                  <a:rPr lang="en-US" sz="2200" i="1" smtClean="0">
                                    <a:latin typeface="Cambria Math" panose="02040503050406030204" pitchFamily="18" charset="0"/>
                                  </a:rPr>
                                </m:ctrlPr>
                              </m:sSubPr>
                              <m:e>
                                <m:r>
                                  <a:rPr lang="en-US" sz="2200" b="0" i="1" smtClean="0">
                                    <a:latin typeface="Cambria Math"/>
                                  </a:rPr>
                                  <m:t>𝑋</m:t>
                                </m:r>
                              </m:e>
                              <m:sub>
                                <m:r>
                                  <a:rPr lang="en-US" sz="2200" b="0" i="1" smtClean="0">
                                    <a:latin typeface="Cambria Math"/>
                                  </a:rPr>
                                  <m:t>𝑖</m:t>
                                </m:r>
                              </m:sub>
                            </m:sSub>
                          </m:e>
                        </m:nary>
                      </m:e>
                    </m:d>
                    <m:r>
                      <a:rPr lang="en-US" sz="2200" b="0" i="1" smtClean="0">
                        <a:latin typeface="Cambria Math"/>
                      </a:rPr>
                      <m:t>=</m:t>
                    </m:r>
                    <m:nary>
                      <m:naryPr>
                        <m:chr m:val="∑"/>
                        <m:ctrlPr>
                          <a:rPr lang="en-US" sz="2200" b="0" i="1" smtClean="0">
                            <a:latin typeface="Cambria Math" panose="02040503050406030204" pitchFamily="18" charset="0"/>
                          </a:rPr>
                        </m:ctrlPr>
                      </m:naryPr>
                      <m:sub>
                        <m:r>
                          <m:rPr>
                            <m:brk m:alnAt="23"/>
                          </m:rPr>
                          <a:rPr lang="en-US" sz="2200" b="0" i="1" smtClean="0">
                            <a:latin typeface="Cambria Math"/>
                          </a:rPr>
                          <m:t>𝑖</m:t>
                        </m:r>
                        <m:r>
                          <a:rPr lang="en-US" sz="2200" b="0" i="1" smtClean="0">
                            <a:latin typeface="Cambria Math"/>
                          </a:rPr>
                          <m:t>=1</m:t>
                        </m:r>
                      </m:sub>
                      <m:sup>
                        <m:r>
                          <a:rPr lang="en-US" sz="2200" b="0" i="1" smtClean="0">
                            <a:latin typeface="Cambria Math"/>
                          </a:rPr>
                          <m:t>𝑛</m:t>
                        </m:r>
                      </m:sup>
                      <m:e>
                        <m:r>
                          <a:rPr lang="en-US" sz="2200" b="0" i="1" smtClean="0">
                            <a:latin typeface="Cambria Math"/>
                          </a:rPr>
                          <m:t>𝐸</m:t>
                        </m:r>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𝑋</m:t>
                            </m:r>
                          </m:e>
                          <m:sub>
                            <m:r>
                              <a:rPr lang="en-US" sz="2200" b="0" i="1" smtClean="0">
                                <a:latin typeface="Cambria Math"/>
                              </a:rPr>
                              <m:t>𝑖</m:t>
                            </m:r>
                          </m:sub>
                        </m:sSub>
                        <m:r>
                          <a:rPr lang="en-US" sz="2200" b="0" i="1" smtClean="0">
                            <a:latin typeface="Cambria Math"/>
                          </a:rPr>
                          <m:t>)</m:t>
                        </m:r>
                      </m:e>
                    </m:nary>
                  </m:oMath>
                </a14:m>
                <a:endParaRPr lang="en-US" sz="2200" dirty="0" smtClean="0"/>
              </a:p>
              <a:p>
                <a:pPr marL="0" indent="0">
                  <a:buNone/>
                </a:pPr>
                <a:r>
                  <a:rPr lang="en-US" sz="2200" dirty="0" smtClean="0"/>
                  <a:t>Note : if a and b are constant then </a:t>
                </a: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𝑎𝑋</m:t>
                        </m:r>
                        <m:r>
                          <a:rPr lang="en-US" sz="2200" b="0" i="1" smtClean="0">
                            <a:latin typeface="Cambria Math"/>
                          </a:rPr>
                          <m:t>+</m:t>
                        </m:r>
                        <m:r>
                          <a:rPr lang="en-US" sz="2200" b="0" i="1" smtClean="0">
                            <a:latin typeface="Cambria Math"/>
                          </a:rPr>
                          <m:t>𝑏</m:t>
                        </m:r>
                      </m:e>
                    </m:d>
                    <m:r>
                      <a:rPr lang="en-US" sz="2200" b="0" i="1" smtClean="0">
                        <a:latin typeface="Cambria Math"/>
                      </a:rPr>
                      <m:t>=</m:t>
                    </m:r>
                    <m:r>
                      <a:rPr lang="en-US" sz="2200" b="0" i="1" smtClean="0">
                        <a:latin typeface="Cambria Math"/>
                      </a:rPr>
                      <m:t>𝑎𝐸</m:t>
                    </m:r>
                    <m:d>
                      <m:dPr>
                        <m:ctrlPr>
                          <a:rPr lang="en-US" sz="2200" b="0" i="1" smtClean="0">
                            <a:latin typeface="Cambria Math" panose="02040503050406030204" pitchFamily="18" charset="0"/>
                          </a:rPr>
                        </m:ctrlPr>
                      </m:dPr>
                      <m:e>
                        <m:r>
                          <a:rPr lang="en-US" sz="2200" b="0" i="1" smtClean="0">
                            <a:latin typeface="Cambria Math"/>
                          </a:rPr>
                          <m:t>𝑋</m:t>
                        </m:r>
                      </m:e>
                    </m:d>
                    <m:r>
                      <a:rPr lang="en-US" sz="2200" b="0" i="1" smtClean="0">
                        <a:latin typeface="Cambria Math"/>
                      </a:rPr>
                      <m:t>+</m:t>
                    </m:r>
                    <m:r>
                      <a:rPr lang="en-US" sz="2200" b="0" i="1" smtClean="0">
                        <a:latin typeface="Cambria Math"/>
                      </a:rPr>
                      <m:t>𝑏</m:t>
                    </m:r>
                  </m:oMath>
                </a14:m>
                <a:endParaRPr lang="en-US" sz="2200" dirty="0" smtClean="0"/>
              </a:p>
              <a:p>
                <a:pPr>
                  <a:buFont typeface="Wingdings" pitchFamily="2" charset="2"/>
                  <a:buChar char="v"/>
                </a:pPr>
                <a:r>
                  <a:rPr lang="en-US" sz="2200" b="1" dirty="0" smtClean="0"/>
                  <a:t>Theorem 4.</a:t>
                </a:r>
                <a:r>
                  <a:rPr lang="en-US" sz="2200" dirty="0" smtClean="0"/>
                  <a:t>Expectation of the product of two independent random variables i.e.  </a:t>
                </a:r>
                <a14:m>
                  <m:oMath xmlns:m="http://schemas.openxmlformats.org/officeDocument/2006/math">
                    <m:r>
                      <m:rPr>
                        <m:sty m:val="p"/>
                      </m:rPr>
                      <a:rPr lang="en-US" sz="2200" b="0" i="0" smtClean="0">
                        <a:latin typeface="Cambria Math"/>
                      </a:rPr>
                      <m:t>E</m:t>
                    </m:r>
                    <m:d>
                      <m:dPr>
                        <m:ctrlPr>
                          <a:rPr lang="en-US" sz="2200" i="1" smtClean="0">
                            <a:latin typeface="Cambria Math" panose="02040503050406030204" pitchFamily="18" charset="0"/>
                          </a:rPr>
                        </m:ctrlPr>
                      </m:dPr>
                      <m:e>
                        <m:r>
                          <m:rPr>
                            <m:sty m:val="p"/>
                          </m:rPr>
                          <a:rPr lang="en-US" sz="2200" b="0" i="0" smtClean="0">
                            <a:latin typeface="Cambria Math"/>
                          </a:rPr>
                          <m:t>XY</m:t>
                        </m:r>
                      </m:e>
                    </m:d>
                    <m:r>
                      <a:rPr lang="en-US" sz="2200" b="0" i="0" smtClean="0">
                        <a:latin typeface="Cambria Math"/>
                      </a:rPr>
                      <m:t>=</m:t>
                    </m:r>
                    <m:r>
                      <m:rPr>
                        <m:sty m:val="p"/>
                      </m:rPr>
                      <a:rPr lang="en-US" sz="2200" b="0" i="0" smtClean="0">
                        <a:latin typeface="Cambria Math"/>
                      </a:rPr>
                      <m:t>E</m:t>
                    </m:r>
                    <m:d>
                      <m:dPr>
                        <m:ctrlPr>
                          <a:rPr lang="en-US" sz="2200" i="1" smtClean="0">
                            <a:latin typeface="Cambria Math" panose="02040503050406030204" pitchFamily="18" charset="0"/>
                          </a:rPr>
                        </m:ctrlPr>
                      </m:dPr>
                      <m:e>
                        <m:r>
                          <m:rPr>
                            <m:sty m:val="p"/>
                          </m:rPr>
                          <a:rPr lang="en-US" sz="2200" b="0" i="0" smtClean="0">
                            <a:latin typeface="Cambria Math"/>
                          </a:rPr>
                          <m:t>X</m:t>
                        </m:r>
                      </m:e>
                    </m:d>
                    <m:r>
                      <m:rPr>
                        <m:sty m:val="p"/>
                      </m:rPr>
                      <a:rPr lang="en-US" sz="2200" b="0" i="0" smtClean="0">
                        <a:latin typeface="Cambria Math"/>
                      </a:rPr>
                      <m:t>E</m:t>
                    </m:r>
                    <m:r>
                      <a:rPr lang="en-US" sz="2200" b="0" i="0" smtClean="0">
                        <a:latin typeface="Cambria Math"/>
                      </a:rPr>
                      <m:t>(</m:t>
                    </m:r>
                    <m:r>
                      <m:rPr>
                        <m:sty m:val="p"/>
                      </m:rPr>
                      <a:rPr lang="en-US" sz="2200" b="0" i="0" smtClean="0">
                        <a:latin typeface="Cambria Math"/>
                      </a:rPr>
                      <m:t>Y</m:t>
                    </m:r>
                    <m:r>
                      <a:rPr lang="en-US" sz="2200" b="0" i="0" smtClean="0">
                        <a:latin typeface="Cambria Math"/>
                      </a:rPr>
                      <m:t>)</m:t>
                    </m:r>
                  </m:oMath>
                </a14:m>
                <a:endParaRPr lang="en-US" sz="2200" dirty="0" smtClean="0"/>
              </a:p>
              <a:p>
                <a:pPr marL="0" indent="0">
                  <a:buNone/>
                </a:pPr>
                <a:r>
                  <a:rPr lang="en-US" sz="2200" b="1" dirty="0" smtClean="0"/>
                  <a:t>Generalization:</a:t>
                </a:r>
                <a14:m>
                  <m:oMath xmlns:m="http://schemas.openxmlformats.org/officeDocument/2006/math">
                    <m:r>
                      <a:rPr lang="en-US" sz="2200" i="1">
                        <a:latin typeface="Cambria Math"/>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1</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2</m:t>
                            </m:r>
                          </m:sub>
                        </m:sSub>
                        <m:r>
                          <a:rPr lang="en-US" sz="2200" b="0" i="1" smtClean="0">
                            <a:latin typeface="Cambria Math"/>
                          </a:rPr>
                          <m:t>,</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𝑛</m:t>
                            </m:r>
                          </m:sub>
                        </m:sSub>
                      </m:e>
                    </m:d>
                    <m:r>
                      <a:rPr lang="en-US" sz="2200" i="1">
                        <a:latin typeface="Cambria Math"/>
                      </a:rPr>
                      <m:t>=</m:t>
                    </m:r>
                    <m:r>
                      <a:rPr lang="en-US" sz="2200" i="1">
                        <a:latin typeface="Cambria Math"/>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𝐸</m:t>
                            </m:r>
                            <m:r>
                              <a:rPr lang="en-US" sz="2200" i="1">
                                <a:latin typeface="Cambria Math"/>
                              </a:rPr>
                              <m:t>(</m:t>
                            </m:r>
                            <m:r>
                              <a:rPr lang="en-US" sz="2200" i="1">
                                <a:latin typeface="Cambria Math"/>
                              </a:rPr>
                              <m:t>𝑋</m:t>
                            </m:r>
                          </m:e>
                          <m:sub>
                            <m:r>
                              <a:rPr lang="en-US" sz="2200" i="1">
                                <a:latin typeface="Cambria Math"/>
                              </a:rPr>
                              <m:t>2</m:t>
                            </m:r>
                          </m:sub>
                        </m:sSub>
                        <m:r>
                          <a:rPr lang="en-US" sz="2200" i="1">
                            <a:latin typeface="Cambria Math"/>
                          </a:rPr>
                          <m:t>)…</m:t>
                        </m:r>
                        <m:r>
                          <a:rPr lang="en-US" sz="2200" i="1">
                            <a:latin typeface="Cambria Math"/>
                          </a:rPr>
                          <m:t>𝐸</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𝑋</m:t>
                            </m:r>
                          </m:e>
                          <m:sub>
                            <m:r>
                              <a:rPr lang="en-US" sz="2200" i="1">
                                <a:latin typeface="Cambria Math"/>
                              </a:rPr>
                              <m:t>𝑛</m:t>
                            </m:r>
                          </m:sub>
                        </m:sSub>
                      </m:e>
                    </m:d>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519" b="-25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7D23B3F-73B4-4C51-B7F7-7A9C2E578EFB}"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 </a:t>
            </a:r>
            <a:endParaRPr lang="en-US" sz="3000" b="1" dirty="0" smtClean="0"/>
          </a:p>
          <a:p>
            <a:pPr lvl="0" algn="ctr">
              <a:spcBef>
                <a:spcPct val="0"/>
              </a:spcBef>
              <a:defRPr/>
            </a:pPr>
            <a:r>
              <a:rPr lang="en-US" sz="3000" b="1" dirty="0"/>
              <a:t>Mathematical </a:t>
            </a:r>
            <a:r>
              <a:rPr lang="en-US" sz="3000" b="1" dirty="0" smtClean="0"/>
              <a:t>expectation(CO2)</a:t>
            </a:r>
            <a:endParaRPr lang="en-US" sz="3000" b="1" dirty="0"/>
          </a:p>
          <a:p>
            <a:pPr algn="ctr">
              <a:spcBef>
                <a:spcPct val="0"/>
              </a:spcBef>
              <a:defRPr/>
            </a:pPr>
            <a:endParaRPr lang="en-US" sz="3000" b="1" dirty="0"/>
          </a:p>
        </p:txBody>
      </p:sp>
    </p:spTree>
    <p:extLst>
      <p:ext uri="{BB962C8B-B14F-4D97-AF65-F5344CB8AC3E}">
        <p14:creationId xmlns:p14="http://schemas.microsoft.com/office/powerpoint/2010/main" val="251290932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69596222"/>
              </p:ext>
            </p:extLst>
          </p:nvPr>
        </p:nvGraphicFramePr>
        <p:xfrm>
          <a:off x="1066800" y="1447804"/>
          <a:ext cx="7467600" cy="3886194"/>
        </p:xfrm>
        <a:graphic>
          <a:graphicData uri="http://schemas.openxmlformats.org/drawingml/2006/table">
            <a:tbl>
              <a:tblPr firstRow="1" firstCol="1" bandRow="1">
                <a:tableStyleId>{5C22544A-7EE6-4342-B048-85BDC9FD1C3A}</a:tableStyleId>
              </a:tblPr>
              <a:tblGrid>
                <a:gridCol w="1266958"/>
                <a:gridCol w="6200642"/>
              </a:tblGrid>
              <a:tr h="298938">
                <a:tc>
                  <a:txBody>
                    <a:bodyPr/>
                    <a:lstStyle/>
                    <a:p>
                      <a:pPr marL="0" marR="0" algn="ctr">
                        <a:lnSpc>
                          <a:spcPct val="107000"/>
                        </a:lnSpc>
                        <a:spcBef>
                          <a:spcPts val="0"/>
                        </a:spcBef>
                        <a:spcAft>
                          <a:spcPts val="0"/>
                        </a:spcAft>
                      </a:pPr>
                      <a:r>
                        <a:rPr lang="en-US" sz="1800">
                          <a:effectLst/>
                        </a:rPr>
                        <a:t>S.No</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Program Outcomes (POs)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Engineering Knowledge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2</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Problem Analysis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3</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Design/Development of Solutions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4</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Conduct Investigations of Complex Problems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5</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Modern Tool Usage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6</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The Engineer &amp; Society</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7</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Environment and Sustainability</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8</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Ethics</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9</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Individual &amp; Team Work</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10</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Communication</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11</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a:effectLst/>
                        </a:rPr>
                        <a:t>Project Management &amp; Finance</a:t>
                      </a:r>
                      <a:endParaRPr lang="en-US" sz="1800">
                        <a:effectLst/>
                        <a:latin typeface="Calibri"/>
                        <a:ea typeface="Calibri"/>
                        <a:cs typeface="Mangal"/>
                      </a:endParaRPr>
                    </a:p>
                  </a:txBody>
                  <a:tcPr marL="68580" marR="68580" marT="0" marB="0" anchor="ctr"/>
                </a:tc>
              </a:tr>
              <a:tr h="298938">
                <a:tc>
                  <a:txBody>
                    <a:bodyPr/>
                    <a:lstStyle/>
                    <a:p>
                      <a:pPr marL="0" marR="0" algn="ctr">
                        <a:lnSpc>
                          <a:spcPct val="107000"/>
                        </a:lnSpc>
                        <a:spcBef>
                          <a:spcPts val="0"/>
                        </a:spcBef>
                        <a:spcAft>
                          <a:spcPts val="0"/>
                        </a:spcAft>
                      </a:pPr>
                      <a:r>
                        <a:rPr lang="en-US" sz="1800">
                          <a:effectLst/>
                        </a:rPr>
                        <a:t>PO 12</a:t>
                      </a:r>
                      <a:endParaRPr lang="en-US" sz="180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dirty="0">
                          <a:effectLst/>
                        </a:rPr>
                        <a:t>Lifelong Learning</a:t>
                      </a:r>
                      <a:endParaRPr lang="en-US" sz="1800" dirty="0">
                        <a:effectLst/>
                        <a:latin typeface="Calibri"/>
                        <a:ea typeface="Calibri"/>
                        <a:cs typeface="Mangal"/>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3512ED5F-B109-4551-A913-BF57979A8406}"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PO</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extLst>
      <p:ext uri="{BB962C8B-B14F-4D97-AF65-F5344CB8AC3E}">
        <p14:creationId xmlns:p14="http://schemas.microsoft.com/office/powerpoint/2010/main" val="3920505903"/>
      </p:ext>
    </p:extLst>
  </p:cSld>
  <p:clrMapOvr>
    <a:masterClrMapping/>
  </p:clrMapOvr>
  <p:transition spd="med" advTm="2000">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v"/>
                </a:pPr>
                <a:r>
                  <a:rPr lang="en-US" sz="2200" b="1" dirty="0" smtClean="0"/>
                  <a:t>Theorem 5. </a:t>
                </a:r>
                <a:r>
                  <a:rPr lang="en-US" sz="2200" dirty="0"/>
                  <a:t>Expectation of the difference of two random variables, </a:t>
                </a:r>
              </a:p>
              <a:p>
                <a:pPr marL="0" indent="0">
                  <a:buNone/>
                </a:pPr>
                <a:r>
                  <a:rPr lang="en-US" sz="2200" dirty="0"/>
                  <a:t>i.e</a:t>
                </a:r>
                <a:r>
                  <a:rPr lang="en-US" sz="2200" dirty="0" smtClean="0"/>
                  <a:t>. E(X-Y</a:t>
                </a:r>
                <a:r>
                  <a:rPr lang="en-US" sz="2200" dirty="0"/>
                  <a:t>)=E(X)-E(Y)</a:t>
                </a:r>
              </a:p>
              <a:p>
                <a:pPr marL="0" indent="0">
                  <a:buNone/>
                </a:pPr>
                <a:r>
                  <a:rPr lang="en-US" sz="2200" b="1" dirty="0" smtClean="0"/>
                  <a:t>Q1. </a:t>
                </a:r>
                <a:r>
                  <a:rPr lang="en-US" sz="2200" dirty="0" smtClean="0"/>
                  <a:t>What is the expected value of the number of the number of points that will be obtained in a single throw with an ordinary die? Find variance also.</a:t>
                </a:r>
              </a:p>
              <a:p>
                <a:pPr marL="0" indent="0">
                  <a:buNone/>
                </a:pPr>
                <a:r>
                  <a:rPr lang="en-US" sz="2200" b="1" dirty="0" smtClean="0"/>
                  <a:t>Solution. </a:t>
                </a:r>
                <a:r>
                  <a:rPr lang="en-US" sz="2200" dirty="0" smtClean="0"/>
                  <a:t>Here the </a:t>
                </a:r>
                <a:r>
                  <a:rPr lang="en-US" sz="2200" dirty="0" err="1" smtClean="0"/>
                  <a:t>variate</a:t>
                </a:r>
                <a:r>
                  <a:rPr lang="en-US" sz="2200" dirty="0" smtClean="0"/>
                  <a:t> is the number of points showing on a die. It assumes the values 1,2,3,4,5,6 with probability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6</m:t>
                        </m:r>
                      </m:den>
                    </m:f>
                  </m:oMath>
                </a14:m>
                <a:r>
                  <a:rPr lang="en-US" sz="2200" dirty="0" smtClean="0"/>
                  <a:t> in each case.</a:t>
                </a:r>
              </a:p>
              <a:p>
                <a:pPr marL="0" indent="0">
                  <a:buNone/>
                </a:pP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𝑝</m:t>
                        </m:r>
                      </m:e>
                      <m:sub>
                        <m:r>
                          <a:rPr lang="en-US" sz="2200" b="0" i="1" smtClean="0">
                            <a:latin typeface="Cambria Math"/>
                          </a:rPr>
                          <m:t>1</m:t>
                        </m:r>
                      </m:sub>
                    </m:sSub>
                    <m:sSub>
                      <m:sSubPr>
                        <m:ctrlPr>
                          <a:rPr lang="en-US" sz="2200" b="0" i="1" smtClean="0">
                            <a:latin typeface="Cambria Math" panose="02040503050406030204" pitchFamily="18" charset="0"/>
                          </a:rPr>
                        </m:ctrlPr>
                      </m:sSubPr>
                      <m:e>
                        <m:r>
                          <a:rPr lang="en-US" sz="2200" b="0" i="1" smtClean="0">
                            <a:latin typeface="Cambria Math"/>
                          </a:rPr>
                          <m:t>𝑥</m:t>
                        </m:r>
                      </m:e>
                      <m:sub>
                        <m:r>
                          <a:rPr lang="en-US" sz="2200" b="0" i="1" smtClean="0">
                            <a:latin typeface="Cambria Math"/>
                          </a:rPr>
                          <m:t>1</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2</m:t>
                        </m:r>
                      </m:sub>
                    </m:sSub>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2</m:t>
                        </m:r>
                      </m:sub>
                    </m:sSub>
                  </m:oMath>
                </a14:m>
                <a:r>
                  <a:rPr lang="en-US" sz="2200" dirty="0" smtClean="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𝑝</m:t>
                        </m:r>
                      </m:e>
                      <m:sub>
                        <m:r>
                          <a:rPr lang="en-US" sz="2200" b="0" i="1" smtClean="0">
                            <a:latin typeface="Cambria Math"/>
                          </a:rPr>
                          <m:t>6</m:t>
                        </m:r>
                      </m:sub>
                    </m:sSub>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6</m:t>
                        </m:r>
                      </m:sub>
                    </m:sSub>
                    <m:r>
                      <a:rPr lang="en-US" sz="2200" b="0" i="0"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m:t>
                        </m:r>
                      </m:num>
                      <m:den>
                        <m:r>
                          <a:rPr lang="en-US" sz="2200" b="0" i="1" smtClean="0">
                            <a:latin typeface="Cambria Math"/>
                          </a:rPr>
                          <m:t>6</m:t>
                        </m:r>
                      </m:den>
                    </m:f>
                    <m:r>
                      <a:rPr lang="en-US" sz="2200" b="0" i="1" smtClean="0">
                        <a:latin typeface="Cambria Math"/>
                        <a:ea typeface="Cambria Math"/>
                      </a:rPr>
                      <m:t>∙1+</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6</m:t>
                        </m:r>
                      </m:den>
                    </m:f>
                    <m:r>
                      <a:rPr lang="en-US" sz="2200" b="0" i="1" smtClean="0">
                        <a:latin typeface="Cambria Math"/>
                        <a:ea typeface="Cambria Math"/>
                      </a:rPr>
                      <m:t>∙2+∙∙∙∙∙∙∙+</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1</m:t>
                        </m:r>
                      </m:num>
                      <m:den>
                        <m:r>
                          <a:rPr lang="en-US" sz="2200" b="0" i="1" smtClean="0">
                            <a:latin typeface="Cambria Math"/>
                            <a:ea typeface="Cambria Math"/>
                          </a:rPr>
                          <m:t>6</m:t>
                        </m:r>
                      </m:den>
                    </m:f>
                    <m:r>
                      <a:rPr lang="en-US" sz="2200" b="0" i="1" smtClean="0">
                        <a:latin typeface="Cambria Math"/>
                        <a:ea typeface="Cambria Math"/>
                      </a:rPr>
                      <m:t>∙6=3.5</m:t>
                    </m:r>
                  </m:oMath>
                </a14:m>
                <a:endParaRPr lang="en-US" sz="2200" dirty="0" smtClean="0"/>
              </a:p>
              <a:p>
                <a:pPr marL="0" indent="0">
                  <a:buNone/>
                </a:pPr>
                <a:r>
                  <a:rPr lang="en-US" sz="2200" dirty="0" err="1" smtClean="0"/>
                  <a:t>var</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r>
                      <m:rPr>
                        <m:sty m:val="p"/>
                      </m:rPr>
                      <a:rPr lang="en-US" sz="2200" b="0" i="0" smtClean="0">
                        <a:latin typeface="Cambria Math"/>
                      </a:rPr>
                      <m:t>E</m:t>
                    </m:r>
                    <m:d>
                      <m:dPr>
                        <m:ctrlPr>
                          <a:rPr lang="en-US" sz="2200" b="0" i="1" dirty="0" smtClean="0">
                            <a:latin typeface="Cambria Math" panose="02040503050406030204" pitchFamily="18" charset="0"/>
                          </a:rPr>
                        </m:ctrlPr>
                      </m:dPr>
                      <m:e>
                        <m:sSup>
                          <m:sSupPr>
                            <m:ctrlPr>
                              <a:rPr lang="en-US" sz="2200" b="0" i="1" dirty="0" smtClean="0">
                                <a:latin typeface="Cambria Math" panose="02040503050406030204" pitchFamily="18" charset="0"/>
                              </a:rPr>
                            </m:ctrlPr>
                          </m:sSupPr>
                          <m:e>
                            <m:r>
                              <a:rPr lang="en-US" sz="2200" b="0" i="1" dirty="0" smtClean="0">
                                <a:latin typeface="Cambria Math"/>
                              </a:rPr>
                              <m:t>𝑥</m:t>
                            </m:r>
                          </m:e>
                          <m:sup>
                            <m:r>
                              <a:rPr lang="en-US" sz="2200" b="0" i="1" dirty="0" smtClean="0">
                                <a:latin typeface="Cambria Math"/>
                              </a:rPr>
                              <m:t>2</m:t>
                            </m:r>
                          </m:sup>
                        </m:sSup>
                      </m:e>
                    </m:d>
                    <m:r>
                      <a:rPr lang="en-US" sz="2200" b="0" i="0" dirty="0" smtClean="0">
                        <a:latin typeface="Cambria Math"/>
                      </a:rPr>
                      <m:t>−</m:t>
                    </m:r>
                    <m:d>
                      <m:dPr>
                        <m:begChr m:val="["/>
                        <m:endChr m:val="]"/>
                        <m:ctrlPr>
                          <a:rPr lang="en-US" sz="2200" b="0" i="1" dirty="0" smtClean="0">
                            <a:latin typeface="Cambria Math" panose="02040503050406030204" pitchFamily="18" charset="0"/>
                          </a:rPr>
                        </m:ctrlPr>
                      </m:dPr>
                      <m:e>
                        <m:r>
                          <m:rPr>
                            <m:sty m:val="p"/>
                          </m:rPr>
                          <a:rPr lang="en-US" sz="2200" b="0" i="0" dirty="0" smtClean="0">
                            <a:latin typeface="Cambria Math"/>
                          </a:rPr>
                          <m:t>E</m:t>
                        </m:r>
                        <m:d>
                          <m:dPr>
                            <m:ctrlPr>
                              <a:rPr lang="en-US" sz="2200" b="0" i="1" dirty="0" smtClean="0">
                                <a:latin typeface="Cambria Math" panose="02040503050406030204" pitchFamily="18" charset="0"/>
                              </a:rPr>
                            </m:ctrlPr>
                          </m:dPr>
                          <m:e>
                            <m:sSup>
                              <m:sSupPr>
                                <m:ctrlPr>
                                  <a:rPr lang="en-US" sz="2200" b="0" i="1" dirty="0" smtClean="0">
                                    <a:latin typeface="Cambria Math" panose="02040503050406030204" pitchFamily="18" charset="0"/>
                                  </a:rPr>
                                </m:ctrlPr>
                              </m:sSupPr>
                              <m:e>
                                <m:r>
                                  <a:rPr lang="en-US" sz="2200" b="0" i="1" dirty="0" smtClean="0">
                                    <a:latin typeface="Cambria Math"/>
                                  </a:rPr>
                                  <m:t>𝑥</m:t>
                                </m:r>
                              </m:e>
                              <m:sup>
                                <m:r>
                                  <a:rPr lang="en-US" sz="2200" b="0" i="1" dirty="0" smtClean="0">
                                    <a:latin typeface="Cambria Math"/>
                                  </a:rPr>
                                  <m:t>2</m:t>
                                </m:r>
                              </m:sup>
                            </m:sSup>
                          </m:e>
                        </m:d>
                      </m:e>
                    </m:d>
                    <m:r>
                      <a:rPr lang="en-US" sz="2200" b="0" i="0" dirty="0" smtClean="0">
                        <a:latin typeface="Cambria Math"/>
                      </a:rPr>
                      <m:t>=</m:t>
                    </m:r>
                    <m:f>
                      <m:fPr>
                        <m:ctrlPr>
                          <a:rPr lang="en-US" sz="2200" b="0" i="1" dirty="0" smtClean="0">
                            <a:latin typeface="Cambria Math" panose="02040503050406030204" pitchFamily="18" charset="0"/>
                          </a:rPr>
                        </m:ctrlPr>
                      </m:fPr>
                      <m:num>
                        <m:r>
                          <a:rPr lang="en-US" sz="2200" b="0" i="1" dirty="0" smtClean="0">
                            <a:latin typeface="Cambria Math"/>
                          </a:rPr>
                          <m:t>1</m:t>
                        </m:r>
                      </m:num>
                      <m:den>
                        <m:r>
                          <a:rPr lang="en-US" sz="2200" b="0" i="1" dirty="0" smtClean="0">
                            <a:latin typeface="Cambria Math"/>
                          </a:rPr>
                          <m:t>6</m:t>
                        </m:r>
                      </m:den>
                    </m:f>
                    <m:d>
                      <m:dPr>
                        <m:ctrlPr>
                          <a:rPr lang="en-US" sz="2200" b="0" i="1" dirty="0" smtClean="0">
                            <a:latin typeface="Cambria Math" panose="02040503050406030204" pitchFamily="18" charset="0"/>
                          </a:rPr>
                        </m:ctrlPr>
                      </m:dPr>
                      <m:e>
                        <m:sSup>
                          <m:sSupPr>
                            <m:ctrlPr>
                              <a:rPr lang="en-US" sz="2200" b="0" i="1" dirty="0" smtClean="0">
                                <a:latin typeface="Cambria Math" panose="02040503050406030204" pitchFamily="18" charset="0"/>
                              </a:rPr>
                            </m:ctrlPr>
                          </m:sSupPr>
                          <m:e>
                            <m:r>
                              <a:rPr lang="en-US" sz="2200" b="0" i="1" dirty="0" smtClean="0">
                                <a:latin typeface="Cambria Math"/>
                              </a:rPr>
                              <m:t>1</m:t>
                            </m:r>
                          </m:e>
                          <m:sup>
                            <m:r>
                              <a:rPr lang="en-US" sz="2200" b="0" i="1" dirty="0" smtClean="0">
                                <a:latin typeface="Cambria Math"/>
                              </a:rPr>
                              <m:t>2</m:t>
                            </m:r>
                          </m:sup>
                        </m:sSup>
                        <m:r>
                          <a:rPr lang="en-US" sz="2200" b="0" i="1" dirty="0" smtClean="0">
                            <a:latin typeface="Cambria Math"/>
                          </a:rPr>
                          <m:t>+</m:t>
                        </m:r>
                        <m:sSup>
                          <m:sSupPr>
                            <m:ctrlPr>
                              <a:rPr lang="en-US" sz="2200" b="0" i="1" dirty="0" smtClean="0">
                                <a:latin typeface="Cambria Math" panose="02040503050406030204" pitchFamily="18" charset="0"/>
                              </a:rPr>
                            </m:ctrlPr>
                          </m:sSupPr>
                          <m:e>
                            <m:r>
                              <a:rPr lang="en-US" sz="2200" b="0" i="1" dirty="0" smtClean="0">
                                <a:latin typeface="Cambria Math"/>
                              </a:rPr>
                              <m:t>2</m:t>
                            </m:r>
                          </m:e>
                          <m:sup>
                            <m:r>
                              <a:rPr lang="en-US" sz="2200" b="0" i="1" dirty="0" smtClean="0">
                                <a:latin typeface="Cambria Math"/>
                              </a:rPr>
                              <m:t>2</m:t>
                            </m:r>
                          </m:sup>
                        </m:sSup>
                        <m:r>
                          <a:rPr lang="en-US" sz="2200" b="0" i="1" dirty="0" smtClean="0">
                            <a:latin typeface="Cambria Math"/>
                          </a:rPr>
                          <m:t>+</m:t>
                        </m:r>
                        <m:r>
                          <a:rPr lang="en-US" sz="2200" b="0" i="1" dirty="0" smtClean="0">
                            <a:latin typeface="Cambria Math"/>
                            <a:ea typeface="Cambria Math"/>
                          </a:rPr>
                          <m:t>∙∙∙∙∙∙+</m:t>
                        </m:r>
                        <m:sSup>
                          <m:sSupPr>
                            <m:ctrlPr>
                              <a:rPr lang="en-US" sz="2200" b="0" i="1" dirty="0" smtClean="0">
                                <a:latin typeface="Cambria Math" panose="02040503050406030204" pitchFamily="18" charset="0"/>
                                <a:ea typeface="Cambria Math"/>
                              </a:rPr>
                            </m:ctrlPr>
                          </m:sSupPr>
                          <m:e>
                            <m:r>
                              <a:rPr lang="en-US" sz="2200" b="0" i="1" dirty="0" smtClean="0">
                                <a:latin typeface="Cambria Math"/>
                                <a:ea typeface="Cambria Math"/>
                              </a:rPr>
                              <m:t>6</m:t>
                            </m:r>
                          </m:e>
                          <m:sup>
                            <m:r>
                              <a:rPr lang="en-US" sz="2200" b="0" i="1" dirty="0" smtClean="0">
                                <a:latin typeface="Cambria Math"/>
                                <a:ea typeface="Cambria Math"/>
                              </a:rPr>
                              <m:t>2</m:t>
                            </m:r>
                          </m:sup>
                        </m:sSup>
                      </m:e>
                    </m:d>
                    <m:r>
                      <a:rPr lang="en-US" sz="2200" b="0" i="1" dirty="0" smtClean="0">
                        <a:latin typeface="Cambria Math"/>
                        <a:ea typeface="Cambria Math"/>
                      </a:rPr>
                      <m:t>−</m:t>
                    </m:r>
                    <m:sSup>
                      <m:sSupPr>
                        <m:ctrlPr>
                          <a:rPr lang="en-US" sz="2200" b="0" i="1" dirty="0" smtClean="0">
                            <a:latin typeface="Cambria Math" panose="02040503050406030204" pitchFamily="18" charset="0"/>
                            <a:ea typeface="Cambria Math"/>
                          </a:rPr>
                        </m:ctrlPr>
                      </m:sSupPr>
                      <m:e>
                        <m:d>
                          <m:dPr>
                            <m:ctrlPr>
                              <a:rPr lang="en-US" sz="2200" i="1" dirty="0">
                                <a:latin typeface="Cambria Math" panose="02040503050406030204" pitchFamily="18" charset="0"/>
                                <a:ea typeface="Cambria Math"/>
                              </a:rPr>
                            </m:ctrlPr>
                          </m:dPr>
                          <m:e>
                            <m:f>
                              <m:fPr>
                                <m:ctrlPr>
                                  <a:rPr lang="en-US" sz="2200" i="1" dirty="0">
                                    <a:latin typeface="Cambria Math" panose="02040503050406030204" pitchFamily="18" charset="0"/>
                                    <a:ea typeface="Cambria Math"/>
                                  </a:rPr>
                                </m:ctrlPr>
                              </m:fPr>
                              <m:num>
                                <m:r>
                                  <a:rPr lang="en-US" sz="2200" i="1" dirty="0">
                                    <a:latin typeface="Cambria Math"/>
                                    <a:ea typeface="Cambria Math"/>
                                  </a:rPr>
                                  <m:t>7</m:t>
                                </m:r>
                              </m:num>
                              <m:den>
                                <m:r>
                                  <a:rPr lang="en-US" sz="2200" i="1" dirty="0">
                                    <a:latin typeface="Cambria Math"/>
                                    <a:ea typeface="Cambria Math"/>
                                  </a:rPr>
                                  <m:t>2</m:t>
                                </m:r>
                              </m:den>
                            </m:f>
                          </m:e>
                        </m:d>
                      </m:e>
                      <m:sup>
                        <m:r>
                          <a:rPr lang="en-US" sz="2200" b="0" i="1" dirty="0" smtClean="0">
                            <a:latin typeface="Cambria Math"/>
                            <a:ea typeface="Cambria Math"/>
                          </a:rPr>
                          <m:t>2</m:t>
                        </m:r>
                      </m:sup>
                    </m:sSup>
                    <m:r>
                      <a:rPr lang="en-US" sz="2200" b="0" i="1" dirty="0" smtClean="0">
                        <a:latin typeface="Cambria Math"/>
                        <a:ea typeface="Cambria Math"/>
                      </a:rPr>
                      <m:t>=</m:t>
                    </m:r>
                    <m:f>
                      <m:fPr>
                        <m:ctrlPr>
                          <a:rPr lang="en-US" sz="2200" b="0" i="1" dirty="0" smtClean="0">
                            <a:latin typeface="Cambria Math" panose="02040503050406030204" pitchFamily="18" charset="0"/>
                            <a:ea typeface="Cambria Math"/>
                          </a:rPr>
                        </m:ctrlPr>
                      </m:fPr>
                      <m:num>
                        <m:r>
                          <a:rPr lang="en-US" sz="2200" b="0" i="1" dirty="0" smtClean="0">
                            <a:latin typeface="Cambria Math"/>
                            <a:ea typeface="Cambria Math"/>
                          </a:rPr>
                          <m:t>35</m:t>
                        </m:r>
                      </m:num>
                      <m:den>
                        <m:r>
                          <a:rPr lang="en-US" sz="2200" b="0" i="1" dirty="0" smtClean="0">
                            <a:latin typeface="Cambria Math"/>
                            <a:ea typeface="Cambria Math"/>
                          </a:rPr>
                          <m:t>12</m:t>
                        </m:r>
                      </m:den>
                    </m:f>
                  </m:oMath>
                </a14:m>
                <a:endParaRPr lang="en-US" sz="2200" dirty="0" smtClean="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11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77B72E5-6F38-484A-ADDF-A9CEECEA8F6C}"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mc:AlternateContent xmlns:mc="http://schemas.openxmlformats.org/markup-compatibility/2006" xmlns:a14="http://schemas.microsoft.com/office/drawing/2010/main">
        <mc:Choice Requires="a14">
          <p:sp>
            <p:nvSpPr>
              <p:cNvPr id="2" name="TextBox 1"/>
              <p:cNvSpPr txBox="1"/>
              <p:nvPr/>
            </p:nvSpPr>
            <p:spPr>
              <a:xfrm>
                <a:off x="4158641" y="2962405"/>
                <a:ext cx="2952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158641" y="2962405"/>
                <a:ext cx="295273" cy="369332"/>
              </a:xfrm>
              <a:prstGeom prst="rect">
                <a:avLst/>
              </a:prstGeom>
              <a:blipFill rotWithShape="0">
                <a:blip r:embed="rId4"/>
                <a:stretch>
                  <a:fillRect/>
                </a:stretch>
              </a:blipFill>
            </p:spPr>
            <p:txBody>
              <a:bodyPr/>
              <a:lstStyle/>
              <a:p>
                <a:r>
                  <a:rPr lang="en-US">
                    <a:noFill/>
                  </a:rPr>
                  <a:t> </a:t>
                </a:r>
              </a:p>
            </p:txBody>
          </p:sp>
        </mc:Fallback>
      </mc:AlternateContent>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 </a:t>
            </a:r>
            <a:endParaRPr lang="en-US" sz="3000" b="1" dirty="0" smtClean="0"/>
          </a:p>
          <a:p>
            <a:pPr lvl="0" algn="ctr">
              <a:spcBef>
                <a:spcPct val="0"/>
              </a:spcBef>
              <a:defRPr/>
            </a:pPr>
            <a:r>
              <a:rPr lang="en-US" sz="3000" b="1" dirty="0"/>
              <a:t>Mathematical </a:t>
            </a:r>
            <a:r>
              <a:rPr lang="en-US" sz="3000" b="1" dirty="0" smtClean="0"/>
              <a:t>expectation(CO2)</a:t>
            </a:r>
            <a:endParaRPr lang="en-US" sz="3000" b="1" dirty="0"/>
          </a:p>
          <a:p>
            <a:pPr algn="ctr">
              <a:spcBef>
                <a:spcPct val="0"/>
              </a:spcBef>
              <a:defRPr/>
            </a:pPr>
            <a:endParaRPr lang="en-US" sz="3000" b="1" dirty="0"/>
          </a:p>
        </p:txBody>
      </p:sp>
    </p:spTree>
    <p:extLst>
      <p:ext uri="{BB962C8B-B14F-4D97-AF65-F5344CB8AC3E}">
        <p14:creationId xmlns:p14="http://schemas.microsoft.com/office/powerpoint/2010/main" val="2074505645"/>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457200" lvl="0" indent="-457200" algn="just">
                  <a:buAutoNum type="arabicPeriod"/>
                </a:pPr>
                <a:r>
                  <a:rPr lang="en-US" sz="2200" dirty="0" smtClean="0"/>
                  <a:t>Four persons in a group of 20 are graduates. If 4 persons are selected at random from 20, find the probability that all 4 are graduates.                                                                              </a:t>
                </a:r>
                <a:r>
                  <a:rPr lang="en-US" sz="2200" dirty="0" err="1" smtClean="0"/>
                  <a:t>Ans</a:t>
                </a:r>
                <a:r>
                  <a:rPr lang="en-US" sz="2200" dirty="0" smtClean="0"/>
                  <a:t>: 0.0016</a:t>
                </a:r>
              </a:p>
              <a:p>
                <a:pPr marL="457200" lvl="0" indent="-457200" algn="just">
                  <a:buAutoNum type="arabicPeriod"/>
                </a:pPr>
                <a:r>
                  <a:rPr lang="en-US" sz="2200" dirty="0" smtClean="0"/>
                  <a:t>The Prob. that a bulb produced by a factory will fuse after use of 150 days is 0.05. Find the probability that out of 5 such bulbs at least one bulb will fuse after use of 150 days of use. </a:t>
                </a:r>
              </a:p>
              <a:p>
                <a:pPr marL="0" lvl="0" indent="0" algn="just">
                  <a:buNone/>
                </a:pPr>
                <a:r>
                  <a:rPr lang="en-US" sz="2200" dirty="0"/>
                  <a:t> </a:t>
                </a:r>
                <a:r>
                  <a:rPr lang="en-US" sz="2200" dirty="0" smtClean="0"/>
                  <a:t>       </a:t>
                </a:r>
                <a:r>
                  <a:rPr lang="en-US" sz="2200" dirty="0" err="1" smtClean="0"/>
                  <a:t>Ans</a:t>
                </a:r>
                <a:r>
                  <a:rPr lang="en-US" sz="2200" dirty="0" smtClean="0"/>
                  <a:t>:   </a:t>
                </a:r>
                <a14:m>
                  <m:oMath xmlns:m="http://schemas.openxmlformats.org/officeDocument/2006/math">
                    <m:r>
                      <a:rPr lang="en-US" sz="2200" b="0" i="1" smtClean="0">
                        <a:latin typeface="Cambria Math"/>
                      </a:rPr>
                      <m:t>1−</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a:rPr>
                                  <m:t>19</m:t>
                                </m:r>
                              </m:num>
                              <m:den>
                                <m:r>
                                  <a:rPr lang="en-US" sz="2200" b="0" i="1" smtClean="0">
                                    <a:latin typeface="Cambria Math"/>
                                  </a:rPr>
                                  <m:t>20</m:t>
                                </m:r>
                              </m:den>
                            </m:f>
                          </m:e>
                        </m:d>
                      </m:e>
                      <m:sup>
                        <m:r>
                          <a:rPr lang="en-US" sz="2200" b="0" i="1" smtClean="0">
                            <a:latin typeface="Cambria Math"/>
                          </a:rPr>
                          <m:t>5</m:t>
                        </m:r>
                      </m:sup>
                    </m:sSup>
                  </m:oMath>
                </a14:m>
                <a:endParaRPr lang="en-US" sz="2400" dirty="0"/>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r="-17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53F84A-51A6-41BD-AA84-91B0F672A527}"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826873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r>
              <a:rPr lang="en-US" sz="1800" dirty="0" smtClean="0"/>
              <a:t> Video Link</a:t>
            </a:r>
            <a:r>
              <a:rPr lang="en-US" sz="1800" dirty="0" smtClean="0"/>
              <a:t>:</a:t>
            </a:r>
            <a:endParaRPr lang="en-US" sz="2000" dirty="0" smtClean="0"/>
          </a:p>
          <a:p>
            <a:r>
              <a:rPr lang="en-US" sz="2000" dirty="0" smtClean="0"/>
              <a:t>Bay’s theorem</a:t>
            </a:r>
          </a:p>
          <a:p>
            <a:pPr marL="0" indent="0">
              <a:buNone/>
            </a:pPr>
            <a:r>
              <a:rPr lang="en-US" sz="2000" dirty="0" smtClean="0">
                <a:hlinkClick r:id="rId2"/>
              </a:rPr>
              <a:t>	https</a:t>
            </a:r>
            <a:r>
              <a:rPr lang="en-US" sz="2000" dirty="0">
                <a:hlinkClick r:id="rId2"/>
              </a:rPr>
              <a:t>://</a:t>
            </a:r>
            <a:r>
              <a:rPr lang="en-US" sz="2000" dirty="0" smtClean="0">
                <a:hlinkClick r:id="rId2"/>
              </a:rPr>
              <a:t>www.youtube.com/watch?v=GSEu5hn2q98</a:t>
            </a:r>
            <a:endParaRPr lang="en-US" sz="2000" dirty="0" smtClean="0"/>
          </a:p>
          <a:p>
            <a:r>
              <a:rPr lang="en-US" sz="2000" dirty="0" smtClean="0"/>
              <a:t>Conditional probability</a:t>
            </a:r>
          </a:p>
          <a:p>
            <a:pPr marL="0" indent="0">
              <a:buNone/>
            </a:pPr>
            <a:r>
              <a:rPr lang="en-US" sz="2000" dirty="0" smtClean="0"/>
              <a:t>	https</a:t>
            </a:r>
            <a:r>
              <a:rPr lang="en-US" sz="2000" dirty="0"/>
              <a:t>://youtu.be/hxn_QwwWZBQ</a:t>
            </a:r>
          </a:p>
        </p:txBody>
      </p:sp>
      <p:sp>
        <p:nvSpPr>
          <p:cNvPr id="4" name="Date Placeholder 3"/>
          <p:cNvSpPr>
            <a:spLocks noGrp="1"/>
          </p:cNvSpPr>
          <p:nvPr>
            <p:ph type="dt" sz="half" idx="10"/>
          </p:nvPr>
        </p:nvSpPr>
        <p:spPr/>
        <p:txBody>
          <a:bodyPr/>
          <a:lstStyle/>
          <a:p>
            <a:fld id="{8541C565-7616-46DC-BDCE-F0C67B67928C}"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016002130"/>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lnSpcReduction="10000"/>
              </a:bodyPr>
              <a:lstStyle/>
              <a:p>
                <a:pPr>
                  <a:buFont typeface="Wingdings" pitchFamily="2" charset="2"/>
                  <a:buChar char="q"/>
                </a:pPr>
                <a:r>
                  <a:rPr lang="en-US" sz="2200" b="1" dirty="0" smtClean="0"/>
                  <a:t>MOMENT GENERATING FUNCTION:</a:t>
                </a:r>
              </a:p>
              <a:p>
                <a:pPr marL="0" indent="0">
                  <a:buNone/>
                </a:pPr>
                <a:r>
                  <a:rPr lang="en-US" sz="2200" dirty="0" smtClean="0"/>
                  <a:t>An indirect method for computing moments is known as moment generating function. The  method depends on the finding of the moments generating function.</a:t>
                </a:r>
              </a:p>
              <a:p>
                <a:pPr>
                  <a:buFont typeface="Wingdings" pitchFamily="2" charset="2"/>
                  <a:buChar char="v"/>
                </a:pPr>
                <a:r>
                  <a:rPr lang="en-US" sz="2200" b="1" dirty="0" smtClean="0"/>
                  <a:t>In Case of Continuous Variable </a:t>
                </a:r>
                <a14:m>
                  <m:oMath xmlns:m="http://schemas.openxmlformats.org/officeDocument/2006/math">
                    <m:r>
                      <a:rPr lang="en-US" sz="2200" b="1" i="1" smtClean="0">
                        <a:latin typeface="Cambria Math"/>
                      </a:rPr>
                      <m:t>𝒙</m:t>
                    </m:r>
                  </m:oMath>
                </a14:m>
                <a:r>
                  <a:rPr lang="en-US" sz="2200" b="1" dirty="0" smtClean="0"/>
                  <a:t>,it is defined as</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rPr>
                        <m:t>𝑀</m:t>
                      </m:r>
                      <m:d>
                        <m:dPr>
                          <m:ctrlPr>
                            <a:rPr lang="en-US" sz="2200" b="0" i="1" smtClean="0">
                              <a:latin typeface="Cambria Math" panose="02040503050406030204" pitchFamily="18" charset="0"/>
                            </a:rPr>
                          </m:ctrlPr>
                        </m:dPr>
                        <m:e>
                          <m:r>
                            <a:rPr lang="en-US" sz="2200" b="0" i="1" smtClean="0">
                              <a:latin typeface="Cambria Math"/>
                            </a:rPr>
                            <m:t>𝑡</m:t>
                          </m:r>
                        </m:e>
                      </m:d>
                      <m:r>
                        <a:rPr lang="en-US" sz="2200" b="0" i="1" smtClean="0">
                          <a:latin typeface="Cambria Math"/>
                        </a:rPr>
                        <m:t>=</m:t>
                      </m:r>
                      <m:nary>
                        <m:naryPr>
                          <m:ctrlPr>
                            <a:rPr lang="en-US" sz="2200" b="0" i="1" smtClean="0">
                              <a:latin typeface="Cambria Math" panose="02040503050406030204" pitchFamily="18" charset="0"/>
                            </a:rPr>
                          </m:ctrlPr>
                        </m:naryPr>
                        <m:sub>
                          <m:r>
                            <m:rPr>
                              <m:brk m:alnAt="23"/>
                            </m:rPr>
                            <a:rPr lang="en-US" sz="2200" b="0" i="1" smtClean="0">
                              <a:latin typeface="Cambria Math"/>
                            </a:rPr>
                            <m:t>𝑎</m:t>
                          </m:r>
                        </m:sub>
                        <m:sup>
                          <m:r>
                            <a:rPr lang="en-US" sz="2200" b="0" i="1" smtClean="0">
                              <a:latin typeface="Cambria Math"/>
                            </a:rPr>
                            <m:t>𝑏</m:t>
                          </m:r>
                        </m:sup>
                        <m:e>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𝑡𝑥</m:t>
                              </m:r>
                            </m:sup>
                          </m:sSup>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e>
                      </m:nary>
                    </m:oMath>
                  </m:oMathPara>
                </a14:m>
                <a:endParaRPr lang="en-US" sz="2200" b="0" dirty="0" smtClean="0"/>
              </a:p>
              <a:p>
                <a:pPr marL="0" indent="0">
                  <a:buNone/>
                </a:pPr>
                <a:r>
                  <a:rPr lang="en-US" sz="2200" dirty="0" smtClean="0"/>
                  <a:t>Where integral is a function of parameter t only. The limit a, b can be</a:t>
                </a:r>
              </a:p>
              <a:p>
                <a:pPr marL="0" indent="0">
                  <a:buNone/>
                </a:pPr>
                <a14:m>
                  <m:oMath xmlns:m="http://schemas.openxmlformats.org/officeDocument/2006/math">
                    <m:r>
                      <a:rPr lang="en-US" sz="2200" b="0" i="1" smtClean="0">
                        <a:latin typeface="Cambria Math"/>
                      </a:rPr>
                      <m:t>−</m:t>
                    </m:r>
                    <m:r>
                      <a:rPr lang="en-US" sz="2200" b="0" i="1" smtClean="0">
                        <a:latin typeface="Cambria Math"/>
                        <a:ea typeface="Cambria Math"/>
                      </a:rPr>
                      <m:t>∞ </m:t>
                    </m:r>
                    <m:r>
                      <a:rPr lang="en-US" sz="2200" b="0" i="1" smtClean="0">
                        <a:latin typeface="Cambria Math"/>
                        <a:ea typeface="Cambria Math"/>
                      </a:rPr>
                      <m:t>𝑎𝑛𝑑</m:t>
                    </m:r>
                    <m:r>
                      <a:rPr lang="en-US" sz="2200" b="0" i="1" smtClean="0">
                        <a:latin typeface="Cambria Math"/>
                        <a:ea typeface="Cambria Math"/>
                      </a:rPr>
                      <m:t> ∞ </m:t>
                    </m:r>
                  </m:oMath>
                </a14:m>
                <a:r>
                  <a:rPr lang="en-US" sz="2200" b="0" dirty="0" smtClean="0"/>
                  <a:t>respectively. It is possible to associate a moment generating function with the distribution only when all the moments of the distribution are finite.</a:t>
                </a:r>
              </a:p>
              <a:p>
                <a:pPr marL="0" indent="0">
                  <a:buNone/>
                </a:pPr>
                <a:r>
                  <a:rPr lang="en-US" sz="2200" dirty="0" smtClean="0"/>
                  <a:t>Let us see how </a:t>
                </a:r>
                <a14:m>
                  <m:oMath xmlns:m="http://schemas.openxmlformats.org/officeDocument/2006/math">
                    <m:r>
                      <a:rPr lang="en-US" sz="2200" b="0" i="1" smtClean="0">
                        <a:latin typeface="Cambria Math"/>
                      </a:rPr>
                      <m:t>𝑀</m:t>
                    </m:r>
                    <m:d>
                      <m:dPr>
                        <m:ctrlPr>
                          <a:rPr lang="en-US" sz="2200" b="0" i="1" smtClean="0">
                            <a:latin typeface="Cambria Math" panose="02040503050406030204" pitchFamily="18" charset="0"/>
                          </a:rPr>
                        </m:ctrlPr>
                      </m:dPr>
                      <m:e>
                        <m:r>
                          <a:rPr lang="en-US" sz="2200" b="0" i="1" smtClean="0">
                            <a:latin typeface="Cambria Math"/>
                          </a:rPr>
                          <m:t>𝑡</m:t>
                        </m:r>
                      </m:e>
                    </m:d>
                    <m:r>
                      <a:rPr lang="en-US" sz="2200" b="0" i="1" smtClean="0">
                        <a:latin typeface="Cambria Math"/>
                      </a:rPr>
                      <m:t> </m:t>
                    </m:r>
                  </m:oMath>
                </a14:m>
                <a:r>
                  <a:rPr lang="en-US" sz="2200" b="0" dirty="0" smtClean="0"/>
                  <a:t>generates moments. For this ley us assume</a:t>
                </a:r>
              </a:p>
              <a:p>
                <a:pPr marL="0" indent="0">
                  <a:buNone/>
                </a:pPr>
                <a:endParaRPr lang="en-US" sz="22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059D649-7271-4CFE-9256-12865B588306}"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smtClean="0"/>
              <a:t>Unit </a:t>
            </a:r>
            <a:r>
              <a:rPr lang="en-US" dirty="0" smtClean="0"/>
              <a:t>No.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783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lstStyle/>
              <a:p>
                <a:pPr marL="0" indent="0">
                  <a:buNone/>
                </a:pPr>
                <a:r>
                  <a:rPr lang="en-US" sz="2000" dirty="0" smtClean="0"/>
                  <a:t>That </a:t>
                </a:r>
                <a14:m>
                  <m:oMath xmlns:m="http://schemas.openxmlformats.org/officeDocument/2006/math">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oMath>
                </a14:m>
                <a:r>
                  <a:rPr lang="en-US" sz="2000" dirty="0" smtClean="0"/>
                  <a:t> is a distribution function for which the integral given by(1) </a:t>
                </a:r>
                <a:r>
                  <a:rPr lang="en-US" sz="2000" dirty="0" err="1" smtClean="0"/>
                  <a:t>exsists.T</a:t>
                </a:r>
                <a:r>
                  <a:rPr lang="en-US" sz="2000" dirty="0" smtClean="0"/>
                  <a:t> hen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𝑡𝑥</m:t>
                        </m:r>
                      </m:sup>
                    </m:sSup>
                  </m:oMath>
                </a14:m>
                <a:r>
                  <a:rPr lang="en-US" sz="2000" dirty="0" smtClean="0"/>
                  <a:t> may be expanded in a power series and the integration may be performed term by term. It follows that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𝑀</m:t>
                      </m:r>
                      <m:d>
                        <m:dPr>
                          <m:ctrlPr>
                            <a:rPr lang="en-US" sz="2000" b="0" i="1" smtClean="0">
                              <a:latin typeface="Cambria Math" panose="02040503050406030204" pitchFamily="18" charset="0"/>
                            </a:rPr>
                          </m:ctrlPr>
                        </m:dPr>
                        <m:e>
                          <m:r>
                            <a:rPr lang="en-US" sz="2000" b="0" i="1" smtClean="0">
                              <a:latin typeface="Cambria Math"/>
                            </a:rPr>
                            <m:t>𝑡</m:t>
                          </m:r>
                        </m:e>
                      </m:d>
                      <m:r>
                        <a:rPr lang="en-US" sz="2000" b="0" i="1" smtClean="0">
                          <a:latin typeface="Cambria Math"/>
                        </a:rPr>
                        <m:t>=</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d>
                            <m:dPr>
                              <m:ctrlPr>
                                <a:rPr lang="en-US" sz="2000" b="0" i="1" smtClean="0">
                                  <a:latin typeface="Cambria Math" panose="02040503050406030204" pitchFamily="18" charset="0"/>
                                </a:rPr>
                              </m:ctrlPr>
                            </m:dPr>
                            <m:e>
                              <m:r>
                                <a:rPr lang="en-US" sz="2000" b="0" i="1" smtClean="0">
                                  <a:latin typeface="Cambria Math"/>
                                </a:rPr>
                                <m:t>1+</m:t>
                              </m:r>
                              <m:r>
                                <a:rPr lang="en-US" sz="2000" b="0" i="1" smtClean="0">
                                  <a:latin typeface="Cambria Math"/>
                                </a:rPr>
                                <m:t>𝑡𝑥</m:t>
                              </m:r>
                              <m:r>
                                <a:rPr lang="en-US" sz="2000" b="0" i="1" smtClean="0">
                                  <a:latin typeface="Cambria Math"/>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2</m:t>
                                      </m:r>
                                    </m:sup>
                                  </m:sSup>
                                </m:num>
                                <m:den>
                                  <m:r>
                                    <a:rPr lang="en-US" sz="2000" b="0" i="1" smtClean="0">
                                      <a:latin typeface="Cambria Math"/>
                                    </a:rPr>
                                    <m:t>2</m:t>
                                  </m:r>
                                </m:den>
                              </m:f>
                              <m:sSup>
                                <m:sSupPr>
                                  <m:ctrlPr>
                                    <a:rPr lang="en-US" sz="2000" b="0" i="1" smtClean="0">
                                      <a:latin typeface="Cambria Math" panose="02040503050406030204" pitchFamily="18" charset="0"/>
                                    </a:rPr>
                                  </m:ctrlPr>
                                </m:sSupPr>
                                <m:e>
                                  <m:r>
                                    <a:rPr lang="en-US" sz="2000" b="0" i="1" smtClean="0">
                                      <a:latin typeface="Cambria Math"/>
                                    </a:rPr>
                                    <m:t>𝑥</m:t>
                                  </m:r>
                                </m:e>
                                <m:sup>
                                  <m:r>
                                    <a:rPr lang="en-US" sz="2000" b="0" i="1" smtClean="0">
                                      <a:latin typeface="Cambria Math"/>
                                    </a:rPr>
                                    <m:t>2</m:t>
                                  </m:r>
                                </m:sup>
                              </m:sSup>
                              <m:r>
                                <a:rPr lang="en-US" sz="2000" b="0" i="1" smtClean="0">
                                  <a:latin typeface="Cambria Math"/>
                                </a:rPr>
                                <m:t>+…</m:t>
                              </m:r>
                            </m:e>
                          </m:d>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e>
                      </m:nary>
                    </m:oMath>
                  </m:oMathPara>
                </a14:m>
                <a:endParaRPr lang="en-US" sz="2000" dirty="0" smtClean="0"/>
              </a:p>
              <a:p>
                <a:pPr marL="0" indent="0">
                  <a:buNone/>
                </a:pPr>
                <a14:m>
                  <m:oMath xmlns:m="http://schemas.openxmlformats.org/officeDocument/2006/math">
                    <m:r>
                      <a:rPr lang="en-US" sz="2000" b="0" i="1" smtClean="0">
                        <a:latin typeface="Cambria Math"/>
                      </a:rPr>
                      <m:t>=</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r>
                          <a:rPr lang="en-US" sz="2000" b="0" i="1" smtClean="0">
                            <a:latin typeface="Cambria Math"/>
                          </a:rPr>
                          <m:t>+</m:t>
                        </m:r>
                        <m:r>
                          <a:rPr lang="en-US" sz="2000" b="0" i="1" smtClean="0">
                            <a:latin typeface="Cambria Math"/>
                          </a:rPr>
                          <m:t>𝑡</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r>
                              <a:rPr lang="en-US" sz="2000" b="0" i="1" smtClean="0">
                                <a:latin typeface="Cambria Math"/>
                              </a:rPr>
                              <m:t>𝑥𝑓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e>
                        </m:nary>
                      </m:e>
                    </m:nary>
                  </m:oMath>
                </a14:m>
                <a:r>
                  <a:rPr lang="en-US" sz="2000" dirty="0" smtClean="0"/>
                  <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0</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sub>
                      </m:sSub>
                      <m:r>
                        <a:rPr lang="en-US" sz="2000" b="0" i="1" smtClean="0">
                          <a:latin typeface="Cambria Math"/>
                        </a:rPr>
                        <m:t>𝑡</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sub>
                      </m:sSub>
                      <m:r>
                        <a:rPr lang="en-US" sz="2000" b="0" i="1" smtClean="0">
                          <a:latin typeface="Cambria Math"/>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2</m:t>
                              </m:r>
                            </m:sup>
                          </m:sSup>
                        </m:num>
                        <m:den>
                          <m:r>
                            <a:rPr lang="en-US" sz="2000" b="0" i="1" smtClean="0">
                              <a:latin typeface="Cambria Math"/>
                            </a:rPr>
                            <m:t>2</m:t>
                          </m:r>
                        </m:den>
                      </m:f>
                      <m:r>
                        <a:rPr lang="en-US" sz="2000" b="0" i="1" smtClean="0">
                          <a:latin typeface="Cambria Math"/>
                        </a:rPr>
                        <m:t>+…</m:t>
                      </m:r>
                    </m:oMath>
                  </m:oMathPara>
                </a14:m>
                <a:endParaRPr lang="en-US" sz="2000" dirty="0" smtClean="0"/>
              </a:p>
              <a:p>
                <a:pPr marL="0" indent="0">
                  <a:buNone/>
                </a:pPr>
                <a:r>
                  <a:rPr lang="en-US" sz="2000" dirty="0" smtClean="0"/>
                  <a:t>Obviously, the coefficient of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𝑟</m:t>
                            </m:r>
                          </m:sup>
                        </m:sSup>
                      </m:num>
                      <m:den>
                        <m:r>
                          <a:rPr lang="en-US" sz="2000" b="0" i="1" smtClean="0">
                            <a:latin typeface="Cambria Math"/>
                          </a:rPr>
                          <m:t>𝑟</m:t>
                        </m:r>
                      </m:den>
                    </m:f>
                  </m:oMath>
                </a14:m>
                <a:r>
                  <a:rPr lang="en-US" sz="2000" dirty="0" smtClean="0"/>
                  <a:t> in (2) is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𝑟</m:t>
                        </m:r>
                      </m:e>
                      <m:sup>
                        <m:r>
                          <a:rPr lang="en-US" sz="2000" b="0" i="1" smtClean="0">
                            <a:latin typeface="Cambria Math"/>
                          </a:rPr>
                          <m:t>𝑡h</m:t>
                        </m:r>
                        <m:r>
                          <a:rPr lang="en-US" sz="2000" b="0" i="1" smtClean="0">
                            <a:latin typeface="Cambria Math"/>
                          </a:rPr>
                          <m:t> </m:t>
                        </m:r>
                      </m:sup>
                    </m:sSup>
                  </m:oMath>
                </a14:m>
                <a:r>
                  <a:rPr lang="en-US" sz="2000" dirty="0" smtClean="0"/>
                  <a:t>moment about the origin.</a:t>
                </a:r>
              </a:p>
              <a:p>
                <a:pPr marL="0" indent="0">
                  <a:buNone/>
                </a:pPr>
                <a:r>
                  <a:rPr lang="en-US" sz="2000" dirty="0" smtClean="0"/>
                  <a:t>Also,</a:t>
                </a:r>
                <a14:m>
                  <m:oMath xmlns:m="http://schemas.openxmlformats.org/officeDocument/2006/math">
                    <m:r>
                      <a:rPr lang="en-US" sz="2000" i="1" smtClean="0">
                        <a:latin typeface="Cambria Math"/>
                      </a:rPr>
                      <m:t> </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𝑑</m:t>
                                    </m:r>
                                  </m:e>
                                  <m:sup>
                                    <m:r>
                                      <a:rPr lang="en-US" sz="2000" i="1">
                                        <a:latin typeface="Cambria Math"/>
                                      </a:rPr>
                                      <m:t>𝑟</m:t>
                                    </m:r>
                                  </m:sup>
                                </m:sSup>
                              </m:num>
                              <m:den>
                                <m:sSup>
                                  <m:sSupPr>
                                    <m:ctrlPr>
                                      <a:rPr lang="en-US" sz="2000" i="1">
                                        <a:latin typeface="Cambria Math" panose="02040503050406030204" pitchFamily="18" charset="0"/>
                                      </a:rPr>
                                    </m:ctrlPr>
                                  </m:sSupPr>
                                  <m:e>
                                    <m:r>
                                      <a:rPr lang="en-US" sz="2000" i="1">
                                        <a:latin typeface="Cambria Math"/>
                                      </a:rPr>
                                      <m:t>𝑑𝑡</m:t>
                                    </m:r>
                                  </m:e>
                                  <m:sup>
                                    <m:r>
                                      <a:rPr lang="en-US" sz="2000" i="1">
                                        <a:latin typeface="Cambria Math"/>
                                      </a:rPr>
                                      <m:t>𝑟</m:t>
                                    </m:r>
                                  </m:sup>
                                </m:sSup>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b="0" i="1" smtClean="0">
                            <a:latin typeface="Cambria Math"/>
                          </a:rPr>
                          <m:t>𝑡</m:t>
                        </m:r>
                        <m:r>
                          <a:rPr lang="en-US" sz="2000" b="0" i="1" smtClean="0">
                            <a:latin typeface="Cambria Math"/>
                          </a:rPr>
                          <m:t>=0</m:t>
                        </m:r>
                      </m:sub>
                    </m:sSub>
                    <m:r>
                      <a:rPr lang="en-US" sz="2000" b="0" i="1" smtClean="0">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𝑟</m:t>
                                    </m:r>
                                  </m:sub>
                                </m:sSub>
                              </m:num>
                              <m:den>
                                <m:r>
                                  <a:rPr lang="en-US" sz="2000" i="1">
                                    <a:latin typeface="Cambria Math"/>
                                  </a:rPr>
                                  <m:t>𝑟</m:t>
                                </m:r>
                              </m:den>
                            </m:f>
                            <m:r>
                              <a:rPr lang="en-US" sz="2000" i="1">
                                <a:latin typeface="Cambria Math"/>
                              </a:rPr>
                              <m:t>𝑟</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𝑟</m:t>
                                </m:r>
                                <m:r>
                                  <a:rPr lang="en-US" sz="2000" i="1">
                                    <a:latin typeface="Cambria Math"/>
                                  </a:rPr>
                                  <m:t>+1</m:t>
                                </m:r>
                              </m:sub>
                            </m:sSub>
                            <m:r>
                              <a:rPr lang="en-US" sz="2000" i="1">
                                <a:latin typeface="Cambria Math"/>
                              </a:rPr>
                              <m:t>𝑡</m:t>
                            </m:r>
                            <m:r>
                              <a:rPr lang="en-US" sz="2000" i="1">
                                <a:latin typeface="Cambria Math"/>
                              </a:rPr>
                              <m:t>+…</m:t>
                            </m:r>
                          </m:e>
                        </m:d>
                      </m:e>
                      <m:sub>
                        <m:r>
                          <a:rPr lang="en-US" sz="2000" b="0" i="1" smtClean="0">
                            <a:latin typeface="Cambria Math"/>
                          </a:rPr>
                          <m:t>𝑡</m:t>
                        </m:r>
                        <m:r>
                          <a:rPr lang="en-US" sz="2000" b="0" i="1" smtClean="0">
                            <a:latin typeface="Cambria Math"/>
                          </a:rPr>
                          <m:t>=0</m:t>
                        </m:r>
                      </m:sub>
                    </m:sSub>
                    <m:r>
                      <a:rPr lang="en-US" sz="2000" b="0" i="0"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𝑟</m:t>
                        </m:r>
                      </m:sub>
                    </m:sSub>
                  </m:oMath>
                </a14:m>
                <a:r>
                  <a:rPr lang="en-US" sz="2000" dirty="0" smtClean="0"/>
                  <a:t>, Thus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𝑟</m:t>
                        </m:r>
                        <m:r>
                          <a:rPr lang="en-US" sz="2000" b="0" i="1" smtClean="0">
                            <a:latin typeface="Cambria Math"/>
                          </a:rPr>
                          <m:t> </m:t>
                        </m:r>
                      </m:sub>
                    </m:sSub>
                  </m:oMath>
                </a14:m>
                <a:r>
                  <a:rPr lang="en-US" sz="2000" dirty="0" smtClean="0"/>
                  <a:t>about origin </a:t>
                </a:r>
                <a14:m>
                  <m:oMath xmlns:m="http://schemas.openxmlformats.org/officeDocument/2006/math">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𝑟</m:t>
                        </m:r>
                      </m:e>
                      <m:sup>
                        <m:r>
                          <a:rPr lang="en-US" sz="2000" b="0" i="1" smtClean="0">
                            <a:latin typeface="Cambria Math"/>
                          </a:rPr>
                          <m:t>𝑡h</m:t>
                        </m:r>
                      </m:sup>
                    </m:sSup>
                  </m:oMath>
                </a14:m>
                <a:r>
                  <a:rPr lang="en-US" sz="2000" dirty="0" smtClean="0"/>
                  <a:t> derivative of </a:t>
                </a:r>
                <a14:m>
                  <m:oMath xmlns:m="http://schemas.openxmlformats.org/officeDocument/2006/math">
                    <m:r>
                      <a:rPr lang="en-US" sz="2000" b="0" i="1" smtClean="0">
                        <a:latin typeface="Cambria Math"/>
                      </a:rPr>
                      <m:t>𝑀</m:t>
                    </m:r>
                    <m:d>
                      <m:dPr>
                        <m:ctrlPr>
                          <a:rPr lang="en-US" sz="2000" b="0" i="1" smtClean="0">
                            <a:latin typeface="Cambria Math" panose="02040503050406030204" pitchFamily="18" charset="0"/>
                          </a:rPr>
                        </m:ctrlPr>
                      </m:dPr>
                      <m:e>
                        <m:r>
                          <a:rPr lang="en-US" sz="2000" b="0" i="1" smtClean="0">
                            <a:latin typeface="Cambria Math"/>
                          </a:rPr>
                          <m:t>𝑡</m:t>
                        </m:r>
                      </m:e>
                    </m:d>
                    <m:r>
                      <a:rPr lang="en-US" sz="2000" b="0" i="1" smtClean="0">
                        <a:latin typeface="Cambria Math"/>
                      </a:rPr>
                      <m:t> </m:t>
                    </m:r>
                  </m:oMath>
                </a14:m>
                <a:r>
                  <a:rPr lang="en-US" sz="2000" dirty="0" smtClean="0"/>
                  <a:t>with </a:t>
                </a:r>
                <a14:m>
                  <m:oMath xmlns:m="http://schemas.openxmlformats.org/officeDocument/2006/math">
                    <m:r>
                      <a:rPr lang="en-US" sz="2000" b="0" i="1" smtClean="0">
                        <a:latin typeface="Cambria Math"/>
                      </a:rPr>
                      <m:t>𝑡</m:t>
                    </m:r>
                    <m:r>
                      <a:rPr lang="en-US" sz="2000" b="0" i="1" smtClean="0">
                        <a:latin typeface="Cambria Math"/>
                      </a:rPr>
                      <m:t>=0.</m:t>
                    </m:r>
                  </m:oMath>
                </a14:m>
                <a:endParaRPr lang="en-US" sz="2000" b="0" dirty="0" smtClean="0"/>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815" t="-8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978B7E0-D6A9-42B6-87C1-BC58FA4D6943}"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727973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Although the moment generating function (</a:t>
                </a:r>
                <a:r>
                  <a:rPr lang="en-US" sz="2200" dirty="0" err="1" smtClean="0"/>
                  <a:t>m.g.f</a:t>
                </a:r>
                <a:r>
                  <a:rPr lang="en-US" sz="2200" dirty="0" smtClean="0"/>
                  <a:t>) has been defined  for the variable </a:t>
                </a:r>
                <a14:m>
                  <m:oMath xmlns:m="http://schemas.openxmlformats.org/officeDocument/2006/math">
                    <m:r>
                      <a:rPr lang="en-US" sz="2200" b="0" i="1" smtClean="0">
                        <a:latin typeface="Cambria Math"/>
                      </a:rPr>
                      <m:t>𝑥</m:t>
                    </m:r>
                  </m:oMath>
                </a14:m>
                <a:r>
                  <a:rPr lang="en-US" sz="2200" dirty="0" smtClean="0"/>
                  <a:t> </a:t>
                </a:r>
                <a:r>
                  <a:rPr lang="en-US" sz="2200" dirty="0" err="1" smtClean="0"/>
                  <a:t>e.g</a:t>
                </a:r>
                <a:r>
                  <a:rPr lang="en-US" sz="2200" dirty="0" smtClean="0"/>
                  <a:t> if </a:t>
                </a:r>
                <a14:m>
                  <m:oMath xmlns:m="http://schemas.openxmlformats.org/officeDocument/2006/math">
                    <m:r>
                      <a:rPr lang="en-US" sz="2200" b="0" i="1" smtClean="0">
                        <a:latin typeface="Cambria Math"/>
                      </a:rPr>
                      <m:t>𝑧</m:t>
                    </m:r>
                    <m:r>
                      <a:rPr lang="en-US" sz="2200" b="0" i="1" smtClean="0">
                        <a:latin typeface="Cambria Math"/>
                      </a:rPr>
                      <m:t>=</m:t>
                    </m:r>
                    <m:r>
                      <a:rPr lang="en-US" sz="2200" b="0" i="1" smtClean="0">
                        <a:latin typeface="Cambria Math"/>
                      </a:rPr>
                      <m:t>𝑥</m:t>
                    </m:r>
                    <m:r>
                      <a:rPr lang="en-US" sz="2200" b="0" i="1" smtClean="0">
                        <a:latin typeface="Cambria Math"/>
                      </a:rPr>
                      <m:t>−</m:t>
                    </m:r>
                    <m:r>
                      <a:rPr lang="en-US" sz="2200" b="0" i="1" smtClean="0">
                        <a:latin typeface="Cambria Math"/>
                      </a:rPr>
                      <m:t>𝑚</m:t>
                    </m:r>
                    <m:d>
                      <m:dPr>
                        <m:ctrlPr>
                          <a:rPr lang="en-US" sz="2200" b="0" i="1" smtClean="0">
                            <a:latin typeface="Cambria Math" panose="02040503050406030204" pitchFamily="18" charset="0"/>
                          </a:rPr>
                        </m:ctrlPr>
                      </m:dPr>
                      <m:e>
                        <m:r>
                          <a:rPr lang="en-US" sz="2200" b="0" i="1" smtClean="0">
                            <a:latin typeface="Cambria Math"/>
                          </a:rPr>
                          <m:t>𝑚</m:t>
                        </m:r>
                        <m:r>
                          <a:rPr lang="en-US" sz="2200" b="0" i="1" smtClean="0">
                            <a:latin typeface="Cambria Math"/>
                          </a:rPr>
                          <m:t> </m:t>
                        </m:r>
                        <m:r>
                          <a:rPr lang="en-US" sz="2200" b="0" i="1" smtClean="0">
                            <a:latin typeface="Cambria Math"/>
                          </a:rPr>
                          <m:t>𝑖𝑠</m:t>
                        </m:r>
                        <m:r>
                          <a:rPr lang="en-US" sz="2200" b="0" i="1" smtClean="0">
                            <a:latin typeface="Cambria Math"/>
                          </a:rPr>
                          <m:t> </m:t>
                        </m:r>
                        <m:r>
                          <a:rPr lang="en-US" sz="2200" b="0" i="1" smtClean="0">
                            <a:latin typeface="Cambria Math"/>
                          </a:rPr>
                          <m:t>𝑚𝑒𝑎𝑛</m:t>
                        </m:r>
                      </m:e>
                    </m:d>
                    <m:r>
                      <a:rPr lang="en-US" sz="2200" b="0" i="1" smtClean="0">
                        <a:latin typeface="Cambria Math"/>
                      </a:rPr>
                      <m:t>,</m:t>
                    </m:r>
                  </m:oMath>
                </a14:m>
                <a:r>
                  <a:rPr lang="en-US" sz="2200" dirty="0" smtClean="0"/>
                  <a:t>the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a:rPr>
                          <m:t>𝑟</m:t>
                        </m:r>
                      </m:e>
                      <m:sup>
                        <m:r>
                          <a:rPr lang="en-US" sz="2200" b="0" i="1" smtClean="0">
                            <a:latin typeface="Cambria Math"/>
                          </a:rPr>
                          <m:t>𝑡h</m:t>
                        </m:r>
                      </m:sup>
                    </m:sSup>
                  </m:oMath>
                </a14:m>
                <a:r>
                  <a:rPr lang="en-US" sz="2200" dirty="0" smtClean="0"/>
                  <a:t> moment about </a:t>
                </a:r>
                <a14:m>
                  <m:oMath xmlns:m="http://schemas.openxmlformats.org/officeDocument/2006/math">
                    <m:r>
                      <a:rPr lang="en-US" sz="2200" b="0" i="1" smtClean="0">
                        <a:latin typeface="Cambria Math"/>
                      </a:rPr>
                      <m:t>𝑧</m:t>
                    </m:r>
                    <m:r>
                      <a:rPr lang="en-US" sz="2200" b="0" i="1" smtClean="0">
                        <a:latin typeface="Cambria Math"/>
                      </a:rPr>
                      <m:t> </m:t>
                    </m:r>
                  </m:oMath>
                </a14:m>
                <a:r>
                  <a:rPr lang="en-US" sz="2200" dirty="0" smtClean="0"/>
                  <a:t>will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a:rPr>
                          <m:t>𝑟</m:t>
                        </m:r>
                      </m:e>
                      <m:sup>
                        <m:r>
                          <a:rPr lang="en-US" sz="2200" b="0" i="1" smtClean="0">
                            <a:latin typeface="Cambria Math"/>
                          </a:rPr>
                          <m:t>𝑡h</m:t>
                        </m:r>
                      </m:sup>
                    </m:sSup>
                  </m:oMath>
                </a14:m>
                <a:r>
                  <a:rPr lang="en-US" sz="2200" dirty="0" smtClean="0"/>
                  <a:t> moment about </a:t>
                </a:r>
                <a14:m>
                  <m:oMath xmlns:m="http://schemas.openxmlformats.org/officeDocument/2006/math">
                    <m:r>
                      <a:rPr lang="en-US" sz="2200" b="0" i="1" smtClean="0">
                        <a:latin typeface="Cambria Math"/>
                      </a:rPr>
                      <m:t>𝑧</m:t>
                    </m:r>
                    <m:r>
                      <a:rPr lang="en-US" sz="2200" b="0" i="1" smtClean="0">
                        <a:latin typeface="Cambria Math"/>
                      </a:rPr>
                      <m:t> </m:t>
                    </m:r>
                  </m:oMath>
                </a14:m>
                <a:r>
                  <a:rPr lang="en-US" sz="2200" b="0" dirty="0" smtClean="0"/>
                  <a:t>will given </a:t>
                </a:r>
                <a14:m>
                  <m:oMath xmlns:m="http://schemas.openxmlformats.org/officeDocument/2006/math">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𝑡h</m:t>
                        </m:r>
                      </m:sup>
                    </m:sSup>
                  </m:oMath>
                </a14:m>
                <a:r>
                  <a:rPr lang="en-US" sz="2200" dirty="0"/>
                  <a:t> </a:t>
                </a:r>
                <a:r>
                  <a:rPr lang="en-US" sz="2200" dirty="0" smtClean="0"/>
                  <a:t>moment of </a:t>
                </a:r>
                <a14:m>
                  <m:oMath xmlns:m="http://schemas.openxmlformats.org/officeDocument/2006/math">
                    <m:r>
                      <a:rPr lang="en-US" sz="2200" i="1">
                        <a:latin typeface="Cambria Math"/>
                      </a:rPr>
                      <m:t>𝑥</m:t>
                    </m:r>
                  </m:oMath>
                </a14:m>
                <a:r>
                  <a:rPr lang="en-US" sz="2200" b="0" dirty="0" smtClean="0"/>
                  <a:t> about the mean </a:t>
                </a:r>
                <a14:m>
                  <m:oMath xmlns:m="http://schemas.openxmlformats.org/officeDocument/2006/math">
                    <m:r>
                      <a:rPr lang="en-US" sz="2200" b="0" i="1" smtClean="0">
                        <a:latin typeface="Cambria Math"/>
                      </a:rPr>
                      <m:t>𝑚</m:t>
                    </m:r>
                    <m:r>
                      <a:rPr lang="en-US" sz="2200" b="0" i="1" smtClean="0">
                        <a:latin typeface="Cambria Math"/>
                      </a:rPr>
                      <m:t>.</m:t>
                    </m:r>
                  </m:oMath>
                </a14:m>
                <a:endParaRPr lang="en-US" sz="2200" b="0" i="1" dirty="0" smtClean="0">
                  <a:latin typeface="Cambria Math"/>
                </a:endParaRPr>
              </a:p>
              <a:p>
                <a:pPr marL="0" indent="0">
                  <a:buNone/>
                </a:pPr>
                <a14:m>
                  <m:oMathPara xmlns:m="http://schemas.openxmlformats.org/officeDocument/2006/math">
                    <m:oMathParaPr>
                      <m:jc m:val="left"/>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a:rPr>
                            <m:t>𝑀</m:t>
                          </m:r>
                        </m:e>
                        <m:sub>
                          <m:r>
                            <a:rPr lang="en-US" sz="2200" b="0" i="1" smtClean="0">
                              <a:latin typeface="Cambria Math"/>
                            </a:rPr>
                            <m:t>𝑧</m:t>
                          </m:r>
                        </m:sub>
                      </m:sSub>
                      <m:d>
                        <m:dPr>
                          <m:ctrlPr>
                            <a:rPr lang="en-US" sz="2200" b="0" i="1" smtClean="0">
                              <a:latin typeface="Cambria Math" panose="02040503050406030204" pitchFamily="18" charset="0"/>
                            </a:rPr>
                          </m:ctrlPr>
                        </m:dPr>
                        <m:e>
                          <m:r>
                            <a:rPr lang="en-US" sz="2200" b="0" i="1" smtClean="0">
                              <a:latin typeface="Cambria Math"/>
                            </a:rPr>
                            <m:t>𝑡</m:t>
                          </m:r>
                        </m:e>
                      </m:d>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𝑀</m:t>
                          </m:r>
                        </m:e>
                        <m:sub>
                          <m:r>
                            <a:rPr lang="en-US" sz="2200" b="0" i="1" smtClean="0">
                              <a:latin typeface="Cambria Math"/>
                            </a:rPr>
                            <m:t>𝑥</m:t>
                          </m:r>
                          <m:r>
                            <a:rPr lang="en-US" sz="2200" b="0" i="1" smtClean="0">
                              <a:latin typeface="Cambria Math"/>
                            </a:rPr>
                            <m:t>−</m:t>
                          </m:r>
                          <m:r>
                            <a:rPr lang="en-US" sz="2200" b="0" i="1" smtClean="0">
                              <a:latin typeface="Cambria Math"/>
                            </a:rPr>
                            <m:t>𝑚</m:t>
                          </m:r>
                        </m:sub>
                      </m:sSub>
                      <m:d>
                        <m:dPr>
                          <m:ctrlPr>
                            <a:rPr lang="en-US" sz="2200" b="0" i="1" smtClean="0">
                              <a:latin typeface="Cambria Math" panose="02040503050406030204" pitchFamily="18" charset="0"/>
                            </a:rPr>
                          </m:ctrlPr>
                        </m:dPr>
                        <m:e>
                          <m:r>
                            <a:rPr lang="en-US" sz="2200" b="0" i="1" smtClean="0">
                              <a:latin typeface="Cambria Math"/>
                            </a:rPr>
                            <m:t>𝑡</m:t>
                          </m:r>
                        </m:e>
                      </m:d>
                      <m:r>
                        <a:rPr lang="en-US" sz="2200" b="0" i="1" smtClean="0">
                          <a:latin typeface="Cambria Math"/>
                        </a:rPr>
                        <m:t>=</m:t>
                      </m:r>
                      <m:nary>
                        <m:naryPr>
                          <m:ctrlPr>
                            <a:rPr lang="en-US" sz="2200" b="0" i="1" smtClean="0">
                              <a:latin typeface="Cambria Math" panose="02040503050406030204" pitchFamily="18" charset="0"/>
                            </a:rPr>
                          </m:ctrlPr>
                        </m:naryPr>
                        <m:sub>
                          <m:r>
                            <m:rPr>
                              <m:brk m:alnAt="23"/>
                            </m:rPr>
                            <a:rPr lang="en-US" sz="2200" b="0" i="1" smtClean="0">
                              <a:latin typeface="Cambria Math"/>
                            </a:rPr>
                            <m:t>𝑎</m:t>
                          </m:r>
                        </m:sub>
                        <m:sup>
                          <m:r>
                            <a:rPr lang="en-US" sz="2200" b="0" i="1" smtClean="0">
                              <a:latin typeface="Cambria Math"/>
                            </a:rPr>
                            <m:t>𝑏</m:t>
                          </m:r>
                        </m:sup>
                        <m:e>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𝑡𝑥</m:t>
                              </m:r>
                            </m:sup>
                          </m:sSup>
                          <m:r>
                            <a:rPr lang="en-US" sz="2200" b="0" i="1" smtClean="0">
                              <a:latin typeface="Cambria Math"/>
                            </a:rPr>
                            <m:t>𝑓</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𝑑𝑥</m:t>
                          </m:r>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rPr>
                                <m:t>𝑚𝑡</m:t>
                              </m:r>
                            </m:sup>
                          </m:sSup>
                          <m:sSub>
                            <m:sSubPr>
                              <m:ctrlPr>
                                <a:rPr lang="en-US" sz="2200" b="0" i="1" smtClean="0">
                                  <a:latin typeface="Cambria Math" panose="02040503050406030204" pitchFamily="18" charset="0"/>
                                </a:rPr>
                              </m:ctrlPr>
                            </m:sSubPr>
                            <m:e>
                              <m:r>
                                <a:rPr lang="en-US" sz="2200" b="0" i="1" smtClean="0">
                                  <a:latin typeface="Cambria Math"/>
                                </a:rPr>
                                <m:t>𝑀</m:t>
                              </m:r>
                            </m:e>
                            <m:sub>
                              <m:r>
                                <a:rPr lang="en-US" sz="2200" b="0" i="1" smtClean="0">
                                  <a:latin typeface="Cambria Math"/>
                                </a:rPr>
                                <m:t>𝑥</m:t>
                              </m:r>
                            </m:sub>
                          </m:sSub>
                          <m:r>
                            <a:rPr lang="en-US" sz="2200" b="0" i="1" smtClean="0">
                              <a:latin typeface="Cambria Math"/>
                            </a:rPr>
                            <m:t>(</m:t>
                          </m:r>
                          <m:r>
                            <a:rPr lang="en-US" sz="2200" b="0" i="1" smtClean="0">
                              <a:latin typeface="Cambria Math"/>
                            </a:rPr>
                            <m:t>𝑡</m:t>
                          </m:r>
                          <m:r>
                            <a:rPr lang="en-US" sz="2200" b="0" i="1" smtClean="0">
                              <a:latin typeface="Cambria Math"/>
                            </a:rPr>
                            <m:t>)</m:t>
                          </m:r>
                        </m:e>
                      </m:nary>
                    </m:oMath>
                  </m:oMathPara>
                </a14:m>
                <a:endParaRPr lang="en-US" sz="2200" b="0" dirty="0" smtClean="0"/>
              </a:p>
              <a:p>
                <a:pPr>
                  <a:buFont typeface="Wingdings" pitchFamily="2" charset="2"/>
                  <a:buChar char="v"/>
                </a:pPr>
                <a:r>
                  <a:rPr lang="en-US" sz="2200" b="1" dirty="0" smtClean="0"/>
                  <a:t>In case of discrete distribution:</a:t>
                </a:r>
              </a:p>
              <a:p>
                <a:pPr marL="0" indent="0">
                  <a:buNone/>
                </a:pPr>
                <a:r>
                  <a:rPr lang="en-US" sz="2200" dirty="0" smtClean="0"/>
                  <a:t>The moment generating function is given by</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a:latin typeface="Cambria Math"/>
                            </a:rPr>
                            <m:t>𝑀</m:t>
                          </m:r>
                        </m:e>
                        <m:sub>
                          <m:r>
                            <a:rPr lang="en-US" sz="2200" b="0" i="1">
                              <a:latin typeface="Cambria Math"/>
                            </a:rPr>
                            <m:t>𝑧</m:t>
                          </m:r>
                        </m:sub>
                      </m:sSub>
                      <m:d>
                        <m:dPr>
                          <m:ctrlPr>
                            <a:rPr lang="en-US" sz="2200" i="1">
                              <a:latin typeface="Cambria Math" panose="02040503050406030204" pitchFamily="18" charset="0"/>
                            </a:rPr>
                          </m:ctrlPr>
                        </m:dPr>
                        <m:e>
                          <m:r>
                            <a:rPr lang="en-US" sz="2200" b="0" i="1">
                              <a:latin typeface="Cambria Math"/>
                            </a:rPr>
                            <m:t>𝑡</m:t>
                          </m:r>
                        </m:e>
                      </m:d>
                      <m:r>
                        <a:rPr lang="en-US" sz="2200" b="0" i="1" smtClean="0">
                          <a:latin typeface="Cambria Math"/>
                        </a:rPr>
                        <m:t>=</m:t>
                      </m:r>
                      <m:nary>
                        <m:naryPr>
                          <m:chr m:val="∑"/>
                          <m:subHide m:val="on"/>
                          <m:supHide m:val="on"/>
                          <m:ctrlPr>
                            <a:rPr lang="en-US" sz="2200" i="1" smtClean="0">
                              <a:latin typeface="Cambria Math" panose="02040503050406030204" pitchFamily="18" charset="0"/>
                            </a:rPr>
                          </m:ctrlPr>
                        </m:naryPr>
                        <m:sub/>
                        <m:sup/>
                        <m:e>
                          <m:sSup>
                            <m:sSupPr>
                              <m:ctrlPr>
                                <a:rPr lang="en-US" sz="220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𝑡𝑧</m:t>
                              </m:r>
                            </m:sup>
                          </m:sSup>
                          <m:r>
                            <a:rPr lang="en-US" sz="2200" b="0" i="1" smtClean="0">
                              <a:latin typeface="Cambria Math"/>
                            </a:rPr>
                            <m:t>𝑃</m:t>
                          </m:r>
                        </m:e>
                      </m:nary>
                    </m:oMath>
                  </m:oMathPara>
                </a14:m>
                <a:endParaRPr lang="en-US" sz="2200" dirty="0" smtClean="0"/>
              </a:p>
              <a:p>
                <a:pPr marL="0" indent="0">
                  <a:buNone/>
                </a:pPr>
                <a:r>
                  <a:rPr lang="en-US" sz="2200" dirty="0" smtClean="0"/>
                  <a:t>By expanding </a:t>
                </a:r>
                <a14:m>
                  <m:oMath xmlns:m="http://schemas.openxmlformats.org/officeDocument/2006/math">
                    <m:sSup>
                      <m:sSupPr>
                        <m:ctrlPr>
                          <a:rPr lang="en-US" sz="2200" i="1">
                            <a:latin typeface="Cambria Math" panose="02040503050406030204" pitchFamily="18" charset="0"/>
                          </a:rPr>
                        </m:ctrlPr>
                      </m:sSupPr>
                      <m:e>
                        <m:r>
                          <a:rPr lang="en-US" sz="2200" b="0" i="1">
                            <a:latin typeface="Cambria Math"/>
                          </a:rPr>
                          <m:t>𝑒</m:t>
                        </m:r>
                      </m:e>
                      <m:sup>
                        <m:r>
                          <a:rPr lang="en-US" sz="2200" b="0" i="1">
                            <a:latin typeface="Cambria Math"/>
                          </a:rPr>
                          <m:t>𝑡𝑧</m:t>
                        </m:r>
                      </m:sup>
                    </m:sSup>
                  </m:oMath>
                </a14:m>
                <a:r>
                  <a:rPr lang="en-US" sz="2200" dirty="0" smtClean="0"/>
                  <a:t> we have</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3801413-D941-4973-B8C3-836C8714AF3D}"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358575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𝑀</m:t>
                          </m:r>
                        </m:e>
                        <m:sub>
                          <m:r>
                            <a:rPr lang="en-US" sz="2000" i="1">
                              <a:latin typeface="Cambria Math"/>
                            </a:rPr>
                            <m:t>𝑧</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nary>
                        <m:naryPr>
                          <m:chr m:val="∑"/>
                          <m:subHide m:val="on"/>
                          <m:supHide m:val="on"/>
                          <m:ctrlPr>
                            <a:rPr lang="en-US" sz="2000" i="1">
                              <a:latin typeface="Cambria Math" panose="02040503050406030204" pitchFamily="18" charset="0"/>
                            </a:rPr>
                          </m:ctrlPr>
                        </m:naryPr>
                        <m:sub/>
                        <m:sup/>
                        <m:e>
                          <m:d>
                            <m:dPr>
                              <m:ctrlPr>
                                <a:rPr lang="en-US" sz="2000" i="1">
                                  <a:latin typeface="Cambria Math" panose="02040503050406030204" pitchFamily="18" charset="0"/>
                                </a:rPr>
                              </m:ctrlPr>
                            </m:dPr>
                            <m:e>
                              <m:r>
                                <a:rPr lang="en-US" sz="2000" i="1">
                                  <a:latin typeface="Cambria Math"/>
                                </a:rPr>
                                <m:t>1+</m:t>
                              </m:r>
                              <m:r>
                                <a:rPr lang="en-US" sz="2000" i="1">
                                  <a:latin typeface="Cambria Math"/>
                                </a:rPr>
                                <m:t>𝑡𝑧</m:t>
                              </m:r>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sSup>
                                <m:sSupPr>
                                  <m:ctrlPr>
                                    <a:rPr lang="en-US" sz="2000" i="1">
                                      <a:latin typeface="Cambria Math" panose="02040503050406030204" pitchFamily="18" charset="0"/>
                                    </a:rPr>
                                  </m:ctrlPr>
                                </m:sSupPr>
                                <m:e>
                                  <m:r>
                                    <a:rPr lang="en-US" sz="2000" i="1">
                                      <a:latin typeface="Cambria Math"/>
                                    </a:rPr>
                                    <m:t>𝑧</m:t>
                                  </m:r>
                                </m:e>
                                <m:sup>
                                  <m:r>
                                    <a:rPr lang="en-US" sz="2000" i="1">
                                      <a:latin typeface="Cambria Math"/>
                                    </a:rPr>
                                    <m:t>2</m:t>
                                  </m:r>
                                </m:sup>
                              </m:sSup>
                              <m:r>
                                <a:rPr lang="en-US" sz="2000" i="1">
                                  <a:latin typeface="Cambria Math"/>
                                </a:rPr>
                                <m:t>+…</m:t>
                              </m:r>
                            </m:e>
                          </m:d>
                          <m:r>
                            <m:rPr>
                              <m:nor/>
                            </m:rPr>
                            <a:rPr lang="en-US" sz="2000" dirty="0"/>
                            <m:t> </m:t>
                          </m:r>
                          <m:r>
                            <a:rPr lang="en-US" sz="2000" i="1">
                              <a:latin typeface="Cambria Math"/>
                            </a:rPr>
                            <m:t>𝑃</m:t>
                          </m:r>
                        </m:e>
                      </m:nary>
                    </m:oMath>
                  </m:oMathPara>
                </a14:m>
                <a:endParaRPr lang="en-US" sz="200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r>
                        <a:rPr lang="en-US" sz="2000" i="1">
                          <a:latin typeface="Cambria Math"/>
                        </a:rPr>
                        <m:t>+</m:t>
                      </m:r>
                      <m:r>
                        <a:rPr lang="en-US" sz="2000" i="1">
                          <a:latin typeface="Cambria Math"/>
                        </a:rPr>
                        <m:t>𝑡</m:t>
                      </m:r>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r>
                        <a:rPr lang="en-US" sz="2000" i="1">
                          <a:latin typeface="Cambria Math"/>
                        </a:rPr>
                        <m:t>𝑧</m:t>
                      </m:r>
                      <m:r>
                        <a:rPr lang="en-US" sz="2000" b="0" i="1" smtClean="0">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sSup>
                        <m:sSupPr>
                          <m:ctrlPr>
                            <a:rPr lang="en-US" sz="2000" i="1">
                              <a:latin typeface="Cambria Math" panose="02040503050406030204" pitchFamily="18" charset="0"/>
                            </a:rPr>
                          </m:ctrlPr>
                        </m:sSupPr>
                        <m:e>
                          <m:r>
                            <a:rPr lang="en-US" sz="2000" i="1">
                              <a:latin typeface="Cambria Math"/>
                            </a:rPr>
                            <m:t>𝑧</m:t>
                          </m:r>
                        </m:e>
                        <m:sup>
                          <m:r>
                            <a:rPr lang="en-US" sz="2000" i="1">
                              <a:latin typeface="Cambria Math"/>
                            </a:rPr>
                            <m:t>2</m:t>
                          </m:r>
                        </m:sup>
                      </m:sSup>
                      <m:r>
                        <a:rPr lang="en-US" sz="2000" i="1">
                          <a:latin typeface="Cambria Math"/>
                        </a:rPr>
                        <m:t>+…</m:t>
                      </m:r>
                    </m:oMath>
                  </m:oMathPara>
                </a14:m>
                <a:endParaRPr lang="en-US" sz="2000" dirty="0" smtClean="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sub>
                      </m:sSub>
                      <m:r>
                        <a:rPr lang="en-US" sz="2000" i="1">
                          <a:latin typeface="Cambria Math"/>
                        </a:rPr>
                        <m:t>𝑡</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sub>
                      </m:sSub>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r>
                        <a:rPr lang="en-US" sz="2000" i="1">
                          <a:latin typeface="Cambria Math"/>
                        </a:rPr>
                        <m:t>+…</m:t>
                      </m:r>
                    </m:oMath>
                  </m:oMathPara>
                </a14:m>
                <a:endParaRPr lang="en-US" sz="2000" dirty="0" smtClean="0"/>
              </a:p>
              <a:p>
                <a:pPr marL="0" indent="0">
                  <a:buNone/>
                </a:pPr>
                <a:r>
                  <a:rPr lang="en-US" sz="2000" dirty="0" smtClean="0"/>
                  <a:t>We get </a:t>
                </a:r>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𝑣</m:t>
                          </m:r>
                        </m:e>
                        <m:sub>
                          <m:r>
                            <a:rPr lang="en-US" sz="2000" b="0" i="1" smtClean="0">
                              <a:latin typeface="Cambria Math"/>
                            </a:rPr>
                            <m:t>𝑟</m:t>
                          </m:r>
                        </m:sub>
                      </m:sSub>
                      <m:r>
                        <a:rPr lang="en-US" sz="2000" b="0" i="1" smtClean="0">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𝑑</m:t>
                                      </m:r>
                                    </m:e>
                                    <m:sup>
                                      <m:r>
                                        <a:rPr lang="en-US" sz="2000" i="1">
                                          <a:latin typeface="Cambria Math"/>
                                        </a:rPr>
                                        <m:t>𝑟</m:t>
                                      </m:r>
                                    </m:sup>
                                  </m:sSup>
                                </m:num>
                                <m:den>
                                  <m:sSup>
                                    <m:sSupPr>
                                      <m:ctrlPr>
                                        <a:rPr lang="en-US" sz="2000" i="1">
                                          <a:latin typeface="Cambria Math" panose="02040503050406030204" pitchFamily="18" charset="0"/>
                                        </a:rPr>
                                      </m:ctrlPr>
                                    </m:sSupPr>
                                    <m:e>
                                      <m:r>
                                        <a:rPr lang="en-US" sz="2000" i="1">
                                          <a:latin typeface="Cambria Math"/>
                                        </a:rPr>
                                        <m:t>𝑑𝑡</m:t>
                                      </m:r>
                                    </m:e>
                                    <m:sup>
                                      <m:r>
                                        <a:rPr lang="en-US" sz="2000" i="1">
                                          <a:latin typeface="Cambria Math"/>
                                        </a:rPr>
                                        <m:t>𝑟</m:t>
                                      </m:r>
                                    </m:sup>
                                  </m:sSup>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b="0" i="1" smtClean="0">
                              <a:latin typeface="Cambria Math"/>
                            </a:rPr>
                            <m:t>𝑡</m:t>
                          </m:r>
                          <m:r>
                            <a:rPr lang="en-US" sz="2000" b="0" i="1" smtClean="0">
                              <a:latin typeface="Cambria Math"/>
                            </a:rPr>
                            <m:t>=0</m:t>
                          </m:r>
                        </m:sub>
                      </m:sSub>
                    </m:oMath>
                  </m:oMathPara>
                </a14:m>
                <a:endParaRPr lang="en-US" sz="2000" dirty="0" smtClean="0"/>
              </a:p>
              <a:p>
                <a:pPr marL="0" indent="0">
                  <a:buNone/>
                </a:pPr>
                <a:r>
                  <a:rPr lang="en-US" sz="2000" dirty="0" smtClean="0"/>
                  <a:t>Moment generating function about any arbitrary number</a:t>
                </a:r>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𝑀</m:t>
                          </m:r>
                        </m:e>
                        <m:sub>
                          <m:r>
                            <a:rPr lang="en-US" sz="2000" b="0" i="1" smtClean="0">
                              <a:latin typeface="Cambria Math"/>
                            </a:rPr>
                            <m:t>𝑥</m:t>
                          </m:r>
                          <m:r>
                            <a:rPr lang="en-US" sz="2000" b="0" i="1" smtClean="0">
                              <a:latin typeface="Cambria Math"/>
                            </a:rPr>
                            <m:t>−</m:t>
                          </m:r>
                          <m:r>
                            <a:rPr lang="en-US" sz="2000" b="0" i="1" smtClean="0">
                              <a:latin typeface="Cambria Math"/>
                            </a:rPr>
                            <m:t>𝑎</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r>
                        <a:rPr lang="en-US" sz="2000" b="0" i="1" smtClean="0">
                          <a:latin typeface="Cambria Math"/>
                        </a:rPr>
                        <m:t>𝐸</m:t>
                      </m:r>
                      <m:d>
                        <m:dPr>
                          <m:ctrlPr>
                            <a:rPr lang="en-US" sz="20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𝑡</m:t>
                              </m:r>
                              <m:d>
                                <m:dPr>
                                  <m:ctrlPr>
                                    <a:rPr lang="en-US" sz="2400" b="0" i="1" smtClean="0">
                                      <a:latin typeface="Cambria Math" panose="02040503050406030204" pitchFamily="18" charset="0"/>
                                    </a:rPr>
                                  </m:ctrlPr>
                                </m:dPr>
                                <m:e>
                                  <m:r>
                                    <a:rPr lang="en-US" sz="2400" i="1">
                                      <a:latin typeface="Cambria Math"/>
                                    </a:rPr>
                                    <m:t>𝑥</m:t>
                                  </m:r>
                                  <m:r>
                                    <a:rPr lang="en-US" sz="2400" b="0" i="1" smtClean="0">
                                      <a:latin typeface="Cambria Math"/>
                                    </a:rPr>
                                    <m:t>−</m:t>
                                  </m:r>
                                  <m:r>
                                    <a:rPr lang="en-US" sz="2400" b="0" i="1" smtClean="0">
                                      <a:latin typeface="Cambria Math"/>
                                    </a:rPr>
                                    <m:t>𝑎</m:t>
                                  </m:r>
                                </m:e>
                              </m:d>
                            </m:sup>
                          </m:sSup>
                        </m:e>
                      </m:d>
                      <m:r>
                        <a:rPr lang="en-US" sz="2400" b="0" i="1" smtClean="0">
                          <a:latin typeface="Cambria Math"/>
                        </a:rPr>
                        <m:t>=</m:t>
                      </m:r>
                      <m:sSup>
                        <m:sSupPr>
                          <m:ctrlPr>
                            <a:rPr lang="en-US" sz="2800" i="1">
                              <a:latin typeface="Cambria Math" panose="02040503050406030204" pitchFamily="18" charset="0"/>
                            </a:rPr>
                          </m:ctrlPr>
                        </m:sSupPr>
                        <m:e>
                          <m:r>
                            <a:rPr lang="en-US" sz="2800" i="1">
                              <a:latin typeface="Cambria Math"/>
                            </a:rPr>
                            <m:t>𝑒</m:t>
                          </m:r>
                        </m:e>
                        <m:sup>
                          <m:r>
                            <a:rPr lang="en-US" sz="2800" b="0" i="1" smtClean="0">
                              <a:latin typeface="Cambria Math"/>
                            </a:rPr>
                            <m:t>−</m:t>
                          </m:r>
                          <m:r>
                            <a:rPr lang="en-US" sz="2800" b="0" i="1" smtClean="0">
                              <a:latin typeface="Cambria Math"/>
                            </a:rPr>
                            <m:t>𝑎𝑡</m:t>
                          </m:r>
                        </m:sup>
                      </m:sSup>
                      <m:sSub>
                        <m:sSubPr>
                          <m:ctrlPr>
                            <a:rPr lang="en-US" sz="2000" i="1">
                              <a:latin typeface="Cambria Math" panose="02040503050406030204" pitchFamily="18" charset="0"/>
                            </a:rPr>
                          </m:ctrlPr>
                        </m:sSubPr>
                        <m:e>
                          <m:r>
                            <a:rPr lang="en-US" sz="2000" i="1">
                              <a:latin typeface="Cambria Math"/>
                            </a:rPr>
                            <m:t>𝑀</m:t>
                          </m:r>
                        </m:e>
                        <m:sub>
                          <m:r>
                            <a:rPr lang="en-US" sz="2000" i="1">
                              <a:latin typeface="Cambria Math"/>
                            </a:rPr>
                            <m:t>𝑥</m:t>
                          </m:r>
                        </m:sub>
                      </m:sSub>
                      <m:d>
                        <m:dPr>
                          <m:ctrlPr>
                            <a:rPr lang="en-US" sz="2000" i="1">
                              <a:latin typeface="Cambria Math" panose="02040503050406030204" pitchFamily="18" charset="0"/>
                            </a:rPr>
                          </m:ctrlPr>
                        </m:dPr>
                        <m:e>
                          <m:r>
                            <a:rPr lang="en-US" sz="2000" i="1">
                              <a:latin typeface="Cambria Math"/>
                            </a:rPr>
                            <m:t>𝑡</m:t>
                          </m:r>
                        </m:e>
                      </m:d>
                    </m:oMath>
                  </m:oMathPara>
                </a14:m>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8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6C85C3B-0B1D-4763-87DE-8A28DA93D2F3}"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smtClean="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85518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Properties for moment generating function:</a:t>
                </a:r>
              </a:p>
              <a:p>
                <a:pPr marL="457200" indent="-457200">
                  <a:buAutoNum type="arabicPeriod"/>
                </a:pPr>
                <a:r>
                  <a:rPr lang="en-US" sz="2200" dirty="0" smtClean="0"/>
                  <a:t>The moment generating function of  the sum of  two independent chance variables is the product of their respective moment generating function, </a:t>
                </a:r>
                <a:r>
                  <a:rPr lang="en-US" sz="2200" dirty="0" err="1" smtClean="0"/>
                  <a:t>i.e</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a:rPr>
                          <m:t> </m:t>
                        </m:r>
                        <m:r>
                          <a:rPr lang="en-US" sz="2200" i="1">
                            <a:latin typeface="Cambria Math"/>
                          </a:rPr>
                          <m:t>𝑀</m:t>
                        </m:r>
                      </m:e>
                      <m:sub>
                        <m:r>
                          <a:rPr lang="en-US" sz="2200" i="1">
                            <a:latin typeface="Cambria Math"/>
                          </a:rPr>
                          <m:t>𝑥</m:t>
                        </m:r>
                        <m:r>
                          <a:rPr lang="en-US" sz="2200" b="0" i="1" smtClean="0">
                            <a:latin typeface="Cambria Math"/>
                          </a:rPr>
                          <m:t>+</m:t>
                        </m:r>
                        <m:r>
                          <a:rPr lang="en-US" sz="2200" b="0" i="1" smtClean="0">
                            <a:latin typeface="Cambria Math"/>
                          </a:rPr>
                          <m:t>𝑦</m:t>
                        </m:r>
                      </m:sub>
                    </m:sSub>
                    <m:d>
                      <m:dPr>
                        <m:ctrlPr>
                          <a:rPr lang="en-US" sz="2200" i="1">
                            <a:latin typeface="Cambria Math" panose="02040503050406030204" pitchFamily="18" charset="0"/>
                          </a:rPr>
                        </m:ctrlPr>
                      </m:dPr>
                      <m:e>
                        <m:r>
                          <a:rPr lang="en-US" sz="2200" i="1">
                            <a:latin typeface="Cambria Math"/>
                          </a:rPr>
                          <m:t>𝑡</m:t>
                        </m:r>
                      </m:e>
                    </m:d>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sSub>
                      <m:sSubPr>
                        <m:ctrlPr>
                          <a:rPr lang="en-US" sz="2200" i="1" smtClean="0">
                            <a:latin typeface="Cambria Math" panose="02040503050406030204" pitchFamily="18" charset="0"/>
                          </a:rPr>
                        </m:ctrlPr>
                      </m:sSubPr>
                      <m:e>
                        <m:r>
                          <a:rPr lang="en-US" sz="2200" i="1" smtClean="0">
                            <a:latin typeface="Cambria Math"/>
                            <a:ea typeface="Cambria Math"/>
                          </a:rPr>
                          <m:t>×</m:t>
                        </m:r>
                        <m:r>
                          <a:rPr lang="en-US" sz="2200" i="1">
                            <a:latin typeface="Cambria Math"/>
                          </a:rPr>
                          <m:t>𝑀</m:t>
                        </m:r>
                      </m:e>
                      <m:sub>
                        <m:r>
                          <a:rPr lang="en-US" sz="2200" b="0" i="1" smtClean="0">
                            <a:latin typeface="Cambria Math"/>
                          </a:rPr>
                          <m:t>𝑦</m:t>
                        </m:r>
                      </m:sub>
                    </m:sSub>
                    <m:d>
                      <m:dPr>
                        <m:ctrlPr>
                          <a:rPr lang="en-US" sz="2200" i="1">
                            <a:latin typeface="Cambria Math" panose="02040503050406030204" pitchFamily="18" charset="0"/>
                          </a:rPr>
                        </m:ctrlPr>
                      </m:dPr>
                      <m:e>
                        <m:r>
                          <a:rPr lang="en-US" sz="2200" i="1">
                            <a:latin typeface="Cambria Math"/>
                          </a:rPr>
                          <m:t>𝑡</m:t>
                        </m:r>
                      </m:e>
                    </m:d>
                  </m:oMath>
                </a14:m>
                <a:endParaRPr lang="en-US" sz="2200" dirty="0" smtClean="0"/>
              </a:p>
              <a:p>
                <a:pPr marL="457200" indent="-457200">
                  <a:buAutoNum type="arabicPeriod"/>
                </a:pPr>
                <a:r>
                  <a:rPr lang="en-US" sz="2200" dirty="0" smtClean="0"/>
                  <a:t>Effect of change of origin and scale  on </a:t>
                </a:r>
                <a:r>
                  <a:rPr lang="en-US" sz="2200" dirty="0" err="1" smtClean="0"/>
                  <a:t>m.g.f</a:t>
                </a:r>
                <a:r>
                  <a:rPr lang="en-US" sz="2200"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𝑀</m:t>
                          </m:r>
                        </m:e>
                        <m:sub>
                          <m:r>
                            <a:rPr lang="en-US" sz="2200" b="0" i="1" smtClean="0">
                              <a:latin typeface="Cambria Math"/>
                            </a:rPr>
                            <m:t>𝑢</m:t>
                          </m:r>
                        </m:sub>
                      </m:sSub>
                      <m:d>
                        <m:dPr>
                          <m:ctrlPr>
                            <a:rPr lang="en-US" sz="2200" i="1">
                              <a:latin typeface="Cambria Math" panose="02040503050406030204" pitchFamily="18" charset="0"/>
                            </a:rPr>
                          </m:ctrlPr>
                        </m:dPr>
                        <m:e>
                          <m:r>
                            <a:rPr lang="en-US" sz="2200" i="1">
                              <a:latin typeface="Cambria Math"/>
                            </a:rPr>
                            <m:t>𝑡</m:t>
                          </m:r>
                        </m:e>
                      </m:d>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f>
                            <m:fPr>
                              <m:type m:val="skw"/>
                              <m:ctrlPr>
                                <a:rPr lang="en-US" sz="2200" b="0" i="1" smtClean="0">
                                  <a:latin typeface="Cambria Math" panose="02040503050406030204" pitchFamily="18" charset="0"/>
                                </a:rPr>
                              </m:ctrlPr>
                            </m:fPr>
                            <m:num>
                              <m:r>
                                <a:rPr lang="en-US" sz="2200" b="0" i="1" smtClean="0">
                                  <a:latin typeface="Cambria Math"/>
                                </a:rPr>
                                <m:t>−</m:t>
                              </m:r>
                              <m:r>
                                <a:rPr lang="en-US" sz="2200" b="0" i="1" smtClean="0">
                                  <a:latin typeface="Cambria Math"/>
                                </a:rPr>
                                <m:t>𝑎𝑡</m:t>
                              </m:r>
                            </m:num>
                            <m:den>
                              <m:r>
                                <a:rPr lang="en-US" sz="2200" b="0" i="1" smtClean="0">
                                  <a:latin typeface="Cambria Math"/>
                                </a:rPr>
                                <m:t>h</m:t>
                              </m:r>
                            </m:den>
                          </m:f>
                        </m:sup>
                      </m:sSup>
                      <m:sSub>
                        <m:sSubPr>
                          <m:ctrlPr>
                            <a:rPr lang="en-US" sz="2200" i="1" smtClean="0">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f>
                            <m:fPr>
                              <m:type m:val="skw"/>
                              <m:ctrlPr>
                                <a:rPr lang="en-US" sz="2200" i="1" smtClean="0">
                                  <a:latin typeface="Cambria Math" panose="02040503050406030204" pitchFamily="18" charset="0"/>
                                </a:rPr>
                              </m:ctrlPr>
                            </m:fPr>
                            <m:num>
                              <m:r>
                                <a:rPr lang="en-US" sz="2200" b="0" i="1" smtClean="0">
                                  <a:latin typeface="Cambria Math"/>
                                </a:rPr>
                                <m:t>𝑡</m:t>
                              </m:r>
                            </m:num>
                            <m:den>
                              <m:r>
                                <a:rPr lang="en-US" sz="2200" b="0" i="1" smtClean="0">
                                  <a:latin typeface="Cambria Math"/>
                                </a:rPr>
                                <m:t>h</m:t>
                              </m:r>
                            </m:den>
                          </m:f>
                        </m:e>
                      </m:d>
                    </m:oMath>
                  </m:oMathPara>
                </a14:m>
                <a:endParaRPr lang="en-US" sz="2200" dirty="0" smtClean="0"/>
              </a:p>
              <a:p>
                <a:pPr marL="0" indent="0">
                  <a:buNone/>
                </a:pPr>
                <a:r>
                  <a:rPr lang="en-US" sz="2200" b="1" dirty="0" smtClean="0"/>
                  <a:t>Q1.</a:t>
                </a:r>
                <a:r>
                  <a:rPr lang="en-US" sz="2200" dirty="0" smtClean="0"/>
                  <a:t> find the moment generating function of the discrete binomial distribution given by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sPre>
                      <m:sPrePr>
                        <m:ctrlPr>
                          <a:rPr lang="en-US" sz="2200" b="0" i="1" smtClean="0">
                            <a:latin typeface="Cambria Math" panose="02040503050406030204" pitchFamily="18" charset="0"/>
                          </a:rPr>
                        </m:ctrlPr>
                      </m:sPrePr>
                      <m:sub/>
                      <m:sup>
                        <m:r>
                          <a:rPr lang="en-US" sz="2200" b="0" i="1" smtClean="0">
                            <a:latin typeface="Cambria Math"/>
                          </a:rPr>
                          <m:t>𝑛</m:t>
                        </m:r>
                      </m:sup>
                      <m:e>
                        <m:sSub>
                          <m:sSubPr>
                            <m:ctrlPr>
                              <a:rPr lang="en-US" sz="2200" i="1" smtClean="0">
                                <a:latin typeface="Cambria Math" panose="02040503050406030204" pitchFamily="18" charset="0"/>
                              </a:rPr>
                            </m:ctrlPr>
                          </m:sSubPr>
                          <m:e>
                            <m:r>
                              <a:rPr lang="en-US" sz="2200" b="0" i="1" smtClean="0">
                                <a:latin typeface="Cambria Math"/>
                              </a:rPr>
                              <m:t>𝐶</m:t>
                            </m:r>
                          </m:e>
                          <m:sub>
                            <m:r>
                              <a:rPr lang="en-US" sz="2200" b="0" i="1" smtClean="0">
                                <a:latin typeface="Cambria Math"/>
                              </a:rPr>
                              <m:t>𝑥</m:t>
                            </m:r>
                          </m:sub>
                        </m:sSub>
                        <m:sSup>
                          <m:sSupPr>
                            <m:ctrlPr>
                              <a:rPr lang="en-US" sz="2200" i="1" smtClean="0">
                                <a:latin typeface="Cambria Math" panose="02040503050406030204" pitchFamily="18" charset="0"/>
                              </a:rPr>
                            </m:ctrlPr>
                          </m:sSupPr>
                          <m:e>
                            <m:r>
                              <a:rPr lang="en-US" sz="2200" b="0" i="1" smtClean="0">
                                <a:latin typeface="Cambria Math"/>
                              </a:rPr>
                              <m:t>𝑝</m:t>
                            </m:r>
                          </m:e>
                          <m:sup>
                            <m:r>
                              <a:rPr lang="en-US" sz="2200" b="0" i="1" smtClean="0">
                                <a:latin typeface="Cambria Math"/>
                              </a:rPr>
                              <m:t>𝑥</m:t>
                            </m:r>
                          </m:sup>
                        </m:sSup>
                        <m:sSup>
                          <m:sSupPr>
                            <m:ctrlPr>
                              <a:rPr lang="en-US" sz="2200" i="1" smtClean="0">
                                <a:latin typeface="Cambria Math" panose="02040503050406030204" pitchFamily="18" charset="0"/>
                              </a:rPr>
                            </m:ctrlPr>
                          </m:sSupPr>
                          <m:e>
                            <m:r>
                              <a:rPr lang="en-US" sz="2200" b="0" i="1" smtClean="0">
                                <a:latin typeface="Cambria Math"/>
                              </a:rPr>
                              <m:t>𝑞</m:t>
                            </m:r>
                          </m:e>
                          <m:sup>
                            <m:r>
                              <a:rPr lang="en-US" sz="2200" b="0" i="1" smtClean="0">
                                <a:latin typeface="Cambria Math"/>
                              </a:rPr>
                              <m:t>𝑛</m:t>
                            </m:r>
                            <m:r>
                              <a:rPr lang="en-US" sz="2200" b="0" i="1" smtClean="0">
                                <a:latin typeface="Cambria Math"/>
                              </a:rPr>
                              <m:t>−</m:t>
                            </m:r>
                            <m:r>
                              <a:rPr lang="en-US" sz="2200" b="0" i="1" smtClean="0">
                                <a:latin typeface="Cambria Math"/>
                              </a:rPr>
                              <m:t>𝑥</m:t>
                            </m:r>
                          </m:sup>
                        </m:sSup>
                      </m:e>
                    </m:sPre>
                  </m:oMath>
                </a14:m>
                <a:r>
                  <a:rPr lang="en-US" sz="2200" dirty="0" smtClean="0"/>
                  <a:t> where </a:t>
                </a:r>
                <a14:m>
                  <m:oMath xmlns:m="http://schemas.openxmlformats.org/officeDocument/2006/math">
                    <m:r>
                      <a:rPr lang="en-US" sz="2200" b="0" i="1" smtClean="0">
                        <a:latin typeface="Cambria Math"/>
                      </a:rPr>
                      <m:t>𝑞</m:t>
                    </m:r>
                    <m:r>
                      <a:rPr lang="en-US" sz="2200" b="0" i="1" smtClean="0">
                        <a:latin typeface="Cambria Math"/>
                      </a:rPr>
                      <m:t>=1−</m:t>
                    </m:r>
                    <m:r>
                      <a:rPr lang="en-US" sz="2200" b="0" i="1" smtClean="0">
                        <a:latin typeface="Cambria Math"/>
                      </a:rPr>
                      <m:t>𝑝</m:t>
                    </m:r>
                  </m:oMath>
                </a14:m>
                <a:endParaRPr lang="en-US" sz="2200" b="0" dirty="0" smtClean="0"/>
              </a:p>
              <a:p>
                <a:pPr marL="0" indent="0">
                  <a:buNone/>
                </a:pPr>
                <a:r>
                  <a:rPr lang="en-US" sz="2200" dirty="0" smtClean="0"/>
                  <a:t>Also find   the 1</a:t>
                </a:r>
                <a:r>
                  <a:rPr lang="en-US" sz="2200" baseline="30000" dirty="0" smtClean="0"/>
                  <a:t>st</a:t>
                </a:r>
                <a:r>
                  <a:rPr lang="en-US" sz="2200" dirty="0" smtClean="0"/>
                  <a:t> and 2</a:t>
                </a:r>
                <a:r>
                  <a:rPr lang="en-US" sz="2200" baseline="30000" dirty="0" smtClean="0"/>
                  <a:t>nd</a:t>
                </a:r>
                <a:r>
                  <a:rPr lang="en-US" sz="2200" dirty="0" smtClean="0"/>
                  <a:t> moment about the mean .</a:t>
                </a:r>
              </a:p>
              <a:p>
                <a:pPr marL="0" indent="0">
                  <a:buNone/>
                </a:pPr>
                <a:r>
                  <a:rPr lang="en-US" sz="2200" b="1" dirty="0" smtClean="0"/>
                  <a:t>Solution: </a:t>
                </a:r>
                <a:r>
                  <a:rPr lang="en-US" sz="2200" dirty="0" smtClean="0"/>
                  <a:t>Moment generating function given about the origin is given by </a:t>
                </a:r>
              </a:p>
              <a:p>
                <a:pPr marL="0" indent="0">
                  <a:buNone/>
                </a:pPr>
                <a:endParaRPr lang="en-US" sz="2200" dirty="0" smtClean="0"/>
              </a:p>
              <a:p>
                <a:pPr marL="0" indent="0">
                  <a:buNone/>
                </a:pPr>
                <a:endParaRPr lang="en-US" sz="2200" b="1" dirty="0" smtClean="0"/>
              </a:p>
              <a:p>
                <a:pPr marL="0" indent="0">
                  <a:buNone/>
                </a:pPr>
                <a:endParaRPr lang="en-US" sz="2200" b="1" dirty="0" smtClean="0"/>
              </a:p>
              <a:p>
                <a:pPr marL="0" indent="0">
                  <a:buNone/>
                </a:pPr>
                <a:endParaRPr lang="en-US" sz="2200" dirty="0" smtClean="0"/>
              </a:p>
              <a:p>
                <a:pPr marL="457200" indent="-457200">
                  <a:buAutoNum type="arabicPeriod"/>
                </a:pPr>
                <a:endParaRPr lang="en-US" sz="2200" dirty="0" smtClean="0"/>
              </a:p>
              <a:p>
                <a:pPr marL="457200" indent="-457200">
                  <a:buAutoNum type="arabicPeriod"/>
                </a:pPr>
                <a:endParaRPr lang="en-US" sz="2200" dirty="0" smtClean="0"/>
              </a:p>
              <a:p>
                <a:pPr marL="0" indent="0">
                  <a:buNone/>
                </a:pPr>
                <a:endParaRPr lang="en-US" sz="22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037" t="-943" r="-1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742A38B-900B-43A1-AD9A-039D21192E02}"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470514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𝑥𝑡</m:t>
                              </m:r>
                            </m:sup>
                          </m:sSup>
                          <m:r>
                            <a:rPr lang="en-US" sz="2200" i="1">
                              <a:latin typeface="Cambria Math"/>
                            </a:rPr>
                            <m:t>𝑃</m:t>
                          </m:r>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r>
                                    <a:rPr lang="en-US" sz="2200" b="0" i="1" smtClean="0">
                                      <a:latin typeface="Cambria Math"/>
                                    </a:rPr>
                                    <m:t>𝑥</m:t>
                                  </m:r>
                                </m:sup>
                              </m:sSup>
                              <m:sPre>
                                <m:sPrePr>
                                  <m:ctrlPr>
                                    <a:rPr lang="en-US" sz="2200" i="1">
                                      <a:latin typeface="Cambria Math" panose="02040503050406030204" pitchFamily="18" charset="0"/>
                                    </a:rPr>
                                  </m:ctrlPr>
                                </m:sPrePr>
                                <m:sub/>
                                <m:sup>
                                  <m:r>
                                    <a:rPr lang="en-US" sz="2200" i="1">
                                      <a:latin typeface="Cambria Math"/>
                                    </a:rPr>
                                    <m:t>𝑛</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𝑥</m:t>
                                      </m:r>
                                    </m:sub>
                                  </m:sSub>
                                  <m:sSup>
                                    <m:sSupPr>
                                      <m:ctrlPr>
                                        <a:rPr lang="en-US" sz="2200" i="1">
                                          <a:latin typeface="Cambria Math" panose="02040503050406030204" pitchFamily="18" charset="0"/>
                                        </a:rPr>
                                      </m:ctrlPr>
                                    </m:sSupPr>
                                    <m:e>
                                      <m:r>
                                        <a:rPr lang="en-US" sz="2200" i="1">
                                          <a:latin typeface="Cambria Math"/>
                                        </a:rPr>
                                        <m:t>𝑝</m:t>
                                      </m:r>
                                    </m:e>
                                    <m:sup>
                                      <m:r>
                                        <a:rPr lang="en-US" sz="2200" i="1">
                                          <a:latin typeface="Cambria Math"/>
                                        </a:rPr>
                                        <m:t>𝑥</m:t>
                                      </m:r>
                                    </m:sup>
                                  </m:sSup>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m:t>
                                      </m:r>
                                      <m:r>
                                        <a:rPr lang="en-US" sz="2200" i="1">
                                          <a:latin typeface="Cambria Math"/>
                                        </a:rPr>
                                        <m:t>𝑥</m:t>
                                      </m:r>
                                    </m:sup>
                                  </m:sSup>
                                </m:e>
                              </m:sPre>
                            </m:e>
                          </m:nary>
                          <m:r>
                            <m:rPr>
                              <m:nor/>
                            </m:rPr>
                            <a:rPr lang="en-US" sz="2200" dirty="0"/>
                            <m:t> </m:t>
                          </m:r>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nary>
                        <m:naryPr>
                          <m:chr m:val="∑"/>
                          <m:subHide m:val="on"/>
                          <m:supHide m:val="on"/>
                          <m:ctrlPr>
                            <a:rPr lang="en-US" sz="2200" i="1">
                              <a:latin typeface="Cambria Math" panose="02040503050406030204" pitchFamily="18" charset="0"/>
                            </a:rPr>
                          </m:ctrlPr>
                        </m:naryPr>
                        <m:sub/>
                        <m:sup/>
                        <m:e>
                          <m:sPre>
                            <m:sPrePr>
                              <m:ctrlPr>
                                <a:rPr lang="en-US" sz="2200" i="1">
                                  <a:latin typeface="Cambria Math" panose="02040503050406030204" pitchFamily="18" charset="0"/>
                                </a:rPr>
                              </m:ctrlPr>
                            </m:sPrePr>
                            <m:sub/>
                            <m:sup>
                              <m:r>
                                <a:rPr lang="en-US" sz="2200" i="1">
                                  <a:latin typeface="Cambria Math"/>
                                </a:rPr>
                                <m:t>𝑛</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𝑥</m:t>
                                  </m:r>
                                </m:sub>
                              </m:sSub>
                              <m:sSup>
                                <m:sSupPr>
                                  <m:ctrlPr>
                                    <a:rPr lang="en-US" sz="2200" i="1">
                                      <a:latin typeface="Cambria Math" panose="02040503050406030204" pitchFamily="18" charset="0"/>
                                    </a:rPr>
                                  </m:ctrlPr>
                                </m:sSupPr>
                                <m:e>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b="0" i="1" smtClean="0">
                                      <a:latin typeface="Cambria Math"/>
                                    </a:rPr>
                                    <m:t>𝑝</m:t>
                                  </m:r>
                                  <m:r>
                                    <a:rPr lang="en-US" sz="2200" b="0" i="1" smtClean="0">
                                      <a:latin typeface="Cambria Math"/>
                                    </a:rPr>
                                    <m:t>)</m:t>
                                  </m:r>
                                </m:e>
                                <m:sup>
                                  <m:r>
                                    <a:rPr lang="en-US" sz="2200" i="1">
                                      <a:latin typeface="Cambria Math"/>
                                    </a:rPr>
                                    <m:t>𝑥</m:t>
                                  </m:r>
                                </m:sup>
                              </m:sSup>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𝑛</m:t>
                                  </m:r>
                                  <m:r>
                                    <a:rPr lang="en-US" sz="2200" i="1">
                                      <a:latin typeface="Cambria Math"/>
                                    </a:rPr>
                                    <m:t>−</m:t>
                                  </m:r>
                                  <m:r>
                                    <a:rPr lang="en-US" sz="2200" i="1">
                                      <a:latin typeface="Cambria Math"/>
                                    </a:rPr>
                                    <m:t>𝑥</m:t>
                                  </m:r>
                                </m:sup>
                              </m:sSup>
                            </m:e>
                          </m:sPre>
                        </m:e>
                      </m:nary>
                      <m:r>
                        <m:rPr>
                          <m:nor/>
                        </m:rPr>
                        <a:rPr lang="en-US" sz="2200" dirty="0"/>
                        <m:t> </m:t>
                      </m:r>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a:rPr>
                                <m:t>𝑞</m:t>
                              </m:r>
                              <m:r>
                                <a:rPr lang="en-US" sz="2200" b="0" i="1" smtClean="0">
                                  <a:latin typeface="Cambria Math"/>
                                </a:rPr>
                                <m:t>+</m:t>
                              </m:r>
                              <m:r>
                                <a:rPr lang="en-US" sz="2200" b="0" i="1" smtClean="0">
                                  <a:latin typeface="Cambria Math"/>
                                </a:rPr>
                                <m:t>𝑝</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𝑡</m:t>
                                  </m:r>
                                </m:sup>
                              </m:sSup>
                            </m:e>
                          </m:d>
                        </m:e>
                        <m:sup>
                          <m:r>
                            <a:rPr lang="en-US" sz="2200" b="0" i="1" smtClean="0">
                              <a:latin typeface="Cambria Math"/>
                            </a:rPr>
                            <m:t>𝑛</m:t>
                          </m:r>
                        </m:sup>
                      </m:sSup>
                    </m:oMath>
                  </m:oMathPara>
                </a14:m>
                <a:endParaRPr lang="en-US" sz="2200" b="0" dirty="0" smtClean="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b="0" i="1" smtClean="0">
                              <a:latin typeface="Cambria Math"/>
                            </a:rPr>
                            <m:t>1</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b="0" i="1" smtClean="0">
                                      <a:latin typeface="Cambria Math"/>
                                    </a:rPr>
                                    <m:t>𝑑</m:t>
                                  </m:r>
                                </m:num>
                                <m:den>
                                  <m:r>
                                    <a:rPr lang="en-US" sz="2200" b="0" i="1" smtClean="0">
                                      <a:latin typeface="Cambria Math"/>
                                    </a:rPr>
                                    <m:t>𝑑𝑡</m:t>
                                  </m:r>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b="0" i="1" smtClean="0">
                          <a:latin typeface="Cambria Math"/>
                        </a:rPr>
                        <m:t>=</m:t>
                      </m:r>
                      <m:sSub>
                        <m:sSubPr>
                          <m:ctrlPr>
                            <a:rPr lang="en-US" sz="2200" i="1">
                              <a:latin typeface="Cambria Math" panose="02040503050406030204" pitchFamily="18" charset="0"/>
                            </a:rPr>
                          </m:ctrlPr>
                        </m:sSubPr>
                        <m:e>
                          <m:r>
                            <a:rPr lang="en-US" sz="2200" b="0" i="1" smtClean="0">
                              <a:latin typeface="Cambria Math"/>
                            </a:rPr>
                            <m:t>[</m:t>
                          </m:r>
                          <m:r>
                            <a:rPr lang="en-US" sz="2200" b="0" i="1" smtClean="0">
                              <a:latin typeface="Cambria Math"/>
                            </a:rPr>
                            <m:t>𝑛</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a:rPr>
                                    <m:t>𝑞</m:t>
                                  </m:r>
                                  <m:r>
                                    <a:rPr lang="en-US" sz="2200" b="0" i="1" smtClean="0">
                                      <a:latin typeface="Cambria Math"/>
                                    </a:rPr>
                                    <m:t>+</m:t>
                                  </m:r>
                                  <m:r>
                                    <a:rPr lang="en-US" sz="2200" b="0" i="1" smtClean="0">
                                      <a:latin typeface="Cambria Math"/>
                                    </a:rPr>
                                    <m:t>𝑝</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𝑡</m:t>
                                      </m:r>
                                    </m:sup>
                                  </m:sSup>
                                </m:e>
                              </m:d>
                            </m:e>
                            <m:sup>
                              <m:r>
                                <a:rPr lang="en-US" sz="2200" b="0" i="1" smtClean="0">
                                  <a:latin typeface="Cambria Math"/>
                                </a:rPr>
                                <m:t>𝑛</m:t>
                              </m:r>
                              <m:r>
                                <a:rPr lang="en-US" sz="2200" b="0" i="1" smtClean="0">
                                  <a:latin typeface="Cambria Math"/>
                                </a:rPr>
                                <m:t>−1</m:t>
                              </m:r>
                            </m:sup>
                          </m:sSup>
                          <m:r>
                            <a:rPr lang="en-US" sz="2200" b="0" i="1" smtClean="0">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b="0" i="1" smtClean="0">
                              <a:latin typeface="Cambria Math"/>
                            </a:rPr>
                            <m:t>]</m:t>
                          </m:r>
                        </m:e>
                        <m:sub>
                          <m:r>
                            <a:rPr lang="en-US" sz="2200" b="0" i="1" smtClean="0">
                              <a:latin typeface="Cambria Math"/>
                            </a:rPr>
                            <m:t>𝑡</m:t>
                          </m:r>
                          <m:r>
                            <a:rPr lang="en-US" sz="2200" b="0" i="1" smtClean="0">
                              <a:latin typeface="Cambria Math"/>
                            </a:rPr>
                            <m:t>=0</m:t>
                          </m:r>
                        </m:sub>
                      </m:sSub>
                      <m:r>
                        <a:rPr lang="en-US" sz="2200" b="0" i="1" smtClean="0">
                          <a:latin typeface="Cambria Math"/>
                        </a:rPr>
                        <m:t>=</m:t>
                      </m:r>
                      <m:r>
                        <a:rPr lang="en-US" sz="2200" b="0" i="1" smtClean="0">
                          <a:latin typeface="Cambria Math"/>
                        </a:rPr>
                        <m:t>𝑛𝑝</m:t>
                      </m:r>
                    </m:oMath>
                  </m:oMathPara>
                </a14:m>
                <a:endParaRPr lang="en-US" sz="2200" b="0" dirty="0" smtClean="0"/>
              </a:p>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a:rPr>
                            <m:t>𝑣</m:t>
                          </m:r>
                        </m:e>
                        <m:sub>
                          <m:r>
                            <a:rPr lang="en-US" sz="2200" b="0" i="1" smtClean="0">
                              <a:latin typeface="Cambria Math"/>
                            </a:rPr>
                            <m:t>2</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𝑑</m:t>
                                      </m:r>
                                    </m:e>
                                    <m:sup>
                                      <m:r>
                                        <a:rPr lang="en-US" sz="2200" b="0" i="1" smtClean="0">
                                          <a:latin typeface="Cambria Math"/>
                                        </a:rPr>
                                        <m:t>2</m:t>
                                      </m:r>
                                    </m:sup>
                                  </m:sSup>
                                </m:num>
                                <m:den>
                                  <m:sSup>
                                    <m:sSupPr>
                                      <m:ctrlPr>
                                        <a:rPr lang="en-US" sz="2200" i="1">
                                          <a:latin typeface="Cambria Math" panose="02040503050406030204" pitchFamily="18" charset="0"/>
                                        </a:rPr>
                                      </m:ctrlPr>
                                    </m:sSupPr>
                                    <m:e>
                                      <m:r>
                                        <a:rPr lang="en-US" sz="2200" i="1">
                                          <a:latin typeface="Cambria Math"/>
                                        </a:rPr>
                                        <m:t>𝑑𝑡</m:t>
                                      </m:r>
                                    </m:e>
                                    <m:sup>
                                      <m:r>
                                        <a:rPr lang="en-US" sz="2200" b="0" i="1" smtClean="0">
                                          <a:latin typeface="Cambria Math"/>
                                        </a:rPr>
                                        <m:t>2</m:t>
                                      </m:r>
                                    </m:sup>
                                  </m:sSup>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b="0" i="1" smtClean="0">
                          <a:latin typeface="Cambria Math"/>
                        </a:rPr>
                        <m:t>=</m:t>
                      </m:r>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𝑛𝑝</m:t>
                          </m:r>
                          <m:sSup>
                            <m:sSupPr>
                              <m:ctrlPr>
                                <a:rPr lang="en-US" sz="2200" i="1">
                                  <a:latin typeface="Cambria Math" panose="02040503050406030204" pitchFamily="18" charset="0"/>
                                </a:rPr>
                              </m:ctrlPr>
                            </m:sSupPr>
                            <m:e>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b="0" i="1" smtClean="0">
                                  <a:latin typeface="Cambria Math"/>
                                </a:rPr>
                                <m:t>(</m:t>
                              </m:r>
                              <m:r>
                                <a:rPr lang="en-US" sz="2200" b="0" i="1" smtClean="0">
                                  <a:latin typeface="Cambria Math"/>
                                </a:rPr>
                                <m:t>𝑛</m:t>
                              </m:r>
                              <m:r>
                                <a:rPr lang="en-US" sz="2200" b="0" i="1" smtClean="0">
                                  <a:latin typeface="Cambria Math"/>
                                </a:rPr>
                                <m:t>−1)</m:t>
                              </m:r>
                              <m:d>
                                <m:dPr>
                                  <m:ctrlPr>
                                    <a:rPr lang="en-US" sz="2200" i="1">
                                      <a:latin typeface="Cambria Math" panose="02040503050406030204" pitchFamily="18" charset="0"/>
                                    </a:rPr>
                                  </m:ctrlPr>
                                </m:dPr>
                                <m:e>
                                  <m:r>
                                    <a:rPr lang="en-US" sz="2200" i="1">
                                      <a:latin typeface="Cambria Math"/>
                                    </a:rPr>
                                    <m:t>𝑞</m:t>
                                  </m:r>
                                  <m:r>
                                    <a:rPr lang="en-US" sz="2200" i="1">
                                      <a:latin typeface="Cambria Math"/>
                                    </a:rPr>
                                    <m:t>+</m:t>
                                  </m:r>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e>
                              </m:d>
                            </m:e>
                            <m:sup>
                              <m:r>
                                <a:rPr lang="en-US" sz="2200" i="1">
                                  <a:latin typeface="Cambria Math"/>
                                </a:rPr>
                                <m:t>𝑛</m:t>
                              </m:r>
                              <m:r>
                                <a:rPr lang="en-US" sz="2200" i="1">
                                  <a:latin typeface="Cambria Math"/>
                                </a:rPr>
                                <m:t>−2</m:t>
                              </m:r>
                            </m:sup>
                          </m:sSup>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b="0" i="1" smtClean="0">
                              <a:latin typeface="Cambria Math"/>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a:rPr>
                                    <m:t>𝑞</m:t>
                                  </m:r>
                                  <m:r>
                                    <a:rPr lang="en-US" sz="2200" i="1">
                                      <a:latin typeface="Cambria Math"/>
                                    </a:rPr>
                                    <m:t>+</m:t>
                                  </m:r>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e>
                              </m:d>
                            </m:e>
                            <m:sup>
                              <m:r>
                                <a:rPr lang="en-US" sz="2200" i="1">
                                  <a:latin typeface="Cambria Math"/>
                                </a:rPr>
                                <m:t>𝑛</m:t>
                              </m:r>
                              <m:r>
                                <a:rPr lang="en-US" sz="2200" i="1">
                                  <a:latin typeface="Cambria Math"/>
                                </a:rPr>
                                <m:t>−1</m:t>
                              </m:r>
                            </m:sup>
                          </m:sSup>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i="1">
                              <a:latin typeface="Cambria Math"/>
                            </a:rPr>
                            <m:t>]</m:t>
                          </m:r>
                        </m:e>
                        <m:sub>
                          <m:r>
                            <a:rPr lang="en-US" sz="2200" i="1">
                              <a:latin typeface="Cambria Math"/>
                            </a:rPr>
                            <m:t>𝑡</m:t>
                          </m:r>
                          <m:r>
                            <a:rPr lang="en-US" sz="2200" i="1">
                              <a:latin typeface="Cambria Math"/>
                            </a:rPr>
                            <m:t>=0</m:t>
                          </m:r>
                        </m:sub>
                      </m:sSub>
                    </m:oMath>
                  </m:oMathPara>
                </a14:m>
                <a:endParaRPr lang="en-US" sz="2200" dirty="0"/>
              </a:p>
              <a:p>
                <a:pPr marL="0" indent="0">
                  <a:buNone/>
                </a:pPr>
                <a:endParaRPr lang="en-US" sz="2200" dirty="0"/>
              </a:p>
              <a:p>
                <a:pPr marL="0" indent="0">
                  <a:buNone/>
                </a:pPr>
                <a:endParaRPr lang="en-US" sz="2200" dirty="0"/>
              </a:p>
              <a:p>
                <a:pPr marL="0" indent="0">
                  <a:buNone/>
                </a:pPr>
                <a:endParaRPr lang="en-US" sz="2200" b="0" dirty="0" smtClean="0"/>
              </a:p>
              <a:p>
                <a:pPr mar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52E4E70-99F3-41B9-992A-B3E3A16CDBD7}"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312757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r>
                        <a:rPr lang="en-US" sz="2200" i="1">
                          <a:latin typeface="Cambria Math"/>
                        </a:rPr>
                        <m:t>[</m:t>
                      </m:r>
                      <m:r>
                        <a:rPr lang="en-US" sz="2200" i="1">
                          <a:latin typeface="Cambria Math"/>
                        </a:rPr>
                        <m:t>𝑛𝑝</m:t>
                      </m:r>
                      <m:r>
                        <a:rPr lang="en-US" sz="2200" i="1">
                          <a:latin typeface="Cambria Math"/>
                        </a:rPr>
                        <m:t>(</m:t>
                      </m:r>
                      <m:r>
                        <a:rPr lang="en-US" sz="2200" i="1">
                          <a:latin typeface="Cambria Math"/>
                        </a:rPr>
                        <m:t>𝑞</m:t>
                      </m:r>
                      <m:r>
                        <a:rPr lang="en-US" sz="2200" i="1">
                          <a:latin typeface="Cambria Math"/>
                        </a:rPr>
                        <m:t>+</m:t>
                      </m:r>
                      <m:r>
                        <a:rPr lang="en-US" sz="2200" i="1">
                          <a:latin typeface="Cambria Math"/>
                        </a:rPr>
                        <m:t>𝑝𝑛</m:t>
                      </m:r>
                      <m:r>
                        <a:rPr lang="en-US" sz="2200" i="1">
                          <a:latin typeface="Cambria Math"/>
                        </a:rPr>
                        <m:t>)]</m:t>
                      </m:r>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𝑛𝑝𝑞</m:t>
                      </m:r>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𝑛</m:t>
                          </m:r>
                          <m:r>
                            <a:rPr lang="en-US" sz="2200" b="0" i="1" smtClean="0">
                              <a:latin typeface="Cambria Math"/>
                              <a:ea typeface="Cambria Math"/>
                            </a:rPr>
                            <m:t> </m:t>
                          </m:r>
                        </m:e>
                        <m:sup>
                          <m:r>
                            <a:rPr lang="en-US" sz="2200" b="0" i="1" smtClean="0">
                              <a:latin typeface="Cambria Math"/>
                              <a:ea typeface="Cambria Math"/>
                            </a:rPr>
                            <m:t>2</m:t>
                          </m:r>
                        </m:sup>
                      </m:sSup>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𝑝</m:t>
                          </m:r>
                        </m:e>
                        <m:sup>
                          <m:r>
                            <a:rPr lang="en-US" sz="2200" b="0" i="1" smtClean="0">
                              <a:latin typeface="Cambria Math"/>
                              <a:ea typeface="Cambria Math"/>
                            </a:rPr>
                            <m:t>2</m:t>
                          </m:r>
                        </m:sup>
                      </m:sSup>
                    </m:oMath>
                  </m:oMathPara>
                </a14:m>
                <a:endParaRPr lang="en-US" sz="2200" b="0" dirty="0" smtClean="0">
                  <a:ea typeface="Cambria Math"/>
                </a:endParaRPr>
              </a:p>
              <a:p>
                <a:pPr marL="0" indent="0">
                  <a:buNone/>
                </a:pPr>
                <a:r>
                  <a:rPr lang="en-US" sz="2200" dirty="0" smtClean="0"/>
                  <a:t>Hence first and second moments about the mean are given by </a:t>
                </a:r>
              </a:p>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a:ea typeface="Cambria Math"/>
                            </a:rPr>
                            <m:t>𝜇</m:t>
                          </m:r>
                        </m:e>
                        <m:sub>
                          <m:r>
                            <a:rPr lang="en-US" sz="2200" b="0" i="1" smtClean="0">
                              <a:latin typeface="Cambria Math"/>
                            </a:rPr>
                            <m:t>1</m:t>
                          </m:r>
                        </m:sub>
                      </m:sSub>
                      <m:r>
                        <a:rPr lang="en-US" sz="2200" b="0" i="1" smtClean="0">
                          <a:latin typeface="Cambria Math"/>
                        </a:rPr>
                        <m:t>=0</m:t>
                      </m:r>
                    </m:oMath>
                  </m:oMathPara>
                </a14:m>
                <a:endParaRPr lang="en-US" sz="2200" b="0" dirty="0" smtClean="0"/>
              </a:p>
              <a:p>
                <a:pPr marL="0" indent="0">
                  <a:buNone/>
                </a:pPr>
                <a:r>
                  <a:rPr lang="en-US" sz="2200" dirty="0" smtClean="0"/>
                  <a:t>Since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ea typeface="Cambria Math"/>
                          </a:rPr>
                          <m:t>𝜈</m:t>
                        </m:r>
                      </m:e>
                      <m:sub>
                        <m:r>
                          <a:rPr lang="en-US" sz="2200" b="0" i="1" smtClean="0">
                            <a:latin typeface="Cambria Math"/>
                          </a:rPr>
                          <m:t>1</m:t>
                        </m:r>
                      </m:sub>
                    </m:sSub>
                    <m:r>
                      <a:rPr lang="en-US" sz="2200" b="0" i="1" smtClean="0">
                        <a:latin typeface="Cambria Math"/>
                      </a:rPr>
                      <m:t>=</m:t>
                    </m:r>
                    <m:r>
                      <a:rPr lang="en-US" sz="2200" b="0" i="1" smtClean="0">
                        <a:latin typeface="Cambria Math"/>
                      </a:rPr>
                      <m:t>𝑛𝑝</m:t>
                    </m:r>
                  </m:oMath>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 </m:t>
                      </m:r>
                      <m:sSub>
                        <m:sSubPr>
                          <m:ctrlPr>
                            <a:rPr lang="en-US" sz="2200" b="0" i="1" smtClean="0">
                              <a:latin typeface="Cambria Math" panose="02040503050406030204" pitchFamily="18" charset="0"/>
                              <a:ea typeface="Cambria Math"/>
                            </a:rPr>
                          </m:ctrlPr>
                        </m:sSubPr>
                        <m:e>
                          <m:r>
                            <a:rPr lang="en-US" sz="2200" b="0" i="1" smtClean="0">
                              <a:latin typeface="Cambria Math"/>
                              <a:ea typeface="Cambria Math"/>
                            </a:rPr>
                            <m:t>𝜇</m:t>
                          </m:r>
                        </m:e>
                        <m:sub>
                          <m:r>
                            <a:rPr lang="en-US" sz="2200" b="0" i="1" smtClean="0">
                              <a:latin typeface="Cambria Math"/>
                              <a:ea typeface="Cambria Math"/>
                            </a:rPr>
                            <m:t>2</m:t>
                          </m:r>
                        </m:sub>
                      </m:sSub>
                      <m:r>
                        <a:rPr lang="en-US" sz="2200" b="0" i="1" smtClean="0">
                          <a:latin typeface="Cambria Math"/>
                          <a:ea typeface="Cambria Math"/>
                        </a:rPr>
                        <m:t>=</m:t>
                      </m:r>
                      <m:sSub>
                        <m:sSubPr>
                          <m:ctrlPr>
                            <a:rPr lang="en-US" sz="2200" b="0" i="1" smtClean="0">
                              <a:latin typeface="Cambria Math" panose="02040503050406030204" pitchFamily="18" charset="0"/>
                              <a:ea typeface="Cambria Math"/>
                            </a:rPr>
                          </m:ctrlPr>
                        </m:sSubPr>
                        <m:e>
                          <m:r>
                            <a:rPr lang="en-US" sz="2200" b="0" i="1" smtClean="0">
                              <a:latin typeface="Cambria Math"/>
                              <a:ea typeface="Cambria Math"/>
                            </a:rPr>
                            <m:t>𝜈</m:t>
                          </m:r>
                        </m:e>
                        <m:sub>
                          <m:r>
                            <a:rPr lang="en-US" sz="2200" b="0" i="1" smtClean="0">
                              <a:latin typeface="Cambria Math"/>
                              <a:ea typeface="Cambria Math"/>
                            </a:rPr>
                            <m:t>2</m:t>
                          </m:r>
                        </m:sub>
                      </m:sSub>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acc>
                            <m:accPr>
                              <m:chr m:val="̅"/>
                              <m:ctrlPr>
                                <a:rPr lang="en-US" sz="2200" b="0" i="1" smtClean="0">
                                  <a:latin typeface="Cambria Math" panose="02040503050406030204" pitchFamily="18" charset="0"/>
                                  <a:ea typeface="Cambria Math"/>
                                </a:rPr>
                              </m:ctrlPr>
                            </m:accPr>
                            <m:e>
                              <m:r>
                                <a:rPr lang="en-US" sz="2200" b="0" i="1" smtClean="0">
                                  <a:latin typeface="Cambria Math"/>
                                  <a:ea typeface="Cambria Math"/>
                                </a:rPr>
                                <m:t>𝑥</m:t>
                              </m:r>
                            </m:e>
                          </m:acc>
                        </m:e>
                        <m:sup>
                          <m:r>
                            <a:rPr lang="en-US" sz="2200" b="0" i="1" smtClean="0">
                              <a:latin typeface="Cambria Math"/>
                              <a:ea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𝜈</m:t>
                          </m:r>
                        </m:e>
                        <m:sub>
                          <m:r>
                            <a:rPr lang="en-US" sz="2200" i="1">
                              <a:latin typeface="Cambria Math"/>
                              <a:ea typeface="Cambria Math"/>
                            </a:rPr>
                            <m:t>2</m:t>
                          </m:r>
                        </m:sub>
                      </m:sSub>
                      <m:r>
                        <a:rPr lang="en-US" sz="2200" i="1">
                          <a:latin typeface="Cambria Math"/>
                          <a:ea typeface="Cambria Math"/>
                        </a:rPr>
                        <m:t>−</m:t>
                      </m:r>
                      <m:sSup>
                        <m:sSupPr>
                          <m:ctrlPr>
                            <a:rPr lang="en-US" sz="2200" i="1">
                              <a:latin typeface="Cambria Math" panose="02040503050406030204" pitchFamily="18" charset="0"/>
                              <a:ea typeface="Cambria Math"/>
                            </a:rPr>
                          </m:ctrlPr>
                        </m:sSupPr>
                        <m:e>
                          <m:sSub>
                            <m:sSubPr>
                              <m:ctrlPr>
                                <a:rPr lang="en-US" sz="2200" i="1" smtClean="0">
                                  <a:latin typeface="Cambria Math" panose="02040503050406030204" pitchFamily="18" charset="0"/>
                                  <a:ea typeface="Cambria Math"/>
                                </a:rPr>
                              </m:ctrlPr>
                            </m:sSubPr>
                            <m:e>
                              <m:r>
                                <a:rPr lang="en-US" sz="2200" i="1" smtClean="0">
                                  <a:latin typeface="Cambria Math"/>
                                  <a:ea typeface="Cambria Math"/>
                                </a:rPr>
                                <m:t>𝜈</m:t>
                              </m:r>
                            </m:e>
                            <m:sub>
                              <m:r>
                                <a:rPr lang="en-US" sz="2200" b="0" i="1" smtClean="0">
                                  <a:latin typeface="Cambria Math"/>
                                  <a:ea typeface="Cambria Math"/>
                                </a:rPr>
                                <m:t>1</m:t>
                              </m:r>
                            </m:sub>
                          </m:sSub>
                        </m:e>
                        <m:sup>
                          <m:r>
                            <a:rPr lang="en-US" sz="2200" i="1">
                              <a:latin typeface="Cambria Math"/>
                              <a:ea typeface="Cambria Math"/>
                            </a:rPr>
                            <m:t>2</m:t>
                          </m:r>
                        </m:sup>
                      </m:sSup>
                    </m:oMath>
                  </m:oMathPara>
                </a14:m>
                <a:endParaRPr lang="en-US" sz="2200" dirty="0" smtClean="0">
                  <a:ea typeface="Cambria Math"/>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r>
                        <a:rPr lang="en-US" sz="2200" b="0" i="1" smtClean="0">
                          <a:latin typeface="Cambria Math"/>
                        </a:rPr>
                        <m:t>𝑛𝑝𝑞</m:t>
                      </m:r>
                      <m:r>
                        <a:rPr lang="en-US" sz="2200" b="0" i="1" smtClean="0">
                          <a:latin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𝑛</m:t>
                          </m:r>
                          <m:r>
                            <a:rPr lang="en-US" sz="2200" i="1">
                              <a:latin typeface="Cambria Math"/>
                              <a:ea typeface="Cambria Math"/>
                            </a:rPr>
                            <m:t> </m:t>
                          </m:r>
                        </m:e>
                        <m:sup>
                          <m:r>
                            <a:rPr lang="en-US" sz="2200" i="1">
                              <a:latin typeface="Cambria Math"/>
                              <a:ea typeface="Cambria Math"/>
                            </a:rPr>
                            <m:t>2</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2</m:t>
                          </m:r>
                        </m:sup>
                      </m:sSup>
                      <m:r>
                        <a:rPr lang="en-US" sz="2200" b="0" i="0" smtClean="0">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𝑛</m:t>
                          </m:r>
                          <m:r>
                            <a:rPr lang="en-US" sz="2200" i="1">
                              <a:latin typeface="Cambria Math"/>
                              <a:ea typeface="Cambria Math"/>
                            </a:rPr>
                            <m:t> </m:t>
                          </m:r>
                        </m:e>
                        <m:sup>
                          <m:r>
                            <a:rPr lang="en-US" sz="2200" i="1">
                              <a:latin typeface="Cambria Math"/>
                              <a:ea typeface="Cambria Math"/>
                            </a:rPr>
                            <m:t>2</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2</m:t>
                          </m:r>
                        </m:sup>
                      </m:sSup>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rPr>
                        <m:t>𝑛𝑝𝑞</m:t>
                      </m:r>
                    </m:oMath>
                  </m:oMathPara>
                </a14:m>
                <a:endParaRPr lang="en-US" sz="2200" dirty="0" smtClean="0"/>
              </a:p>
              <a:p>
                <a:pPr marL="0" indent="0">
                  <a:buNone/>
                </a:pPr>
                <a:r>
                  <a:rPr lang="en-US" sz="2200" dirty="0" smtClean="0"/>
                  <a:t>Hence, mean</a:t>
                </a:r>
                <a14:m>
                  <m:oMath xmlns:m="http://schemas.openxmlformats.org/officeDocument/2006/math">
                    <m:r>
                      <a:rPr lang="en-US" sz="2200" i="1">
                        <a:latin typeface="Cambria Math"/>
                      </a:rPr>
                      <m:t>=</m:t>
                    </m:r>
                    <m:r>
                      <a:rPr lang="en-US" sz="2200" i="1">
                        <a:latin typeface="Cambria Math"/>
                      </a:rPr>
                      <m:t>𝑛𝑝</m:t>
                    </m:r>
                  </m:oMath>
                </a14:m>
                <a:r>
                  <a:rPr lang="en-US" sz="2200" dirty="0" smtClean="0"/>
                  <a:t>, S.D.</a:t>
                </a:r>
                <a:r>
                  <a:rPr lang="en-US" sz="2200" dirty="0"/>
                  <a:t> </a:t>
                </a:r>
                <a14:m>
                  <m:oMath xmlns:m="http://schemas.openxmlformats.org/officeDocument/2006/math">
                    <m:r>
                      <a:rPr lang="en-US" sz="2200" i="1">
                        <a:latin typeface="Cambria Math"/>
                      </a:rPr>
                      <m:t>=</m:t>
                    </m:r>
                    <m:rad>
                      <m:radPr>
                        <m:degHide m:val="on"/>
                        <m:ctrlPr>
                          <a:rPr lang="en-US" sz="2200" i="1">
                            <a:latin typeface="Cambria Math" panose="02040503050406030204" pitchFamily="18" charset="0"/>
                          </a:rPr>
                        </m:ctrlPr>
                      </m:radPr>
                      <m:deg/>
                      <m:e>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e>
                    </m:rad>
                    <m:r>
                      <a:rPr lang="en-US" sz="2200" b="0" i="1" smtClean="0">
                        <a:latin typeface="Cambria Math"/>
                      </a:rPr>
                      <m:t>=</m:t>
                    </m:r>
                    <m:rad>
                      <m:radPr>
                        <m:degHide m:val="on"/>
                        <m:ctrlPr>
                          <a:rPr lang="en-US" sz="2200" i="1" smtClean="0">
                            <a:latin typeface="Cambria Math" panose="02040503050406030204" pitchFamily="18" charset="0"/>
                          </a:rPr>
                        </m:ctrlPr>
                      </m:radPr>
                      <m:deg/>
                      <m:e>
                        <m:r>
                          <a:rPr lang="en-US" sz="2200" i="1">
                            <a:latin typeface="Cambria Math"/>
                          </a:rPr>
                          <m:t>𝑛𝑝𝑞</m:t>
                        </m:r>
                        <m:r>
                          <m:rPr>
                            <m:nor/>
                          </m:rPr>
                          <a:rPr lang="en-US" sz="2200" dirty="0"/>
                          <m:t> </m:t>
                        </m:r>
                      </m:e>
                    </m:rad>
                    <m:r>
                      <a:rPr lang="en-US" sz="2200" b="0" i="1" smtClean="0">
                        <a:latin typeface="Cambria Math"/>
                      </a:rPr>
                      <m:t>.</m:t>
                    </m:r>
                  </m:oMath>
                </a14:m>
                <a:endParaRPr lang="en-US" sz="2200" dirty="0" smtClean="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5165A79-8863-412B-8258-066ADD197837}"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278668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8A312-55EA-4CAA-93C1-63F89C50C2EA}"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PSO</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85683071"/>
              </p:ext>
            </p:extLst>
          </p:nvPr>
        </p:nvGraphicFramePr>
        <p:xfrm>
          <a:off x="1371600" y="1447800"/>
          <a:ext cx="7010400" cy="3886200"/>
        </p:xfrm>
        <a:graphic>
          <a:graphicData uri="http://schemas.openxmlformats.org/drawingml/2006/table">
            <a:tbl>
              <a:tblPr firstRow="1" firstCol="1" bandRow="1">
                <a:tableStyleId>{5C22544A-7EE6-4342-B048-85BDC9FD1C3A}</a:tableStyleId>
              </a:tblPr>
              <a:tblGrid>
                <a:gridCol w="1189389"/>
                <a:gridCol w="5821011"/>
              </a:tblGrid>
              <a:tr h="576118">
                <a:tc>
                  <a:txBody>
                    <a:bodyPr/>
                    <a:lstStyle/>
                    <a:p>
                      <a:pPr marL="0" marR="0" algn="ctr">
                        <a:lnSpc>
                          <a:spcPct val="107000"/>
                        </a:lnSpc>
                        <a:spcBef>
                          <a:spcPts val="0"/>
                        </a:spcBef>
                        <a:spcAft>
                          <a:spcPts val="0"/>
                        </a:spcAft>
                      </a:pPr>
                      <a:r>
                        <a:rPr lang="en-US" sz="1800" dirty="0">
                          <a:effectLst/>
                        </a:rPr>
                        <a:t> </a:t>
                      </a:r>
                      <a:r>
                        <a:rPr lang="en-US" sz="1800" dirty="0" smtClean="0">
                          <a:effectLst/>
                        </a:rPr>
                        <a:t>PSO</a:t>
                      </a:r>
                      <a:endParaRPr lang="en-US" sz="1800" dirty="0">
                        <a:effectLst/>
                        <a:latin typeface="Calibri"/>
                        <a:ea typeface="Calibri"/>
                        <a:cs typeface="Mangal"/>
                      </a:endParaRPr>
                    </a:p>
                  </a:txBody>
                  <a:tcPr marL="68580" marR="68580" marT="0" marB="0" anchor="ctr"/>
                </a:tc>
                <a:tc>
                  <a:txBody>
                    <a:bodyPr/>
                    <a:lstStyle/>
                    <a:p>
                      <a:pPr marL="0" marR="0" algn="l">
                        <a:lnSpc>
                          <a:spcPct val="107000"/>
                        </a:lnSpc>
                        <a:spcBef>
                          <a:spcPts val="0"/>
                        </a:spcBef>
                        <a:spcAft>
                          <a:spcPts val="0"/>
                        </a:spcAft>
                      </a:pPr>
                      <a:r>
                        <a:rPr lang="en-US" sz="1800" dirty="0">
                          <a:effectLst/>
                        </a:rPr>
                        <a:t>Program Specific Outcomes (PSOs)</a:t>
                      </a:r>
                      <a:endParaRPr lang="en-US" sz="1800" dirty="0">
                        <a:effectLst/>
                        <a:latin typeface="Calibri"/>
                        <a:ea typeface="Calibri"/>
                        <a:cs typeface="Mangal"/>
                      </a:endParaRPr>
                    </a:p>
                  </a:txBody>
                  <a:tcPr marL="68580" marR="68580" marT="0" marB="0" anchor="ctr"/>
                </a:tc>
              </a:tr>
              <a:tr h="1105228">
                <a:tc>
                  <a:txBody>
                    <a:bodyPr/>
                    <a:lstStyle/>
                    <a:p>
                      <a:pPr marL="0" marR="0" algn="ctr">
                        <a:lnSpc>
                          <a:spcPct val="107000"/>
                        </a:lnSpc>
                        <a:spcBef>
                          <a:spcPts val="0"/>
                        </a:spcBef>
                        <a:spcAft>
                          <a:spcPts val="0"/>
                        </a:spcAft>
                      </a:pPr>
                      <a:r>
                        <a:rPr lang="en-US" sz="1800" dirty="0">
                          <a:effectLst/>
                        </a:rPr>
                        <a:t>PSO 1</a:t>
                      </a:r>
                      <a:endParaRPr lang="en-US" sz="1800" dirty="0">
                        <a:effectLst/>
                        <a:latin typeface="Calibri"/>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apply knowledge of basic sciences and biotechnological techniques</a:t>
                      </a:r>
                      <a:endParaRPr lang="en-US" sz="1800" dirty="0">
                        <a:effectLst/>
                        <a:latin typeface="Calibri"/>
                        <a:ea typeface="Calibri"/>
                        <a:cs typeface="Mangal"/>
                      </a:endParaRPr>
                    </a:p>
                  </a:txBody>
                  <a:tcPr marL="68580" marR="68580" marT="0" marB="0"/>
                </a:tc>
              </a:tr>
              <a:tr h="1102427">
                <a:tc>
                  <a:txBody>
                    <a:bodyPr/>
                    <a:lstStyle/>
                    <a:p>
                      <a:pPr marL="0" marR="0" algn="ctr">
                        <a:lnSpc>
                          <a:spcPct val="107000"/>
                        </a:lnSpc>
                        <a:spcBef>
                          <a:spcPts val="0"/>
                        </a:spcBef>
                        <a:spcAft>
                          <a:spcPts val="0"/>
                        </a:spcAft>
                      </a:pPr>
                      <a:r>
                        <a:rPr lang="en-US" sz="1800">
                          <a:effectLst/>
                        </a:rPr>
                        <a:t>PSO 2</a:t>
                      </a:r>
                      <a:endParaRPr lang="en-US" sz="1800">
                        <a:solidFill>
                          <a:srgbClr val="000000"/>
                        </a:solidFill>
                        <a:effectLst/>
                        <a:latin typeface="Times New Roman"/>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design, optimize, analyze &amp; scale up bioprocesses to develop useful products with societal consideration</a:t>
                      </a:r>
                      <a:endParaRPr lang="en-US" sz="1800" dirty="0">
                        <a:solidFill>
                          <a:srgbClr val="000000"/>
                        </a:solidFill>
                        <a:effectLst/>
                        <a:latin typeface="Times New Roman"/>
                        <a:ea typeface="Calibri"/>
                        <a:cs typeface="Mangal"/>
                      </a:endParaRPr>
                    </a:p>
                  </a:txBody>
                  <a:tcPr marL="68580" marR="68580" marT="0" marB="0"/>
                </a:tc>
              </a:tr>
              <a:tr h="1102427">
                <a:tc>
                  <a:txBody>
                    <a:bodyPr/>
                    <a:lstStyle/>
                    <a:p>
                      <a:pPr marL="0" marR="0" algn="ctr">
                        <a:lnSpc>
                          <a:spcPct val="107000"/>
                        </a:lnSpc>
                        <a:spcBef>
                          <a:spcPts val="0"/>
                        </a:spcBef>
                        <a:spcAft>
                          <a:spcPts val="0"/>
                        </a:spcAft>
                      </a:pPr>
                      <a:r>
                        <a:rPr lang="en-US" sz="1800">
                          <a:effectLst/>
                        </a:rPr>
                        <a:t>PSO 3</a:t>
                      </a:r>
                      <a:endParaRPr lang="en-US" sz="1800">
                        <a:solidFill>
                          <a:srgbClr val="000000"/>
                        </a:solidFill>
                        <a:effectLst/>
                        <a:latin typeface="Times New Roman"/>
                        <a:ea typeface="Calibri"/>
                        <a:cs typeface="Mangal"/>
                      </a:endParaRPr>
                    </a:p>
                  </a:txBody>
                  <a:tcPr marL="68580" marR="68580" marT="0" marB="0"/>
                </a:tc>
                <a:tc>
                  <a:txBody>
                    <a:bodyPr/>
                    <a:lstStyle/>
                    <a:p>
                      <a:pPr marL="0" marR="0" algn="just">
                        <a:lnSpc>
                          <a:spcPct val="107000"/>
                        </a:lnSpc>
                        <a:spcBef>
                          <a:spcPts val="0"/>
                        </a:spcBef>
                        <a:spcAft>
                          <a:spcPts val="0"/>
                        </a:spcAft>
                      </a:pPr>
                      <a:r>
                        <a:rPr lang="en-US" sz="1800" b="0" i="0" kern="1200" dirty="0" smtClean="0">
                          <a:solidFill>
                            <a:schemeClr val="dk1"/>
                          </a:solidFill>
                          <a:effectLst/>
                          <a:latin typeface="+mn-lt"/>
                          <a:ea typeface="+mn-ea"/>
                          <a:cs typeface="+mn-cs"/>
                        </a:rPr>
                        <a:t>To generate, analyze &amp; interpret biological data using </a:t>
                      </a:r>
                      <a:r>
                        <a:rPr lang="en-US" sz="1800" b="0" i="0" kern="1200" dirty="0" err="1" smtClean="0">
                          <a:solidFill>
                            <a:schemeClr val="dk1"/>
                          </a:solidFill>
                          <a:effectLst/>
                          <a:latin typeface="+mn-lt"/>
                          <a:ea typeface="+mn-ea"/>
                          <a:cs typeface="+mn-cs"/>
                        </a:rPr>
                        <a:t>insilico</a:t>
                      </a:r>
                      <a:r>
                        <a:rPr lang="en-US" sz="1800" b="0" i="0" kern="1200" dirty="0" smtClean="0">
                          <a:solidFill>
                            <a:schemeClr val="dk1"/>
                          </a:solidFill>
                          <a:effectLst/>
                          <a:latin typeface="+mn-lt"/>
                          <a:ea typeface="+mn-ea"/>
                          <a:cs typeface="+mn-cs"/>
                        </a:rPr>
                        <a:t> &amp; other relevant approaches.</a:t>
                      </a:r>
                      <a:endParaRPr lang="en-US" sz="1800" dirty="0">
                        <a:solidFill>
                          <a:srgbClr val="000000"/>
                        </a:solidFill>
                        <a:effectLst/>
                        <a:latin typeface="Times New Roman"/>
                        <a:ea typeface="Calibri"/>
                        <a:cs typeface="Mangal"/>
                      </a:endParaRPr>
                    </a:p>
                  </a:txBody>
                  <a:tcPr marL="68580" marR="68580" marT="0" marB="0"/>
                </a:tc>
              </a:tr>
            </a:tbl>
          </a:graphicData>
        </a:graphic>
      </p:graphicFrame>
      <p:sp>
        <p:nvSpPr>
          <p:cNvPr id="9" name="Footer Placeholder 12"/>
          <p:cNvSpPr txBox="1">
            <a:spLocks/>
          </p:cNvSpPr>
          <p:nvPr/>
        </p:nvSpPr>
        <p:spPr>
          <a:xfrm>
            <a:off x="2209800" y="62484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extLst>
      <p:ext uri="{BB962C8B-B14F-4D97-AF65-F5344CB8AC3E}">
        <p14:creationId xmlns:p14="http://schemas.microsoft.com/office/powerpoint/2010/main" val="3123760402"/>
      </p:ext>
    </p:extLst>
  </p:cSld>
  <p:clrMapOvr>
    <a:masterClrMapping/>
  </p:clrMapOvr>
  <p:transition spd="med" advTm="2000">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t>Q2. find the moment generating function of the discrete Poisson distribution given by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sSup>
                          <m:sSupPr>
                            <m:ctrlPr>
                              <a:rPr lang="en-US" sz="2200" b="0" i="1" smtClean="0">
                                <a:latin typeface="Cambria Math" panose="02040503050406030204" pitchFamily="18" charset="0"/>
                              </a:rPr>
                            </m:ctrlPr>
                          </m:sSupPr>
                          <m:e>
                            <m:r>
                              <a:rPr lang="en-US" sz="2200" b="0" i="1" smtClean="0">
                                <a:latin typeface="Cambria Math"/>
                                <a:ea typeface="Cambria Math"/>
                              </a:rPr>
                              <m:t>𝜆</m:t>
                            </m:r>
                          </m:e>
                          <m:sup>
                            <m:r>
                              <a:rPr lang="en-US" sz="2200" b="0" i="1" smtClean="0">
                                <a:latin typeface="Cambria Math"/>
                              </a:rPr>
                              <m:t>𝑥</m:t>
                            </m:r>
                          </m:sup>
                        </m:sSup>
                      </m:num>
                      <m:den>
                        <m:r>
                          <a:rPr lang="en-US" sz="2200" b="0" i="1" smtClean="0">
                            <a:latin typeface="Cambria Math"/>
                          </a:rPr>
                          <m:t>𝑥</m:t>
                        </m:r>
                        <m:r>
                          <a:rPr lang="en-US" sz="2200" b="0" i="1" smtClean="0">
                            <a:latin typeface="Cambria Math"/>
                            <a:ea typeface="Cambria Math"/>
                          </a:rPr>
                          <m:t>!</m:t>
                        </m:r>
                      </m:den>
                    </m:f>
                  </m:oMath>
                </a14:m>
                <a:r>
                  <a:rPr lang="en-US" sz="2200" dirty="0" smtClean="0"/>
                  <a:t> . Also find the first and second moments about the mean.</a:t>
                </a:r>
              </a:p>
              <a:p>
                <a:pPr marL="0" indent="0">
                  <a:buNone/>
                </a:pPr>
                <a:r>
                  <a:rPr lang="en-US" sz="2200" dirty="0" smtClean="0"/>
                  <a:t>Solution: Moment generating function about the origin is given by </a:t>
                </a:r>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𝑥𝑡</m:t>
                              </m:r>
                            </m:sup>
                          </m:sSup>
                          <m:r>
                            <a:rPr lang="en-US" sz="2200" i="1">
                              <a:latin typeface="Cambria Math"/>
                            </a:rPr>
                            <m:t>𝑃</m:t>
                          </m:r>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e>
                          </m:nary>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𝑥</m:t>
                                  </m:r>
                                </m:sup>
                              </m:sSup>
                            </m:num>
                            <m:den>
                              <m:r>
                                <a:rPr lang="en-US" sz="2200" i="1">
                                  <a:latin typeface="Cambria Math"/>
                                </a:rPr>
                                <m:t>𝑥</m:t>
                              </m:r>
                              <m:r>
                                <a:rPr lang="en-US" sz="2200" i="1">
                                  <a:latin typeface="Cambria Math"/>
                                  <a:ea typeface="Cambria Math"/>
                                </a:rPr>
                                <m:t>!</m:t>
                              </m:r>
                            </m:den>
                          </m:f>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a:rPr>
                            <m:t>=</m:t>
                          </m:r>
                          <m:r>
                            <a:rPr lang="en-US" sz="2200" i="1">
                              <a:latin typeface="Cambria Math"/>
                            </a:rPr>
                            <m:t>𝑒</m:t>
                          </m:r>
                        </m:e>
                        <m:sup>
                          <m:r>
                            <a:rPr lang="en-US" sz="2200" b="0" i="1" smtClean="0">
                              <a:latin typeface="Cambria Math"/>
                            </a:rPr>
                            <m:t>−</m:t>
                          </m:r>
                          <m:r>
                            <a:rPr lang="en-US" sz="2200" b="0" i="1" smtClean="0">
                              <a:latin typeface="Cambria Math"/>
                              <a:ea typeface="Cambria Math"/>
                            </a:rPr>
                            <m:t>𝜆</m:t>
                          </m:r>
                        </m:sup>
                      </m:sSup>
                      <m:sSup>
                        <m:sSupPr>
                          <m:ctrlPr>
                            <a:rPr lang="en-US" sz="2200" i="1" smtClean="0">
                              <a:latin typeface="Cambria Math" panose="02040503050406030204" pitchFamily="18" charset="0"/>
                            </a:rPr>
                          </m:ctrlPr>
                        </m:sSupPr>
                        <m:e>
                          <m:r>
                            <a:rPr lang="en-US" sz="2200" b="0" i="1" smtClean="0">
                              <a:latin typeface="Cambria Math"/>
                            </a:rPr>
                            <m:t>𝑒</m:t>
                          </m:r>
                        </m:e>
                        <m:sup>
                          <m:r>
                            <a:rPr lang="en-US" sz="2200" i="1" smtClean="0">
                              <a:latin typeface="Cambria Math"/>
                              <a:ea typeface="Cambria Math"/>
                            </a:rPr>
                            <m:t>𝜆</m:t>
                          </m:r>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𝑒</m:t>
                              </m:r>
                            </m:e>
                            <m:sup>
                              <m:r>
                                <a:rPr lang="en-US" sz="2200" b="0" i="1" smtClean="0">
                                  <a:latin typeface="Cambria Math"/>
                                  <a:ea typeface="Cambria Math"/>
                                </a:rPr>
                                <m:t>𝑡</m:t>
                              </m:r>
                            </m:sup>
                          </m:sSup>
                        </m:sup>
                      </m:sSup>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ea typeface="Cambria Math"/>
                            </a:rPr>
                            <m:t>𝜆</m:t>
                          </m:r>
                          <m:d>
                            <m:dPr>
                              <m:ctrlPr>
                                <a:rPr lang="en-US" sz="2200" b="0" i="1" smtClean="0">
                                  <a:latin typeface="Cambria Math" panose="02040503050406030204" pitchFamily="18" charset="0"/>
                                  <a:ea typeface="Cambria Math"/>
                                </a:rPr>
                              </m:ctrlPr>
                            </m:dPr>
                            <m:e>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𝑒</m:t>
                                  </m:r>
                                </m:e>
                                <m:sup>
                                  <m:r>
                                    <a:rPr lang="en-US" sz="2200" b="0" i="1" smtClean="0">
                                      <a:latin typeface="Cambria Math"/>
                                      <a:ea typeface="Cambria Math"/>
                                    </a:rPr>
                                    <m:t>𝑡</m:t>
                                  </m:r>
                                </m:sup>
                              </m:sSup>
                              <m:r>
                                <a:rPr lang="en-US" sz="2200" b="0" i="1" smtClean="0">
                                  <a:latin typeface="Cambria Math"/>
                                  <a:ea typeface="Cambria Math"/>
                                </a:rPr>
                                <m:t>−1</m:t>
                              </m:r>
                            </m:e>
                          </m:d>
                        </m:sup>
                      </m:sSup>
                    </m:oMath>
                  </m:oMathPara>
                </a14:m>
                <a:endParaRPr lang="en-US" sz="2200" b="0" dirty="0" smtClean="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𝑑</m:t>
                                  </m:r>
                                </m:num>
                                <m:den>
                                  <m:r>
                                    <a:rPr lang="en-US" sz="2200" i="1">
                                      <a:latin typeface="Cambria Math"/>
                                    </a:rPr>
                                    <m:t>𝑑𝑡</m:t>
                                  </m:r>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ea typeface="Cambria Math"/>
                                </a:rPr>
                                <m:t>𝜆</m:t>
                              </m:r>
                              <m:d>
                                <m:dPr>
                                  <m:ctrlPr>
                                    <a:rPr lang="en-US" sz="2200" i="1">
                                      <a:latin typeface="Cambria Math" panose="02040503050406030204" pitchFamily="18" charset="0"/>
                                      <a:ea typeface="Cambria Math"/>
                                    </a:rPr>
                                  </m:ctrlPr>
                                </m:dPr>
                                <m:e>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𝑡</m:t>
                                      </m:r>
                                    </m:sup>
                                  </m:sSup>
                                  <m:r>
                                    <a:rPr lang="en-US" sz="2200" i="1">
                                      <a:latin typeface="Cambria Math"/>
                                      <a:ea typeface="Cambria Math"/>
                                    </a:rPr>
                                    <m:t>−1</m:t>
                                  </m:r>
                                </m:e>
                              </m:d>
                            </m:sup>
                          </m:sSup>
                          <m:r>
                            <a:rPr lang="en-US" sz="2200" i="1" smtClean="0">
                              <a:latin typeface="Cambria Math"/>
                              <a:ea typeface="Cambria Math"/>
                            </a:rPr>
                            <m:t>𝜆</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i="1">
                              <a:latin typeface="Cambria Math"/>
                            </a:rPr>
                            <m:t>]</m:t>
                          </m:r>
                        </m:e>
                        <m:sub>
                          <m:r>
                            <a:rPr lang="en-US" sz="2200" i="1">
                              <a:latin typeface="Cambria Math"/>
                            </a:rPr>
                            <m:t>𝑡</m:t>
                          </m:r>
                          <m:r>
                            <a:rPr lang="en-US" sz="2200" i="1">
                              <a:latin typeface="Cambria Math"/>
                            </a:rPr>
                            <m:t>=0</m:t>
                          </m:r>
                        </m:sub>
                      </m:sSub>
                      <m:r>
                        <a:rPr lang="en-US" sz="2200" i="1">
                          <a:latin typeface="Cambria Math"/>
                        </a:rPr>
                        <m:t>=</m:t>
                      </m:r>
                      <m:r>
                        <a:rPr lang="en-US" sz="2200" i="1" smtClean="0">
                          <a:latin typeface="Cambria Math"/>
                          <a:ea typeface="Cambria Math"/>
                        </a:rPr>
                        <m:t>𝜆</m:t>
                      </m:r>
                    </m:oMath>
                  </m:oMathPara>
                </a14:m>
                <a:endParaRPr lang="en-US" sz="220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𝑑</m:t>
                                      </m:r>
                                    </m:e>
                                    <m:sup>
                                      <m:r>
                                        <a:rPr lang="en-US" sz="2200" i="1">
                                          <a:latin typeface="Cambria Math"/>
                                        </a:rPr>
                                        <m:t>2</m:t>
                                      </m:r>
                                    </m:sup>
                                  </m:sSup>
                                </m:num>
                                <m:den>
                                  <m:sSup>
                                    <m:sSupPr>
                                      <m:ctrlPr>
                                        <a:rPr lang="en-US" sz="2200" i="1">
                                          <a:latin typeface="Cambria Math" panose="02040503050406030204" pitchFamily="18" charset="0"/>
                                        </a:rPr>
                                      </m:ctrlPr>
                                    </m:sSupPr>
                                    <m:e>
                                      <m:r>
                                        <a:rPr lang="en-US" sz="2200" i="1">
                                          <a:latin typeface="Cambria Math"/>
                                        </a:rPr>
                                        <m:t>𝑑𝑡</m:t>
                                      </m:r>
                                    </m:e>
                                    <m:sup>
                                      <m:r>
                                        <a:rPr lang="en-US" sz="2200" i="1">
                                          <a:latin typeface="Cambria Math"/>
                                        </a:rPr>
                                        <m:t>2</m:t>
                                      </m:r>
                                    </m:sup>
                                  </m:sSup>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b="0" i="1" smtClean="0">
                          <a:latin typeface="Cambria Math"/>
                        </a:rPr>
                        <m:t>=</m:t>
                      </m:r>
                      <m:r>
                        <a:rPr lang="en-US" sz="2200" i="1">
                          <a:latin typeface="Cambria Math"/>
                          <a:ea typeface="Cambria Math"/>
                        </a:rPr>
                        <m:t>𝜆</m:t>
                      </m:r>
                      <m:r>
                        <a:rPr lang="en-US" sz="2200" b="0" i="1" smtClean="0">
                          <a:latin typeface="Cambria Math"/>
                          <a:ea typeface="Cambria Math"/>
                        </a:rPr>
                        <m:t>(</m:t>
                      </m:r>
                      <m:r>
                        <a:rPr lang="en-US" sz="2200" i="1">
                          <a:latin typeface="Cambria Math"/>
                          <a:ea typeface="Cambria Math"/>
                        </a:rPr>
                        <m:t>𝜆</m:t>
                      </m:r>
                      <m:r>
                        <a:rPr lang="en-US" sz="2200" b="0" i="1" smtClean="0">
                          <a:latin typeface="Cambria Math"/>
                          <a:ea typeface="Cambria Math"/>
                        </a:rPr>
                        <m:t>+1)</m:t>
                      </m:r>
                    </m:oMath>
                  </m:oMathPara>
                </a14:m>
                <a:endParaRPr lang="en-US" sz="2200" dirty="0"/>
              </a:p>
              <a:p>
                <a:pPr marL="0" indent="0">
                  <a:buNone/>
                </a:pPr>
                <a:endParaRPr lang="en-US" sz="2200" b="0" dirty="0" smtClean="0"/>
              </a:p>
              <a:p>
                <a:pPr marL="0" indent="0">
                  <a:buNone/>
                </a:pPr>
                <a:endParaRPr lang="en-US" sz="2200" b="0" dirty="0" smtClean="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C006253-C613-4CD6-B2A9-FB0530E705A3}"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95165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smtClean="0"/>
                  <a:t>Hence , the first and second moments about mean  are given by </a:t>
                </a:r>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ea typeface="Cambria Math"/>
                            </a:rPr>
                            <m:t>𝜇</m:t>
                          </m:r>
                        </m:e>
                        <m:sub>
                          <m:r>
                            <a:rPr lang="en-US" sz="2200" i="1">
                              <a:latin typeface="Cambria Math"/>
                            </a:rPr>
                            <m:t>1</m:t>
                          </m:r>
                        </m:sub>
                      </m:sSub>
                      <m:r>
                        <a:rPr lang="en-US" sz="2200" i="1">
                          <a:latin typeface="Cambria Math"/>
                        </a:rPr>
                        <m:t>=0</m:t>
                      </m:r>
                    </m:oMath>
                  </m:oMathPara>
                </a14:m>
                <a:endParaRPr lang="en-US" sz="2200" dirty="0"/>
              </a:p>
              <a:p>
                <a:pPr marL="0" indent="0">
                  <a:buNone/>
                </a:pPr>
                <a:r>
                  <a:rPr lang="en-US" sz="2200" dirty="0"/>
                  <a:t>Since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a:rPr>
                          <m:t>𝑥</m:t>
                        </m:r>
                      </m:e>
                    </m:acc>
                    <m:r>
                      <a:rPr lang="en-US" sz="2200" i="1">
                        <a:latin typeface="Cambria Math"/>
                      </a:rPr>
                      <m:t>=</m:t>
                    </m:r>
                    <m:sSub>
                      <m:sSubPr>
                        <m:ctrlPr>
                          <a:rPr lang="en-US" sz="2200" i="1">
                            <a:latin typeface="Cambria Math" panose="02040503050406030204" pitchFamily="18" charset="0"/>
                          </a:rPr>
                        </m:ctrlPr>
                      </m:sSubPr>
                      <m:e>
                        <m:r>
                          <a:rPr lang="en-US" sz="2200" i="1">
                            <a:latin typeface="Cambria Math"/>
                            <a:ea typeface="Cambria Math"/>
                          </a:rPr>
                          <m:t>𝜈</m:t>
                        </m:r>
                      </m:e>
                      <m:sub>
                        <m:r>
                          <a:rPr lang="en-US" sz="2200" i="1">
                            <a:latin typeface="Cambria Math"/>
                          </a:rPr>
                          <m:t>1</m:t>
                        </m:r>
                      </m:sub>
                    </m:sSub>
                    <m:r>
                      <a:rPr lang="en-US" sz="2200" i="1">
                        <a:latin typeface="Cambria Math"/>
                      </a:rPr>
                      <m:t>=</m:t>
                    </m:r>
                    <m:r>
                      <a:rPr lang="en-US" sz="2200" i="1">
                        <a:latin typeface="Cambria Math"/>
                        <a:ea typeface="Cambria Math"/>
                      </a:rPr>
                      <m:t>𝜆</m:t>
                    </m:r>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 </m:t>
                      </m:r>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𝜈</m:t>
                          </m:r>
                        </m:e>
                        <m:sub>
                          <m:r>
                            <a:rPr lang="en-US" sz="2200" i="1">
                              <a:latin typeface="Cambria Math"/>
                              <a:ea typeface="Cambria Math"/>
                            </a:rPr>
                            <m:t>2</m:t>
                          </m:r>
                        </m:sub>
                      </m:sSub>
                      <m:r>
                        <a:rPr lang="en-US" sz="2200" i="1">
                          <a:latin typeface="Cambria Math"/>
                          <a:ea typeface="Cambria Math"/>
                        </a:rPr>
                        <m:t>−</m:t>
                      </m:r>
                      <m:sSup>
                        <m:sSupPr>
                          <m:ctrlPr>
                            <a:rPr lang="en-US" sz="2200" i="1">
                              <a:latin typeface="Cambria Math" panose="02040503050406030204" pitchFamily="18" charset="0"/>
                              <a:ea typeface="Cambria Math"/>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ea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𝜈</m:t>
                          </m:r>
                        </m:e>
                        <m:sub>
                          <m:r>
                            <a:rPr lang="en-US" sz="2200" i="1">
                              <a:latin typeface="Cambria Math"/>
                              <a:ea typeface="Cambria Math"/>
                            </a:rPr>
                            <m:t>2</m:t>
                          </m:r>
                        </m:sub>
                      </m:sSub>
                      <m:r>
                        <a:rPr lang="en-US" sz="2200" i="1">
                          <a:latin typeface="Cambria Math"/>
                          <a:ea typeface="Cambria Math"/>
                        </a:rPr>
                        <m:t>−</m:t>
                      </m:r>
                      <m:sSup>
                        <m:sSupPr>
                          <m:ctrlPr>
                            <a:rPr lang="en-US" sz="2200" i="1">
                              <a:latin typeface="Cambria Math" panose="02040503050406030204" pitchFamily="18" charset="0"/>
                              <a:ea typeface="Cambria Math"/>
                            </a:rPr>
                          </m:ctrlPr>
                        </m:sSupPr>
                        <m:e>
                          <m:sSub>
                            <m:sSubPr>
                              <m:ctrlPr>
                                <a:rPr lang="en-US" sz="2200" i="1">
                                  <a:latin typeface="Cambria Math" panose="02040503050406030204" pitchFamily="18" charset="0"/>
                                  <a:ea typeface="Cambria Math"/>
                                </a:rPr>
                              </m:ctrlPr>
                            </m:sSubPr>
                            <m:e>
                              <m:r>
                                <a:rPr lang="en-US" sz="2200" i="1">
                                  <a:latin typeface="Cambria Math"/>
                                  <a:ea typeface="Cambria Math"/>
                                </a:rPr>
                                <m:t>𝜈</m:t>
                              </m:r>
                            </m:e>
                            <m:sub>
                              <m:r>
                                <a:rPr lang="en-US" sz="2200" i="1">
                                  <a:latin typeface="Cambria Math"/>
                                  <a:ea typeface="Cambria Math"/>
                                </a:rPr>
                                <m:t>1</m:t>
                              </m:r>
                            </m:sub>
                          </m:sSub>
                        </m:e>
                        <m:sup>
                          <m:r>
                            <a:rPr lang="en-US" sz="2200" i="1">
                              <a:latin typeface="Cambria Math"/>
                              <a:ea typeface="Cambria Math"/>
                            </a:rPr>
                            <m:t>2</m:t>
                          </m:r>
                        </m:sup>
                      </m:sSup>
                    </m:oMath>
                  </m:oMathPara>
                </a14:m>
                <a:endParaRPr lang="en-US" sz="2200" dirty="0">
                  <a:ea typeface="Cambria Math"/>
                </a:endParaRPr>
              </a:p>
              <a:p>
                <a:pPr marL="0" indent="0">
                  <a:buNone/>
                </a:pPr>
                <a14:m>
                  <m:oMath xmlns:m="http://schemas.openxmlformats.org/officeDocument/2006/math">
                    <m:r>
                      <a:rPr lang="en-US" sz="2200" i="1">
                        <a:latin typeface="Cambria Math"/>
                      </a:rPr>
                      <m:t>=</m:t>
                    </m:r>
                    <m:r>
                      <a:rPr lang="en-US" sz="2200" i="1">
                        <a:latin typeface="Cambria Math"/>
                        <a:ea typeface="Cambria Math"/>
                      </a:rPr>
                      <m:t>𝜆</m:t>
                    </m:r>
                    <m:r>
                      <a:rPr lang="en-US" sz="2200" i="1">
                        <a:latin typeface="Cambria Math"/>
                        <a:ea typeface="Cambria Math"/>
                      </a:rPr>
                      <m:t>(</m:t>
                    </m:r>
                    <m:r>
                      <a:rPr lang="en-US" sz="2200" i="1">
                        <a:latin typeface="Cambria Math"/>
                        <a:ea typeface="Cambria Math"/>
                      </a:rPr>
                      <m:t>𝜆</m:t>
                    </m:r>
                    <m:r>
                      <a:rPr lang="en-US" sz="2200" i="1">
                        <a:latin typeface="Cambria Math"/>
                        <a:ea typeface="Cambria Math"/>
                      </a:rPr>
                      <m:t>+1)</m:t>
                    </m:r>
                    <m:r>
                      <a:rPr lang="en-US" sz="2200">
                        <a:latin typeface="Cambria Math"/>
                        <a:ea typeface="Cambria Math"/>
                      </a:rPr>
                      <m:t>−</m:t>
                    </m:r>
                  </m:oMath>
                </a14:m>
                <a:r>
                  <a:rPr lang="en-US" sz="2200" dirty="0">
                    <a:ea typeface="Cambria Math"/>
                  </a:rPr>
                  <a:t> </a:t>
                </a:r>
                <a14:m>
                  <m:oMath xmlns:m="http://schemas.openxmlformats.org/officeDocument/2006/math">
                    <m:r>
                      <a:rPr lang="en-US" sz="2200" i="1">
                        <a:latin typeface="Cambria Math"/>
                        <a:ea typeface="Cambria Math"/>
                      </a:rPr>
                      <m:t>𝜆</m:t>
                    </m:r>
                  </m:oMath>
                </a14:m>
                <a:endParaRPr lang="en-US" sz="2200" dirty="0"/>
              </a:p>
              <a:p>
                <a:pPr marL="0" indent="0">
                  <a:buNone/>
                </a:pPr>
                <a14:m>
                  <m:oMath xmlns:m="http://schemas.openxmlformats.org/officeDocument/2006/math">
                    <m:r>
                      <a:rPr lang="en-US" sz="2200" i="1">
                        <a:latin typeface="Cambria Math"/>
                      </a:rPr>
                      <m:t>=</m:t>
                    </m:r>
                  </m:oMath>
                </a14:m>
                <a:r>
                  <a:rPr lang="en-US" sz="2200" dirty="0">
                    <a:ea typeface="Cambria Math"/>
                  </a:rPr>
                  <a:t> </a:t>
                </a:r>
                <a14:m>
                  <m:oMath xmlns:m="http://schemas.openxmlformats.org/officeDocument/2006/math">
                    <m:r>
                      <a:rPr lang="en-US" sz="2200" i="1">
                        <a:latin typeface="Cambria Math"/>
                        <a:ea typeface="Cambria Math"/>
                      </a:rPr>
                      <m:t>𝜆</m:t>
                    </m:r>
                    <m:r>
                      <a:rPr lang="en-US" sz="2200" i="1">
                        <a:latin typeface="Cambria Math"/>
                        <a:ea typeface="Cambria Math"/>
                      </a:rPr>
                      <m:t>(</m:t>
                    </m:r>
                    <m:r>
                      <a:rPr lang="en-US" sz="2200" i="1">
                        <a:latin typeface="Cambria Math"/>
                        <a:ea typeface="Cambria Math"/>
                      </a:rPr>
                      <m:t>𝜆</m:t>
                    </m:r>
                    <m:r>
                      <a:rPr lang="en-US" sz="2200" i="1">
                        <a:latin typeface="Cambria Math"/>
                        <a:ea typeface="Cambria Math"/>
                      </a:rPr>
                      <m:t>+1)</m:t>
                    </m:r>
                  </m:oMath>
                </a14:m>
                <a:endParaRPr lang="en-US" sz="2200" dirty="0"/>
              </a:p>
              <a:p>
                <a:pPr marL="0" indent="0">
                  <a:buNone/>
                </a:pPr>
                <a:r>
                  <a:rPr lang="en-US" sz="2200" b="1" dirty="0" smtClean="0"/>
                  <a:t>Q3.</a:t>
                </a:r>
                <a:r>
                  <a:rPr lang="en-US" sz="2200" dirty="0" smtClean="0"/>
                  <a:t> find the </a:t>
                </a:r>
                <a:r>
                  <a:rPr lang="en-US" sz="2200" dirty="0" err="1" smtClean="0"/>
                  <a:t>m.g.f</a:t>
                </a:r>
                <a:r>
                  <a:rPr lang="en-US" sz="2200" dirty="0" smtClean="0"/>
                  <a:t>. of the continuous  normal distribution given by </a:t>
                </a:r>
                <a:endParaRPr lang="en-US" sz="2200" i="1" dirty="0" smtClean="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e>
                              </m:d>
                            </m:e>
                            <m:sup>
                              <m:r>
                                <a:rPr lang="en-US" sz="2200" i="1">
                                  <a:latin typeface="Cambria Math"/>
                                </a:rPr>
                                <m:t>2</m:t>
                              </m:r>
                            </m:sup>
                          </m:sSup>
                        </m:sup>
                      </m:sSup>
                      <m:r>
                        <a:rPr lang="en-US" sz="2200" b="0" i="1" smtClean="0">
                          <a:latin typeface="Cambria Math"/>
                        </a:rPr>
                        <m:t>;−</m:t>
                      </m:r>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m:t>
                      </m:r>
                    </m:oMath>
                  </m:oMathPara>
                </a14:m>
                <a:endParaRPr lang="en-US" sz="2200" b="0" dirty="0" smtClean="0">
                  <a:ea typeface="Cambria Math"/>
                </a:endParaRPr>
              </a:p>
              <a:p>
                <a:pPr marL="0" indent="0">
                  <a:buNone/>
                </a:pPr>
                <a:r>
                  <a:rPr lang="en-US" sz="2200" b="1" dirty="0" smtClean="0"/>
                  <a:t>Solution: </a:t>
                </a:r>
                <a:r>
                  <a:rPr lang="en-US" sz="2200" dirty="0" smtClean="0"/>
                  <a:t>Moment generating function about the origin is </a:t>
                </a:r>
                <a:r>
                  <a:rPr lang="en-US" sz="2200" dirty="0" err="1" smtClean="0"/>
                  <a:t>defineds</a:t>
                </a:r>
                <a:endParaRPr lang="en-US" sz="2200" dirty="0" smtClean="0"/>
              </a:p>
              <a:p>
                <a:pPr marL="0" indent="0">
                  <a:buNone/>
                </a:pPr>
                <a:endParaRPr lang="en-US" sz="2200" dirty="0"/>
              </a:p>
              <a:p>
                <a:pPr mar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CD51AD0-EA63-4349-AF7C-52514B5C29CB}"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999049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e>
                      </m:d>
                      <m:r>
                        <a:rPr lang="en-US" sz="2200" b="0" i="1" smtClean="0">
                          <a:latin typeface="Cambria Math"/>
                        </a:rPr>
                        <m:t>=</m:t>
                      </m:r>
                      <m:nary>
                        <m:naryPr>
                          <m:ctrlPr>
                            <a:rPr lang="en-US" sz="2200" i="1">
                              <a:latin typeface="Cambria Math" panose="02040503050406030204" pitchFamily="18" charset="0"/>
                            </a:rPr>
                          </m:ctrlPr>
                        </m:naryPr>
                        <m:sub>
                          <m:r>
                            <a:rPr lang="en-US" sz="2200" b="0" i="1" smtClean="0">
                              <a:latin typeface="Cambria Math"/>
                            </a:rPr>
                            <m:t>−</m:t>
                          </m:r>
                          <m:r>
                            <a:rPr lang="en-US" sz="220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m:oMathPara>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ctrlPr>
                            <a:rPr lang="en-US" sz="2200" i="1">
                              <a:latin typeface="Cambria Math" panose="02040503050406030204" pitchFamily="18" charset="0"/>
                            </a:rPr>
                          </m:ctrlPr>
                        </m:naryPr>
                        <m:sub>
                          <m:r>
                            <a:rPr lang="en-US" sz="2200" b="0" i="1" smtClean="0">
                              <a:latin typeface="Cambria Math"/>
                            </a:rPr>
                            <m:t>−</m:t>
                          </m:r>
                          <m:r>
                            <a:rPr lang="en-US" sz="2200" b="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e>
                                  </m:d>
                                </m:e>
                                <m:sup>
                                  <m:r>
                                    <a:rPr lang="en-US" sz="2200" i="1">
                                      <a:latin typeface="Cambria Math"/>
                                    </a:rPr>
                                    <m:t>2</m:t>
                                  </m:r>
                                </m:sup>
                              </m:sSup>
                            </m:sup>
                          </m:sSup>
                          <m:r>
                            <a:rPr lang="en-US" sz="2200" i="1">
                              <a:latin typeface="Cambria Math"/>
                            </a:rPr>
                            <m:t>𝑑𝑥</m:t>
                          </m:r>
                        </m:e>
                      </m:nary>
                    </m:oMath>
                  </m:oMathPara>
                </a14:m>
                <a:endParaRPr lang="en-US" sz="2200" dirty="0" smtClean="0"/>
              </a:p>
              <a:p>
                <a:pPr marL="0" indent="0">
                  <a:buNone/>
                </a:pP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ctrlPr>
                          <a:rPr lang="en-US" sz="2200" i="1">
                            <a:latin typeface="Cambria Math" panose="02040503050406030204" pitchFamily="18" charset="0"/>
                          </a:rPr>
                        </m:ctrlPr>
                      </m:naryPr>
                      <m:sub>
                        <m:r>
                          <a:rPr lang="en-US" sz="2200" b="0" i="1" smtClean="0">
                            <a:latin typeface="Cambria Math"/>
                          </a:rPr>
                          <m:t>−</m:t>
                        </m:r>
                        <m:r>
                          <a:rPr lang="en-US" sz="2200" b="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b="0" i="1" smtClean="0">
                                <a:latin typeface="Cambria Math"/>
                              </a:rPr>
                              <m:t>−</m:t>
                            </m:r>
                            <m:r>
                              <a:rPr lang="en-US" sz="2200" i="1">
                                <a:latin typeface="Cambria Math"/>
                              </a:rPr>
                              <m:t>𝑡</m:t>
                            </m:r>
                            <m:r>
                              <a:rPr lang="en-US" sz="2200" i="1">
                                <a:latin typeface="Cambria Math"/>
                                <a:ea typeface="Cambria Math"/>
                              </a:rPr>
                              <m:t>𝜎</m:t>
                            </m:r>
                            <m:r>
                              <a:rPr lang="en-US" sz="2200" b="0" i="1" smtClean="0">
                                <a:latin typeface="Cambria Math"/>
                              </a:rPr>
                              <m:t>𝑧</m:t>
                            </m:r>
                          </m:sup>
                        </m:sSup>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rPr>
                          <m:t>𝑑</m:t>
                        </m:r>
                        <m:r>
                          <a:rPr lang="en-US" sz="2200" b="0" i="1" smtClean="0">
                            <a:latin typeface="Cambria Math"/>
                          </a:rPr>
                          <m:t>𝑧</m:t>
                        </m:r>
                      </m:e>
                    </m:nary>
                  </m:oMath>
                </a14:m>
                <a:r>
                  <a:rPr lang="en-US" sz="2200" dirty="0" smtClean="0"/>
                  <a:t>; where </a:t>
                </a:r>
                <a14:m>
                  <m:oMath xmlns:m="http://schemas.openxmlformats.org/officeDocument/2006/math">
                    <m:r>
                      <m:rPr>
                        <m:sty m:val="p"/>
                      </m:rPr>
                      <a:rPr lang="en-US" sz="2200" b="0" i="0" smtClean="0">
                        <a:latin typeface="Cambria Math"/>
                      </a:rPr>
                      <m:t>z</m:t>
                    </m:r>
                    <m:r>
                      <a:rPr lang="en-US" sz="2200" b="0" i="0" smtClean="0">
                        <a:latin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oMath>
                </a14:m>
                <a:endParaRPr lang="en-US" sz="2200" dirty="0" smtClean="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d>
                            <m:dPr>
                              <m:ctrlPr>
                                <a:rPr lang="en-US" sz="2200" i="1" smtClean="0">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nary>
                        <m:naryPr>
                          <m:ctrlPr>
                            <a:rPr lang="en-US" sz="2200" i="1">
                              <a:latin typeface="Cambria Math" panose="02040503050406030204" pitchFamily="18" charset="0"/>
                            </a:rPr>
                          </m:ctrlPr>
                        </m:naryPr>
                        <m:sub>
                          <m: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𝑧</m:t>
                                  </m:r>
                                  <m:r>
                                    <a:rPr lang="en-US" sz="2200" i="1">
                                      <a:latin typeface="Cambria Math"/>
                                    </a:rPr>
                                    <m:t>−</m:t>
                                  </m:r>
                                  <m:r>
                                    <a:rPr lang="en-US" sz="2200" i="1">
                                      <a:latin typeface="Cambria Math"/>
                                    </a:rPr>
                                    <m:t>𝑡</m:t>
                                  </m:r>
                                  <m:r>
                                    <a:rPr lang="en-US" sz="2200" i="1">
                                      <a:latin typeface="Cambria Math"/>
                                      <a:ea typeface="Cambria Math"/>
                                    </a:rPr>
                                    <m:t>𝜎</m:t>
                                  </m:r>
                                  <m:r>
                                    <a:rPr lang="en-US" sz="2200" b="0" i="1" smtClean="0">
                                      <a:latin typeface="Cambria Math"/>
                                      <a:ea typeface="Cambria Math"/>
                                    </a:rPr>
                                    <m:t>)</m:t>
                                  </m:r>
                                </m:e>
                                <m:sup>
                                  <m:r>
                                    <a:rPr lang="en-US" sz="2200" i="1">
                                      <a:latin typeface="Cambria Math"/>
                                    </a:rPr>
                                    <m:t>2</m:t>
                                  </m:r>
                                </m:sup>
                              </m:sSup>
                            </m:sup>
                          </m:sSup>
                          <m:r>
                            <a:rPr lang="en-US" sz="2200" i="1">
                              <a:latin typeface="Cambria Math"/>
                            </a:rPr>
                            <m:t>𝑑𝑧</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𝑒</m:t>
                          </m:r>
                        </m:e>
                        <m:sup>
                          <m:d>
                            <m:dPr>
                              <m:ctrlPr>
                                <a:rPr lang="en-US" sz="2200" i="1">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r>
                        <a:rPr lang="en-US" sz="2200" b="0" i="1" smtClean="0">
                          <a:latin typeface="Cambria Math"/>
                        </a:rPr>
                        <m:t>.1</m:t>
                      </m:r>
                    </m:oMath>
                  </m:oMathPara>
                </a14:m>
                <a:endParaRPr lang="en-US" sz="2200" b="0" dirty="0" smtClean="0"/>
              </a:p>
              <a:p>
                <a:pPr marL="0" indent="0">
                  <a:buNone/>
                </a:pPr>
                <a14:m>
                  <m:oMathPara xmlns:m="http://schemas.openxmlformats.org/officeDocument/2006/math">
                    <m:oMathParaPr>
                      <m:jc m:val="left"/>
                    </m:oMathParaPr>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a:rPr>
                            <m:t>=</m:t>
                          </m:r>
                          <m:r>
                            <a:rPr lang="en-US" sz="2200" i="1">
                              <a:latin typeface="Cambria Math"/>
                            </a:rPr>
                            <m:t>𝑒</m:t>
                          </m:r>
                        </m:e>
                        <m:sup>
                          <m:d>
                            <m:dPr>
                              <m:ctrlPr>
                                <a:rPr lang="en-US" sz="2200" i="1">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oMath>
                  </m:oMathPara>
                </a14:m>
                <a:endParaRPr lang="en-US" sz="2200" dirty="0"/>
              </a:p>
              <a:p>
                <a:pPr mar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BCA84FE-AD8D-48BD-AA53-60512845A775}"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MOMENT GENERATING </a:t>
            </a:r>
            <a:r>
              <a:rPr lang="en-US" sz="3000" b="1" dirty="0" smtClean="0"/>
              <a:t>FUNCTION(CO2)</a:t>
            </a:r>
            <a:endParaRPr kumimoji="0" lang="en-US" sz="30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14606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smtClean="0"/>
                  <a:t>Q1. </a:t>
                </a:r>
                <a:r>
                  <a:rPr lang="en-US" sz="2200" dirty="0"/>
                  <a:t>Find the moment generating function about origin of a random variable </a:t>
                </a:r>
                <a14:m>
                  <m:oMath xmlns:m="http://schemas.openxmlformats.org/officeDocument/2006/math">
                    <m:r>
                      <a:rPr lang="en-US" sz="2200" i="1">
                        <a:latin typeface="Cambria Math"/>
                      </a:rPr>
                      <m:t>𝑋</m:t>
                    </m:r>
                  </m:oMath>
                </a14:m>
                <a:r>
                  <a:rPr lang="en-US" sz="2200" dirty="0"/>
                  <a:t> whose probability density function </a:t>
                </a:r>
                <a:r>
                  <a:rPr lang="en-US" sz="2200" dirty="0" smtClean="0"/>
                  <a:t>is </a:t>
                </a:r>
                <a:r>
                  <a:rPr lang="en-US" sz="2200" dirty="0"/>
                  <a:t>given by </a:t>
                </a:r>
                <a:endParaRPr lang="en-US" sz="2200" dirty="0" smtClean="0"/>
              </a:p>
              <a:p>
                <a:pPr marL="0" lvl="0" indent="0" algn="ctr">
                  <a:buNone/>
                </a:pP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 </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d>
                          <m:dPr>
                            <m:begChr m:val="|"/>
                            <m:endChr m:val="|"/>
                            <m:ctrlPr>
                              <a:rPr lang="en-US" sz="2200" i="1">
                                <a:latin typeface="Cambria Math" panose="02040503050406030204" pitchFamily="18" charset="0"/>
                              </a:rPr>
                            </m:ctrlPr>
                          </m:dPr>
                          <m:e>
                            <m:r>
                              <a:rPr lang="en-US" sz="2200" i="1">
                                <a:latin typeface="Cambria Math"/>
                              </a:rPr>
                              <m:t>𝑥</m:t>
                            </m:r>
                          </m:e>
                        </m:d>
                      </m:sup>
                    </m:sSup>
                    <m:r>
                      <a:rPr lang="en-US" sz="2200" i="1">
                        <a:latin typeface="Cambria Math"/>
                      </a:rPr>
                      <m:t>.</m:t>
                    </m:r>
                  </m:oMath>
                </a14:m>
                <a:r>
                  <a:rPr lang="en-US" sz="2200" b="1" dirty="0"/>
                  <a:t>			</a:t>
                </a: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9A7B57F-6AB8-4637-A23E-93B90803A707}" type="datetime1">
              <a:rPr lang="en-US" smtClean="0"/>
              <a:t>10/15/2021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a:t>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1" i="0" u="none" strike="noStrike" kern="1200" cap="none" spc="0" normalizeH="0" baseline="0" noProof="0" dirty="0" smtClean="0">
                <a:ln>
                  <a:noFill/>
                </a:ln>
                <a:solidFill>
                  <a:schemeClr val="dk1"/>
                </a:solidFill>
                <a:effectLst/>
                <a:uLnTx/>
                <a:uFillTx/>
              </a:rPr>
              <a:t>Daily </a:t>
            </a:r>
            <a:r>
              <a:rPr kumimoji="0" lang="en-US" sz="3000" b="1" i="0" u="none" strike="noStrike" kern="1200" cap="none" spc="0" normalizeH="0" baseline="0" noProof="0" dirty="0" smtClean="0">
                <a:ln>
                  <a:noFill/>
                </a:ln>
                <a:solidFill>
                  <a:schemeClr val="dk1"/>
                </a:solidFill>
                <a:effectLst/>
                <a:uLnTx/>
                <a:uFillTx/>
              </a:rPr>
              <a:t>Quiz</a:t>
            </a:r>
            <a:r>
              <a:rPr lang="en-US" sz="3000" b="1" dirty="0" smtClean="0"/>
              <a:t>(CO2)</a:t>
            </a:r>
            <a:r>
              <a:rPr kumimoji="0" lang="en-US" sz="3000" b="1" i="0" u="none" strike="noStrike" kern="1200" cap="none" spc="0" normalizeH="0" baseline="0" noProof="0" dirty="0" smtClean="0">
                <a:ln>
                  <a:noFill/>
                </a:ln>
                <a:solidFill>
                  <a:schemeClr val="dk1"/>
                </a:solidFill>
                <a:effectLst/>
                <a:uLnTx/>
                <a:uFillTx/>
              </a:rPr>
              <a:t> </a:t>
            </a:r>
            <a:endParaRPr kumimoji="0" lang="en-US" sz="30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55726164"/>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400" dirty="0" smtClean="0"/>
                  <a:t>Q. The </a:t>
                </a:r>
                <a:r>
                  <a:rPr lang="en-US" sz="2400" dirty="0"/>
                  <a:t>probability that a pen manufactured by a company will be defective is </a:t>
                </a:r>
                <a14:m>
                  <m:oMath xmlns:m="http://schemas.openxmlformats.org/officeDocument/2006/math">
                    <m:f>
                      <m:fPr>
                        <m:type m:val="lin"/>
                        <m:ctrlPr>
                          <a:rPr lang="en-US" sz="2400" i="1">
                            <a:latin typeface="Cambria Math" panose="02040503050406030204" pitchFamily="18" charset="0"/>
                          </a:rPr>
                        </m:ctrlPr>
                      </m:fPr>
                      <m:num>
                        <m:r>
                          <a:rPr lang="en-US" sz="2400" i="1">
                            <a:latin typeface="Cambria Math"/>
                          </a:rPr>
                          <m:t>1</m:t>
                        </m:r>
                      </m:num>
                      <m:den>
                        <m:r>
                          <a:rPr lang="en-US" sz="2400" i="1">
                            <a:latin typeface="Cambria Math"/>
                          </a:rPr>
                          <m:t>10</m:t>
                        </m:r>
                      </m:den>
                    </m:f>
                    <m:r>
                      <a:rPr lang="en-US" sz="2400" i="1">
                        <a:latin typeface="Cambria Math"/>
                      </a:rPr>
                      <m:t>.</m:t>
                    </m:r>
                  </m:oMath>
                </a14:m>
                <a:r>
                  <a:rPr lang="en-US" sz="2400" dirty="0"/>
                  <a:t> If 12 such pens are manufactured, find the probability that</a:t>
                </a:r>
              </a:p>
              <a:p>
                <a:pPr marL="514350" lvl="0" indent="-514350">
                  <a:buFont typeface="+mj-lt"/>
                  <a:buAutoNum type="romanLcPeriod"/>
                </a:pPr>
                <a:r>
                  <a:rPr lang="en-US" sz="2400" dirty="0"/>
                  <a:t>Exactly two will be defective </a:t>
                </a:r>
                <a:endParaRPr lang="en-US" sz="2400" dirty="0" smtClean="0"/>
              </a:p>
              <a:p>
                <a:pPr marL="514350" lvl="0" indent="-514350">
                  <a:buFont typeface="+mj-lt"/>
                  <a:buAutoNum type="romanLcPeriod"/>
                </a:pPr>
                <a:r>
                  <a:rPr lang="en-US" sz="2400" dirty="0" smtClean="0"/>
                  <a:t>At </a:t>
                </a:r>
                <a:r>
                  <a:rPr lang="en-US" sz="2400" dirty="0"/>
                  <a:t>least two will be </a:t>
                </a:r>
                <a:r>
                  <a:rPr lang="en-US" sz="2400" dirty="0" smtClean="0"/>
                  <a:t>defective</a:t>
                </a:r>
              </a:p>
              <a:p>
                <a:pPr marL="514350" lvl="0" indent="-514350">
                  <a:buFont typeface="+mj-lt"/>
                  <a:buAutoNum type="romanLcPeriod"/>
                </a:pPr>
                <a:r>
                  <a:rPr lang="en-US" sz="2400" dirty="0" smtClean="0"/>
                  <a:t>None </a:t>
                </a:r>
                <a:r>
                  <a:rPr lang="en-US" sz="2400" dirty="0"/>
                  <a:t>will be defective.</a:t>
                </a:r>
              </a:p>
              <a:p>
                <a:pPr marL="0" indent="0">
                  <a:buNone/>
                </a:pPr>
                <a:endParaRPr lang="en-US" sz="2400" dirty="0"/>
              </a:p>
              <a:p>
                <a:pPr marL="0" lvl="0" indent="0">
                  <a:buNone/>
                </a:pPr>
                <a:endParaRPr lang="en-US" sz="24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185" t="-4717" r="-16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1C382F1-1305-4B93-B75B-405294231292}"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28790042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smtClean="0"/>
                  <a:t>Q1. </a:t>
                </a:r>
                <a:r>
                  <a:rPr lang="en-US" sz="2200" dirty="0"/>
                  <a:t>A random variable </a:t>
                </a:r>
                <a14:m>
                  <m:oMath xmlns:m="http://schemas.openxmlformats.org/officeDocument/2006/math">
                    <m:r>
                      <a:rPr lang="en-US" sz="2200" i="1">
                        <a:latin typeface="Cambria Math"/>
                      </a:rPr>
                      <m:t>𝑋</m:t>
                    </m:r>
                  </m:oMath>
                </a14:m>
                <a:r>
                  <a:rPr lang="en-US" sz="2200" dirty="0"/>
                  <a:t> has the following probability mass function</a:t>
                </a:r>
                <a:r>
                  <a:rPr lang="en-US" sz="2200" dirty="0" smtClean="0"/>
                  <a:t>:</a:t>
                </a:r>
              </a:p>
              <a:p>
                <a:pPr marL="0" lvl="0" indent="0">
                  <a:buNone/>
                </a:pPr>
                <a:endParaRPr lang="en-US" sz="2200" dirty="0"/>
              </a:p>
              <a:p>
                <a:pPr marL="0" lvl="0" indent="0">
                  <a:buNone/>
                </a:pPr>
                <a:endParaRPr lang="en-US" sz="2200" dirty="0" smtClean="0"/>
              </a:p>
              <a:p>
                <a:pPr marL="0" lvl="0" indent="0">
                  <a:buNone/>
                </a:pPr>
                <a:endParaRPr lang="en-US" sz="2200" dirty="0"/>
              </a:p>
              <a:p>
                <a:pPr marL="514350" lvl="0" indent="-514350">
                  <a:buFont typeface="+mj-lt"/>
                  <a:buAutoNum type="romanLcPeriod"/>
                </a:pPr>
                <a:r>
                  <a:rPr lang="en-US" sz="2200" dirty="0"/>
                  <a:t>Find </a:t>
                </a:r>
                <a14:m>
                  <m:oMath xmlns:m="http://schemas.openxmlformats.org/officeDocument/2006/math">
                    <m:r>
                      <a:rPr lang="en-US" sz="2200" i="1">
                        <a:latin typeface="Cambria Math"/>
                      </a:rPr>
                      <m:t>𝑘</m:t>
                    </m:r>
                    <m:r>
                      <a:rPr lang="en-US" sz="2200" i="1">
                        <a:latin typeface="Cambria Math"/>
                      </a:rPr>
                      <m:t>.</m:t>
                    </m:r>
                  </m:oMath>
                </a14:m>
                <a:endParaRPr lang="en-US" sz="2200" dirty="0" smtClean="0"/>
              </a:p>
              <a:p>
                <a:pPr marL="514350" lvl="0" indent="-514350">
                  <a:buFont typeface="+mj-lt"/>
                  <a:buAutoNum type="romanLcPeriod"/>
                </a:pPr>
                <a:r>
                  <a:rPr lang="en-US" sz="2200" dirty="0"/>
                  <a:t>Evaluate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𝑋</m:t>
                    </m:r>
                    <m:r>
                      <a:rPr lang="en-US" sz="2200" i="1">
                        <a:latin typeface="Cambria Math"/>
                      </a:rPr>
                      <m:t>≥6)</m:t>
                    </m:r>
                  </m:oMath>
                </a14:m>
                <a:r>
                  <a:rPr lang="en-US" sz="2200" dirty="0"/>
                  <a:t> and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0&lt;</m:t>
                        </m:r>
                        <m:r>
                          <a:rPr lang="en-US" sz="2200" i="1">
                            <a:latin typeface="Cambria Math"/>
                          </a:rPr>
                          <m:t>𝑋</m:t>
                        </m:r>
                        <m:r>
                          <a:rPr lang="en-US" sz="2200" i="1">
                            <a:latin typeface="Cambria Math"/>
                          </a:rPr>
                          <m:t>&lt;5</m:t>
                        </m:r>
                      </m:e>
                    </m:d>
                    <m:r>
                      <a:rPr lang="en-US" sz="2200" i="1">
                        <a:latin typeface="Cambria Math"/>
                      </a:rPr>
                      <m:t>.</m:t>
                    </m:r>
                  </m:oMath>
                </a14:m>
                <a:endParaRPr lang="en-US" sz="2200" dirty="0" smtClean="0"/>
              </a:p>
              <a:p>
                <a:pPr marL="514350" lvl="0" indent="-514350">
                  <a:buFont typeface="+mj-lt"/>
                  <a:buAutoNum type="romanLcPeriod"/>
                </a:pPr>
                <a:r>
                  <a:rPr lang="en-US" sz="2200" dirty="0"/>
                  <a:t>If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𝑋</m:t>
                        </m:r>
                        <m:r>
                          <a:rPr lang="en-US" sz="2200" i="1">
                            <a:latin typeface="Cambria Math"/>
                          </a:rPr>
                          <m:t>≤</m:t>
                        </m:r>
                        <m:r>
                          <a:rPr lang="en-US" sz="2200" i="1">
                            <a:latin typeface="Cambria Math"/>
                          </a:rPr>
                          <m:t>𝑎</m:t>
                        </m:r>
                      </m:e>
                    </m:d>
                    <m:r>
                      <a:rPr lang="en-US" sz="2200" i="1">
                        <a:latin typeface="Cambria Math"/>
                      </a:rPr>
                      <m:t>&gt;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find the minimum value of </a:t>
                </a:r>
                <a14:m>
                  <m:oMath xmlns:m="http://schemas.openxmlformats.org/officeDocument/2006/math">
                    <m:r>
                      <a:rPr lang="en-US" sz="2200" i="1">
                        <a:latin typeface="Cambria Math"/>
                      </a:rPr>
                      <m:t>𝑎</m:t>
                    </m:r>
                    <m:r>
                      <a:rPr lang="en-US" sz="2200" i="1">
                        <a:latin typeface="Cambria Math"/>
                      </a:rPr>
                      <m:t>.</m:t>
                    </m:r>
                  </m:oMath>
                </a14:m>
                <a:endParaRPr lang="en-US" sz="2200" dirty="0" smtClean="0"/>
              </a:p>
              <a:p>
                <a:pPr marL="514350" lvl="0" indent="-514350">
                  <a:buFont typeface="+mj-lt"/>
                  <a:buAutoNum type="romanLcPeriod"/>
                </a:pPr>
                <a:r>
                  <a:rPr lang="en-US" sz="2200" dirty="0"/>
                  <a:t>Determine the distribution function of </a:t>
                </a:r>
                <a14:m>
                  <m:oMath xmlns:m="http://schemas.openxmlformats.org/officeDocument/2006/math">
                    <m:r>
                      <a:rPr lang="en-US" sz="2200" i="1">
                        <a:latin typeface="Cambria Math"/>
                      </a:rPr>
                      <m:t>𝑋</m:t>
                    </m:r>
                    <m:r>
                      <a:rPr lang="en-US" sz="2200" i="1">
                        <a:latin typeface="Cambria Math"/>
                      </a:rPr>
                      <m:t>.</m:t>
                    </m:r>
                  </m:oMath>
                </a14:m>
                <a:endParaRPr lang="en-US" sz="2200" dirty="0" smtClean="0"/>
              </a:p>
              <a:p>
                <a:pPr marL="0" lvl="0" indent="0">
                  <a:buNone/>
                </a:pPr>
                <a:endParaRPr lang="en-US" sz="2200" dirty="0" smtClean="0"/>
              </a:p>
              <a:p>
                <a:pPr marL="0" lv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1037"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DEF8F88-9EE0-4338-87AB-848E2EA26321}"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447963970"/>
                  </p:ext>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𝑥</m:t>
                                </m:r>
                              </m:oMath>
                            </m:oMathPara>
                          </a14:m>
                          <a:endParaRPr lang="en-US" sz="1100" dirty="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0</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1</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2</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3</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4</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5</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6</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7</a:t>
                          </a:r>
                          <a:endParaRPr lang="en-US" sz="1100">
                            <a:effectLst/>
                            <a:latin typeface="Calibri"/>
                            <a:ea typeface="Calibri"/>
                            <a:cs typeface="Mangal"/>
                          </a:endParaRPr>
                        </a:p>
                      </a:txBody>
                      <a:tcPr marL="68580" marR="68580" marT="0" marB="0"/>
                    </a:tc>
                  </a:tr>
                  <a:tr h="428422">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𝑝</m:t>
                                </m:r>
                                <m:r>
                                  <a:rPr lang="en-US" sz="1100">
                                    <a:effectLst/>
                                    <a:latin typeface="Cambria Math"/>
                                  </a:rPr>
                                  <m:t>(</m:t>
                                </m:r>
                                <m:r>
                                  <a:rPr lang="en-US" sz="1100">
                                    <a:effectLst/>
                                    <a:latin typeface="Cambria Math"/>
                                  </a:rPr>
                                  <m:t>𝑥</m:t>
                                </m:r>
                                <m:r>
                                  <a:rPr lang="en-US" sz="1100">
                                    <a:effectLst/>
                                    <a:latin typeface="Cambria Math"/>
                                  </a:rPr>
                                  <m:t>)</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0 </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2</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2</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a:rPr>
                                  <m:t>3</m:t>
                                </m:r>
                                <m:r>
                                  <a:rPr lang="en-US" sz="1100">
                                    <a:effectLst/>
                                    <a:latin typeface="Cambria Math"/>
                                  </a:rPr>
                                  <m:t>𝑘</m:t>
                                </m:r>
                              </m:oMath>
                            </m:oMathPara>
                          </a14:m>
                          <a:endParaRPr lang="en-US" sz="11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𝑘</m:t>
                                    </m:r>
                                  </m:e>
                                  <m:sup>
                                    <m:r>
                                      <a:rPr lang="en-US" sz="1100">
                                        <a:effectLst/>
                                        <a:latin typeface="Cambria Math"/>
                                      </a:rPr>
                                      <m:t>2</m:t>
                                    </m:r>
                                  </m:sup>
                                </m:sSup>
                              </m:oMath>
                            </m:oMathPara>
                          </a14:m>
                          <a:endParaRPr lang="en-US" sz="1100">
                            <a:effectLst/>
                            <a:latin typeface="Calibri"/>
                            <a:ea typeface="Calibri"/>
                            <a:cs typeface="Mangal"/>
                          </a:endParaRPr>
                        </a:p>
                      </a:txBody>
                      <a:tcPr marL="68580" marR="68580" marT="0" marB="0"/>
                    </a:tc>
                    <a:tc>
                      <a:txBody>
                        <a:bodyPr/>
                        <a:lstStyle/>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2</m:t>
                                    </m:r>
                                    <m:r>
                                      <a:rPr lang="en-US" sz="1100">
                                        <a:effectLst/>
                                        <a:latin typeface="Cambria Math"/>
                                      </a:rPr>
                                      <m:t>𝑘</m:t>
                                    </m:r>
                                  </m:e>
                                  <m:sup>
                                    <m:r>
                                      <a:rPr lang="en-US" sz="1100">
                                        <a:effectLst/>
                                        <a:latin typeface="Cambria Math"/>
                                      </a:rPr>
                                      <m:t>2</m:t>
                                    </m:r>
                                  </m:sup>
                                </m:sSup>
                              </m:oMath>
                            </m:oMathPara>
                          </a14:m>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a:rPr>
                                      <m:t>7</m:t>
                                    </m:r>
                                    <m:r>
                                      <a:rPr lang="en-US" sz="1100">
                                        <a:effectLst/>
                                        <a:latin typeface="Cambria Math"/>
                                      </a:rPr>
                                      <m:t>𝑘</m:t>
                                    </m:r>
                                  </m:e>
                                  <m:sup>
                                    <m:r>
                                      <a:rPr lang="en-US" sz="1100">
                                        <a:effectLst/>
                                        <a:latin typeface="Cambria Math"/>
                                      </a:rPr>
                                      <m:t>2</m:t>
                                    </m:r>
                                  </m:sup>
                                </m:sSup>
                                <m:r>
                                  <a:rPr lang="en-US" sz="1100">
                                    <a:effectLst/>
                                    <a:latin typeface="Cambria Math"/>
                                  </a:rPr>
                                  <m:t>+</m:t>
                                </m:r>
                                <m:r>
                                  <a:rPr lang="en-US" sz="1100">
                                    <a:effectLst/>
                                    <a:latin typeface="Cambria Math"/>
                                  </a:rPr>
                                  <m:t>𝑘</m:t>
                                </m:r>
                              </m:oMath>
                            </m:oMathPara>
                          </a14:m>
                          <a:endParaRPr lang="en-US" sz="1100" dirty="0">
                            <a:effectLst/>
                            <a:latin typeface="Calibri"/>
                            <a:ea typeface="Calibri"/>
                            <a:cs typeface="Mangal"/>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val="447963970"/>
                  </p:ext>
                </p:extLst>
              </p:nvPr>
            </p:nvGraphicFramePr>
            <p:xfrm>
              <a:off x="914400" y="1600200"/>
              <a:ext cx="6781801" cy="990600"/>
            </p:xfrm>
            <a:graphic>
              <a:graphicData uri="http://schemas.openxmlformats.org/drawingml/2006/table">
                <a:tbl>
                  <a:tblPr firstRow="1" firstCol="1" bandRow="1">
                    <a:tableStyleId>{5C22544A-7EE6-4342-B048-85BDC9FD1C3A}</a:tableStyleId>
                  </a:tblPr>
                  <a:tblGrid>
                    <a:gridCol w="784043"/>
                    <a:gridCol w="816948"/>
                    <a:gridCol w="714829"/>
                    <a:gridCol w="714829"/>
                    <a:gridCol w="554844"/>
                    <a:gridCol w="554844"/>
                    <a:gridCol w="714829"/>
                    <a:gridCol w="683059"/>
                    <a:gridCol w="1243576"/>
                  </a:tblGrid>
                  <a:tr h="562178">
                    <a:tc>
                      <a:txBody>
                        <a:bodyPr/>
                        <a:lstStyle/>
                        <a:p>
                          <a:endParaRPr lang="en-US"/>
                        </a:p>
                      </a:txBody>
                      <a:tcPr marL="68580" marR="68580" marT="0" marB="0">
                        <a:blipFill rotWithShape="1">
                          <a:blip r:embed="rId4"/>
                          <a:stretch>
                            <a:fillRect t="-9783" r="-762791" b="-76087"/>
                          </a:stretch>
                        </a:blipFill>
                      </a:tcPr>
                    </a:tc>
                    <a:tc>
                      <a:txBody>
                        <a:bodyPr/>
                        <a:lstStyle/>
                        <a:p>
                          <a:pPr marL="0" marR="0" algn="l">
                            <a:spcBef>
                              <a:spcPts val="0"/>
                            </a:spcBef>
                            <a:spcAft>
                              <a:spcPts val="0"/>
                            </a:spcAft>
                          </a:pPr>
                          <a:r>
                            <a:rPr lang="en-US" sz="1100">
                              <a:effectLst/>
                            </a:rPr>
                            <a:t>   0</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1</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2</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3</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4</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5</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6</a:t>
                          </a:r>
                          <a:endParaRPr lang="en-US" sz="1100">
                            <a:effectLst/>
                            <a:latin typeface="Calibri"/>
                            <a:ea typeface="Calibri"/>
                            <a:cs typeface="Mangal"/>
                          </a:endParaRPr>
                        </a:p>
                      </a:txBody>
                      <a:tcPr marL="68580" marR="68580" marT="0" marB="0"/>
                    </a:tc>
                    <a:tc>
                      <a:txBody>
                        <a:bodyPr/>
                        <a:lstStyle/>
                        <a:p>
                          <a:pPr marL="0" marR="0" algn="l">
                            <a:spcBef>
                              <a:spcPts val="0"/>
                            </a:spcBef>
                            <a:spcAft>
                              <a:spcPts val="0"/>
                            </a:spcAft>
                          </a:pPr>
                          <a:r>
                            <a:rPr lang="en-US" sz="1100">
                              <a:effectLst/>
                            </a:rPr>
                            <a:t>     7</a:t>
                          </a:r>
                          <a:endParaRPr lang="en-US" sz="1100">
                            <a:effectLst/>
                            <a:latin typeface="Calibri"/>
                            <a:ea typeface="Calibri"/>
                            <a:cs typeface="Mangal"/>
                          </a:endParaRPr>
                        </a:p>
                      </a:txBody>
                      <a:tcPr marL="68580" marR="68580" marT="0" marB="0"/>
                    </a:tc>
                  </a:tr>
                  <a:tr h="428422">
                    <a:tc>
                      <a:txBody>
                        <a:bodyPr/>
                        <a:lstStyle/>
                        <a:p>
                          <a:endParaRPr lang="en-US"/>
                        </a:p>
                      </a:txBody>
                      <a:tcPr marL="68580" marR="68580" marT="0" marB="0">
                        <a:blipFill rotWithShape="1">
                          <a:blip r:embed="rId4"/>
                          <a:stretch>
                            <a:fillRect t="-144286" r="-762791"/>
                          </a:stretch>
                        </a:blipFill>
                      </a:tcPr>
                    </a:tc>
                    <a:tc>
                      <a:txBody>
                        <a:bodyPr/>
                        <a:lstStyle/>
                        <a:p>
                          <a:pPr marL="0" marR="0" algn="l">
                            <a:spcBef>
                              <a:spcPts val="0"/>
                            </a:spcBef>
                            <a:spcAft>
                              <a:spcPts val="0"/>
                            </a:spcAft>
                          </a:pPr>
                          <a:r>
                            <a:rPr lang="en-US" sz="1100">
                              <a:effectLst/>
                            </a:rPr>
                            <a:t>   0 </a:t>
                          </a:r>
                          <a:endParaRPr lang="en-US" sz="1100">
                            <a:effectLst/>
                            <a:latin typeface="Calibri"/>
                            <a:ea typeface="Calibri"/>
                            <a:cs typeface="Mangal"/>
                          </a:endParaRPr>
                        </a:p>
                      </a:txBody>
                      <a:tcPr marL="68580" marR="68580" marT="0" marB="0"/>
                    </a:tc>
                    <a:tc>
                      <a:txBody>
                        <a:bodyPr/>
                        <a:lstStyle/>
                        <a:p>
                          <a:endParaRPr lang="en-US"/>
                        </a:p>
                      </a:txBody>
                      <a:tcPr marL="68580" marR="68580" marT="0" marB="0">
                        <a:blipFill rotWithShape="1">
                          <a:blip r:embed="rId4"/>
                          <a:stretch>
                            <a:fillRect l="-224786" t="-144286" r="-626496"/>
                          </a:stretch>
                        </a:blipFill>
                      </a:tcPr>
                    </a:tc>
                    <a:tc>
                      <a:txBody>
                        <a:bodyPr/>
                        <a:lstStyle/>
                        <a:p>
                          <a:endParaRPr lang="en-US"/>
                        </a:p>
                      </a:txBody>
                      <a:tcPr marL="68580" marR="68580" marT="0" marB="0">
                        <a:blipFill rotWithShape="1">
                          <a:blip r:embed="rId4"/>
                          <a:stretch>
                            <a:fillRect l="-324786" t="-144286" r="-526496"/>
                          </a:stretch>
                        </a:blipFill>
                      </a:tcPr>
                    </a:tc>
                    <a:tc>
                      <a:txBody>
                        <a:bodyPr/>
                        <a:lstStyle/>
                        <a:p>
                          <a:endParaRPr lang="en-US"/>
                        </a:p>
                      </a:txBody>
                      <a:tcPr marL="68580" marR="68580" marT="0" marB="0">
                        <a:blipFill rotWithShape="1">
                          <a:blip r:embed="rId4"/>
                          <a:stretch>
                            <a:fillRect l="-546154" t="-144286" r="-576923"/>
                          </a:stretch>
                        </a:blipFill>
                      </a:tcPr>
                    </a:tc>
                    <a:tc>
                      <a:txBody>
                        <a:bodyPr/>
                        <a:lstStyle/>
                        <a:p>
                          <a:endParaRPr lang="en-US"/>
                        </a:p>
                      </a:txBody>
                      <a:tcPr marL="68580" marR="68580" marT="0" marB="0">
                        <a:blipFill rotWithShape="1">
                          <a:blip r:embed="rId4"/>
                          <a:stretch>
                            <a:fillRect l="-646154" t="-144286" r="-476923"/>
                          </a:stretch>
                        </a:blipFill>
                      </a:tcPr>
                    </a:tc>
                    <a:tc>
                      <a:txBody>
                        <a:bodyPr/>
                        <a:lstStyle/>
                        <a:p>
                          <a:endParaRPr lang="en-US"/>
                        </a:p>
                      </a:txBody>
                      <a:tcPr marL="68580" marR="68580" marT="0" marB="0">
                        <a:blipFill rotWithShape="1">
                          <a:blip r:embed="rId4"/>
                          <a:stretch>
                            <a:fillRect l="-575424" t="-144286" r="-267797"/>
                          </a:stretch>
                        </a:blipFill>
                      </a:tcPr>
                    </a:tc>
                    <a:tc>
                      <a:txBody>
                        <a:bodyPr/>
                        <a:lstStyle/>
                        <a:p>
                          <a:endParaRPr lang="en-US"/>
                        </a:p>
                      </a:txBody>
                      <a:tcPr marL="68580" marR="68580" marT="0" marB="0">
                        <a:blipFill rotWithShape="1">
                          <a:blip r:embed="rId4"/>
                          <a:stretch>
                            <a:fillRect l="-711607" t="-144286" r="-182143"/>
                          </a:stretch>
                        </a:blipFill>
                      </a:tcPr>
                    </a:tc>
                    <a:tc>
                      <a:txBody>
                        <a:bodyPr/>
                        <a:lstStyle/>
                        <a:p>
                          <a:endParaRPr lang="en-US"/>
                        </a:p>
                      </a:txBody>
                      <a:tcPr marL="68580" marR="68580" marT="0" marB="0">
                        <a:blipFill rotWithShape="1">
                          <a:blip r:embed="rId4"/>
                          <a:stretch>
                            <a:fillRect l="-445588" t="-144286"/>
                          </a:stretch>
                        </a:blipFill>
                      </a:tcPr>
                    </a:tc>
                  </a:tr>
                </a:tbl>
              </a:graphicData>
            </a:graphic>
          </p:graphicFrame>
        </mc:Fallback>
      </mc:AlternateContent>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26855889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smtClean="0"/>
              <a:t>Q2.</a:t>
            </a:r>
            <a:r>
              <a:rPr lang="en-US" sz="2400" dirty="0" smtClean="0"/>
              <a:t> </a:t>
            </a:r>
            <a:r>
              <a:rPr lang="en-US" sz="2400" dirty="0"/>
              <a:t>In a bolt factory machines A,B and C </a:t>
            </a:r>
            <a:r>
              <a:rPr lang="en-US" sz="2400" dirty="0" smtClean="0"/>
              <a:t>manufacture </a:t>
            </a:r>
            <a:r>
              <a:rPr lang="en-US" sz="2400" dirty="0"/>
              <a:t>25%,35% and 40% of the total</a:t>
            </a:r>
            <a:r>
              <a:rPr lang="en-US" sz="2400" dirty="0" smtClean="0"/>
              <a:t>. Of </a:t>
            </a:r>
            <a:r>
              <a:rPr lang="en-US" sz="2400" dirty="0"/>
              <a:t>their output 5%,4% and 2% are defective bolts</a:t>
            </a:r>
            <a:r>
              <a:rPr lang="en-US" sz="2400" dirty="0" smtClean="0"/>
              <a:t>. A </a:t>
            </a:r>
            <a:r>
              <a:rPr lang="en-US" sz="2400" dirty="0"/>
              <a:t>bolt is drawn at random from the product and is found to be defective</a:t>
            </a:r>
            <a:r>
              <a:rPr lang="en-US" sz="2400" dirty="0" smtClean="0"/>
              <a:t>. What </a:t>
            </a:r>
            <a:r>
              <a:rPr lang="en-US" sz="2400" dirty="0"/>
              <a:t>are the probabilities that it was manufactured by machines A,B or C?</a:t>
            </a:r>
          </a:p>
          <a:p>
            <a:pPr marL="0" indent="0">
              <a:buNone/>
            </a:pPr>
            <a:endParaRPr lang="en-US" sz="2200" dirty="0"/>
          </a:p>
        </p:txBody>
      </p:sp>
      <p:sp>
        <p:nvSpPr>
          <p:cNvPr id="4" name="Date Placeholder 3"/>
          <p:cNvSpPr>
            <a:spLocks noGrp="1"/>
          </p:cNvSpPr>
          <p:nvPr>
            <p:ph type="dt" sz="half" idx="10"/>
          </p:nvPr>
        </p:nvSpPr>
        <p:spPr/>
        <p:txBody>
          <a:bodyPr/>
          <a:lstStyle/>
          <a:p>
            <a:fld id="{C6ACA59D-E0D3-4677-8F22-9C4B59B3762E}"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6181989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Q1.</a:t>
                </a:r>
                <a:r>
                  <a:rPr lang="en-US" sz="2200" dirty="0" smtClean="0"/>
                  <a:t>The </a:t>
                </a:r>
                <a:r>
                  <a:rPr lang="en-US" sz="2200" dirty="0"/>
                  <a:t>probability that machine A will be performing an usual function in 5 years’ time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4</m:t>
                        </m:r>
                      </m:den>
                    </m:f>
                  </m:oMath>
                </a14:m>
                <a:r>
                  <a:rPr lang="en-US" sz="2200" dirty="0"/>
                  <a:t> , while the probability that machine B will be operating usefully at the end of the same period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r>
                  <a:rPr lang="en-US" sz="2200" dirty="0"/>
                  <a:t> .</a:t>
                </a:r>
              </a:p>
              <a:p>
                <a:pPr marL="571500" indent="-571500">
                  <a:buFont typeface="+mj-lt"/>
                  <a:buAutoNum type="romanLcPeriod"/>
                </a:pPr>
                <a:r>
                  <a:rPr lang="en-US" sz="2200" dirty="0"/>
                  <a:t>Find the probability that in the following cases that in 5 years’ </a:t>
                </a:r>
                <a:r>
                  <a:rPr lang="en-US" sz="2200" dirty="0" smtClean="0"/>
                  <a:t>time:</a:t>
                </a:r>
              </a:p>
              <a:p>
                <a:pPr marL="571500" indent="-571500">
                  <a:buFont typeface="+mj-lt"/>
                  <a:buAutoNum type="romanLcPeriod"/>
                </a:pPr>
                <a:r>
                  <a:rPr lang="en-US" sz="2200" dirty="0" smtClean="0"/>
                  <a:t>Both </a:t>
                </a:r>
                <a:r>
                  <a:rPr lang="en-US" sz="2200" dirty="0"/>
                  <a:t>machines will be performing an usual </a:t>
                </a:r>
                <a:r>
                  <a:rPr lang="en-US" sz="2200" dirty="0" smtClean="0"/>
                  <a:t>function</a:t>
                </a:r>
              </a:p>
              <a:p>
                <a:pPr marL="571500" indent="-571500">
                  <a:buFont typeface="+mj-lt"/>
                  <a:buAutoNum type="romanLcPeriod"/>
                </a:pPr>
                <a:r>
                  <a:rPr lang="en-US" sz="2200" dirty="0" smtClean="0"/>
                  <a:t>Neither </a:t>
                </a:r>
                <a:r>
                  <a:rPr lang="en-US" sz="2200" dirty="0"/>
                  <a:t>will be </a:t>
                </a:r>
                <a:r>
                  <a:rPr lang="en-US" sz="2200" dirty="0" smtClean="0"/>
                  <a:t>operating.</a:t>
                </a:r>
              </a:p>
              <a:p>
                <a:pPr marL="571500" indent="-571500">
                  <a:buFont typeface="+mj-lt"/>
                  <a:buAutoNum type="romanLcPeriod"/>
                </a:pPr>
                <a:r>
                  <a:rPr lang="en-US" sz="2200" dirty="0" smtClean="0"/>
                  <a:t>Only </a:t>
                </a:r>
                <a:r>
                  <a:rPr lang="en-US" sz="2200" dirty="0"/>
                  <a:t>machine B will be </a:t>
                </a:r>
                <a:r>
                  <a:rPr lang="en-US" sz="2200" dirty="0" smtClean="0"/>
                  <a:t>operating</a:t>
                </a:r>
              </a:p>
              <a:p>
                <a:pPr marL="571500" indent="-571500">
                  <a:buFont typeface="+mj-lt"/>
                  <a:buAutoNum type="romanLcPeriod"/>
                </a:pPr>
                <a:r>
                  <a:rPr lang="en-US" sz="2200" dirty="0" smtClean="0"/>
                  <a:t>At </a:t>
                </a:r>
                <a:r>
                  <a:rPr lang="en-US" sz="2200" dirty="0"/>
                  <a:t>least one of the machines will be operating.</a:t>
                </a:r>
                <a:r>
                  <a:rPr lang="en-US" sz="2200" b="1" dirty="0" err="1"/>
                  <a:t>Ans</a:t>
                </a:r>
                <a:r>
                  <a:rPr lang="en-US" sz="2200" b="1" dirty="0"/>
                  <a:t>:   </a:t>
                </a:r>
                <a14:m>
                  <m:oMath xmlns:m="http://schemas.openxmlformats.org/officeDocument/2006/math">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𝟏𝟐</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𝟐</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𝟒</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m:t>
                        </m:r>
                      </m:num>
                      <m:den>
                        <m:r>
                          <a:rPr lang="en-US" sz="2200" b="1" i="1">
                            <a:latin typeface="Cambria Math"/>
                          </a:rPr>
                          <m:t>𝟐</m:t>
                        </m:r>
                      </m:den>
                    </m:f>
                  </m:oMath>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963" b="-4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F808E29-D775-4645-BD9A-A929C9CC1227}"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t>Q2.</a:t>
                </a:r>
                <a:r>
                  <a:rPr lang="en-US" sz="2200" dirty="0" smtClean="0"/>
                  <a:t>In </a:t>
                </a:r>
                <a:r>
                  <a:rPr lang="en-US" sz="2200" dirty="0"/>
                  <a:t>a bolt factory machines A,B and C </a:t>
                </a:r>
                <a:r>
                  <a:rPr lang="en-US" sz="2200" dirty="0" smtClean="0"/>
                  <a:t>manufacture </a:t>
                </a:r>
                <a:r>
                  <a:rPr lang="en-US" sz="2200" dirty="0"/>
                  <a:t>25%,35% and 40% of the total</a:t>
                </a:r>
                <a:r>
                  <a:rPr lang="en-US" sz="2200" dirty="0" smtClean="0"/>
                  <a:t>. Of </a:t>
                </a:r>
                <a:r>
                  <a:rPr lang="en-US" sz="2200" dirty="0"/>
                  <a:t>their output 5%,4% and 2% are defective bolts</a:t>
                </a:r>
                <a:r>
                  <a:rPr lang="en-US" sz="2200" dirty="0" smtClean="0"/>
                  <a:t>. A </a:t>
                </a:r>
                <a:r>
                  <a:rPr lang="en-US" sz="2200" dirty="0"/>
                  <a:t>bolt is drawn at random from the product and is found to be defective</a:t>
                </a:r>
                <a:r>
                  <a:rPr lang="en-US" sz="2200" dirty="0" smtClean="0"/>
                  <a:t>. What </a:t>
                </a:r>
                <a:r>
                  <a:rPr lang="en-US" sz="2200" dirty="0"/>
                  <a:t>are the probabilities that it was manufactured by machines A,B or C</a:t>
                </a:r>
                <a:r>
                  <a:rPr lang="en-US" sz="2200" dirty="0" smtClean="0"/>
                  <a:t>?						</a:t>
                </a:r>
                <a:r>
                  <a:rPr lang="en-US" sz="2200" b="1" dirty="0" err="1"/>
                  <a:t>Ans</a:t>
                </a:r>
                <a:r>
                  <a:rPr lang="en-US" sz="2200" b="1" dirty="0"/>
                  <a:t>:   </a:t>
                </a:r>
                <a14:m>
                  <m:oMath xmlns:m="http://schemas.openxmlformats.org/officeDocument/2006/math">
                    <m:f>
                      <m:fPr>
                        <m:ctrlPr>
                          <a:rPr lang="en-US" sz="2200" b="1" i="1">
                            <a:latin typeface="Cambria Math" panose="02040503050406030204" pitchFamily="18" charset="0"/>
                          </a:rPr>
                        </m:ctrlPr>
                      </m:fPr>
                      <m:num>
                        <m:r>
                          <a:rPr lang="en-US" sz="2200" b="1" i="1">
                            <a:latin typeface="Cambria Math"/>
                          </a:rPr>
                          <m:t>𝟐𝟓</m:t>
                        </m:r>
                      </m:num>
                      <m:den>
                        <m:r>
                          <a:rPr lang="en-US" sz="2200" b="1" i="1">
                            <a:latin typeface="Cambria Math"/>
                          </a:rPr>
                          <m:t>𝟔𝟗</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𝟐𝟖</m:t>
                        </m:r>
                      </m:num>
                      <m:den>
                        <m:r>
                          <a:rPr lang="en-US" sz="2200" b="1" i="1">
                            <a:latin typeface="Cambria Math"/>
                          </a:rPr>
                          <m:t>𝟔𝟗</m:t>
                        </m:r>
                      </m:den>
                    </m:f>
                    <m:r>
                      <a:rPr lang="en-US" sz="2200" b="1" i="1">
                        <a:latin typeface="Cambria Math"/>
                      </a:rPr>
                      <m:t> ,</m:t>
                    </m:r>
                    <m:f>
                      <m:fPr>
                        <m:ctrlPr>
                          <a:rPr lang="en-US" sz="2200" b="1" i="1">
                            <a:latin typeface="Cambria Math" panose="02040503050406030204" pitchFamily="18" charset="0"/>
                          </a:rPr>
                        </m:ctrlPr>
                      </m:fPr>
                      <m:num>
                        <m:r>
                          <a:rPr lang="en-US" sz="2200" b="1" i="1">
                            <a:latin typeface="Cambria Math"/>
                          </a:rPr>
                          <m:t>𝟏𝟔</m:t>
                        </m:r>
                      </m:num>
                      <m:den>
                        <m:r>
                          <a:rPr lang="en-US" sz="2200" b="1" i="1">
                            <a:latin typeface="Cambria Math"/>
                          </a:rPr>
                          <m:t>𝟔𝟗</m:t>
                        </m:r>
                      </m:den>
                    </m:f>
                    <m:r>
                      <a:rPr lang="en-US" sz="2200" b="1" i="1">
                        <a:latin typeface="Cambria Math"/>
                      </a:rPr>
                      <m:t> </m:t>
                    </m:r>
                  </m:oMath>
                </a14:m>
                <a:endParaRPr lang="en-US" sz="2200" dirty="0"/>
              </a:p>
              <a:p>
                <a:pPr marL="0" lvl="0" indent="0">
                  <a:buNone/>
                </a:pPr>
                <a:r>
                  <a:rPr lang="en-US" sz="2200" dirty="0" smtClean="0"/>
                  <a:t>Q3.In </a:t>
                </a:r>
                <a:r>
                  <a:rPr lang="en-US" sz="2200" dirty="0"/>
                  <a:t>800 families with 5 children each ,how many families would be expected to have </a:t>
                </a:r>
                <a:endParaRPr lang="en-US" sz="2200" dirty="0" smtClean="0"/>
              </a:p>
              <a:p>
                <a:pPr marL="514350" lvl="0" indent="-514350">
                  <a:buFont typeface="+mj-lt"/>
                  <a:buAutoNum type="romanLcPeriod"/>
                </a:pPr>
                <a:r>
                  <a:rPr lang="en-US" sz="2200" dirty="0" smtClean="0"/>
                  <a:t>3 </a:t>
                </a:r>
                <a:r>
                  <a:rPr lang="en-US" sz="2200" dirty="0"/>
                  <a:t>boys and 2 girls </a:t>
                </a:r>
                <a:endParaRPr lang="en-US" sz="2200" dirty="0" smtClean="0"/>
              </a:p>
              <a:p>
                <a:pPr marL="514350" lvl="0" indent="-514350">
                  <a:buFont typeface="+mj-lt"/>
                  <a:buAutoNum type="romanLcPeriod"/>
                </a:pPr>
                <a:r>
                  <a:rPr lang="en-US" sz="2200" dirty="0" smtClean="0"/>
                  <a:t>No girl</a:t>
                </a:r>
              </a:p>
              <a:p>
                <a:pPr marL="514350" lvl="0" indent="-514350">
                  <a:buFont typeface="+mj-lt"/>
                  <a:buAutoNum type="romanLcPeriod"/>
                </a:pPr>
                <a:r>
                  <a:rPr lang="en-US" sz="2200" dirty="0" smtClean="0"/>
                  <a:t>At </a:t>
                </a:r>
                <a:r>
                  <a:rPr lang="en-US" sz="2200" dirty="0"/>
                  <a:t>most 2 </a:t>
                </a:r>
                <a:r>
                  <a:rPr lang="en-US" sz="2200" dirty="0" smtClean="0"/>
                  <a:t>girls</a:t>
                </a:r>
              </a:p>
              <a:p>
                <a:pPr marL="514350" lvl="0" indent="-514350">
                  <a:buFont typeface="+mj-lt"/>
                  <a:buAutoNum type="romanLcPeriod"/>
                </a:pPr>
                <a:r>
                  <a:rPr lang="en-US" sz="2200" dirty="0" smtClean="0"/>
                  <a:t>Either </a:t>
                </a:r>
                <a:r>
                  <a:rPr lang="en-US" sz="2200" dirty="0"/>
                  <a:t>2 or 3 boys (Assume equal probabilities for boys and girls)   </a:t>
                </a:r>
                <a:r>
                  <a:rPr lang="en-US" sz="2200" b="1" dirty="0" err="1" smtClean="0"/>
                  <a:t>Ans</a:t>
                </a:r>
                <a:r>
                  <a:rPr lang="en-US" sz="2200" b="1" dirty="0"/>
                  <a:t>:   250, 25, 400, 25</a:t>
                </a: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1111" b="-132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15B0269-9679-470C-A85A-52F0A3D296FE}"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 II</a:t>
            </a:r>
          </a:p>
        </p:txBody>
      </p:sp>
    </p:spTree>
    <p:extLst>
      <p:ext uri="{BB962C8B-B14F-4D97-AF65-F5344CB8AC3E}">
        <p14:creationId xmlns:p14="http://schemas.microsoft.com/office/powerpoint/2010/main" val="36322385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200" dirty="0" smtClean="0"/>
              <a:t>Q4.In </a:t>
            </a:r>
            <a:r>
              <a:rPr lang="en-US" sz="2200" dirty="0"/>
              <a:t>a test on 2000 electric bulbs</a:t>
            </a:r>
            <a:r>
              <a:rPr lang="en-US" sz="2200" dirty="0" smtClean="0"/>
              <a:t>, it </a:t>
            </a:r>
            <a:r>
              <a:rPr lang="en-US" sz="2200" dirty="0"/>
              <a:t>was found that the life of a particular make, was normally distributed with an average life of 2040 hours and S.D. of 60 hours, estimate the number of bulbs likely to burn for</a:t>
            </a:r>
          </a:p>
          <a:p>
            <a:pPr marL="514350" lvl="0" indent="-514350">
              <a:buFont typeface="+mj-lt"/>
              <a:buAutoNum type="romanLcPeriod"/>
            </a:pPr>
            <a:r>
              <a:rPr lang="en-US" sz="2200" dirty="0"/>
              <a:t>More than 2150 </a:t>
            </a:r>
            <a:r>
              <a:rPr lang="en-US" sz="2200" dirty="0" smtClean="0"/>
              <a:t>hours</a:t>
            </a:r>
          </a:p>
          <a:p>
            <a:pPr marL="514350" lvl="0" indent="-514350">
              <a:buFont typeface="+mj-lt"/>
              <a:buAutoNum type="romanLcPeriod"/>
            </a:pPr>
            <a:r>
              <a:rPr lang="en-US" sz="2200" dirty="0" smtClean="0"/>
              <a:t>Less </a:t>
            </a:r>
            <a:r>
              <a:rPr lang="en-US" sz="2200" dirty="0"/>
              <a:t>than 1950 </a:t>
            </a:r>
            <a:r>
              <a:rPr lang="en-US" sz="2200" dirty="0" smtClean="0"/>
              <a:t>hours</a:t>
            </a:r>
          </a:p>
          <a:p>
            <a:pPr marL="514350" lvl="0" indent="-514350">
              <a:buFont typeface="+mj-lt"/>
              <a:buAutoNum type="romanLcPeriod"/>
            </a:pPr>
            <a:r>
              <a:rPr lang="en-US" sz="2200" dirty="0" smtClean="0"/>
              <a:t>More </a:t>
            </a:r>
            <a:r>
              <a:rPr lang="en-US" sz="2200" dirty="0"/>
              <a:t>than 1920 hours but less than 2160 hours 			</a:t>
            </a:r>
            <a:r>
              <a:rPr lang="en-US" sz="2200" dirty="0" smtClean="0"/>
              <a:t>				</a:t>
            </a:r>
            <a:r>
              <a:rPr lang="en-US" sz="2200" b="1" dirty="0" err="1" smtClean="0"/>
              <a:t>Ans</a:t>
            </a:r>
            <a:r>
              <a:rPr lang="en-US" sz="2200" b="1" dirty="0"/>
              <a:t>: </a:t>
            </a:r>
            <a:r>
              <a:rPr lang="en-US" sz="2200" b="1" dirty="0" smtClean="0"/>
              <a:t>67,134,1909</a:t>
            </a:r>
            <a:endParaRPr lang="en-US" sz="2200" dirty="0"/>
          </a:p>
          <a:p>
            <a:pPr marL="0" lv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E1367A5B-3729-4910-8B4E-D8455CF47B35}"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Weekly</a:t>
            </a:r>
            <a:r>
              <a:rPr kumimoji="0" lang="en-US" sz="3200" b="0" i="0" u="none" strike="noStrike" kern="1200" cap="none" spc="0" normalizeH="0" noProof="0" dirty="0" smtClean="0">
                <a:ln>
                  <a:noFill/>
                </a:ln>
                <a:solidFill>
                  <a:schemeClr val="dk1"/>
                </a:solidFill>
                <a:effectLst/>
                <a:uLnTx/>
                <a:uFillTx/>
                <a:latin typeface="+mn-lt"/>
                <a:ea typeface="+mn-ea"/>
                <a:cs typeface="+mn-cs"/>
              </a:rPr>
              <a:t> Assignment</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103913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45806551"/>
              </p:ext>
            </p:extLst>
          </p:nvPr>
        </p:nvGraphicFramePr>
        <p:xfrm>
          <a:off x="609599" y="1329396"/>
          <a:ext cx="8168642" cy="2468542"/>
        </p:xfrm>
        <a:graphic>
          <a:graphicData uri="http://schemas.openxmlformats.org/drawingml/2006/table">
            <a:tbl>
              <a:tblPr/>
              <a:tblGrid>
                <a:gridCol w="440008"/>
                <a:gridCol w="892781"/>
                <a:gridCol w="629797"/>
                <a:gridCol w="520008"/>
                <a:gridCol w="600010"/>
                <a:gridCol w="600010"/>
                <a:gridCol w="500434"/>
                <a:gridCol w="500434"/>
                <a:gridCol w="600010"/>
                <a:gridCol w="600010"/>
                <a:gridCol w="500434"/>
                <a:gridCol w="594902"/>
                <a:gridCol w="594902"/>
                <a:gridCol w="594902"/>
              </a:tblGrid>
              <a:tr h="818623">
                <a:tc>
                  <a:txBody>
                    <a:bodyPr/>
                    <a:lstStyle/>
                    <a:p>
                      <a:pPr marL="0" marR="0">
                        <a:lnSpc>
                          <a:spcPct val="115000"/>
                        </a:lnSpc>
                        <a:spcBef>
                          <a:spcPts val="0"/>
                        </a:spcBef>
                        <a:spcAft>
                          <a:spcPts val="0"/>
                        </a:spcAft>
                      </a:pPr>
                      <a:r>
                        <a:rPr lang="en-US" sz="1500" dirty="0">
                          <a:latin typeface="Calibri"/>
                          <a:ea typeface="Calibri"/>
                          <a:cs typeface="Times New Roman"/>
                        </a:rPr>
                        <a:t>Sr.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Course  Outcome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500">
                          <a:latin typeface="Calibri"/>
                          <a:ea typeface="Calibri"/>
                          <a:cs typeface="Times New Roman"/>
                        </a:rPr>
                        <a:t>PO12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319">
                <a:tc>
                  <a:txBody>
                    <a:bodyPr/>
                    <a:lstStyle/>
                    <a:p>
                      <a:pPr marL="0" marR="0">
                        <a:lnSpc>
                          <a:spcPct val="115000"/>
                        </a:lnSpc>
                        <a:spcBef>
                          <a:spcPts val="0"/>
                        </a:spcBef>
                        <a:spcAft>
                          <a:spcPts val="0"/>
                        </a:spcAft>
                      </a:pPr>
                      <a:r>
                        <a:rPr lang="en-US" sz="15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solidFill>
                            <a:srgbClr val="000000"/>
                          </a:solidFill>
                          <a:latin typeface="Times New Roman"/>
                          <a:ea typeface="Calibri"/>
                          <a:cs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30">
                <a:tc>
                  <a:txBody>
                    <a:bodyPr/>
                    <a:lstStyle/>
                    <a:p>
                      <a:pPr marL="0" marR="0">
                        <a:lnSpc>
                          <a:spcPct val="115000"/>
                        </a:lnSpc>
                        <a:spcBef>
                          <a:spcPts val="0"/>
                        </a:spcBef>
                        <a:spcAft>
                          <a:spcPts val="0"/>
                        </a:spcAft>
                      </a:pPr>
                      <a:r>
                        <a:rPr lang="en-US" sz="15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500" dirty="0">
                          <a:solidFill>
                            <a:srgbClr val="000000"/>
                          </a:solidFill>
                          <a:latin typeface="Times New Roman"/>
                          <a:ea typeface="Calibri"/>
                          <a:cs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19530">
                <a:tc>
                  <a:txBody>
                    <a:bodyPr/>
                    <a:lstStyle/>
                    <a:p>
                      <a:pPr marL="0" marR="0">
                        <a:lnSpc>
                          <a:spcPct val="115000"/>
                        </a:lnSpc>
                        <a:spcBef>
                          <a:spcPts val="0"/>
                        </a:spcBef>
                        <a:spcAft>
                          <a:spcPts val="0"/>
                        </a:spcAft>
                      </a:pPr>
                      <a:r>
                        <a:rPr lang="en-US" sz="1500"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11430" algn="just">
                        <a:lnSpc>
                          <a:spcPct val="150000"/>
                        </a:lnSpc>
                        <a:spcBef>
                          <a:spcPts val="0"/>
                        </a:spcBef>
                        <a:spcAft>
                          <a:spcPts val="0"/>
                        </a:spcAft>
                      </a:pPr>
                      <a:r>
                        <a:rPr lang="en-US" sz="1500" dirty="0">
                          <a:solidFill>
                            <a:srgbClr val="000000"/>
                          </a:solidFill>
                          <a:latin typeface="Times New Roman"/>
                          <a:ea typeface="Calibri"/>
                          <a:cs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4236">
                <a:tc>
                  <a:txBody>
                    <a:bodyPr/>
                    <a:lstStyle/>
                    <a:p>
                      <a:pPr marL="0" marR="0">
                        <a:lnSpc>
                          <a:spcPct val="115000"/>
                        </a:lnSpc>
                        <a:spcBef>
                          <a:spcPts val="0"/>
                        </a:spcBef>
                        <a:spcAft>
                          <a:spcPts val="0"/>
                        </a:spcAft>
                      </a:pPr>
                      <a:r>
                        <a:rPr lang="en-US" sz="1500"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0"/>
                        </a:spcAft>
                      </a:pPr>
                      <a:r>
                        <a:rPr lang="en-US" sz="1500" dirty="0">
                          <a:latin typeface="Times New Roman"/>
                          <a:ea typeface="Calibri"/>
                          <a:cs typeface="Times New Roman"/>
                        </a:rPr>
                        <a:t>CO 4</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5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236">
                <a:tc>
                  <a:txBody>
                    <a:bodyPr/>
                    <a:lstStyle/>
                    <a:p>
                      <a:pPr marL="0" marR="0">
                        <a:lnSpc>
                          <a:spcPct val="115000"/>
                        </a:lnSpc>
                        <a:spcBef>
                          <a:spcPts val="0"/>
                        </a:spcBef>
                        <a:spcAft>
                          <a:spcPts val="0"/>
                        </a:spcAft>
                      </a:pPr>
                      <a:r>
                        <a:rPr lang="en-US" sz="15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500">
                          <a:latin typeface="Times New Roman"/>
                          <a:ea typeface="Calibri"/>
                          <a:cs typeface="Times New Roman"/>
                        </a:rPr>
                        <a:t>CO 5</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H</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H</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Times New Roman"/>
                          <a:ea typeface="Calibri"/>
                          <a:cs typeface="Times New Roman"/>
                        </a:rPr>
                        <a:t>M</a:t>
                      </a:r>
                      <a:endParaRPr lang="en-US" sz="15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5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Times New Roman"/>
                          <a:ea typeface="Calibri"/>
                          <a:cs typeface="Times New Roman"/>
                        </a:rPr>
                        <a:t>M</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69272669-039B-4043-A494-F2D507E58528}"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and PSO Mapping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2125904052"/>
              </p:ext>
            </p:extLst>
          </p:nvPr>
        </p:nvGraphicFramePr>
        <p:xfrm>
          <a:off x="1066800" y="4343400"/>
          <a:ext cx="5584371" cy="1524000"/>
        </p:xfrm>
        <a:graphic>
          <a:graphicData uri="http://schemas.openxmlformats.org/drawingml/2006/table">
            <a:tbl>
              <a:tblPr/>
              <a:tblGrid>
                <a:gridCol w="2057400"/>
                <a:gridCol w="894522"/>
                <a:gridCol w="766732"/>
                <a:gridCol w="638944"/>
                <a:gridCol w="638944"/>
                <a:gridCol w="587829"/>
              </a:tblGrid>
              <a:tr h="304800">
                <a:tc rowSpan="2">
                  <a:txBody>
                    <a:bodyPr/>
                    <a:lstStyle/>
                    <a:p>
                      <a:pPr marL="0" marR="0" algn="ctr">
                        <a:lnSpc>
                          <a:spcPct val="115000"/>
                        </a:lnSpc>
                        <a:spcBef>
                          <a:spcPts val="0"/>
                        </a:spcBef>
                        <a:spcAft>
                          <a:spcPts val="0"/>
                        </a:spcAft>
                      </a:pPr>
                      <a:r>
                        <a:rPr lang="en-US" sz="1500" dirty="0" smtClean="0">
                          <a:latin typeface="+mn-lt"/>
                          <a:ea typeface="Times New Roman"/>
                          <a:cs typeface="Calibri"/>
                        </a:rPr>
                        <a:t>Program Specific Outcomes</a:t>
                      </a:r>
                      <a:endParaRPr lang="en-US" sz="15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15000"/>
                        </a:lnSpc>
                        <a:spcBef>
                          <a:spcPts val="0"/>
                        </a:spcBef>
                        <a:spcAft>
                          <a:spcPts val="1000"/>
                        </a:spcAft>
                      </a:pPr>
                      <a:r>
                        <a:rPr lang="en-US" sz="1500">
                          <a:latin typeface="+mn-lt"/>
                          <a:ea typeface="Calibri"/>
                          <a:cs typeface="Times New Roman"/>
                        </a:rPr>
                        <a:t>Course Outcomes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vMerge="1">
                  <a:txBody>
                    <a:bodyPr/>
                    <a:lstStyle/>
                    <a:p>
                      <a:endParaRPr lang="en-US"/>
                    </a:p>
                  </a:txBody>
                  <a:tcPr/>
                </a:tc>
                <a:tc>
                  <a:txBody>
                    <a:bodyPr/>
                    <a:lstStyle/>
                    <a:p>
                      <a:pPr marL="0" marR="0" algn="ctr">
                        <a:lnSpc>
                          <a:spcPct val="115000"/>
                        </a:lnSpc>
                        <a:spcBef>
                          <a:spcPts val="0"/>
                        </a:spcBef>
                        <a:spcAft>
                          <a:spcPts val="0"/>
                        </a:spcAft>
                      </a:pPr>
                      <a:r>
                        <a:rPr lang="en-US" sz="1500">
                          <a:latin typeface="+mn-lt"/>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mn-lt"/>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Times New Roman"/>
                          <a:cs typeface="Times New Roman"/>
                        </a:rPr>
                        <a:t>H</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mn-lt"/>
                          <a:ea typeface="Times New Roman"/>
                          <a:cs typeface="Times New Roman"/>
                        </a:rPr>
                        <a:t>H</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mn-lt"/>
                          <a:ea typeface="Times New Roman"/>
                          <a:cs typeface="Times New Roman"/>
                        </a:rPr>
                        <a:t>H</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Times New Roman"/>
                          <a:cs typeface="Times New Roman"/>
                        </a:rPr>
                        <a:t>H</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Times New Roman"/>
                          <a:cs typeface="Times New Roman"/>
                        </a:rPr>
                        <a:t>M</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mn-lt"/>
                          <a:ea typeface="Calibri"/>
                          <a:cs typeface="Times New Roman"/>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a:latin typeface="+mn-lt"/>
                          <a:ea typeface="Times New Roman"/>
                          <a:cs typeface="Times New Roman"/>
                        </a:rPr>
                        <a:t>H</a:t>
                      </a:r>
                      <a:endParaRPr lang="en-US" sz="150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r>
                        <a:rPr lang="en-US" sz="1500">
                          <a:latin typeface="+mn-lt"/>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latin typeface="+mn-lt"/>
                          <a:ea typeface="Times New Roman"/>
                          <a:cs typeface="Times New Roman"/>
                        </a:rPr>
                        <a:t>-</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500" dirty="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500" dirty="0">
                          <a:latin typeface="+mn-lt"/>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500" dirty="0">
                          <a:latin typeface="+mn-lt"/>
                          <a:ea typeface="Times New Roman"/>
                          <a:cs typeface="Times New Roman"/>
                        </a:rPr>
                        <a:t>-</a:t>
                      </a:r>
                      <a:endParaRPr lang="en-US" sz="15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6801" name="Rectangle 1"/>
          <p:cNvSpPr>
            <a:spLocks noChangeArrowheads="1"/>
          </p:cNvSpPr>
          <p:nvPr/>
        </p:nvSpPr>
        <p:spPr bwMode="auto">
          <a:xfrm>
            <a:off x="914400" y="5867400"/>
            <a:ext cx="22365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*H= High	*M= Medium</a:t>
            </a:r>
            <a:endParaRPr kumimoji="0" lang="en-US" sz="1600" b="0" i="0" u="none" strike="noStrike" cap="none" normalizeH="0" baseline="0" dirty="0" smtClean="0">
              <a:ln>
                <a:noFill/>
              </a:ln>
              <a:solidFill>
                <a:schemeClr val="tx1"/>
              </a:solidFill>
              <a:effectLst/>
              <a:cs typeface="Arial" pitchFamily="34" charset="0"/>
            </a:endParaRPr>
          </a:p>
        </p:txBody>
      </p:sp>
      <p:sp>
        <p:nvSpPr>
          <p:cNvPr id="76802" name="Rectangle 2"/>
          <p:cNvSpPr>
            <a:spLocks noChangeArrowheads="1"/>
          </p:cNvSpPr>
          <p:nvPr/>
        </p:nvSpPr>
        <p:spPr bwMode="auto">
          <a:xfrm>
            <a:off x="1066800" y="3733800"/>
            <a:ext cx="22365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Times New Roman" pitchFamily="18" charset="0"/>
              </a:rPr>
              <a:t>*H= High	*M= Medium</a:t>
            </a:r>
            <a:endParaRPr kumimoji="0" lang="en-US" sz="1600" b="0" i="0" u="none" strike="noStrike" cap="none" normalizeH="0" baseline="0" dirty="0" smtClean="0">
              <a:ln>
                <a:noFill/>
              </a:ln>
              <a:solidFill>
                <a:schemeClr val="tx1"/>
              </a:solidFill>
              <a:effectLst/>
              <a:cs typeface="Arial" pitchFamily="34" charset="0"/>
            </a:endParaRPr>
          </a:p>
        </p:txBody>
      </p:sp>
      <p:sp>
        <p:nvSpPr>
          <p:cNvPr id="14"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cSld>
  <p:clrMapOvr>
    <a:masterClrMapping/>
  </p:clrMapOvr>
  <p:transition spd="med" advTm="2000">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200" dirty="0" smtClean="0"/>
                  <a:t>Q1. Four </a:t>
                </a:r>
                <a:r>
                  <a:rPr lang="en-US" sz="2200" dirty="0"/>
                  <a:t>person are chosen at random from a group containing 3 men, 2 women and 4 children then the probability that exactly two of them will be children is</a:t>
                </a:r>
                <a:endParaRPr lang="en-US" sz="2200" dirty="0" smtClean="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9</m:t>
                        </m:r>
                      </m:num>
                      <m:den>
                        <m:r>
                          <a:rPr lang="en-US" sz="2200" i="1">
                            <a:latin typeface="Cambria Math"/>
                          </a:rPr>
                          <m:t>21</m:t>
                        </m:r>
                      </m:den>
                    </m:f>
                  </m:oMath>
                </a14:m>
                <a:endParaRPr lang="en-US" sz="2200" dirty="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10</m:t>
                        </m:r>
                      </m:num>
                      <m:den>
                        <m:r>
                          <a:rPr lang="en-US" sz="2200" i="1">
                            <a:latin typeface="Cambria Math"/>
                          </a:rPr>
                          <m:t>21</m:t>
                        </m:r>
                      </m:den>
                    </m:f>
                  </m:oMath>
                </a14:m>
                <a:endParaRPr lang="en-US" sz="2200" dirty="0"/>
              </a:p>
              <a:p>
                <a:pPr lvl="0">
                  <a:buFont typeface="+mj-lt"/>
                  <a:buAutoNum type="alphaLcPeriod"/>
                </a:pPr>
                <a14:m>
                  <m:oMath xmlns:m="http://schemas.openxmlformats.org/officeDocument/2006/math">
                    <m:f>
                      <m:fPr>
                        <m:ctrlPr>
                          <a:rPr lang="en-US" sz="2200" i="1">
                            <a:latin typeface="Cambria Math" panose="02040503050406030204" pitchFamily="18" charset="0"/>
                          </a:rPr>
                        </m:ctrlPr>
                      </m:fPr>
                      <m:num>
                        <m:r>
                          <a:rPr lang="en-US" sz="2200" i="1">
                            <a:latin typeface="Cambria Math"/>
                          </a:rPr>
                          <m:t>6</m:t>
                        </m:r>
                      </m:num>
                      <m:den>
                        <m:r>
                          <a:rPr lang="en-US" sz="2200" i="1">
                            <a:latin typeface="Cambria Math"/>
                          </a:rPr>
                          <m:t>21</m:t>
                        </m:r>
                      </m:den>
                    </m:f>
                  </m:oMath>
                </a14:m>
                <a:endParaRPr lang="en-US" sz="2200" dirty="0"/>
              </a:p>
              <a:p>
                <a:pPr lvl="0">
                  <a:buFont typeface="+mj-lt"/>
                  <a:buAutoNum type="alphaLcPeriod"/>
                </a:pPr>
                <a:r>
                  <a:rPr lang="en-US" sz="2200" dirty="0"/>
                  <a:t>None of </a:t>
                </a:r>
                <a:r>
                  <a:rPr lang="en-US" sz="2200" dirty="0" smtClean="0"/>
                  <a:t>these</a:t>
                </a:r>
                <a:endParaRPr lang="en-US" sz="2200" dirty="0"/>
              </a:p>
              <a:p>
                <a:pPr marL="0" lvl="0" indent="0">
                  <a:buNone/>
                </a:pPr>
                <a:r>
                  <a:rPr lang="en-US" sz="2200" dirty="0" smtClean="0"/>
                  <a:t>Q 2. In </a:t>
                </a:r>
                <a:r>
                  <a:rPr lang="en-US" sz="2200" dirty="0"/>
                  <a:t>a certain state, 25 percent of all cars emit excessive amounts of pollutants. If the probability is 0.99 that a car emitting excessive amounts will fail the state’s vehicular emission test, and the probability is 0.17 that a car not emitting excessive amounts of pollutants </a:t>
                </a:r>
                <a:r>
                  <a:rPr lang="en-US" sz="2200" dirty="0" smtClean="0"/>
                  <a:t>will</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r="-1481" b="-52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91BC5D8-44B5-4C4D-AD0F-980B7E63D25D}"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a:t>nevertheless fail the test. What is the probability that a car that fails the test actually emits excessive amounts of pollutants?</a:t>
            </a:r>
          </a:p>
          <a:p>
            <a:pPr lvl="0">
              <a:buFont typeface="+mj-lt"/>
              <a:buAutoNum type="alphaLcPeriod"/>
            </a:pPr>
            <a:r>
              <a:rPr lang="en-US" sz="1800" dirty="0"/>
              <a:t>0.60</a:t>
            </a:r>
          </a:p>
          <a:p>
            <a:pPr lvl="0">
              <a:buFont typeface="+mj-lt"/>
              <a:buAutoNum type="alphaLcPeriod"/>
            </a:pPr>
            <a:r>
              <a:rPr lang="en-US" sz="1800" dirty="0"/>
              <a:t>0.70</a:t>
            </a:r>
          </a:p>
          <a:p>
            <a:pPr lvl="0">
              <a:buFont typeface="+mj-lt"/>
              <a:buAutoNum type="alphaLcPeriod"/>
            </a:pPr>
            <a:r>
              <a:rPr lang="en-US" sz="1800" dirty="0"/>
              <a:t>0.66</a:t>
            </a:r>
          </a:p>
          <a:p>
            <a:pPr lvl="0">
              <a:buFont typeface="+mj-lt"/>
              <a:buAutoNum type="alphaLcPeriod"/>
            </a:pPr>
            <a:r>
              <a:rPr lang="en-US" sz="1800" dirty="0"/>
              <a:t>None of </a:t>
            </a:r>
            <a:r>
              <a:rPr lang="en-US" sz="1800" dirty="0" smtClean="0"/>
              <a:t>these</a:t>
            </a:r>
          </a:p>
          <a:p>
            <a:pPr marL="0" lvl="0" indent="0">
              <a:buNone/>
            </a:pPr>
            <a:r>
              <a:rPr lang="en-US" sz="1800" dirty="0" smtClean="0"/>
              <a:t>Q3.  </a:t>
            </a:r>
            <a:r>
              <a:rPr lang="en-US" sz="1800" dirty="0"/>
              <a:t>A can hit a target 3 times in 5 shots, B 2 times in 5 shots and C 3 times in 4 shots. All of them fire one shot each simultaneously at the target. What  is the probability that at least two shots hit-</a:t>
            </a:r>
          </a:p>
          <a:p>
            <a:pPr lvl="0">
              <a:buFont typeface="+mj-lt"/>
              <a:buAutoNum type="alphaLcPeriod"/>
            </a:pPr>
            <a:r>
              <a:rPr lang="en-US" sz="1800" dirty="0"/>
              <a:t>0.60</a:t>
            </a:r>
          </a:p>
          <a:p>
            <a:pPr lvl="0">
              <a:buFont typeface="+mj-lt"/>
              <a:buAutoNum type="alphaLcPeriod"/>
            </a:pPr>
            <a:r>
              <a:rPr lang="en-US" sz="1800" dirty="0"/>
              <a:t>0.62</a:t>
            </a:r>
          </a:p>
          <a:p>
            <a:pPr lvl="0">
              <a:buFont typeface="+mj-lt"/>
              <a:buAutoNum type="alphaLcPeriod"/>
            </a:pPr>
            <a:r>
              <a:rPr lang="en-US" sz="1800" dirty="0"/>
              <a:t>0.63</a:t>
            </a:r>
          </a:p>
          <a:p>
            <a:pPr lvl="0">
              <a:buFont typeface="+mj-lt"/>
              <a:buAutoNum type="alphaLcPeriod"/>
            </a:pPr>
            <a:r>
              <a:rPr lang="en-US" sz="1800" dirty="0"/>
              <a:t>0.50</a:t>
            </a:r>
          </a:p>
          <a:p>
            <a:pPr marL="0" lvl="0" indent="0">
              <a:buNone/>
            </a:pPr>
            <a:endParaRPr lang="en-US" sz="1800" dirty="0"/>
          </a:p>
          <a:p>
            <a:pPr marL="0" lvl="0" indent="0">
              <a:buNone/>
            </a:pPr>
            <a:endParaRPr lang="en-US" sz="1700" dirty="0"/>
          </a:p>
        </p:txBody>
      </p:sp>
      <p:sp>
        <p:nvSpPr>
          <p:cNvPr id="4" name="Date Placeholder 3"/>
          <p:cNvSpPr>
            <a:spLocks noGrp="1"/>
          </p:cNvSpPr>
          <p:nvPr>
            <p:ph type="dt" sz="half" idx="10"/>
          </p:nvPr>
        </p:nvSpPr>
        <p:spPr/>
        <p:txBody>
          <a:bodyPr/>
          <a:lstStyle/>
          <a:p>
            <a:fld id="{73AEB3BD-9579-438C-805A-84F81693C3DA}"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 II</a:t>
            </a:r>
          </a:p>
        </p:txBody>
      </p:sp>
    </p:spTree>
    <p:extLst>
      <p:ext uri="{BB962C8B-B14F-4D97-AF65-F5344CB8AC3E}">
        <p14:creationId xmlns:p14="http://schemas.microsoft.com/office/powerpoint/2010/main" val="1252237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smtClean="0"/>
                  <a:t>Q4.  </a:t>
                </a:r>
                <a:r>
                  <a:rPr lang="en-US" sz="1800" dirty="0"/>
                  <a:t>The probability that a civilian can hit a target is 2/5 and the probability that an army officer can hit the same target is 3/5 while the civilian can fire 8 shots in the time the army officer fires 10 shots. If they fire together, then what is the probability that army officer shoots the target?</a:t>
                </a:r>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6</m:t>
                        </m:r>
                      </m:num>
                      <m:den>
                        <m:r>
                          <a:rPr lang="en-US" sz="1800" i="1">
                            <a:latin typeface="Cambria Math"/>
                          </a:rPr>
                          <m:t>11</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5</m:t>
                        </m:r>
                      </m:num>
                      <m:den>
                        <m:r>
                          <a:rPr lang="en-US" sz="1800" i="1">
                            <a:latin typeface="Cambria Math"/>
                          </a:rPr>
                          <m:t>11</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3</m:t>
                        </m:r>
                      </m:num>
                      <m:den>
                        <m:r>
                          <a:rPr lang="en-US" sz="1800" i="1">
                            <a:latin typeface="Cambria Math"/>
                          </a:rPr>
                          <m:t>11</m:t>
                        </m:r>
                      </m:den>
                    </m:f>
                  </m:oMath>
                </a14:m>
                <a:endParaRPr lang="en-US" sz="1800" dirty="0" smtClean="0"/>
              </a:p>
              <a:p>
                <a:pPr lvl="0">
                  <a:buFont typeface="+mj-lt"/>
                  <a:buAutoNum type="alphaLcPeriod"/>
                </a:pPr>
                <a:r>
                  <a:rPr lang="en-US" sz="1800" dirty="0" smtClean="0"/>
                  <a:t>None of these </a:t>
                </a:r>
              </a:p>
              <a:p>
                <a:pPr marL="0" lvl="0" indent="0">
                  <a:buNone/>
                </a:pPr>
                <a:endParaRPr lang="en-US" sz="1800" dirty="0"/>
              </a:p>
              <a:p>
                <a:pPr marL="0" lvl="0" indent="0">
                  <a:buNone/>
                </a:pPr>
                <a:r>
                  <a:rPr lang="en-US" sz="1800" dirty="0" smtClean="0"/>
                  <a:t>Q 5The </a:t>
                </a:r>
                <a:r>
                  <a:rPr lang="en-US" sz="1800" dirty="0" err="1"/>
                  <a:t>p.d.f</a:t>
                </a:r>
                <a14:m>
                  <m:oMath xmlns:m="http://schemas.openxmlformats.org/officeDocument/2006/math">
                    <m:r>
                      <a:rPr lang="en-US" sz="1800" i="1">
                        <a:latin typeface="Cambria Math"/>
                      </a:rPr>
                      <m:t>𝑓</m:t>
                    </m:r>
                    <m:r>
                      <a:rPr lang="en-US" sz="1800" i="1">
                        <a:latin typeface="Cambria Math"/>
                      </a:rPr>
                      <m:t>(</m:t>
                    </m:r>
                    <m:r>
                      <a:rPr lang="en-US" sz="1800" i="1">
                        <a:latin typeface="Cambria Math"/>
                      </a:rPr>
                      <m:t>𝑥</m:t>
                    </m:r>
                    <m:r>
                      <a:rPr lang="en-US" sz="1800" i="1">
                        <a:latin typeface="Cambria Math"/>
                      </a:rPr>
                      <m:t>)</m:t>
                    </m:r>
                  </m:oMath>
                </a14:m>
                <a:r>
                  <a:rPr lang="en-US" sz="1800" dirty="0"/>
                  <a:t>  of  a continuous random variable </a:t>
                </a:r>
                <a14:m>
                  <m:oMath xmlns:m="http://schemas.openxmlformats.org/officeDocument/2006/math">
                    <m:r>
                      <a:rPr lang="en-US" sz="1800" i="1">
                        <a:latin typeface="Cambria Math"/>
                      </a:rPr>
                      <m:t>𝑥</m:t>
                    </m:r>
                  </m:oMath>
                </a14:m>
                <a:r>
                  <a:rPr lang="en-US" sz="1800" dirty="0"/>
                  <a:t> is defined by- </a:t>
                </a:r>
                <a14:m>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𝑥</m:t>
                        </m:r>
                      </m:e>
                    </m:d>
                    <m:r>
                      <a:rPr lang="en-US" sz="1800" i="1">
                        <a:latin typeface="Cambria Math"/>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
                              <m:fPr>
                                <m:ctrlPr>
                                  <a:rPr lang="en-US" sz="1800" i="1">
                                    <a:latin typeface="Cambria Math" panose="02040503050406030204" pitchFamily="18" charset="0"/>
                                  </a:rPr>
                                </m:ctrlPr>
                              </m:fPr>
                              <m:num>
                                <m:r>
                                  <a:rPr lang="en-US" sz="1800" i="1">
                                    <a:latin typeface="Cambria Math"/>
                                  </a:rPr>
                                  <m:t>𝐴</m:t>
                                </m:r>
                              </m:num>
                              <m:den>
                                <m:sSup>
                                  <m:sSupPr>
                                    <m:ctrlPr>
                                      <a:rPr lang="en-US" sz="1800" i="1">
                                        <a:latin typeface="Cambria Math" panose="02040503050406030204" pitchFamily="18" charset="0"/>
                                      </a:rPr>
                                    </m:ctrlPr>
                                  </m:sSupPr>
                                  <m:e>
                                    <m:r>
                                      <a:rPr lang="en-US" sz="1800" i="1">
                                        <a:latin typeface="Cambria Math"/>
                                      </a:rPr>
                                      <m:t>𝑥</m:t>
                                    </m:r>
                                  </m:e>
                                  <m:sup>
                                    <m:r>
                                      <a:rPr lang="en-US" sz="1800" i="1">
                                        <a:latin typeface="Cambria Math"/>
                                      </a:rPr>
                                      <m:t>3</m:t>
                                    </m:r>
                                  </m:sup>
                                </m:sSup>
                              </m:den>
                            </m:f>
                            <m:r>
                              <a:rPr lang="en-US" sz="1800" i="1">
                                <a:latin typeface="Cambria Math"/>
                              </a:rPr>
                              <m:t>,       5≤</m:t>
                            </m:r>
                            <m:r>
                              <a:rPr lang="en-US" sz="1800" i="1">
                                <a:latin typeface="Cambria Math"/>
                              </a:rPr>
                              <m:t>𝑥</m:t>
                            </m:r>
                            <m:r>
                              <a:rPr lang="en-US" sz="1800" i="1">
                                <a:latin typeface="Cambria Math"/>
                              </a:rPr>
                              <m:t>≤10</m:t>
                            </m:r>
                          </m:e>
                          <m:e>
                            <m:r>
                              <a:rPr lang="en-US" sz="1800" i="1">
                                <a:latin typeface="Cambria Math"/>
                              </a:rPr>
                              <m:t>0,         </m:t>
                            </m:r>
                            <m:r>
                              <a:rPr lang="en-US" sz="1800" i="1">
                                <a:latin typeface="Cambria Math"/>
                              </a:rPr>
                              <m:t>𝑜𝑡h𝑒𝑟𝑤𝑖𝑠𝑒</m:t>
                            </m:r>
                          </m:e>
                        </m:eqArr>
                      </m:e>
                    </m:d>
                  </m:oMath>
                </a14:m>
                <a:r>
                  <a:rPr lang="en-US" sz="1800" dirty="0"/>
                  <a:t> . Then the value of </a:t>
                </a:r>
                <a14:m>
                  <m:oMath xmlns:m="http://schemas.openxmlformats.org/officeDocument/2006/math">
                    <m:r>
                      <a:rPr lang="en-US" sz="1800" i="1">
                        <a:latin typeface="Cambria Math"/>
                      </a:rPr>
                      <m:t>𝐴</m:t>
                    </m:r>
                  </m:oMath>
                </a14:m>
                <a:r>
                  <a:rPr lang="en-US" sz="1800" dirty="0"/>
                  <a:t> is-</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t="-674" r="-963" b="-21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E1EC487-668F-4743-BC07-4C8591AD9752}"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42550164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100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200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50</m:t>
                        </m:r>
                      </m:num>
                      <m:den>
                        <m:r>
                          <a:rPr lang="en-US" sz="1800" i="1">
                            <a:latin typeface="Cambria Math"/>
                          </a:rPr>
                          <m:t>3</m:t>
                        </m:r>
                      </m:den>
                    </m:f>
                  </m:oMath>
                </a14:m>
                <a:endParaRPr lang="en-US" sz="1800" dirty="0"/>
              </a:p>
              <a:p>
                <a:pPr lvl="0">
                  <a:buFont typeface="+mj-lt"/>
                  <a:buAutoNum type="alphaLcPeriod"/>
                </a:pPr>
                <a:r>
                  <a:rPr lang="en-US" sz="1800" dirty="0"/>
                  <a:t>None of these</a:t>
                </a:r>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1FAD6A0-ED18-4430-9CD7-358B457D860C}" type="datetime1">
              <a:rPr lang="en-US" smtClean="0"/>
              <a:pPr/>
              <a:t>10/15/2021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0" i="0" u="none" strike="noStrike" kern="1200" cap="none" spc="0" normalizeH="0" noProof="0" dirty="0" smtClean="0">
                <a:ln>
                  <a:noFill/>
                </a:ln>
                <a:solidFill>
                  <a:schemeClr val="dk1"/>
                </a:solidFill>
                <a:effectLst/>
                <a:uLnTx/>
                <a:uFillTx/>
                <a:latin typeface="+mn-lt"/>
                <a:ea typeface="+mn-ea"/>
                <a:cs typeface="+mn-cs"/>
              </a:rPr>
              <a:t> s</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extLst>
      <p:ext uri="{BB962C8B-B14F-4D97-AF65-F5344CB8AC3E}">
        <p14:creationId xmlns:p14="http://schemas.microsoft.com/office/powerpoint/2010/main" val="39743871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23E56C-67AB-4D23-8CD1-811720BDE0AC}"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Old</a:t>
            </a:r>
            <a:r>
              <a:rPr kumimoji="0" lang="en-US" sz="3200" b="0" i="0" u="none" strike="noStrike" kern="1200" cap="none" spc="0" normalizeH="0" noProof="0" dirty="0" smtClean="0">
                <a:ln>
                  <a:noFill/>
                </a:ln>
                <a:solidFill>
                  <a:schemeClr val="dk1"/>
                </a:solidFill>
                <a:effectLst/>
                <a:uLnTx/>
                <a:uFillTx/>
                <a:latin typeface="+mn-lt"/>
                <a:ea typeface="+mn-ea"/>
                <a:cs typeface="+mn-cs"/>
              </a:rPr>
              <a:t> Question Papers</a:t>
            </a:r>
            <a:r>
              <a:rPr lang="en-US" sz="3200" dirty="0" smtClean="0"/>
              <a:t>(CO2)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 II</a:t>
            </a:r>
          </a:p>
        </p:txBody>
      </p:sp>
      <p:graphicFrame>
        <p:nvGraphicFramePr>
          <p:cNvPr id="1027" name="Object 3"/>
          <p:cNvGraphicFramePr>
            <a:graphicFrameLocks noChangeAspect="1"/>
          </p:cNvGraphicFramePr>
          <p:nvPr/>
        </p:nvGraphicFramePr>
        <p:xfrm>
          <a:off x="2457450" y="990600"/>
          <a:ext cx="4229100" cy="5181600"/>
        </p:xfrm>
        <a:graphic>
          <a:graphicData uri="http://schemas.openxmlformats.org/presentationml/2006/ole">
            <mc:AlternateContent xmlns:mc="http://schemas.openxmlformats.org/markup-compatibility/2006">
              <mc:Choice xmlns:v="urn:schemas-microsoft-com:vml" Requires="v">
                <p:oleObj spid="_x0000_s1082" name="Acrobat Document" r:id="rId3" imgW="4025160" imgH="5592600" progId="AcroExch.Document.DC">
                  <p:embed/>
                </p:oleObj>
              </mc:Choice>
              <mc:Fallback>
                <p:oleObj name="Acrobat Document" r:id="rId3" imgW="4025160" imgH="5592600" progId="AcroExch.Document.DC">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990600"/>
                        <a:ext cx="4229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C7061D-D417-4661-BD38-E12B07D09A4B}"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Expected Questions for University </a:t>
            </a:r>
          </a:p>
          <a:p>
            <a:pPr lvl="0" algn="ctr">
              <a:spcBef>
                <a:spcPct val="0"/>
              </a:spcBef>
              <a:defRPr/>
            </a:pPr>
            <a:r>
              <a:rPr lang="en-US" sz="3200" dirty="0" smtClean="0"/>
              <a:t>Exam(CO2)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914400"/>
            <a:ext cx="8229600" cy="5211763"/>
          </a:xfrm>
        </p:spPr>
        <p:txBody>
          <a:bodyPr>
            <a:noAutofit/>
          </a:bodyPr>
          <a:lstStyle/>
          <a:p>
            <a:pPr lvl="0">
              <a:buNone/>
            </a:pPr>
            <a:r>
              <a:rPr lang="en-US" sz="2000" dirty="0" smtClean="0"/>
              <a:t>Q.1A bag contains 5 white and 8 red balls. Two successive drawing of 3 balls are made such that </a:t>
            </a:r>
          </a:p>
          <a:p>
            <a:pPr>
              <a:buNone/>
            </a:pPr>
            <a:r>
              <a:rPr lang="en-US" sz="2000" dirty="0" smtClean="0"/>
              <a:t>(</a:t>
            </a:r>
            <a:r>
              <a:rPr lang="en-US" sz="2000" dirty="0" err="1" smtClean="0"/>
              <a:t>i</a:t>
            </a:r>
            <a:r>
              <a:rPr lang="en-US" sz="2000" dirty="0" smtClean="0"/>
              <a:t>) the balls are replaced before the second trial, and </a:t>
            </a:r>
          </a:p>
          <a:p>
            <a:pPr>
              <a:buNone/>
            </a:pPr>
            <a:r>
              <a:rPr lang="en-US" sz="2000" dirty="0" smtClean="0"/>
              <a:t>(ii)the balls are not replaced before the second trial.</a:t>
            </a:r>
          </a:p>
          <a:p>
            <a:pPr>
              <a:buNone/>
            </a:pPr>
            <a:r>
              <a:rPr lang="en-US" sz="2000" dirty="0" smtClean="0"/>
              <a:t>Find the probability that the first drawing will give 3 white and the second 3 red balls in each case.</a:t>
            </a:r>
          </a:p>
          <a:p>
            <a:pPr lvl="0">
              <a:buNone/>
            </a:pPr>
            <a:r>
              <a:rPr lang="en-US" sz="2000" dirty="0" smtClean="0"/>
              <a:t>Q.2The experience shows that 4 accidents occur in a plant on an average per month. Calculate the probabilities of less than 3 accidents in a certain month. Use Poisson distribution. (Given e</a:t>
            </a:r>
            <a:r>
              <a:rPr lang="en-US" sz="2000" baseline="30000" dirty="0" smtClean="0"/>
              <a:t>-4</a:t>
            </a:r>
            <a:r>
              <a:rPr lang="en-US" sz="2000" dirty="0" smtClean="0"/>
              <a:t>=0.01832).</a:t>
            </a:r>
          </a:p>
          <a:p>
            <a:pPr lvl="0">
              <a:buNone/>
            </a:pPr>
            <a:r>
              <a:rPr lang="en-US" sz="2000" dirty="0" smtClean="0"/>
              <a:t>Q.3As a result of tests on 20,000 electric bulbs manufactured by a company it was found that the life time of a bulb was normally distributed with an average life of 2040 hours and standard deviation of 60 hours. On the basis of the information, estimate the number of bulbs that is expected to burn for </a:t>
            </a:r>
          </a:p>
          <a:p>
            <a:pPr>
              <a:buNone/>
            </a:pPr>
            <a:r>
              <a:rPr lang="en-US" sz="2000" dirty="0" smtClean="0"/>
              <a:t>(</a:t>
            </a:r>
            <a:r>
              <a:rPr lang="en-US" sz="2000" dirty="0" err="1" smtClean="0"/>
              <a:t>i</a:t>
            </a:r>
            <a:r>
              <a:rPr lang="en-US" sz="2000" dirty="0" smtClean="0"/>
              <a:t>) more than 2150 hours, and 	(ii) less than 1960 hours.</a:t>
            </a:r>
          </a:p>
          <a:p>
            <a:endParaRPr lang="en-US" sz="20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61C2D-D55E-49BA-B5E3-0C887A1B49F9}"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Expected Questions for University </a:t>
            </a:r>
          </a:p>
          <a:p>
            <a:pPr lvl="0" algn="ctr">
              <a:spcBef>
                <a:spcPct val="0"/>
              </a:spcBef>
              <a:defRPr/>
            </a:pPr>
            <a:r>
              <a:rPr lang="en-US" sz="3200" dirty="0" smtClean="0"/>
              <a:t>Exam(CO2)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1600201"/>
            <a:ext cx="8229600" cy="3733800"/>
          </a:xfrm>
        </p:spPr>
        <p:txBody>
          <a:bodyPr>
            <a:normAutofit/>
          </a:bodyPr>
          <a:lstStyle/>
          <a:p>
            <a:pPr>
              <a:buNone/>
            </a:pPr>
            <a:r>
              <a:rPr lang="en-US" sz="2200" dirty="0" smtClean="0"/>
              <a:t>Q.4 Define Probability? State Addition and Multiplication theorems of probability by giving suitable example.</a:t>
            </a:r>
          </a:p>
          <a:p>
            <a:pPr>
              <a:buNone/>
            </a:pPr>
            <a:endParaRPr lang="en-US" sz="2200" dirty="0" smtClean="0"/>
          </a:p>
          <a:p>
            <a:pPr>
              <a:buNone/>
            </a:pPr>
            <a:r>
              <a:rPr lang="en-US" sz="2200" dirty="0" smtClean="0"/>
              <a:t>Q.5 Write short notes on  </a:t>
            </a:r>
            <a:r>
              <a:rPr lang="en-US" sz="2200" dirty="0" err="1" smtClean="0"/>
              <a:t>Baye’s</a:t>
            </a:r>
            <a:r>
              <a:rPr lang="en-US" sz="2200" dirty="0" smtClean="0"/>
              <a:t> Theorem.</a:t>
            </a:r>
          </a:p>
          <a:p>
            <a:pPr>
              <a:buNone/>
            </a:pPr>
            <a:endParaRPr lang="en-US" sz="2200" dirty="0" smtClean="0"/>
          </a:p>
          <a:p>
            <a:pPr>
              <a:buNone/>
            </a:pPr>
            <a:endParaRPr lang="en-US" sz="2200" dirty="0" smtClean="0"/>
          </a:p>
          <a:p>
            <a:pPr>
              <a:buNone/>
            </a:pPr>
            <a:r>
              <a:rPr lang="en-US" sz="2200" dirty="0" smtClean="0"/>
              <a:t> </a:t>
            </a:r>
          </a:p>
          <a:p>
            <a:pPr>
              <a:buNone/>
            </a:pPr>
            <a:endParaRPr lang="en-US" sz="2200" dirty="0" smtClean="0"/>
          </a:p>
          <a:p>
            <a:pPr>
              <a:buNone/>
            </a:pPr>
            <a:endParaRPr lang="en-US" sz="2200" dirty="0" smtClean="0"/>
          </a:p>
          <a:p>
            <a:pPr>
              <a:buNone/>
            </a:pPr>
            <a:endParaRPr lang="en-US" sz="2200" dirty="0"/>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lang="en-US" sz="1200" dirty="0">
                <a:solidFill>
                  <a:schemeClr val="tx1">
                    <a:tint val="75000"/>
                  </a:schemeClr>
                </a:solidFill>
              </a:rPr>
              <a:t>Unit II</a:t>
            </a:r>
          </a:p>
        </p:txBody>
      </p:sp>
    </p:spTree>
    <p:extLst>
      <p:ext uri="{BB962C8B-B14F-4D97-AF65-F5344CB8AC3E}">
        <p14:creationId xmlns:p14="http://schemas.microsoft.com/office/powerpoint/2010/main" val="20133795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839200" cy="5486400"/>
          </a:xfrm>
        </p:spPr>
        <p:txBody>
          <a:bodyPr>
            <a:noAutofit/>
          </a:bodyPr>
          <a:lstStyle/>
          <a:p>
            <a:pPr lvl="0" algn="just">
              <a:lnSpc>
                <a:spcPct val="150000"/>
              </a:lnSpc>
              <a:buNone/>
            </a:pPr>
            <a:r>
              <a:rPr lang="en-US" sz="2200" dirty="0" smtClean="0"/>
              <a:t>Students have taught the importance of the following topics….</a:t>
            </a:r>
          </a:p>
          <a:p>
            <a:pPr lvl="0" algn="just">
              <a:lnSpc>
                <a:spcPct val="150000"/>
              </a:lnSpc>
              <a:buNone/>
            </a:pPr>
            <a:endParaRPr lang="en-US" sz="2200" dirty="0" smtClean="0"/>
          </a:p>
          <a:p>
            <a:r>
              <a:rPr lang="en-US" sz="2200" dirty="0" smtClean="0"/>
              <a:t>The concept of probability theory.</a:t>
            </a:r>
          </a:p>
          <a:p>
            <a:r>
              <a:rPr lang="en-US" sz="2200" dirty="0" smtClean="0"/>
              <a:t>A basic knowledge in probability theory.</a:t>
            </a:r>
          </a:p>
          <a:p>
            <a:r>
              <a:rPr lang="en-US" sz="2200" dirty="0" smtClean="0"/>
              <a:t> Able to reflect developed mathematical methods in probability and statistics.</a:t>
            </a:r>
          </a:p>
          <a:p>
            <a:r>
              <a:rPr lang="en-US" sz="2200" dirty="0" smtClean="0"/>
              <a:t>Addition Law of Probability</a:t>
            </a:r>
          </a:p>
          <a:p>
            <a:r>
              <a:rPr lang="en-US" sz="2200" dirty="0" smtClean="0"/>
              <a:t>Multiplication Law of Probability</a:t>
            </a:r>
          </a:p>
          <a:p>
            <a:r>
              <a:rPr lang="en-US" sz="2200" dirty="0" smtClean="0"/>
              <a:t>Conditional Probability</a:t>
            </a:r>
          </a:p>
          <a:p>
            <a:r>
              <a:rPr lang="en-US" sz="2200" dirty="0" smtClean="0"/>
              <a:t>Bayes’ Theorem</a:t>
            </a:r>
          </a:p>
          <a:p>
            <a:r>
              <a:rPr lang="en-US" sz="2200" dirty="0" smtClean="0"/>
              <a:t>PMF, PDF</a:t>
            </a:r>
          </a:p>
          <a:p>
            <a:r>
              <a:rPr lang="en-US" sz="2200" smtClean="0"/>
              <a:t>Expectation</a:t>
            </a:r>
            <a:endParaRPr lang="en-US" sz="2200" dirty="0" smtClean="0"/>
          </a:p>
          <a:p>
            <a:endParaRPr lang="en-US" sz="2200" dirty="0" smtClean="0"/>
          </a:p>
          <a:p>
            <a:pPr>
              <a:buFont typeface="Wingdings" pitchFamily="2" charset="2"/>
              <a:buChar char="q"/>
            </a:pPr>
            <a:endParaRPr lang="en-US" sz="2200" dirty="0" smtClean="0"/>
          </a:p>
          <a:p>
            <a:pPr lvl="0" algn="just">
              <a:lnSpc>
                <a:spcPct val="150000"/>
              </a:lnSpc>
              <a:buFont typeface="Wingdings" pitchFamily="2" charset="2"/>
              <a:buChar char="q"/>
            </a:pPr>
            <a:endParaRPr lang="en-US" sz="2200" dirty="0" smtClean="0"/>
          </a:p>
          <a:p>
            <a:pPr lvl="0" algn="just">
              <a:lnSpc>
                <a:spcPct val="150000"/>
              </a:lnSpc>
              <a:buFont typeface="Wingdings" pitchFamily="2" charset="2"/>
              <a:buChar char="q"/>
            </a:pPr>
            <a:endParaRPr lang="en-US" sz="2200" dirty="0" smtClean="0"/>
          </a:p>
          <a:p>
            <a:pPr>
              <a:buFont typeface="Wingdings" pitchFamily="2" charset="2"/>
              <a:buChar char="§"/>
            </a:pPr>
            <a:endParaRPr lang="en-US" sz="2200" dirty="0" smtClean="0"/>
          </a:p>
          <a:p>
            <a:pPr>
              <a:buFont typeface="Wingdings" pitchFamily="2" charset="2"/>
              <a:buChar char="§"/>
            </a:pPr>
            <a:endParaRPr lang="en-US" sz="2200" dirty="0" smtClean="0"/>
          </a:p>
          <a:p>
            <a:pPr lvl="0" algn="just">
              <a:lnSpc>
                <a:spcPct val="150000"/>
              </a:lnSpc>
              <a:buFont typeface="Wingdings" pitchFamily="2" charset="2"/>
              <a:buChar char="q"/>
            </a:pPr>
            <a:endParaRPr lang="en-US" sz="2200" dirty="0" smtClean="0"/>
          </a:p>
          <a:p>
            <a:pPr lvl="0" algn="just">
              <a:lnSpc>
                <a:spcPct val="150000"/>
              </a:lnSpc>
              <a:buNone/>
            </a:pPr>
            <a:endParaRPr lang="en-US" sz="2200" dirty="0" smtClean="0"/>
          </a:p>
          <a:p>
            <a:pPr marL="0" indent="0">
              <a:buNone/>
            </a:pPr>
            <a:endParaRPr lang="en-US" sz="2200" dirty="0" smtClean="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942B3FB6-FAF1-4DDD-90A8-1748AF5BB63B}"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Summary</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3124200" y="6356350"/>
            <a:ext cx="2895600" cy="365125"/>
          </a:xfrm>
        </p:spPr>
        <p:txBody>
          <a:bodyPr/>
          <a:lstStyle/>
          <a:p>
            <a:pPr lvl="0">
              <a:defRPr/>
            </a:pPr>
            <a:r>
              <a:rPr lang="en-US" dirty="0" smtClean="0"/>
              <a:t>         </a:t>
            </a:r>
            <a:r>
              <a:rPr lang="en-US" dirty="0"/>
              <a:t>Unit II</a:t>
            </a:r>
          </a:p>
        </p:txBody>
      </p:sp>
    </p:spTree>
    <p:extLst>
      <p:ext uri="{BB962C8B-B14F-4D97-AF65-F5344CB8AC3E}">
        <p14:creationId xmlns:p14="http://schemas.microsoft.com/office/powerpoint/2010/main" val="2504454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C16E49-F939-4CCB-A98E-3FA71D6F9322}"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 II</a:t>
            </a:r>
          </a:p>
        </p:txBody>
      </p:sp>
      <p:sp>
        <p:nvSpPr>
          <p:cNvPr id="11" name="Content Placeholder 10"/>
          <p:cNvSpPr>
            <a:spLocks noGrp="1"/>
          </p:cNvSpPr>
          <p:nvPr>
            <p:ph idx="1"/>
          </p:nvPr>
        </p:nvSpPr>
        <p:spPr/>
        <p:txBody>
          <a:bodyPr>
            <a:normAutofit/>
          </a:bodyPr>
          <a:lstStyle/>
          <a:p>
            <a:pPr>
              <a:buAutoNum type="arabicPeriod"/>
            </a:pPr>
            <a:r>
              <a:rPr lang="en-US" sz="2200" b="1" dirty="0" smtClean="0"/>
              <a:t>Introduction to Statistics</a:t>
            </a:r>
            <a:r>
              <a:rPr lang="en-US" sz="2200" dirty="0" smtClean="0"/>
              <a:t> - P.K. </a:t>
            </a:r>
            <a:r>
              <a:rPr lang="en-US" sz="2200" dirty="0" err="1" smtClean="0"/>
              <a:t>Giri</a:t>
            </a:r>
            <a:r>
              <a:rPr lang="en-US" sz="2200" dirty="0" smtClean="0"/>
              <a:t> &amp; J. Banerjee.</a:t>
            </a:r>
          </a:p>
          <a:p>
            <a:pPr>
              <a:buAutoNum type="arabicPeriod"/>
            </a:pPr>
            <a:r>
              <a:rPr lang="en-US" sz="2200" b="1" dirty="0" smtClean="0"/>
              <a:t>Statistical Models: Theory and Practice</a:t>
            </a:r>
            <a:r>
              <a:rPr lang="en-US" sz="2200" dirty="0" smtClean="0"/>
              <a:t> by David Freedman.</a:t>
            </a:r>
          </a:p>
          <a:p>
            <a:pPr>
              <a:buAutoNum type="arabicPeriod"/>
            </a:pPr>
            <a:r>
              <a:rPr lang="en-US" sz="2200" dirty="0" smtClean="0"/>
              <a:t>Richard I. Levin, David S</a:t>
            </a:r>
            <a:r>
              <a:rPr lang="en-US" sz="2200" dirty="0" smtClean="0"/>
              <a:t>. Rubin </a:t>
            </a:r>
            <a:r>
              <a:rPr lang="en-US" sz="2200" b="1" dirty="0" smtClean="0"/>
              <a:t>“Statistics for Management”, </a:t>
            </a:r>
            <a:r>
              <a:rPr lang="en-US" sz="2200" dirty="0" smtClean="0"/>
              <a:t>Pearson Education</a:t>
            </a:r>
          </a:p>
          <a:p>
            <a:pPr>
              <a:buFontTx/>
              <a:buAutoNum type="arabicPeriod"/>
            </a:pPr>
            <a:r>
              <a:rPr lang="en-US" sz="2200" dirty="0" smtClean="0"/>
              <a:t>Anderson, Sweeney and Williams </a:t>
            </a:r>
            <a:r>
              <a:rPr lang="en-US" sz="2200" b="1" dirty="0" smtClean="0"/>
              <a:t>“Statistics for Business and Economics”,</a:t>
            </a:r>
            <a:r>
              <a:rPr lang="en-US" sz="2200" dirty="0" smtClean="0"/>
              <a:t> </a:t>
            </a:r>
            <a:r>
              <a:rPr lang="en-US" sz="2200" dirty="0" err="1" smtClean="0"/>
              <a:t>Cengage</a:t>
            </a:r>
            <a:r>
              <a:rPr lang="en-US" sz="2200" dirty="0" smtClean="0"/>
              <a:t> Learning.</a:t>
            </a:r>
          </a:p>
          <a:p>
            <a:pPr>
              <a:buAutoNum type="arabicPeriod"/>
            </a:pPr>
            <a:r>
              <a:rPr lang="en-US" sz="2200" dirty="0" smtClean="0"/>
              <a:t>Slideshare </a:t>
            </a:r>
          </a:p>
          <a:p>
            <a:endParaRPr lang="en-US" sz="2200" dirty="0"/>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3916363"/>
          </a:xfrm>
        </p:spPr>
        <p:txBody>
          <a:bodyPr>
            <a:noAutofit/>
          </a:bodyPr>
          <a:lstStyle/>
          <a:p>
            <a:pPr marL="457200" indent="-457200">
              <a:buNone/>
            </a:pPr>
            <a:r>
              <a:rPr lang="en-US" sz="2200" dirty="0" smtClean="0"/>
              <a:t>	The </a:t>
            </a:r>
            <a:r>
              <a:rPr lang="en-US" sz="2200" b="1" dirty="0" smtClean="0"/>
              <a:t>probability theory</a:t>
            </a:r>
            <a:r>
              <a:rPr lang="en-US" sz="2200" dirty="0" smtClean="0"/>
              <a:t> is very much helpful for making prediction. Estimates and predictions form an </a:t>
            </a:r>
            <a:r>
              <a:rPr lang="en-US" sz="2200" b="1" dirty="0" smtClean="0"/>
              <a:t>important</a:t>
            </a:r>
            <a:r>
              <a:rPr lang="en-US" sz="2200" dirty="0" smtClean="0"/>
              <a:t> part of research investigation. With the help of statistical methods, we make estimates for the further analysis. </a:t>
            </a:r>
            <a:r>
              <a:rPr lang="en-US" sz="2200" b="1" dirty="0" smtClean="0"/>
              <a:t>	</a:t>
            </a:r>
          </a:p>
          <a:p>
            <a:pPr marL="457200" indent="-457200" algn="just">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FB7BB234-FF08-4D3F-8795-2BD545DE7977}"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noProof="0" dirty="0" smtClean="0">
                <a:ln>
                  <a:noFill/>
                </a:ln>
                <a:solidFill>
                  <a:schemeClr val="dk1"/>
                </a:solidFill>
                <a:effectLst/>
                <a:uLnTx/>
                <a:uFillTx/>
                <a:latin typeface="+mn-lt"/>
                <a:ea typeface="+mn-ea"/>
                <a:cs typeface="+mn-cs"/>
              </a:rPr>
              <a:t>Topic Objective of </a:t>
            </a:r>
            <a:r>
              <a:rPr lang="en-US" sz="3200" dirty="0" smtClean="0">
                <a:solidFill>
                  <a:schemeClr val="tx1"/>
                </a:solidFill>
              </a:rPr>
              <a:t>Probability(CO2)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cSld>
  <p:clrMapOvr>
    <a:masterClrMapping/>
  </p:clrMapOvr>
  <p:transition spd="med" advTm="2000">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2200" dirty="0" smtClean="0"/>
              <a:t>Knowledge of combination </a:t>
            </a:r>
          </a:p>
          <a:p>
            <a:pPr>
              <a:buFont typeface="Wingdings" pitchFamily="2" charset="2"/>
              <a:buChar char="§"/>
            </a:pPr>
            <a:r>
              <a:rPr lang="en-US" sz="2200" dirty="0" smtClean="0"/>
              <a:t>Knowledge of permutation</a:t>
            </a:r>
          </a:p>
          <a:p>
            <a:pPr>
              <a:buFont typeface="Wingdings" pitchFamily="2" charset="2"/>
              <a:buChar char="§"/>
            </a:pPr>
            <a:r>
              <a:rPr lang="en-US" sz="2200" dirty="0" smtClean="0"/>
              <a:t>Some basic concepts of </a:t>
            </a:r>
            <a:r>
              <a:rPr lang="en-US" sz="2200" smtClean="0"/>
              <a:t>set theory.</a:t>
            </a:r>
            <a:endParaRPr lang="en-US" sz="2200" dirty="0" smtClean="0"/>
          </a:p>
        </p:txBody>
      </p:sp>
      <p:sp>
        <p:nvSpPr>
          <p:cNvPr id="4" name="Date Placeholder 3"/>
          <p:cNvSpPr>
            <a:spLocks noGrp="1"/>
          </p:cNvSpPr>
          <p:nvPr>
            <p:ph type="dt" sz="half" idx="10"/>
          </p:nvPr>
        </p:nvSpPr>
        <p:spPr/>
        <p:txBody>
          <a:bodyPr/>
          <a:lstStyle/>
          <a:p>
            <a:fld id="{AEEA35A0-0CC5-42A9-B016-B246112A12E4}" type="datetime1">
              <a:rPr lang="en-US" smtClean="0"/>
              <a:pPr/>
              <a:t>10/15/2021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Prerequisite and Recap</a:t>
            </a:r>
            <a:endParaRPr lang="en-US" sz="3200" dirty="0"/>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lang="en-US" sz="1200" dirty="0">
                <a:solidFill>
                  <a:schemeClr val="tx1">
                    <a:tint val="75000"/>
                  </a:schemeClr>
                </a:solidFill>
              </a:rPr>
              <a:t>Unit-II</a:t>
            </a:r>
          </a:p>
        </p:txBody>
      </p:sp>
    </p:spTree>
    <p:extLst>
      <p:ext uri="{BB962C8B-B14F-4D97-AF65-F5344CB8AC3E}">
        <p14:creationId xmlns:p14="http://schemas.microsoft.com/office/powerpoint/2010/main" val="218595112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3963</TotalTime>
  <Words>3429</Words>
  <Application>Microsoft Office PowerPoint</Application>
  <PresentationFormat>On-screen Show (4:3)</PresentationFormat>
  <Paragraphs>1045</Paragraphs>
  <Slides>78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6" baseType="lpstr">
      <vt:lpstr>Arial</vt:lpstr>
      <vt:lpstr>Calibri</vt:lpstr>
      <vt:lpstr>Cambria Math</vt:lpstr>
      <vt:lpstr>Mangal</vt:lpstr>
      <vt:lpstr>Times New Roman</vt:lpstr>
      <vt:lpstr>Wingdings</vt:lpstr>
      <vt:lpstr>Office Theme</vt:lpstr>
      <vt:lpstr>Acrobat Document</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309</cp:revision>
  <dcterms:created xsi:type="dcterms:W3CDTF">2006-08-16T00:00:00Z</dcterms:created>
  <dcterms:modified xsi:type="dcterms:W3CDTF">2021-10-15T04:15:32Z</dcterms:modified>
</cp:coreProperties>
</file>